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F1B7-A028-47AF-B5EF-6FEF54E0A7DF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F2D-6A34-49D9-B7EF-A26D239EF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6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F1B7-A028-47AF-B5EF-6FEF54E0A7DF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F2D-6A34-49D9-B7EF-A26D239EF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F1B7-A028-47AF-B5EF-6FEF54E0A7DF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F2D-6A34-49D9-B7EF-A26D239EF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3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F1B7-A028-47AF-B5EF-6FEF54E0A7DF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F2D-6A34-49D9-B7EF-A26D239EF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8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F1B7-A028-47AF-B5EF-6FEF54E0A7DF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F2D-6A34-49D9-B7EF-A26D239EF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F1B7-A028-47AF-B5EF-6FEF54E0A7DF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F2D-6A34-49D9-B7EF-A26D239EF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3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F1B7-A028-47AF-B5EF-6FEF54E0A7DF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F2D-6A34-49D9-B7EF-A26D239EF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2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F1B7-A028-47AF-B5EF-6FEF54E0A7DF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F2D-6A34-49D9-B7EF-A26D239EF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0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F1B7-A028-47AF-B5EF-6FEF54E0A7DF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F2D-6A34-49D9-B7EF-A26D239EF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2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F1B7-A028-47AF-B5EF-6FEF54E0A7DF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F2D-6A34-49D9-B7EF-A26D239EF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F1B7-A028-47AF-B5EF-6FEF54E0A7DF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5F2D-6A34-49D9-B7EF-A26D239EF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9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F1B7-A028-47AF-B5EF-6FEF54E0A7DF}" type="datetimeFigureOut">
              <a:rPr lang="zh-CN" altLang="en-US" smtClean="0"/>
              <a:t>2020-11-4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85F2D-6A34-49D9-B7EF-A26D239EF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1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0"/>
          <a:stretch/>
        </p:blipFill>
        <p:spPr bwMode="auto">
          <a:xfrm>
            <a:off x="1384212" y="1671695"/>
            <a:ext cx="5102163" cy="36724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矩形 2"/>
          <p:cNvSpPr/>
          <p:nvPr/>
        </p:nvSpPr>
        <p:spPr>
          <a:xfrm>
            <a:off x="1659294" y="663582"/>
            <a:ext cx="1867819" cy="546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HDFS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组成架构</a:t>
            </a:r>
            <a:endParaRPr lang="zh-CN" altLang="zh-CN" sz="2000" kern="100" dirty="0">
              <a:solidFill>
                <a:srgbClr val="FF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80757" y="1599686"/>
            <a:ext cx="3960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16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16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nn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）：就是</a:t>
            </a:r>
            <a:r>
              <a:rPr lang="en-US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Master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，它是一个主管、管理者。</a:t>
            </a:r>
          </a:p>
        </p:txBody>
      </p:sp>
      <p:sp>
        <p:nvSpPr>
          <p:cNvPr id="5" name="矩形 4"/>
          <p:cNvSpPr/>
          <p:nvPr/>
        </p:nvSpPr>
        <p:spPr>
          <a:xfrm>
            <a:off x="6486376" y="2271615"/>
            <a:ext cx="3130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）管理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的名称空间；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56222" y="2671633"/>
            <a:ext cx="3556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副本策略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3106" y="2925175"/>
            <a:ext cx="3919663" cy="419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r>
              <a:rPr lang="en-US" altLang="zh-CN" sz="1600" kern="100" dirty="0" err="1">
                <a:latin typeface="宋体" panose="02010600030101010101" pitchFamily="2" charset="-122"/>
              </a:rPr>
              <a:t>数据块（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Block</a:t>
            </a:r>
            <a:r>
              <a:rPr lang="en-US" altLang="zh-CN" sz="1600" kern="100" dirty="0">
                <a:latin typeface="宋体" panose="02010600030101010101" pitchFamily="2" charset="-122"/>
              </a:rPr>
              <a:t>）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映射信息；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6756222" y="3330963"/>
            <a:ext cx="2749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6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4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）处理客户端读写请求。</a:t>
            </a:r>
          </a:p>
        </p:txBody>
      </p:sp>
      <p:sp>
        <p:nvSpPr>
          <p:cNvPr id="9" name="矩形 8"/>
          <p:cNvSpPr/>
          <p:nvPr/>
        </p:nvSpPr>
        <p:spPr>
          <a:xfrm>
            <a:off x="6280756" y="3882744"/>
            <a:ext cx="3809533" cy="78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600" kern="1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：就是</a:t>
            </a:r>
            <a:r>
              <a:rPr lang="en-US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1600" kern="1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下达命令，</a:t>
            </a:r>
            <a:r>
              <a:rPr lang="en-US" altLang="zh-CN" sz="1600" kern="1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zh-CN" altLang="zh-CN" sz="16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执行实际的操作。</a:t>
            </a:r>
            <a:endParaRPr lang="zh-CN" altLang="zh-CN" sz="1600" kern="100" dirty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3829" y="4713741"/>
            <a:ext cx="2544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）存储实际的数据块；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6454258" y="5052295"/>
            <a:ext cx="3281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）执行数据块的读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写操作。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7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05557" y="2270297"/>
            <a:ext cx="984250" cy="1220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" name="圆角矩形 2"/>
          <p:cNvSpPr/>
          <p:nvPr/>
        </p:nvSpPr>
        <p:spPr>
          <a:xfrm>
            <a:off x="2569441" y="836706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" name="圆角矩形 3"/>
          <p:cNvSpPr/>
          <p:nvPr/>
        </p:nvSpPr>
        <p:spPr>
          <a:xfrm>
            <a:off x="1129281" y="2276866"/>
            <a:ext cx="984250" cy="12155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1127611" y="0"/>
            <a:ext cx="2866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HDFS-HA</a:t>
            </a:r>
            <a:r>
              <a:rPr lang="zh-CN" altLang="en-US" sz="2000" dirty="0">
                <a:solidFill>
                  <a:srgbClr val="FF0000"/>
                </a:solidFill>
              </a:rPr>
              <a:t>故障转移机制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473" y="90871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12055" y="9004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80748" y="90871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569441" y="1528320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2857473" y="1600328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09601" y="1600328"/>
            <a:ext cx="360040" cy="272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80748" y="1600328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40018" y="221718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Name node</a:t>
            </a:r>
            <a:endParaRPr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440899" y="2240100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Name node</a:t>
            </a:r>
            <a:endParaRPr lang="zh-CN" altLang="en-US" sz="1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096506" y="2213403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active</a:t>
            </a:r>
            <a:endParaRPr lang="zh-CN" altLang="en-US" sz="1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297387" y="224010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standby</a:t>
            </a:r>
            <a:endParaRPr lang="zh-CN" altLang="en-US" sz="1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057273" y="246269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内存中的元数据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284493" y="249289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内存中的元数据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20117" y="316765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fsimage</a:t>
            </a:r>
            <a:endParaRPr lang="zh-CN" altLang="en-US" sz="1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704693" y="316765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fsimage</a:t>
            </a:r>
            <a:endParaRPr lang="zh-CN" altLang="en-US" sz="1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129281" y="285293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279913" y="285293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818523" y="1626284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980160" y="1610641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141798" y="1610641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819412" y="940978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zk1</a:t>
            </a:r>
            <a:endParaRPr lang="zh-CN" altLang="en-US" sz="1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019433" y="923629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zk2</a:t>
            </a:r>
            <a:endParaRPr lang="zh-CN" altLang="en-US" sz="1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198774" y="92140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zk3</a:t>
            </a:r>
            <a:endParaRPr lang="zh-CN" altLang="en-US" sz="1000" dirty="0"/>
          </a:p>
        </p:txBody>
      </p:sp>
      <p:sp>
        <p:nvSpPr>
          <p:cNvPr id="29" name="矩形 28"/>
          <p:cNvSpPr/>
          <p:nvPr/>
        </p:nvSpPr>
        <p:spPr>
          <a:xfrm>
            <a:off x="1047841" y="3785527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Zkfc</a:t>
            </a:r>
            <a:r>
              <a:rPr lang="en-US" altLang="zh-CN" sz="1000" dirty="0"/>
              <a:t> </a:t>
            </a:r>
          </a:p>
          <a:p>
            <a:pPr algn="ctr"/>
            <a:r>
              <a:rPr lang="en-US" altLang="zh-CN" sz="1000" dirty="0"/>
              <a:t>Failover controller</a:t>
            </a:r>
            <a:endParaRPr lang="zh-CN" altLang="en-US" sz="1000" dirty="0"/>
          </a:p>
        </p:txBody>
      </p:sp>
      <p:sp>
        <p:nvSpPr>
          <p:cNvPr id="30" name="矩形 29"/>
          <p:cNvSpPr/>
          <p:nvPr/>
        </p:nvSpPr>
        <p:spPr>
          <a:xfrm>
            <a:off x="6232418" y="3770407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Zkfc</a:t>
            </a:r>
            <a:r>
              <a:rPr lang="en-US" altLang="zh-CN" sz="1000" dirty="0"/>
              <a:t> </a:t>
            </a:r>
          </a:p>
          <a:p>
            <a:pPr algn="ctr"/>
            <a:r>
              <a:rPr lang="en-US" altLang="zh-CN" sz="1000" dirty="0"/>
              <a:t>Failover controller</a:t>
            </a:r>
            <a:endParaRPr lang="zh-CN" altLang="en-US" sz="1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832683" y="620652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Zookeeper</a:t>
            </a:r>
            <a:r>
              <a:rPr lang="zh-CN" altLang="en-US" sz="1000" dirty="0"/>
              <a:t>服务端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359208" y="1276313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r>
              <a:rPr lang="zh-CN" altLang="en-US" sz="1000" dirty="0"/>
              <a:t>文件管理系统：</a:t>
            </a:r>
            <a:r>
              <a:rPr lang="en-US" altLang="zh-CN" sz="1000" dirty="0" err="1"/>
              <a:t>qjournal</a:t>
            </a:r>
            <a:endParaRPr lang="zh-CN" altLang="en-US" sz="1000" dirty="0"/>
          </a:p>
        </p:txBody>
      </p:sp>
      <p:cxnSp>
        <p:nvCxnSpPr>
          <p:cNvPr id="33" name="直接箭头连接符 32"/>
          <p:cNvCxnSpPr>
            <a:stCxn id="4" idx="0"/>
          </p:cNvCxnSpPr>
          <p:nvPr/>
        </p:nvCxnSpPr>
        <p:spPr>
          <a:xfrm flipV="1">
            <a:off x="1621406" y="1912235"/>
            <a:ext cx="1425956" cy="36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2" idx="2"/>
            <a:endCxn id="2" idx="0"/>
          </p:cNvCxnSpPr>
          <p:nvPr/>
        </p:nvCxnSpPr>
        <p:spPr>
          <a:xfrm>
            <a:off x="5360768" y="1888360"/>
            <a:ext cx="1436914" cy="38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13257" y="2204316"/>
            <a:ext cx="1512168" cy="1368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0"/>
            <a:endCxn id="4" idx="2"/>
          </p:cNvCxnSpPr>
          <p:nvPr/>
        </p:nvCxnSpPr>
        <p:spPr>
          <a:xfrm flipV="1">
            <a:off x="1621405" y="3492422"/>
            <a:ext cx="1" cy="29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3"/>
            <a:endCxn id="30" idx="1"/>
          </p:cNvCxnSpPr>
          <p:nvPr/>
        </p:nvCxnSpPr>
        <p:spPr>
          <a:xfrm flipV="1">
            <a:off x="2194969" y="3914423"/>
            <a:ext cx="4037449" cy="1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4" idx="3"/>
          </p:cNvCxnSpPr>
          <p:nvPr/>
        </p:nvCxnSpPr>
        <p:spPr>
          <a:xfrm flipH="1" flipV="1">
            <a:off x="2113531" y="2884644"/>
            <a:ext cx="4118887" cy="8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220222" y="4213935"/>
            <a:ext cx="94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5 </a:t>
            </a:r>
            <a:r>
              <a:rPr lang="zh-CN" altLang="en-US" sz="1000" dirty="0">
                <a:solidFill>
                  <a:srgbClr val="7030A0"/>
                </a:solidFill>
              </a:rPr>
              <a:t>如果</a:t>
            </a:r>
            <a:r>
              <a:rPr lang="en-US" altLang="zh-CN" sz="1000" dirty="0" err="1">
                <a:solidFill>
                  <a:srgbClr val="7030A0"/>
                </a:solidFill>
              </a:rPr>
              <a:t>ssh</a:t>
            </a:r>
            <a:r>
              <a:rPr lang="zh-CN" altLang="en-US" sz="1000" dirty="0">
                <a:solidFill>
                  <a:srgbClr val="7030A0"/>
                </a:solidFill>
              </a:rPr>
              <a:t>补刀失败则调用用户自定义脚本程序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069372" y="4124354"/>
            <a:ext cx="94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6 </a:t>
            </a:r>
            <a:r>
              <a:rPr lang="zh-CN" altLang="en-US" sz="1000" dirty="0">
                <a:solidFill>
                  <a:srgbClr val="7030A0"/>
                </a:solidFill>
              </a:rPr>
              <a:t>获取命令运行结果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365133" y="4561148"/>
            <a:ext cx="121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/home/atguigu/kill/poweroff.sh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42" name="直接箭头连接符 41"/>
          <p:cNvCxnSpPr>
            <a:stCxn id="30" idx="0"/>
            <a:endCxn id="2" idx="2"/>
          </p:cNvCxnSpPr>
          <p:nvPr/>
        </p:nvCxnSpPr>
        <p:spPr>
          <a:xfrm flipH="1" flipV="1">
            <a:off x="6797682" y="3490926"/>
            <a:ext cx="8300" cy="27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596585" y="2688008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1 </a:t>
            </a:r>
            <a:r>
              <a:rPr lang="zh-CN" altLang="en-US" sz="1000" dirty="0">
                <a:solidFill>
                  <a:srgbClr val="7030A0"/>
                </a:solidFill>
              </a:rPr>
              <a:t>假死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596585" y="3547995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2 </a:t>
            </a:r>
            <a:r>
              <a:rPr lang="zh-CN" altLang="en-US" sz="1000" dirty="0">
                <a:solidFill>
                  <a:srgbClr val="7030A0"/>
                </a:solidFill>
              </a:rPr>
              <a:t>检测到假死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516939" y="3683322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3 </a:t>
            </a:r>
            <a:r>
              <a:rPr lang="zh-CN" altLang="en-US" sz="1000" dirty="0">
                <a:solidFill>
                  <a:srgbClr val="7030A0"/>
                </a:solidFill>
              </a:rPr>
              <a:t>通知另一台</a:t>
            </a:r>
            <a:r>
              <a:rPr lang="en-US" altLang="zh-CN" sz="1000" dirty="0" err="1">
                <a:solidFill>
                  <a:srgbClr val="7030A0"/>
                </a:solidFill>
              </a:rPr>
              <a:t>NameNode</a:t>
            </a:r>
            <a:r>
              <a:rPr lang="zh-CN" altLang="en-US" sz="1000" dirty="0">
                <a:solidFill>
                  <a:srgbClr val="7030A0"/>
                </a:solidFill>
              </a:rPr>
              <a:t>的</a:t>
            </a:r>
            <a:r>
              <a:rPr lang="en-US" altLang="zh-CN" sz="1000" dirty="0" err="1">
                <a:solidFill>
                  <a:srgbClr val="7030A0"/>
                </a:solidFill>
              </a:rPr>
              <a:t>zkfc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294287" y="2821074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4 </a:t>
            </a:r>
            <a:r>
              <a:rPr lang="zh-CN" altLang="en-US" sz="1000" dirty="0">
                <a:solidFill>
                  <a:srgbClr val="7030A0"/>
                </a:solidFill>
              </a:rPr>
              <a:t>强行杀死</a:t>
            </a:r>
            <a:r>
              <a:rPr lang="en-US" altLang="zh-CN" sz="1000" dirty="0" err="1">
                <a:solidFill>
                  <a:srgbClr val="7030A0"/>
                </a:solidFill>
              </a:rPr>
              <a:t>namenode</a:t>
            </a:r>
            <a:r>
              <a:rPr lang="en-US" altLang="zh-CN" sz="1000" dirty="0">
                <a:solidFill>
                  <a:srgbClr val="7030A0"/>
                </a:solidFill>
              </a:rPr>
              <a:t>,</a:t>
            </a:r>
            <a:r>
              <a:rPr lang="zh-CN" altLang="en-US" sz="1000" dirty="0">
                <a:solidFill>
                  <a:srgbClr val="7030A0"/>
                </a:solidFill>
              </a:rPr>
              <a:t>防止脑裂</a:t>
            </a:r>
            <a:endParaRPr lang="en-US" altLang="zh-CN" sz="1000" dirty="0">
              <a:solidFill>
                <a:srgbClr val="7030A0"/>
              </a:solidFill>
            </a:endParaRPr>
          </a:p>
          <a:p>
            <a:r>
              <a:rPr lang="en-US" altLang="zh-CN" sz="1000" dirty="0" err="1">
                <a:solidFill>
                  <a:srgbClr val="7030A0"/>
                </a:solidFill>
              </a:rPr>
              <a:t>ssh</a:t>
            </a:r>
            <a:r>
              <a:rPr lang="en-US" altLang="zh-CN" sz="1000" dirty="0">
                <a:solidFill>
                  <a:srgbClr val="7030A0"/>
                </a:solidFill>
              </a:rPr>
              <a:t> kill -9 </a:t>
            </a:r>
            <a:r>
              <a:rPr lang="en-US" altLang="zh-CN" sz="1000" dirty="0" err="1">
                <a:solidFill>
                  <a:srgbClr val="7030A0"/>
                </a:solidFill>
              </a:rPr>
              <a:t>namenode</a:t>
            </a:r>
            <a:r>
              <a:rPr lang="zh-CN" altLang="en-US" sz="1000" dirty="0">
                <a:solidFill>
                  <a:srgbClr val="7030A0"/>
                </a:solidFill>
              </a:rPr>
              <a:t>进程号</a:t>
            </a:r>
          </a:p>
        </p:txBody>
      </p:sp>
      <p:cxnSp>
        <p:nvCxnSpPr>
          <p:cNvPr id="47" name="直接箭头连接符 46"/>
          <p:cNvCxnSpPr>
            <a:stCxn id="30" idx="2"/>
            <a:endCxn id="39" idx="0"/>
          </p:cNvCxnSpPr>
          <p:nvPr/>
        </p:nvCxnSpPr>
        <p:spPr>
          <a:xfrm flipH="1">
            <a:off x="5694616" y="4058439"/>
            <a:ext cx="1111366" cy="15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3"/>
            <a:endCxn id="41" idx="1"/>
          </p:cNvCxnSpPr>
          <p:nvPr/>
        </p:nvCxnSpPr>
        <p:spPr>
          <a:xfrm>
            <a:off x="6169009" y="4567878"/>
            <a:ext cx="196124" cy="19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0"/>
            <a:endCxn id="30" idx="2"/>
          </p:cNvCxnSpPr>
          <p:nvPr/>
        </p:nvCxnSpPr>
        <p:spPr>
          <a:xfrm flipH="1" flipV="1">
            <a:off x="6805982" y="4058439"/>
            <a:ext cx="164220" cy="50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515901" y="717734"/>
            <a:ext cx="203831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同时出现两个</a:t>
            </a:r>
            <a:r>
              <a:rPr lang="en-US" altLang="zh-CN" sz="1000" dirty="0">
                <a:solidFill>
                  <a:srgbClr val="FF0000"/>
                </a:solidFill>
              </a:rPr>
              <a:t>Active</a:t>
            </a:r>
            <a:r>
              <a:rPr lang="zh-CN" altLang="en-US" sz="1000" dirty="0">
                <a:solidFill>
                  <a:srgbClr val="FF0000"/>
                </a:solidFill>
              </a:rPr>
              <a:t>状态</a:t>
            </a:r>
            <a:r>
              <a:rPr lang="en-US" altLang="zh-CN" sz="1000" dirty="0" err="1">
                <a:solidFill>
                  <a:srgbClr val="FF0000"/>
                </a:solidFill>
              </a:rPr>
              <a:t>namenode</a:t>
            </a:r>
            <a:r>
              <a:rPr lang="zh-CN" altLang="en-US" sz="1000" dirty="0">
                <a:solidFill>
                  <a:srgbClr val="FF0000"/>
                </a:solidFill>
              </a:rPr>
              <a:t>的术语叫脑裂</a:t>
            </a:r>
            <a:r>
              <a:rPr lang="en-US" altLang="zh-CN" sz="1000" dirty="0">
                <a:solidFill>
                  <a:srgbClr val="FF0000"/>
                </a:solidFill>
              </a:rPr>
              <a:t>brain split</a:t>
            </a:r>
            <a:r>
              <a:rPr lang="zh-CN" altLang="en-US" sz="1000" dirty="0">
                <a:solidFill>
                  <a:srgbClr val="FF0000"/>
                </a:solidFill>
              </a:rPr>
              <a:t>。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防止脑裂的两种方式：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en-US" altLang="zh-CN" sz="1000" dirty="0" err="1">
                <a:solidFill>
                  <a:srgbClr val="FF0000"/>
                </a:solidFill>
              </a:rPr>
              <a:t>ssh</a:t>
            </a:r>
            <a:r>
              <a:rPr lang="zh-CN" altLang="en-US" sz="1000" dirty="0">
                <a:solidFill>
                  <a:srgbClr val="FF0000"/>
                </a:solidFill>
              </a:rPr>
              <a:t>发送</a:t>
            </a:r>
            <a:r>
              <a:rPr lang="en-US" altLang="zh-CN" sz="1000" dirty="0">
                <a:solidFill>
                  <a:srgbClr val="FF0000"/>
                </a:solidFill>
              </a:rPr>
              <a:t>kill</a:t>
            </a:r>
            <a:r>
              <a:rPr lang="zh-CN" altLang="en-US" sz="1000" dirty="0">
                <a:solidFill>
                  <a:srgbClr val="FF0000"/>
                </a:solidFill>
              </a:rPr>
              <a:t>指令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）调用用户自定义脚本程序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800332" y="3476174"/>
            <a:ext cx="2253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7 </a:t>
            </a:r>
            <a:r>
              <a:rPr lang="zh-CN" altLang="en-US" sz="1000" dirty="0">
                <a:solidFill>
                  <a:srgbClr val="7030A0"/>
                </a:solidFill>
              </a:rPr>
              <a:t>激活本台</a:t>
            </a:r>
            <a:r>
              <a:rPr lang="en-US" altLang="zh-CN" sz="1000" dirty="0" err="1">
                <a:solidFill>
                  <a:srgbClr val="7030A0"/>
                </a:solidFill>
              </a:rPr>
              <a:t>namenode</a:t>
            </a:r>
            <a:r>
              <a:rPr lang="zh-CN" altLang="en-US" sz="1000" dirty="0">
                <a:solidFill>
                  <a:srgbClr val="7030A0"/>
                </a:solidFill>
              </a:rPr>
              <a:t>，切换为</a:t>
            </a:r>
            <a:r>
              <a:rPr lang="en-US" altLang="zh-CN" sz="1000" dirty="0">
                <a:solidFill>
                  <a:srgbClr val="7030A0"/>
                </a:solidFill>
              </a:rPr>
              <a:t>Active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52" name="肘形连接符 51"/>
          <p:cNvCxnSpPr>
            <a:stCxn id="4" idx="0"/>
            <a:endCxn id="3" idx="1"/>
          </p:cNvCxnSpPr>
          <p:nvPr/>
        </p:nvCxnSpPr>
        <p:spPr>
          <a:xfrm rot="5400000" flipH="1" flipV="1">
            <a:off x="1483355" y="1190781"/>
            <a:ext cx="1224136" cy="948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2" idx="0"/>
            <a:endCxn id="3" idx="3"/>
          </p:cNvCxnSpPr>
          <p:nvPr/>
        </p:nvCxnSpPr>
        <p:spPr>
          <a:xfrm rot="16200000" flipV="1">
            <a:off x="5694959" y="1167573"/>
            <a:ext cx="1217567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030254" y="4113250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Zookeeper</a:t>
            </a:r>
            <a:r>
              <a:rPr lang="zh-CN" altLang="en-US" sz="1000" dirty="0"/>
              <a:t>客户端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419268" y="3791312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Zookeeper</a:t>
            </a:r>
            <a:r>
              <a:rPr lang="zh-CN" altLang="en-US" sz="1000" dirty="0"/>
              <a:t>客户端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038516" y="186006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写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6018657" y="183738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读</a:t>
            </a:r>
          </a:p>
        </p:txBody>
      </p:sp>
    </p:spTree>
    <p:extLst>
      <p:ext uri="{BB962C8B-B14F-4D97-AF65-F5344CB8AC3E}">
        <p14:creationId xmlns:p14="http://schemas.microsoft.com/office/powerpoint/2010/main" val="90375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bldLvl="0" animBg="1"/>
      <p:bldP spid="30" grpId="0" bldLvl="0" animBg="1"/>
      <p:bldP spid="31" grpId="0"/>
      <p:bldP spid="32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50" grpId="0" bldLvl="0" animBg="1"/>
      <p:bldP spid="51" grpId="0"/>
      <p:bldP spid="54" grpId="0"/>
      <p:bldP spid="55" grpId="0"/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13844" y="1160179"/>
            <a:ext cx="188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srgbClr val="FF0000"/>
                </a:solidFill>
              </a:rPr>
              <a:t>HDFS </a:t>
            </a:r>
            <a:r>
              <a:rPr lang="zh-CN" altLang="zh-CN" dirty="0">
                <a:solidFill>
                  <a:srgbClr val="FF0000"/>
                </a:solidFill>
              </a:rPr>
              <a:t>文件块大小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880521" y="3181350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smtClean="0"/>
              <a:t>block2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2047873" y="188520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寻址时间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，即查找到目标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的时间为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885714" y="1885206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smtClean="0"/>
              <a:t>block1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7880521" y="4621510"/>
            <a:ext cx="1410220" cy="936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1200" dirty="0" err="1" smtClean="0"/>
              <a:t>blockn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2047873" y="326643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寻址时间为传输时间的</a:t>
            </a:r>
            <a:r>
              <a:rPr lang="en-US" altLang="zh-CN" dirty="0" smtClean="0"/>
              <a:t>1%</a:t>
            </a:r>
            <a:r>
              <a:rPr lang="zh-CN" altLang="en-US" dirty="0" smtClean="0"/>
              <a:t>时，则为最佳状态。</a:t>
            </a:r>
            <a:endParaRPr lang="en-US" altLang="zh-CN" dirty="0" smtClean="0"/>
          </a:p>
          <a:p>
            <a:r>
              <a:rPr lang="zh-CN" altLang="en-US" dirty="0" smtClean="0"/>
              <a:t>因此，传输时间</a:t>
            </a:r>
            <a:r>
              <a:rPr lang="en-US" altLang="zh-CN" dirty="0" smtClean="0"/>
              <a:t>=10ms/0.01=1000ms=1s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34557" y="1448513"/>
            <a:ext cx="18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集群中的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24537" y="389624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… …</a:t>
            </a:r>
            <a:endParaRPr lang="zh-CN" altLang="en-US" sz="4000" dirty="0"/>
          </a:p>
        </p:txBody>
      </p:sp>
      <p:cxnSp>
        <p:nvCxnSpPr>
          <p:cNvPr id="10" name="直接箭头连接符 9"/>
          <p:cNvCxnSpPr>
            <a:stCxn id="4" idx="3"/>
            <a:endCxn id="3" idx="1"/>
          </p:cNvCxnSpPr>
          <p:nvPr/>
        </p:nvCxnSpPr>
        <p:spPr>
          <a:xfrm>
            <a:off x="4784177" y="2346871"/>
            <a:ext cx="3096344" cy="130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75865" y="476552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而目前磁盘的传输速率</a:t>
            </a:r>
            <a:r>
              <a:rPr lang="zh-CN" altLang="en-US" dirty="0"/>
              <a:t>普遍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100MB/s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1" idx="3"/>
            <a:endCxn id="3" idx="1"/>
          </p:cNvCxnSpPr>
          <p:nvPr/>
        </p:nvCxnSpPr>
        <p:spPr>
          <a:xfrm flipV="1">
            <a:off x="4712169" y="3649403"/>
            <a:ext cx="3168352" cy="143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17571" y="4119195"/>
            <a:ext cx="236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 block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=1s*100MB/s=100MB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34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 bldLvl="0" animBg="1"/>
      <p:bldP spid="6" grpId="0" bldLvl="0" animBg="1"/>
      <p:bldP spid="7" grpId="0"/>
      <p:bldP spid="8" grpId="0"/>
      <p:bldP spid="9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432377" y="1301534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" name="文本框 9"/>
          <p:cNvSpPr txBox="1">
            <a:spLocks noChangeArrowheads="1"/>
          </p:cNvSpPr>
          <p:nvPr/>
        </p:nvSpPr>
        <p:spPr bwMode="auto">
          <a:xfrm>
            <a:off x="3181109" y="1187272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请求上传文件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2697130" y="1758879"/>
            <a:ext cx="4750807" cy="7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3"/>
          <p:cNvSpPr txBox="1">
            <a:spLocks noChangeArrowheads="1"/>
          </p:cNvSpPr>
          <p:nvPr/>
        </p:nvSpPr>
        <p:spPr bwMode="auto">
          <a:xfrm>
            <a:off x="6009989" y="1581174"/>
            <a:ext cx="1556373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响应可以上传文件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直接箭头连接符 5"/>
          <p:cNvCxnSpPr>
            <a:stCxn id="77" idx="3"/>
          </p:cNvCxnSpPr>
          <p:nvPr/>
        </p:nvCxnSpPr>
        <p:spPr>
          <a:xfrm>
            <a:off x="2701609" y="2020192"/>
            <a:ext cx="4756723" cy="9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15"/>
          <p:cNvSpPr txBox="1">
            <a:spLocks noChangeArrowheads="1"/>
          </p:cNvSpPr>
          <p:nvPr/>
        </p:nvSpPr>
        <p:spPr bwMode="auto">
          <a:xfrm>
            <a:off x="3178987" y="1846028"/>
            <a:ext cx="360448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请求上传第一个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），请返回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704954" y="1493397"/>
            <a:ext cx="4745203" cy="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697130" y="2234212"/>
            <a:ext cx="4750807" cy="17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1"/>
          <p:cNvSpPr txBox="1">
            <a:spLocks noChangeArrowheads="1"/>
          </p:cNvSpPr>
          <p:nvPr/>
        </p:nvSpPr>
        <p:spPr bwMode="auto">
          <a:xfrm>
            <a:off x="3542275" y="2106739"/>
            <a:ext cx="42486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dn2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dn3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节点，表示采用这三个节点存储数据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22"/>
          <p:cNvSpPr txBox="1">
            <a:spLocks noChangeArrowheads="1"/>
          </p:cNvSpPr>
          <p:nvPr/>
        </p:nvSpPr>
        <p:spPr bwMode="auto">
          <a:xfrm>
            <a:off x="7557789" y="1072340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23"/>
          <p:cNvSpPr txBox="1">
            <a:spLocks noChangeArrowheads="1"/>
          </p:cNvSpPr>
          <p:nvPr/>
        </p:nvSpPr>
        <p:spPr bwMode="auto">
          <a:xfrm>
            <a:off x="1892482" y="1075632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83988" y="1822398"/>
            <a:ext cx="692132" cy="28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" name="文本框 25"/>
          <p:cNvSpPr txBox="1">
            <a:spLocks noChangeArrowheads="1"/>
          </p:cNvSpPr>
          <p:nvPr/>
        </p:nvSpPr>
        <p:spPr bwMode="auto">
          <a:xfrm>
            <a:off x="7693005" y="1889497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521659" y="3504046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3644224" y="3519286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6329639" y="3519921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" name="文本框 30"/>
          <p:cNvSpPr txBox="1">
            <a:spLocks noChangeArrowheads="1"/>
          </p:cNvSpPr>
          <p:nvPr/>
        </p:nvSpPr>
        <p:spPr bwMode="auto">
          <a:xfrm>
            <a:off x="3798757" y="3317223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31"/>
          <p:cNvSpPr txBox="1">
            <a:spLocks noChangeArrowheads="1"/>
          </p:cNvSpPr>
          <p:nvPr/>
        </p:nvSpPr>
        <p:spPr bwMode="auto">
          <a:xfrm>
            <a:off x="6470887" y="3305700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32"/>
          <p:cNvSpPr txBox="1">
            <a:spLocks noChangeArrowheads="1"/>
          </p:cNvSpPr>
          <p:nvPr/>
        </p:nvSpPr>
        <p:spPr bwMode="auto">
          <a:xfrm>
            <a:off x="8632903" y="3265234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肘形连接符 20"/>
          <p:cNvCxnSpPr>
            <a:endCxn id="16" idx="1"/>
          </p:cNvCxnSpPr>
          <p:nvPr/>
        </p:nvCxnSpPr>
        <p:spPr>
          <a:xfrm rot="16200000" flipH="1">
            <a:off x="2153190" y="2761676"/>
            <a:ext cx="1484327" cy="1497741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柱形 21"/>
          <p:cNvSpPr/>
          <p:nvPr/>
        </p:nvSpPr>
        <p:spPr>
          <a:xfrm>
            <a:off x="724862" y="2822328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3" name="文本框 35"/>
          <p:cNvSpPr txBox="1">
            <a:spLocks noChangeArrowheads="1"/>
          </p:cNvSpPr>
          <p:nvPr/>
        </p:nvSpPr>
        <p:spPr bwMode="auto">
          <a:xfrm>
            <a:off x="837068" y="3735543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36"/>
          <p:cNvSpPr txBox="1">
            <a:spLocks noChangeArrowheads="1"/>
          </p:cNvSpPr>
          <p:nvPr/>
        </p:nvSpPr>
        <p:spPr bwMode="auto">
          <a:xfrm>
            <a:off x="777567" y="3223648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37"/>
          <p:cNvSpPr txBox="1">
            <a:spLocks noChangeArrowheads="1"/>
          </p:cNvSpPr>
          <p:nvPr/>
        </p:nvSpPr>
        <p:spPr bwMode="auto">
          <a:xfrm>
            <a:off x="837068" y="2628994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24862" y="3143674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77" idx="1"/>
          </p:cNvCxnSpPr>
          <p:nvPr/>
        </p:nvCxnSpPr>
        <p:spPr>
          <a:xfrm flipV="1">
            <a:off x="724860" y="2020192"/>
            <a:ext cx="441151" cy="8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40"/>
          <p:cNvSpPr txBox="1">
            <a:spLocks noChangeArrowheads="1"/>
          </p:cNvSpPr>
          <p:nvPr/>
        </p:nvSpPr>
        <p:spPr bwMode="auto">
          <a:xfrm>
            <a:off x="2161069" y="3967242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传输通道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19484" y="4407651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0" name="文本框 42"/>
          <p:cNvSpPr txBox="1">
            <a:spLocks noChangeArrowheads="1"/>
          </p:cNvSpPr>
          <p:nvPr/>
        </p:nvSpPr>
        <p:spPr bwMode="auto">
          <a:xfrm>
            <a:off x="3828929" y="4204133"/>
            <a:ext cx="74120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流程图: 联系 406"/>
          <p:cNvSpPr/>
          <p:nvPr/>
        </p:nvSpPr>
        <p:spPr>
          <a:xfrm>
            <a:off x="3875999" y="447496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2" name="流程图: 联系 407"/>
          <p:cNvSpPr/>
          <p:nvPr/>
        </p:nvSpPr>
        <p:spPr>
          <a:xfrm>
            <a:off x="4001729" y="447813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3" name="流程图: 联系 408"/>
          <p:cNvSpPr/>
          <p:nvPr/>
        </p:nvSpPr>
        <p:spPr>
          <a:xfrm>
            <a:off x="4176989" y="447813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4" name="流程图: 联系 409"/>
          <p:cNvSpPr/>
          <p:nvPr/>
        </p:nvSpPr>
        <p:spPr>
          <a:xfrm>
            <a:off x="3684864" y="449274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5" name="流程图: 联系 410"/>
          <p:cNvSpPr/>
          <p:nvPr/>
        </p:nvSpPr>
        <p:spPr>
          <a:xfrm>
            <a:off x="3772494" y="448512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6550619" y="4396856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7" name="文本框 51"/>
          <p:cNvSpPr txBox="1">
            <a:spLocks noChangeArrowheads="1"/>
          </p:cNvSpPr>
          <p:nvPr/>
        </p:nvSpPr>
        <p:spPr bwMode="auto">
          <a:xfrm>
            <a:off x="6536627" y="4179218"/>
            <a:ext cx="69977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流程图: 联系 413"/>
          <p:cNvSpPr/>
          <p:nvPr/>
        </p:nvSpPr>
        <p:spPr>
          <a:xfrm>
            <a:off x="6607134" y="446416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9" name="流程图: 联系 414"/>
          <p:cNvSpPr/>
          <p:nvPr/>
        </p:nvSpPr>
        <p:spPr>
          <a:xfrm>
            <a:off x="6732864" y="446734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0" name="流程图: 联系 415"/>
          <p:cNvSpPr/>
          <p:nvPr/>
        </p:nvSpPr>
        <p:spPr>
          <a:xfrm>
            <a:off x="6908124" y="446734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1" name="矩形 40"/>
          <p:cNvSpPr/>
          <p:nvPr/>
        </p:nvSpPr>
        <p:spPr>
          <a:xfrm>
            <a:off x="8743909" y="4397491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2" name="文本框 56"/>
          <p:cNvSpPr txBox="1">
            <a:spLocks noChangeArrowheads="1"/>
          </p:cNvSpPr>
          <p:nvPr/>
        </p:nvSpPr>
        <p:spPr bwMode="auto">
          <a:xfrm>
            <a:off x="8703387" y="4179218"/>
            <a:ext cx="69041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流程图: 联系 418"/>
          <p:cNvSpPr/>
          <p:nvPr/>
        </p:nvSpPr>
        <p:spPr>
          <a:xfrm>
            <a:off x="8800424" y="446480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4" name="流程图: 联系 419"/>
          <p:cNvSpPr/>
          <p:nvPr/>
        </p:nvSpPr>
        <p:spPr>
          <a:xfrm>
            <a:off x="8926154" y="446797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5" name="流程图: 联系 420"/>
          <p:cNvSpPr/>
          <p:nvPr/>
        </p:nvSpPr>
        <p:spPr>
          <a:xfrm>
            <a:off x="9101414" y="446797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4631014" y="4302876"/>
            <a:ext cx="170910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7315159" y="4321291"/>
            <a:ext cx="1206500" cy="1587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联系 423"/>
          <p:cNvSpPr/>
          <p:nvPr/>
        </p:nvSpPr>
        <p:spPr>
          <a:xfrm>
            <a:off x="4464009" y="449274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9" name="流程图: 联系 424"/>
          <p:cNvSpPr/>
          <p:nvPr/>
        </p:nvSpPr>
        <p:spPr>
          <a:xfrm>
            <a:off x="6427429" y="450925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0" name="流程图: 联系 425"/>
          <p:cNvSpPr/>
          <p:nvPr/>
        </p:nvSpPr>
        <p:spPr>
          <a:xfrm>
            <a:off x="7195144" y="447877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1" name="流程图: 联系 426"/>
          <p:cNvSpPr/>
          <p:nvPr/>
        </p:nvSpPr>
        <p:spPr>
          <a:xfrm>
            <a:off x="8598494" y="450734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7308810" y="3891530"/>
            <a:ext cx="121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4645619" y="3887085"/>
            <a:ext cx="1694498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/>
          <p:nvPr/>
        </p:nvCxnSpPr>
        <p:spPr>
          <a:xfrm rot="10800000">
            <a:off x="1986042" y="2768383"/>
            <a:ext cx="1658185" cy="1150847"/>
          </a:xfrm>
          <a:prstGeom prst="bentConnector3">
            <a:avLst>
              <a:gd name="adj1" fmla="val 999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70"/>
          <p:cNvSpPr txBox="1">
            <a:spLocks noChangeArrowheads="1"/>
          </p:cNvSpPr>
          <p:nvPr/>
        </p:nvSpPr>
        <p:spPr bwMode="auto">
          <a:xfrm>
            <a:off x="2161069" y="3572034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文本框 71"/>
          <p:cNvSpPr txBox="1">
            <a:spLocks noChangeArrowheads="1"/>
          </p:cNvSpPr>
          <p:nvPr/>
        </p:nvSpPr>
        <p:spPr bwMode="auto">
          <a:xfrm>
            <a:off x="7409771" y="3612934"/>
            <a:ext cx="1081259" cy="1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dn3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文本框 72"/>
          <p:cNvSpPr txBox="1">
            <a:spLocks noChangeArrowheads="1"/>
          </p:cNvSpPr>
          <p:nvPr/>
        </p:nvSpPr>
        <p:spPr bwMode="auto">
          <a:xfrm>
            <a:off x="4737419" y="3625856"/>
            <a:ext cx="1379261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dn2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文本框 74"/>
          <p:cNvSpPr txBox="1">
            <a:spLocks noChangeArrowheads="1"/>
          </p:cNvSpPr>
          <p:nvPr/>
        </p:nvSpPr>
        <p:spPr bwMode="auto">
          <a:xfrm>
            <a:off x="4711327" y="4127646"/>
            <a:ext cx="120094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文本框 75"/>
          <p:cNvSpPr txBox="1">
            <a:spLocks noChangeArrowheads="1"/>
          </p:cNvSpPr>
          <p:nvPr/>
        </p:nvSpPr>
        <p:spPr bwMode="auto">
          <a:xfrm>
            <a:off x="7439142" y="4093870"/>
            <a:ext cx="10518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0" name="肘形连接符 59"/>
          <p:cNvCxnSpPr/>
          <p:nvPr/>
        </p:nvCxnSpPr>
        <p:spPr>
          <a:xfrm rot="16200000" flipH="1">
            <a:off x="1766732" y="2749231"/>
            <a:ext cx="1887872" cy="1867113"/>
          </a:xfrm>
          <a:prstGeom prst="bentConnector3">
            <a:avLst>
              <a:gd name="adj1" fmla="val 1000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4628474" y="4517535"/>
            <a:ext cx="1696085" cy="3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7332304" y="4507346"/>
            <a:ext cx="1189355" cy="1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文本框 79"/>
          <p:cNvSpPr txBox="1">
            <a:spLocks noChangeArrowheads="1"/>
          </p:cNvSpPr>
          <p:nvPr/>
        </p:nvSpPr>
        <p:spPr bwMode="auto">
          <a:xfrm>
            <a:off x="2152618" y="4340817"/>
            <a:ext cx="1268086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Packet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876000" y="4764521"/>
            <a:ext cx="483870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65" name="文本框 81"/>
          <p:cNvSpPr txBox="1">
            <a:spLocks noChangeArrowheads="1"/>
          </p:cNvSpPr>
          <p:nvPr/>
        </p:nvSpPr>
        <p:spPr bwMode="auto">
          <a:xfrm>
            <a:off x="3889904" y="4753091"/>
            <a:ext cx="519998" cy="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50619" y="4757536"/>
            <a:ext cx="553085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67" name="文本框 83"/>
          <p:cNvSpPr txBox="1">
            <a:spLocks noChangeArrowheads="1"/>
          </p:cNvSpPr>
          <p:nvPr/>
        </p:nvSpPr>
        <p:spPr bwMode="auto">
          <a:xfrm>
            <a:off x="6635687" y="4742263"/>
            <a:ext cx="55545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743910" y="4753091"/>
            <a:ext cx="560704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69" name="文本框 85"/>
          <p:cNvSpPr txBox="1">
            <a:spLocks noChangeArrowheads="1"/>
          </p:cNvSpPr>
          <p:nvPr/>
        </p:nvSpPr>
        <p:spPr bwMode="auto">
          <a:xfrm>
            <a:off x="8880520" y="4745235"/>
            <a:ext cx="46909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4093804" y="4645141"/>
            <a:ext cx="11874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6850974" y="4636886"/>
            <a:ext cx="9525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9046804" y="4636886"/>
            <a:ext cx="66675" cy="1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047347" y="308842"/>
            <a:ext cx="2408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的写数据流程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2703666" y="2284920"/>
            <a:ext cx="4831557" cy="45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文本框 79"/>
          <p:cNvSpPr txBox="1">
            <a:spLocks noChangeArrowheads="1"/>
          </p:cNvSpPr>
          <p:nvPr/>
        </p:nvSpPr>
        <p:spPr bwMode="auto">
          <a:xfrm>
            <a:off x="3185436" y="2509192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传输数据完成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72316" y="1461397"/>
            <a:ext cx="813651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/>
              <a:t>FileSystem</a:t>
            </a:r>
            <a:endParaRPr lang="zh-CN" altLang="en-US" sz="1000" dirty="0"/>
          </a:p>
        </p:txBody>
      </p:sp>
      <p:sp>
        <p:nvSpPr>
          <p:cNvPr id="77" name="圆角矩形 76"/>
          <p:cNvSpPr/>
          <p:nvPr/>
        </p:nvSpPr>
        <p:spPr>
          <a:xfrm>
            <a:off x="1166011" y="1286767"/>
            <a:ext cx="1535598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720705" y="2386132"/>
            <a:ext cx="807702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FSDataOutputStream</a:t>
            </a:r>
            <a:endParaRPr lang="zh-CN" altLang="en-US" sz="1000" dirty="0"/>
          </a:p>
        </p:txBody>
      </p:sp>
      <p:sp>
        <p:nvSpPr>
          <p:cNvPr id="79" name="矩形 78"/>
          <p:cNvSpPr/>
          <p:nvPr/>
        </p:nvSpPr>
        <p:spPr>
          <a:xfrm>
            <a:off x="1199018" y="1461397"/>
            <a:ext cx="521687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HDFS</a:t>
            </a:r>
          </a:p>
          <a:p>
            <a:pPr algn="ctr"/>
            <a:r>
              <a:rPr lang="en-US" altLang="zh-CN" sz="800" dirty="0"/>
              <a:t>client</a:t>
            </a:r>
            <a:endParaRPr lang="zh-CN" altLang="en-US" sz="800" dirty="0"/>
          </a:p>
        </p:txBody>
      </p:sp>
      <p:sp>
        <p:nvSpPr>
          <p:cNvPr id="80" name="文本框 23"/>
          <p:cNvSpPr txBox="1">
            <a:spLocks noChangeArrowheads="1"/>
          </p:cNvSpPr>
          <p:nvPr/>
        </p:nvSpPr>
        <p:spPr bwMode="auto">
          <a:xfrm>
            <a:off x="1653069" y="1348001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create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1" name="直接箭头连接符 80"/>
          <p:cNvCxnSpPr>
            <a:stCxn id="79" idx="3"/>
            <a:endCxn id="76" idx="1"/>
          </p:cNvCxnSpPr>
          <p:nvPr/>
        </p:nvCxnSpPr>
        <p:spPr>
          <a:xfrm>
            <a:off x="1720705" y="1635613"/>
            <a:ext cx="151611" cy="2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9" idx="2"/>
          </p:cNvCxnSpPr>
          <p:nvPr/>
        </p:nvCxnSpPr>
        <p:spPr>
          <a:xfrm>
            <a:off x="1459862" y="1809828"/>
            <a:ext cx="402476" cy="56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9" idx="2"/>
            <a:endCxn id="78" idx="1"/>
          </p:cNvCxnSpPr>
          <p:nvPr/>
        </p:nvCxnSpPr>
        <p:spPr>
          <a:xfrm>
            <a:off x="1459862" y="1809828"/>
            <a:ext cx="260843" cy="7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23"/>
          <p:cNvSpPr txBox="1">
            <a:spLocks noChangeArrowheads="1"/>
          </p:cNvSpPr>
          <p:nvPr/>
        </p:nvSpPr>
        <p:spPr bwMode="auto">
          <a:xfrm>
            <a:off x="1643389" y="1955551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文本框 23"/>
          <p:cNvSpPr txBox="1">
            <a:spLocks noChangeArrowheads="1"/>
          </p:cNvSpPr>
          <p:nvPr/>
        </p:nvSpPr>
        <p:spPr bwMode="auto">
          <a:xfrm>
            <a:off x="1280712" y="2115347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3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/>
      <p:bldP spid="7" grpId="0"/>
      <p:bldP spid="10" grpId="0"/>
      <p:bldP spid="11" grpId="0"/>
      <p:bldP spid="12" grpId="0"/>
      <p:bldP spid="13" grpId="0" bldLvl="0" animBg="1"/>
      <p:bldP spid="14" grpId="0"/>
      <p:bldP spid="15" grpId="0" bldLvl="0" animBg="1"/>
      <p:bldP spid="16" grpId="0" bldLvl="0" animBg="1"/>
      <p:bldP spid="17" grpId="0" bldLvl="0" animBg="1"/>
      <p:bldP spid="18" grpId="0"/>
      <p:bldP spid="19" grpId="0"/>
      <p:bldP spid="20" grpId="0"/>
      <p:bldP spid="22" grpId="0" bldLvl="0" animBg="1"/>
      <p:bldP spid="23" grpId="0"/>
      <p:bldP spid="24" grpId="0"/>
      <p:bldP spid="25" grpId="0"/>
      <p:bldP spid="28" grpId="0"/>
      <p:bldP spid="29" grpId="0" bldLvl="0" animBg="1"/>
      <p:bldP spid="30" grpId="0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/>
      <p:bldP spid="38" grpId="0" bldLvl="0" animBg="1"/>
      <p:bldP spid="39" grpId="0" bldLvl="0" animBg="1"/>
      <p:bldP spid="40" grpId="0" bldLvl="0" animBg="1"/>
      <p:bldP spid="41" grpId="0" bldLvl="0" animBg="1"/>
      <p:bldP spid="42" grpId="0"/>
      <p:bldP spid="43" grpId="0" bldLvl="0" animBg="1"/>
      <p:bldP spid="44" grpId="0" bldLvl="0" animBg="1"/>
      <p:bldP spid="45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5" grpId="0"/>
      <p:bldP spid="56" grpId="0"/>
      <p:bldP spid="57" grpId="0"/>
      <p:bldP spid="58" grpId="0"/>
      <p:bldP spid="59" grpId="0"/>
      <p:bldP spid="63" grpId="0"/>
      <p:bldP spid="64" grpId="0" bldLvl="0" animBg="1"/>
      <p:bldP spid="65" grpId="0"/>
      <p:bldP spid="66" grpId="0" bldLvl="0" animBg="1"/>
      <p:bldP spid="67" grpId="0"/>
      <p:bldP spid="68" grpId="0" bldLvl="0" animBg="1"/>
      <p:bldP spid="69" grpId="0"/>
      <p:bldP spid="75" grpId="0"/>
      <p:bldP spid="76" grpId="0" bldLvl="0" animBg="1"/>
      <p:bldP spid="77" grpId="0" bldLvl="0" animBg="1"/>
      <p:bldP spid="78" grpId="0" bldLvl="0" animBg="1"/>
      <p:bldP spid="79" grpId="0" bldLvl="0" animBg="1"/>
      <p:bldP spid="80" grpId="0"/>
      <p:bldP spid="84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1619" y="0"/>
            <a:ext cx="2834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网络拓扑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节点距离计算</a:t>
            </a:r>
          </a:p>
        </p:txBody>
      </p:sp>
      <p:sp>
        <p:nvSpPr>
          <p:cNvPr id="3" name="矩形 2"/>
          <p:cNvSpPr/>
          <p:nvPr/>
        </p:nvSpPr>
        <p:spPr>
          <a:xfrm>
            <a:off x="804791" y="1467823"/>
            <a:ext cx="8599502" cy="3456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20815" y="1773618"/>
            <a:ext cx="3960440" cy="29345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30851" y="2160940"/>
            <a:ext cx="928506" cy="2331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2863" y="2493178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n-0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1470661" y="3127170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n-1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1452863" y="3775242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n-2</a:t>
            </a:r>
            <a:endParaRPr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2561811" y="2160939"/>
            <a:ext cx="928506" cy="2331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59420" y="2153945"/>
            <a:ext cx="928506" cy="23382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03267" y="1773618"/>
            <a:ext cx="3960440" cy="2934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13303" y="2153945"/>
            <a:ext cx="928506" cy="2338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35315" y="2493178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n-0</a:t>
            </a:r>
            <a:endParaRPr lang="zh-CN" altLang="en-US" sz="1000" dirty="0"/>
          </a:p>
        </p:txBody>
      </p:sp>
      <p:sp>
        <p:nvSpPr>
          <p:cNvPr id="14" name="矩形 13"/>
          <p:cNvSpPr/>
          <p:nvPr/>
        </p:nvSpPr>
        <p:spPr>
          <a:xfrm>
            <a:off x="5653113" y="3127170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n-1</a:t>
            </a:r>
            <a:endParaRPr lang="zh-CN" altLang="en-US" sz="1000" dirty="0"/>
          </a:p>
        </p:txBody>
      </p:sp>
      <p:sp>
        <p:nvSpPr>
          <p:cNvPr id="15" name="矩形 14"/>
          <p:cNvSpPr/>
          <p:nvPr/>
        </p:nvSpPr>
        <p:spPr>
          <a:xfrm>
            <a:off x="5635315" y="3775242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n-2</a:t>
            </a:r>
            <a:endParaRPr lang="zh-CN" altLang="en-US" sz="1000" dirty="0"/>
          </a:p>
        </p:txBody>
      </p:sp>
      <p:sp>
        <p:nvSpPr>
          <p:cNvPr id="16" name="矩形 15"/>
          <p:cNvSpPr/>
          <p:nvPr/>
        </p:nvSpPr>
        <p:spPr>
          <a:xfrm>
            <a:off x="6744263" y="2153945"/>
            <a:ext cx="928506" cy="2338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41872" y="2153944"/>
            <a:ext cx="928506" cy="2338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84576" y="1532469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集群</a:t>
            </a:r>
            <a:r>
              <a:rPr lang="en-US" altLang="zh-CN" sz="1000" dirty="0"/>
              <a:t>d1</a:t>
            </a:r>
            <a:endParaRPr lang="zh-CN" altLang="en-US" sz="1000" dirty="0"/>
          </a:p>
        </p:txBody>
      </p:sp>
      <p:sp>
        <p:nvSpPr>
          <p:cNvPr id="19" name="矩形 18"/>
          <p:cNvSpPr/>
          <p:nvPr/>
        </p:nvSpPr>
        <p:spPr>
          <a:xfrm>
            <a:off x="1612208" y="1906866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机架</a:t>
            </a:r>
            <a:r>
              <a:rPr lang="en-US" altLang="zh-CN" sz="1000" dirty="0"/>
              <a:t>r1</a:t>
            </a:r>
            <a:endParaRPr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2949479" y="1899873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机架</a:t>
            </a:r>
            <a:r>
              <a:rPr lang="en-US" altLang="zh-CN" sz="1000" dirty="0"/>
              <a:t>r2</a:t>
            </a:r>
            <a:endParaRPr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4250030" y="1899872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机架</a:t>
            </a:r>
            <a:r>
              <a:rPr lang="en-US" altLang="zh-CN" sz="1000" dirty="0"/>
              <a:t>r3</a:t>
            </a:r>
            <a:endParaRPr lang="zh-CN" altLang="en-US" sz="1000" dirty="0"/>
          </a:p>
        </p:txBody>
      </p:sp>
      <p:sp>
        <p:nvSpPr>
          <p:cNvPr id="22" name="矩形 21"/>
          <p:cNvSpPr/>
          <p:nvPr/>
        </p:nvSpPr>
        <p:spPr>
          <a:xfrm>
            <a:off x="5559187" y="1539831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集群</a:t>
            </a:r>
            <a:r>
              <a:rPr lang="en-US" altLang="zh-CN" sz="1000" dirty="0"/>
              <a:t>d2</a:t>
            </a:r>
            <a:endParaRPr lang="zh-CN" altLang="en-US" sz="1000" dirty="0"/>
          </a:p>
        </p:txBody>
      </p:sp>
      <p:sp>
        <p:nvSpPr>
          <p:cNvPr id="23" name="矩形 22"/>
          <p:cNvSpPr/>
          <p:nvPr/>
        </p:nvSpPr>
        <p:spPr>
          <a:xfrm>
            <a:off x="5752119" y="1906865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机架</a:t>
            </a:r>
            <a:r>
              <a:rPr lang="en-US" altLang="zh-CN" sz="1000" dirty="0"/>
              <a:t>r4</a:t>
            </a:r>
            <a:endParaRPr lang="zh-CN" altLang="en-US" sz="1000" dirty="0"/>
          </a:p>
        </p:txBody>
      </p:sp>
      <p:sp>
        <p:nvSpPr>
          <p:cNvPr id="24" name="矩形 23"/>
          <p:cNvSpPr/>
          <p:nvPr/>
        </p:nvSpPr>
        <p:spPr>
          <a:xfrm>
            <a:off x="7089390" y="1899872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机架</a:t>
            </a:r>
            <a:r>
              <a:rPr lang="en-US" altLang="zh-CN" sz="1000" dirty="0"/>
              <a:t>r5</a:t>
            </a:r>
            <a:endParaRPr lang="zh-CN" altLang="en-US" sz="1000" dirty="0"/>
          </a:p>
        </p:txBody>
      </p:sp>
      <p:sp>
        <p:nvSpPr>
          <p:cNvPr id="25" name="矩形 24"/>
          <p:cNvSpPr/>
          <p:nvPr/>
        </p:nvSpPr>
        <p:spPr>
          <a:xfrm>
            <a:off x="8389941" y="1899871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机架</a:t>
            </a:r>
            <a:r>
              <a:rPr lang="en-US" altLang="zh-CN" sz="1000" dirty="0"/>
              <a:t>r6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1218551" y="2030718"/>
            <a:ext cx="393657" cy="123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58526" y="2037713"/>
            <a:ext cx="393657" cy="123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853256" y="2030583"/>
            <a:ext cx="393657" cy="1232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405462" y="2022129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743240" y="2022129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038340" y="2030448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21722" y="1639718"/>
            <a:ext cx="393657" cy="12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199319" y="1647127"/>
            <a:ext cx="393657" cy="1232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04791" y="1344597"/>
            <a:ext cx="393657" cy="1232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07593" y="2490015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n-0</a:t>
            </a:r>
            <a:endParaRPr lang="zh-CN" altLang="en-US" sz="1000" dirty="0"/>
          </a:p>
        </p:txBody>
      </p:sp>
      <p:sp>
        <p:nvSpPr>
          <p:cNvPr id="36" name="矩形 35"/>
          <p:cNvSpPr/>
          <p:nvPr/>
        </p:nvSpPr>
        <p:spPr>
          <a:xfrm>
            <a:off x="2825391" y="3124007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n-1</a:t>
            </a:r>
            <a:endParaRPr lang="zh-CN" altLang="en-US" sz="1000" dirty="0"/>
          </a:p>
        </p:txBody>
      </p:sp>
      <p:sp>
        <p:nvSpPr>
          <p:cNvPr id="37" name="矩形 36"/>
          <p:cNvSpPr/>
          <p:nvPr/>
        </p:nvSpPr>
        <p:spPr>
          <a:xfrm>
            <a:off x="2807593" y="3772079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n-2</a:t>
            </a:r>
            <a:endParaRPr lang="zh-CN" altLang="en-US" sz="1000" dirty="0"/>
          </a:p>
        </p:txBody>
      </p:sp>
      <p:sp>
        <p:nvSpPr>
          <p:cNvPr id="38" name="矩形 37"/>
          <p:cNvSpPr/>
          <p:nvPr/>
        </p:nvSpPr>
        <p:spPr>
          <a:xfrm>
            <a:off x="4112627" y="2490015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n-0</a:t>
            </a:r>
            <a:endParaRPr lang="zh-CN" altLang="en-US" sz="1000" dirty="0"/>
          </a:p>
        </p:txBody>
      </p:sp>
      <p:sp>
        <p:nvSpPr>
          <p:cNvPr id="39" name="矩形 38"/>
          <p:cNvSpPr/>
          <p:nvPr/>
        </p:nvSpPr>
        <p:spPr>
          <a:xfrm>
            <a:off x="4130425" y="3124007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n-1</a:t>
            </a:r>
            <a:endParaRPr lang="zh-CN" altLang="en-US" sz="1000" dirty="0"/>
          </a:p>
        </p:txBody>
      </p:sp>
      <p:sp>
        <p:nvSpPr>
          <p:cNvPr id="40" name="矩形 39"/>
          <p:cNvSpPr/>
          <p:nvPr/>
        </p:nvSpPr>
        <p:spPr>
          <a:xfrm>
            <a:off x="4112627" y="3772079"/>
            <a:ext cx="448886" cy="3965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n-2</a:t>
            </a:r>
            <a:endParaRPr lang="zh-CN" altLang="en-US" sz="1000" dirty="0"/>
          </a:p>
        </p:txBody>
      </p:sp>
      <p:sp>
        <p:nvSpPr>
          <p:cNvPr id="41" name="矩形 40"/>
          <p:cNvSpPr/>
          <p:nvPr/>
        </p:nvSpPr>
        <p:spPr>
          <a:xfrm>
            <a:off x="6997479" y="2490015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n-0</a:t>
            </a:r>
            <a:endParaRPr lang="zh-CN" altLang="en-US" sz="1000" dirty="0"/>
          </a:p>
        </p:txBody>
      </p:sp>
      <p:sp>
        <p:nvSpPr>
          <p:cNvPr id="42" name="矩形 41"/>
          <p:cNvSpPr/>
          <p:nvPr/>
        </p:nvSpPr>
        <p:spPr>
          <a:xfrm>
            <a:off x="7015277" y="3124007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n-1</a:t>
            </a:r>
            <a:endParaRPr lang="zh-CN" altLang="en-US" sz="1000" dirty="0"/>
          </a:p>
        </p:txBody>
      </p:sp>
      <p:sp>
        <p:nvSpPr>
          <p:cNvPr id="43" name="矩形 42"/>
          <p:cNvSpPr/>
          <p:nvPr/>
        </p:nvSpPr>
        <p:spPr>
          <a:xfrm>
            <a:off x="6997479" y="3772079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n-2</a:t>
            </a:r>
            <a:endParaRPr lang="zh-CN" altLang="en-US" sz="1000" dirty="0"/>
          </a:p>
        </p:txBody>
      </p:sp>
      <p:sp>
        <p:nvSpPr>
          <p:cNvPr id="44" name="矩形 43"/>
          <p:cNvSpPr/>
          <p:nvPr/>
        </p:nvSpPr>
        <p:spPr>
          <a:xfrm>
            <a:off x="8293623" y="2490015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n-0</a:t>
            </a:r>
            <a:endParaRPr lang="zh-CN" altLang="en-US" sz="1000" dirty="0"/>
          </a:p>
        </p:txBody>
      </p:sp>
      <p:sp>
        <p:nvSpPr>
          <p:cNvPr id="45" name="矩形 44"/>
          <p:cNvSpPr/>
          <p:nvPr/>
        </p:nvSpPr>
        <p:spPr>
          <a:xfrm>
            <a:off x="8311421" y="3124007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n-1</a:t>
            </a:r>
            <a:endParaRPr lang="zh-CN" altLang="en-US" sz="1000" dirty="0"/>
          </a:p>
        </p:txBody>
      </p:sp>
      <p:sp>
        <p:nvSpPr>
          <p:cNvPr id="46" name="矩形 45"/>
          <p:cNvSpPr/>
          <p:nvPr/>
        </p:nvSpPr>
        <p:spPr>
          <a:xfrm>
            <a:off x="8293623" y="3772079"/>
            <a:ext cx="448886" cy="396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n-2</a:t>
            </a:r>
            <a:endParaRPr lang="zh-CN" altLang="en-US" sz="1000" dirty="0"/>
          </a:p>
        </p:txBody>
      </p:sp>
      <p:cxnSp>
        <p:nvCxnSpPr>
          <p:cNvPr id="47" name="肘形连接符 46"/>
          <p:cNvCxnSpPr>
            <a:endCxn id="6" idx="3"/>
          </p:cNvCxnSpPr>
          <p:nvPr/>
        </p:nvCxnSpPr>
        <p:spPr>
          <a:xfrm>
            <a:off x="1651289" y="2490015"/>
            <a:ext cx="250460" cy="201445"/>
          </a:xfrm>
          <a:prstGeom prst="bentConnector3">
            <a:avLst>
              <a:gd name="adj1" fmla="val 1647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2" idx="2"/>
            <a:endCxn id="26" idx="0"/>
          </p:cNvCxnSpPr>
          <p:nvPr/>
        </p:nvCxnSpPr>
        <p:spPr>
          <a:xfrm rot="16200000" flipH="1">
            <a:off x="1183078" y="1798416"/>
            <a:ext cx="267774" cy="196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6" idx="2"/>
            <a:endCxn id="7" idx="1"/>
          </p:cNvCxnSpPr>
          <p:nvPr/>
        </p:nvCxnSpPr>
        <p:spPr>
          <a:xfrm rot="16200000" flipH="1">
            <a:off x="857266" y="2712057"/>
            <a:ext cx="1171508" cy="55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2"/>
            <a:endCxn id="8" idx="1"/>
          </p:cNvCxnSpPr>
          <p:nvPr/>
        </p:nvCxnSpPr>
        <p:spPr>
          <a:xfrm rot="16200000" flipH="1">
            <a:off x="524331" y="3044992"/>
            <a:ext cx="1819580" cy="37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2" idx="2"/>
            <a:endCxn id="27" idx="0"/>
          </p:cNvCxnSpPr>
          <p:nvPr/>
        </p:nvCxnSpPr>
        <p:spPr>
          <a:xfrm rot="16200000" flipH="1">
            <a:off x="1849569" y="1131926"/>
            <a:ext cx="274769" cy="1536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27" idx="2"/>
            <a:endCxn id="35" idx="1"/>
          </p:cNvCxnSpPr>
          <p:nvPr/>
        </p:nvCxnSpPr>
        <p:spPr>
          <a:xfrm rot="16200000" flipH="1">
            <a:off x="2517795" y="2398499"/>
            <a:ext cx="527358" cy="52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2" idx="2"/>
            <a:endCxn id="28" idx="0"/>
          </p:cNvCxnSpPr>
          <p:nvPr/>
        </p:nvCxnSpPr>
        <p:spPr>
          <a:xfrm rot="16200000" flipH="1">
            <a:off x="2500499" y="480996"/>
            <a:ext cx="267639" cy="2831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8" idx="2"/>
            <a:endCxn id="40" idx="1"/>
          </p:cNvCxnSpPr>
          <p:nvPr/>
        </p:nvCxnSpPr>
        <p:spPr>
          <a:xfrm rot="16200000" flipH="1">
            <a:off x="3173080" y="3030814"/>
            <a:ext cx="1816552" cy="62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36" idx="1"/>
          </p:cNvCxnSpPr>
          <p:nvPr/>
        </p:nvCxnSpPr>
        <p:spPr>
          <a:xfrm rot="16200000" flipH="1">
            <a:off x="2209698" y="2706596"/>
            <a:ext cx="1161350" cy="70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3" idx="2"/>
            <a:endCxn id="29" idx="0"/>
          </p:cNvCxnSpPr>
          <p:nvPr/>
        </p:nvCxnSpPr>
        <p:spPr>
          <a:xfrm rot="16200000" flipH="1">
            <a:off x="5373331" y="1793169"/>
            <a:ext cx="251776" cy="206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9" idx="2"/>
            <a:endCxn id="14" idx="1"/>
          </p:cNvCxnSpPr>
          <p:nvPr/>
        </p:nvCxnSpPr>
        <p:spPr>
          <a:xfrm rot="16200000" flipH="1">
            <a:off x="5037654" y="2709992"/>
            <a:ext cx="1180097" cy="50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34" idx="2"/>
            <a:endCxn id="32" idx="0"/>
          </p:cNvCxnSpPr>
          <p:nvPr/>
        </p:nvCxnSpPr>
        <p:spPr>
          <a:xfrm rot="16200000" flipH="1">
            <a:off x="1024138" y="1445304"/>
            <a:ext cx="171895" cy="216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34" idx="2"/>
            <a:endCxn id="33" idx="0"/>
          </p:cNvCxnSpPr>
          <p:nvPr/>
        </p:nvCxnSpPr>
        <p:spPr>
          <a:xfrm rot="16200000" flipH="1">
            <a:off x="3109232" y="-639789"/>
            <a:ext cx="179304" cy="4394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058612" y="646836"/>
            <a:ext cx="37049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Distance(/d1/r1/n0, /d1/r1/n0)=0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（同一节点上的进程）</a:t>
            </a:r>
          </a:p>
        </p:txBody>
      </p:sp>
      <p:sp>
        <p:nvSpPr>
          <p:cNvPr id="61" name="矩形 60"/>
          <p:cNvSpPr/>
          <p:nvPr/>
        </p:nvSpPr>
        <p:spPr>
          <a:xfrm>
            <a:off x="4935922" y="624517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Distance(/d1/r2/n0, /d1/r3/n2)=4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（同一数据中心不同机架上的节点）</a:t>
            </a:r>
          </a:p>
        </p:txBody>
      </p:sp>
      <p:sp>
        <p:nvSpPr>
          <p:cNvPr id="62" name="矩形 61"/>
          <p:cNvSpPr/>
          <p:nvPr/>
        </p:nvSpPr>
        <p:spPr>
          <a:xfrm>
            <a:off x="1044549" y="912549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Distance(/d1/r1/n1, /d1/r1/n2)=2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（同一机架上的不同节点）</a:t>
            </a:r>
          </a:p>
        </p:txBody>
      </p:sp>
      <p:sp>
        <p:nvSpPr>
          <p:cNvPr id="63" name="矩形 62"/>
          <p:cNvSpPr/>
          <p:nvPr/>
        </p:nvSpPr>
        <p:spPr>
          <a:xfrm>
            <a:off x="4939492" y="912549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</a:rPr>
              <a:t>Distance(/d1/r2/n1, /d2/r4/n1)=6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（不同数据中心的节点）</a:t>
            </a:r>
          </a:p>
        </p:txBody>
      </p:sp>
    </p:spTree>
    <p:extLst>
      <p:ext uri="{BB962C8B-B14F-4D97-AF65-F5344CB8AC3E}">
        <p14:creationId xmlns:p14="http://schemas.microsoft.com/office/powerpoint/2010/main" val="33109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60" grpId="0"/>
      <p:bldP spid="61" grpId="0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236" y="0"/>
            <a:ext cx="3191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Hadoop2.7.2</a:t>
            </a:r>
            <a:r>
              <a:rPr lang="zh-CN" altLang="en-US" sz="2000" dirty="0">
                <a:solidFill>
                  <a:srgbClr val="FF0000"/>
                </a:solidFill>
              </a:rPr>
              <a:t>副本节点选择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130" y="985656"/>
            <a:ext cx="4996656" cy="37583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09103" y="2209792"/>
            <a:ext cx="21602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09103" y="3001880"/>
            <a:ext cx="21602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17075" y="3001880"/>
            <a:ext cx="21602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endCxn id="5" idx="0"/>
          </p:cNvCxnSpPr>
          <p:nvPr/>
        </p:nvCxnSpPr>
        <p:spPr>
          <a:xfrm>
            <a:off x="5817115" y="2353808"/>
            <a:ext cx="0" cy="64807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5925127" y="3073888"/>
            <a:ext cx="1291948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76912" y="1230531"/>
            <a:ext cx="3546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第一个副本在</a:t>
            </a: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Client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所处的节点上。如果客户端在集群外，随机选一个。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6912" y="2314899"/>
            <a:ext cx="3474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第二个副本和第一个副本位于相同机架，随机节点。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2210" y="3362593"/>
            <a:ext cx="4139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第三个副本位于不同机架，随机节点。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8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556446" y="1181409"/>
            <a:ext cx="3290176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" name="文本框 9"/>
          <p:cNvSpPr txBox="1">
            <a:spLocks noChangeArrowheads="1"/>
          </p:cNvSpPr>
          <p:nvPr/>
        </p:nvSpPr>
        <p:spPr bwMode="auto">
          <a:xfrm>
            <a:off x="2464508" y="1131201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请求下载文件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2364371" y="1713007"/>
            <a:ext cx="3192075" cy="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3"/>
          <p:cNvSpPr txBox="1">
            <a:spLocks noChangeArrowheads="1"/>
          </p:cNvSpPr>
          <p:nvPr/>
        </p:nvSpPr>
        <p:spPr bwMode="auto">
          <a:xfrm>
            <a:off x="3851031" y="1468874"/>
            <a:ext cx="1812925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返回目标文件的元数据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380012" y="1349841"/>
            <a:ext cx="3176434" cy="1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22"/>
          <p:cNvSpPr txBox="1">
            <a:spLocks noChangeArrowheads="1"/>
          </p:cNvSpPr>
          <p:nvPr/>
        </p:nvSpPr>
        <p:spPr bwMode="auto">
          <a:xfrm>
            <a:off x="6811529" y="1187177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7264" y="1713007"/>
            <a:ext cx="2950564" cy="82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" name="文本框 25"/>
          <p:cNvSpPr txBox="1">
            <a:spLocks noChangeArrowheads="1"/>
          </p:cNvSpPr>
          <p:nvPr/>
        </p:nvSpPr>
        <p:spPr bwMode="auto">
          <a:xfrm>
            <a:off x="6947534" y="1761897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353398" y="3383921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1" name="圆角矩形 10"/>
          <p:cNvSpPr/>
          <p:nvPr/>
        </p:nvSpPr>
        <p:spPr>
          <a:xfrm>
            <a:off x="3475963" y="3399161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2" name="圆角矩形 11"/>
          <p:cNvSpPr/>
          <p:nvPr/>
        </p:nvSpPr>
        <p:spPr>
          <a:xfrm>
            <a:off x="6161378" y="3399796"/>
            <a:ext cx="984250" cy="14668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3" name="文本框 30"/>
          <p:cNvSpPr txBox="1">
            <a:spLocks noChangeArrowheads="1"/>
          </p:cNvSpPr>
          <p:nvPr/>
        </p:nvSpPr>
        <p:spPr bwMode="auto">
          <a:xfrm>
            <a:off x="3589843" y="3456264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31"/>
          <p:cNvSpPr txBox="1">
            <a:spLocks noChangeArrowheads="1"/>
          </p:cNvSpPr>
          <p:nvPr/>
        </p:nvSpPr>
        <p:spPr bwMode="auto">
          <a:xfrm>
            <a:off x="6291351" y="3446787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32"/>
          <p:cNvSpPr txBox="1">
            <a:spLocks noChangeArrowheads="1"/>
          </p:cNvSpPr>
          <p:nvPr/>
        </p:nvSpPr>
        <p:spPr bwMode="auto">
          <a:xfrm>
            <a:off x="8490875" y="3446787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肘形连接符 15"/>
          <p:cNvCxnSpPr>
            <a:endCxn id="11" idx="1"/>
          </p:cNvCxnSpPr>
          <p:nvPr/>
        </p:nvCxnSpPr>
        <p:spPr>
          <a:xfrm rot="16200000" flipH="1">
            <a:off x="1712025" y="2368647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圆柱形 16"/>
          <p:cNvSpPr/>
          <p:nvPr/>
        </p:nvSpPr>
        <p:spPr>
          <a:xfrm>
            <a:off x="624680" y="2543433"/>
            <a:ext cx="563906" cy="8404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8" name="文本框 35"/>
          <p:cNvSpPr txBox="1">
            <a:spLocks noChangeArrowheads="1"/>
          </p:cNvSpPr>
          <p:nvPr/>
        </p:nvSpPr>
        <p:spPr bwMode="auto">
          <a:xfrm>
            <a:off x="736886" y="3456648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ss.avi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36"/>
          <p:cNvSpPr txBox="1">
            <a:spLocks noChangeArrowheads="1"/>
          </p:cNvSpPr>
          <p:nvPr/>
        </p:nvSpPr>
        <p:spPr bwMode="auto">
          <a:xfrm>
            <a:off x="677612" y="3045205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37"/>
          <p:cNvSpPr txBox="1">
            <a:spLocks noChangeArrowheads="1"/>
          </p:cNvSpPr>
          <p:nvPr/>
        </p:nvSpPr>
        <p:spPr bwMode="auto">
          <a:xfrm>
            <a:off x="824221" y="2281076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624680" y="2957469"/>
            <a:ext cx="563906" cy="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7" idx="1"/>
          </p:cNvCxnSpPr>
          <p:nvPr/>
        </p:nvCxnSpPr>
        <p:spPr>
          <a:xfrm flipH="1">
            <a:off x="616225" y="1572456"/>
            <a:ext cx="296488" cy="107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0"/>
          <p:cNvSpPr txBox="1">
            <a:spLocks noChangeArrowheads="1"/>
          </p:cNvSpPr>
          <p:nvPr/>
        </p:nvSpPr>
        <p:spPr bwMode="auto">
          <a:xfrm>
            <a:off x="1992808" y="3847117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blk_1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4" name="肘形连接符 23"/>
          <p:cNvCxnSpPr/>
          <p:nvPr/>
        </p:nvCxnSpPr>
        <p:spPr>
          <a:xfrm rot="16200000" flipV="1">
            <a:off x="1436828" y="2398632"/>
            <a:ext cx="2114169" cy="1952227"/>
          </a:xfrm>
          <a:prstGeom prst="bentConnector3">
            <a:avLst>
              <a:gd name="adj1" fmla="val 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70"/>
          <p:cNvSpPr txBox="1">
            <a:spLocks noChangeArrowheads="1"/>
          </p:cNvSpPr>
          <p:nvPr/>
        </p:nvSpPr>
        <p:spPr bwMode="auto">
          <a:xfrm>
            <a:off x="1973269" y="4221608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92853" y="4132586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7" name="文本框 81"/>
          <p:cNvSpPr txBox="1">
            <a:spLocks noChangeArrowheads="1"/>
          </p:cNvSpPr>
          <p:nvPr/>
        </p:nvSpPr>
        <p:spPr bwMode="auto">
          <a:xfrm>
            <a:off x="3737772" y="4183090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6199" y="177610"/>
            <a:ext cx="2914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数据流程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42208" y="1983759"/>
            <a:ext cx="1426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atguigu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/ss.avi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73629" y="2227093"/>
            <a:ext cx="2956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</a:rPr>
              <a:t>{[blk_1,blk_2],[blk_1,blk_2],[blk_1,blk_2]}</a:t>
            </a:r>
          </a:p>
        </p:txBody>
      </p:sp>
      <p:sp>
        <p:nvSpPr>
          <p:cNvPr id="31" name="矩形 30"/>
          <p:cNvSpPr/>
          <p:nvPr/>
        </p:nvSpPr>
        <p:spPr>
          <a:xfrm>
            <a:off x="6399043" y="4117346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2" name="文本框 81"/>
          <p:cNvSpPr txBox="1">
            <a:spLocks noChangeArrowheads="1"/>
          </p:cNvSpPr>
          <p:nvPr/>
        </p:nvSpPr>
        <p:spPr bwMode="auto">
          <a:xfrm>
            <a:off x="6443269" y="418877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3" name="肘形连接符 32"/>
          <p:cNvCxnSpPr>
            <a:endCxn id="12" idx="1"/>
          </p:cNvCxnSpPr>
          <p:nvPr/>
        </p:nvCxnSpPr>
        <p:spPr>
          <a:xfrm>
            <a:off x="2377941" y="1938396"/>
            <a:ext cx="3783437" cy="2194825"/>
          </a:xfrm>
          <a:prstGeom prst="bentConnector3">
            <a:avLst>
              <a:gd name="adj1" fmla="val 7046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48" idx="3"/>
          </p:cNvCxnSpPr>
          <p:nvPr/>
        </p:nvCxnSpPr>
        <p:spPr>
          <a:xfrm rot="10800000">
            <a:off x="2260710" y="2112612"/>
            <a:ext cx="3900671" cy="2318526"/>
          </a:xfrm>
          <a:prstGeom prst="bentConnector3">
            <a:avLst>
              <a:gd name="adj1" fmla="val 3452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40"/>
          <p:cNvSpPr txBox="1">
            <a:spLocks noChangeArrowheads="1"/>
          </p:cNvSpPr>
          <p:nvPr/>
        </p:nvSpPr>
        <p:spPr bwMode="auto">
          <a:xfrm>
            <a:off x="5097757" y="2891593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blk_2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文本框 70"/>
          <p:cNvSpPr txBox="1">
            <a:spLocks noChangeArrowheads="1"/>
          </p:cNvSpPr>
          <p:nvPr/>
        </p:nvSpPr>
        <p:spPr bwMode="auto">
          <a:xfrm>
            <a:off x="5144176" y="4196242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92853" y="4511674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8" name="文本框 81"/>
          <p:cNvSpPr txBox="1">
            <a:spLocks noChangeArrowheads="1"/>
          </p:cNvSpPr>
          <p:nvPr/>
        </p:nvSpPr>
        <p:spPr bwMode="auto">
          <a:xfrm>
            <a:off x="3737772" y="4562178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98350" y="4506845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0" name="文本框 81"/>
          <p:cNvSpPr txBox="1">
            <a:spLocks noChangeArrowheads="1"/>
          </p:cNvSpPr>
          <p:nvPr/>
        </p:nvSpPr>
        <p:spPr bwMode="auto">
          <a:xfrm>
            <a:off x="6443269" y="4557349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71387" y="4071986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2" name="文本框 81"/>
          <p:cNvSpPr txBox="1">
            <a:spLocks noChangeArrowheads="1"/>
          </p:cNvSpPr>
          <p:nvPr/>
        </p:nvSpPr>
        <p:spPr bwMode="auto">
          <a:xfrm>
            <a:off x="8615613" y="4143415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70694" y="4461485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4" name="文本框 81"/>
          <p:cNvSpPr txBox="1">
            <a:spLocks noChangeArrowheads="1"/>
          </p:cNvSpPr>
          <p:nvPr/>
        </p:nvSpPr>
        <p:spPr bwMode="auto">
          <a:xfrm>
            <a:off x="8615613" y="4511989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文本框 23"/>
          <p:cNvSpPr txBox="1">
            <a:spLocks noChangeArrowheads="1"/>
          </p:cNvSpPr>
          <p:nvPr/>
        </p:nvSpPr>
        <p:spPr bwMode="auto">
          <a:xfrm>
            <a:off x="1485848" y="627897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47450" y="1013661"/>
            <a:ext cx="816922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/>
              <a:t>FileSystem</a:t>
            </a:r>
            <a:endParaRPr lang="zh-CN" altLang="en-US" sz="1000" dirty="0"/>
          </a:p>
        </p:txBody>
      </p:sp>
      <p:sp>
        <p:nvSpPr>
          <p:cNvPr id="47" name="圆角矩形 46"/>
          <p:cNvSpPr/>
          <p:nvPr/>
        </p:nvSpPr>
        <p:spPr>
          <a:xfrm>
            <a:off x="912713" y="839031"/>
            <a:ext cx="1467300" cy="14668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399109" y="1938396"/>
            <a:ext cx="861600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FSDataInputStream</a:t>
            </a:r>
            <a:endParaRPr lang="zh-CN" altLang="en-US" sz="1000" dirty="0"/>
          </a:p>
        </p:txBody>
      </p:sp>
      <p:sp>
        <p:nvSpPr>
          <p:cNvPr id="49" name="矩形 48"/>
          <p:cNvSpPr/>
          <p:nvPr/>
        </p:nvSpPr>
        <p:spPr>
          <a:xfrm>
            <a:off x="955881" y="1022350"/>
            <a:ext cx="500069" cy="336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HDFS</a:t>
            </a:r>
          </a:p>
          <a:p>
            <a:pPr algn="ctr"/>
            <a:r>
              <a:rPr lang="en-US" altLang="zh-CN" sz="800" dirty="0"/>
              <a:t>client</a:t>
            </a:r>
            <a:endParaRPr lang="zh-CN" altLang="en-US" sz="800" dirty="0"/>
          </a:p>
        </p:txBody>
      </p:sp>
      <p:cxnSp>
        <p:nvCxnSpPr>
          <p:cNvPr id="50" name="直接箭头连接符 49"/>
          <p:cNvCxnSpPr>
            <a:stCxn id="49" idx="3"/>
            <a:endCxn id="46" idx="1"/>
          </p:cNvCxnSpPr>
          <p:nvPr/>
        </p:nvCxnSpPr>
        <p:spPr>
          <a:xfrm>
            <a:off x="1455950" y="1190440"/>
            <a:ext cx="91500" cy="19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2"/>
            <a:endCxn id="48" idx="1"/>
          </p:cNvCxnSpPr>
          <p:nvPr/>
        </p:nvCxnSpPr>
        <p:spPr>
          <a:xfrm>
            <a:off x="1205916" y="1358530"/>
            <a:ext cx="193193" cy="75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9" idx="2"/>
          </p:cNvCxnSpPr>
          <p:nvPr/>
        </p:nvCxnSpPr>
        <p:spPr>
          <a:xfrm>
            <a:off x="1205916" y="1358530"/>
            <a:ext cx="341533" cy="5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23"/>
          <p:cNvSpPr txBox="1">
            <a:spLocks noChangeArrowheads="1"/>
          </p:cNvSpPr>
          <p:nvPr/>
        </p:nvSpPr>
        <p:spPr bwMode="auto">
          <a:xfrm>
            <a:off x="1374051" y="894970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create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文本框 23"/>
          <p:cNvSpPr txBox="1">
            <a:spLocks noChangeArrowheads="1"/>
          </p:cNvSpPr>
          <p:nvPr/>
        </p:nvSpPr>
        <p:spPr bwMode="auto">
          <a:xfrm>
            <a:off x="1307391" y="1432278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文本框 23"/>
          <p:cNvSpPr txBox="1">
            <a:spLocks noChangeArrowheads="1"/>
          </p:cNvSpPr>
          <p:nvPr/>
        </p:nvSpPr>
        <p:spPr bwMode="auto">
          <a:xfrm>
            <a:off x="1039528" y="1663994"/>
            <a:ext cx="26733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/>
      <p:bldP spid="7" grpId="0"/>
      <p:bldP spid="8" grpId="0" bldLvl="0" animBg="1"/>
      <p:bldP spid="9" grpId="0"/>
      <p:bldP spid="10" grpId="0" bldLvl="0" animBg="1"/>
      <p:bldP spid="11" grpId="0" bldLvl="0" animBg="1"/>
      <p:bldP spid="12" grpId="0" bldLvl="0" animBg="1"/>
      <p:bldP spid="13" grpId="0"/>
      <p:bldP spid="14" grpId="0"/>
      <p:bldP spid="15" grpId="0"/>
      <p:bldP spid="17" grpId="0" bldLvl="0" animBg="1"/>
      <p:bldP spid="18" grpId="0"/>
      <p:bldP spid="19" grpId="0"/>
      <p:bldP spid="20" grpId="0"/>
      <p:bldP spid="23" grpId="0"/>
      <p:bldP spid="25" grpId="0"/>
      <p:bldP spid="26" grpId="0" bldLvl="0" animBg="1"/>
      <p:bldP spid="27" grpId="0"/>
      <p:bldP spid="29" grpId="0"/>
      <p:bldP spid="30" grpId="0"/>
      <p:bldP spid="31" grpId="0" bldLvl="0" animBg="1"/>
      <p:bldP spid="32" grpId="0"/>
      <p:bldP spid="35" grpId="0"/>
      <p:bldP spid="36" grpId="0"/>
      <p:bldP spid="37" grpId="0" bldLvl="0" animBg="1"/>
      <p:bldP spid="38" grpId="0"/>
      <p:bldP spid="39" grpId="0" bldLvl="0" animBg="1"/>
      <p:bldP spid="40" grpId="0"/>
      <p:bldP spid="41" grpId="0" bldLvl="0" animBg="1"/>
      <p:bldP spid="42" grpId="0"/>
      <p:bldP spid="43" grpId="0" bldLvl="0" animBg="1"/>
      <p:bldP spid="44" grpId="0"/>
      <p:bldP spid="45" grpId="0"/>
      <p:bldP spid="46" grpId="0" bldLvl="0" animBg="1"/>
      <p:bldP spid="47" grpId="0" bldLvl="0" animBg="1"/>
      <p:bldP spid="48" grpId="0" bldLvl="0" animBg="1"/>
      <p:bldP spid="49" grpId="0" bldLvl="0" animBg="1"/>
      <p:bldP spid="53" grpId="0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7504" y="1347614"/>
            <a:ext cx="72008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763688" y="771550"/>
            <a:ext cx="3462977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4" name="圆角矩形 3"/>
          <p:cNvSpPr/>
          <p:nvPr/>
        </p:nvSpPr>
        <p:spPr>
          <a:xfrm>
            <a:off x="6052436" y="771551"/>
            <a:ext cx="2933932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5" name="文本框 9"/>
          <p:cNvSpPr txBox="1">
            <a:spLocks noChangeArrowheads="1"/>
          </p:cNvSpPr>
          <p:nvPr/>
        </p:nvSpPr>
        <p:spPr bwMode="auto">
          <a:xfrm>
            <a:off x="172797" y="2489276"/>
            <a:ext cx="1728192" cy="52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元数据的增删改请求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atguigu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/ss.avi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310610" y="159298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6504681" y="555526"/>
            <a:ext cx="1575917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70142" y="898953"/>
            <a:ext cx="2401384" cy="922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73647" y="2724912"/>
            <a:ext cx="923823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68014" y="2715766"/>
            <a:ext cx="1486107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9"/>
          <p:cNvSpPr txBox="1">
            <a:spLocks noChangeArrowheads="1"/>
          </p:cNvSpPr>
          <p:nvPr/>
        </p:nvSpPr>
        <p:spPr bwMode="auto">
          <a:xfrm>
            <a:off x="3161071" y="561940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9"/>
          <p:cNvSpPr txBox="1">
            <a:spLocks noChangeArrowheads="1"/>
          </p:cNvSpPr>
          <p:nvPr/>
        </p:nvSpPr>
        <p:spPr bwMode="auto">
          <a:xfrm>
            <a:off x="2097125" y="2780947"/>
            <a:ext cx="1451497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 smtClean="0">
                <a:latin typeface="Arial" panose="020B0604020202020204" pitchFamily="34" charset="0"/>
              </a:rPr>
              <a:t>s_inprogress_001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9"/>
          <p:cNvSpPr txBox="1">
            <a:spLocks noChangeArrowheads="1"/>
          </p:cNvSpPr>
          <p:nvPr/>
        </p:nvSpPr>
        <p:spPr bwMode="auto">
          <a:xfrm>
            <a:off x="3797194" y="2799769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9"/>
          <p:cNvSpPr txBox="1">
            <a:spLocks noChangeArrowheads="1"/>
          </p:cNvSpPr>
          <p:nvPr/>
        </p:nvSpPr>
        <p:spPr bwMode="auto">
          <a:xfrm>
            <a:off x="3225242" y="947610"/>
            <a:ext cx="8002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Arial" panose="020B0604020202020204" pitchFamily="34" charset="0"/>
              </a:rPr>
              <a:t>内存</a:t>
            </a:r>
            <a:r>
              <a:rPr lang="en-US" altLang="zh-CN" sz="1200" dirty="0">
                <a:latin typeface="Arial" panose="020B0604020202020204" pitchFamily="34" charset="0"/>
              </a:rPr>
              <a:t>128G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9"/>
          <p:cNvSpPr txBox="1">
            <a:spLocks noChangeArrowheads="1"/>
          </p:cNvSpPr>
          <p:nvPr/>
        </p:nvSpPr>
        <p:spPr bwMode="auto">
          <a:xfrm>
            <a:off x="2934071" y="1582963"/>
            <a:ext cx="137572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Arial" panose="020B0604020202020204" pitchFamily="34" charset="0"/>
              </a:rPr>
              <a:t>4 </a:t>
            </a:r>
            <a:r>
              <a:rPr lang="zh-CN" altLang="en-US" sz="1200" dirty="0">
                <a:latin typeface="Arial" panose="020B0604020202020204" pitchFamily="34" charset="0"/>
              </a:rPr>
              <a:t>内存数据增删改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>
            <a:stCxn id="10" idx="0"/>
          </p:cNvCxnSpPr>
          <p:nvPr/>
        </p:nvCxnSpPr>
        <p:spPr>
          <a:xfrm flipV="1">
            <a:off x="2811068" y="1835234"/>
            <a:ext cx="764155" cy="8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</p:cNvCxnSpPr>
          <p:nvPr/>
        </p:nvCxnSpPr>
        <p:spPr>
          <a:xfrm flipH="1" flipV="1">
            <a:off x="3611647" y="1847199"/>
            <a:ext cx="523912" cy="87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9"/>
          <p:cNvSpPr txBox="1">
            <a:spLocks noChangeArrowheads="1"/>
          </p:cNvSpPr>
          <p:nvPr/>
        </p:nvSpPr>
        <p:spPr bwMode="auto">
          <a:xfrm>
            <a:off x="2344529" y="2398451"/>
            <a:ext cx="228236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Arial" panose="020B0604020202020204" pitchFamily="34" charset="0"/>
              </a:rPr>
              <a:t>1 </a:t>
            </a:r>
            <a:r>
              <a:rPr lang="zh-CN" altLang="en-US" sz="1200" dirty="0">
                <a:latin typeface="Arial" panose="020B0604020202020204" pitchFamily="34" charset="0"/>
              </a:rPr>
              <a:t>加载编辑日志和镜像文件到内存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肘形连接符 18"/>
          <p:cNvCxnSpPr>
            <a:stCxn id="8" idx="1"/>
            <a:endCxn id="10" idx="1"/>
          </p:cNvCxnSpPr>
          <p:nvPr/>
        </p:nvCxnSpPr>
        <p:spPr>
          <a:xfrm rot="10800000" flipV="1">
            <a:off x="2068014" y="1360332"/>
            <a:ext cx="302128" cy="1535454"/>
          </a:xfrm>
          <a:prstGeom prst="bentConnector3">
            <a:avLst>
              <a:gd name="adj1" fmla="val 175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9"/>
          <p:cNvSpPr txBox="1">
            <a:spLocks noChangeArrowheads="1"/>
          </p:cNvSpPr>
          <p:nvPr/>
        </p:nvSpPr>
        <p:spPr bwMode="auto">
          <a:xfrm>
            <a:off x="1907704" y="1948114"/>
            <a:ext cx="1162100" cy="37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记录操作日志、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更新滚动日志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9"/>
          <p:cNvSpPr txBox="1">
            <a:spLocks noChangeArrowheads="1"/>
          </p:cNvSpPr>
          <p:nvPr/>
        </p:nvSpPr>
        <p:spPr bwMode="auto">
          <a:xfrm>
            <a:off x="5203088" y="675446"/>
            <a:ext cx="100577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请求是否需要</a:t>
            </a:r>
            <a:r>
              <a:rPr lang="en-US" altLang="zh-CN" sz="1200" dirty="0" err="1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9"/>
          <p:cNvSpPr txBox="1">
            <a:spLocks noChangeArrowheads="1"/>
          </p:cNvSpPr>
          <p:nvPr/>
        </p:nvSpPr>
        <p:spPr bwMode="auto">
          <a:xfrm>
            <a:off x="5283322" y="1235988"/>
            <a:ext cx="87982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请求执行</a:t>
            </a:r>
            <a:r>
              <a:rPr lang="en-US" altLang="zh-CN" sz="1200" dirty="0" err="1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框 9"/>
          <p:cNvSpPr txBox="1">
            <a:spLocks noChangeArrowheads="1"/>
          </p:cNvSpPr>
          <p:nvPr/>
        </p:nvSpPr>
        <p:spPr bwMode="auto">
          <a:xfrm>
            <a:off x="2077111" y="3665458"/>
            <a:ext cx="141016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3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滚动正在写的</a:t>
            </a: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77111" y="4083918"/>
            <a:ext cx="1471510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2282912" y="4172993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latin typeface="Arial" panose="020B0604020202020204" pitchFamily="34" charset="0"/>
              </a:rPr>
              <a:t>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dit</a:t>
            </a:r>
            <a:r>
              <a:rPr lang="en-US" altLang="zh-CN" sz="1200" dirty="0" smtClean="0">
                <a:latin typeface="Arial" panose="020B0604020202020204" pitchFamily="34" charset="0"/>
              </a:rPr>
              <a:t>s_001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77906" y="4508052"/>
            <a:ext cx="1470715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9"/>
          <p:cNvSpPr txBox="1">
            <a:spLocks noChangeArrowheads="1"/>
          </p:cNvSpPr>
          <p:nvPr/>
        </p:nvSpPr>
        <p:spPr bwMode="auto">
          <a:xfrm>
            <a:off x="2096375" y="4565080"/>
            <a:ext cx="14522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edits_inprogress_002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92280" y="3507854"/>
            <a:ext cx="72964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9"/>
          <p:cNvSpPr txBox="1">
            <a:spLocks noChangeArrowheads="1"/>
          </p:cNvSpPr>
          <p:nvPr/>
        </p:nvSpPr>
        <p:spPr bwMode="auto">
          <a:xfrm>
            <a:off x="7215826" y="3582711"/>
            <a:ext cx="5323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62301" y="4083918"/>
            <a:ext cx="1205082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9"/>
          <p:cNvSpPr txBox="1">
            <a:spLocks noChangeArrowheads="1"/>
          </p:cNvSpPr>
          <p:nvPr/>
        </p:nvSpPr>
        <p:spPr bwMode="auto">
          <a:xfrm>
            <a:off x="7772776" y="4159883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latin typeface="Arial" panose="020B0604020202020204" pitchFamily="34" charset="0"/>
              </a:rPr>
              <a:t>edits_001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2" name="文本框 9"/>
          <p:cNvSpPr txBox="1">
            <a:spLocks noChangeArrowheads="1"/>
          </p:cNvSpPr>
          <p:nvPr/>
        </p:nvSpPr>
        <p:spPr bwMode="auto">
          <a:xfrm>
            <a:off x="6105920" y="3783928"/>
            <a:ext cx="103065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4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2nn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03546" y="1632853"/>
            <a:ext cx="1571221" cy="5559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9"/>
          <p:cNvSpPr txBox="1">
            <a:spLocks noChangeArrowheads="1"/>
          </p:cNvSpPr>
          <p:nvPr/>
        </p:nvSpPr>
        <p:spPr bwMode="auto">
          <a:xfrm>
            <a:off x="7689994" y="1707654"/>
            <a:ext cx="327720" cy="2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Arial" panose="020B0604020202020204" pitchFamily="34" charset="0"/>
              </a:rPr>
              <a:t>内存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文本框 9"/>
          <p:cNvSpPr txBox="1">
            <a:spLocks noChangeArrowheads="1"/>
          </p:cNvSpPr>
          <p:nvPr/>
        </p:nvSpPr>
        <p:spPr bwMode="auto">
          <a:xfrm>
            <a:off x="7286961" y="1923678"/>
            <a:ext cx="1461503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5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加载到内存并合并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84168" y="2608203"/>
            <a:ext cx="1345567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9"/>
          <p:cNvSpPr txBox="1">
            <a:spLocks noChangeArrowheads="1"/>
          </p:cNvSpPr>
          <p:nvPr/>
        </p:nvSpPr>
        <p:spPr bwMode="auto">
          <a:xfrm>
            <a:off x="6139880" y="2697873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文本框 9"/>
          <p:cNvSpPr txBox="1">
            <a:spLocks noChangeArrowheads="1"/>
          </p:cNvSpPr>
          <p:nvPr/>
        </p:nvSpPr>
        <p:spPr bwMode="auto">
          <a:xfrm>
            <a:off x="6105920" y="3014955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7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>
                <a:solidFill>
                  <a:srgbClr val="7030A0"/>
                </a:solidFill>
                <a:latin typeface="Arial" panose="020B0604020202020204" pitchFamily="34" charset="0"/>
              </a:rPr>
              <a:t>nn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本框 9"/>
          <p:cNvSpPr txBox="1">
            <a:spLocks noChangeArrowheads="1"/>
          </p:cNvSpPr>
          <p:nvPr/>
        </p:nvSpPr>
        <p:spPr bwMode="auto">
          <a:xfrm>
            <a:off x="3713550" y="3178233"/>
            <a:ext cx="13718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8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重命名成</a:t>
            </a:r>
            <a:r>
              <a:rPr lang="en-US" altLang="zh-CN" sz="1200" dirty="0" err="1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5148064" y="1059582"/>
            <a:ext cx="938199" cy="1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226665" y="1632852"/>
            <a:ext cx="8257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4" idx="3"/>
            <a:endCxn id="30" idx="1"/>
          </p:cNvCxnSpPr>
          <p:nvPr/>
        </p:nvCxnSpPr>
        <p:spPr>
          <a:xfrm>
            <a:off x="3548621" y="4263938"/>
            <a:ext cx="4013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3" idx="3"/>
            <a:endCxn id="28" idx="1"/>
          </p:cNvCxnSpPr>
          <p:nvPr/>
        </p:nvCxnSpPr>
        <p:spPr>
          <a:xfrm>
            <a:off x="4616720" y="2922761"/>
            <a:ext cx="2475560" cy="76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8" idx="0"/>
            <a:endCxn id="33" idx="2"/>
          </p:cNvCxnSpPr>
          <p:nvPr/>
        </p:nvCxnSpPr>
        <p:spPr>
          <a:xfrm flipV="1">
            <a:off x="7457102" y="2188813"/>
            <a:ext cx="432055" cy="131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0"/>
            <a:endCxn id="33" idx="2"/>
          </p:cNvCxnSpPr>
          <p:nvPr/>
        </p:nvCxnSpPr>
        <p:spPr>
          <a:xfrm flipH="1" flipV="1">
            <a:off x="7889157" y="2188813"/>
            <a:ext cx="275685" cy="189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文本框 9"/>
          <p:cNvSpPr txBox="1">
            <a:spLocks noChangeArrowheads="1"/>
          </p:cNvSpPr>
          <p:nvPr/>
        </p:nvSpPr>
        <p:spPr bwMode="auto">
          <a:xfrm>
            <a:off x="6124269" y="2141973"/>
            <a:ext cx="83635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6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生成新的</a:t>
            </a:r>
            <a:r>
              <a:rPr lang="en-US" altLang="zh-CN" sz="1200" dirty="0" err="1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直接箭头连接符 46"/>
          <p:cNvCxnSpPr>
            <a:stCxn id="33" idx="1"/>
          </p:cNvCxnSpPr>
          <p:nvPr/>
        </p:nvCxnSpPr>
        <p:spPr>
          <a:xfrm flipH="1">
            <a:off x="6810798" y="1910833"/>
            <a:ext cx="292748" cy="67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6" idx="1"/>
            <a:endCxn id="52" idx="3"/>
          </p:cNvCxnSpPr>
          <p:nvPr/>
        </p:nvCxnSpPr>
        <p:spPr>
          <a:xfrm flipH="1">
            <a:off x="4957129" y="2788223"/>
            <a:ext cx="1127039" cy="82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" idx="4"/>
            <a:endCxn id="3" idx="1"/>
          </p:cNvCxnSpPr>
          <p:nvPr/>
        </p:nvCxnSpPr>
        <p:spPr>
          <a:xfrm rot="16200000" flipH="1">
            <a:off x="665566" y="1797664"/>
            <a:ext cx="900100" cy="1296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9"/>
          <p:cNvSpPr txBox="1">
            <a:spLocks noChangeArrowheads="1"/>
          </p:cNvSpPr>
          <p:nvPr/>
        </p:nvSpPr>
        <p:spPr bwMode="auto">
          <a:xfrm>
            <a:off x="7405879" y="1029335"/>
            <a:ext cx="1840279" cy="62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触发条件：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定时时间到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中的数据满了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7543" y="-5245"/>
            <a:ext cx="2379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676225" y="3435846"/>
            <a:ext cx="1280904" cy="36004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9"/>
          <p:cNvSpPr txBox="1">
            <a:spLocks noChangeArrowheads="1"/>
          </p:cNvSpPr>
          <p:nvPr/>
        </p:nvSpPr>
        <p:spPr bwMode="auto">
          <a:xfrm>
            <a:off x="3714595" y="3507854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 flipV="1">
            <a:off x="3680705" y="3084952"/>
            <a:ext cx="384" cy="35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文本框 9"/>
          <p:cNvSpPr txBox="1">
            <a:spLocks noChangeArrowheads="1"/>
          </p:cNvSpPr>
          <p:nvPr/>
        </p:nvSpPr>
        <p:spPr bwMode="auto">
          <a:xfrm>
            <a:off x="2508009" y="1143662"/>
            <a:ext cx="2217588" cy="19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（每个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占元数据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150byte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直接箭头连接符 55"/>
          <p:cNvCxnSpPr>
            <a:endCxn id="24" idx="0"/>
          </p:cNvCxnSpPr>
          <p:nvPr/>
        </p:nvCxnSpPr>
        <p:spPr>
          <a:xfrm flipH="1">
            <a:off x="2812866" y="3084952"/>
            <a:ext cx="9632" cy="99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8" grpId="0"/>
      <p:bldP spid="20" grpId="0"/>
      <p:bldP spid="21" grpId="0"/>
      <p:bldP spid="22" grpId="0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/>
      <p:bldP spid="46" grpId="0"/>
      <p:bldP spid="50" grpId="0"/>
      <p:bldP spid="52" grpId="0" animBg="1"/>
      <p:bldP spid="53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8410" y="84222"/>
            <a:ext cx="2250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DataNode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89012" y="2871996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 dirty="0"/>
          </a:p>
        </p:txBody>
      </p:sp>
      <p:sp>
        <p:nvSpPr>
          <p:cNvPr id="4" name="圆角矩形 3"/>
          <p:cNvSpPr/>
          <p:nvPr/>
        </p:nvSpPr>
        <p:spPr>
          <a:xfrm>
            <a:off x="5491445" y="2871996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7585756" y="2871996"/>
            <a:ext cx="1806279" cy="1946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939216" y="3366407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数据、</a:t>
            </a:r>
            <a:r>
              <a:rPr lang="zh-CN" altLang="en-US" sz="1000" dirty="0">
                <a:solidFill>
                  <a:srgbClr val="FF0000"/>
                </a:solidFill>
              </a:rPr>
              <a:t>数据长度、校验和、时间戳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89012" y="3120186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Block1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5581848" y="3376052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数据、</a:t>
            </a:r>
            <a:r>
              <a:rPr lang="zh-CN" altLang="en-US" sz="1000" dirty="0">
                <a:solidFill>
                  <a:srgbClr val="FF0000"/>
                </a:solidFill>
              </a:rPr>
              <a:t>数据长度、校验和、时间戳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31644" y="3129831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Block2</a:t>
            </a:r>
            <a:endParaRPr lang="zh-CN" altLang="en-US" sz="1000" dirty="0"/>
          </a:p>
        </p:txBody>
      </p:sp>
      <p:sp>
        <p:nvSpPr>
          <p:cNvPr id="10" name="矩形 9"/>
          <p:cNvSpPr/>
          <p:nvPr/>
        </p:nvSpPr>
        <p:spPr>
          <a:xfrm>
            <a:off x="5563952" y="4084360"/>
            <a:ext cx="1663068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数据、</a:t>
            </a:r>
            <a:r>
              <a:rPr lang="zh-CN" altLang="en-US" sz="1000" dirty="0">
                <a:solidFill>
                  <a:srgbClr val="FF0000"/>
                </a:solidFill>
              </a:rPr>
              <a:t>数据长度、校验和、时间戳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13748" y="3838139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Block1</a:t>
            </a:r>
            <a:endParaRPr lang="zh-CN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7646742" y="4168140"/>
            <a:ext cx="16630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数据、</a:t>
            </a:r>
            <a:r>
              <a:rPr lang="zh-CN" altLang="en-US" sz="1000" dirty="0">
                <a:solidFill>
                  <a:srgbClr val="FF0000"/>
                </a:solidFill>
              </a:rPr>
              <a:t>数据长度、校验和、时间戳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596538" y="3921919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Block2</a:t>
            </a:r>
            <a:endParaRPr lang="zh-CN" altLang="en-US" sz="1000" dirty="0"/>
          </a:p>
        </p:txBody>
      </p:sp>
      <p:sp>
        <p:nvSpPr>
          <p:cNvPr id="14" name="矩形 13"/>
          <p:cNvSpPr/>
          <p:nvPr/>
        </p:nvSpPr>
        <p:spPr>
          <a:xfrm>
            <a:off x="7667417" y="3367013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数据、</a:t>
            </a:r>
            <a:r>
              <a:rPr lang="zh-CN" altLang="en-US" sz="1000" dirty="0">
                <a:solidFill>
                  <a:srgbClr val="FF0000"/>
                </a:solidFill>
              </a:rPr>
              <a:t>数据长度、校验和、时间戳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617213" y="3120792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Block3</a:t>
            </a:r>
            <a:endParaRPr lang="zh-CN" altLang="en-US" sz="1000" dirty="0"/>
          </a:p>
        </p:txBody>
      </p:sp>
      <p:sp>
        <p:nvSpPr>
          <p:cNvPr id="16" name="矩形 15"/>
          <p:cNvSpPr/>
          <p:nvPr/>
        </p:nvSpPr>
        <p:spPr>
          <a:xfrm>
            <a:off x="943755" y="4092099"/>
            <a:ext cx="1663068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数据、</a:t>
            </a:r>
            <a:r>
              <a:rPr lang="zh-CN" altLang="en-US" sz="1000" dirty="0">
                <a:solidFill>
                  <a:srgbClr val="FF0000"/>
                </a:solidFill>
              </a:rPr>
              <a:t>数据长度、校验和、时间戳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93551" y="3845878"/>
            <a:ext cx="1058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Block3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3582010" y="855772"/>
            <a:ext cx="3290176" cy="11054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9" name="文本框 22"/>
          <p:cNvSpPr txBox="1">
            <a:spLocks noChangeArrowheads="1"/>
          </p:cNvSpPr>
          <p:nvPr/>
        </p:nvSpPr>
        <p:spPr bwMode="auto">
          <a:xfrm>
            <a:off x="4837093" y="927780"/>
            <a:ext cx="1057608" cy="22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72828" y="1220209"/>
            <a:ext cx="2950564" cy="627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1" name="文本框 25"/>
          <p:cNvSpPr txBox="1">
            <a:spLocks noChangeArrowheads="1"/>
          </p:cNvSpPr>
          <p:nvPr/>
        </p:nvSpPr>
        <p:spPr bwMode="auto">
          <a:xfrm>
            <a:off x="4946165" y="1300575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>
            <a:stCxn id="3" idx="0"/>
            <a:endCxn id="18" idx="2"/>
          </p:cNvCxnSpPr>
          <p:nvPr/>
        </p:nvCxnSpPr>
        <p:spPr>
          <a:xfrm flipV="1">
            <a:off x="1792152" y="1961232"/>
            <a:ext cx="3434946" cy="91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30"/>
          <p:cNvSpPr txBox="1">
            <a:spLocks noChangeArrowheads="1"/>
          </p:cNvSpPr>
          <p:nvPr/>
        </p:nvSpPr>
        <p:spPr bwMode="auto">
          <a:xfrm>
            <a:off x="2833228" y="2007900"/>
            <a:ext cx="1457162" cy="4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ataNode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启动后向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注册。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stCxn id="18" idx="1"/>
            <a:endCxn id="3" idx="0"/>
          </p:cNvCxnSpPr>
          <p:nvPr/>
        </p:nvCxnSpPr>
        <p:spPr>
          <a:xfrm flipH="1">
            <a:off x="1792152" y="1408502"/>
            <a:ext cx="1789858" cy="146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30"/>
          <p:cNvSpPr txBox="1">
            <a:spLocks noChangeArrowheads="1"/>
          </p:cNvSpPr>
          <p:nvPr/>
        </p:nvSpPr>
        <p:spPr bwMode="auto">
          <a:xfrm>
            <a:off x="2421739" y="1597050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3889721" y="1588607"/>
            <a:ext cx="156444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DataNode1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注册成功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64865" y="2571515"/>
            <a:ext cx="1277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3 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以后每周期（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小时）上报所有块信息。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cxnSp>
        <p:nvCxnSpPr>
          <p:cNvPr id="28" name="直接箭头连接符 27"/>
          <p:cNvCxnSpPr>
            <a:stCxn id="18" idx="2"/>
            <a:endCxn id="4" idx="0"/>
          </p:cNvCxnSpPr>
          <p:nvPr/>
        </p:nvCxnSpPr>
        <p:spPr>
          <a:xfrm>
            <a:off x="5227098" y="1961232"/>
            <a:ext cx="1167487" cy="910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5"/>
          <p:cNvSpPr txBox="1">
            <a:spLocks noChangeArrowheads="1"/>
          </p:cNvSpPr>
          <p:nvPr/>
        </p:nvSpPr>
        <p:spPr bwMode="auto">
          <a:xfrm>
            <a:off x="4441759" y="2298184"/>
            <a:ext cx="1048075" cy="100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心跳每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秒一次，</a:t>
            </a:r>
            <a:r>
              <a:rPr lang="zh-CN" altLang="zh-CN" sz="1200" dirty="0"/>
              <a:t>心跳返回结果带有</a:t>
            </a:r>
            <a:r>
              <a:rPr lang="en-US" altLang="zh-CN" sz="1200" dirty="0" err="1"/>
              <a:t>NameNode</a:t>
            </a:r>
            <a:r>
              <a:rPr lang="zh-CN" altLang="zh-CN" sz="1200" dirty="0"/>
              <a:t>给该</a:t>
            </a:r>
            <a:r>
              <a:rPr lang="en-US" altLang="zh-CN" sz="1200" dirty="0" err="1"/>
              <a:t>DataNode</a:t>
            </a:r>
            <a:r>
              <a:rPr lang="zh-CN" altLang="zh-CN" sz="1200" dirty="0"/>
              <a:t>的命令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文本框 31"/>
          <p:cNvSpPr txBox="1">
            <a:spLocks noChangeArrowheads="1"/>
          </p:cNvSpPr>
          <p:nvPr/>
        </p:nvSpPr>
        <p:spPr bwMode="auto">
          <a:xfrm>
            <a:off x="6139418" y="2917364"/>
            <a:ext cx="736600" cy="25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文本框 32"/>
          <p:cNvSpPr txBox="1">
            <a:spLocks noChangeArrowheads="1"/>
          </p:cNvSpPr>
          <p:nvPr/>
        </p:nvSpPr>
        <p:spPr bwMode="auto">
          <a:xfrm>
            <a:off x="8170024" y="2871996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文本框 30"/>
          <p:cNvSpPr txBox="1">
            <a:spLocks noChangeArrowheads="1"/>
          </p:cNvSpPr>
          <p:nvPr/>
        </p:nvSpPr>
        <p:spPr bwMode="auto">
          <a:xfrm>
            <a:off x="1429329" y="2917364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文本框 25"/>
          <p:cNvSpPr txBox="1">
            <a:spLocks noChangeArrowheads="1"/>
          </p:cNvSpPr>
          <p:nvPr/>
        </p:nvSpPr>
        <p:spPr bwMode="auto">
          <a:xfrm>
            <a:off x="6259888" y="2085323"/>
            <a:ext cx="1593106" cy="64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zh-CN" sz="1200" dirty="0"/>
              <a:t>超过</a:t>
            </a:r>
            <a:r>
              <a:rPr lang="en-US" altLang="zh-CN" sz="1200" dirty="0"/>
              <a:t>10</a:t>
            </a:r>
            <a:r>
              <a:rPr lang="zh-CN" altLang="zh-CN" sz="1200" dirty="0"/>
              <a:t>分钟没有收到</a:t>
            </a:r>
            <a:r>
              <a:rPr lang="en-US" altLang="zh-CN" sz="1200" dirty="0"/>
              <a:t>DataNode2</a:t>
            </a:r>
            <a:r>
              <a:rPr lang="zh-CN" altLang="zh-CN" sz="1200" dirty="0"/>
              <a:t>的心跳，则认为该节点</a:t>
            </a:r>
            <a:r>
              <a:rPr lang="zh-CN" altLang="en-US" sz="1200" dirty="0"/>
              <a:t>不可用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7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7" grpId="0"/>
      <p:bldP spid="8" grpId="0" bldLvl="0" animBg="1"/>
      <p:bldP spid="9" grpId="0"/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/>
      <p:bldP spid="18" grpId="0" bldLvl="0" animBg="1"/>
      <p:bldP spid="19" grpId="0"/>
      <p:bldP spid="20" grpId="0" bldLvl="0" animBg="1"/>
      <p:bldP spid="21" grpId="0"/>
      <p:bldP spid="23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8765" y="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数据完整性</a:t>
            </a:r>
          </a:p>
        </p:txBody>
      </p:sp>
      <p:sp>
        <p:nvSpPr>
          <p:cNvPr id="3" name="文本框 22"/>
          <p:cNvSpPr txBox="1">
            <a:spLocks noChangeArrowheads="1"/>
          </p:cNvSpPr>
          <p:nvPr/>
        </p:nvSpPr>
        <p:spPr bwMode="auto">
          <a:xfrm>
            <a:off x="1609273" y="1787052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0100 0001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49233" y="1638845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37559" y="1638845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22"/>
          <p:cNvSpPr txBox="1">
            <a:spLocks noChangeArrowheads="1"/>
          </p:cNvSpPr>
          <p:nvPr/>
        </p:nvSpPr>
        <p:spPr bwMode="auto">
          <a:xfrm>
            <a:off x="3225453" y="1787051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22"/>
          <p:cNvSpPr txBox="1">
            <a:spLocks noChangeArrowheads="1"/>
          </p:cNvSpPr>
          <p:nvPr/>
        </p:nvSpPr>
        <p:spPr bwMode="auto">
          <a:xfrm>
            <a:off x="2840350" y="1112980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1556658" y="1112980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969313" y="1312969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33465" y="1312969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22"/>
          <p:cNvSpPr txBox="1">
            <a:spLocks noChangeArrowheads="1"/>
          </p:cNvSpPr>
          <p:nvPr/>
        </p:nvSpPr>
        <p:spPr bwMode="auto">
          <a:xfrm>
            <a:off x="1609273" y="3019938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9233" y="2871731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37559" y="2871731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22"/>
          <p:cNvSpPr txBox="1">
            <a:spLocks noChangeArrowheads="1"/>
          </p:cNvSpPr>
          <p:nvPr/>
        </p:nvSpPr>
        <p:spPr bwMode="auto">
          <a:xfrm>
            <a:off x="3225453" y="3019937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22"/>
          <p:cNvSpPr txBox="1">
            <a:spLocks noChangeArrowheads="1"/>
          </p:cNvSpPr>
          <p:nvPr/>
        </p:nvSpPr>
        <p:spPr bwMode="auto">
          <a:xfrm>
            <a:off x="2840350" y="2345866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22"/>
          <p:cNvSpPr txBox="1">
            <a:spLocks noChangeArrowheads="1"/>
          </p:cNvSpPr>
          <p:nvPr/>
        </p:nvSpPr>
        <p:spPr bwMode="auto">
          <a:xfrm>
            <a:off x="1556658" y="2345866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969313" y="2545855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333465" y="2545855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22"/>
          <p:cNvSpPr txBox="1">
            <a:spLocks noChangeArrowheads="1"/>
          </p:cNvSpPr>
          <p:nvPr/>
        </p:nvSpPr>
        <p:spPr bwMode="auto">
          <a:xfrm>
            <a:off x="5975212" y="1787052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0100 00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15172" y="1638845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03498" y="1638845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2"/>
          <p:cNvSpPr txBox="1">
            <a:spLocks noChangeArrowheads="1"/>
          </p:cNvSpPr>
          <p:nvPr/>
        </p:nvSpPr>
        <p:spPr bwMode="auto">
          <a:xfrm>
            <a:off x="7591392" y="1787051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206289" y="1112980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22"/>
          <p:cNvSpPr txBox="1">
            <a:spLocks noChangeArrowheads="1"/>
          </p:cNvSpPr>
          <p:nvPr/>
        </p:nvSpPr>
        <p:spPr bwMode="auto">
          <a:xfrm>
            <a:off x="5922597" y="1112980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335252" y="1312969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699404" y="1312969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本框 22"/>
          <p:cNvSpPr txBox="1">
            <a:spLocks noChangeArrowheads="1"/>
          </p:cNvSpPr>
          <p:nvPr/>
        </p:nvSpPr>
        <p:spPr bwMode="auto">
          <a:xfrm>
            <a:off x="5975212" y="3019938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15172" y="2871731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403498" y="2871731"/>
            <a:ext cx="50405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2"/>
          <p:cNvSpPr txBox="1">
            <a:spLocks noChangeArrowheads="1"/>
          </p:cNvSpPr>
          <p:nvPr/>
        </p:nvSpPr>
        <p:spPr bwMode="auto">
          <a:xfrm>
            <a:off x="7591392" y="3019937"/>
            <a:ext cx="21602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文本框 22"/>
          <p:cNvSpPr txBox="1">
            <a:spLocks noChangeArrowheads="1"/>
          </p:cNvSpPr>
          <p:nvPr/>
        </p:nvSpPr>
        <p:spPr bwMode="auto">
          <a:xfrm>
            <a:off x="7206289" y="2345866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奇偶校验位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文本框 22"/>
          <p:cNvSpPr txBox="1">
            <a:spLocks noChangeArrowheads="1"/>
          </p:cNvSpPr>
          <p:nvPr/>
        </p:nvSpPr>
        <p:spPr bwMode="auto">
          <a:xfrm>
            <a:off x="5922597" y="2345866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335252" y="2545855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699404" y="2545855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4260327" y="2296529"/>
            <a:ext cx="881911" cy="498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22"/>
          <p:cNvSpPr txBox="1">
            <a:spLocks noChangeArrowheads="1"/>
          </p:cNvSpPr>
          <p:nvPr/>
        </p:nvSpPr>
        <p:spPr bwMode="auto">
          <a:xfrm>
            <a:off x="4255393" y="1966795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网络传输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文本框 22"/>
          <p:cNvSpPr txBox="1">
            <a:spLocks noChangeArrowheads="1"/>
          </p:cNvSpPr>
          <p:nvPr/>
        </p:nvSpPr>
        <p:spPr bwMode="auto">
          <a:xfrm>
            <a:off x="1969313" y="649883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原始数据封装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文本框 22"/>
          <p:cNvSpPr txBox="1">
            <a:spLocks noChangeArrowheads="1"/>
          </p:cNvSpPr>
          <p:nvPr/>
        </p:nvSpPr>
        <p:spPr bwMode="auto">
          <a:xfrm>
            <a:off x="5826598" y="660512"/>
            <a:ext cx="2759382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对接收到的数据重新校验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文本框 22"/>
          <p:cNvSpPr txBox="1">
            <a:spLocks noChangeArrowheads="1"/>
          </p:cNvSpPr>
          <p:nvPr/>
        </p:nvSpPr>
        <p:spPr bwMode="auto">
          <a:xfrm>
            <a:off x="1609273" y="4239752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49233" y="4091545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037558" y="4091545"/>
            <a:ext cx="69988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22"/>
          <p:cNvSpPr txBox="1">
            <a:spLocks noChangeArrowheads="1"/>
          </p:cNvSpPr>
          <p:nvPr/>
        </p:nvSpPr>
        <p:spPr bwMode="auto">
          <a:xfrm>
            <a:off x="3225453" y="4239751"/>
            <a:ext cx="616068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110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文本框 22"/>
          <p:cNvSpPr txBox="1">
            <a:spLocks noChangeArrowheads="1"/>
          </p:cNvSpPr>
          <p:nvPr/>
        </p:nvSpPr>
        <p:spPr bwMode="auto">
          <a:xfrm>
            <a:off x="2808277" y="356567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校验位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文本框 22"/>
          <p:cNvSpPr txBox="1">
            <a:spLocks noChangeArrowheads="1"/>
          </p:cNvSpPr>
          <p:nvPr/>
        </p:nvSpPr>
        <p:spPr bwMode="auto">
          <a:xfrm>
            <a:off x="1524585" y="3565679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937240" y="376566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301392" y="3765668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22"/>
          <p:cNvSpPr txBox="1">
            <a:spLocks noChangeArrowheads="1"/>
          </p:cNvSpPr>
          <p:nvPr/>
        </p:nvSpPr>
        <p:spPr bwMode="auto">
          <a:xfrm>
            <a:off x="5975212" y="4260810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0100 1001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15172" y="4112603"/>
            <a:ext cx="180020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403497" y="4112603"/>
            <a:ext cx="699879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22"/>
          <p:cNvSpPr txBox="1">
            <a:spLocks noChangeArrowheads="1"/>
          </p:cNvSpPr>
          <p:nvPr/>
        </p:nvSpPr>
        <p:spPr bwMode="auto">
          <a:xfrm>
            <a:off x="7591392" y="4260809"/>
            <a:ext cx="511984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110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文本框 22"/>
          <p:cNvSpPr txBox="1">
            <a:spLocks noChangeArrowheads="1"/>
          </p:cNvSpPr>
          <p:nvPr/>
        </p:nvSpPr>
        <p:spPr bwMode="auto">
          <a:xfrm>
            <a:off x="7174216" y="3586737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校验位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文本框 22"/>
          <p:cNvSpPr txBox="1">
            <a:spLocks noChangeArrowheads="1"/>
          </p:cNvSpPr>
          <p:nvPr/>
        </p:nvSpPr>
        <p:spPr bwMode="auto">
          <a:xfrm>
            <a:off x="5890524" y="3586737"/>
            <a:ext cx="1440160" cy="39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待传输数据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303179" y="3786726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7667331" y="3786726"/>
            <a:ext cx="0" cy="32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文本框 22"/>
          <p:cNvSpPr txBox="1">
            <a:spLocks noChangeArrowheads="1"/>
          </p:cNvSpPr>
          <p:nvPr/>
        </p:nvSpPr>
        <p:spPr bwMode="auto">
          <a:xfrm>
            <a:off x="4091969" y="3500508"/>
            <a:ext cx="1440160" cy="87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对原始数据重新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计算，然后和传输过来的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crc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校验位比较，看是否一致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8646449" y="1681058"/>
            <a:ext cx="523664" cy="5338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8646449" y="1662487"/>
            <a:ext cx="557249" cy="5524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8646449" y="2990386"/>
            <a:ext cx="429488" cy="376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9079941" y="2567302"/>
            <a:ext cx="390824" cy="7991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65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/>
      <p:bldP spid="7" grpId="0"/>
      <p:bldP spid="8" grpId="0"/>
      <p:bldP spid="11" grpId="0"/>
      <p:bldP spid="12" grpId="0" bldLvl="0" animBg="1"/>
      <p:bldP spid="13" grpId="0" bldLvl="0" animBg="1"/>
      <p:bldP spid="14" grpId="0"/>
      <p:bldP spid="15" grpId="0"/>
      <p:bldP spid="16" grpId="0"/>
      <p:bldP spid="19" grpId="0"/>
      <p:bldP spid="20" grpId="0" bldLvl="0" animBg="1"/>
      <p:bldP spid="21" grpId="0" bldLvl="0" animBg="1"/>
      <p:bldP spid="22" grpId="0"/>
      <p:bldP spid="23" grpId="0"/>
      <p:bldP spid="24" grpId="0"/>
      <p:bldP spid="27" grpId="0"/>
      <p:bldP spid="28" grpId="0" bldLvl="0" animBg="1"/>
      <p:bldP spid="29" grpId="0" bldLvl="0" animBg="1"/>
      <p:bldP spid="30" grpId="0"/>
      <p:bldP spid="31" grpId="0"/>
      <p:bldP spid="32" grpId="0"/>
      <p:bldP spid="35" grpId="0" bldLvl="0" animBg="1"/>
      <p:bldP spid="36" grpId="0"/>
      <p:bldP spid="37" grpId="0"/>
      <p:bldP spid="38" grpId="0"/>
      <p:bldP spid="39" grpId="0"/>
      <p:bldP spid="40" grpId="0" bldLvl="0" animBg="1"/>
      <p:bldP spid="41" grpId="0" bldLvl="0" animBg="1"/>
      <p:bldP spid="42" grpId="0"/>
      <p:bldP spid="43" grpId="0"/>
      <p:bldP spid="44" grpId="0"/>
      <p:bldP spid="47" grpId="0"/>
      <p:bldP spid="48" grpId="0" bldLvl="0" animBg="1"/>
      <p:bldP spid="49" grpId="0" bldLvl="0" animBg="1"/>
      <p:bldP spid="50" grpId="0"/>
      <p:bldP spid="51" grpId="0"/>
      <p:bldP spid="52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0759" y="0"/>
            <a:ext cx="327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DataNode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掉线时限参数设置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792" y="3918230"/>
            <a:ext cx="8334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TimeOut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= 2 * 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dfs.namenode.heartbeat.recheck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-interval + 10 * 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dfs.heartbeat.interval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792" y="4270325"/>
            <a:ext cx="8334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而默认的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dfs.namenode.heartbeat.recheck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-interval 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大小为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分钟，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dfs.heartbeat.interval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默认为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秒。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1840" y="2499742"/>
            <a:ext cx="1368152" cy="5760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DataNode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31840" y="915566"/>
            <a:ext cx="1440160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NameNode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3792" y="1135613"/>
            <a:ext cx="2471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100" dirty="0">
                <a:latin typeface="Times New Roman" panose="02020603050405020304" pitchFamily="18" charset="0"/>
              </a:rPr>
              <a:t>1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DataNode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进程死亡或者网络故障造成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DataNode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无法与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NameNode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通信</a:t>
            </a:r>
            <a:endParaRPr lang="zh-CN" altLang="en-US" sz="1600" dirty="0"/>
          </a:p>
        </p:txBody>
      </p:sp>
      <p:sp>
        <p:nvSpPr>
          <p:cNvPr id="8" name="上下箭头 7"/>
          <p:cNvSpPr/>
          <p:nvPr/>
        </p:nvSpPr>
        <p:spPr>
          <a:xfrm>
            <a:off x="3707904" y="1347615"/>
            <a:ext cx="144016" cy="1152128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563888" y="1662068"/>
            <a:ext cx="504056" cy="405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491880" y="1662067"/>
            <a:ext cx="576064" cy="4056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860032" y="1101181"/>
            <a:ext cx="3600400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100" dirty="0">
                <a:latin typeface="Times New Roman" panose="02020603050405020304" pitchFamily="18" charset="0"/>
              </a:rPr>
              <a:t>2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NameNode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不会立即把该节点判定为死亡，要经过一段时间，这段时间暂称作超时时长。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4860032" y="2521228"/>
            <a:ext cx="3844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HDFS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默认的超时时长为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分钟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+30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秒。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413792" y="3566135"/>
            <a:ext cx="72211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如果定义超时时间为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TimeOut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，则超时时长的计算公式为：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3545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/>
      <p:bldP spid="8" grpId="0" animBg="1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1056</Words>
  <Application>Microsoft Office PowerPoint</Application>
  <PresentationFormat>宽屏</PresentationFormat>
  <Paragraphs>255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黑体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</dc:creator>
  <cp:lastModifiedBy>DH</cp:lastModifiedBy>
  <cp:revision>13</cp:revision>
  <dcterms:created xsi:type="dcterms:W3CDTF">2020-11-04T05:12:57Z</dcterms:created>
  <dcterms:modified xsi:type="dcterms:W3CDTF">2020-11-04T06:10:11Z</dcterms:modified>
</cp:coreProperties>
</file>