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559E-9AD0-467A-BC0E-B6FFE313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C065C-BD79-4A6D-AC44-9CF166AE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4430-8E96-4AE7-B7DC-7AA2BA02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4EB0-285B-4E5E-B8B3-2C013F0B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0AF89-D69D-4999-AE65-9CE568E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1ECF-0781-48AF-9758-787FED67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F3534-6A24-42CC-A8FF-6D8F7DF3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59D3-7951-404E-BB20-78223E7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2B1D4-A54D-43B2-A231-4F400BB2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7ACB5-CEA8-4003-AB52-D293EBC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9CAAD-B374-4982-9730-C2B14A91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A8F8D-0D6E-4B34-BFDE-D33332F3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32154-21AF-408F-A78A-1872B1A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EF13-4A1A-4B10-A7BB-031A7F4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D2FA3-E6C2-4961-87D0-6BBFDC8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56D5-7A19-493E-AC77-66E2279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D5BB9-3BE5-457D-A9FB-07E15A5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7831-A1EC-4187-BD9F-51E0D7E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F60C1-0E0B-484E-AB98-DCC538B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E5765-FB90-40E0-815A-76113471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5D80-DC67-4502-8FAB-4C2711BF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E0F0B-3229-4924-9C0B-4F353A72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F850-BFB1-4CD2-84AC-FE1D13A4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740B0-A10C-4443-B2BB-18BB9F23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8B8E-78C7-4BAE-9A0D-6431575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4315-3B56-49B9-94FF-D093569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75FF-F71A-472C-BF0D-42F41F66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918C4-9784-48FD-AAD2-68D869DC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FA193-C382-46B3-B36F-61017D36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650C2-AA76-46D4-AB14-F4090A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E89D-A728-4F60-8305-8D78156A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29A85-0CC9-4E78-9BDC-82E85A8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1D2F5-1FFF-4C34-ADC7-3965F4C3A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A89ED-97CA-417F-A5D9-1686F9CC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EA84B-158D-4F0E-B0B1-BD893344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B4065-0C61-4801-8C69-7019DB16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7AFA4-CD75-4E97-88F1-3138A55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73809-F17F-48C2-BE92-8C61E19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1CE9B-2CCA-4BFA-8970-7DC3F829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72CF-F932-4E85-AD7A-B4CD32C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BDB73-EDE7-4D80-8F12-448E50F3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51E70-C009-45F4-A382-31D463A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CE9D9-5FFF-4C1B-B7DF-5E4FCC4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C7AA4-7E3E-4900-A1E1-CB3A6653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96B274-8A37-4D8D-90B0-48CC94A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65BC4-1124-46B2-8165-DFD3CFC0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3A3E-9CC5-43D0-BA95-AFD3389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D139A-C22D-406A-A2F1-63E509EA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2ADC2-A028-4575-9F11-A98E15BA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18FFD-B8E1-4F37-9618-0899741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0068-BEF4-4F3A-A108-DA47E63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EEAE-125C-4CF8-A3E5-01458E84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39F4-7C92-4E9B-A73D-60BCC8F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35CF5-7359-4058-A305-832C3B24B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638F-7348-4FCD-8A12-B2C4CE6C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F773B-92D9-43E7-87A5-56ACE9BE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EAF5F-550C-48BA-AE6D-74D40E8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D9689-C7DD-410A-AD87-5AAEB5BE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48265-607B-4221-ACA6-2719413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477BA-8A8C-4F23-93C2-6794FBC6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82FB6-5335-47CD-8B63-A50218695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4316-A46E-4E2B-AD5C-D864F14A2A3D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70047-1281-4C1A-AD68-C282E44B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0766C-F7E7-4BC6-8136-737DC6749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47058B-914F-4142-8695-FCC78E513B21}"/>
              </a:ext>
            </a:extLst>
          </p:cNvPr>
          <p:cNvSpPr/>
          <p:nvPr/>
        </p:nvSpPr>
        <p:spPr>
          <a:xfrm>
            <a:off x="5023699" y="421921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SQL—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A0AE89-0AC5-414C-809D-B8ED8438DA88}"/>
              </a:ext>
            </a:extLst>
          </p:cNvPr>
          <p:cNvSpPr/>
          <p:nvPr/>
        </p:nvSpPr>
        <p:spPr>
          <a:xfrm>
            <a:off x="366714" y="1135158"/>
            <a:ext cx="1126170" cy="69408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94F361-A9E6-4FA0-A5B3-A134F41CB3DC}"/>
              </a:ext>
            </a:extLst>
          </p:cNvPr>
          <p:cNvGrpSpPr/>
          <p:nvPr/>
        </p:nvGrpSpPr>
        <p:grpSpPr>
          <a:xfrm>
            <a:off x="8219287" y="4405612"/>
            <a:ext cx="3344659" cy="1388604"/>
            <a:chOff x="5459119" y="3138338"/>
            <a:chExt cx="3344659" cy="138860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F22CABA-46C8-4956-AAA4-D2A01D5F3830}"/>
                </a:ext>
              </a:extLst>
            </p:cNvPr>
            <p:cNvSpPr/>
            <p:nvPr/>
          </p:nvSpPr>
          <p:spPr>
            <a:xfrm>
              <a:off x="6627564" y="3138338"/>
              <a:ext cx="2176214" cy="13886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通过</a:t>
              </a:r>
              <a:r>
                <a:rPr lang="en-US" altLang="zh-CN" dirty="0"/>
                <a:t>Hive</a:t>
              </a:r>
              <a:r>
                <a:rPr lang="zh-CN" altLang="en-US" dirty="0"/>
                <a:t>框架匹配出相应的</a:t>
              </a:r>
              <a:r>
                <a:rPr lang="en-US" altLang="zh-CN" dirty="0"/>
                <a:t>MapReduce</a:t>
              </a:r>
              <a:r>
                <a:rPr lang="zh-CN" altLang="en-US" dirty="0"/>
                <a:t>模板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7BA2E81-E04D-4C4D-A252-B8922ECD7CC5}"/>
                </a:ext>
              </a:extLst>
            </p:cNvPr>
            <p:cNvCxnSpPr>
              <a:cxnSpLocks/>
              <a:stCxn id="22" idx="6"/>
              <a:endCxn id="9" idx="1"/>
            </p:cNvCxnSpPr>
            <p:nvPr/>
          </p:nvCxnSpPr>
          <p:spPr>
            <a:xfrm flipV="1">
              <a:off x="5459119" y="3832640"/>
              <a:ext cx="1168445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637E5B1-2898-4E6A-B0F2-565C842FBC10}"/>
              </a:ext>
            </a:extLst>
          </p:cNvPr>
          <p:cNvCxnSpPr>
            <a:cxnSpLocks/>
            <a:stCxn id="25" idx="3"/>
            <a:endCxn id="22" idx="0"/>
          </p:cNvCxnSpPr>
          <p:nvPr/>
        </p:nvCxnSpPr>
        <p:spPr>
          <a:xfrm>
            <a:off x="5905051" y="3062663"/>
            <a:ext cx="1286836" cy="10649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C1E915-428B-4557-A49D-F73DD608B781}"/>
              </a:ext>
            </a:extLst>
          </p:cNvPr>
          <p:cNvGrpSpPr/>
          <p:nvPr/>
        </p:nvGrpSpPr>
        <p:grpSpPr>
          <a:xfrm>
            <a:off x="8731894" y="971467"/>
            <a:ext cx="2563929" cy="3440495"/>
            <a:chOff x="7092280" y="467411"/>
            <a:chExt cx="2563929" cy="344049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0D699D6-17AE-49F7-8413-FBBFED5E05B3}"/>
                </a:ext>
              </a:extLst>
            </p:cNvPr>
            <p:cNvGrpSpPr/>
            <p:nvPr/>
          </p:nvGrpSpPr>
          <p:grpSpPr>
            <a:xfrm>
              <a:off x="8016241" y="467411"/>
              <a:ext cx="1639968" cy="3440495"/>
              <a:chOff x="8016241" y="467408"/>
              <a:chExt cx="1639968" cy="3440507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AC524FD-B38F-41F8-9EAC-E78D2D374A99}"/>
                  </a:ext>
                </a:extLst>
              </p:cNvPr>
              <p:cNvSpPr/>
              <p:nvPr/>
            </p:nvSpPr>
            <p:spPr>
              <a:xfrm>
                <a:off x="8016241" y="467408"/>
                <a:ext cx="1639968" cy="102146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运行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程序，生成相应的分析结果</a:t>
                </a:r>
              </a:p>
            </p:txBody>
          </p:sp>
          <p:cxnSp>
            <p:nvCxnSpPr>
              <p:cNvPr id="16" name="连接符: 曲线 15">
                <a:extLst>
                  <a:ext uri="{FF2B5EF4-FFF2-40B4-BE49-F238E27FC236}">
                    <a16:creationId xmlns:a16="http://schemas.microsoft.com/office/drawing/2014/main" id="{ABFCA5DE-7943-4871-9896-04997DB49CD2}"/>
                  </a:ext>
                </a:extLst>
              </p:cNvPr>
              <p:cNvCxnSpPr>
                <a:cxnSpLocks/>
                <a:stCxn id="9" idx="0"/>
                <a:endCxn id="15" idx="2"/>
              </p:cNvCxnSpPr>
              <p:nvPr/>
            </p:nvCxnSpPr>
            <p:spPr>
              <a:xfrm rot="5400000" flipH="1" flipV="1">
                <a:off x="7629880" y="2695220"/>
                <a:ext cx="2412690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FC74D4-0E8B-4A76-94C7-32B362A5E8C1}"/>
                </a:ext>
              </a:extLst>
            </p:cNvPr>
            <p:cNvSpPr txBox="1"/>
            <p:nvPr/>
          </p:nvSpPr>
          <p:spPr>
            <a:xfrm>
              <a:off x="7092280" y="1435738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MapReduce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93DBA0-08C6-41FC-B7C0-E4763858B4EA}"/>
              </a:ext>
            </a:extLst>
          </p:cNvPr>
          <p:cNvSpPr/>
          <p:nvPr/>
        </p:nvSpPr>
        <p:spPr>
          <a:xfrm>
            <a:off x="173715" y="4582026"/>
            <a:ext cx="1512168" cy="1035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数据仓库通过</a:t>
            </a:r>
            <a:r>
              <a:rPr lang="en-US" altLang="zh-CN" dirty="0"/>
              <a:t>SQL</a:t>
            </a:r>
            <a:r>
              <a:rPr lang="zh-CN" altLang="en-US" dirty="0"/>
              <a:t>进行统计分析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25FCFA-665D-4CC2-9925-CE86A4EAA969}"/>
              </a:ext>
            </a:extLst>
          </p:cNvPr>
          <p:cNvGrpSpPr/>
          <p:nvPr/>
        </p:nvGrpSpPr>
        <p:grpSpPr>
          <a:xfrm>
            <a:off x="1685883" y="4229198"/>
            <a:ext cx="3321983" cy="1769097"/>
            <a:chOff x="705305" y="3457797"/>
            <a:chExt cx="3321983" cy="176909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991981-A81D-48C1-8F55-A38E3F82D297}"/>
                </a:ext>
              </a:extLst>
            </p:cNvPr>
            <p:cNvSpPr/>
            <p:nvPr/>
          </p:nvSpPr>
          <p:spPr>
            <a:xfrm>
              <a:off x="1629358" y="3457797"/>
              <a:ext cx="2397930" cy="17690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SQL</a:t>
              </a:r>
              <a:r>
                <a:rPr lang="zh-CN" altLang="en-US" dirty="0"/>
                <a:t>语言中常用的操作（</a:t>
              </a:r>
              <a:r>
                <a:rPr lang="en-US" altLang="zh-CN" dirty="0"/>
                <a:t>select</a:t>
              </a:r>
              <a:r>
                <a:rPr lang="zh-CN" altLang="en-US" dirty="0"/>
                <a:t>，</a:t>
              </a:r>
              <a:r>
                <a:rPr lang="en-US" altLang="zh-CN" dirty="0"/>
                <a:t>where</a:t>
              </a:r>
              <a:r>
                <a:rPr lang="zh-CN" altLang="en-US" dirty="0"/>
                <a:t>，</a:t>
              </a:r>
              <a:r>
                <a:rPr lang="en-US" altLang="zh-CN" dirty="0"/>
                <a:t>group</a:t>
              </a:r>
              <a:r>
                <a:rPr lang="zh-CN" altLang="en-US" dirty="0"/>
                <a:t>等）用</a:t>
              </a:r>
              <a:r>
                <a:rPr lang="en-US" altLang="zh-CN" dirty="0"/>
                <a:t>MapReduce</a:t>
              </a:r>
              <a:r>
                <a:rPr lang="zh-CN" altLang="en-US" dirty="0"/>
                <a:t>写成很多模板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FFECABA-6AD9-4348-8AE6-3B92184EF370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705305" y="4328513"/>
              <a:ext cx="924053" cy="13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1C40CEA-3574-4C35-949F-B249F4D85DA9}"/>
              </a:ext>
            </a:extLst>
          </p:cNvPr>
          <p:cNvGrpSpPr/>
          <p:nvPr/>
        </p:nvGrpSpPr>
        <p:grpSpPr>
          <a:xfrm>
            <a:off x="5007866" y="4127648"/>
            <a:ext cx="3211421" cy="1972195"/>
            <a:chOff x="3415081" y="2997020"/>
            <a:chExt cx="3211421" cy="197219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8AC8D5-7507-41D7-8C2C-B5FA1BF6513B}"/>
                </a:ext>
              </a:extLst>
            </p:cNvPr>
            <p:cNvSpPr/>
            <p:nvPr/>
          </p:nvSpPr>
          <p:spPr>
            <a:xfrm>
              <a:off x="4571702" y="2997020"/>
              <a:ext cx="2054800" cy="19721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所有的</a:t>
              </a:r>
              <a:r>
                <a:rPr lang="en-US" altLang="zh-CN" dirty="0"/>
                <a:t>MapReduce</a:t>
              </a:r>
              <a:r>
                <a:rPr lang="zh-CN" altLang="en-US" dirty="0"/>
                <a:t>模板封装在</a:t>
              </a:r>
              <a:r>
                <a:rPr lang="en-US" altLang="zh-CN" dirty="0"/>
                <a:t>Hive</a:t>
              </a:r>
              <a:r>
                <a:rPr lang="zh-CN" altLang="en-US" dirty="0"/>
                <a:t>中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DDA1FFD-26A5-4501-9C47-BC707E8DAEDE}"/>
                </a:ext>
              </a:extLst>
            </p:cNvPr>
            <p:cNvCxnSpPr>
              <a:cxnSpLocks/>
              <a:stCxn id="19" idx="3"/>
              <a:endCxn id="22" idx="2"/>
            </p:cNvCxnSpPr>
            <p:nvPr/>
          </p:nvCxnSpPr>
          <p:spPr>
            <a:xfrm flipV="1">
              <a:off x="3415081" y="3983118"/>
              <a:ext cx="11566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F1E18-58F7-419B-8741-75ED3A9EF685}"/>
              </a:ext>
            </a:extLst>
          </p:cNvPr>
          <p:cNvGrpSpPr/>
          <p:nvPr/>
        </p:nvGrpSpPr>
        <p:grpSpPr>
          <a:xfrm>
            <a:off x="929799" y="1829241"/>
            <a:ext cx="4975252" cy="1701472"/>
            <a:chOff x="-1074392" y="1338328"/>
            <a:chExt cx="4975252" cy="170147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B61E568-D886-42D2-873A-B08DD2CFA1C7}"/>
                </a:ext>
              </a:extLst>
            </p:cNvPr>
            <p:cNvSpPr/>
            <p:nvPr/>
          </p:nvSpPr>
          <p:spPr>
            <a:xfrm>
              <a:off x="2182714" y="2103699"/>
              <a:ext cx="1718146" cy="9361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用户根据业务需求编写相应的</a:t>
              </a:r>
              <a:r>
                <a:rPr lang="en-US" altLang="zh-CN" dirty="0"/>
                <a:t>SQL</a:t>
              </a:r>
              <a:r>
                <a:rPr lang="zh-CN" altLang="en-US" dirty="0"/>
                <a:t>语句</a:t>
              </a:r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CEA036EE-F718-4C1D-A992-2E9FA72B16F2}"/>
                </a:ext>
              </a:extLst>
            </p:cNvPr>
            <p:cNvCxnSpPr>
              <a:cxnSpLocks/>
              <a:stCxn id="7" idx="4"/>
              <a:endCxn id="25" idx="1"/>
            </p:cNvCxnSpPr>
            <p:nvPr/>
          </p:nvCxnSpPr>
          <p:spPr>
            <a:xfrm rot="16200000" flipH="1">
              <a:off x="-62550" y="326486"/>
              <a:ext cx="1233422" cy="32571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55E4FAC6-B038-4CBC-A256-9CB95C92CBBC}"/>
              </a:ext>
            </a:extLst>
          </p:cNvPr>
          <p:cNvCxnSpPr>
            <a:cxnSpLocks/>
            <a:stCxn id="29" idx="2"/>
            <a:endCxn id="7" idx="6"/>
          </p:cNvCxnSpPr>
          <p:nvPr/>
        </p:nvCxnSpPr>
        <p:spPr>
          <a:xfrm rot="10800000" flipV="1">
            <a:off x="1492885" y="1470794"/>
            <a:ext cx="3014395" cy="11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9457-B704-4AC0-8306-E40F50C713C0}"/>
              </a:ext>
            </a:extLst>
          </p:cNvPr>
          <p:cNvGrpSpPr/>
          <p:nvPr/>
        </p:nvGrpSpPr>
        <p:grpSpPr>
          <a:xfrm>
            <a:off x="4507279" y="1170249"/>
            <a:ext cx="5148576" cy="601091"/>
            <a:chOff x="2867311" y="1059582"/>
            <a:chExt cx="5148576" cy="6010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286D5A9-761C-47F9-85D8-5D8FEEEE56F5}"/>
                </a:ext>
              </a:extLst>
            </p:cNvPr>
            <p:cNvSpPr/>
            <p:nvPr/>
          </p:nvSpPr>
          <p:spPr>
            <a:xfrm>
              <a:off x="2867311" y="1059582"/>
              <a:ext cx="1033549" cy="6010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result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1AB8658-AEB2-4894-B277-44F03557321C}"/>
                </a:ext>
              </a:extLst>
            </p:cNvPr>
            <p:cNvCxnSpPr>
              <a:stCxn id="15" idx="1"/>
              <a:endCxn id="29" idx="6"/>
            </p:cNvCxnSpPr>
            <p:nvPr/>
          </p:nvCxnSpPr>
          <p:spPr>
            <a:xfrm flipH="1" flipV="1">
              <a:off x="3900860" y="1360128"/>
              <a:ext cx="4115027" cy="11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2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EF1969-B6C9-48A4-9617-7A27DA5E1BAF}"/>
              </a:ext>
            </a:extLst>
          </p:cNvPr>
          <p:cNvSpPr/>
          <p:nvPr/>
        </p:nvSpPr>
        <p:spPr>
          <a:xfrm>
            <a:off x="4709827" y="23015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Hive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的运行机制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72F55C-AEFF-4FA7-A1C3-F89C1CE90C50}"/>
              </a:ext>
            </a:extLst>
          </p:cNvPr>
          <p:cNvSpPr/>
          <p:nvPr/>
        </p:nvSpPr>
        <p:spPr>
          <a:xfrm>
            <a:off x="222448" y="3455877"/>
            <a:ext cx="1892609" cy="9499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用户创建</a:t>
            </a:r>
            <a:r>
              <a:rPr lang="en-US" altLang="zh-CN" dirty="0"/>
              <a:t>table create table …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378642-CBFD-48C8-A673-4A336C55587C}"/>
              </a:ext>
            </a:extLst>
          </p:cNvPr>
          <p:cNvGrpSpPr/>
          <p:nvPr/>
        </p:nvGrpSpPr>
        <p:grpSpPr>
          <a:xfrm>
            <a:off x="318551" y="1011028"/>
            <a:ext cx="4661106" cy="2444848"/>
            <a:chOff x="-110916" y="-423332"/>
            <a:chExt cx="4661106" cy="244484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A82334F-1415-48BD-8D70-DA09494B8EF7}"/>
                </a:ext>
              </a:extLst>
            </p:cNvPr>
            <p:cNvSpPr/>
            <p:nvPr/>
          </p:nvSpPr>
          <p:spPr>
            <a:xfrm>
              <a:off x="2086468" y="-423332"/>
              <a:ext cx="2463722" cy="177079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用户针对数据表进行数据分析：</a:t>
              </a:r>
              <a:r>
                <a:rPr lang="en-US" altLang="zh-CN" dirty="0"/>
                <a:t>select …from table where …</a:t>
              </a:r>
              <a:endParaRPr lang="zh-CN" altLang="en-US" dirty="0"/>
            </a:p>
          </p:txBody>
        </p: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8376A27C-9265-45C5-8546-E57DBB890616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rot="10800000" flipV="1">
              <a:off x="739286" y="462063"/>
              <a:ext cx="1347182" cy="155945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ADAEA7-A560-428D-A0C6-70BB5DF6228D}"/>
                </a:ext>
              </a:extLst>
            </p:cNvPr>
            <p:cNvSpPr txBox="1"/>
            <p:nvPr/>
          </p:nvSpPr>
          <p:spPr>
            <a:xfrm>
              <a:off x="-110916" y="-55451"/>
              <a:ext cx="19385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用户只需要创建表，将表与数据建立映射关系，编写</a:t>
              </a:r>
              <a:r>
                <a:rPr lang="en-US" altLang="zh-CN" dirty="0"/>
                <a:t>SQL</a:t>
              </a:r>
              <a:r>
                <a:rPr lang="zh-CN" altLang="en-US" dirty="0"/>
                <a:t>分析语句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114608-3347-41D5-9D46-0CD624BCEE95}"/>
              </a:ext>
            </a:extLst>
          </p:cNvPr>
          <p:cNvGrpSpPr/>
          <p:nvPr/>
        </p:nvGrpSpPr>
        <p:grpSpPr>
          <a:xfrm>
            <a:off x="4334158" y="5184351"/>
            <a:ext cx="3613085" cy="1552003"/>
            <a:chOff x="2208808" y="4405328"/>
            <a:chExt cx="3613085" cy="155200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30839C-E130-4108-8774-94266C2F77A8}"/>
                </a:ext>
              </a:extLst>
            </p:cNvPr>
            <p:cNvSpPr/>
            <p:nvPr/>
          </p:nvSpPr>
          <p:spPr>
            <a:xfrm>
              <a:off x="4108943" y="4405328"/>
              <a:ext cx="1712950" cy="10209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Hive</a:t>
              </a:r>
              <a:r>
                <a:rPr lang="zh-CN" altLang="en-US" dirty="0"/>
                <a:t>中的元数据库</a:t>
              </a:r>
              <a:r>
                <a:rPr lang="en-US" altLang="zh-CN" dirty="0" err="1"/>
                <a:t>MetaStore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819F282-42A5-4301-A7AD-4C151FC19C61}"/>
                </a:ext>
              </a:extLst>
            </p:cNvPr>
            <p:cNvSpPr txBox="1"/>
            <p:nvPr/>
          </p:nvSpPr>
          <p:spPr>
            <a:xfrm>
              <a:off x="2208808" y="5034001"/>
              <a:ext cx="1712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Metastore</a:t>
              </a:r>
              <a:r>
                <a:rPr lang="zh-CN" altLang="en-US" dirty="0"/>
                <a:t>中记录着表对应文件的</a:t>
              </a:r>
              <a:r>
                <a:rPr lang="en-US" altLang="zh-CN" dirty="0"/>
                <a:t>path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D3EEB54-8CED-4DDB-9416-44052EF9A1D7}"/>
                </a:ext>
              </a:extLst>
            </p:cNvPr>
            <p:cNvCxnSpPr>
              <a:cxnSpLocks/>
              <a:stCxn id="34" idx="3"/>
              <a:endCxn id="11" idx="2"/>
            </p:cNvCxnSpPr>
            <p:nvPr/>
          </p:nvCxnSpPr>
          <p:spPr>
            <a:xfrm flipV="1">
              <a:off x="2208808" y="4915809"/>
              <a:ext cx="1900135" cy="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419FB6-157B-4A8B-AFFF-BD5F53196F98}"/>
              </a:ext>
            </a:extLst>
          </p:cNvPr>
          <p:cNvGrpSpPr/>
          <p:nvPr/>
        </p:nvGrpSpPr>
        <p:grpSpPr>
          <a:xfrm>
            <a:off x="5136258" y="3545288"/>
            <a:ext cx="1954510" cy="1639063"/>
            <a:chOff x="3638534" y="2945164"/>
            <a:chExt cx="1954510" cy="163906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DBCF521-5B87-42AF-BE07-DADA023F5BEC}"/>
                </a:ext>
              </a:extLst>
            </p:cNvPr>
            <p:cNvCxnSpPr>
              <a:cxnSpLocks/>
              <a:stCxn id="11" idx="0"/>
              <a:endCxn id="18" idx="2"/>
            </p:cNvCxnSpPr>
            <p:nvPr/>
          </p:nvCxnSpPr>
          <p:spPr>
            <a:xfrm flipH="1" flipV="1">
              <a:off x="5520334" y="2945164"/>
              <a:ext cx="72710" cy="163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5E56D0-B17E-4264-BAA3-1777BA333835}"/>
                </a:ext>
              </a:extLst>
            </p:cNvPr>
            <p:cNvSpPr txBox="1"/>
            <p:nvPr/>
          </p:nvSpPr>
          <p:spPr>
            <a:xfrm>
              <a:off x="3638534" y="3182991"/>
              <a:ext cx="1387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解析器查询输入文件的</a:t>
              </a:r>
              <a:r>
                <a:rPr lang="en-US" altLang="zh-CN" dirty="0"/>
                <a:t>path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0074B2-FB62-4687-97E3-9A624B0D1135}"/>
              </a:ext>
            </a:extLst>
          </p:cNvPr>
          <p:cNvGrpSpPr/>
          <p:nvPr/>
        </p:nvGrpSpPr>
        <p:grpSpPr>
          <a:xfrm>
            <a:off x="4979657" y="1434759"/>
            <a:ext cx="3361507" cy="2110529"/>
            <a:chOff x="3952497" y="834635"/>
            <a:chExt cx="3361507" cy="211052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13CB847-AF99-468E-A769-215D5E010330}"/>
                </a:ext>
              </a:extLst>
            </p:cNvPr>
            <p:cNvSpPr/>
            <p:nvPr/>
          </p:nvSpPr>
          <p:spPr>
            <a:xfrm>
              <a:off x="5223144" y="2262795"/>
              <a:ext cx="1535507" cy="6823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Hive</a:t>
              </a:r>
              <a:r>
                <a:rPr lang="zh-CN" altLang="en-US" dirty="0"/>
                <a:t>中的解析器</a:t>
              </a:r>
              <a:endParaRPr lang="en-US" altLang="zh-CN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13ED518-B602-42ED-9DFB-A1C0544B6C92}"/>
                </a:ext>
              </a:extLst>
            </p:cNvPr>
            <p:cNvGrpSpPr/>
            <p:nvPr/>
          </p:nvGrpSpPr>
          <p:grpSpPr>
            <a:xfrm>
              <a:off x="3952497" y="834635"/>
              <a:ext cx="3361507" cy="1428160"/>
              <a:chOff x="3952497" y="834635"/>
              <a:chExt cx="3361507" cy="142816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0298D-BC59-4026-B3A5-A4CA88B0E2EC}"/>
                  </a:ext>
                </a:extLst>
              </p:cNvPr>
              <p:cNvSpPr txBox="1"/>
              <p:nvPr/>
            </p:nvSpPr>
            <p:spPr>
              <a:xfrm>
                <a:off x="4678674" y="834635"/>
                <a:ext cx="26353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SQL</a:t>
                </a:r>
                <a:r>
                  <a:rPr lang="zh-CN" altLang="en-US" dirty="0"/>
                  <a:t>语言解析成对应的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程序，并生成相应的</a:t>
                </a:r>
                <a:r>
                  <a:rPr lang="en-US" altLang="zh-CN" dirty="0"/>
                  <a:t>jar</a:t>
                </a:r>
                <a:r>
                  <a:rPr lang="zh-CN" altLang="en-US" dirty="0"/>
                  <a:t>包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6AA309DC-EDED-4042-AE12-7C83E3E57E3B}"/>
                  </a:ext>
                </a:extLst>
              </p:cNvPr>
              <p:cNvCxnSpPr>
                <a:cxnSpLocks/>
                <a:stCxn id="7" idx="6"/>
                <a:endCxn id="18" idx="0"/>
              </p:cNvCxnSpPr>
              <p:nvPr/>
            </p:nvCxnSpPr>
            <p:spPr>
              <a:xfrm>
                <a:off x="3952497" y="1296300"/>
                <a:ext cx="2038401" cy="966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D299A16-E172-43D6-B6EC-6E27C9A4D82A}"/>
              </a:ext>
            </a:extLst>
          </p:cNvPr>
          <p:cNvGrpSpPr/>
          <p:nvPr/>
        </p:nvGrpSpPr>
        <p:grpSpPr>
          <a:xfrm>
            <a:off x="10076943" y="2862919"/>
            <a:ext cx="1729266" cy="710388"/>
            <a:chOff x="6945561" y="2264614"/>
            <a:chExt cx="1729266" cy="71038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7DF489C-C71D-41A1-B557-571C994137B6}"/>
                </a:ext>
              </a:extLst>
            </p:cNvPr>
            <p:cNvSpPr/>
            <p:nvPr/>
          </p:nvSpPr>
          <p:spPr>
            <a:xfrm>
              <a:off x="7634549" y="2264614"/>
              <a:ext cx="1040278" cy="7103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result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13B1019-9CD1-4EC6-9995-94E0DA04E65E}"/>
                </a:ext>
              </a:extLst>
            </p:cNvPr>
            <p:cNvCxnSpPr>
              <a:cxnSpLocks/>
              <a:stCxn id="26" idx="3"/>
              <a:endCxn id="23" idx="2"/>
            </p:cNvCxnSpPr>
            <p:nvPr/>
          </p:nvCxnSpPr>
          <p:spPr>
            <a:xfrm>
              <a:off x="6945561" y="2619808"/>
              <a:ext cx="688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3C7573-42F8-4CB7-A306-704BF70B3324}"/>
              </a:ext>
            </a:extLst>
          </p:cNvPr>
          <p:cNvGrpSpPr/>
          <p:nvPr/>
        </p:nvGrpSpPr>
        <p:grpSpPr>
          <a:xfrm>
            <a:off x="7785811" y="2862919"/>
            <a:ext cx="2734872" cy="1108726"/>
            <a:chOff x="6493954" y="2262795"/>
            <a:chExt cx="2734872" cy="1108726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292ED1D-F92D-435E-BA82-D74DDCE55D69}"/>
                </a:ext>
              </a:extLst>
            </p:cNvPr>
            <p:cNvSpPr/>
            <p:nvPr/>
          </p:nvSpPr>
          <p:spPr>
            <a:xfrm>
              <a:off x="7325510" y="2262795"/>
              <a:ext cx="1459576" cy="7103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MapReduce</a:t>
              </a:r>
              <a:r>
                <a:rPr lang="zh-CN" altLang="en-US" dirty="0"/>
                <a:t>体系架构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DD701B-FDE1-4E69-ADC7-D58E79F602BD}"/>
                </a:ext>
              </a:extLst>
            </p:cNvPr>
            <p:cNvCxnSpPr>
              <a:cxnSpLocks/>
              <a:stCxn id="18" idx="3"/>
              <a:endCxn id="26" idx="1"/>
            </p:cNvCxnSpPr>
            <p:nvPr/>
          </p:nvCxnSpPr>
          <p:spPr>
            <a:xfrm>
              <a:off x="6493954" y="2603980"/>
              <a:ext cx="831556" cy="1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C16F15F-F934-47B8-954C-FAB64E0BFD10}"/>
                </a:ext>
              </a:extLst>
            </p:cNvPr>
            <p:cNvSpPr txBox="1"/>
            <p:nvPr/>
          </p:nvSpPr>
          <p:spPr>
            <a:xfrm>
              <a:off x="6668510" y="3002189"/>
              <a:ext cx="256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Hadoop jar xxx.jar</a:t>
              </a:r>
              <a:r>
                <a:rPr lang="zh-CN" altLang="en-US" dirty="0"/>
                <a:t> </a:t>
              </a:r>
              <a:r>
                <a:rPr lang="en-US" altLang="zh-CN" dirty="0"/>
                <a:t>/path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F3751-5BCD-4FA5-87C0-ED3BAF48EB60}"/>
              </a:ext>
            </a:extLst>
          </p:cNvPr>
          <p:cNvGrpSpPr/>
          <p:nvPr/>
        </p:nvGrpSpPr>
        <p:grpSpPr>
          <a:xfrm>
            <a:off x="314324" y="4405803"/>
            <a:ext cx="4019834" cy="1817384"/>
            <a:chOff x="-65906" y="2961586"/>
            <a:chExt cx="4019834" cy="181738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BAD9AAA-F166-423E-96AF-0AC6034C3440}"/>
                </a:ext>
              </a:extLst>
            </p:cNvPr>
            <p:cNvGrpSpPr/>
            <p:nvPr/>
          </p:nvGrpSpPr>
          <p:grpSpPr>
            <a:xfrm>
              <a:off x="1433690" y="3723878"/>
              <a:ext cx="2520238" cy="1055092"/>
              <a:chOff x="1433690" y="3435846"/>
              <a:chExt cx="2520238" cy="1343124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32567EB-5421-4B3D-8230-FB889DC3B33B}"/>
                  </a:ext>
                </a:extLst>
              </p:cNvPr>
              <p:cNvSpPr/>
              <p:nvPr/>
            </p:nvSpPr>
            <p:spPr>
              <a:xfrm>
                <a:off x="1433690" y="3435846"/>
                <a:ext cx="2520238" cy="134312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dirty="0" err="1"/>
                  <a:t>Hdfs</a:t>
                </a:r>
                <a:endParaRPr lang="zh-CN" altLang="en-US" sz="1600" dirty="0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078173B-780C-4953-B6C2-CA369AECCD89}"/>
                  </a:ext>
                </a:extLst>
              </p:cNvPr>
              <p:cNvSpPr/>
              <p:nvPr/>
            </p:nvSpPr>
            <p:spPr>
              <a:xfrm>
                <a:off x="1536183" y="3627233"/>
                <a:ext cx="1610578" cy="108011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/>
              </a:p>
              <a:p>
                <a:pPr algn="ctr"/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数据仓库</a:t>
                </a:r>
              </a:p>
              <a:p>
                <a:pPr algn="ctr"/>
                <a:endParaRPr lang="en-US" altLang="zh-CN" sz="16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5A29711-2AB1-4AE7-BCBA-C06CF53FC716}"/>
                  </a:ext>
                </a:extLst>
              </p:cNvPr>
              <p:cNvSpPr/>
              <p:nvPr/>
            </p:nvSpPr>
            <p:spPr>
              <a:xfrm>
                <a:off x="1778137" y="3820967"/>
                <a:ext cx="1126670" cy="3438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数据文件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C8503DD-03C1-4D68-8F1A-3BB55BCC3579}"/>
                </a:ext>
              </a:extLst>
            </p:cNvPr>
            <p:cNvGrpSpPr/>
            <p:nvPr/>
          </p:nvGrpSpPr>
          <p:grpSpPr>
            <a:xfrm>
              <a:off x="-65906" y="2961586"/>
              <a:ext cx="1499595" cy="1289838"/>
              <a:chOff x="-65906" y="2961586"/>
              <a:chExt cx="1499595" cy="1289838"/>
            </a:xfrm>
          </p:grpSpPr>
          <p:cxnSp>
            <p:nvCxnSpPr>
              <p:cNvPr id="32" name="连接符: 曲线 31">
                <a:extLst>
                  <a:ext uri="{FF2B5EF4-FFF2-40B4-BE49-F238E27FC236}">
                    <a16:creationId xmlns:a16="http://schemas.microsoft.com/office/drawing/2014/main" id="{50E0C7CA-826F-4CAB-AF0F-BBB3BFF37452}"/>
                  </a:ext>
                </a:extLst>
              </p:cNvPr>
              <p:cNvCxnSpPr>
                <a:cxnSpLocks/>
                <a:stCxn id="5" idx="4"/>
                <a:endCxn id="34" idx="1"/>
              </p:cNvCxnSpPr>
              <p:nvPr/>
            </p:nvCxnSpPr>
            <p:spPr>
              <a:xfrm rot="16200000" flipH="1">
                <a:off x="466187" y="3283921"/>
                <a:ext cx="1289838" cy="64516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EFE5C5-1A22-4FF1-A145-4EA2AD65CDAC}"/>
                  </a:ext>
                </a:extLst>
              </p:cNvPr>
              <p:cNvSpPr txBox="1"/>
              <p:nvPr/>
            </p:nvSpPr>
            <p:spPr>
              <a:xfrm>
                <a:off x="-65906" y="3383206"/>
                <a:ext cx="1155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通过映射关系向表中导数据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4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0">
            <a:extLst>
              <a:ext uri="{FF2B5EF4-FFF2-40B4-BE49-F238E27FC236}">
                <a16:creationId xmlns:a16="http://schemas.microsoft.com/office/drawing/2014/main" id="{913C0D82-CEDA-4846-ACD4-25877A3EA711}"/>
              </a:ext>
            </a:extLst>
          </p:cNvPr>
          <p:cNvSpPr txBox="1"/>
          <p:nvPr/>
        </p:nvSpPr>
        <p:spPr>
          <a:xfrm>
            <a:off x="4909491" y="1131601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MapJoin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4261CC-4A1D-422D-84BB-63A4D2160A48}"/>
              </a:ext>
            </a:extLst>
          </p:cNvPr>
          <p:cNvSpPr/>
          <p:nvPr/>
        </p:nvSpPr>
        <p:spPr>
          <a:xfrm>
            <a:off x="2107562" y="1766684"/>
            <a:ext cx="1151283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Task A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611713-96E0-48B6-8923-3279268E2B56}"/>
              </a:ext>
            </a:extLst>
          </p:cNvPr>
          <p:cNvSpPr/>
          <p:nvPr/>
        </p:nvSpPr>
        <p:spPr>
          <a:xfrm>
            <a:off x="2107562" y="2397183"/>
            <a:ext cx="1151283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MR Local Task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8039FE-B6E1-4CB6-B718-07A91219D0E5}"/>
              </a:ext>
            </a:extLst>
          </p:cNvPr>
          <p:cNvSpPr/>
          <p:nvPr/>
        </p:nvSpPr>
        <p:spPr>
          <a:xfrm>
            <a:off x="4235775" y="1766684"/>
            <a:ext cx="1152128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Small Table b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04EFA-46C7-445E-8E94-3A11B34677FC}"/>
              </a:ext>
            </a:extLst>
          </p:cNvPr>
          <p:cNvSpPr/>
          <p:nvPr/>
        </p:nvSpPr>
        <p:spPr>
          <a:xfrm>
            <a:off x="4235774" y="2397183"/>
            <a:ext cx="1152128" cy="26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HashTable</a:t>
            </a:r>
            <a:r>
              <a:rPr lang="en-US" altLang="zh-CN" sz="1200" dirty="0"/>
              <a:t> Files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CF095D-FC45-47EE-A310-B66F12C1F146}"/>
              </a:ext>
            </a:extLst>
          </p:cNvPr>
          <p:cNvSpPr/>
          <p:nvPr/>
        </p:nvSpPr>
        <p:spPr>
          <a:xfrm>
            <a:off x="5203061" y="3098832"/>
            <a:ext cx="122413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Distribute Cache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E8B2E-6F12-4B83-A190-19D86F4D1E19}"/>
              </a:ext>
            </a:extLst>
          </p:cNvPr>
          <p:cNvSpPr/>
          <p:nvPr/>
        </p:nvSpPr>
        <p:spPr>
          <a:xfrm>
            <a:off x="2034709" y="3254268"/>
            <a:ext cx="1296144" cy="1644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43B2D2-0A08-4023-8BAB-EA07FBCE29AB}"/>
              </a:ext>
            </a:extLst>
          </p:cNvPr>
          <p:cNvSpPr/>
          <p:nvPr/>
        </p:nvSpPr>
        <p:spPr>
          <a:xfrm>
            <a:off x="2075305" y="3303850"/>
            <a:ext cx="1421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Task B</a:t>
            </a:r>
          </a:p>
          <a:p>
            <a:pPr algn="ctr"/>
            <a:r>
              <a:rPr lang="en-US" altLang="zh-CN" sz="1200" dirty="0" err="1"/>
              <a:t>MapJoinTask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B653B8-3B51-4532-AB08-9C5EDD646ED9}"/>
              </a:ext>
            </a:extLst>
          </p:cNvPr>
          <p:cNvSpPr/>
          <p:nvPr/>
        </p:nvSpPr>
        <p:spPr>
          <a:xfrm>
            <a:off x="2394749" y="3876652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mapper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93D91D-C63C-41B5-8CC0-477F24C6550F}"/>
              </a:ext>
            </a:extLst>
          </p:cNvPr>
          <p:cNvSpPr/>
          <p:nvPr/>
        </p:nvSpPr>
        <p:spPr>
          <a:xfrm>
            <a:off x="2394749" y="4200406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mapper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17ACD1-88E4-4C09-8BF7-C4E075E2E5BD}"/>
              </a:ext>
            </a:extLst>
          </p:cNvPr>
          <p:cNvSpPr/>
          <p:nvPr/>
        </p:nvSpPr>
        <p:spPr>
          <a:xfrm>
            <a:off x="2394749" y="4530391"/>
            <a:ext cx="758986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mapper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A94E9D2-CBDE-4FFF-BD0E-3DF8B4409D48}"/>
              </a:ext>
            </a:extLst>
          </p:cNvPr>
          <p:cNvSpPr/>
          <p:nvPr/>
        </p:nvSpPr>
        <p:spPr>
          <a:xfrm>
            <a:off x="4266957" y="4178952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file1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DBF6C31-6D73-4001-B50A-4ED187E25C1E}"/>
              </a:ext>
            </a:extLst>
          </p:cNvPr>
          <p:cNvSpPr/>
          <p:nvPr/>
        </p:nvSpPr>
        <p:spPr>
          <a:xfrm>
            <a:off x="4266957" y="4611000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file2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9211AC-22DA-4F56-A824-D104F3E5D072}"/>
              </a:ext>
            </a:extLst>
          </p:cNvPr>
          <p:cNvSpPr/>
          <p:nvPr/>
        </p:nvSpPr>
        <p:spPr>
          <a:xfrm>
            <a:off x="4262806" y="5043048"/>
            <a:ext cx="1584176" cy="3299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file3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C561B6C-9013-4396-B806-BC0BA70C7B8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683204" y="2018712"/>
            <a:ext cx="0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ACC004-C7DA-46E7-880C-90F7C9225A9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683204" y="2018712"/>
            <a:ext cx="2128635" cy="3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2A673-0227-415D-8C59-2B72815330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58845" y="2531984"/>
            <a:ext cx="97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B82EC5-4D64-419F-B6FA-32474C3F581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5387902" y="2531984"/>
            <a:ext cx="427227" cy="5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A4542C-4E0D-407A-8624-01C5CA37CE9E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3153735" y="3242848"/>
            <a:ext cx="2049326" cy="74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6477F5-6937-435B-A6C9-91A78A7A08EB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3153735" y="3242848"/>
            <a:ext cx="2049326" cy="10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B68EB9-FF57-4557-940A-A0F5941FED0E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3153735" y="3242848"/>
            <a:ext cx="2049326" cy="140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716E67-BF7F-4EE5-9340-0E303F50D273}"/>
              </a:ext>
            </a:extLst>
          </p:cNvPr>
          <p:cNvCxnSpPr>
            <a:endCxn id="13" idx="2"/>
          </p:cNvCxnSpPr>
          <p:nvPr/>
        </p:nvCxnSpPr>
        <p:spPr>
          <a:xfrm>
            <a:off x="3153735" y="3970345"/>
            <a:ext cx="1113222" cy="3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6C896EF-CE30-44B7-83A0-5C608E5AC465}"/>
              </a:ext>
            </a:extLst>
          </p:cNvPr>
          <p:cNvCxnSpPr>
            <a:endCxn id="14" idx="2"/>
          </p:cNvCxnSpPr>
          <p:nvPr/>
        </p:nvCxnSpPr>
        <p:spPr>
          <a:xfrm>
            <a:off x="3153735" y="4321783"/>
            <a:ext cx="1113222" cy="45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AC6C6C-2CD1-4AC4-9AA1-1E08C90C9937}"/>
              </a:ext>
            </a:extLst>
          </p:cNvPr>
          <p:cNvCxnSpPr>
            <a:stCxn id="12" idx="3"/>
            <a:endCxn id="15" idx="2"/>
          </p:cNvCxnSpPr>
          <p:nvPr/>
        </p:nvCxnSpPr>
        <p:spPr>
          <a:xfrm>
            <a:off x="3153735" y="4645537"/>
            <a:ext cx="1109071" cy="5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A1C975-C0BF-4DE9-A481-5368700EAC6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682781" y="2666785"/>
            <a:ext cx="423" cy="58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1D6EFBF-E370-43DC-BAD6-B4BDFCBABD60}"/>
              </a:ext>
            </a:extLst>
          </p:cNvPr>
          <p:cNvSpPr/>
          <p:nvPr/>
        </p:nvSpPr>
        <p:spPr>
          <a:xfrm>
            <a:off x="6463201" y="1497643"/>
            <a:ext cx="3368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Task A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，它是一个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Local Task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（在客户端本地执行的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Task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），负责扫描小表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的数据，将其转换成一个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的数据结构，并写入本地的文件中，之后将该文件加载到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A2ABB2-C24F-4AB1-BFDE-5C716622799B}"/>
              </a:ext>
            </a:extLst>
          </p:cNvPr>
          <p:cNvSpPr/>
          <p:nvPr/>
        </p:nvSpPr>
        <p:spPr>
          <a:xfrm>
            <a:off x="6504893" y="3091266"/>
            <a:ext cx="3368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Task B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，该任务是一个没有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，启动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MapTasks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扫描大表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，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阶段，根据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的每一条记录去和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DistributeCache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中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表对应的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HashTable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关联，并直接输出结果。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810C16-6202-465B-AEFF-AA07767A2854}"/>
              </a:ext>
            </a:extLst>
          </p:cNvPr>
          <p:cNvSpPr/>
          <p:nvPr/>
        </p:nvSpPr>
        <p:spPr>
          <a:xfrm>
            <a:off x="6504893" y="4547688"/>
            <a:ext cx="3368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由于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MapJoin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没有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，所以由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直接输出结果文件，有多少个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Map Task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，就有多少个结果文件。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7B2285-3740-447E-928E-E3F15E1E47FA}"/>
              </a:ext>
            </a:extLst>
          </p:cNvPr>
          <p:cNvSpPr/>
          <p:nvPr/>
        </p:nvSpPr>
        <p:spPr>
          <a:xfrm>
            <a:off x="5604357" y="2591346"/>
            <a:ext cx="455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load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F8B9AC-067E-4013-AEC0-B21AAB4D371B}"/>
              </a:ext>
            </a:extLst>
          </p:cNvPr>
          <p:cNvSpPr/>
          <p:nvPr/>
        </p:nvSpPr>
        <p:spPr>
          <a:xfrm>
            <a:off x="1259172" y="4178952"/>
            <a:ext cx="667525" cy="2302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Table a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A73209-F9F9-4714-86C8-382BE5E33C3B}"/>
              </a:ext>
            </a:extLst>
          </p:cNvPr>
          <p:cNvCxnSpPr>
            <a:stCxn id="31" idx="3"/>
            <a:endCxn id="10" idx="1"/>
          </p:cNvCxnSpPr>
          <p:nvPr/>
        </p:nvCxnSpPr>
        <p:spPr>
          <a:xfrm flipV="1">
            <a:off x="1926697" y="3991798"/>
            <a:ext cx="468052" cy="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3721B1-9025-4022-B47F-D0CC7401004A}"/>
              </a:ext>
            </a:extLst>
          </p:cNvPr>
          <p:cNvCxnSpPr>
            <a:stCxn id="31" idx="3"/>
            <a:endCxn id="11" idx="1"/>
          </p:cNvCxnSpPr>
          <p:nvPr/>
        </p:nvCxnSpPr>
        <p:spPr>
          <a:xfrm>
            <a:off x="1926697" y="4294098"/>
            <a:ext cx="468052" cy="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96ACD7-C1C8-49C7-9DC1-F2EFA74CD9F2}"/>
              </a:ext>
            </a:extLst>
          </p:cNvPr>
          <p:cNvCxnSpPr>
            <a:stCxn id="31" idx="3"/>
            <a:endCxn id="12" idx="1"/>
          </p:cNvCxnSpPr>
          <p:nvPr/>
        </p:nvCxnSpPr>
        <p:spPr>
          <a:xfrm>
            <a:off x="1926697" y="4294098"/>
            <a:ext cx="468052" cy="35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/>
      <p:bldP spid="28" grpId="0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332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方正兰亭超细黑简体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魏杨</cp:lastModifiedBy>
  <cp:revision>7</cp:revision>
  <dcterms:created xsi:type="dcterms:W3CDTF">2020-11-01T02:54:48Z</dcterms:created>
  <dcterms:modified xsi:type="dcterms:W3CDTF">2020-11-02T16:16:57Z</dcterms:modified>
</cp:coreProperties>
</file>