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67966-FEDD-4FDA-907F-944FF05D6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626509-F553-4EAE-830D-F05CCA7A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99E34-C1EF-4326-B9E9-E75A9FA8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3161E-E61B-4E90-AC7F-B4B0632C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26C4D-C9FB-4FAB-B019-58CD5009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16149-2380-4EFF-B637-444771A9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643B5C-1FA6-428D-A9A7-8C7CA8C7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B37CE-48FD-4584-90C1-EA782D2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B22ED-E355-46BE-852F-3AF13AF4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D0ED3-4EC9-4211-B2F7-3D577AEF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4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745AAA-71B3-4611-A4D4-35F34AF8F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105DA1-854F-4521-84B4-B3300D450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C08DF-439B-4236-80C7-999735C0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DD4D2-E6F5-45D8-8DF6-666BE9B9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128EF-3CF9-4819-8BAA-0752D16F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4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34F9D-7D2B-4FED-9CD8-55081897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A9C9C-1E2B-4A6E-8A3E-4D960324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66F8C-C885-460E-8DCA-6796B2E7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97A03-F69F-4F13-A950-0877FE32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D4F5A-19C1-43E6-AF2C-FBF836B5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0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70265-814C-40D3-A6BB-B3206DC7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CD7A2-1C33-4E68-88D3-B023C440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39C85-BAFC-4E37-B322-B2063E53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60BC1-F495-4002-AE38-BAC9D956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E0E9A-0B8E-4B2A-B616-A9EDFDDF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F1797-3A5D-4EAE-821D-38FE0026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1A5BB-F4CC-431B-8889-998D2107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E461D0-B1FD-4FC3-8299-282E145D7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B725F3-EC10-48AC-8A85-4181230F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67AEFC-7D6C-47BD-8607-BE1F72B4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A8ED3-18AF-4B13-8160-D8493381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0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26FB7-5DDE-4A91-9845-769AD798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24F19F-3F9B-442B-B854-2502E9A16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A705C1-C095-484E-A1EB-D593D5F7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0E3DA1-D480-4F5B-A543-938543358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F01F76-E53E-4732-B001-538445319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ABF98D-4F71-4103-BF20-67DEC394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CFFF3B-A91E-4E98-B31F-C09B7A98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873CD5-FEFE-4C69-AD9C-6124C774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9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4FBB3-B606-4123-8636-6E2C311E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5BF93F-BD08-4C81-97E6-7C54947A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36632B-2DB9-42BE-AD7A-68546ECE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D45541-689C-4DA9-AD27-19E5C458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9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968E85-E212-42A8-8C56-8B88AA69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2F704F-1DBB-4401-9D07-41F2C296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1FE15D-52B3-4657-9A4C-4CC384DB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2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C7A9E-1937-44B2-A1FD-5874F851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9F261-1E06-494F-B4D4-BF2419DFB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427643-770B-427B-9939-B3B9E529F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DD38A3-97F8-47DD-BF67-3A6C5CB0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B1CDC-8EBB-4B0C-AD39-8E8BB9B3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F942E-A65D-4E3F-A9F4-B46A16BA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3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5CB62-420A-49D1-8365-B977AC31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5D1F59-625E-4AEE-9710-C084A2170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F156CB-9692-4D63-BFA9-53B55AF5A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86B2D-D559-4C13-868C-175B3CAC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EE8141-56DA-4A40-ACB3-0F75FADF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B92B32-1630-4521-837A-CC7FA6B8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8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127E01-BAF3-49BE-9C3D-D22CA61C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037EA-D743-4692-8E24-DD8F9AFBC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1D82A-AB63-42CD-B617-438BC5195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FAAA-A0E6-499B-9B01-30891FF674AD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A2D1A-C3B8-45AC-90C8-6B2DA94B2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59512-7CF1-45BB-812C-1802D1745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AE02-332A-4ECD-BC25-D07FC9FF8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72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731">
            <a:extLst>
              <a:ext uri="{FF2B5EF4-FFF2-40B4-BE49-F238E27FC236}">
                <a16:creationId xmlns:a16="http://schemas.microsoft.com/office/drawing/2014/main" id="{3D5DD54F-E233-4A71-AC4F-3387AE2E90F8}"/>
              </a:ext>
            </a:extLst>
          </p:cNvPr>
          <p:cNvSpPr/>
          <p:nvPr/>
        </p:nvSpPr>
        <p:spPr>
          <a:xfrm>
            <a:off x="7204606" y="2765910"/>
            <a:ext cx="984250" cy="1220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5" name="圆角矩形 732">
            <a:extLst>
              <a:ext uri="{FF2B5EF4-FFF2-40B4-BE49-F238E27FC236}">
                <a16:creationId xmlns:a16="http://schemas.microsoft.com/office/drawing/2014/main" id="{FB7B1466-FE17-442F-89B1-E0519FC7479C}"/>
              </a:ext>
            </a:extLst>
          </p:cNvPr>
          <p:cNvSpPr/>
          <p:nvPr/>
        </p:nvSpPr>
        <p:spPr>
          <a:xfrm>
            <a:off x="3468490" y="1332319"/>
            <a:ext cx="324036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6" name="圆角矩形 733">
            <a:extLst>
              <a:ext uri="{FF2B5EF4-FFF2-40B4-BE49-F238E27FC236}">
                <a16:creationId xmlns:a16="http://schemas.microsoft.com/office/drawing/2014/main" id="{3A24F8F9-3B8B-4F34-B482-24B87B011007}"/>
              </a:ext>
            </a:extLst>
          </p:cNvPr>
          <p:cNvSpPr/>
          <p:nvPr/>
        </p:nvSpPr>
        <p:spPr>
          <a:xfrm>
            <a:off x="2028330" y="2772479"/>
            <a:ext cx="984250" cy="12155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F3D3FD-B5DA-4946-8A22-E7D131E80639}"/>
              </a:ext>
            </a:extLst>
          </p:cNvPr>
          <p:cNvSpPr/>
          <p:nvPr/>
        </p:nvSpPr>
        <p:spPr>
          <a:xfrm>
            <a:off x="3756522" y="1404327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1A3134-3A8D-426B-840F-2D7C8DE6DEAA}"/>
              </a:ext>
            </a:extLst>
          </p:cNvPr>
          <p:cNvSpPr/>
          <p:nvPr/>
        </p:nvSpPr>
        <p:spPr>
          <a:xfrm>
            <a:off x="4911104" y="1396109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A2EFBB-591C-4A4F-9C48-270AD44E74F5}"/>
              </a:ext>
            </a:extLst>
          </p:cNvPr>
          <p:cNvSpPr/>
          <p:nvPr/>
        </p:nvSpPr>
        <p:spPr>
          <a:xfrm>
            <a:off x="6079797" y="1404327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738">
            <a:extLst>
              <a:ext uri="{FF2B5EF4-FFF2-40B4-BE49-F238E27FC236}">
                <a16:creationId xmlns:a16="http://schemas.microsoft.com/office/drawing/2014/main" id="{3B1CB02A-5FF2-421A-A895-AF318A51B0C4}"/>
              </a:ext>
            </a:extLst>
          </p:cNvPr>
          <p:cNvSpPr/>
          <p:nvPr/>
        </p:nvSpPr>
        <p:spPr>
          <a:xfrm>
            <a:off x="3468490" y="2023933"/>
            <a:ext cx="324036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1225AA-87CE-4165-8F55-B47785F0B7FF}"/>
              </a:ext>
            </a:extLst>
          </p:cNvPr>
          <p:cNvSpPr/>
          <p:nvPr/>
        </p:nvSpPr>
        <p:spPr>
          <a:xfrm>
            <a:off x="3756522" y="2095941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487773-12C5-4C46-94C3-295CA0E39B5C}"/>
              </a:ext>
            </a:extLst>
          </p:cNvPr>
          <p:cNvSpPr/>
          <p:nvPr/>
        </p:nvSpPr>
        <p:spPr>
          <a:xfrm>
            <a:off x="4908650" y="2095941"/>
            <a:ext cx="360040" cy="272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743DD2-8715-4CF5-9AC9-180E9012FDB3}"/>
              </a:ext>
            </a:extLst>
          </p:cNvPr>
          <p:cNvSpPr/>
          <p:nvPr/>
        </p:nvSpPr>
        <p:spPr>
          <a:xfrm>
            <a:off x="6079797" y="2095941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6382D2-F055-4F1C-A84F-125CB337E2AA}"/>
              </a:ext>
            </a:extLst>
          </p:cNvPr>
          <p:cNvSpPr txBox="1"/>
          <p:nvPr/>
        </p:nvSpPr>
        <p:spPr>
          <a:xfrm>
            <a:off x="2139067" y="2712796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Name node</a:t>
            </a:r>
            <a:endParaRPr lang="zh-CN" altLang="en-US" sz="1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1EF9EB-5C6C-4881-BC92-3D4986DAB346}"/>
              </a:ext>
            </a:extLst>
          </p:cNvPr>
          <p:cNvSpPr txBox="1"/>
          <p:nvPr/>
        </p:nvSpPr>
        <p:spPr>
          <a:xfrm>
            <a:off x="7339948" y="273571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Name node</a:t>
            </a:r>
            <a:endParaRPr lang="zh-CN" altLang="en-US" sz="1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D7A45A-E7C8-40F6-AE42-E1924D4A6DBB}"/>
              </a:ext>
            </a:extLst>
          </p:cNvPr>
          <p:cNvSpPr txBox="1"/>
          <p:nvPr/>
        </p:nvSpPr>
        <p:spPr>
          <a:xfrm>
            <a:off x="2995555" y="2709016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active</a:t>
            </a:r>
            <a:endParaRPr lang="zh-CN" altLang="en-US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28164E-A0D9-4314-A1CA-214B77E3AB79}"/>
              </a:ext>
            </a:extLst>
          </p:cNvPr>
          <p:cNvSpPr txBox="1"/>
          <p:nvPr/>
        </p:nvSpPr>
        <p:spPr>
          <a:xfrm>
            <a:off x="8196436" y="2735713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standby</a:t>
            </a:r>
            <a:endParaRPr lang="zh-CN" altLang="en-US" sz="1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76A9859-58C2-4A1B-A973-4EAECB0D8245}"/>
              </a:ext>
            </a:extLst>
          </p:cNvPr>
          <p:cNvSpPr txBox="1"/>
          <p:nvPr/>
        </p:nvSpPr>
        <p:spPr>
          <a:xfrm>
            <a:off x="1956322" y="2958306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内存中的元数据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EEB604-1CBE-4F9B-8DDB-72A728397194}"/>
              </a:ext>
            </a:extLst>
          </p:cNvPr>
          <p:cNvSpPr txBox="1"/>
          <p:nvPr/>
        </p:nvSpPr>
        <p:spPr>
          <a:xfrm>
            <a:off x="7183542" y="298850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内存中的元数据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7FB3A27-5CFF-49E8-91F4-23A5DDB7877F}"/>
              </a:ext>
            </a:extLst>
          </p:cNvPr>
          <p:cNvSpPr txBox="1"/>
          <p:nvPr/>
        </p:nvSpPr>
        <p:spPr>
          <a:xfrm>
            <a:off x="2419166" y="3663265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fsimage</a:t>
            </a:r>
            <a:endParaRPr lang="zh-CN" altLang="en-US" sz="1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1D4017-7D35-4185-B3A7-DCE7D69EBFE3}"/>
              </a:ext>
            </a:extLst>
          </p:cNvPr>
          <p:cNvSpPr txBox="1"/>
          <p:nvPr/>
        </p:nvSpPr>
        <p:spPr>
          <a:xfrm>
            <a:off x="7603742" y="3663265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fsimage</a:t>
            </a:r>
            <a:endParaRPr lang="zh-CN" altLang="en-US" sz="1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759B1B-48AC-4102-B23F-7E89A9E681DF}"/>
              </a:ext>
            </a:extLst>
          </p:cNvPr>
          <p:cNvSpPr txBox="1"/>
          <p:nvPr/>
        </p:nvSpPr>
        <p:spPr>
          <a:xfrm>
            <a:off x="2028330" y="3348543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endParaRPr lang="zh-CN" altLang="en-US" sz="1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F02EE07-8059-49A5-989C-ECA19C6E0F1C}"/>
              </a:ext>
            </a:extLst>
          </p:cNvPr>
          <p:cNvSpPr txBox="1"/>
          <p:nvPr/>
        </p:nvSpPr>
        <p:spPr>
          <a:xfrm>
            <a:off x="7178962" y="3348543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endParaRPr lang="zh-CN" altLang="en-US" sz="1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A60E76-9F94-4E8D-AC8C-EE44AF6311B6}"/>
              </a:ext>
            </a:extLst>
          </p:cNvPr>
          <p:cNvSpPr txBox="1"/>
          <p:nvPr/>
        </p:nvSpPr>
        <p:spPr>
          <a:xfrm>
            <a:off x="3717572" y="2121897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endParaRPr lang="zh-CN" altLang="en-US" sz="1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C7E019F-E389-4B3A-8A13-0CD554CF003A}"/>
              </a:ext>
            </a:extLst>
          </p:cNvPr>
          <p:cNvSpPr txBox="1"/>
          <p:nvPr/>
        </p:nvSpPr>
        <p:spPr>
          <a:xfrm>
            <a:off x="4879209" y="2106254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endParaRPr lang="zh-CN" altLang="en-US" sz="1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ADCD143-9418-49FC-9219-4FC23F83D870}"/>
              </a:ext>
            </a:extLst>
          </p:cNvPr>
          <p:cNvSpPr txBox="1"/>
          <p:nvPr/>
        </p:nvSpPr>
        <p:spPr>
          <a:xfrm>
            <a:off x="6040847" y="2106254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endParaRPr lang="zh-CN" altLang="en-US" sz="1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9259E59-12C7-449F-B2FF-581D69ED4E06}"/>
              </a:ext>
            </a:extLst>
          </p:cNvPr>
          <p:cNvSpPr txBox="1"/>
          <p:nvPr/>
        </p:nvSpPr>
        <p:spPr>
          <a:xfrm>
            <a:off x="3718461" y="1436591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zk1</a:t>
            </a:r>
            <a:endParaRPr lang="zh-CN" altLang="en-US" sz="1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626A7B6-8371-435A-8793-8729EDDDB0CF}"/>
              </a:ext>
            </a:extLst>
          </p:cNvPr>
          <p:cNvSpPr txBox="1"/>
          <p:nvPr/>
        </p:nvSpPr>
        <p:spPr>
          <a:xfrm>
            <a:off x="4918482" y="141924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zk2</a:t>
            </a:r>
            <a:endParaRPr lang="zh-CN" altLang="en-US" sz="1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EB6097-9765-4F0B-943D-ADF059A21A27}"/>
              </a:ext>
            </a:extLst>
          </p:cNvPr>
          <p:cNvSpPr txBox="1"/>
          <p:nvPr/>
        </p:nvSpPr>
        <p:spPr>
          <a:xfrm>
            <a:off x="6097823" y="1417015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zk3</a:t>
            </a:r>
            <a:endParaRPr lang="zh-CN" altLang="en-US" sz="1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CB8EF87-1814-4516-9803-B9D1A0C0DEF6}"/>
              </a:ext>
            </a:extLst>
          </p:cNvPr>
          <p:cNvSpPr/>
          <p:nvPr/>
        </p:nvSpPr>
        <p:spPr>
          <a:xfrm>
            <a:off x="1946890" y="4281140"/>
            <a:ext cx="114712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Zkfc</a:t>
            </a:r>
            <a:r>
              <a:rPr lang="en-US" altLang="zh-CN" sz="1000" dirty="0"/>
              <a:t> </a:t>
            </a:r>
          </a:p>
          <a:p>
            <a:pPr algn="ctr"/>
            <a:r>
              <a:rPr lang="en-US" altLang="zh-CN" sz="1000" dirty="0"/>
              <a:t>Failover controller</a:t>
            </a:r>
            <a:endParaRPr lang="zh-CN" altLang="en-US" sz="1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8B2DDA-714C-4A2E-BD4B-E3FD5D764B86}"/>
              </a:ext>
            </a:extLst>
          </p:cNvPr>
          <p:cNvSpPr/>
          <p:nvPr/>
        </p:nvSpPr>
        <p:spPr>
          <a:xfrm>
            <a:off x="7131467" y="4266020"/>
            <a:ext cx="114712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Zkfc</a:t>
            </a:r>
            <a:r>
              <a:rPr lang="en-US" altLang="zh-CN" sz="1000" dirty="0"/>
              <a:t> </a:t>
            </a:r>
          </a:p>
          <a:p>
            <a:pPr algn="ctr"/>
            <a:r>
              <a:rPr lang="en-US" altLang="zh-CN" sz="1000" dirty="0"/>
              <a:t>Failover controller</a:t>
            </a:r>
            <a:endParaRPr lang="zh-CN" altLang="en-US" sz="1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38C0418-C837-4364-9213-4048630B3C5E}"/>
              </a:ext>
            </a:extLst>
          </p:cNvPr>
          <p:cNvSpPr txBox="1"/>
          <p:nvPr/>
        </p:nvSpPr>
        <p:spPr>
          <a:xfrm>
            <a:off x="4731732" y="1116265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Zookeeper</a:t>
            </a:r>
            <a:r>
              <a:rPr lang="zh-CN" altLang="en-US" sz="1000" dirty="0"/>
              <a:t>服务端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08CB7D-7FE2-4C62-95FD-2FEC43AB9316}"/>
              </a:ext>
            </a:extLst>
          </p:cNvPr>
          <p:cNvSpPr txBox="1"/>
          <p:nvPr/>
        </p:nvSpPr>
        <p:spPr>
          <a:xfrm>
            <a:off x="4258257" y="1771926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r>
              <a:rPr lang="zh-CN" altLang="en-US" sz="1000" dirty="0"/>
              <a:t>文件管理系统：</a:t>
            </a:r>
            <a:r>
              <a:rPr lang="en-US" altLang="zh-CN" sz="1000" dirty="0" err="1"/>
              <a:t>qjournal</a:t>
            </a:r>
            <a:endParaRPr lang="zh-CN" altLang="en-US" sz="10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82A5AE7-1172-4F45-8A5F-2DD935FA515E}"/>
              </a:ext>
            </a:extLst>
          </p:cNvPr>
          <p:cNvCxnSpPr>
            <a:stCxn id="6" idx="0"/>
          </p:cNvCxnSpPr>
          <p:nvPr/>
        </p:nvCxnSpPr>
        <p:spPr>
          <a:xfrm flipV="1">
            <a:off x="2520455" y="2407848"/>
            <a:ext cx="1425956" cy="36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9877028-D22F-4DFF-A669-542BDC4CA662}"/>
              </a:ext>
            </a:extLst>
          </p:cNvPr>
          <p:cNvCxnSpPr>
            <a:stCxn id="13" idx="2"/>
            <a:endCxn id="4" idx="0"/>
          </p:cNvCxnSpPr>
          <p:nvPr/>
        </p:nvCxnSpPr>
        <p:spPr>
          <a:xfrm>
            <a:off x="6259817" y="2383973"/>
            <a:ext cx="1436914" cy="38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9A17597-1D13-4C1F-823B-E9963096FA31}"/>
              </a:ext>
            </a:extLst>
          </p:cNvPr>
          <p:cNvCxnSpPr/>
          <p:nvPr/>
        </p:nvCxnSpPr>
        <p:spPr>
          <a:xfrm>
            <a:off x="1812306" y="2699929"/>
            <a:ext cx="1512168" cy="1368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DE42A7F-380F-4C4D-8C5F-5875F0AFEC57}"/>
              </a:ext>
            </a:extLst>
          </p:cNvPr>
          <p:cNvCxnSpPr>
            <a:stCxn id="30" idx="0"/>
            <a:endCxn id="6" idx="2"/>
          </p:cNvCxnSpPr>
          <p:nvPr/>
        </p:nvCxnSpPr>
        <p:spPr>
          <a:xfrm flipV="1">
            <a:off x="2520454" y="3988035"/>
            <a:ext cx="1" cy="29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8618A09-DAE7-4C68-8C90-7BD69E1BA96C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3094018" y="4410036"/>
            <a:ext cx="4037449" cy="1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B6FEBF-CAF8-4A09-BCB7-7ED91959B64A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3012580" y="3380257"/>
            <a:ext cx="4118887" cy="8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A1ADA40-1775-4084-AB58-6398BF3A8228}"/>
              </a:ext>
            </a:extLst>
          </p:cNvPr>
          <p:cNvSpPr txBox="1"/>
          <p:nvPr/>
        </p:nvSpPr>
        <p:spPr>
          <a:xfrm>
            <a:off x="6119271" y="4709548"/>
            <a:ext cx="948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5 </a:t>
            </a:r>
            <a:r>
              <a:rPr lang="zh-CN" altLang="en-US" sz="1000" dirty="0">
                <a:solidFill>
                  <a:srgbClr val="7030A0"/>
                </a:solidFill>
              </a:rPr>
              <a:t>如果</a:t>
            </a:r>
            <a:r>
              <a:rPr lang="en-US" altLang="zh-CN" sz="1000" dirty="0" err="1">
                <a:solidFill>
                  <a:srgbClr val="7030A0"/>
                </a:solidFill>
              </a:rPr>
              <a:t>ssh</a:t>
            </a:r>
            <a:r>
              <a:rPr lang="zh-CN" altLang="en-US" sz="1000" dirty="0">
                <a:solidFill>
                  <a:srgbClr val="7030A0"/>
                </a:solidFill>
              </a:rPr>
              <a:t>补刀失败则调用用户自定义脚本程序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FCD4CCA-A97F-4381-804A-0B44C3836E89}"/>
              </a:ext>
            </a:extLst>
          </p:cNvPr>
          <p:cNvSpPr txBox="1"/>
          <p:nvPr/>
        </p:nvSpPr>
        <p:spPr>
          <a:xfrm>
            <a:off x="7968421" y="4619967"/>
            <a:ext cx="94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6 </a:t>
            </a:r>
            <a:r>
              <a:rPr lang="zh-CN" altLang="en-US" sz="1000" dirty="0">
                <a:solidFill>
                  <a:srgbClr val="7030A0"/>
                </a:solidFill>
              </a:rPr>
              <a:t>获取命令运行结果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DD4899E-A09A-4027-BA80-3527BF3B5A32}"/>
              </a:ext>
            </a:extLst>
          </p:cNvPr>
          <p:cNvSpPr txBox="1"/>
          <p:nvPr/>
        </p:nvSpPr>
        <p:spPr>
          <a:xfrm>
            <a:off x="7264182" y="5056761"/>
            <a:ext cx="121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/home/atguigu/kill/poweroff.sh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C897AB2-05D6-44B5-8472-CCF669AA9158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H="1" flipV="1">
            <a:off x="7696731" y="3986539"/>
            <a:ext cx="8300" cy="27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859CFF5-E027-4635-B766-9E5F12014982}"/>
              </a:ext>
            </a:extLst>
          </p:cNvPr>
          <p:cNvSpPr txBox="1"/>
          <p:nvPr/>
        </p:nvSpPr>
        <p:spPr>
          <a:xfrm>
            <a:off x="2495634" y="3183621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1 </a:t>
            </a:r>
            <a:r>
              <a:rPr lang="zh-CN" altLang="en-US" sz="1000" dirty="0">
                <a:solidFill>
                  <a:srgbClr val="7030A0"/>
                </a:solidFill>
              </a:rPr>
              <a:t>假死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85F17C7-0F62-40FE-9A41-89B79E0041EF}"/>
              </a:ext>
            </a:extLst>
          </p:cNvPr>
          <p:cNvSpPr txBox="1"/>
          <p:nvPr/>
        </p:nvSpPr>
        <p:spPr>
          <a:xfrm>
            <a:off x="2495634" y="4043608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2 </a:t>
            </a:r>
            <a:r>
              <a:rPr lang="zh-CN" altLang="en-US" sz="1000" dirty="0">
                <a:solidFill>
                  <a:srgbClr val="7030A0"/>
                </a:solidFill>
              </a:rPr>
              <a:t>检测到假死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96D9973-61AA-42F3-830E-3F4E5A6C9026}"/>
              </a:ext>
            </a:extLst>
          </p:cNvPr>
          <p:cNvSpPr txBox="1"/>
          <p:nvPr/>
        </p:nvSpPr>
        <p:spPr>
          <a:xfrm>
            <a:off x="4415988" y="4178935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3 </a:t>
            </a:r>
            <a:r>
              <a:rPr lang="zh-CN" altLang="en-US" sz="1000" dirty="0">
                <a:solidFill>
                  <a:srgbClr val="7030A0"/>
                </a:solidFill>
              </a:rPr>
              <a:t>通知另一台</a:t>
            </a:r>
            <a:r>
              <a:rPr lang="en-US" altLang="zh-CN" sz="1000" dirty="0" err="1">
                <a:solidFill>
                  <a:srgbClr val="7030A0"/>
                </a:solidFill>
              </a:rPr>
              <a:t>NameNode</a:t>
            </a:r>
            <a:r>
              <a:rPr lang="zh-CN" altLang="en-US" sz="1000" dirty="0">
                <a:solidFill>
                  <a:srgbClr val="7030A0"/>
                </a:solidFill>
              </a:rPr>
              <a:t>的</a:t>
            </a:r>
            <a:r>
              <a:rPr lang="en-US" altLang="zh-CN" sz="1000" dirty="0" err="1">
                <a:solidFill>
                  <a:srgbClr val="7030A0"/>
                </a:solidFill>
              </a:rPr>
              <a:t>zkfc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965FCCD-E230-4DC1-9026-B6FDA1182DE8}"/>
              </a:ext>
            </a:extLst>
          </p:cNvPr>
          <p:cNvSpPr txBox="1"/>
          <p:nvPr/>
        </p:nvSpPr>
        <p:spPr>
          <a:xfrm>
            <a:off x="4193336" y="3316687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4 </a:t>
            </a:r>
            <a:r>
              <a:rPr lang="zh-CN" altLang="en-US" sz="1000" dirty="0">
                <a:solidFill>
                  <a:srgbClr val="7030A0"/>
                </a:solidFill>
              </a:rPr>
              <a:t>强行杀死</a:t>
            </a:r>
            <a:r>
              <a:rPr lang="en-US" altLang="zh-CN" sz="1000" dirty="0" err="1">
                <a:solidFill>
                  <a:srgbClr val="7030A0"/>
                </a:solidFill>
              </a:rPr>
              <a:t>namenode</a:t>
            </a:r>
            <a:r>
              <a:rPr lang="en-US" altLang="zh-CN" sz="1000" dirty="0">
                <a:solidFill>
                  <a:srgbClr val="7030A0"/>
                </a:solidFill>
              </a:rPr>
              <a:t>,</a:t>
            </a:r>
            <a:r>
              <a:rPr lang="zh-CN" altLang="en-US" sz="1000" dirty="0">
                <a:solidFill>
                  <a:srgbClr val="7030A0"/>
                </a:solidFill>
              </a:rPr>
              <a:t>防止脑裂</a:t>
            </a:r>
            <a:endParaRPr lang="en-US" altLang="zh-CN" sz="1000" dirty="0">
              <a:solidFill>
                <a:srgbClr val="7030A0"/>
              </a:solidFill>
            </a:endParaRPr>
          </a:p>
          <a:p>
            <a:r>
              <a:rPr lang="en-US" altLang="zh-CN" sz="1000" dirty="0" err="1">
                <a:solidFill>
                  <a:srgbClr val="7030A0"/>
                </a:solidFill>
              </a:rPr>
              <a:t>ssh</a:t>
            </a:r>
            <a:r>
              <a:rPr lang="en-US" altLang="zh-CN" sz="1000" dirty="0">
                <a:solidFill>
                  <a:srgbClr val="7030A0"/>
                </a:solidFill>
              </a:rPr>
              <a:t> kill -9 </a:t>
            </a:r>
            <a:r>
              <a:rPr lang="en-US" altLang="zh-CN" sz="1000" dirty="0" err="1">
                <a:solidFill>
                  <a:srgbClr val="7030A0"/>
                </a:solidFill>
              </a:rPr>
              <a:t>namenode</a:t>
            </a:r>
            <a:r>
              <a:rPr lang="zh-CN" altLang="en-US" sz="1000" dirty="0">
                <a:solidFill>
                  <a:srgbClr val="7030A0"/>
                </a:solidFill>
              </a:rPr>
              <a:t>进程号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BDF849A-44A7-4942-BFEE-DDA72C9915B0}"/>
              </a:ext>
            </a:extLst>
          </p:cNvPr>
          <p:cNvCxnSpPr>
            <a:stCxn id="31" idx="2"/>
            <a:endCxn id="40" idx="0"/>
          </p:cNvCxnSpPr>
          <p:nvPr/>
        </p:nvCxnSpPr>
        <p:spPr>
          <a:xfrm flipH="1">
            <a:off x="6593665" y="4554052"/>
            <a:ext cx="1111366" cy="15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BCD84C5-A2F5-49B8-BE07-A15CFB9DDBCE}"/>
              </a:ext>
            </a:extLst>
          </p:cNvPr>
          <p:cNvCxnSpPr>
            <a:stCxn id="40" idx="3"/>
            <a:endCxn id="42" idx="1"/>
          </p:cNvCxnSpPr>
          <p:nvPr/>
        </p:nvCxnSpPr>
        <p:spPr>
          <a:xfrm>
            <a:off x="7068058" y="5063491"/>
            <a:ext cx="196124" cy="19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1DDDF8B-0C78-41DC-A74A-FDD6CEEA0C59}"/>
              </a:ext>
            </a:extLst>
          </p:cNvPr>
          <p:cNvCxnSpPr>
            <a:stCxn id="42" idx="0"/>
            <a:endCxn id="31" idx="2"/>
          </p:cNvCxnSpPr>
          <p:nvPr/>
        </p:nvCxnSpPr>
        <p:spPr>
          <a:xfrm flipH="1" flipV="1">
            <a:off x="7705031" y="4554052"/>
            <a:ext cx="164220" cy="50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383CC0E-E77F-4044-8E7A-F8510002E7AF}"/>
              </a:ext>
            </a:extLst>
          </p:cNvPr>
          <p:cNvSpPr txBox="1"/>
          <p:nvPr/>
        </p:nvSpPr>
        <p:spPr>
          <a:xfrm>
            <a:off x="8414950" y="1213347"/>
            <a:ext cx="2038316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同时出现两个</a:t>
            </a:r>
            <a:r>
              <a:rPr lang="en-US" altLang="zh-CN" sz="1000" dirty="0">
                <a:solidFill>
                  <a:srgbClr val="FF0000"/>
                </a:solidFill>
              </a:rPr>
              <a:t>Active</a:t>
            </a:r>
            <a:r>
              <a:rPr lang="zh-CN" altLang="en-US" sz="1000" dirty="0">
                <a:solidFill>
                  <a:srgbClr val="FF0000"/>
                </a:solidFill>
              </a:rPr>
              <a:t>状态</a:t>
            </a:r>
            <a:r>
              <a:rPr lang="en-US" altLang="zh-CN" sz="1000" dirty="0" err="1">
                <a:solidFill>
                  <a:srgbClr val="FF0000"/>
                </a:solidFill>
              </a:rPr>
              <a:t>namenode</a:t>
            </a:r>
            <a:r>
              <a:rPr lang="zh-CN" altLang="en-US" sz="1000" dirty="0">
                <a:solidFill>
                  <a:srgbClr val="FF0000"/>
                </a:solidFill>
              </a:rPr>
              <a:t>的术语叫脑裂</a:t>
            </a:r>
            <a:r>
              <a:rPr lang="en-US" altLang="zh-CN" sz="1000" dirty="0">
                <a:solidFill>
                  <a:srgbClr val="FF0000"/>
                </a:solidFill>
              </a:rPr>
              <a:t>brain split</a:t>
            </a:r>
            <a:r>
              <a:rPr lang="zh-CN" altLang="en-US" sz="1000" dirty="0">
                <a:solidFill>
                  <a:srgbClr val="FF0000"/>
                </a:solidFill>
              </a:rPr>
              <a:t>。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防止脑裂的两种方式：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en-US" altLang="zh-CN" sz="1000" dirty="0" err="1">
                <a:solidFill>
                  <a:srgbClr val="FF0000"/>
                </a:solidFill>
              </a:rPr>
              <a:t>ssh</a:t>
            </a:r>
            <a:r>
              <a:rPr lang="zh-CN" altLang="en-US" sz="1000" dirty="0">
                <a:solidFill>
                  <a:srgbClr val="FF0000"/>
                </a:solidFill>
              </a:rPr>
              <a:t>发送</a:t>
            </a:r>
            <a:r>
              <a:rPr lang="en-US" altLang="zh-CN" sz="1000" dirty="0">
                <a:solidFill>
                  <a:srgbClr val="FF0000"/>
                </a:solidFill>
              </a:rPr>
              <a:t>kill</a:t>
            </a:r>
            <a:r>
              <a:rPr lang="zh-CN" altLang="en-US" sz="1000" dirty="0">
                <a:solidFill>
                  <a:srgbClr val="FF0000"/>
                </a:solidFill>
              </a:rPr>
              <a:t>指令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）调用用户自定义脚本程序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98ACE38-1AA5-42CE-AC61-39C45D19D276}"/>
              </a:ext>
            </a:extLst>
          </p:cNvPr>
          <p:cNvSpPr txBox="1"/>
          <p:nvPr/>
        </p:nvSpPr>
        <p:spPr>
          <a:xfrm>
            <a:off x="7699381" y="3971787"/>
            <a:ext cx="2253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7 </a:t>
            </a:r>
            <a:r>
              <a:rPr lang="zh-CN" altLang="en-US" sz="1000" dirty="0">
                <a:solidFill>
                  <a:srgbClr val="7030A0"/>
                </a:solidFill>
              </a:rPr>
              <a:t>激活本台</a:t>
            </a:r>
            <a:r>
              <a:rPr lang="en-US" altLang="zh-CN" sz="1000" dirty="0" err="1">
                <a:solidFill>
                  <a:srgbClr val="7030A0"/>
                </a:solidFill>
              </a:rPr>
              <a:t>namenode</a:t>
            </a:r>
            <a:r>
              <a:rPr lang="zh-CN" altLang="en-US" sz="1000" dirty="0">
                <a:solidFill>
                  <a:srgbClr val="7030A0"/>
                </a:solidFill>
              </a:rPr>
              <a:t>，切换为</a:t>
            </a:r>
            <a:r>
              <a:rPr lang="en-US" altLang="zh-CN" sz="1000" dirty="0">
                <a:solidFill>
                  <a:srgbClr val="7030A0"/>
                </a:solidFill>
              </a:rPr>
              <a:t>Active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53" name="肘形连接符 781">
            <a:extLst>
              <a:ext uri="{FF2B5EF4-FFF2-40B4-BE49-F238E27FC236}">
                <a16:creationId xmlns:a16="http://schemas.microsoft.com/office/drawing/2014/main" id="{B3BDA09B-D897-44D9-ABF2-461E3D603DA1}"/>
              </a:ext>
            </a:extLst>
          </p:cNvPr>
          <p:cNvCxnSpPr>
            <a:stCxn id="6" idx="0"/>
            <a:endCxn id="5" idx="1"/>
          </p:cNvCxnSpPr>
          <p:nvPr/>
        </p:nvCxnSpPr>
        <p:spPr>
          <a:xfrm rot="5400000" flipH="1" flipV="1">
            <a:off x="2382404" y="1686394"/>
            <a:ext cx="1224136" cy="948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782">
            <a:extLst>
              <a:ext uri="{FF2B5EF4-FFF2-40B4-BE49-F238E27FC236}">
                <a16:creationId xmlns:a16="http://schemas.microsoft.com/office/drawing/2014/main" id="{D8A3892B-A11E-492F-8D8E-09B889D7CDE0}"/>
              </a:ext>
            </a:extLst>
          </p:cNvPr>
          <p:cNvCxnSpPr>
            <a:stCxn id="4" idx="0"/>
            <a:endCxn id="5" idx="3"/>
          </p:cNvCxnSpPr>
          <p:nvPr/>
        </p:nvCxnSpPr>
        <p:spPr>
          <a:xfrm rot="16200000" flipV="1">
            <a:off x="6594008" y="1663186"/>
            <a:ext cx="1217567" cy="98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D64F55A-DEC5-4DD8-BCBD-25952DB86681}"/>
              </a:ext>
            </a:extLst>
          </p:cNvPr>
          <p:cNvSpPr txBox="1"/>
          <p:nvPr/>
        </p:nvSpPr>
        <p:spPr>
          <a:xfrm>
            <a:off x="1929303" y="4608863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Zookeeper</a:t>
            </a:r>
            <a:r>
              <a:rPr lang="zh-CN" altLang="en-US" sz="1000" dirty="0"/>
              <a:t>客户端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683D44C-52B6-486E-BABC-D3738A211951}"/>
              </a:ext>
            </a:extLst>
          </p:cNvPr>
          <p:cNvSpPr txBox="1"/>
          <p:nvPr/>
        </p:nvSpPr>
        <p:spPr>
          <a:xfrm>
            <a:off x="8318317" y="4286925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Zookeeper</a:t>
            </a:r>
            <a:r>
              <a:rPr lang="zh-CN" altLang="en-US" sz="1000" dirty="0"/>
              <a:t>客户端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1C47254-363B-4E12-A973-4E5FFB141A19}"/>
              </a:ext>
            </a:extLst>
          </p:cNvPr>
          <p:cNvSpPr txBox="1"/>
          <p:nvPr/>
        </p:nvSpPr>
        <p:spPr>
          <a:xfrm>
            <a:off x="2937565" y="235567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写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E2E7804-F2DE-4145-B6C9-34683673CBC3}"/>
              </a:ext>
            </a:extLst>
          </p:cNvPr>
          <p:cNvSpPr txBox="1"/>
          <p:nvPr/>
        </p:nvSpPr>
        <p:spPr>
          <a:xfrm>
            <a:off x="6917706" y="233299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读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2786385-5C3B-40E0-A932-73CE610138BA}"/>
              </a:ext>
            </a:extLst>
          </p:cNvPr>
          <p:cNvSpPr/>
          <p:nvPr/>
        </p:nvSpPr>
        <p:spPr>
          <a:xfrm>
            <a:off x="3756522" y="5810814"/>
            <a:ext cx="4536420" cy="5145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HDFS-HA</a:t>
            </a:r>
            <a:r>
              <a:rPr lang="zh-CN" altLang="en-US" dirty="0"/>
              <a:t>故障转移机制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872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bldLvl="0" animBg="1"/>
      <p:bldP spid="31" grpId="0" bldLvl="0" animBg="1"/>
      <p:bldP spid="32" grpId="0"/>
      <p:bldP spid="33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51" grpId="0" bldLvl="0" animBg="1"/>
      <p:bldP spid="52" grpId="0"/>
      <p:bldP spid="55" grpId="0"/>
      <p:bldP spid="56" grpId="0"/>
      <p:bldP spid="57" grpId="0"/>
      <p:bldP spid="5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148</Words>
  <Application>Microsoft Office PowerPoint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魏杨</dc:creator>
  <cp:lastModifiedBy>魏杨</cp:lastModifiedBy>
  <cp:revision>2</cp:revision>
  <dcterms:created xsi:type="dcterms:W3CDTF">2020-10-26T16:10:27Z</dcterms:created>
  <dcterms:modified xsi:type="dcterms:W3CDTF">2020-10-26T16:14:44Z</dcterms:modified>
</cp:coreProperties>
</file>