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>
        <p:scale>
          <a:sx n="75" d="100"/>
          <a:sy n="75" d="100"/>
        </p:scale>
        <p:origin x="27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50CFB-4F87-44E6-B8A2-27FE73139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772F88-AF9D-4945-9627-CFD6FD4B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9F953-1406-4CA7-90D1-4F626C56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B098-CF52-4995-AC94-0EB53854A8B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9470D-30FB-43F1-BE2C-08C8FDBC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D8387-E736-4B5D-B0A8-60EF28F3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2FD9-5934-4DF7-B7E5-D74E8C32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24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13DA8-291D-4B40-9617-18326A3E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20D866-95D6-40EC-9DD5-38983B27E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17B2B-725E-4624-88DF-DE7E1FB6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B098-CF52-4995-AC94-0EB53854A8B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12F3C-C1CA-4FC6-8828-B244FD46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0D9AF-507E-4282-BD9F-10716754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2FD9-5934-4DF7-B7E5-D74E8C32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4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DA8885-FD40-40C6-8831-DC8ABE022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B37F80-129D-4586-B581-A5E4AA319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E6D94-4EC7-48E2-A112-AE7C2914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B098-CF52-4995-AC94-0EB53854A8B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C7577-2095-4CB8-A9DA-497E410C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BE3C7-CF93-45FF-861C-517E0749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2FD9-5934-4DF7-B7E5-D74E8C32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7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8B2DC-33A8-480E-BA3E-7691422E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630B5-0643-416F-88C4-2D028D5F5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2D713-EC37-4076-B700-4F896841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B098-CF52-4995-AC94-0EB53854A8B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1F979-D511-4A0A-A45C-606E3789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5D2D1-279F-467B-939D-E538D778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2FD9-5934-4DF7-B7E5-D74E8C32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7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99F64-C3F9-4AF4-A64F-A39779AC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7BB2A-A7C7-4218-868A-18F43D7C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A0127-533C-4B90-92CD-8AC44541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B098-CF52-4995-AC94-0EB53854A8B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2FFD6-4115-4BC6-8E0B-C406FE0E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0EDE6-7E7C-4C13-92A1-CF7162C1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2FD9-5934-4DF7-B7E5-D74E8C32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99F35-895A-4FE1-86D7-7BC3AE7E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6EC36-6BE9-4DBD-8528-D672BDF00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FFBF3E-FF0A-4DEA-AD05-57E177498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76841-43CD-4690-B2DB-7232E973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B098-CF52-4995-AC94-0EB53854A8B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6C01BC-CB90-4DA3-ABE4-B477C18C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9C300-79BE-4BEC-9880-0133C628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2FD9-5934-4DF7-B7E5-D74E8C32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97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1815F-A854-4F8D-AFBB-0423617D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D99AE7-0088-4937-A2B7-D07FA7965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9EC9-B69A-4A88-9FFA-EDAA8FA70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33122B-34F2-4F2F-BDDD-ED90EAC04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9A633B-F7D5-4854-AF0A-1C891B8EB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C18BF7-60AB-4399-99CD-29DF32E7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B098-CF52-4995-AC94-0EB53854A8B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8CBEC0-839A-4E75-8201-97444038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D6CDD0-351D-4C11-89A7-C019AF3D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2FD9-5934-4DF7-B7E5-D74E8C32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9B7C6-2A71-41E1-93A4-4BAAAFFA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816DC3-C8FD-4829-862A-B29F7765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B098-CF52-4995-AC94-0EB53854A8B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65E43B-5071-4A87-AF29-CF2A7F81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C17E3B-737D-49A5-8A77-99D36032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2FD9-5934-4DF7-B7E5-D74E8C32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4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62BA33-BB74-45A6-B45A-A2082D99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B098-CF52-4995-AC94-0EB53854A8B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F59F4E-D990-44FB-915C-F5D961DE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F8002F-9884-44B6-81D3-013A0EB3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2FD9-5934-4DF7-B7E5-D74E8C32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2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E898C-7557-4225-91DD-A552AD9B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BB226-7759-447F-BBAE-92153FB57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7124C7-ADD1-499A-A2C6-51061F2C3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F721E-AD10-41F4-BC34-3F3C9D7F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B098-CF52-4995-AC94-0EB53854A8B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65212F-343F-4796-866D-C8ECEEF5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5E5B4-B90F-4BEE-A964-E13CB593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2FD9-5934-4DF7-B7E5-D74E8C32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7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D7C31-8DA5-463A-8D48-9A157E33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2E7DEC-EE13-47D0-8678-C8B754F98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A8880-FD27-42CE-87D7-B93316E4D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B53EDB-5F05-4FF2-B98A-BDD497A1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B098-CF52-4995-AC94-0EB53854A8B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D69E3-C47C-4DF4-BD05-3F9B2214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D2DE8-36E0-4DCC-910F-C07C442B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2FD9-5934-4DF7-B7E5-D74E8C32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43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069F0A-5B02-411F-88CF-1E720923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D2FFF-529D-4D06-A773-182F7A32B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CAF3D-F43C-4AEE-94DC-C072A0E92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BB098-CF52-4995-AC94-0EB53854A8B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8EA0E-436A-4E33-A218-FF255AED7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7F513-3A9F-4F22-B2EB-6B02B0891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A2FD9-5934-4DF7-B7E5-D74E8C32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2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0">
            <a:extLst>
              <a:ext uri="{FF2B5EF4-FFF2-40B4-BE49-F238E27FC236}">
                <a16:creationId xmlns:a16="http://schemas.microsoft.com/office/drawing/2014/main" id="{9B812519-3FC9-44E8-A0A8-E6E126BEDD16}"/>
              </a:ext>
            </a:extLst>
          </p:cNvPr>
          <p:cNvSpPr txBox="1"/>
          <p:nvPr/>
        </p:nvSpPr>
        <p:spPr>
          <a:xfrm>
            <a:off x="5091249" y="1171816"/>
            <a:ext cx="24298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消息队列内部实现原理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TextBox 140">
            <a:extLst>
              <a:ext uri="{FF2B5EF4-FFF2-40B4-BE49-F238E27FC236}">
                <a16:creationId xmlns:a16="http://schemas.microsoft.com/office/drawing/2014/main" id="{122E4DA6-3BAF-4B48-A79F-2A31B8879B87}"/>
              </a:ext>
            </a:extLst>
          </p:cNvPr>
          <p:cNvSpPr txBox="1"/>
          <p:nvPr/>
        </p:nvSpPr>
        <p:spPr>
          <a:xfrm>
            <a:off x="1810138" y="1803501"/>
            <a:ext cx="100811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发送消息</a:t>
            </a:r>
            <a:endParaRPr lang="en-US" altLang="zh-CN" sz="14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6C792F-5D2B-47A3-8FF5-963EE0A08D68}"/>
              </a:ext>
            </a:extLst>
          </p:cNvPr>
          <p:cNvSpPr/>
          <p:nvPr/>
        </p:nvSpPr>
        <p:spPr>
          <a:xfrm>
            <a:off x="1867150" y="2471182"/>
            <a:ext cx="871823" cy="576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15970A-D9FA-4FDA-BF5F-1AE5ACAE45C7}"/>
              </a:ext>
            </a:extLst>
          </p:cNvPr>
          <p:cNvSpPr/>
          <p:nvPr/>
        </p:nvSpPr>
        <p:spPr>
          <a:xfrm>
            <a:off x="6963624" y="2471182"/>
            <a:ext cx="864096" cy="5760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8" name="TextBox 140">
            <a:extLst>
              <a:ext uri="{FF2B5EF4-FFF2-40B4-BE49-F238E27FC236}">
                <a16:creationId xmlns:a16="http://schemas.microsoft.com/office/drawing/2014/main" id="{8879D259-7B97-4680-B2C7-2E19F28C5926}"/>
              </a:ext>
            </a:extLst>
          </p:cNvPr>
          <p:cNvSpPr txBox="1"/>
          <p:nvPr/>
        </p:nvSpPr>
        <p:spPr>
          <a:xfrm>
            <a:off x="6927476" y="1807625"/>
            <a:ext cx="1008112" cy="3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消费消息</a:t>
            </a:r>
            <a:endParaRPr lang="en-US" altLang="zh-CN" sz="14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" name="流程图: 直接访问存储器 8">
            <a:extLst>
              <a:ext uri="{FF2B5EF4-FFF2-40B4-BE49-F238E27FC236}">
                <a16:creationId xmlns:a16="http://schemas.microsoft.com/office/drawing/2014/main" id="{7AF872A8-F7E4-4B4A-8CA6-0DC83F030850}"/>
              </a:ext>
            </a:extLst>
          </p:cNvPr>
          <p:cNvSpPr/>
          <p:nvPr/>
        </p:nvSpPr>
        <p:spPr>
          <a:xfrm>
            <a:off x="3779766" y="2471183"/>
            <a:ext cx="1692188" cy="576064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队列（</a:t>
            </a:r>
            <a:r>
              <a:rPr lang="en-US" altLang="zh-CN" sz="1400" dirty="0"/>
              <a:t>Queue</a:t>
            </a:r>
            <a:r>
              <a:rPr lang="zh-CN" altLang="en-US" sz="1400" dirty="0"/>
              <a:t>）</a:t>
            </a:r>
          </a:p>
        </p:txBody>
      </p:sp>
      <p:sp>
        <p:nvSpPr>
          <p:cNvPr id="10" name="右箭头 5">
            <a:extLst>
              <a:ext uri="{FF2B5EF4-FFF2-40B4-BE49-F238E27FC236}">
                <a16:creationId xmlns:a16="http://schemas.microsoft.com/office/drawing/2014/main" id="{06D2AEE3-BF79-4182-AD78-D96F82AEB994}"/>
              </a:ext>
            </a:extLst>
          </p:cNvPr>
          <p:cNvSpPr/>
          <p:nvPr/>
        </p:nvSpPr>
        <p:spPr>
          <a:xfrm>
            <a:off x="2800173" y="2651431"/>
            <a:ext cx="948601" cy="23997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TextBox 140">
            <a:extLst>
              <a:ext uri="{FF2B5EF4-FFF2-40B4-BE49-F238E27FC236}">
                <a16:creationId xmlns:a16="http://schemas.microsoft.com/office/drawing/2014/main" id="{E40D6E03-7958-4D54-8646-7BE4F17CF25B}"/>
              </a:ext>
            </a:extLst>
          </p:cNvPr>
          <p:cNvSpPr txBox="1"/>
          <p:nvPr/>
        </p:nvSpPr>
        <p:spPr>
          <a:xfrm>
            <a:off x="2875199" y="2915738"/>
            <a:ext cx="71990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发送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TextBox 140">
            <a:extLst>
              <a:ext uri="{FF2B5EF4-FFF2-40B4-BE49-F238E27FC236}">
                <a16:creationId xmlns:a16="http://schemas.microsoft.com/office/drawing/2014/main" id="{5194E71E-0A5B-48DB-B8E5-574A35F5A9ED}"/>
              </a:ext>
            </a:extLst>
          </p:cNvPr>
          <p:cNvSpPr txBox="1"/>
          <p:nvPr/>
        </p:nvSpPr>
        <p:spPr>
          <a:xfrm>
            <a:off x="5865682" y="2151105"/>
            <a:ext cx="668066" cy="3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接收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3" name="TextBox 140">
            <a:extLst>
              <a:ext uri="{FF2B5EF4-FFF2-40B4-BE49-F238E27FC236}">
                <a16:creationId xmlns:a16="http://schemas.microsoft.com/office/drawing/2014/main" id="{0C95DBD1-AFE2-4DA3-8796-51B8C7A82CAF}"/>
              </a:ext>
            </a:extLst>
          </p:cNvPr>
          <p:cNvSpPr txBox="1"/>
          <p:nvPr/>
        </p:nvSpPr>
        <p:spPr>
          <a:xfrm>
            <a:off x="5873013" y="2750432"/>
            <a:ext cx="660735" cy="3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确认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C82A98-4EC6-4C6E-90EB-A987A8ACB5A8}"/>
              </a:ext>
            </a:extLst>
          </p:cNvPr>
          <p:cNvSpPr/>
          <p:nvPr/>
        </p:nvSpPr>
        <p:spPr>
          <a:xfrm>
            <a:off x="2197119" y="4625864"/>
            <a:ext cx="850833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51D677-DABC-4CBD-9129-FDA050939037}"/>
              </a:ext>
            </a:extLst>
          </p:cNvPr>
          <p:cNvSpPr/>
          <p:nvPr/>
        </p:nvSpPr>
        <p:spPr>
          <a:xfrm>
            <a:off x="4153389" y="4620577"/>
            <a:ext cx="931196" cy="3653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D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BDA18D-DEB0-4FC2-AF8F-925B2D1B3A39}"/>
              </a:ext>
            </a:extLst>
          </p:cNvPr>
          <p:cNvSpPr/>
          <p:nvPr/>
        </p:nvSpPr>
        <p:spPr>
          <a:xfrm>
            <a:off x="6225721" y="4625864"/>
            <a:ext cx="872744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客户端</a:t>
            </a:r>
            <a:r>
              <a:rPr lang="en-US" altLang="zh-CN" sz="1400" dirty="0"/>
              <a:t>E</a:t>
            </a:r>
            <a:endParaRPr lang="zh-CN" altLang="en-US" sz="1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481A59D-2B25-4844-95AF-3D0E5873DC86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2622536" y="3047247"/>
            <a:ext cx="2003324" cy="157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9E7CBB1-2563-4A95-8A30-E9CFCF8DFD1B}"/>
              </a:ext>
            </a:extLst>
          </p:cNvPr>
          <p:cNvCxnSpPr>
            <a:stCxn id="9" idx="2"/>
            <a:endCxn id="15" idx="0"/>
          </p:cNvCxnSpPr>
          <p:nvPr/>
        </p:nvCxnSpPr>
        <p:spPr>
          <a:xfrm flipH="1">
            <a:off x="4618987" y="3047247"/>
            <a:ext cx="6873" cy="157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D8D0EF7-3D70-4EC1-B128-4B9EDFADF7B5}"/>
              </a:ext>
            </a:extLst>
          </p:cNvPr>
          <p:cNvCxnSpPr>
            <a:stCxn id="9" idx="2"/>
            <a:endCxn id="16" idx="0"/>
          </p:cNvCxnSpPr>
          <p:nvPr/>
        </p:nvCxnSpPr>
        <p:spPr>
          <a:xfrm>
            <a:off x="4625860" y="3047247"/>
            <a:ext cx="2036233" cy="157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42FA330-3442-437B-800D-65FF6188A594}"/>
              </a:ext>
            </a:extLst>
          </p:cNvPr>
          <p:cNvCxnSpPr/>
          <p:nvPr/>
        </p:nvCxnSpPr>
        <p:spPr>
          <a:xfrm flipH="1">
            <a:off x="5221455" y="2471183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0E68B21-47CE-46F6-BD81-9B946E0CE7EF}"/>
              </a:ext>
            </a:extLst>
          </p:cNvPr>
          <p:cNvCxnSpPr/>
          <p:nvPr/>
        </p:nvCxnSpPr>
        <p:spPr>
          <a:xfrm flipH="1">
            <a:off x="5235432" y="3047247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A5CF8E4C-7D77-4451-B57B-D30B7967FB11}"/>
              </a:ext>
            </a:extLst>
          </p:cNvPr>
          <p:cNvSpPr/>
          <p:nvPr/>
        </p:nvSpPr>
        <p:spPr>
          <a:xfrm>
            <a:off x="6301122" y="3306415"/>
            <a:ext cx="19333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点对点模式（一对一，消费者主动</a:t>
            </a:r>
            <a:r>
              <a:rPr lang="zh-CN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拉取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数据，消息收到后消息清除）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CC3AE46-7B60-4BBA-99A1-49F402B63A82}"/>
              </a:ext>
            </a:extLst>
          </p:cNvPr>
          <p:cNvSpPr/>
          <p:nvPr/>
        </p:nvSpPr>
        <p:spPr>
          <a:xfrm>
            <a:off x="1492955" y="3398112"/>
            <a:ext cx="2025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dirty="0"/>
              <a:t>发布</a:t>
            </a:r>
            <a:r>
              <a:rPr lang="en-US" altLang="zh-CN" sz="1400" dirty="0"/>
              <a:t>/</a:t>
            </a:r>
            <a:r>
              <a:rPr lang="zh-CN" altLang="zh-CN" sz="1400" dirty="0"/>
              <a:t>订阅模式（一对多，数据生产后，推送给所有订阅者）</a:t>
            </a:r>
            <a:endParaRPr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4A9E233-A530-43D0-8301-4D858FC4EA89}"/>
              </a:ext>
            </a:extLst>
          </p:cNvPr>
          <p:cNvSpPr/>
          <p:nvPr/>
        </p:nvSpPr>
        <p:spPr>
          <a:xfrm>
            <a:off x="3739295" y="3152527"/>
            <a:ext cx="565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发布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40797B-90A2-4CD5-8EAE-1B6B995331BB}"/>
              </a:ext>
            </a:extLst>
          </p:cNvPr>
          <p:cNvSpPr/>
          <p:nvPr/>
        </p:nvSpPr>
        <p:spPr>
          <a:xfrm>
            <a:off x="4669975" y="4318087"/>
            <a:ext cx="565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订阅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B93780-1B0F-453A-BF86-6810E3D13513}"/>
              </a:ext>
            </a:extLst>
          </p:cNvPr>
          <p:cNvSpPr/>
          <p:nvPr/>
        </p:nvSpPr>
        <p:spPr>
          <a:xfrm>
            <a:off x="2936855" y="4369323"/>
            <a:ext cx="565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订阅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05E1E4-4A09-401E-9820-8C6B526B237A}"/>
              </a:ext>
            </a:extLst>
          </p:cNvPr>
          <p:cNvSpPr/>
          <p:nvPr/>
        </p:nvSpPr>
        <p:spPr>
          <a:xfrm>
            <a:off x="6558001" y="4291429"/>
            <a:ext cx="565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订阅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8BC2B51-4D59-41BF-B57C-BF980F2D09F9}"/>
              </a:ext>
            </a:extLst>
          </p:cNvPr>
          <p:cNvSpPr/>
          <p:nvPr/>
        </p:nvSpPr>
        <p:spPr>
          <a:xfrm>
            <a:off x="8391336" y="2040658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为什么需要消息队列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7E8940B-1755-421C-B199-319DCB78A8D9}"/>
              </a:ext>
            </a:extLst>
          </p:cNvPr>
          <p:cNvSpPr/>
          <p:nvPr/>
        </p:nvSpPr>
        <p:spPr>
          <a:xfrm>
            <a:off x="8391336" y="2436421"/>
            <a:ext cx="814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</a:rPr>
              <a:t>1</a:t>
            </a:r>
            <a:r>
              <a:rPr lang="zh-CN" altLang="zh-CN" sz="1400" dirty="0">
                <a:solidFill>
                  <a:srgbClr val="7030A0"/>
                </a:solidFill>
              </a:rPr>
              <a:t>）解耦</a:t>
            </a:r>
            <a:endParaRPr lang="en-US" altLang="zh-CN" sz="1400" dirty="0">
              <a:solidFill>
                <a:srgbClr val="7030A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3E986FE-93FA-45B8-8B05-6EAD29E806FB}"/>
              </a:ext>
            </a:extLst>
          </p:cNvPr>
          <p:cNvSpPr/>
          <p:nvPr/>
        </p:nvSpPr>
        <p:spPr>
          <a:xfrm>
            <a:off x="8402649" y="2678295"/>
            <a:ext cx="814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</a:rPr>
              <a:t>2</a:t>
            </a:r>
            <a:r>
              <a:rPr lang="zh-CN" altLang="zh-CN" sz="1400" dirty="0">
                <a:solidFill>
                  <a:srgbClr val="7030A0"/>
                </a:solidFill>
              </a:rPr>
              <a:t>）冗余</a:t>
            </a:r>
            <a:endParaRPr lang="en-US" altLang="zh-CN" sz="1400" dirty="0">
              <a:solidFill>
                <a:srgbClr val="7030A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FF1C01E-A350-4EBC-A32C-8B9E6129308E}"/>
              </a:ext>
            </a:extLst>
          </p:cNvPr>
          <p:cNvSpPr/>
          <p:nvPr/>
        </p:nvSpPr>
        <p:spPr>
          <a:xfrm>
            <a:off x="8391336" y="2911180"/>
            <a:ext cx="994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</a:rPr>
              <a:t>3</a:t>
            </a:r>
            <a:r>
              <a:rPr lang="zh-CN" altLang="zh-CN" sz="1400" dirty="0">
                <a:solidFill>
                  <a:srgbClr val="7030A0"/>
                </a:solidFill>
              </a:rPr>
              <a:t>）扩展性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ACA9A7F-3EA1-4D39-936B-60BE937F11B6}"/>
              </a:ext>
            </a:extLst>
          </p:cNvPr>
          <p:cNvSpPr/>
          <p:nvPr/>
        </p:nvSpPr>
        <p:spPr>
          <a:xfrm>
            <a:off x="8386194" y="3168531"/>
            <a:ext cx="2273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</a:rPr>
              <a:t>4</a:t>
            </a:r>
            <a:r>
              <a:rPr lang="zh-CN" altLang="zh-CN" sz="1400" dirty="0">
                <a:solidFill>
                  <a:srgbClr val="7030A0"/>
                </a:solidFill>
              </a:rPr>
              <a:t>）灵活性</a:t>
            </a:r>
            <a:r>
              <a:rPr lang="en-US" altLang="zh-CN" sz="1400" dirty="0">
                <a:solidFill>
                  <a:srgbClr val="7030A0"/>
                </a:solidFill>
              </a:rPr>
              <a:t> &amp; </a:t>
            </a:r>
            <a:r>
              <a:rPr lang="zh-CN" altLang="zh-CN" sz="1400" dirty="0">
                <a:solidFill>
                  <a:srgbClr val="7030A0"/>
                </a:solidFill>
              </a:rPr>
              <a:t>峰值处理能力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6AEFA6-E731-4B9F-ABFD-E1D075DF18A0}"/>
              </a:ext>
            </a:extLst>
          </p:cNvPr>
          <p:cNvSpPr/>
          <p:nvPr/>
        </p:nvSpPr>
        <p:spPr>
          <a:xfrm>
            <a:off x="8385426" y="3419955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</a:rPr>
              <a:t>5</a:t>
            </a:r>
            <a:r>
              <a:rPr lang="zh-CN" altLang="zh-CN" sz="1400" dirty="0">
                <a:solidFill>
                  <a:srgbClr val="7030A0"/>
                </a:solidFill>
              </a:rPr>
              <a:t>）可恢复性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1871539-C215-4488-9809-1CBD8DC9A433}"/>
              </a:ext>
            </a:extLst>
          </p:cNvPr>
          <p:cNvSpPr/>
          <p:nvPr/>
        </p:nvSpPr>
        <p:spPr>
          <a:xfrm>
            <a:off x="8378122" y="3714942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</a:rPr>
              <a:t>6</a:t>
            </a:r>
            <a:r>
              <a:rPr lang="zh-CN" altLang="zh-CN" sz="1400" dirty="0">
                <a:solidFill>
                  <a:srgbClr val="7030A0"/>
                </a:solidFill>
              </a:rPr>
              <a:t>）顺序保证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1E45DD-3CF0-424E-8121-7EBE8A8456CF}"/>
              </a:ext>
            </a:extLst>
          </p:cNvPr>
          <p:cNvSpPr/>
          <p:nvPr/>
        </p:nvSpPr>
        <p:spPr>
          <a:xfrm>
            <a:off x="8391336" y="3998176"/>
            <a:ext cx="814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</a:rPr>
              <a:t>7</a:t>
            </a:r>
            <a:r>
              <a:rPr lang="zh-CN" altLang="zh-CN" sz="1400" dirty="0">
                <a:solidFill>
                  <a:srgbClr val="7030A0"/>
                </a:solidFill>
              </a:rPr>
              <a:t>）缓冲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3D9B824-F9AF-4CF7-96CC-7763AA30FCF7}"/>
              </a:ext>
            </a:extLst>
          </p:cNvPr>
          <p:cNvSpPr/>
          <p:nvPr/>
        </p:nvSpPr>
        <p:spPr>
          <a:xfrm>
            <a:off x="8385426" y="4277687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</a:rPr>
              <a:t>8</a:t>
            </a:r>
            <a:r>
              <a:rPr lang="zh-CN" altLang="zh-CN" sz="1400" dirty="0">
                <a:solidFill>
                  <a:srgbClr val="7030A0"/>
                </a:solidFill>
              </a:rPr>
              <a:t>）异步通信</a:t>
            </a:r>
          </a:p>
        </p:txBody>
      </p:sp>
    </p:spTree>
    <p:extLst>
      <p:ext uri="{BB962C8B-B14F-4D97-AF65-F5344CB8AC3E}">
        <p14:creationId xmlns:p14="http://schemas.microsoft.com/office/powerpoint/2010/main" val="313981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0">
            <a:extLst>
              <a:ext uri="{FF2B5EF4-FFF2-40B4-BE49-F238E27FC236}">
                <a16:creationId xmlns:a16="http://schemas.microsoft.com/office/drawing/2014/main" id="{C5460876-BA64-46E2-B7AB-F13613899365}"/>
              </a:ext>
            </a:extLst>
          </p:cNvPr>
          <p:cNvSpPr txBox="1"/>
          <p:nvPr/>
        </p:nvSpPr>
        <p:spPr>
          <a:xfrm>
            <a:off x="1860745" y="1356952"/>
            <a:ext cx="1579344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Kafka</a:t>
            </a:r>
            <a:r>
              <a:rPr lang="zh-CN" altLang="en-US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架构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6D6B16-3E05-4F24-8F27-1B5F2F552960}"/>
              </a:ext>
            </a:extLst>
          </p:cNvPr>
          <p:cNvSpPr/>
          <p:nvPr/>
        </p:nvSpPr>
        <p:spPr>
          <a:xfrm>
            <a:off x="1995284" y="2854078"/>
            <a:ext cx="100811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Producer A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96BE54-01D7-4B49-A2D8-5713B2ADD275}"/>
              </a:ext>
            </a:extLst>
          </p:cNvPr>
          <p:cNvSpPr/>
          <p:nvPr/>
        </p:nvSpPr>
        <p:spPr>
          <a:xfrm>
            <a:off x="1995284" y="4853381"/>
            <a:ext cx="100811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Producer B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7F0CA1-9009-4D7E-9F4A-7E5A118549EB}"/>
              </a:ext>
            </a:extLst>
          </p:cNvPr>
          <p:cNvSpPr/>
          <p:nvPr/>
        </p:nvSpPr>
        <p:spPr>
          <a:xfrm>
            <a:off x="3872137" y="1823854"/>
            <a:ext cx="2448272" cy="1035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7DC71D-F960-4BDB-A3CC-6A2AB6A425F7}"/>
              </a:ext>
            </a:extLst>
          </p:cNvPr>
          <p:cNvSpPr/>
          <p:nvPr/>
        </p:nvSpPr>
        <p:spPr>
          <a:xfrm>
            <a:off x="4016153" y="2106022"/>
            <a:ext cx="953133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Topic A</a:t>
            </a:r>
          </a:p>
          <a:p>
            <a:pPr algn="ctr"/>
            <a:r>
              <a:rPr lang="en-US" altLang="zh-CN" sz="1200" dirty="0"/>
              <a:t>Partition 0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6D9FD4-0B89-49D9-B069-108200B44E9F}"/>
              </a:ext>
            </a:extLst>
          </p:cNvPr>
          <p:cNvSpPr/>
          <p:nvPr/>
        </p:nvSpPr>
        <p:spPr>
          <a:xfrm>
            <a:off x="5157090" y="2106022"/>
            <a:ext cx="879463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Topic A</a:t>
            </a:r>
          </a:p>
          <a:p>
            <a:pPr algn="ctr"/>
            <a:r>
              <a:rPr lang="en-US" altLang="zh-CN" sz="1200" dirty="0"/>
              <a:t>Partition 1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4DF2A6-5CB9-41BB-902D-6B682DB6FA8E}"/>
              </a:ext>
            </a:extLst>
          </p:cNvPr>
          <p:cNvSpPr/>
          <p:nvPr/>
        </p:nvSpPr>
        <p:spPr>
          <a:xfrm>
            <a:off x="5301432" y="1809518"/>
            <a:ext cx="674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Broker1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B0EB3C-70D1-43EF-A7DA-B5E42FE29AF5}"/>
              </a:ext>
            </a:extLst>
          </p:cNvPr>
          <p:cNvSpPr/>
          <p:nvPr/>
        </p:nvSpPr>
        <p:spPr>
          <a:xfrm>
            <a:off x="4187989" y="2576117"/>
            <a:ext cx="609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Leader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92C3FD-9CC9-4F83-B3EF-F805C84628C8}"/>
              </a:ext>
            </a:extLst>
          </p:cNvPr>
          <p:cNvSpPr/>
          <p:nvPr/>
        </p:nvSpPr>
        <p:spPr>
          <a:xfrm>
            <a:off x="5204833" y="2577080"/>
            <a:ext cx="7256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Follower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480EA3-8E21-4AFA-AB38-6020D7ABF69A}"/>
              </a:ext>
            </a:extLst>
          </p:cNvPr>
          <p:cNvSpPr/>
          <p:nvPr/>
        </p:nvSpPr>
        <p:spPr>
          <a:xfrm>
            <a:off x="3970380" y="3045397"/>
            <a:ext cx="1105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/>
              <a:t>ReplicationA</a:t>
            </a:r>
            <a:r>
              <a:rPr lang="en-US" altLang="zh-CN" sz="1200" dirty="0"/>
              <a:t>/0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4EE651-62B6-450E-B8AA-5D8849C6955D}"/>
              </a:ext>
            </a:extLst>
          </p:cNvPr>
          <p:cNvSpPr/>
          <p:nvPr/>
        </p:nvSpPr>
        <p:spPr>
          <a:xfrm>
            <a:off x="5085604" y="3044185"/>
            <a:ext cx="1105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/>
              <a:t>ReplicationA</a:t>
            </a:r>
            <a:r>
              <a:rPr lang="en-US" altLang="zh-CN" sz="1200" dirty="0"/>
              <a:t>/1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C2F352C-E142-4BB7-AEEF-186E73ADC47A}"/>
              </a:ext>
            </a:extLst>
          </p:cNvPr>
          <p:cNvCxnSpPr/>
          <p:nvPr/>
        </p:nvCxnSpPr>
        <p:spPr>
          <a:xfrm>
            <a:off x="4434215" y="2854078"/>
            <a:ext cx="0" cy="51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1F11A18-E610-4ABF-AE28-AFAB390F46AC}"/>
              </a:ext>
            </a:extLst>
          </p:cNvPr>
          <p:cNvCxnSpPr/>
          <p:nvPr/>
        </p:nvCxnSpPr>
        <p:spPr>
          <a:xfrm flipV="1">
            <a:off x="5624243" y="2893410"/>
            <a:ext cx="0" cy="47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1767065-236B-47B8-8E6A-6B891CF58F2B}"/>
              </a:ext>
            </a:extLst>
          </p:cNvPr>
          <p:cNvSpPr/>
          <p:nvPr/>
        </p:nvSpPr>
        <p:spPr>
          <a:xfrm>
            <a:off x="3872137" y="3374689"/>
            <a:ext cx="2448272" cy="1035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5DB1982-5958-4FA0-A807-80B1BA2F0968}"/>
              </a:ext>
            </a:extLst>
          </p:cNvPr>
          <p:cNvSpPr/>
          <p:nvPr/>
        </p:nvSpPr>
        <p:spPr>
          <a:xfrm>
            <a:off x="4016153" y="3656857"/>
            <a:ext cx="953133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Topic A</a:t>
            </a:r>
          </a:p>
          <a:p>
            <a:pPr algn="ctr"/>
            <a:r>
              <a:rPr lang="en-US" altLang="zh-CN" sz="1200" dirty="0"/>
              <a:t>Partition 0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8AB0E7-D449-4E22-B53C-12BFBA470A36}"/>
              </a:ext>
            </a:extLst>
          </p:cNvPr>
          <p:cNvSpPr/>
          <p:nvPr/>
        </p:nvSpPr>
        <p:spPr>
          <a:xfrm>
            <a:off x="5157090" y="3656857"/>
            <a:ext cx="879463" cy="432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Topic A</a:t>
            </a:r>
          </a:p>
          <a:p>
            <a:pPr algn="ctr"/>
            <a:r>
              <a:rPr lang="en-US" altLang="zh-CN" sz="1200" dirty="0"/>
              <a:t>Partition 1</a:t>
            </a:r>
            <a:endParaRPr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9CEA70A-6B27-44A8-BB55-119859C60CD8}"/>
              </a:ext>
            </a:extLst>
          </p:cNvPr>
          <p:cNvSpPr/>
          <p:nvPr/>
        </p:nvSpPr>
        <p:spPr>
          <a:xfrm>
            <a:off x="5301431" y="3369853"/>
            <a:ext cx="6741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Broker2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74BA4E-CF9F-43C2-94F2-5FE39B5493BF}"/>
              </a:ext>
            </a:extLst>
          </p:cNvPr>
          <p:cNvSpPr/>
          <p:nvPr/>
        </p:nvSpPr>
        <p:spPr>
          <a:xfrm>
            <a:off x="5292090" y="4140115"/>
            <a:ext cx="609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Leader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BD253BF-54C5-4EA1-8E59-5FBBA732B628}"/>
              </a:ext>
            </a:extLst>
          </p:cNvPr>
          <p:cNvSpPr/>
          <p:nvPr/>
        </p:nvSpPr>
        <p:spPr>
          <a:xfrm>
            <a:off x="4147040" y="4137762"/>
            <a:ext cx="7256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Follower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0F8655F-D2AC-4CE8-B480-A98CAC9A1B21}"/>
              </a:ext>
            </a:extLst>
          </p:cNvPr>
          <p:cNvSpPr/>
          <p:nvPr/>
        </p:nvSpPr>
        <p:spPr>
          <a:xfrm>
            <a:off x="7325203" y="2078166"/>
            <a:ext cx="100811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Consumer A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1131DD0-F673-4CA9-BD3E-8125FACA8BFA}"/>
              </a:ext>
            </a:extLst>
          </p:cNvPr>
          <p:cNvSpPr/>
          <p:nvPr/>
        </p:nvSpPr>
        <p:spPr>
          <a:xfrm>
            <a:off x="7329661" y="3578501"/>
            <a:ext cx="100811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Consumer B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8F59584-48C7-4E0A-8790-3C11DD72EA0E}"/>
              </a:ext>
            </a:extLst>
          </p:cNvPr>
          <p:cNvSpPr/>
          <p:nvPr/>
        </p:nvSpPr>
        <p:spPr>
          <a:xfrm>
            <a:off x="3751989" y="1510130"/>
            <a:ext cx="2784443" cy="415592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355BD4B-1CD7-4F99-ADAC-89B383ED8AF9}"/>
              </a:ext>
            </a:extLst>
          </p:cNvPr>
          <p:cNvSpPr/>
          <p:nvPr/>
        </p:nvSpPr>
        <p:spPr>
          <a:xfrm>
            <a:off x="4715571" y="1512753"/>
            <a:ext cx="994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Kafka Cluster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E53B06-9765-468D-A03E-FF690C074E93}"/>
              </a:ext>
            </a:extLst>
          </p:cNvPr>
          <p:cNvSpPr/>
          <p:nvPr/>
        </p:nvSpPr>
        <p:spPr>
          <a:xfrm>
            <a:off x="3872137" y="4512584"/>
            <a:ext cx="2448272" cy="10358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7BDE09C-7574-4A4E-AD0F-D3FA178F2940}"/>
              </a:ext>
            </a:extLst>
          </p:cNvPr>
          <p:cNvSpPr/>
          <p:nvPr/>
        </p:nvSpPr>
        <p:spPr>
          <a:xfrm>
            <a:off x="4016153" y="4881928"/>
            <a:ext cx="2175267" cy="5189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E3C333C-914A-45EC-B3C8-F66724667CA0}"/>
              </a:ext>
            </a:extLst>
          </p:cNvPr>
          <p:cNvSpPr/>
          <p:nvPr/>
        </p:nvSpPr>
        <p:spPr>
          <a:xfrm>
            <a:off x="5301431" y="4507748"/>
            <a:ext cx="6741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Broker3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1C124C-F02D-49DF-B2A2-9E718076AB84}"/>
              </a:ext>
            </a:extLst>
          </p:cNvPr>
          <p:cNvSpPr/>
          <p:nvPr/>
        </p:nvSpPr>
        <p:spPr>
          <a:xfrm>
            <a:off x="4091872" y="4641411"/>
            <a:ext cx="80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Partition0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DC480C-9E98-4F45-8BC4-AD03D6444503}"/>
              </a:ext>
            </a:extLst>
          </p:cNvPr>
          <p:cNvSpPr/>
          <p:nvPr/>
        </p:nvSpPr>
        <p:spPr>
          <a:xfrm>
            <a:off x="4157269" y="5035248"/>
            <a:ext cx="812017" cy="2525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message0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24F0C4A-D014-469E-9F6E-6DC7395EDFA1}"/>
              </a:ext>
            </a:extLst>
          </p:cNvPr>
          <p:cNvSpPr/>
          <p:nvPr/>
        </p:nvSpPr>
        <p:spPr>
          <a:xfrm>
            <a:off x="5212727" y="5035248"/>
            <a:ext cx="812017" cy="2525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message1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1BDB323-18E0-45D2-BA7B-F4BCE0E0D3BC}"/>
              </a:ext>
            </a:extLst>
          </p:cNvPr>
          <p:cNvSpPr/>
          <p:nvPr/>
        </p:nvSpPr>
        <p:spPr>
          <a:xfrm>
            <a:off x="7332274" y="4853381"/>
            <a:ext cx="1008112" cy="5760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Consumer C</a:t>
            </a:r>
            <a:endParaRPr lang="zh-CN" altLang="en-US" sz="12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F8D6C6C-F761-4CBD-B687-B3341D22B567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003396" y="2322046"/>
            <a:ext cx="1012757" cy="820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99CFC8B-34F5-4CCF-9F83-9611BF7DBDA5}"/>
              </a:ext>
            </a:extLst>
          </p:cNvPr>
          <p:cNvCxnSpPr>
            <a:stCxn id="5" idx="3"/>
          </p:cNvCxnSpPr>
          <p:nvPr/>
        </p:nvCxnSpPr>
        <p:spPr>
          <a:xfrm>
            <a:off x="3003396" y="3142110"/>
            <a:ext cx="2168245" cy="513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24">
            <a:extLst>
              <a:ext uri="{FF2B5EF4-FFF2-40B4-BE49-F238E27FC236}">
                <a16:creationId xmlns:a16="http://schemas.microsoft.com/office/drawing/2014/main" id="{F94A6701-EE06-49E6-BE64-4CDD55E4331E}"/>
              </a:ext>
            </a:extLst>
          </p:cNvPr>
          <p:cNvCxnSpPr>
            <a:stCxn id="8" idx="0"/>
            <a:endCxn id="23" idx="0"/>
          </p:cNvCxnSpPr>
          <p:nvPr/>
        </p:nvCxnSpPr>
        <p:spPr>
          <a:xfrm rot="5400000" flipH="1" flipV="1">
            <a:off x="6147061" y="423825"/>
            <a:ext cx="27856" cy="3336539"/>
          </a:xfrm>
          <a:prstGeom prst="curvedConnector3">
            <a:avLst>
              <a:gd name="adj1" fmla="val 92064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A74B405-E4B5-4568-A135-6CDBC6458EED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 flipV="1">
            <a:off x="6036553" y="3866533"/>
            <a:ext cx="1293108" cy="6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4934A7B-1713-41D0-BC4C-0ADACD9DEDCF}"/>
              </a:ext>
            </a:extLst>
          </p:cNvPr>
          <p:cNvCxnSpPr>
            <a:stCxn id="6" idx="3"/>
            <a:endCxn id="28" idx="1"/>
          </p:cNvCxnSpPr>
          <p:nvPr/>
        </p:nvCxnSpPr>
        <p:spPr>
          <a:xfrm>
            <a:off x="3003396" y="5141413"/>
            <a:ext cx="10127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42208A6-FC22-4EDF-A0AC-9D111B719A4F}"/>
              </a:ext>
            </a:extLst>
          </p:cNvPr>
          <p:cNvCxnSpPr>
            <a:stCxn id="28" idx="3"/>
            <a:endCxn id="33" idx="1"/>
          </p:cNvCxnSpPr>
          <p:nvPr/>
        </p:nvCxnSpPr>
        <p:spPr>
          <a:xfrm>
            <a:off x="6191420" y="5141413"/>
            <a:ext cx="11408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0D5F7EA7-953E-4A93-96EA-37F06B38FDC8}"/>
              </a:ext>
            </a:extLst>
          </p:cNvPr>
          <p:cNvSpPr/>
          <p:nvPr/>
        </p:nvSpPr>
        <p:spPr>
          <a:xfrm>
            <a:off x="9416752" y="3002437"/>
            <a:ext cx="1008112" cy="57606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Zookeeper</a:t>
            </a:r>
            <a:endParaRPr lang="zh-CN" altLang="en-US" sz="12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62D1746-984D-428E-B1C2-DBA93770FC55}"/>
              </a:ext>
            </a:extLst>
          </p:cNvPr>
          <p:cNvSpPr/>
          <p:nvPr/>
        </p:nvSpPr>
        <p:spPr>
          <a:xfrm>
            <a:off x="7216532" y="1849611"/>
            <a:ext cx="1264116" cy="24791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866F1DB-E35F-45F7-8B43-B929A710A4C6}"/>
              </a:ext>
            </a:extLst>
          </p:cNvPr>
          <p:cNvSpPr/>
          <p:nvPr/>
        </p:nvSpPr>
        <p:spPr>
          <a:xfrm>
            <a:off x="7249659" y="2959161"/>
            <a:ext cx="1222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Consumer group</a:t>
            </a:r>
          </a:p>
        </p:txBody>
      </p:sp>
      <p:cxnSp>
        <p:nvCxnSpPr>
          <p:cNvPr id="43" name="曲线连接符 108">
            <a:extLst>
              <a:ext uri="{FF2B5EF4-FFF2-40B4-BE49-F238E27FC236}">
                <a16:creationId xmlns:a16="http://schemas.microsoft.com/office/drawing/2014/main" id="{31F8F9D2-AA58-4FE3-9C54-ABFFEF195711}"/>
              </a:ext>
            </a:extLst>
          </p:cNvPr>
          <p:cNvCxnSpPr>
            <a:endCxn id="40" idx="0"/>
          </p:cNvCxnSpPr>
          <p:nvPr/>
        </p:nvCxnSpPr>
        <p:spPr>
          <a:xfrm>
            <a:off x="6337864" y="1823854"/>
            <a:ext cx="3582944" cy="1178583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109">
            <a:extLst>
              <a:ext uri="{FF2B5EF4-FFF2-40B4-BE49-F238E27FC236}">
                <a16:creationId xmlns:a16="http://schemas.microsoft.com/office/drawing/2014/main" id="{E54F3835-924F-4E24-87AF-005FDA5469C9}"/>
              </a:ext>
            </a:extLst>
          </p:cNvPr>
          <p:cNvCxnSpPr>
            <a:endCxn id="40" idx="0"/>
          </p:cNvCxnSpPr>
          <p:nvPr/>
        </p:nvCxnSpPr>
        <p:spPr>
          <a:xfrm flipV="1">
            <a:off x="6315783" y="3002437"/>
            <a:ext cx="3605025" cy="392218"/>
          </a:xfrm>
          <a:prstGeom prst="curvedConnector4">
            <a:avLst>
              <a:gd name="adj1" fmla="val 3641"/>
              <a:gd name="adj2" fmla="val 15828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113">
            <a:extLst>
              <a:ext uri="{FF2B5EF4-FFF2-40B4-BE49-F238E27FC236}">
                <a16:creationId xmlns:a16="http://schemas.microsoft.com/office/drawing/2014/main" id="{CD242D8E-BEFA-44B0-AEE2-E65DC21BC6FF}"/>
              </a:ext>
            </a:extLst>
          </p:cNvPr>
          <p:cNvCxnSpPr>
            <a:endCxn id="40" idx="2"/>
          </p:cNvCxnSpPr>
          <p:nvPr/>
        </p:nvCxnSpPr>
        <p:spPr>
          <a:xfrm flipV="1">
            <a:off x="6536433" y="3578501"/>
            <a:ext cx="3384375" cy="934084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118">
            <a:extLst>
              <a:ext uri="{FF2B5EF4-FFF2-40B4-BE49-F238E27FC236}">
                <a16:creationId xmlns:a16="http://schemas.microsoft.com/office/drawing/2014/main" id="{CBEB54A8-C143-48FF-9733-7903D621E53D}"/>
              </a:ext>
            </a:extLst>
          </p:cNvPr>
          <p:cNvCxnSpPr>
            <a:stCxn id="23" idx="3"/>
            <a:endCxn id="40" idx="0"/>
          </p:cNvCxnSpPr>
          <p:nvPr/>
        </p:nvCxnSpPr>
        <p:spPr>
          <a:xfrm>
            <a:off x="8333315" y="2366198"/>
            <a:ext cx="1587493" cy="636239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120">
            <a:extLst>
              <a:ext uri="{FF2B5EF4-FFF2-40B4-BE49-F238E27FC236}">
                <a16:creationId xmlns:a16="http://schemas.microsoft.com/office/drawing/2014/main" id="{4E492CF9-73E7-4115-9C8E-805C8AB0F9DE}"/>
              </a:ext>
            </a:extLst>
          </p:cNvPr>
          <p:cNvCxnSpPr>
            <a:stCxn id="24" idx="3"/>
            <a:endCxn id="40" idx="2"/>
          </p:cNvCxnSpPr>
          <p:nvPr/>
        </p:nvCxnSpPr>
        <p:spPr>
          <a:xfrm flipV="1">
            <a:off x="8337773" y="3578501"/>
            <a:ext cx="1583035" cy="288032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124">
            <a:extLst>
              <a:ext uri="{FF2B5EF4-FFF2-40B4-BE49-F238E27FC236}">
                <a16:creationId xmlns:a16="http://schemas.microsoft.com/office/drawing/2014/main" id="{50660C03-47CE-426C-A094-2A7B0C5B5481}"/>
              </a:ext>
            </a:extLst>
          </p:cNvPr>
          <p:cNvCxnSpPr>
            <a:stCxn id="33" idx="3"/>
            <a:endCxn id="40" idx="2"/>
          </p:cNvCxnSpPr>
          <p:nvPr/>
        </p:nvCxnSpPr>
        <p:spPr>
          <a:xfrm flipV="1">
            <a:off x="8340386" y="3578501"/>
            <a:ext cx="1580422" cy="1562912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BFFCCCF5-4B23-4A3A-97C1-99693DD362F4}"/>
              </a:ext>
            </a:extLst>
          </p:cNvPr>
          <p:cNvSpPr/>
          <p:nvPr/>
        </p:nvSpPr>
        <p:spPr>
          <a:xfrm>
            <a:off x="2617804" y="2478968"/>
            <a:ext cx="1153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message to A-0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3E926A-A397-48DC-8E3C-0E5B3898823C}"/>
              </a:ext>
            </a:extLst>
          </p:cNvPr>
          <p:cNvSpPr/>
          <p:nvPr/>
        </p:nvSpPr>
        <p:spPr>
          <a:xfrm>
            <a:off x="2607847" y="3421385"/>
            <a:ext cx="1153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message to A-1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C6D4990-E432-469E-A570-D6BC5CF96073}"/>
              </a:ext>
            </a:extLst>
          </p:cNvPr>
          <p:cNvSpPr/>
          <p:nvPr/>
        </p:nvSpPr>
        <p:spPr>
          <a:xfrm>
            <a:off x="2632817" y="4602735"/>
            <a:ext cx="11469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message to B-0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561F542-E660-49F9-953D-B344DFF742FF}"/>
              </a:ext>
            </a:extLst>
          </p:cNvPr>
          <p:cNvSpPr/>
          <p:nvPr/>
        </p:nvSpPr>
        <p:spPr>
          <a:xfrm>
            <a:off x="6480323" y="1948017"/>
            <a:ext cx="790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message from A-0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821224F-0169-4AAF-BD43-CE5A4C4D765E}"/>
              </a:ext>
            </a:extLst>
          </p:cNvPr>
          <p:cNvSpPr/>
          <p:nvPr/>
        </p:nvSpPr>
        <p:spPr>
          <a:xfrm>
            <a:off x="6437150" y="3420006"/>
            <a:ext cx="832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message from A-1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F86BAB6-0E0B-4037-8AAC-30896223ECEF}"/>
              </a:ext>
            </a:extLst>
          </p:cNvPr>
          <p:cNvSpPr/>
          <p:nvPr/>
        </p:nvSpPr>
        <p:spPr>
          <a:xfrm>
            <a:off x="6503829" y="4686753"/>
            <a:ext cx="832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message from B-0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0672D30-68F3-49F0-9AAF-D417FA2E5639}"/>
              </a:ext>
            </a:extLst>
          </p:cNvPr>
          <p:cNvSpPr/>
          <p:nvPr/>
        </p:nvSpPr>
        <p:spPr>
          <a:xfrm>
            <a:off x="1979058" y="2182869"/>
            <a:ext cx="1261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生产者生产消息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63FE28C-B914-45E4-B8C5-86C93DA30454}"/>
              </a:ext>
            </a:extLst>
          </p:cNvPr>
          <p:cNvSpPr/>
          <p:nvPr/>
        </p:nvSpPr>
        <p:spPr>
          <a:xfrm>
            <a:off x="4399081" y="1194121"/>
            <a:ext cx="14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Kafka</a:t>
            </a:r>
            <a:r>
              <a:rPr lang="zh-CN" altLang="en-US" sz="1200" dirty="0">
                <a:solidFill>
                  <a:srgbClr val="FF0000"/>
                </a:solidFill>
              </a:rPr>
              <a:t>集群管理消息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C7DFDED-5329-4433-A90C-1F82BD66DC5B}"/>
              </a:ext>
            </a:extLst>
          </p:cNvPr>
          <p:cNvSpPr/>
          <p:nvPr/>
        </p:nvSpPr>
        <p:spPr>
          <a:xfrm>
            <a:off x="7198316" y="1211399"/>
            <a:ext cx="12618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消费者消费消息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D8B982A-C7BA-434F-AA95-368E7E4FB7D5}"/>
              </a:ext>
            </a:extLst>
          </p:cNvPr>
          <p:cNvSpPr/>
          <p:nvPr/>
        </p:nvSpPr>
        <p:spPr>
          <a:xfrm>
            <a:off x="9756796" y="2080507"/>
            <a:ext cx="886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Zookeeper</a:t>
            </a:r>
            <a:r>
              <a:rPr lang="zh-CN" altLang="en-US" sz="1200" dirty="0">
                <a:solidFill>
                  <a:srgbClr val="FF0000"/>
                </a:solidFill>
              </a:rPr>
              <a:t>注册消息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8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40" grpId="0" animBg="1"/>
      <p:bldP spid="41" grpId="0" animBg="1"/>
      <p:bldP spid="42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0">
            <a:extLst>
              <a:ext uri="{FF2B5EF4-FFF2-40B4-BE49-F238E27FC236}">
                <a16:creationId xmlns:a16="http://schemas.microsoft.com/office/drawing/2014/main" id="{363C0258-9979-40E8-AB43-3A8825230F84}"/>
              </a:ext>
            </a:extLst>
          </p:cNvPr>
          <p:cNvSpPr txBox="1"/>
          <p:nvPr/>
        </p:nvSpPr>
        <p:spPr>
          <a:xfrm>
            <a:off x="5030476" y="1094642"/>
            <a:ext cx="175725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Producer</a:t>
            </a:r>
            <a:r>
              <a:rPr lang="zh-CN" altLang="en-US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写入流程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38E0CD-C2BC-422D-A24D-5DD7BF8D8AE4}"/>
              </a:ext>
            </a:extLst>
          </p:cNvPr>
          <p:cNvSpPr/>
          <p:nvPr/>
        </p:nvSpPr>
        <p:spPr>
          <a:xfrm>
            <a:off x="1911152" y="3239818"/>
            <a:ext cx="1152128" cy="10081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Producer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015E4C-C983-40E4-870B-65B7AD0A3028}"/>
              </a:ext>
            </a:extLst>
          </p:cNvPr>
          <p:cNvSpPr/>
          <p:nvPr/>
        </p:nvSpPr>
        <p:spPr>
          <a:xfrm>
            <a:off x="4935488" y="1790871"/>
            <a:ext cx="1152128" cy="7827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Zookeeper </a:t>
            </a:r>
          </a:p>
          <a:p>
            <a:pPr algn="ctr"/>
            <a:r>
              <a:rPr lang="en-US" altLang="zh-CN" sz="1200" dirty="0"/>
              <a:t>broker state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CD96A7-2D57-4FFE-B91F-66F829F6E98B}"/>
              </a:ext>
            </a:extLst>
          </p:cNvPr>
          <p:cNvSpPr/>
          <p:nvPr/>
        </p:nvSpPr>
        <p:spPr>
          <a:xfrm>
            <a:off x="4920153" y="3249166"/>
            <a:ext cx="1152128" cy="10081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3AB19E-1697-4CCD-B0AB-906BFE7CD8E8}"/>
              </a:ext>
            </a:extLst>
          </p:cNvPr>
          <p:cNvSpPr/>
          <p:nvPr/>
        </p:nvSpPr>
        <p:spPr>
          <a:xfrm>
            <a:off x="8751912" y="3249166"/>
            <a:ext cx="1152128" cy="494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36C992-EF5D-4E63-9B3D-59B1D6C7A04B}"/>
              </a:ext>
            </a:extLst>
          </p:cNvPr>
          <p:cNvSpPr txBox="1"/>
          <p:nvPr/>
        </p:nvSpPr>
        <p:spPr>
          <a:xfrm>
            <a:off x="2070836" y="2062998"/>
            <a:ext cx="198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）</a:t>
            </a:r>
            <a:r>
              <a:rPr lang="en-US" altLang="zh-CN" sz="1200" dirty="0"/>
              <a:t> producer</a:t>
            </a:r>
            <a:r>
              <a:rPr lang="zh-CN" altLang="en-US" sz="1200" dirty="0"/>
              <a:t>先从</a:t>
            </a:r>
            <a:r>
              <a:rPr lang="en-US" altLang="zh-CN" sz="1200" dirty="0"/>
              <a:t>Zookeeper</a:t>
            </a:r>
            <a:r>
              <a:rPr lang="zh-CN" altLang="en-US" sz="1200" dirty="0"/>
              <a:t>的“</a:t>
            </a:r>
            <a:r>
              <a:rPr lang="en-US" altLang="zh-CN" sz="1200" dirty="0"/>
              <a:t>/brokers/../state</a:t>
            </a:r>
            <a:r>
              <a:rPr lang="zh-CN" altLang="en-US" sz="1200" dirty="0"/>
              <a:t>”节点找到该</a:t>
            </a:r>
            <a:r>
              <a:rPr lang="en-US" altLang="zh-CN" sz="1200" dirty="0"/>
              <a:t>partition</a:t>
            </a:r>
            <a:r>
              <a:rPr lang="zh-CN" altLang="en-US" sz="1200" dirty="0"/>
              <a:t>的</a:t>
            </a:r>
            <a:r>
              <a:rPr lang="en-US" altLang="zh-CN" sz="1200" dirty="0"/>
              <a:t>Leader</a:t>
            </a: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24BF65-28CD-43AD-9FBA-1CFEE9F509C5}"/>
              </a:ext>
            </a:extLst>
          </p:cNvPr>
          <p:cNvSpPr txBox="1"/>
          <p:nvPr/>
        </p:nvSpPr>
        <p:spPr>
          <a:xfrm>
            <a:off x="4946588" y="3261522"/>
            <a:ext cx="10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zh-CN" altLang="zh-CN" sz="1200" dirty="0"/>
              <a:t>）</a:t>
            </a:r>
            <a:r>
              <a:rPr lang="en-US" altLang="zh-CN" sz="1200" dirty="0"/>
              <a:t>leader</a:t>
            </a:r>
            <a:r>
              <a:rPr lang="zh-CN" altLang="zh-CN" sz="1200" dirty="0"/>
              <a:t>将消息写入本地</a:t>
            </a:r>
            <a:r>
              <a:rPr lang="en-US" altLang="zh-CN" sz="1200" dirty="0"/>
              <a:t>log</a:t>
            </a:r>
            <a:endParaRPr lang="zh-CN" altLang="zh-CN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569E8C-19E6-481A-9F0B-4010E1D1135A}"/>
              </a:ext>
            </a:extLst>
          </p:cNvPr>
          <p:cNvSpPr/>
          <p:nvPr/>
        </p:nvSpPr>
        <p:spPr>
          <a:xfrm>
            <a:off x="5492588" y="3841181"/>
            <a:ext cx="509187" cy="360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4E25F6-69E4-4534-8C7A-ACA557864316}"/>
              </a:ext>
            </a:extLst>
          </p:cNvPr>
          <p:cNvSpPr/>
          <p:nvPr/>
        </p:nvSpPr>
        <p:spPr>
          <a:xfrm>
            <a:off x="5177611" y="2993834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Leader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51F626-F374-4504-9F14-9ABEF13DE744}"/>
              </a:ext>
            </a:extLst>
          </p:cNvPr>
          <p:cNvSpPr txBox="1"/>
          <p:nvPr/>
        </p:nvSpPr>
        <p:spPr>
          <a:xfrm>
            <a:off x="6207157" y="3049453"/>
            <a:ext cx="221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zh-CN" altLang="en-US" sz="1200" dirty="0"/>
              <a:t>）</a:t>
            </a:r>
            <a:r>
              <a:rPr lang="en-US" altLang="zh-CN" sz="1200" dirty="0"/>
              <a:t>followers</a:t>
            </a:r>
            <a:r>
              <a:rPr lang="zh-CN" altLang="en-US" sz="1200" dirty="0"/>
              <a:t>从</a:t>
            </a:r>
            <a:r>
              <a:rPr lang="en-US" altLang="zh-CN" sz="1200" dirty="0"/>
              <a:t>Leader pull</a:t>
            </a:r>
            <a:r>
              <a:rPr lang="zh-CN" altLang="en-US" sz="1200" dirty="0"/>
              <a:t>消息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686505-E62A-4C3F-A812-E328E1B203DD}"/>
              </a:ext>
            </a:extLst>
          </p:cNvPr>
          <p:cNvSpPr/>
          <p:nvPr/>
        </p:nvSpPr>
        <p:spPr>
          <a:xfrm>
            <a:off x="3017264" y="4257278"/>
            <a:ext cx="1659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>
                <a:latin typeface="Times New Roman" panose="02020603050405020304" pitchFamily="18" charset="0"/>
              </a:rPr>
              <a:t>6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leader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收到所有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replication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的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ACK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后，并向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producer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发送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ACK</a:t>
            </a:r>
            <a:endParaRPr lang="zh-CN" altLang="zh-CN" sz="1200" kern="100" dirty="0">
              <a:latin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A0C3497-C046-4D25-B596-10420A15750B}"/>
              </a:ext>
            </a:extLst>
          </p:cNvPr>
          <p:cNvCxnSpPr>
            <a:stCxn id="6" idx="1"/>
            <a:endCxn id="5" idx="0"/>
          </p:cNvCxnSpPr>
          <p:nvPr/>
        </p:nvCxnSpPr>
        <p:spPr>
          <a:xfrm flipH="1">
            <a:off x="2487216" y="2182233"/>
            <a:ext cx="2448272" cy="105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49864A4-3BEC-45EB-9085-5F927D732A8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063280" y="3743874"/>
            <a:ext cx="1856873" cy="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99C1DCA-1370-4F2B-AF73-7F769E8D2294}"/>
              </a:ext>
            </a:extLst>
          </p:cNvPr>
          <p:cNvSpPr/>
          <p:nvPr/>
        </p:nvSpPr>
        <p:spPr>
          <a:xfrm>
            <a:off x="3052470" y="3314951"/>
            <a:ext cx="1483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kern="100" dirty="0">
                <a:latin typeface="Times New Roman" panose="02020603050405020304" pitchFamily="18" charset="0"/>
              </a:rPr>
              <a:t>2</a:t>
            </a:r>
            <a:r>
              <a:rPr lang="zh-CN" altLang="en-US" sz="12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producer</a:t>
            </a:r>
            <a:r>
              <a:rPr lang="zh-CN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将消息发送给该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leader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7EF288-5A74-4A62-BAE4-6E0728ABFFE7}"/>
              </a:ext>
            </a:extLst>
          </p:cNvPr>
          <p:cNvSpPr/>
          <p:nvPr/>
        </p:nvSpPr>
        <p:spPr>
          <a:xfrm>
            <a:off x="8937418" y="2926343"/>
            <a:ext cx="758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followers</a:t>
            </a:r>
            <a:endParaRPr lang="zh-CN" altLang="en-US" sz="12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5FB6200-BDF1-45DD-9B29-130B5FBABF1A}"/>
              </a:ext>
            </a:extLst>
          </p:cNvPr>
          <p:cNvCxnSpPr/>
          <p:nvPr/>
        </p:nvCxnSpPr>
        <p:spPr>
          <a:xfrm>
            <a:off x="6087616" y="3335468"/>
            <a:ext cx="2664296" cy="2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C693EF3-9629-4100-9E3E-FA357EADD714}"/>
              </a:ext>
            </a:extLst>
          </p:cNvPr>
          <p:cNvSpPr/>
          <p:nvPr/>
        </p:nvSpPr>
        <p:spPr>
          <a:xfrm>
            <a:off x="9064452" y="3380876"/>
            <a:ext cx="509187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</a:t>
            </a:r>
            <a:endParaRPr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C6F8A31-A8B9-49B6-8C7B-3584A5D059BB}"/>
              </a:ext>
            </a:extLst>
          </p:cNvPr>
          <p:cNvSpPr/>
          <p:nvPr/>
        </p:nvSpPr>
        <p:spPr>
          <a:xfrm>
            <a:off x="6201937" y="3540340"/>
            <a:ext cx="24721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5</a:t>
            </a:r>
            <a:r>
              <a:rPr lang="zh-CN" altLang="en-US" sz="1200" dirty="0"/>
              <a:t>）写入本地</a:t>
            </a:r>
            <a:r>
              <a:rPr lang="en-US" altLang="zh-CN" sz="1200" dirty="0"/>
              <a:t>log</a:t>
            </a:r>
            <a:r>
              <a:rPr lang="zh-CN" altLang="en-US" sz="1200" dirty="0"/>
              <a:t>后向</a:t>
            </a:r>
            <a:r>
              <a:rPr lang="en-US" altLang="zh-CN" sz="1200" dirty="0"/>
              <a:t>Leader</a:t>
            </a:r>
            <a:r>
              <a:rPr lang="zh-CN" altLang="en-US" sz="1200" dirty="0"/>
              <a:t>发送</a:t>
            </a:r>
            <a:r>
              <a:rPr lang="en-US" altLang="zh-CN" sz="1200" dirty="0" err="1"/>
              <a:t>ack</a:t>
            </a:r>
            <a:endParaRPr lang="zh-CN" altLang="en-US" sz="12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6D412E-718D-430F-9A7B-FD7B9D0FF9EA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6038589" y="3471657"/>
            <a:ext cx="2713323" cy="2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818AE4E-3FF5-410B-895D-A1F748912DA0}"/>
              </a:ext>
            </a:extLst>
          </p:cNvPr>
          <p:cNvCxnSpPr/>
          <p:nvPr/>
        </p:nvCxnSpPr>
        <p:spPr>
          <a:xfrm flipH="1">
            <a:off x="3063281" y="4161155"/>
            <a:ext cx="1883307" cy="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AB72DB4-925A-49C3-9380-3C31A1E90F3E}"/>
              </a:ext>
            </a:extLst>
          </p:cNvPr>
          <p:cNvSpPr/>
          <p:nvPr/>
        </p:nvSpPr>
        <p:spPr>
          <a:xfrm>
            <a:off x="8757362" y="3916759"/>
            <a:ext cx="1152128" cy="494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C30685B-FE34-48C9-A576-752F287DFC9E}"/>
              </a:ext>
            </a:extLst>
          </p:cNvPr>
          <p:cNvSpPr/>
          <p:nvPr/>
        </p:nvSpPr>
        <p:spPr>
          <a:xfrm>
            <a:off x="9069902" y="4048469"/>
            <a:ext cx="509187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</a:t>
            </a:r>
            <a:endParaRPr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8D0025-C921-45C0-AB09-F267401D831D}"/>
              </a:ext>
            </a:extLst>
          </p:cNvPr>
          <p:cNvSpPr/>
          <p:nvPr/>
        </p:nvSpPr>
        <p:spPr>
          <a:xfrm>
            <a:off x="8751912" y="4592188"/>
            <a:ext cx="1152128" cy="494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76A29E-A1FD-4C04-BA5B-BC9634073647}"/>
              </a:ext>
            </a:extLst>
          </p:cNvPr>
          <p:cNvSpPr/>
          <p:nvPr/>
        </p:nvSpPr>
        <p:spPr>
          <a:xfrm>
            <a:off x="9064452" y="4723898"/>
            <a:ext cx="509187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3CC49AB-8BC6-4E4C-A951-019CE94DC522}"/>
              </a:ext>
            </a:extLst>
          </p:cNvPr>
          <p:cNvSpPr/>
          <p:nvPr/>
        </p:nvSpPr>
        <p:spPr>
          <a:xfrm>
            <a:off x="4666760" y="2882026"/>
            <a:ext cx="5525312" cy="23833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FA83229-14A8-43F4-9D54-62B6B2320D2B}"/>
              </a:ext>
            </a:extLst>
          </p:cNvPr>
          <p:cNvSpPr/>
          <p:nvPr/>
        </p:nvSpPr>
        <p:spPr>
          <a:xfrm>
            <a:off x="7066624" y="2583117"/>
            <a:ext cx="9943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Kafka Cluster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4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/>
      <p:bldP spid="13" grpId="0"/>
      <p:bldP spid="14" grpId="0"/>
      <p:bldP spid="17" grpId="0"/>
      <p:bldP spid="18" grpId="0"/>
      <p:bldP spid="20" grpId="0" animBg="1"/>
      <p:bldP spid="21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0">
            <a:extLst>
              <a:ext uri="{FF2B5EF4-FFF2-40B4-BE49-F238E27FC236}">
                <a16:creationId xmlns:a16="http://schemas.microsoft.com/office/drawing/2014/main" id="{43290AC4-7B7D-48FA-B714-9716B2042782}"/>
              </a:ext>
            </a:extLst>
          </p:cNvPr>
          <p:cNvSpPr txBox="1"/>
          <p:nvPr/>
        </p:nvSpPr>
        <p:spPr>
          <a:xfrm>
            <a:off x="5876042" y="1330859"/>
            <a:ext cx="1757251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消费者组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6A0FC1-6345-4CDB-8009-050B671B882F}"/>
              </a:ext>
            </a:extLst>
          </p:cNvPr>
          <p:cNvSpPr/>
          <p:nvPr/>
        </p:nvSpPr>
        <p:spPr>
          <a:xfrm>
            <a:off x="5270883" y="1820178"/>
            <a:ext cx="92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Topic “first”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843F80-22D5-4F71-A8F3-447591869009}"/>
              </a:ext>
            </a:extLst>
          </p:cNvPr>
          <p:cNvSpPr/>
          <p:nvPr/>
        </p:nvSpPr>
        <p:spPr>
          <a:xfrm>
            <a:off x="3351583" y="2407998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CDF475-3E1A-4F9E-A35A-AE633E31B277}"/>
              </a:ext>
            </a:extLst>
          </p:cNvPr>
          <p:cNvSpPr/>
          <p:nvPr/>
        </p:nvSpPr>
        <p:spPr>
          <a:xfrm>
            <a:off x="2213074" y="2382185"/>
            <a:ext cx="80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Partition0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47CA84-CDF5-4963-89BA-5BCC32421C98}"/>
              </a:ext>
            </a:extLst>
          </p:cNvPr>
          <p:cNvSpPr/>
          <p:nvPr/>
        </p:nvSpPr>
        <p:spPr>
          <a:xfrm>
            <a:off x="2213074" y="3038189"/>
            <a:ext cx="80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Partition1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B19532-B056-455A-A869-41251AD035BE}"/>
              </a:ext>
            </a:extLst>
          </p:cNvPr>
          <p:cNvSpPr/>
          <p:nvPr/>
        </p:nvSpPr>
        <p:spPr>
          <a:xfrm>
            <a:off x="2213074" y="3744246"/>
            <a:ext cx="80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Partition2</a:t>
            </a:r>
            <a:endParaRPr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586209-4593-4E76-B48D-9CD68260CD64}"/>
              </a:ext>
            </a:extLst>
          </p:cNvPr>
          <p:cNvSpPr/>
          <p:nvPr/>
        </p:nvSpPr>
        <p:spPr>
          <a:xfrm>
            <a:off x="2213074" y="4450303"/>
            <a:ext cx="801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/>
              <a:t>Partition3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E12B04-E107-48F3-A4EA-6F815BC9E462}"/>
              </a:ext>
            </a:extLst>
          </p:cNvPr>
          <p:cNvSpPr/>
          <p:nvPr/>
        </p:nvSpPr>
        <p:spPr>
          <a:xfrm>
            <a:off x="3673004" y="2407998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714C21-CE0E-4619-A857-6AF7D83E36B6}"/>
              </a:ext>
            </a:extLst>
          </p:cNvPr>
          <p:cNvSpPr/>
          <p:nvPr/>
        </p:nvSpPr>
        <p:spPr>
          <a:xfrm>
            <a:off x="3994425" y="2407998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F27996-9E3E-4652-B6ED-3FE6C8E16767}"/>
              </a:ext>
            </a:extLst>
          </p:cNvPr>
          <p:cNvSpPr/>
          <p:nvPr/>
        </p:nvSpPr>
        <p:spPr>
          <a:xfrm>
            <a:off x="4315846" y="2407998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A7EA74-D5E1-46A9-982D-72EADDD15B5D}"/>
              </a:ext>
            </a:extLst>
          </p:cNvPr>
          <p:cNvSpPr/>
          <p:nvPr/>
        </p:nvSpPr>
        <p:spPr>
          <a:xfrm>
            <a:off x="4637267" y="2407998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950558-02F4-418C-93EA-52E80C4C02E2}"/>
              </a:ext>
            </a:extLst>
          </p:cNvPr>
          <p:cNvSpPr/>
          <p:nvPr/>
        </p:nvSpPr>
        <p:spPr>
          <a:xfrm>
            <a:off x="4958688" y="2407998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AC1AB0-93E2-45B0-9D79-AD7C7CAE3EDE}"/>
              </a:ext>
            </a:extLst>
          </p:cNvPr>
          <p:cNvSpPr/>
          <p:nvPr/>
        </p:nvSpPr>
        <p:spPr>
          <a:xfrm>
            <a:off x="5275965" y="2407998"/>
            <a:ext cx="321421" cy="2253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328679F-BE0F-4FE6-BE35-E5E8F34849CC}"/>
              </a:ext>
            </a:extLst>
          </p:cNvPr>
          <p:cNvSpPr/>
          <p:nvPr/>
        </p:nvSpPr>
        <p:spPr>
          <a:xfrm>
            <a:off x="5597386" y="2407998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CE7422-C7F4-42F4-A84C-79D1EF973E66}"/>
              </a:ext>
            </a:extLst>
          </p:cNvPr>
          <p:cNvSpPr/>
          <p:nvPr/>
        </p:nvSpPr>
        <p:spPr>
          <a:xfrm>
            <a:off x="5914663" y="2407998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6D2CA86-9F94-4E6A-85CC-5E199E0A1379}"/>
              </a:ext>
            </a:extLst>
          </p:cNvPr>
          <p:cNvSpPr/>
          <p:nvPr/>
        </p:nvSpPr>
        <p:spPr>
          <a:xfrm>
            <a:off x="6236084" y="2407998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1887711-9256-4CC5-9C55-0CF2CCF0CD21}"/>
              </a:ext>
            </a:extLst>
          </p:cNvPr>
          <p:cNvSpPr/>
          <p:nvPr/>
        </p:nvSpPr>
        <p:spPr>
          <a:xfrm>
            <a:off x="6559455" y="2407998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10</a:t>
            </a:r>
            <a:endParaRPr lang="zh-CN" altLang="en-US" sz="105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184B60E-29BF-43A5-9E24-2C4915CF1849}"/>
              </a:ext>
            </a:extLst>
          </p:cNvPr>
          <p:cNvSpPr/>
          <p:nvPr/>
        </p:nvSpPr>
        <p:spPr>
          <a:xfrm>
            <a:off x="6880876" y="2407998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11</a:t>
            </a:r>
            <a:endParaRPr lang="zh-CN" altLang="en-US" sz="105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FE996F-E238-4003-9C5F-E77367686077}"/>
              </a:ext>
            </a:extLst>
          </p:cNvPr>
          <p:cNvSpPr/>
          <p:nvPr/>
        </p:nvSpPr>
        <p:spPr>
          <a:xfrm>
            <a:off x="3351583" y="3089816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5E5D888-96F7-42E8-A8CF-85D35A9105E4}"/>
              </a:ext>
            </a:extLst>
          </p:cNvPr>
          <p:cNvSpPr/>
          <p:nvPr/>
        </p:nvSpPr>
        <p:spPr>
          <a:xfrm>
            <a:off x="3673004" y="3089816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6F0FFE4-ACE5-4E94-A359-96E4DF0E8020}"/>
              </a:ext>
            </a:extLst>
          </p:cNvPr>
          <p:cNvSpPr/>
          <p:nvPr/>
        </p:nvSpPr>
        <p:spPr>
          <a:xfrm>
            <a:off x="3994425" y="3089816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217332-FD03-495B-B9AA-A15156E06571}"/>
              </a:ext>
            </a:extLst>
          </p:cNvPr>
          <p:cNvSpPr/>
          <p:nvPr/>
        </p:nvSpPr>
        <p:spPr>
          <a:xfrm>
            <a:off x="4315846" y="3089816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9139F83-B2C0-46E7-83D5-3EC96E130F73}"/>
              </a:ext>
            </a:extLst>
          </p:cNvPr>
          <p:cNvSpPr/>
          <p:nvPr/>
        </p:nvSpPr>
        <p:spPr>
          <a:xfrm>
            <a:off x="4637267" y="3089816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E908E-9278-4031-A134-DC4F0E74A9EB}"/>
              </a:ext>
            </a:extLst>
          </p:cNvPr>
          <p:cNvSpPr/>
          <p:nvPr/>
        </p:nvSpPr>
        <p:spPr>
          <a:xfrm>
            <a:off x="4958688" y="3089816"/>
            <a:ext cx="321421" cy="2253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54CB5E7-6996-4A02-B690-CDDA94BEED5B}"/>
              </a:ext>
            </a:extLst>
          </p:cNvPr>
          <p:cNvSpPr/>
          <p:nvPr/>
        </p:nvSpPr>
        <p:spPr>
          <a:xfrm>
            <a:off x="5275965" y="3089816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B601931-076D-45CA-BF10-C9696EA385FE}"/>
              </a:ext>
            </a:extLst>
          </p:cNvPr>
          <p:cNvSpPr/>
          <p:nvPr/>
        </p:nvSpPr>
        <p:spPr>
          <a:xfrm>
            <a:off x="5597386" y="3089816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726658E-EF43-4335-AC09-DD13B34C8105}"/>
              </a:ext>
            </a:extLst>
          </p:cNvPr>
          <p:cNvSpPr/>
          <p:nvPr/>
        </p:nvSpPr>
        <p:spPr>
          <a:xfrm>
            <a:off x="5914663" y="3089816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A888FD8-2728-40EF-9C7A-2E4C66F78075}"/>
              </a:ext>
            </a:extLst>
          </p:cNvPr>
          <p:cNvSpPr/>
          <p:nvPr/>
        </p:nvSpPr>
        <p:spPr>
          <a:xfrm>
            <a:off x="6236084" y="3089816"/>
            <a:ext cx="321421" cy="22537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5DBA1A1-C5D4-4400-AC54-42E25F20FAB4}"/>
              </a:ext>
            </a:extLst>
          </p:cNvPr>
          <p:cNvSpPr/>
          <p:nvPr/>
        </p:nvSpPr>
        <p:spPr>
          <a:xfrm>
            <a:off x="3350715" y="3795873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9C5F3AC-90F1-4D9E-892D-22C07A6429E0}"/>
              </a:ext>
            </a:extLst>
          </p:cNvPr>
          <p:cNvSpPr/>
          <p:nvPr/>
        </p:nvSpPr>
        <p:spPr>
          <a:xfrm>
            <a:off x="3672136" y="3795873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965AE1-EF17-4DC3-9331-939B55DCEF48}"/>
              </a:ext>
            </a:extLst>
          </p:cNvPr>
          <p:cNvSpPr/>
          <p:nvPr/>
        </p:nvSpPr>
        <p:spPr>
          <a:xfrm>
            <a:off x="3993557" y="3795873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3889EED-A10C-42A9-8863-E2818E9028DE}"/>
              </a:ext>
            </a:extLst>
          </p:cNvPr>
          <p:cNvSpPr/>
          <p:nvPr/>
        </p:nvSpPr>
        <p:spPr>
          <a:xfrm>
            <a:off x="4314978" y="3795873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F24E8CF-E47C-4D17-AA5D-1B4FA4421095}"/>
              </a:ext>
            </a:extLst>
          </p:cNvPr>
          <p:cNvSpPr/>
          <p:nvPr/>
        </p:nvSpPr>
        <p:spPr>
          <a:xfrm>
            <a:off x="4636399" y="3795873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53277C-1A87-49B0-9A31-B3F874F3194B}"/>
              </a:ext>
            </a:extLst>
          </p:cNvPr>
          <p:cNvSpPr/>
          <p:nvPr/>
        </p:nvSpPr>
        <p:spPr>
          <a:xfrm>
            <a:off x="4957820" y="3795873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625F123-5465-42A2-88FD-73E42F0D7CF9}"/>
              </a:ext>
            </a:extLst>
          </p:cNvPr>
          <p:cNvSpPr/>
          <p:nvPr/>
        </p:nvSpPr>
        <p:spPr>
          <a:xfrm>
            <a:off x="5275097" y="3795873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DAFEEF-9F1F-4F03-BD40-23ED6E879B27}"/>
              </a:ext>
            </a:extLst>
          </p:cNvPr>
          <p:cNvSpPr/>
          <p:nvPr/>
        </p:nvSpPr>
        <p:spPr>
          <a:xfrm>
            <a:off x="5596518" y="3795873"/>
            <a:ext cx="321421" cy="2253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702B30A-1DEF-4762-99FF-982C39958F78}"/>
              </a:ext>
            </a:extLst>
          </p:cNvPr>
          <p:cNvSpPr/>
          <p:nvPr/>
        </p:nvSpPr>
        <p:spPr>
          <a:xfrm>
            <a:off x="5913795" y="3795873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34C1060-1C20-4A70-8100-1AF80559EC25}"/>
              </a:ext>
            </a:extLst>
          </p:cNvPr>
          <p:cNvSpPr/>
          <p:nvPr/>
        </p:nvSpPr>
        <p:spPr>
          <a:xfrm>
            <a:off x="6235216" y="3795873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51D4AA3-70E0-4655-B01C-CAC56AD4C01A}"/>
              </a:ext>
            </a:extLst>
          </p:cNvPr>
          <p:cNvSpPr/>
          <p:nvPr/>
        </p:nvSpPr>
        <p:spPr>
          <a:xfrm>
            <a:off x="6558587" y="3795873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10</a:t>
            </a:r>
            <a:endParaRPr lang="zh-CN" altLang="en-US" sz="105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4DCDD5B-029B-4688-A505-7D91862DEBB5}"/>
              </a:ext>
            </a:extLst>
          </p:cNvPr>
          <p:cNvSpPr/>
          <p:nvPr/>
        </p:nvSpPr>
        <p:spPr>
          <a:xfrm>
            <a:off x="6880008" y="3795873"/>
            <a:ext cx="321421" cy="22537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11</a:t>
            </a:r>
            <a:endParaRPr lang="zh-CN" altLang="en-US" sz="105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52A2FE-C0BA-4298-9279-C959010C49F4}"/>
              </a:ext>
            </a:extLst>
          </p:cNvPr>
          <p:cNvSpPr/>
          <p:nvPr/>
        </p:nvSpPr>
        <p:spPr>
          <a:xfrm>
            <a:off x="3346571" y="4498786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4C927A0-B058-4B68-90B2-8725745505F7}"/>
              </a:ext>
            </a:extLst>
          </p:cNvPr>
          <p:cNvSpPr/>
          <p:nvPr/>
        </p:nvSpPr>
        <p:spPr>
          <a:xfrm>
            <a:off x="3667992" y="4498786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9A440AC-E9DC-4C36-987B-05DEA1FF33E1}"/>
              </a:ext>
            </a:extLst>
          </p:cNvPr>
          <p:cNvSpPr/>
          <p:nvPr/>
        </p:nvSpPr>
        <p:spPr>
          <a:xfrm>
            <a:off x="3989413" y="4498786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E4410F6-20E5-4EAC-B063-B25D7F10C0CB}"/>
              </a:ext>
            </a:extLst>
          </p:cNvPr>
          <p:cNvSpPr/>
          <p:nvPr/>
        </p:nvSpPr>
        <p:spPr>
          <a:xfrm>
            <a:off x="4310834" y="4498786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192F362-528D-4AF2-B611-18FC8809D1A2}"/>
              </a:ext>
            </a:extLst>
          </p:cNvPr>
          <p:cNvSpPr/>
          <p:nvPr/>
        </p:nvSpPr>
        <p:spPr>
          <a:xfrm>
            <a:off x="4632255" y="4498786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3E9C67A-D030-4519-8B00-56952FFA7638}"/>
              </a:ext>
            </a:extLst>
          </p:cNvPr>
          <p:cNvSpPr/>
          <p:nvPr/>
        </p:nvSpPr>
        <p:spPr>
          <a:xfrm>
            <a:off x="4953676" y="4498786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590B56D-B69B-447A-A557-F7F6C03BA0EC}"/>
              </a:ext>
            </a:extLst>
          </p:cNvPr>
          <p:cNvSpPr/>
          <p:nvPr/>
        </p:nvSpPr>
        <p:spPr>
          <a:xfrm>
            <a:off x="5270953" y="4498786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00AA5ED-69C9-4AF0-8BFB-0F4E9DD5436E}"/>
              </a:ext>
            </a:extLst>
          </p:cNvPr>
          <p:cNvSpPr/>
          <p:nvPr/>
        </p:nvSpPr>
        <p:spPr>
          <a:xfrm>
            <a:off x="5592374" y="4498786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B08E683-63D8-4245-919D-21D7202BA3AF}"/>
              </a:ext>
            </a:extLst>
          </p:cNvPr>
          <p:cNvSpPr/>
          <p:nvPr/>
        </p:nvSpPr>
        <p:spPr>
          <a:xfrm>
            <a:off x="5909651" y="4498786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4A525C1-7466-47BD-BDED-C93E8ACE5FBD}"/>
              </a:ext>
            </a:extLst>
          </p:cNvPr>
          <p:cNvSpPr/>
          <p:nvPr/>
        </p:nvSpPr>
        <p:spPr>
          <a:xfrm>
            <a:off x="6231072" y="4498786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4B2A306-0161-4459-9838-07A396A65390}"/>
              </a:ext>
            </a:extLst>
          </p:cNvPr>
          <p:cNvSpPr/>
          <p:nvPr/>
        </p:nvSpPr>
        <p:spPr>
          <a:xfrm>
            <a:off x="6554443" y="4498786"/>
            <a:ext cx="321421" cy="2253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10</a:t>
            </a:r>
            <a:endParaRPr lang="zh-CN" altLang="en-US" sz="105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41A1100-617D-48FF-A6C9-98D18C2F0052}"/>
              </a:ext>
            </a:extLst>
          </p:cNvPr>
          <p:cNvSpPr/>
          <p:nvPr/>
        </p:nvSpPr>
        <p:spPr>
          <a:xfrm>
            <a:off x="6875864" y="4498786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11</a:t>
            </a:r>
            <a:endParaRPr lang="zh-CN" altLang="en-US" sz="105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48652B9-5C22-4C2E-80D2-72F12E848FB8}"/>
              </a:ext>
            </a:extLst>
          </p:cNvPr>
          <p:cNvSpPr/>
          <p:nvPr/>
        </p:nvSpPr>
        <p:spPr>
          <a:xfrm>
            <a:off x="7197285" y="4498786"/>
            <a:ext cx="321421" cy="22537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12</a:t>
            </a:r>
            <a:endParaRPr lang="zh-CN" altLang="en-US" sz="105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F21C375-530D-4B27-B12D-774254E1A9E9}"/>
              </a:ext>
            </a:extLst>
          </p:cNvPr>
          <p:cNvSpPr/>
          <p:nvPr/>
        </p:nvSpPr>
        <p:spPr>
          <a:xfrm>
            <a:off x="7197285" y="2408411"/>
            <a:ext cx="321421" cy="225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12</a:t>
            </a:r>
            <a:endParaRPr lang="zh-CN" altLang="en-US" sz="105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D213FA2-0A96-486A-BCED-778449423A7A}"/>
              </a:ext>
            </a:extLst>
          </p:cNvPr>
          <p:cNvSpPr/>
          <p:nvPr/>
        </p:nvSpPr>
        <p:spPr>
          <a:xfrm>
            <a:off x="7518706" y="2408411"/>
            <a:ext cx="321421" cy="22537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13</a:t>
            </a:r>
            <a:endParaRPr lang="zh-CN" altLang="en-US" sz="105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F41E1AC-A7CB-4682-962A-D4165EE53F5E}"/>
              </a:ext>
            </a:extLst>
          </p:cNvPr>
          <p:cNvSpPr/>
          <p:nvPr/>
        </p:nvSpPr>
        <p:spPr>
          <a:xfrm>
            <a:off x="8857580" y="2689997"/>
            <a:ext cx="983801" cy="4106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Consumer0</a:t>
            </a:r>
            <a:endParaRPr lang="zh-CN" altLang="en-US" sz="12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F7566D1-94D3-4C5E-9B87-10DC39A2B685}"/>
              </a:ext>
            </a:extLst>
          </p:cNvPr>
          <p:cNvSpPr/>
          <p:nvPr/>
        </p:nvSpPr>
        <p:spPr>
          <a:xfrm>
            <a:off x="8857580" y="3385181"/>
            <a:ext cx="983801" cy="4106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Consumer1</a:t>
            </a:r>
            <a:endParaRPr lang="zh-CN" altLang="en-US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6ACD2D2-DE38-4A6E-8145-5EA527AF8811}"/>
              </a:ext>
            </a:extLst>
          </p:cNvPr>
          <p:cNvSpPr/>
          <p:nvPr/>
        </p:nvSpPr>
        <p:spPr>
          <a:xfrm>
            <a:off x="8857580" y="4080365"/>
            <a:ext cx="983801" cy="4106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Consumer2</a:t>
            </a:r>
            <a:endParaRPr lang="zh-CN" altLang="en-US" sz="1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6DAF5D6-638E-436A-A022-E778AA8C2403}"/>
              </a:ext>
            </a:extLst>
          </p:cNvPr>
          <p:cNvSpPr/>
          <p:nvPr/>
        </p:nvSpPr>
        <p:spPr>
          <a:xfrm>
            <a:off x="8569548" y="2407998"/>
            <a:ext cx="1584176" cy="231616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肘形连接符 10">
            <a:extLst>
              <a:ext uri="{FF2B5EF4-FFF2-40B4-BE49-F238E27FC236}">
                <a16:creationId xmlns:a16="http://schemas.microsoft.com/office/drawing/2014/main" id="{3647B71A-BD53-4240-95BC-39DD1DE7C02F}"/>
              </a:ext>
            </a:extLst>
          </p:cNvPr>
          <p:cNvCxnSpPr>
            <a:stCxn id="59" idx="1"/>
            <a:endCxn id="16" idx="0"/>
          </p:cNvCxnSpPr>
          <p:nvPr/>
        </p:nvCxnSpPr>
        <p:spPr>
          <a:xfrm rot="10800000">
            <a:off x="5436676" y="2407999"/>
            <a:ext cx="3420904" cy="487345"/>
          </a:xfrm>
          <a:prstGeom prst="bentConnector4">
            <a:avLst>
              <a:gd name="adj1" fmla="val 25933"/>
              <a:gd name="adj2" fmla="val 146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13">
            <a:extLst>
              <a:ext uri="{FF2B5EF4-FFF2-40B4-BE49-F238E27FC236}">
                <a16:creationId xmlns:a16="http://schemas.microsoft.com/office/drawing/2014/main" id="{AC027AEC-38CC-4E16-A9D0-EC2CD5162686}"/>
              </a:ext>
            </a:extLst>
          </p:cNvPr>
          <p:cNvCxnSpPr>
            <a:stCxn id="60" idx="1"/>
            <a:endCxn id="27" idx="0"/>
          </p:cNvCxnSpPr>
          <p:nvPr/>
        </p:nvCxnSpPr>
        <p:spPr>
          <a:xfrm rot="10800000">
            <a:off x="5119400" y="3089817"/>
            <a:ext cx="3738181" cy="500711"/>
          </a:xfrm>
          <a:prstGeom prst="bentConnector4">
            <a:avLst>
              <a:gd name="adj1" fmla="val 31033"/>
              <a:gd name="adj2" fmla="val 145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18">
            <a:extLst>
              <a:ext uri="{FF2B5EF4-FFF2-40B4-BE49-F238E27FC236}">
                <a16:creationId xmlns:a16="http://schemas.microsoft.com/office/drawing/2014/main" id="{4798F57D-2676-4581-8E42-AD6B0B28452C}"/>
              </a:ext>
            </a:extLst>
          </p:cNvPr>
          <p:cNvCxnSpPr>
            <a:stCxn id="60" idx="1"/>
            <a:endCxn id="39" idx="0"/>
          </p:cNvCxnSpPr>
          <p:nvPr/>
        </p:nvCxnSpPr>
        <p:spPr>
          <a:xfrm rot="10800000" flipV="1">
            <a:off x="5757230" y="3590527"/>
            <a:ext cx="3100351" cy="205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20">
            <a:extLst>
              <a:ext uri="{FF2B5EF4-FFF2-40B4-BE49-F238E27FC236}">
                <a16:creationId xmlns:a16="http://schemas.microsoft.com/office/drawing/2014/main" id="{F11F3CB0-2435-4037-A4DA-08266D686B12}"/>
              </a:ext>
            </a:extLst>
          </p:cNvPr>
          <p:cNvCxnSpPr>
            <a:stCxn id="61" idx="1"/>
            <a:endCxn id="54" idx="0"/>
          </p:cNvCxnSpPr>
          <p:nvPr/>
        </p:nvCxnSpPr>
        <p:spPr>
          <a:xfrm rot="10800000" flipV="1">
            <a:off x="6715154" y="4285710"/>
            <a:ext cx="2142426" cy="213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BD61198C-06B4-45B1-9B83-A0747921EAFB}"/>
              </a:ext>
            </a:extLst>
          </p:cNvPr>
          <p:cNvSpPr/>
          <p:nvPr/>
        </p:nvSpPr>
        <p:spPr>
          <a:xfrm>
            <a:off x="8917758" y="199332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/>
              <a:t>消费者组</a:t>
            </a:r>
          </a:p>
        </p:txBody>
      </p:sp>
    </p:spTree>
    <p:extLst>
      <p:ext uri="{BB962C8B-B14F-4D97-AF65-F5344CB8AC3E}">
        <p14:creationId xmlns:p14="http://schemas.microsoft.com/office/powerpoint/2010/main" val="35242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0">
            <a:extLst>
              <a:ext uri="{FF2B5EF4-FFF2-40B4-BE49-F238E27FC236}">
                <a16:creationId xmlns:a16="http://schemas.microsoft.com/office/drawing/2014/main" id="{7CCB043F-F24C-4178-8F87-7A4391318247}"/>
              </a:ext>
            </a:extLst>
          </p:cNvPr>
          <p:cNvSpPr txBox="1"/>
          <p:nvPr/>
        </p:nvSpPr>
        <p:spPr>
          <a:xfrm>
            <a:off x="5337094" y="904142"/>
            <a:ext cx="1757251" cy="3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Kafka</a:t>
            </a:r>
            <a:r>
              <a:rPr lang="zh-CN" altLang="en-US" sz="16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拦截器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2D6C84-009F-4EA0-AD43-F6D0C6F60C95}"/>
              </a:ext>
            </a:extLst>
          </p:cNvPr>
          <p:cNvSpPr/>
          <p:nvPr/>
        </p:nvSpPr>
        <p:spPr>
          <a:xfrm>
            <a:off x="3585922" y="1468210"/>
            <a:ext cx="1388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err="1">
                <a:latin typeface="Times New Roman" panose="02020603050405020304" pitchFamily="18" charset="0"/>
              </a:rPr>
              <a:t>TimeInterceptor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04E269-C99F-47A4-A4C1-5DBDF7A310F7}"/>
              </a:ext>
            </a:extLst>
          </p:cNvPr>
          <p:cNvSpPr/>
          <p:nvPr/>
        </p:nvSpPr>
        <p:spPr>
          <a:xfrm>
            <a:off x="6117332" y="1476870"/>
            <a:ext cx="1595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err="1">
                <a:latin typeface="Times New Roman" panose="02020603050405020304" pitchFamily="18" charset="0"/>
              </a:rPr>
              <a:t>CounterInterceptor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CB39B6-262D-4370-81AE-AF1991C643C3}"/>
              </a:ext>
            </a:extLst>
          </p:cNvPr>
          <p:cNvSpPr/>
          <p:nvPr/>
        </p:nvSpPr>
        <p:spPr>
          <a:xfrm>
            <a:off x="8338450" y="1474490"/>
            <a:ext cx="1664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err="1">
                <a:latin typeface="Times New Roman" panose="02020603050405020304" pitchFamily="18" charset="0"/>
              </a:rPr>
              <a:t>InterceptorProducer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598CD6-3B8C-4E1F-86EF-5D2D12B6F599}"/>
              </a:ext>
            </a:extLst>
          </p:cNvPr>
          <p:cNvSpPr/>
          <p:nvPr/>
        </p:nvSpPr>
        <p:spPr>
          <a:xfrm>
            <a:off x="1857730" y="1474489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>
                <a:latin typeface="Times New Roman" panose="02020603050405020304" pitchFamily="18" charset="0"/>
              </a:rPr>
              <a:t>发送的数据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7A8409-7185-4518-B561-BF38FB76311A}"/>
              </a:ext>
            </a:extLst>
          </p:cNvPr>
          <p:cNvSpPr/>
          <p:nvPr/>
        </p:nvSpPr>
        <p:spPr>
          <a:xfrm>
            <a:off x="3585922" y="1978546"/>
            <a:ext cx="22986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</a:rPr>
              <a:t>1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）实现</a:t>
            </a:r>
            <a:r>
              <a:rPr lang="en-US" altLang="zh-CN" sz="1400" dirty="0" err="1"/>
              <a:t>ProducerInterceptor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218C0A-BEE0-477E-BF75-054AE567D7D3}"/>
              </a:ext>
            </a:extLst>
          </p:cNvPr>
          <p:cNvSpPr/>
          <p:nvPr/>
        </p:nvSpPr>
        <p:spPr>
          <a:xfrm>
            <a:off x="3619118" y="2479554"/>
            <a:ext cx="22322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）获取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record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数据，并在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value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前增加时间戳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AC4E3E-2DB4-4022-8996-63D47389D891}"/>
              </a:ext>
            </a:extLst>
          </p:cNvPr>
          <p:cNvSpPr/>
          <p:nvPr/>
        </p:nvSpPr>
        <p:spPr>
          <a:xfrm>
            <a:off x="6096000" y="1978545"/>
            <a:ext cx="13276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</a:rPr>
              <a:t>1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）返回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record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32FED0-3B6D-496B-AD5E-177521898FEE}"/>
              </a:ext>
            </a:extLst>
          </p:cNvPr>
          <p:cNvSpPr/>
          <p:nvPr/>
        </p:nvSpPr>
        <p:spPr>
          <a:xfrm>
            <a:off x="6117332" y="2410800"/>
            <a:ext cx="1645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）统计发送成功是失败次数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CD5D3A-7B8C-4F04-AC5D-6F9C0A50AE29}"/>
              </a:ext>
            </a:extLst>
          </p:cNvPr>
          <p:cNvSpPr/>
          <p:nvPr/>
        </p:nvSpPr>
        <p:spPr>
          <a:xfrm>
            <a:off x="6096622" y="3006340"/>
            <a:ext cx="1645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</a:rPr>
              <a:t>3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）关闭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producer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时，打印统计次数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2E9491-FD8B-433C-B1C8-75B1B8E299E5}"/>
              </a:ext>
            </a:extLst>
          </p:cNvPr>
          <p:cNvSpPr/>
          <p:nvPr/>
        </p:nvSpPr>
        <p:spPr>
          <a:xfrm>
            <a:off x="8329432" y="1978545"/>
            <a:ext cx="16628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>
                <a:latin typeface="Times New Roman" panose="02020603050405020304" pitchFamily="18" charset="0"/>
              </a:rPr>
              <a:t>1</a:t>
            </a:r>
            <a:r>
              <a:rPr lang="zh-CN" altLang="en-US" sz="1400" kern="100">
                <a:latin typeface="Times New Roman" panose="02020603050405020304" pitchFamily="18" charset="0"/>
              </a:rPr>
              <a:t>）构建拦截器链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8335A90-ED99-4F94-A7FC-29F5DFAFDE19}"/>
              </a:ext>
            </a:extLst>
          </p:cNvPr>
          <p:cNvSpPr/>
          <p:nvPr/>
        </p:nvSpPr>
        <p:spPr>
          <a:xfrm>
            <a:off x="8328010" y="2394662"/>
            <a:ext cx="13276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kern="100" dirty="0">
                <a:latin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）发送数据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7ED6A8-6C66-4BDF-982C-60409F8AA0F9}"/>
              </a:ext>
            </a:extLst>
          </p:cNvPr>
          <p:cNvSpPr/>
          <p:nvPr/>
        </p:nvSpPr>
        <p:spPr>
          <a:xfrm>
            <a:off x="1832559" y="4105211"/>
            <a:ext cx="100072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m</a:t>
            </a:r>
            <a:r>
              <a:rPr lang="zh-CN" altLang="en-US" sz="1400" dirty="0"/>
              <a:t>essage0</a:t>
            </a:r>
            <a:endParaRPr lang="en-US" altLang="zh-CN" sz="1400" dirty="0"/>
          </a:p>
          <a:p>
            <a:r>
              <a:rPr lang="zh-CN" altLang="en-US" sz="1400" dirty="0"/>
              <a:t>message</a:t>
            </a:r>
            <a:r>
              <a:rPr lang="en-US" altLang="zh-CN" sz="1400" dirty="0"/>
              <a:t>1</a:t>
            </a:r>
            <a:endParaRPr lang="zh-CN" altLang="en-US" sz="1400" dirty="0"/>
          </a:p>
          <a:p>
            <a:r>
              <a:rPr lang="en-US" altLang="zh-CN" sz="1400" dirty="0"/>
              <a:t>… …</a:t>
            </a:r>
            <a:endParaRPr lang="zh-CN" altLang="en-US" sz="1400" dirty="0"/>
          </a:p>
          <a:p>
            <a:r>
              <a:rPr lang="zh-CN" altLang="en-US" sz="1400" dirty="0"/>
              <a:t>message</a:t>
            </a:r>
            <a:r>
              <a:rPr lang="en-US" altLang="zh-CN" sz="1400" dirty="0"/>
              <a:t>9</a:t>
            </a:r>
            <a:endParaRPr lang="zh-CN" altLang="en-US" sz="1400" dirty="0"/>
          </a:p>
          <a:p>
            <a:r>
              <a:rPr lang="zh-CN" altLang="en-US" sz="1400" dirty="0"/>
              <a:t>message</a:t>
            </a:r>
            <a:r>
              <a:rPr lang="en-US" altLang="zh-CN" sz="1400" dirty="0"/>
              <a:t>1</a:t>
            </a:r>
            <a:r>
              <a:rPr lang="zh-CN" altLang="en-US" sz="1400" dirty="0"/>
              <a:t>0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288B81-A025-4750-9FDD-11701AE39D02}"/>
              </a:ext>
            </a:extLst>
          </p:cNvPr>
          <p:cNvSpPr/>
          <p:nvPr/>
        </p:nvSpPr>
        <p:spPr>
          <a:xfrm>
            <a:off x="3619118" y="4121363"/>
            <a:ext cx="2233432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1502102979120,m</a:t>
            </a:r>
            <a:r>
              <a:rPr lang="zh-CN" altLang="en-US" sz="1400" dirty="0"/>
              <a:t>essage0</a:t>
            </a:r>
            <a:endParaRPr lang="en-US" altLang="zh-CN" sz="1400" dirty="0"/>
          </a:p>
          <a:p>
            <a:r>
              <a:rPr lang="en-US" altLang="zh-CN" sz="1400" dirty="0"/>
              <a:t>1502102979242,</a:t>
            </a:r>
            <a:r>
              <a:rPr lang="zh-CN" altLang="en-US" sz="1400" dirty="0"/>
              <a:t>message</a:t>
            </a:r>
            <a:r>
              <a:rPr lang="en-US" altLang="zh-CN" sz="1400" dirty="0"/>
              <a:t>1</a:t>
            </a:r>
            <a:endParaRPr lang="zh-CN" altLang="en-US" sz="1400" dirty="0"/>
          </a:p>
          <a:p>
            <a:r>
              <a:rPr lang="en-US" altLang="zh-CN" sz="1400" dirty="0"/>
              <a:t>… …</a:t>
            </a:r>
            <a:endParaRPr lang="zh-CN" altLang="en-US" sz="1400" dirty="0"/>
          </a:p>
          <a:p>
            <a:r>
              <a:rPr lang="en-US" altLang="zh-CN" sz="1400" dirty="0"/>
              <a:t>1502102979242,</a:t>
            </a:r>
            <a:r>
              <a:rPr lang="zh-CN" altLang="en-US" sz="1400" dirty="0"/>
              <a:t>message</a:t>
            </a:r>
            <a:r>
              <a:rPr lang="en-US" altLang="zh-CN" sz="1400" dirty="0"/>
              <a:t>9</a:t>
            </a:r>
            <a:endParaRPr lang="zh-CN" altLang="en-US" sz="1400" dirty="0"/>
          </a:p>
          <a:p>
            <a:r>
              <a:rPr lang="en-US" altLang="zh-CN" sz="1400" dirty="0"/>
              <a:t>1502102979242,</a:t>
            </a:r>
            <a:r>
              <a:rPr lang="zh-CN" altLang="en-US" sz="1400" dirty="0"/>
              <a:t>message</a:t>
            </a:r>
            <a:r>
              <a:rPr lang="en-US" altLang="zh-CN" sz="1400" dirty="0"/>
              <a:t>1</a:t>
            </a:r>
            <a:r>
              <a:rPr lang="zh-CN" altLang="en-US" sz="1400" dirty="0"/>
              <a:t>0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7DC2A9E-C8C6-4A18-B722-C63C1E1AE920}"/>
              </a:ext>
            </a:extLst>
          </p:cNvPr>
          <p:cNvSpPr/>
          <p:nvPr/>
        </p:nvSpPr>
        <p:spPr>
          <a:xfrm>
            <a:off x="6096000" y="4098510"/>
            <a:ext cx="2233432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1502102979120,m</a:t>
            </a:r>
            <a:r>
              <a:rPr lang="zh-CN" altLang="en-US" sz="1400" dirty="0"/>
              <a:t>essage0</a:t>
            </a:r>
            <a:endParaRPr lang="en-US" altLang="zh-CN" sz="1400" dirty="0"/>
          </a:p>
          <a:p>
            <a:r>
              <a:rPr lang="en-US" altLang="zh-CN" sz="1400" dirty="0"/>
              <a:t>1502102979242,</a:t>
            </a:r>
            <a:r>
              <a:rPr lang="zh-CN" altLang="en-US" sz="1400" dirty="0"/>
              <a:t>message</a:t>
            </a:r>
            <a:r>
              <a:rPr lang="en-US" altLang="zh-CN" sz="1400" dirty="0"/>
              <a:t>1</a:t>
            </a:r>
            <a:endParaRPr lang="zh-CN" altLang="en-US" sz="1400" dirty="0"/>
          </a:p>
          <a:p>
            <a:r>
              <a:rPr lang="en-US" altLang="zh-CN" sz="1400" dirty="0"/>
              <a:t>… …</a:t>
            </a:r>
            <a:endParaRPr lang="zh-CN" altLang="en-US" sz="1400" dirty="0"/>
          </a:p>
          <a:p>
            <a:r>
              <a:rPr lang="en-US" altLang="zh-CN" sz="1400" dirty="0"/>
              <a:t>1502102979242,</a:t>
            </a:r>
            <a:r>
              <a:rPr lang="zh-CN" altLang="en-US" sz="1400" dirty="0"/>
              <a:t>message</a:t>
            </a:r>
            <a:r>
              <a:rPr lang="en-US" altLang="zh-CN" sz="1400" dirty="0"/>
              <a:t>9</a:t>
            </a:r>
            <a:endParaRPr lang="zh-CN" altLang="en-US" sz="1400" dirty="0"/>
          </a:p>
          <a:p>
            <a:r>
              <a:rPr lang="en-US" altLang="zh-CN" sz="1400" dirty="0"/>
              <a:t>1502102979242,</a:t>
            </a:r>
            <a:r>
              <a:rPr lang="zh-CN" altLang="en-US" sz="1400" dirty="0"/>
              <a:t>message</a:t>
            </a:r>
            <a:r>
              <a:rPr lang="en-US" altLang="zh-CN" sz="1400" dirty="0"/>
              <a:t>1</a:t>
            </a:r>
            <a:r>
              <a:rPr lang="zh-CN" altLang="en-US" sz="1400" dirty="0"/>
              <a:t>0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B62573C-C45A-465E-9559-E731B850FAFA}"/>
              </a:ext>
            </a:extLst>
          </p:cNvPr>
          <p:cNvSpPr/>
          <p:nvPr/>
        </p:nvSpPr>
        <p:spPr>
          <a:xfrm>
            <a:off x="6117332" y="3575290"/>
            <a:ext cx="1584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success:10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error:0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147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0">
            <a:extLst>
              <a:ext uri="{FF2B5EF4-FFF2-40B4-BE49-F238E27FC236}">
                <a16:creationId xmlns:a16="http://schemas.microsoft.com/office/drawing/2014/main" id="{F6504ED4-5550-4643-B960-546D214E114B}"/>
              </a:ext>
            </a:extLst>
          </p:cNvPr>
          <p:cNvSpPr txBox="1"/>
          <p:nvPr/>
        </p:nvSpPr>
        <p:spPr>
          <a:xfrm>
            <a:off x="5144776" y="1666262"/>
            <a:ext cx="1757251" cy="36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zh-CN" sz="16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数据清洗案例</a:t>
            </a:r>
            <a:endParaRPr lang="en-US" altLang="zh-CN" sz="16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EE5107-A997-4465-A3AB-93B596B1C69F}"/>
              </a:ext>
            </a:extLst>
          </p:cNvPr>
          <p:cNvSpPr/>
          <p:nvPr/>
        </p:nvSpPr>
        <p:spPr>
          <a:xfrm>
            <a:off x="3712844" y="2240138"/>
            <a:ext cx="968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00B050"/>
                </a:solidFill>
                <a:latin typeface="Times New Roman" panose="02020603050405020304" pitchFamily="18" charset="0"/>
              </a:rPr>
              <a:t>Topic  first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A9DFAE-5A48-40D4-B88D-BD4298C16371}"/>
              </a:ext>
            </a:extLst>
          </p:cNvPr>
          <p:cNvSpPr/>
          <p:nvPr/>
        </p:nvSpPr>
        <p:spPr>
          <a:xfrm>
            <a:off x="7784458" y="2236608"/>
            <a:ext cx="1180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002060"/>
                </a:solidFill>
                <a:latin typeface="Times New Roman" panose="02020603050405020304" pitchFamily="18" charset="0"/>
              </a:rPr>
              <a:t>Topic  second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ECEF65-2020-4863-B679-3F32AEE36D8E}"/>
              </a:ext>
            </a:extLst>
          </p:cNvPr>
          <p:cNvSpPr/>
          <p:nvPr/>
        </p:nvSpPr>
        <p:spPr>
          <a:xfrm>
            <a:off x="9324886" y="2236608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Consumer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D24FFF-8D1F-491F-8409-17BF0725110F}"/>
              </a:ext>
            </a:extLst>
          </p:cNvPr>
          <p:cNvSpPr/>
          <p:nvPr/>
        </p:nvSpPr>
        <p:spPr>
          <a:xfrm>
            <a:off x="1828724" y="2236608"/>
            <a:ext cx="832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Producer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B9B871-0670-4349-BB71-9B45A85B1ECF}"/>
              </a:ext>
            </a:extLst>
          </p:cNvPr>
          <p:cNvSpPr/>
          <p:nvPr/>
        </p:nvSpPr>
        <p:spPr>
          <a:xfrm>
            <a:off x="1737420" y="3429000"/>
            <a:ext cx="1895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14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atguigu</a:t>
            </a:r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&gt;&gt;&gt;</a:t>
            </a:r>
            <a:r>
              <a:rPr lang="en-US" altLang="zh-CN" sz="14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ximenqing</a:t>
            </a:r>
            <a:endParaRPr lang="zh-CN" altLang="zh-CN" sz="14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r>
              <a:rPr lang="en-US" altLang="zh-CN" sz="1400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1400" kern="1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jinlian</a:t>
            </a:r>
            <a:endParaRPr lang="zh-CN" altLang="zh-CN" sz="1400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81A30E-0C9B-418E-8DAD-60DDDD2DA2EA}"/>
              </a:ext>
            </a:extLst>
          </p:cNvPr>
          <p:cNvSpPr/>
          <p:nvPr/>
        </p:nvSpPr>
        <p:spPr>
          <a:xfrm>
            <a:off x="6089478" y="2205830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LogProcessor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DC7E1C-8088-4AE3-AA97-92C37D28F1CC}"/>
              </a:ext>
            </a:extLst>
          </p:cNvPr>
          <p:cNvSpPr/>
          <p:nvPr/>
        </p:nvSpPr>
        <p:spPr>
          <a:xfrm>
            <a:off x="3712844" y="3433574"/>
            <a:ext cx="1895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00B05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1400" kern="1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atguigu</a:t>
            </a:r>
            <a:r>
              <a:rPr lang="en-US" altLang="zh-CN" sz="1400" kern="100" dirty="0">
                <a:solidFill>
                  <a:srgbClr val="00B050"/>
                </a:solidFill>
                <a:latin typeface="Times New Roman" panose="02020603050405020304" pitchFamily="18" charset="0"/>
              </a:rPr>
              <a:t>&gt;&gt;&gt;</a:t>
            </a:r>
            <a:r>
              <a:rPr lang="en-US" altLang="zh-CN" sz="1400" kern="1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ximenqing</a:t>
            </a:r>
            <a:endParaRPr lang="zh-CN" altLang="zh-CN" sz="1400" kern="100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r>
              <a:rPr lang="en-US" altLang="zh-CN" sz="1400" kern="100" dirty="0">
                <a:solidFill>
                  <a:srgbClr val="00B05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1400" kern="1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jinlian</a:t>
            </a:r>
            <a:endParaRPr lang="zh-CN" altLang="zh-CN" sz="1400" kern="1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5C5437-C9A6-4104-96F3-9F1182364A33}"/>
              </a:ext>
            </a:extLst>
          </p:cNvPr>
          <p:cNvSpPr/>
          <p:nvPr/>
        </p:nvSpPr>
        <p:spPr>
          <a:xfrm>
            <a:off x="6075175" y="3429000"/>
            <a:ext cx="1053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14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ximenqing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1400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jinlian</a:t>
            </a:r>
            <a:endParaRPr lang="zh-CN" altLang="zh-CN" sz="14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4CF008-0F95-4B3B-A68E-FDF7E2884A16}"/>
              </a:ext>
            </a:extLst>
          </p:cNvPr>
          <p:cNvSpPr/>
          <p:nvPr/>
        </p:nvSpPr>
        <p:spPr>
          <a:xfrm>
            <a:off x="7784458" y="3441582"/>
            <a:ext cx="1053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rgbClr val="00206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1400" kern="1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ximenqing</a:t>
            </a:r>
            <a:endParaRPr lang="zh-CN" altLang="zh-CN" sz="1400" kern="1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r>
              <a:rPr lang="en-US" altLang="zh-CN" sz="1400" kern="100" dirty="0">
                <a:solidFill>
                  <a:srgbClr val="00206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1400" kern="1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jinlian</a:t>
            </a:r>
            <a:endParaRPr lang="zh-CN" altLang="zh-CN" sz="1400" kern="1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4020BB7-9AB9-4CB4-8305-8C09B24E8B46}"/>
              </a:ext>
            </a:extLst>
          </p:cNvPr>
          <p:cNvSpPr/>
          <p:nvPr/>
        </p:nvSpPr>
        <p:spPr>
          <a:xfrm>
            <a:off x="9324886" y="3429000"/>
            <a:ext cx="1053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1400" kern="1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ximenqing</a:t>
            </a:r>
            <a:endParaRPr lang="zh-CN" altLang="zh-CN" sz="1400" kern="1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US" altLang="zh-CN" sz="14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1400" kern="1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jinlian</a:t>
            </a:r>
            <a:endParaRPr lang="zh-CN" altLang="zh-CN" sz="1400" kern="1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45CFB20-BD93-4E25-9FF1-7C75CBD8C453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661003" y="2390497"/>
            <a:ext cx="1051841" cy="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65BADDE-F2A4-495E-B9FF-A6BD44C3910E}"/>
              </a:ext>
            </a:extLst>
          </p:cNvPr>
          <p:cNvCxnSpPr>
            <a:endCxn id="10" idx="1"/>
          </p:cNvCxnSpPr>
          <p:nvPr/>
        </p:nvCxnSpPr>
        <p:spPr>
          <a:xfrm flipV="1">
            <a:off x="4650011" y="2390496"/>
            <a:ext cx="1439467" cy="1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51BFA29-6E99-4A4B-999C-D554649EE890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7319302" y="2390496"/>
            <a:ext cx="4651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DF97051-FCC1-4A21-B756-66CA9D3E85D1}"/>
              </a:ext>
            </a:extLst>
          </p:cNvPr>
          <p:cNvCxnSpPr>
            <a:endCxn id="7" idx="1"/>
          </p:cNvCxnSpPr>
          <p:nvPr/>
        </p:nvCxnSpPr>
        <p:spPr>
          <a:xfrm>
            <a:off x="8904081" y="2381579"/>
            <a:ext cx="420805" cy="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09A0997-4247-4E2F-8F0E-654DF62A8375}"/>
              </a:ext>
            </a:extLst>
          </p:cNvPr>
          <p:cNvSpPr/>
          <p:nvPr/>
        </p:nvSpPr>
        <p:spPr>
          <a:xfrm>
            <a:off x="2422398" y="2745736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>
                <a:latin typeface="Times New Roman" panose="02020603050405020304" pitchFamily="18" charset="0"/>
              </a:rPr>
              <a:t>发送数据到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topic</a:t>
            </a:r>
            <a:endParaRPr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9E19842-1AC1-4578-B2FE-FEAA41767A32}"/>
              </a:ext>
            </a:extLst>
          </p:cNvPr>
          <p:cNvSpPr/>
          <p:nvPr/>
        </p:nvSpPr>
        <p:spPr>
          <a:xfrm>
            <a:off x="4440984" y="2745737"/>
            <a:ext cx="1954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kern="100" dirty="0">
                <a:latin typeface="Times New Roman" panose="02020603050405020304" pitchFamily="18" charset="0"/>
              </a:rPr>
              <a:t>对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topic first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中数据清洗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FEBC33-5436-4164-94E8-EFB0982A3A8E}"/>
              </a:ext>
            </a:extLst>
          </p:cNvPr>
          <p:cNvSpPr/>
          <p:nvPr/>
        </p:nvSpPr>
        <p:spPr>
          <a:xfrm>
            <a:off x="6928716" y="2643879"/>
            <a:ext cx="1590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把处理后数据保存到</a:t>
            </a:r>
            <a:r>
              <a:rPr lang="en-US" altLang="zh-CN" sz="1400" dirty="0"/>
              <a:t>topic second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F98E446-D140-4BAF-8A62-662D550C1627}"/>
              </a:ext>
            </a:extLst>
          </p:cNvPr>
          <p:cNvSpPr/>
          <p:nvPr/>
        </p:nvSpPr>
        <p:spPr>
          <a:xfrm>
            <a:off x="8788135" y="2638014"/>
            <a:ext cx="1590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消费者消费</a:t>
            </a:r>
            <a:r>
              <a:rPr lang="en-US" altLang="zh-CN" sz="1400" dirty="0"/>
              <a:t>topic second</a:t>
            </a:r>
            <a:r>
              <a:rPr lang="zh-CN" altLang="en-US" sz="1400" dirty="0"/>
              <a:t>中数据</a:t>
            </a:r>
          </a:p>
        </p:txBody>
      </p:sp>
    </p:spTree>
    <p:extLst>
      <p:ext uri="{BB962C8B-B14F-4D97-AF65-F5344CB8AC3E}">
        <p14:creationId xmlns:p14="http://schemas.microsoft.com/office/powerpoint/2010/main" val="116760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501</Words>
  <Application>Microsoft Office PowerPoint</Application>
  <PresentationFormat>宽屏</PresentationFormat>
  <Paragraphs>191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方正兰亭超细黑简体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魏杨</dc:creator>
  <cp:lastModifiedBy>魏杨</cp:lastModifiedBy>
  <cp:revision>6</cp:revision>
  <dcterms:created xsi:type="dcterms:W3CDTF">2020-10-23T17:39:32Z</dcterms:created>
  <dcterms:modified xsi:type="dcterms:W3CDTF">2020-10-23T17:45:24Z</dcterms:modified>
</cp:coreProperties>
</file>