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87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0" r:id="rId26"/>
    <p:sldId id="284" r:id="rId27"/>
    <p:sldId id="285" r:id="rId28"/>
    <p:sldId id="286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F539170A-18F4-4BED-96FB-1B69D1DCAA7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Proxmox</a:t>
            </a:r>
            <a:r>
              <a:rPr lang="en-US" dirty="0"/>
              <a:t> VE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Section 10</a:t>
            </a:r>
          </a:p>
          <a:p>
            <a:r>
              <a:rPr lang="en-US" dirty="0" err="1"/>
              <a:t>Proxmox</a:t>
            </a:r>
            <a:r>
              <a:rPr lang="en-US" dirty="0"/>
              <a:t> VE Cluster</a:t>
            </a:r>
          </a:p>
          <a:p>
            <a:endParaRPr lang="en-US" dirty="0"/>
          </a:p>
          <a:p>
            <a:r>
              <a:rPr lang="en-US" dirty="0"/>
              <a:t>Instructor: Hadi Alnabriss</a:t>
            </a:r>
          </a:p>
          <a:p>
            <a:endParaRPr lang="en-US" dirty="0"/>
          </a:p>
        </p:txBody>
      </p:sp>
      <p:pic>
        <p:nvPicPr>
          <p:cNvPr id="102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0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each node prepare the hosts file to recognize all the nodes in your cluster</a:t>
            </a:r>
          </a:p>
          <a:p>
            <a:endParaRPr lang="en-US" dirty="0"/>
          </a:p>
          <a:p>
            <a:r>
              <a:rPr lang="en-US" dirty="0"/>
              <a:t>node01	    192.168.132.133</a:t>
            </a:r>
          </a:p>
          <a:p>
            <a:r>
              <a:rPr lang="en-US" dirty="0"/>
              <a:t>node02	    192.168.132.134</a:t>
            </a:r>
          </a:p>
          <a:p>
            <a:r>
              <a:rPr lang="en-US" dirty="0"/>
              <a:t>node03      192.168.132.135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hosts file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06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</a:t>
            </a:r>
            <a:r>
              <a:rPr lang="en-US" i="1" dirty="0" err="1"/>
              <a:t>pvecm</a:t>
            </a:r>
            <a:r>
              <a:rPr lang="en-US" i="1" dirty="0"/>
              <a:t>”</a:t>
            </a:r>
            <a:r>
              <a:rPr lang="en-US" dirty="0"/>
              <a:t> can be used to:</a:t>
            </a:r>
          </a:p>
          <a:p>
            <a:pPr lvl="1"/>
            <a:r>
              <a:rPr lang="en-US" dirty="0"/>
              <a:t>Create a new cluster, </a:t>
            </a:r>
          </a:p>
          <a:p>
            <a:pPr lvl="1"/>
            <a:r>
              <a:rPr lang="en-US" dirty="0"/>
              <a:t>Join nodes to a cluster, </a:t>
            </a:r>
          </a:p>
          <a:p>
            <a:pPr lvl="1"/>
            <a:r>
              <a:rPr lang="en-US" dirty="0"/>
              <a:t>Leave the cluster, </a:t>
            </a:r>
          </a:p>
          <a:p>
            <a:pPr lvl="1"/>
            <a:r>
              <a:rPr lang="en-US" dirty="0"/>
              <a:t>Get status information </a:t>
            </a:r>
          </a:p>
          <a:p>
            <a:pPr lvl="1"/>
            <a:r>
              <a:rPr lang="en-US" dirty="0"/>
              <a:t>Other various cluster related tasks.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the Cluster using Cluster Manager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3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GUI</a:t>
            </a:r>
          </a:p>
          <a:p>
            <a:pPr lvl="1"/>
            <a:r>
              <a:rPr lang="en-US" dirty="0"/>
              <a:t>You cannot create the cluster from GUI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the Cluster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2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any node </a:t>
            </a:r>
          </a:p>
          <a:p>
            <a:pPr lvl="1"/>
            <a:r>
              <a:rPr lang="en-US" i="1" dirty="0"/>
              <a:t>node01# </a:t>
            </a:r>
            <a:r>
              <a:rPr lang="en-US" i="1" dirty="0" err="1"/>
              <a:t>pvecm</a:t>
            </a:r>
            <a:r>
              <a:rPr lang="en-US" i="1" dirty="0"/>
              <a:t> create YOUR-CLUSTER-NAME</a:t>
            </a:r>
          </a:p>
          <a:p>
            <a:endParaRPr lang="en-US" dirty="0"/>
          </a:p>
          <a:p>
            <a:r>
              <a:rPr lang="en-US" dirty="0"/>
              <a:t>On the other two nodes</a:t>
            </a:r>
          </a:p>
          <a:p>
            <a:pPr lvl="1"/>
            <a:r>
              <a:rPr lang="en-US" i="1" dirty="0"/>
              <a:t>node02#pvecm add </a:t>
            </a:r>
            <a:r>
              <a:rPr lang="en-US" dirty="0"/>
              <a:t>IP-ADDRESS-CLUSTER </a:t>
            </a:r>
            <a:endParaRPr lang="en-US" i="1" dirty="0"/>
          </a:p>
          <a:p>
            <a:pPr lvl="1"/>
            <a:r>
              <a:rPr lang="en-US" i="1" dirty="0"/>
              <a:t>node03#pvecm add </a:t>
            </a:r>
            <a:r>
              <a:rPr lang="en-US" dirty="0"/>
              <a:t>IP-ADDRESS-CLUSTER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dirty="0"/>
              <a:t>use the IP address from an existing cluster node (node01 in our case or IP 192.168.132.133).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the Cluster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75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the cluster status</a:t>
            </a:r>
          </a:p>
          <a:p>
            <a:pPr lvl="1"/>
            <a:r>
              <a:rPr lang="en-US" dirty="0" err="1"/>
              <a:t>pvecm</a:t>
            </a:r>
            <a:r>
              <a:rPr lang="en-US" dirty="0"/>
              <a:t> status</a:t>
            </a:r>
          </a:p>
          <a:p>
            <a:r>
              <a:rPr lang="en-US" dirty="0"/>
              <a:t>To see nodes in the cluster</a:t>
            </a:r>
          </a:p>
          <a:p>
            <a:pPr lvl="1"/>
            <a:r>
              <a:rPr lang="en-US" dirty="0" err="1"/>
              <a:t>pvecm</a:t>
            </a:r>
            <a:r>
              <a:rPr lang="en-US" dirty="0"/>
              <a:t> nodes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Cluster Status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8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cluster includes the nodes:</a:t>
            </a:r>
          </a:p>
          <a:p>
            <a:pPr lvl="1"/>
            <a:r>
              <a:rPr lang="en-US" dirty="0"/>
              <a:t>node01</a:t>
            </a:r>
          </a:p>
          <a:p>
            <a:pPr lvl="1"/>
            <a:r>
              <a:rPr lang="en-US" dirty="0"/>
              <a:t>node02</a:t>
            </a:r>
          </a:p>
          <a:p>
            <a:pPr lvl="1"/>
            <a:r>
              <a:rPr lang="en-US" dirty="0"/>
              <a:t>node03</a:t>
            </a:r>
          </a:p>
          <a:p>
            <a:pPr lvl="1"/>
            <a:r>
              <a:rPr lang="en-US" dirty="0"/>
              <a:t>node04</a:t>
            </a:r>
          </a:p>
          <a:p>
            <a:r>
              <a:rPr lang="en-US" dirty="0"/>
              <a:t>To delete node04</a:t>
            </a:r>
          </a:p>
          <a:p>
            <a:pPr lvl="1"/>
            <a:r>
              <a:rPr lang="en-US" dirty="0"/>
              <a:t>power off node04</a:t>
            </a:r>
          </a:p>
          <a:p>
            <a:pPr lvl="1"/>
            <a:r>
              <a:rPr lang="en-US" dirty="0"/>
              <a:t>from (node01, node02 or node03):</a:t>
            </a:r>
          </a:p>
          <a:p>
            <a:pPr lvl="2"/>
            <a:r>
              <a:rPr lang="en-US" dirty="0" err="1"/>
              <a:t>pvecm</a:t>
            </a:r>
            <a:r>
              <a:rPr lang="en-US" dirty="0"/>
              <a:t> </a:t>
            </a:r>
            <a:r>
              <a:rPr lang="en-US" dirty="0" err="1"/>
              <a:t>delnode</a:t>
            </a:r>
            <a:r>
              <a:rPr lang="en-US" dirty="0"/>
              <a:t> node04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Delete Node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12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Proxmox</a:t>
            </a:r>
            <a:r>
              <a:rPr lang="en-US" sz="2000" dirty="0"/>
              <a:t> VE use a quorum-based technique to provide a consistent state among all cluster nodes.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Quorum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11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quorum is the minimum number of votes that a distributed transaction has to obtain in order to be allowed to perform an operation in a distributed system.</a:t>
            </a:r>
          </a:p>
          <a:p>
            <a:endParaRPr lang="en-US" sz="2000" dirty="0"/>
          </a:p>
          <a:p>
            <a:r>
              <a:rPr lang="en-US" sz="2000" dirty="0"/>
              <a:t>In case of network partitioning, state changes requires that a majority of nodes are online. The cluster switches to read-only mode if it loses quorum.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Quorum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924800" y="325755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Node01</a:t>
            </a:r>
          </a:p>
        </p:txBody>
      </p:sp>
      <p:sp>
        <p:nvSpPr>
          <p:cNvPr id="5" name="Oval 4"/>
          <p:cNvSpPr/>
          <p:nvPr/>
        </p:nvSpPr>
        <p:spPr>
          <a:xfrm>
            <a:off x="6705600" y="432435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Node02</a:t>
            </a:r>
          </a:p>
        </p:txBody>
      </p:sp>
      <p:sp>
        <p:nvSpPr>
          <p:cNvPr id="6" name="Oval 5"/>
          <p:cNvSpPr/>
          <p:nvPr/>
        </p:nvSpPr>
        <p:spPr>
          <a:xfrm>
            <a:off x="5486400" y="3257550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Node03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6781800" y="3714750"/>
            <a:ext cx="685800" cy="304800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</a:t>
            </a:r>
          </a:p>
        </p:txBody>
      </p:sp>
      <p:cxnSp>
        <p:nvCxnSpPr>
          <p:cNvPr id="11" name="Straight Arrow Connector 10"/>
          <p:cNvCxnSpPr>
            <a:stCxn id="7" idx="1"/>
            <a:endCxn id="6" idx="6"/>
          </p:cNvCxnSpPr>
          <p:nvPr/>
        </p:nvCxnSpPr>
        <p:spPr>
          <a:xfrm flipH="1" flipV="1">
            <a:off x="6324600" y="3638550"/>
            <a:ext cx="4572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5" idx="0"/>
          </p:cNvCxnSpPr>
          <p:nvPr/>
        </p:nvCxnSpPr>
        <p:spPr>
          <a:xfrm>
            <a:off x="7124700" y="401955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4" idx="2"/>
          </p:cNvCxnSpPr>
          <p:nvPr/>
        </p:nvCxnSpPr>
        <p:spPr>
          <a:xfrm flipV="1">
            <a:off x="7467600" y="3638550"/>
            <a:ext cx="4572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324600" y="3257550"/>
            <a:ext cx="609600" cy="1066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630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cluster network is the core of a cluster.</a:t>
            </a:r>
          </a:p>
          <a:p>
            <a:r>
              <a:rPr lang="en-US" sz="2000" dirty="0"/>
              <a:t>All messages sent over it have to be delivered reliable to all nodes in their respective order.</a:t>
            </a:r>
          </a:p>
          <a:p>
            <a:r>
              <a:rPr lang="en-US" sz="2000" dirty="0"/>
              <a:t>In </a:t>
            </a:r>
            <a:r>
              <a:rPr lang="en-US" sz="2000" dirty="0" err="1"/>
              <a:t>Proxmox</a:t>
            </a:r>
            <a:r>
              <a:rPr lang="en-US" sz="2000" dirty="0"/>
              <a:t> VE this part is done by </a:t>
            </a:r>
            <a:r>
              <a:rPr lang="en-US" sz="2000" dirty="0" err="1"/>
              <a:t>corosync</a:t>
            </a:r>
            <a:r>
              <a:rPr lang="en-US" sz="2000" dirty="0"/>
              <a:t>, an implementation of a high performance low overhead high availability development toolkit. </a:t>
            </a:r>
          </a:p>
          <a:p>
            <a:r>
              <a:rPr lang="en-US" sz="2000" dirty="0"/>
              <a:t>It serves our decentralized configuration file system (</a:t>
            </a:r>
            <a:r>
              <a:rPr lang="en-US" sz="2000" dirty="0" err="1"/>
              <a:t>pmxcfs</a:t>
            </a:r>
            <a:r>
              <a:rPr lang="en-US" sz="2000" dirty="0"/>
              <a:t>).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Cluster Network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843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needs a reliable network with latencies under 2 milliseconds (LAN performance) to work properly.</a:t>
            </a:r>
          </a:p>
          <a:p>
            <a:r>
              <a:rPr lang="en-US" sz="2000" dirty="0"/>
              <a:t>While </a:t>
            </a:r>
            <a:r>
              <a:rPr lang="en-US" sz="2000" dirty="0" err="1"/>
              <a:t>corosync</a:t>
            </a:r>
            <a:r>
              <a:rPr lang="en-US" sz="2000" dirty="0"/>
              <a:t> can also use unicast for communication between nodes its </a:t>
            </a:r>
            <a:r>
              <a:rPr lang="en-US" sz="2000" b="1" dirty="0"/>
              <a:t>highly recommended</a:t>
            </a:r>
            <a:r>
              <a:rPr lang="en-US" sz="2000" dirty="0"/>
              <a:t> to have a multicast capable network. </a:t>
            </a:r>
          </a:p>
          <a:p>
            <a:r>
              <a:rPr lang="en-US" sz="2000" dirty="0"/>
              <a:t>The network should not be used heavily by other members, ideally </a:t>
            </a:r>
            <a:r>
              <a:rPr lang="en-US" sz="2000" dirty="0" err="1"/>
              <a:t>corosync</a:t>
            </a:r>
            <a:r>
              <a:rPr lang="en-US" sz="2000" dirty="0"/>
              <a:t> runs on its own network. 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Cluster Network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How can you manage multiple hosts in your datacenter?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Proxmox</a:t>
            </a:r>
            <a:r>
              <a:rPr lang="en-US" sz="2800" dirty="0"/>
              <a:t> VE Cluster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4" r="53684" b="61547"/>
          <a:stretch/>
        </p:blipFill>
        <p:spPr bwMode="auto">
          <a:xfrm>
            <a:off x="749030" y="2114550"/>
            <a:ext cx="3886200" cy="160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t="4325" r="58438" b="59760"/>
          <a:stretch/>
        </p:blipFill>
        <p:spPr bwMode="auto">
          <a:xfrm>
            <a:off x="5181600" y="2114550"/>
            <a:ext cx="3427725" cy="173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3" r="59693" b="64461"/>
          <a:stretch/>
        </p:blipFill>
        <p:spPr bwMode="auto">
          <a:xfrm>
            <a:off x="3047999" y="3400807"/>
            <a:ext cx="3567953" cy="15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22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pve</a:t>
            </a:r>
            <a:r>
              <a:rPr lang="en-US" sz="2000" dirty="0"/>
              <a:t>/</a:t>
            </a:r>
            <a:r>
              <a:rPr lang="en-US" sz="2000" dirty="0" err="1"/>
              <a:t>corosync.conf</a:t>
            </a:r>
            <a:r>
              <a:rPr lang="en-US" sz="2000" dirty="0"/>
              <a:t> file plays a central role in </a:t>
            </a:r>
            <a:r>
              <a:rPr lang="en-US" sz="2000" dirty="0" err="1"/>
              <a:t>Proxmox</a:t>
            </a:r>
            <a:r>
              <a:rPr lang="en-US" sz="2000" dirty="0"/>
              <a:t> VE cluster. </a:t>
            </a:r>
          </a:p>
          <a:p>
            <a:r>
              <a:rPr lang="en-US" sz="2000" dirty="0"/>
              <a:t>It controls the cluster membership and its network.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For safety: </a:t>
            </a:r>
            <a:r>
              <a:rPr lang="en-US" sz="2000" dirty="0"/>
              <a:t>use the </a:t>
            </a:r>
            <a:r>
              <a:rPr lang="en-US" sz="2000" i="1" dirty="0" err="1"/>
              <a:t>pvecm</a:t>
            </a:r>
            <a:r>
              <a:rPr lang="en-US" sz="2000" dirty="0"/>
              <a:t> command to configure your cluster 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Corosync</a:t>
            </a:r>
            <a:r>
              <a:rPr lang="en-US" sz="2800" dirty="0"/>
              <a:t> Configuration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070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Proxmox</a:t>
            </a:r>
            <a:r>
              <a:rPr lang="en-US" sz="2000" dirty="0"/>
              <a:t> Cluster file system (“</a:t>
            </a:r>
            <a:r>
              <a:rPr lang="en-US" sz="2000" dirty="0" err="1"/>
              <a:t>pmxcfs</a:t>
            </a:r>
            <a:r>
              <a:rPr lang="en-US" sz="2000" dirty="0"/>
              <a:t>”) is a database-driven file system for storing configuration files. </a:t>
            </a:r>
          </a:p>
          <a:p>
            <a:r>
              <a:rPr lang="en-US" sz="2000" dirty="0"/>
              <a:t>Files are replicated in real time to all cluster nodes using </a:t>
            </a:r>
            <a:r>
              <a:rPr lang="en-US" sz="2000" dirty="0" err="1"/>
              <a:t>corosync</a:t>
            </a:r>
            <a:r>
              <a:rPr lang="en-US" sz="2000" dirty="0"/>
              <a:t>. </a:t>
            </a:r>
          </a:p>
          <a:p>
            <a:r>
              <a:rPr lang="en-US" sz="2000" dirty="0"/>
              <a:t>We use this to store all PVE related configuration files.</a:t>
            </a:r>
          </a:p>
          <a:p>
            <a:r>
              <a:rPr lang="en-US" sz="2000" dirty="0"/>
              <a:t>The file system is mounted at 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pve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Cluster File System (</a:t>
            </a:r>
            <a:r>
              <a:rPr lang="en-US" sz="2800" dirty="0" err="1"/>
              <a:t>pmxcfs</a:t>
            </a:r>
            <a:r>
              <a:rPr lang="en-US" sz="2800" dirty="0"/>
              <a:t>)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Although the file system stores all data inside a persistent database on disk, a copy of the data resides in RAM. </a:t>
            </a:r>
          </a:p>
          <a:p>
            <a:r>
              <a:rPr lang="en-US" sz="2000" dirty="0"/>
              <a:t>That imposes restriction on the maximum size, which is currently 30MB. </a:t>
            </a:r>
          </a:p>
          <a:p>
            <a:r>
              <a:rPr lang="en-US" sz="2000" dirty="0"/>
              <a:t>This is still enough to store the configuration of several thousands of virtual machines.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Cluster File System (</a:t>
            </a:r>
            <a:r>
              <a:rPr lang="en-US" sz="2800" dirty="0" err="1"/>
              <a:t>pmxcfs</a:t>
            </a:r>
            <a:r>
              <a:rPr lang="en-US" sz="2800" dirty="0"/>
              <a:t>)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46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system provides the following advantages:</a:t>
            </a:r>
          </a:p>
          <a:p>
            <a:pPr lvl="1"/>
            <a:r>
              <a:rPr lang="en-US" sz="1800" dirty="0"/>
              <a:t>seamless replication of all configurations to all nodes in real time </a:t>
            </a:r>
          </a:p>
          <a:p>
            <a:pPr lvl="1"/>
            <a:r>
              <a:rPr lang="en-US" sz="1800" dirty="0"/>
              <a:t>provides strong consistency checks to avoid duplicate VM IDs </a:t>
            </a:r>
          </a:p>
          <a:p>
            <a:pPr lvl="1"/>
            <a:r>
              <a:rPr lang="en-US" sz="1800" dirty="0"/>
              <a:t>read-only when a node loses quorum </a:t>
            </a:r>
          </a:p>
          <a:p>
            <a:pPr lvl="1"/>
            <a:r>
              <a:rPr lang="en-US" sz="1800" dirty="0"/>
              <a:t>automatic updates of the </a:t>
            </a:r>
            <a:r>
              <a:rPr lang="en-US" sz="1800" dirty="0" err="1"/>
              <a:t>corosync</a:t>
            </a:r>
            <a:r>
              <a:rPr lang="en-US" sz="1800" dirty="0"/>
              <a:t> cluster configuration to all nodes </a:t>
            </a:r>
          </a:p>
          <a:p>
            <a:pPr lvl="1"/>
            <a:r>
              <a:rPr lang="en-US" sz="1800" dirty="0"/>
              <a:t>includes a distributed locking mechanism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Cluster File System (</a:t>
            </a:r>
            <a:r>
              <a:rPr lang="en-US" sz="2800" dirty="0" err="1"/>
              <a:t>pmxcfs</a:t>
            </a:r>
            <a:r>
              <a:rPr lang="en-US" sz="2800" dirty="0"/>
              <a:t>) Advantages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3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Cluster Filesystem Files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10156" r="43450" b="43651"/>
          <a:stretch/>
        </p:blipFill>
        <p:spPr bwMode="auto">
          <a:xfrm>
            <a:off x="1447800" y="1123950"/>
            <a:ext cx="6477000" cy="323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37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Cluster Filesystem Files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" t="55716" r="42988" b="7822"/>
          <a:stretch/>
        </p:blipFill>
        <p:spPr bwMode="auto">
          <a:xfrm>
            <a:off x="1295400" y="1428750"/>
            <a:ext cx="673607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610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Symbolic links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" t="53058" r="42716" b="35765"/>
          <a:stretch/>
        </p:blipFill>
        <p:spPr bwMode="auto">
          <a:xfrm>
            <a:off x="838200" y="2114550"/>
            <a:ext cx="7306891" cy="86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42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Special status files for debugging (JSON)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t="47433" r="42748" b="32100"/>
          <a:stretch/>
        </p:blipFill>
        <p:spPr bwMode="auto">
          <a:xfrm>
            <a:off x="875489" y="2114550"/>
            <a:ext cx="6963508" cy="149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791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must be:</a:t>
            </a:r>
          </a:p>
          <a:p>
            <a:pPr lvl="1"/>
            <a:r>
              <a:rPr lang="en-US" dirty="0"/>
              <a:t>Able to create PVE cluster (add and delete nodes)</a:t>
            </a:r>
          </a:p>
          <a:p>
            <a:pPr lvl="1"/>
            <a:r>
              <a:rPr lang="en-US" dirty="0"/>
              <a:t>Understand Quorum</a:t>
            </a:r>
          </a:p>
          <a:p>
            <a:pPr lvl="1"/>
            <a:r>
              <a:rPr lang="en-US" dirty="0"/>
              <a:t>Understand </a:t>
            </a:r>
            <a:r>
              <a:rPr lang="en-US" dirty="0" err="1"/>
              <a:t>Proxmox</a:t>
            </a:r>
            <a:r>
              <a:rPr lang="en-US" dirty="0"/>
              <a:t> Cluster Filesystem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Conclusion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1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Grouping nodes into a cluster has the following advantages:</a:t>
            </a:r>
          </a:p>
          <a:p>
            <a:pPr lvl="1"/>
            <a:r>
              <a:rPr lang="en-US" sz="2000" dirty="0"/>
              <a:t>(1) Centralized, web based management </a:t>
            </a:r>
          </a:p>
          <a:p>
            <a:pPr lvl="1"/>
            <a:r>
              <a:rPr lang="en-US" sz="2000" dirty="0"/>
              <a:t>(2) Multi-master clusters: each node can do all management task 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Clustering Advantages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7" r="33236" b="47672"/>
          <a:stretch/>
        </p:blipFill>
        <p:spPr bwMode="auto">
          <a:xfrm>
            <a:off x="3581400" y="2724150"/>
            <a:ext cx="531480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07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Grouping nodes into a cluster has the following advantages:</a:t>
            </a:r>
          </a:p>
          <a:p>
            <a:pPr lvl="1"/>
            <a:r>
              <a:rPr lang="en-US" sz="2000" dirty="0"/>
              <a:t>(3) </a:t>
            </a:r>
            <a:r>
              <a:rPr lang="en-US" sz="2000" dirty="0" err="1"/>
              <a:t>pmxcfs</a:t>
            </a:r>
            <a:r>
              <a:rPr lang="en-US" sz="2000" dirty="0"/>
              <a:t>: database-driven file system for storing configuration files, replicated in real-time on all nodes using </a:t>
            </a:r>
            <a:r>
              <a:rPr lang="en-US" sz="2000" dirty="0" err="1"/>
              <a:t>corosync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(4) Easy migration of virtual machines and containers between physical hosts </a:t>
            </a:r>
          </a:p>
          <a:p>
            <a:pPr lvl="1"/>
            <a:r>
              <a:rPr lang="en-US" sz="2000" dirty="0"/>
              <a:t>(5) Fast deployment </a:t>
            </a:r>
          </a:p>
          <a:p>
            <a:pPr lvl="1"/>
            <a:r>
              <a:rPr lang="en-US" sz="2000" dirty="0"/>
              <a:t>(6) Cluster-wide services like firewall and HA 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Clustering Advantages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93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(1) All nodes must be in the same network</a:t>
            </a:r>
          </a:p>
          <a:p>
            <a:pPr lvl="1"/>
            <a:r>
              <a:rPr lang="en-US" sz="2000" dirty="0"/>
              <a:t>Because </a:t>
            </a:r>
            <a:r>
              <a:rPr lang="en-US" sz="2000" i="1" dirty="0" err="1"/>
              <a:t>corosync</a:t>
            </a:r>
            <a:r>
              <a:rPr lang="en-US" sz="2000" dirty="0"/>
              <a:t> uses IP Multicast to communicate between nodes.</a:t>
            </a:r>
          </a:p>
          <a:p>
            <a:pPr lvl="1"/>
            <a:r>
              <a:rPr lang="en-US" sz="2000" dirty="0" err="1"/>
              <a:t>Corosync</a:t>
            </a:r>
            <a:r>
              <a:rPr lang="en-US" sz="2000" dirty="0"/>
              <a:t> uses UDP ports 5404 and 5405 for cluster communication. 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is </a:t>
            </a:r>
            <a:r>
              <a:rPr lang="en-US" sz="2400" dirty="0" err="1"/>
              <a:t>corosync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It is the communication system for nodes in the cluster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Note :</a:t>
            </a:r>
            <a:r>
              <a:rPr lang="en-US" sz="2000" dirty="0"/>
              <a:t> Check the </a:t>
            </a:r>
            <a:r>
              <a:rPr lang="en-US" sz="2000" dirty="0" err="1"/>
              <a:t>corosync</a:t>
            </a:r>
            <a:r>
              <a:rPr lang="en-US" sz="2000" dirty="0"/>
              <a:t> service status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Requirements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5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(2) Time Synchronization.</a:t>
            </a:r>
          </a:p>
          <a:p>
            <a:endParaRPr lang="en-US" sz="2200" dirty="0"/>
          </a:p>
          <a:p>
            <a:r>
              <a:rPr lang="en-US" sz="2200" dirty="0"/>
              <a:t>(3) SSH tunnel on TCP port 22 between nodes is used.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Requirements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3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If you are interested in High Availability, you need:</a:t>
            </a:r>
          </a:p>
          <a:p>
            <a:pPr lvl="1"/>
            <a:r>
              <a:rPr lang="en-US" sz="1800" dirty="0"/>
              <a:t>At least three nodes for reliable quorum. </a:t>
            </a:r>
          </a:p>
          <a:p>
            <a:pPr lvl="1"/>
            <a:r>
              <a:rPr lang="en-US" sz="1800" dirty="0"/>
              <a:t>All nodes should have the same version. </a:t>
            </a:r>
          </a:p>
          <a:p>
            <a:endParaRPr lang="en-US" sz="2200" dirty="0"/>
          </a:p>
          <a:p>
            <a:r>
              <a:rPr lang="en-US" sz="2200" dirty="0"/>
              <a:t>Also, We recommend a dedicated NIC for the cluster traffic, especially if you use shared storage. </a:t>
            </a:r>
          </a:p>
          <a:p>
            <a:pPr marL="109728" indent="0">
              <a:buNone/>
            </a:pP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Additional Requirements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25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EB664-0FB7-4F74-AAFD-A46F948B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FE23DB-96BE-403A-8ADA-57554BC1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725EC-9214-44B3-B705-E891FDEE9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2" t="22873" r="17931" b="20496"/>
          <a:stretch/>
        </p:blipFill>
        <p:spPr>
          <a:xfrm>
            <a:off x="762000" y="971550"/>
            <a:ext cx="7513189" cy="3703119"/>
          </a:xfrm>
          <a:prstGeom prst="rect">
            <a:avLst/>
          </a:prstGeom>
        </p:spPr>
      </p:pic>
      <p:pic>
        <p:nvPicPr>
          <p:cNvPr id="6" name="Picture 2" descr="Image result for proxmox ve 5">
            <a:extLst>
              <a:ext uri="{FF2B5EF4-FFF2-40B4-BE49-F238E27FC236}">
                <a16:creationId xmlns:a16="http://schemas.microsoft.com/office/drawing/2014/main" id="{60FFCD0F-582E-4C72-996D-70AE68484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25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Install </a:t>
            </a:r>
            <a:r>
              <a:rPr lang="en-US" sz="2000" dirty="0" err="1"/>
              <a:t>Proxmox</a:t>
            </a:r>
            <a:r>
              <a:rPr lang="en-US" sz="2000" dirty="0"/>
              <a:t> VE 5 on 3 nodes (use 20GB for Disk, 1GB for RAM and NAT for NIC)</a:t>
            </a:r>
          </a:p>
          <a:p>
            <a:pPr lvl="1"/>
            <a:r>
              <a:rPr lang="en-US" sz="2000" dirty="0"/>
              <a:t>Make sure that each node is installed with the final hostname and IP configuration.</a:t>
            </a:r>
          </a:p>
          <a:p>
            <a:pPr lvl="1"/>
            <a:r>
              <a:rPr lang="en-US" sz="2000" dirty="0"/>
              <a:t>Note (1): Changing the hostname and IP is not possible after cluster creation.</a:t>
            </a:r>
          </a:p>
          <a:p>
            <a:pPr lvl="1"/>
            <a:r>
              <a:rPr lang="en-US" sz="2000" dirty="0"/>
              <a:t>Note (2): We will use the hosts file to define hostname and IP</a:t>
            </a:r>
          </a:p>
          <a:p>
            <a:pPr lvl="1"/>
            <a:endParaRPr lang="en-US" sz="2000" dirty="0"/>
          </a:p>
          <a:p>
            <a:pPr lvl="1"/>
            <a:endParaRPr lang="en-US" sz="18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Preparing Nodes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975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5702</TotalTime>
  <Words>934</Words>
  <Application>Microsoft Office PowerPoint</Application>
  <PresentationFormat>On-screen Show (16:9)</PresentationFormat>
  <Paragraphs>131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Lucida Sans Unicode</vt:lpstr>
      <vt:lpstr>Verdana</vt:lpstr>
      <vt:lpstr>Wingdings 2</vt:lpstr>
      <vt:lpstr>Wingdings 3</vt:lpstr>
      <vt:lpstr>Concourse</vt:lpstr>
      <vt:lpstr>Proxmox VE 6</vt:lpstr>
      <vt:lpstr>Proxmox VE Cluster</vt:lpstr>
      <vt:lpstr>Clustering Advantages</vt:lpstr>
      <vt:lpstr>Clustering Advantages</vt:lpstr>
      <vt:lpstr>Requirements</vt:lpstr>
      <vt:lpstr>Requirements</vt:lpstr>
      <vt:lpstr>Additional Requirements</vt:lpstr>
      <vt:lpstr>Our Environment</vt:lpstr>
      <vt:lpstr>Preparing Nodes</vt:lpstr>
      <vt:lpstr>Prepare hosts file</vt:lpstr>
      <vt:lpstr>Create the Cluster using Cluster Manager</vt:lpstr>
      <vt:lpstr>Create the Cluster</vt:lpstr>
      <vt:lpstr>Create the Cluster</vt:lpstr>
      <vt:lpstr>Cluster Status</vt:lpstr>
      <vt:lpstr>Delete Node</vt:lpstr>
      <vt:lpstr>Quorum</vt:lpstr>
      <vt:lpstr>Quorum</vt:lpstr>
      <vt:lpstr>Cluster Network</vt:lpstr>
      <vt:lpstr>Cluster Network</vt:lpstr>
      <vt:lpstr>Corosync Configuration</vt:lpstr>
      <vt:lpstr>Cluster File System (pmxcfs)</vt:lpstr>
      <vt:lpstr>Cluster File System (pmxcfs)</vt:lpstr>
      <vt:lpstr>Cluster File System (pmxcfs) Advantages</vt:lpstr>
      <vt:lpstr>Cluster Filesystem Files</vt:lpstr>
      <vt:lpstr>Cluster Filesystem Files</vt:lpstr>
      <vt:lpstr>Symbolic links</vt:lpstr>
      <vt:lpstr>Special status files for debugging (JSON)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alnabriss</dc:creator>
  <cp:lastModifiedBy>hadi alnabriss</cp:lastModifiedBy>
  <cp:revision>96</cp:revision>
  <dcterms:created xsi:type="dcterms:W3CDTF">2018-05-16T07:05:33Z</dcterms:created>
  <dcterms:modified xsi:type="dcterms:W3CDTF">2020-04-23T20:07:28Z</dcterms:modified>
</cp:coreProperties>
</file>