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65" r:id="rId3"/>
    <p:sldId id="266" r:id="rId4"/>
    <p:sldId id="274" r:id="rId5"/>
    <p:sldId id="267" r:id="rId6"/>
    <p:sldId id="268" r:id="rId7"/>
    <p:sldId id="270" r:id="rId8"/>
    <p:sldId id="271" r:id="rId9"/>
    <p:sldId id="269" r:id="rId10"/>
    <p:sldId id="272" r:id="rId11"/>
    <p:sldId id="273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7" r:id="rId24"/>
    <p:sldId id="286" r:id="rId25"/>
    <p:sldId id="289" r:id="rId26"/>
    <p:sldId id="290" r:id="rId27"/>
    <p:sldId id="288" r:id="rId28"/>
    <p:sldId id="291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63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3498110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314451"/>
            <a:ext cx="7772400" cy="137232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2708705"/>
            <a:ext cx="7772400" cy="899778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3714750"/>
            <a:ext cx="9147765" cy="1434066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10997"/>
            <a:ext cx="8229600" cy="328955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05980"/>
            <a:ext cx="1777470" cy="419457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324600" cy="419457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794784"/>
            <a:ext cx="7772400" cy="13716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198784"/>
            <a:ext cx="4572000" cy="1091166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2254104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0997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057650"/>
            <a:ext cx="4040188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4057650"/>
            <a:ext cx="4041775" cy="5715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083221"/>
            <a:ext cx="4040188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083221"/>
            <a:ext cx="4041775" cy="2956322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57600"/>
            <a:ext cx="7481776" cy="3429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4016327"/>
            <a:ext cx="3974592" cy="6858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05740"/>
            <a:ext cx="7479792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4805958"/>
            <a:ext cx="1920240" cy="274320"/>
          </a:xfrm>
        </p:spPr>
        <p:txBody>
          <a:bodyPr/>
          <a:lstStyle/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4082552"/>
            <a:ext cx="7162800" cy="486174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42476"/>
            <a:ext cx="8686800" cy="329184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4805958"/>
            <a:ext cx="2350681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648842"/>
            <a:ext cx="8075432" cy="422004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3741330"/>
            <a:ext cx="182880" cy="17145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4458702"/>
            <a:ext cx="4940624" cy="69080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4454258"/>
            <a:ext cx="3690451" cy="70008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4343440"/>
            <a:ext cx="3402314" cy="810651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4340804"/>
            <a:ext cx="3405509" cy="813287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110997"/>
            <a:ext cx="8229600" cy="339447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4805958"/>
            <a:ext cx="1920240" cy="27432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539170A-18F4-4BED-96FB-1B69D1DCAA79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4805958"/>
            <a:ext cx="2350681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4805958"/>
            <a:ext cx="36576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BF03547-79E3-4B78-A987-E1870EFFC17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Proxmox</a:t>
            </a:r>
            <a:r>
              <a:rPr lang="en-US" dirty="0"/>
              <a:t> VE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Section 12</a:t>
            </a:r>
          </a:p>
          <a:p>
            <a:r>
              <a:rPr lang="en-US" dirty="0"/>
              <a:t>CEPH Storage</a:t>
            </a:r>
          </a:p>
          <a:p>
            <a:endParaRPr lang="en-US" dirty="0"/>
          </a:p>
          <a:p>
            <a:r>
              <a:rPr lang="en-US" dirty="0"/>
              <a:t>Instructor: Hadi Alnabriss</a:t>
            </a:r>
          </a:p>
          <a:p>
            <a:endParaRPr lang="en-US" dirty="0"/>
          </a:p>
        </p:txBody>
      </p:sp>
      <p:pic>
        <p:nvPicPr>
          <p:cNvPr id="102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202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use our 3-nodes cluster that we have created in our previous sections</a:t>
            </a:r>
          </a:p>
          <a:p>
            <a:r>
              <a:rPr lang="en-US" dirty="0"/>
              <a:t>On each </a:t>
            </a:r>
            <a:r>
              <a:rPr lang="en-US" dirty="0" err="1"/>
              <a:t>Proxmox</a:t>
            </a:r>
            <a:r>
              <a:rPr lang="en-US" dirty="0"/>
              <a:t> VE host:</a:t>
            </a:r>
          </a:p>
          <a:p>
            <a:pPr lvl="1"/>
            <a:r>
              <a:rPr lang="en-US" dirty="0"/>
              <a:t>Add additional Disks (</a:t>
            </a:r>
            <a:r>
              <a:rPr lang="en-US" dirty="0" err="1"/>
              <a:t>i.e</a:t>
            </a:r>
            <a:r>
              <a:rPr lang="en-US" dirty="0"/>
              <a:t> 2 x 4GB)</a:t>
            </a:r>
          </a:p>
          <a:p>
            <a:pPr lvl="1"/>
            <a:r>
              <a:rPr lang="en-US" dirty="0"/>
              <a:t>Add additional NIC </a:t>
            </a:r>
          </a:p>
          <a:p>
            <a:pPr lvl="2"/>
            <a:r>
              <a:rPr lang="en-US" dirty="0"/>
              <a:t>And make a new subnet for </a:t>
            </a:r>
            <a:r>
              <a:rPr lang="en-US" dirty="0" err="1"/>
              <a:t>Ceph</a:t>
            </a:r>
            <a:r>
              <a:rPr lang="en-US" dirty="0"/>
              <a:t> (</a:t>
            </a:r>
            <a:r>
              <a:rPr lang="en-US" dirty="0" err="1"/>
              <a:t>i.e</a:t>
            </a:r>
            <a:r>
              <a:rPr lang="en-US" dirty="0"/>
              <a:t> 10.0.0.0/24)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Before Installing </a:t>
            </a:r>
            <a:r>
              <a:rPr lang="en-US" sz="2800" dirty="0" err="1"/>
              <a:t>Ceph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559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Ceph</a:t>
            </a:r>
            <a:r>
              <a:rPr lang="en-US" dirty="0"/>
              <a:t> on each node</a:t>
            </a:r>
          </a:p>
          <a:p>
            <a:pPr lvl="1"/>
            <a:r>
              <a:rPr lang="en-US" i="1" dirty="0" err="1"/>
              <a:t>pveceph</a:t>
            </a:r>
            <a:r>
              <a:rPr lang="en-US" i="1" dirty="0"/>
              <a:t> install --version luminous</a:t>
            </a:r>
          </a:p>
          <a:p>
            <a:pPr lvl="1"/>
            <a:r>
              <a:rPr lang="en-US" dirty="0"/>
              <a:t>This will download some packages from the internet</a:t>
            </a:r>
          </a:p>
          <a:p>
            <a:pPr lvl="1"/>
            <a:r>
              <a:rPr lang="en-US" dirty="0"/>
              <a:t>You might face disk space problem if you are using 8GB disk for your host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Install </a:t>
            </a:r>
            <a:r>
              <a:rPr lang="en-US" sz="2800" dirty="0" err="1"/>
              <a:t>Ceph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772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Configure network on one node</a:t>
            </a:r>
          </a:p>
          <a:p>
            <a:pPr lvl="1"/>
            <a:r>
              <a:rPr lang="en-US" sz="2000" i="1" dirty="0" err="1"/>
              <a:t>pveceph</a:t>
            </a:r>
            <a:r>
              <a:rPr lang="en-US" sz="2000" i="1" dirty="0"/>
              <a:t> </a:t>
            </a:r>
            <a:r>
              <a:rPr lang="en-US" sz="2000" i="1" dirty="0" err="1"/>
              <a:t>init</a:t>
            </a:r>
            <a:r>
              <a:rPr lang="en-US" sz="2000" i="1" dirty="0"/>
              <a:t> --network 10.0.0.0/24</a:t>
            </a:r>
          </a:p>
          <a:p>
            <a:pPr lvl="1"/>
            <a:r>
              <a:rPr lang="en-US" sz="2000" dirty="0"/>
              <a:t>This creates an initial </a:t>
            </a:r>
            <a:r>
              <a:rPr lang="en-US" sz="2000" dirty="0" err="1"/>
              <a:t>config</a:t>
            </a:r>
            <a:r>
              <a:rPr lang="en-US" sz="2000" dirty="0"/>
              <a:t> at /</a:t>
            </a:r>
            <a:r>
              <a:rPr lang="en-US" sz="2000" dirty="0" err="1"/>
              <a:t>etc</a:t>
            </a:r>
            <a:r>
              <a:rPr lang="en-US" sz="2000" dirty="0"/>
              <a:t>/</a:t>
            </a:r>
            <a:r>
              <a:rPr lang="en-US" sz="2000" dirty="0" err="1"/>
              <a:t>pve</a:t>
            </a:r>
            <a:r>
              <a:rPr lang="en-US" sz="2000" dirty="0"/>
              <a:t>/</a:t>
            </a:r>
            <a:r>
              <a:rPr lang="en-US" sz="2000" dirty="0" err="1"/>
              <a:t>ceph.conf</a:t>
            </a:r>
            <a:br>
              <a:rPr lang="en-US" sz="2000" i="1" dirty="0"/>
            </a:br>
            <a:endParaRPr lang="en-US" sz="2000" i="1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Configure </a:t>
            </a:r>
            <a:r>
              <a:rPr lang="en-US" sz="2800" dirty="0" err="1"/>
              <a:t>Ceph</a:t>
            </a:r>
            <a:r>
              <a:rPr lang="en-US" sz="2800" dirty="0"/>
              <a:t> Network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100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</a:t>
            </a:r>
            <a:r>
              <a:rPr lang="en-US" sz="2400" dirty="0" err="1"/>
              <a:t>Ceph</a:t>
            </a:r>
            <a:r>
              <a:rPr lang="en-US" sz="2400" dirty="0"/>
              <a:t> Monitor maintains a master copy of the cluster map. </a:t>
            </a:r>
          </a:p>
          <a:p>
            <a:r>
              <a:rPr lang="en-US" sz="2400" dirty="0"/>
              <a:t>For HA you need to have at least 3 monitors.</a:t>
            </a:r>
          </a:p>
          <a:p>
            <a:r>
              <a:rPr lang="en-US" sz="2400" dirty="0"/>
              <a:t>You can create monitor service using the command:</a:t>
            </a:r>
          </a:p>
          <a:p>
            <a:pPr lvl="1"/>
            <a:r>
              <a:rPr lang="en-US" sz="2000" i="1" dirty="0" err="1"/>
              <a:t>pveceph</a:t>
            </a:r>
            <a:r>
              <a:rPr lang="en-US" sz="2000" i="1" dirty="0"/>
              <a:t> </a:t>
            </a:r>
            <a:r>
              <a:rPr lang="en-US" sz="2000" i="1" dirty="0" err="1"/>
              <a:t>createmon</a:t>
            </a:r>
            <a:endParaRPr lang="en-US" sz="2000" i="1" dirty="0"/>
          </a:p>
          <a:p>
            <a:r>
              <a:rPr lang="en-US" sz="2400" dirty="0"/>
              <a:t>Or from GUI</a:t>
            </a:r>
          </a:p>
          <a:p>
            <a:pPr lvl="1"/>
            <a:r>
              <a:rPr lang="en-US" sz="2000" dirty="0"/>
              <a:t>You should run 3 monitors, one on each node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Monitors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981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Creating Monitors From GUI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9" r="11584" b="13252"/>
          <a:stretch/>
        </p:blipFill>
        <p:spPr bwMode="auto">
          <a:xfrm>
            <a:off x="1066800" y="1200150"/>
            <a:ext cx="6872908" cy="33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258440" y="3343478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60320" y="1620062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804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the required disks ( 6 disks 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Again: Don’t use RAID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OSDs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" b="11474"/>
          <a:stretch/>
        </p:blipFill>
        <p:spPr bwMode="auto">
          <a:xfrm>
            <a:off x="2096679" y="2038350"/>
            <a:ext cx="6140339" cy="292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057400" y="257175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971800" y="401955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71672" y="2552294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55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pool == our </a:t>
            </a:r>
            <a:r>
              <a:rPr lang="en-US" dirty="0" err="1"/>
              <a:t>storgae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the Pool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56" b="10776"/>
          <a:stretch/>
        </p:blipFill>
        <p:spPr bwMode="auto">
          <a:xfrm>
            <a:off x="1600200" y="1733550"/>
            <a:ext cx="6615437" cy="3141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2229256" y="3904438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895600" y="223939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7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build a trust relationship between </a:t>
            </a:r>
            <a:r>
              <a:rPr lang="en-US" sz="2400" dirty="0" err="1"/>
              <a:t>ceph</a:t>
            </a:r>
            <a:r>
              <a:rPr lang="en-US" sz="2400" dirty="0"/>
              <a:t> and </a:t>
            </a:r>
            <a:r>
              <a:rPr lang="en-US" sz="2400" dirty="0" err="1"/>
              <a:t>Proxmox</a:t>
            </a:r>
            <a:r>
              <a:rPr lang="en-US" sz="2400" dirty="0"/>
              <a:t> VE (Requires for external </a:t>
            </a:r>
            <a:r>
              <a:rPr lang="en-US" sz="2400" dirty="0" err="1"/>
              <a:t>Ceph</a:t>
            </a:r>
            <a:r>
              <a:rPr lang="en-US" sz="2400" dirty="0"/>
              <a:t>)</a:t>
            </a:r>
          </a:p>
          <a:p>
            <a:pPr lvl="1"/>
            <a:r>
              <a:rPr lang="en-US" sz="1400" dirty="0" err="1"/>
              <a:t>mkdir</a:t>
            </a:r>
            <a:r>
              <a:rPr lang="en-US" sz="1400" dirty="0"/>
              <a:t> /</a:t>
            </a:r>
            <a:r>
              <a:rPr lang="en-US" sz="1400" dirty="0" err="1"/>
              <a:t>etc</a:t>
            </a:r>
            <a:r>
              <a:rPr lang="en-US" sz="1400" dirty="0"/>
              <a:t>/</a:t>
            </a:r>
            <a:r>
              <a:rPr lang="en-US" sz="1400" dirty="0" err="1"/>
              <a:t>pve</a:t>
            </a:r>
            <a:r>
              <a:rPr lang="en-US" sz="1400" dirty="0"/>
              <a:t>/</a:t>
            </a:r>
            <a:r>
              <a:rPr lang="en-US" sz="1400" dirty="0" err="1"/>
              <a:t>priv</a:t>
            </a:r>
            <a:r>
              <a:rPr lang="en-US" sz="1400" dirty="0"/>
              <a:t>/</a:t>
            </a:r>
            <a:r>
              <a:rPr lang="en-US" sz="1400" dirty="0" err="1"/>
              <a:t>ceph</a:t>
            </a:r>
            <a:r>
              <a:rPr lang="en-US" sz="1400" dirty="0"/>
              <a:t> </a:t>
            </a:r>
          </a:p>
          <a:p>
            <a:pPr lvl="1"/>
            <a:r>
              <a:rPr lang="en-US" sz="1200" dirty="0" err="1"/>
              <a:t>cp</a:t>
            </a:r>
            <a:r>
              <a:rPr lang="en-US" sz="1200" dirty="0"/>
              <a:t>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pve</a:t>
            </a:r>
            <a:r>
              <a:rPr lang="en-US" sz="1200" dirty="0"/>
              <a:t>/</a:t>
            </a:r>
            <a:r>
              <a:rPr lang="en-US" sz="1200" dirty="0" err="1"/>
              <a:t>priv</a:t>
            </a:r>
            <a:r>
              <a:rPr lang="en-US" sz="1200" dirty="0"/>
              <a:t>/</a:t>
            </a:r>
            <a:r>
              <a:rPr lang="en-US" sz="1200" dirty="0" err="1"/>
              <a:t>ceph.client.admin.keyring</a:t>
            </a:r>
            <a:r>
              <a:rPr lang="en-US" sz="1200" dirty="0"/>
              <a:t> /</a:t>
            </a:r>
            <a:r>
              <a:rPr lang="en-US" sz="1200" dirty="0" err="1"/>
              <a:t>etc</a:t>
            </a:r>
            <a:r>
              <a:rPr lang="en-US" sz="1200" dirty="0"/>
              <a:t>/</a:t>
            </a:r>
            <a:r>
              <a:rPr lang="en-US" sz="1200" dirty="0" err="1"/>
              <a:t>pve</a:t>
            </a:r>
            <a:r>
              <a:rPr lang="en-US" sz="1200" dirty="0"/>
              <a:t>/</a:t>
            </a:r>
            <a:r>
              <a:rPr lang="en-US" sz="1200" dirty="0" err="1"/>
              <a:t>priv</a:t>
            </a:r>
            <a:r>
              <a:rPr lang="en-US" sz="1200" dirty="0"/>
              <a:t>/</a:t>
            </a:r>
            <a:r>
              <a:rPr lang="en-US" sz="1200" dirty="0" err="1"/>
              <a:t>ceph</a:t>
            </a:r>
            <a:r>
              <a:rPr lang="en-US" sz="1200" dirty="0"/>
              <a:t>/my-</a:t>
            </a:r>
            <a:r>
              <a:rPr lang="en-US" sz="1200" dirty="0" err="1"/>
              <a:t>ceph</a:t>
            </a:r>
            <a:r>
              <a:rPr lang="en-US" sz="1200" dirty="0"/>
              <a:t>-</a:t>
            </a:r>
            <a:r>
              <a:rPr lang="en-US" sz="1200" dirty="0" err="1"/>
              <a:t>storage.keyring</a:t>
            </a:r>
            <a:r>
              <a:rPr lang="en-US" sz="1200" dirty="0"/>
              <a:t> </a:t>
            </a:r>
            <a:br>
              <a:rPr lang="en-US" sz="1400" dirty="0"/>
            </a:br>
            <a:endParaRPr lang="en-US" sz="1400" dirty="0"/>
          </a:p>
          <a:p>
            <a:r>
              <a:rPr lang="en-US" sz="1800" dirty="0"/>
              <a:t>As we use local </a:t>
            </a:r>
            <a:r>
              <a:rPr lang="en-US" sz="1800" dirty="0" err="1"/>
              <a:t>Ceph</a:t>
            </a:r>
            <a:r>
              <a:rPr lang="en-US" sz="1800" dirty="0"/>
              <a:t>, this step is not required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Keyring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42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storage that maps to the created Pool (</a:t>
            </a:r>
            <a:r>
              <a:rPr lang="en-US" dirty="0" err="1"/>
              <a:t>choos</a:t>
            </a:r>
            <a:r>
              <a:rPr lang="en-US" dirty="0"/>
              <a:t> RBD PVE storage)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Storage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4" r="6793" b="14730"/>
          <a:stretch/>
        </p:blipFill>
        <p:spPr bwMode="auto">
          <a:xfrm>
            <a:off x="2362200" y="2038350"/>
            <a:ext cx="5821816" cy="284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06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VM and choose the </a:t>
            </a:r>
            <a:r>
              <a:rPr lang="en-US" dirty="0" err="1"/>
              <a:t>Ceph</a:t>
            </a:r>
            <a:r>
              <a:rPr lang="en-US" dirty="0"/>
              <a:t> storage for its Hard Disk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High Availability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4" t="16353" r="23043" b="12289"/>
          <a:stretch/>
        </p:blipFill>
        <p:spPr bwMode="auto">
          <a:xfrm>
            <a:off x="3733800" y="1657350"/>
            <a:ext cx="4521741" cy="3387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4419600" y="2610662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80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CEPH Uses Local Storage as Shared Storage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Ceph</a:t>
            </a:r>
            <a:r>
              <a:rPr lang="en-US" sz="2800" dirty="0"/>
              <a:t> Shared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4975" y="3210324"/>
            <a:ext cx="1382140" cy="66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Storage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1454690" y="1727106"/>
            <a:ext cx="20002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Proxmox</a:t>
            </a:r>
            <a:r>
              <a:rPr lang="en-US" sz="1200" dirty="0"/>
              <a:t> VE Host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210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8" name="Rectangle 7"/>
          <p:cNvSpPr/>
          <p:nvPr/>
        </p:nvSpPr>
        <p:spPr>
          <a:xfrm>
            <a:off x="222885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9" name="Rectangle 8"/>
          <p:cNvSpPr/>
          <p:nvPr/>
        </p:nvSpPr>
        <p:spPr>
          <a:xfrm>
            <a:off x="284899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47469" y="1727106"/>
            <a:ext cx="20002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Proxmox</a:t>
            </a:r>
            <a:r>
              <a:rPr lang="en-US" sz="1200" dirty="0"/>
              <a:t> VE Host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54879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21629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41769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48350" y="1727106"/>
            <a:ext cx="2000250" cy="104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 err="1"/>
              <a:t>Proxmox</a:t>
            </a:r>
            <a:r>
              <a:rPr lang="en-US" sz="1200" dirty="0"/>
              <a:t> VE Host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5576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62251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42650" y="2155731"/>
            <a:ext cx="476250" cy="5238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VM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956524" y="3220207"/>
            <a:ext cx="1382140" cy="66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Storage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157405" y="3210324"/>
            <a:ext cx="1382140" cy="66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Storage</a:t>
            </a:r>
          </a:p>
        </p:txBody>
      </p:sp>
      <p:sp>
        <p:nvSpPr>
          <p:cNvPr id="26" name="Oval 25"/>
          <p:cNvSpPr/>
          <p:nvPr/>
        </p:nvSpPr>
        <p:spPr>
          <a:xfrm>
            <a:off x="3839184" y="4394106"/>
            <a:ext cx="1622294" cy="5398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Replication Manager</a:t>
            </a:r>
          </a:p>
        </p:txBody>
      </p:sp>
      <p:cxnSp>
        <p:nvCxnSpPr>
          <p:cNvPr id="28" name="Straight Arrow Connector 27"/>
          <p:cNvCxnSpPr>
            <a:stCxn id="4" idx="2"/>
            <a:endCxn id="26" idx="1"/>
          </p:cNvCxnSpPr>
          <p:nvPr/>
        </p:nvCxnSpPr>
        <p:spPr>
          <a:xfrm>
            <a:off x="2396045" y="3872512"/>
            <a:ext cx="1680718" cy="60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2"/>
            <a:endCxn id="26" idx="0"/>
          </p:cNvCxnSpPr>
          <p:nvPr/>
        </p:nvCxnSpPr>
        <p:spPr>
          <a:xfrm>
            <a:off x="4647594" y="3882395"/>
            <a:ext cx="2737" cy="5117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5" idx="2"/>
            <a:endCxn id="26" idx="7"/>
          </p:cNvCxnSpPr>
          <p:nvPr/>
        </p:nvCxnSpPr>
        <p:spPr>
          <a:xfrm flipH="1">
            <a:off x="5223899" y="3872512"/>
            <a:ext cx="1624576" cy="6006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Flowchart: Direct Access Storage 28">
            <a:extLst>
              <a:ext uri="{FF2B5EF4-FFF2-40B4-BE49-F238E27FC236}">
                <a16:creationId xmlns:a16="http://schemas.microsoft.com/office/drawing/2014/main" id="{7DCF8F63-2A66-4337-B48E-4F6704285B6E}"/>
              </a:ext>
            </a:extLst>
          </p:cNvPr>
          <p:cNvSpPr/>
          <p:nvPr/>
        </p:nvSpPr>
        <p:spPr>
          <a:xfrm rot="16200000">
            <a:off x="2087217" y="3564007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irect Access Storage 30">
            <a:extLst>
              <a:ext uri="{FF2B5EF4-FFF2-40B4-BE49-F238E27FC236}">
                <a16:creationId xmlns:a16="http://schemas.microsoft.com/office/drawing/2014/main" id="{C421D826-F80C-4B05-A1A0-A15DFEDEF032}"/>
              </a:ext>
            </a:extLst>
          </p:cNvPr>
          <p:cNvSpPr/>
          <p:nvPr/>
        </p:nvSpPr>
        <p:spPr>
          <a:xfrm rot="16200000">
            <a:off x="2552700" y="3565663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Direct Access Storage 33">
            <a:extLst>
              <a:ext uri="{FF2B5EF4-FFF2-40B4-BE49-F238E27FC236}">
                <a16:creationId xmlns:a16="http://schemas.microsoft.com/office/drawing/2014/main" id="{562712EB-95F7-4E11-B195-2ADD115D41BA}"/>
              </a:ext>
            </a:extLst>
          </p:cNvPr>
          <p:cNvSpPr/>
          <p:nvPr/>
        </p:nvSpPr>
        <p:spPr>
          <a:xfrm rot="16200000">
            <a:off x="4336773" y="3578916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Direct Access Storage 34">
            <a:extLst>
              <a:ext uri="{FF2B5EF4-FFF2-40B4-BE49-F238E27FC236}">
                <a16:creationId xmlns:a16="http://schemas.microsoft.com/office/drawing/2014/main" id="{7DCDAB07-15DD-4742-AAD1-DBA1882D5FC0}"/>
              </a:ext>
            </a:extLst>
          </p:cNvPr>
          <p:cNvSpPr/>
          <p:nvPr/>
        </p:nvSpPr>
        <p:spPr>
          <a:xfrm rot="16200000">
            <a:off x="4802256" y="3580572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Direct Access Storage 35">
            <a:extLst>
              <a:ext uri="{FF2B5EF4-FFF2-40B4-BE49-F238E27FC236}">
                <a16:creationId xmlns:a16="http://schemas.microsoft.com/office/drawing/2014/main" id="{077914F9-B639-40B0-ADB2-0A02DAC36FE9}"/>
              </a:ext>
            </a:extLst>
          </p:cNvPr>
          <p:cNvSpPr/>
          <p:nvPr/>
        </p:nvSpPr>
        <p:spPr>
          <a:xfrm rot="16200000">
            <a:off x="6612834" y="3568977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Direct Access Storage 36">
            <a:extLst>
              <a:ext uri="{FF2B5EF4-FFF2-40B4-BE49-F238E27FC236}">
                <a16:creationId xmlns:a16="http://schemas.microsoft.com/office/drawing/2014/main" id="{E7183EF8-A5A4-4707-89A0-C1B9DF4A259D}"/>
              </a:ext>
            </a:extLst>
          </p:cNvPr>
          <p:cNvSpPr/>
          <p:nvPr/>
        </p:nvSpPr>
        <p:spPr>
          <a:xfrm rot="16200000">
            <a:off x="7078317" y="3570633"/>
            <a:ext cx="152400" cy="381000"/>
          </a:xfrm>
          <a:prstGeom prst="flowChartMagneticDrum">
            <a:avLst/>
          </a:prstGeom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can migrate VMs and containers on the shared storage ONLINE, with no down 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Migration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0" y="2419350"/>
            <a:ext cx="4243647" cy="1823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90444"/>
            <a:ext cx="3794715" cy="18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419350"/>
            <a:ext cx="3852255" cy="174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97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one of your Hosts fail, the HA manager will migrate all the HA-enabled VMs to another Host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High Availability?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545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VM as resource to HA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Enable HA for VMs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014" y="1809750"/>
            <a:ext cx="7041386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Oval 4"/>
          <p:cNvSpPr/>
          <p:nvPr/>
        </p:nvSpPr>
        <p:spPr>
          <a:xfrm>
            <a:off x="2331214" y="219075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21814" y="3562350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32454" y="3220262"/>
            <a:ext cx="7620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303014" y="3333750"/>
            <a:ext cx="3276600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974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Active Resources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76350"/>
            <a:ext cx="6537325" cy="31906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39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off the Host: node03</a:t>
            </a:r>
          </a:p>
          <a:p>
            <a:r>
              <a:rPr lang="en-US" dirty="0"/>
              <a:t>VM 101 must transfer to </a:t>
            </a:r>
          </a:p>
          <a:p>
            <a:pPr marL="109728" indent="0">
              <a:buNone/>
            </a:pPr>
            <a:r>
              <a:rPr lang="en-US" dirty="0"/>
              <a:t>Another host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Test HA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047750"/>
            <a:ext cx="2630258" cy="2279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1750"/>
            <a:ext cx="4894263" cy="2398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9105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Ceph</a:t>
            </a:r>
            <a:r>
              <a:rPr lang="en-US" sz="2800" dirty="0"/>
              <a:t> Health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25" b="14687"/>
          <a:stretch/>
        </p:blipFill>
        <p:spPr bwMode="auto">
          <a:xfrm>
            <a:off x="533400" y="1047750"/>
            <a:ext cx="8077200" cy="368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62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more disks:</a:t>
            </a:r>
          </a:p>
          <a:p>
            <a:pPr lvl="1"/>
            <a:r>
              <a:rPr lang="en-US" dirty="0"/>
              <a:t>Add new Disk </a:t>
            </a:r>
          </a:p>
          <a:p>
            <a:pPr lvl="1"/>
            <a:r>
              <a:rPr lang="en-US" dirty="0"/>
              <a:t>Create OSD for the new Disk</a:t>
            </a:r>
          </a:p>
          <a:p>
            <a:endParaRPr lang="en-US" dirty="0"/>
          </a:p>
          <a:p>
            <a:r>
              <a:rPr lang="en-US" dirty="0"/>
              <a:t>To remove disks:</a:t>
            </a:r>
          </a:p>
          <a:p>
            <a:pPr lvl="1"/>
            <a:r>
              <a:rPr lang="en-US" dirty="0"/>
              <a:t>Stop the OSD for the required disk</a:t>
            </a:r>
          </a:p>
          <a:p>
            <a:pPr lvl="1"/>
            <a:r>
              <a:rPr lang="en-US" dirty="0"/>
              <a:t>Make the disk out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Increase and Decrease Storage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96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disk is shared, but what about RAM?</a:t>
            </a:r>
          </a:p>
          <a:p>
            <a:r>
              <a:rPr lang="en-US" sz="2400" dirty="0"/>
              <a:t>What if the VM has a local ISO for CD-ROM?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Discussion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119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Now you must be able to:</a:t>
            </a:r>
          </a:p>
          <a:p>
            <a:pPr lvl="1"/>
            <a:r>
              <a:rPr lang="en-US" sz="2000" dirty="0"/>
              <a:t>Create </a:t>
            </a:r>
            <a:r>
              <a:rPr lang="en-US" sz="2000" dirty="0" err="1"/>
              <a:t>Ceph</a:t>
            </a:r>
            <a:r>
              <a:rPr lang="en-US" sz="2000" dirty="0"/>
              <a:t> shared storage</a:t>
            </a:r>
          </a:p>
          <a:p>
            <a:pPr lvl="1"/>
            <a:r>
              <a:rPr lang="en-US" sz="2000" dirty="0"/>
              <a:t>Make Online migrations</a:t>
            </a:r>
          </a:p>
          <a:p>
            <a:pPr lvl="1"/>
            <a:r>
              <a:rPr lang="en-US" sz="2000" dirty="0"/>
              <a:t>Enable High Availability for specific VMs</a:t>
            </a:r>
          </a:p>
          <a:p>
            <a:pPr marL="109728" indent="0">
              <a:buNone/>
            </a:pP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Conclusion</a:t>
            </a:r>
            <a:endParaRPr lang="en-US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24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Ceph</a:t>
            </a:r>
            <a:r>
              <a:rPr lang="en-US" sz="2400" dirty="0"/>
              <a:t> is a distributed replicated clustered filesystem</a:t>
            </a:r>
          </a:p>
          <a:p>
            <a:r>
              <a:rPr lang="en-US" sz="2400" dirty="0" err="1"/>
              <a:t>Ceph</a:t>
            </a:r>
            <a:r>
              <a:rPr lang="en-US" sz="2400" dirty="0"/>
              <a:t> is a distributed object store and file system designed to provide excellent performance, reliability and scalability.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CEPH?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55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/>
              <a:t>Easy setup and management with CLI and GUI support on </a:t>
            </a:r>
            <a:r>
              <a:rPr lang="en-US" dirty="0" err="1"/>
              <a:t>Proxmox</a:t>
            </a:r>
            <a:r>
              <a:rPr lang="en-US" dirty="0"/>
              <a:t> VE</a:t>
            </a:r>
          </a:p>
          <a:p>
            <a:pPr lvl="1"/>
            <a:r>
              <a:rPr lang="en-US" dirty="0"/>
              <a:t>Thin provisioning</a:t>
            </a:r>
          </a:p>
          <a:p>
            <a:pPr lvl="1"/>
            <a:r>
              <a:rPr lang="en-US" dirty="0"/>
              <a:t>Snapshots support</a:t>
            </a:r>
          </a:p>
          <a:p>
            <a:pPr lvl="1"/>
            <a:r>
              <a:rPr lang="en-US" dirty="0"/>
              <a:t>Self healing</a:t>
            </a:r>
          </a:p>
          <a:p>
            <a:pPr lvl="1"/>
            <a:r>
              <a:rPr lang="en-US" dirty="0"/>
              <a:t>No single point of failure</a:t>
            </a:r>
          </a:p>
          <a:p>
            <a:pPr lvl="1"/>
            <a:r>
              <a:rPr lang="en-US" dirty="0"/>
              <a:t>Scalable to the </a:t>
            </a:r>
            <a:r>
              <a:rPr lang="en-US" dirty="0" err="1"/>
              <a:t>exabyte</a:t>
            </a:r>
            <a:r>
              <a:rPr lang="en-US" dirty="0"/>
              <a:t> level</a:t>
            </a:r>
          </a:p>
          <a:p>
            <a:pPr lvl="1"/>
            <a:r>
              <a:rPr lang="en-US" dirty="0"/>
              <a:t>Runs on economical commodity hardware</a:t>
            </a:r>
          </a:p>
          <a:p>
            <a:pPr lvl="1"/>
            <a:r>
              <a:rPr lang="en-US" dirty="0"/>
              <a:t>No need for hardware RAID controllers</a:t>
            </a:r>
          </a:p>
          <a:p>
            <a:pPr lvl="1"/>
            <a:r>
              <a:rPr lang="en-US" dirty="0"/>
              <a:t>Easy management</a:t>
            </a:r>
          </a:p>
          <a:p>
            <a:pPr lvl="1"/>
            <a:r>
              <a:rPr lang="en-US" dirty="0"/>
              <a:t>Open source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Why </a:t>
            </a:r>
            <a:r>
              <a:rPr lang="en-US" sz="2800" dirty="0" err="1"/>
              <a:t>Ceph</a:t>
            </a:r>
            <a:r>
              <a:rPr lang="en-US" sz="2800" dirty="0"/>
              <a:t>?</a:t>
            </a:r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830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(1) </a:t>
            </a:r>
            <a:r>
              <a:rPr lang="en-US" dirty="0"/>
              <a:t>OSDs (Object Storage Device)</a:t>
            </a:r>
          </a:p>
          <a:p>
            <a:pPr lvl="1" fontAlgn="base"/>
            <a:r>
              <a:rPr lang="en-US" dirty="0"/>
              <a:t>Corresponds to a physical disk. An OSD is actually a directory that </a:t>
            </a:r>
            <a:r>
              <a:rPr lang="en-US" dirty="0" err="1"/>
              <a:t>Ceph</a:t>
            </a:r>
            <a:r>
              <a:rPr lang="en-US" dirty="0"/>
              <a:t> uses, residing on a regular filesystem</a:t>
            </a:r>
          </a:p>
          <a:p>
            <a:pPr lvl="2" fontAlgn="base"/>
            <a:r>
              <a:rPr lang="en-US" dirty="0"/>
              <a:t>(</a:t>
            </a:r>
            <a:r>
              <a:rPr lang="en-US" dirty="0" err="1"/>
              <a:t>eg</a:t>
            </a:r>
            <a:r>
              <a:rPr lang="en-US" dirty="0"/>
              <a:t>. /</a:t>
            </a:r>
            <a:r>
              <a:rPr lang="en-US" dirty="0" err="1"/>
              <a:t>var</a:t>
            </a:r>
            <a:r>
              <a:rPr lang="en-US" dirty="0"/>
              <a:t>/lib/</a:t>
            </a:r>
            <a:r>
              <a:rPr lang="en-US" dirty="0" err="1"/>
              <a:t>ceph</a:t>
            </a:r>
            <a:r>
              <a:rPr lang="en-US" dirty="0"/>
              <a:t>/osd-1 )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Ceph</a:t>
            </a:r>
            <a:r>
              <a:rPr lang="en-US" sz="2800" dirty="0">
                <a:effectLst/>
              </a:rPr>
              <a:t> Components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10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(2) </a:t>
            </a:r>
            <a:r>
              <a:rPr lang="en-US" dirty="0"/>
              <a:t>Placement Groups</a:t>
            </a:r>
          </a:p>
          <a:p>
            <a:pPr lvl="1" fontAlgn="base"/>
            <a:r>
              <a:rPr lang="en-US" dirty="0"/>
              <a:t>Placement groups used for tracking metadata for objects</a:t>
            </a:r>
          </a:p>
          <a:p>
            <a:pPr lvl="1" fontAlgn="base"/>
            <a:r>
              <a:rPr lang="en-US" dirty="0"/>
              <a:t>It represents a mostly-static mapping to one or more underlying OSDs. </a:t>
            </a:r>
          </a:p>
          <a:p>
            <a:pPr lvl="1" fontAlgn="base"/>
            <a:r>
              <a:rPr lang="en-US" dirty="0"/>
              <a:t>All PGs in a pool will replicate stored objects into multiple OSDs.</a:t>
            </a:r>
          </a:p>
          <a:p>
            <a:pPr lvl="1" fontAlgn="base"/>
            <a:r>
              <a:rPr lang="en-US" dirty="0"/>
              <a:t>PG calculator</a:t>
            </a:r>
          </a:p>
          <a:p>
            <a:pPr lvl="2" fontAlgn="base"/>
            <a:r>
              <a:rPr lang="en-US" dirty="0"/>
              <a:t>https://ceph.com/pgcalc/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Ceph</a:t>
            </a:r>
            <a:r>
              <a:rPr lang="en-US" sz="2800" dirty="0">
                <a:effectLst/>
              </a:rPr>
              <a:t> Components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35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(3) </a:t>
            </a:r>
            <a:r>
              <a:rPr lang="en-US" dirty="0"/>
              <a:t>CRUSH maps</a:t>
            </a:r>
          </a:p>
          <a:p>
            <a:pPr lvl="1" fontAlgn="base"/>
            <a:r>
              <a:rPr lang="en-US" dirty="0"/>
              <a:t>Ensures that replicas don’t end up on the same disk/host/rack/</a:t>
            </a:r>
            <a:r>
              <a:rPr lang="en-US" dirty="0" err="1"/>
              <a:t>etc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Ceph</a:t>
            </a:r>
            <a:r>
              <a:rPr lang="en-US" sz="2800" dirty="0">
                <a:effectLst/>
              </a:rPr>
              <a:t> Components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5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dirty="0">
                <a:solidFill>
                  <a:srgbClr val="FF0000"/>
                </a:solidFill>
              </a:rPr>
              <a:t>(4) </a:t>
            </a:r>
            <a:r>
              <a:rPr lang="en-US" dirty="0"/>
              <a:t>Pools</a:t>
            </a:r>
          </a:p>
          <a:p>
            <a:pPr lvl="1" fontAlgn="base"/>
            <a:r>
              <a:rPr lang="en-US" dirty="0"/>
              <a:t>A pool is the layer at which most user-interaction takes place. </a:t>
            </a:r>
          </a:p>
          <a:p>
            <a:pPr lvl="1" fontAlgn="base"/>
            <a:r>
              <a:rPr lang="en-US" dirty="0"/>
              <a:t>This is the important stuff like GET, PUT, DELETE actions for objects in a pool.</a:t>
            </a:r>
          </a:p>
          <a:p>
            <a:pPr lvl="1" fontAlgn="base"/>
            <a:r>
              <a:rPr lang="en-US" dirty="0"/>
              <a:t>Pools contain a number of PGs, not shared with other pools (if you have multiple pools). </a:t>
            </a:r>
          </a:p>
          <a:p>
            <a:pPr lvl="1" fontAlgn="base"/>
            <a:r>
              <a:rPr lang="en-US" dirty="0"/>
              <a:t>You can think of PGs as providing a hash mapping for objects into OSDs, to ensure that the OSDs are filled evenly when adding objects to the pool.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effectLst/>
              </a:rPr>
              <a:t>Ceph</a:t>
            </a:r>
            <a:r>
              <a:rPr lang="en-US" sz="2800" dirty="0">
                <a:effectLst/>
              </a:rPr>
              <a:t> Components</a:t>
            </a:r>
            <a:endParaRPr lang="en-US" sz="2800" dirty="0"/>
          </a:p>
        </p:txBody>
      </p:sp>
      <p:pic>
        <p:nvPicPr>
          <p:cNvPr id="4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97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Ceph</a:t>
            </a:r>
            <a:r>
              <a:rPr lang="en-US" sz="2800" dirty="0"/>
              <a:t> Components</a:t>
            </a:r>
          </a:p>
        </p:txBody>
      </p:sp>
      <p:pic>
        <p:nvPicPr>
          <p:cNvPr id="1026" name="Picture 2" descr="https://www.anchor.com.au/wp-content/uploads/2012/09/ceph_stack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38"/>
          <a:stretch/>
        </p:blipFill>
        <p:spPr bwMode="auto">
          <a:xfrm>
            <a:off x="914400" y="1200150"/>
            <a:ext cx="7240328" cy="305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proxmox v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4" t="44350" r="32142" b="44627"/>
          <a:stretch/>
        </p:blipFill>
        <p:spPr bwMode="auto">
          <a:xfrm>
            <a:off x="-51881" y="4781550"/>
            <a:ext cx="2033081" cy="330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79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766</Words>
  <Application>Microsoft Office PowerPoint</Application>
  <PresentationFormat>On-screen Show (16:9)</PresentationFormat>
  <Paragraphs>124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Lucida Sans Unicode</vt:lpstr>
      <vt:lpstr>Verdana</vt:lpstr>
      <vt:lpstr>Wingdings 2</vt:lpstr>
      <vt:lpstr>Wingdings 3</vt:lpstr>
      <vt:lpstr>Concourse</vt:lpstr>
      <vt:lpstr>Proxmox VE 6</vt:lpstr>
      <vt:lpstr>Ceph Shared Storage?</vt:lpstr>
      <vt:lpstr>What is CEPH?</vt:lpstr>
      <vt:lpstr>Why Ceph?</vt:lpstr>
      <vt:lpstr>Ceph Components</vt:lpstr>
      <vt:lpstr>Ceph Components</vt:lpstr>
      <vt:lpstr>Ceph Components</vt:lpstr>
      <vt:lpstr>Ceph Components</vt:lpstr>
      <vt:lpstr>Ceph Components</vt:lpstr>
      <vt:lpstr>Before Installing Ceph</vt:lpstr>
      <vt:lpstr>Install Ceph</vt:lpstr>
      <vt:lpstr>Configure Ceph Network</vt:lpstr>
      <vt:lpstr>Create Monitors</vt:lpstr>
      <vt:lpstr>Creating Monitors From GUI</vt:lpstr>
      <vt:lpstr>Create OSDs</vt:lpstr>
      <vt:lpstr>Create the Pool</vt:lpstr>
      <vt:lpstr>Keyring</vt:lpstr>
      <vt:lpstr>Create Storage</vt:lpstr>
      <vt:lpstr>High Availability</vt:lpstr>
      <vt:lpstr>Migration</vt:lpstr>
      <vt:lpstr>What is High Availability?</vt:lpstr>
      <vt:lpstr>Enable HA for VMs</vt:lpstr>
      <vt:lpstr>Active Resources</vt:lpstr>
      <vt:lpstr>Test HA</vt:lpstr>
      <vt:lpstr>Ceph Health</vt:lpstr>
      <vt:lpstr>Increase and Decrease Storage</vt:lpstr>
      <vt:lpstr>Discussion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alnabriss</dc:creator>
  <cp:lastModifiedBy>hadi alnabriss</cp:lastModifiedBy>
  <cp:revision>119</cp:revision>
  <dcterms:created xsi:type="dcterms:W3CDTF">2018-05-16T07:05:33Z</dcterms:created>
  <dcterms:modified xsi:type="dcterms:W3CDTF">2020-04-24T14:47:20Z</dcterms:modified>
</cp:coreProperties>
</file>