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300" r:id="rId3"/>
    <p:sldId id="261" r:id="rId4"/>
    <p:sldId id="263" r:id="rId5"/>
    <p:sldId id="264" r:id="rId6"/>
    <p:sldId id="265" r:id="rId7"/>
    <p:sldId id="266" r:id="rId8"/>
    <p:sldId id="299" r:id="rId9"/>
    <p:sldId id="267" r:id="rId10"/>
    <p:sldId id="269" r:id="rId11"/>
    <p:sldId id="273" r:id="rId12"/>
    <p:sldId id="274" r:id="rId13"/>
    <p:sldId id="275" r:id="rId14"/>
    <p:sldId id="277" r:id="rId15"/>
    <p:sldId id="279" r:id="rId16"/>
    <p:sldId id="281" r:id="rId17"/>
    <p:sldId id="283" r:id="rId18"/>
    <p:sldId id="284" r:id="rId19"/>
    <p:sldId id="286" r:id="rId20"/>
    <p:sldId id="287" r:id="rId21"/>
    <p:sldId id="291" r:id="rId22"/>
    <p:sldId id="289" r:id="rId23"/>
    <p:sldId id="292" r:id="rId24"/>
    <p:sldId id="294" r:id="rId25"/>
    <p:sldId id="296" r:id="rId26"/>
    <p:sldId id="297" r:id="rId2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6" d="100"/>
          <a:sy n="96" d="100"/>
        </p:scale>
        <p:origin x="63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539170A-18F4-4BED-96FB-1B69D1DCAA79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170A-18F4-4BED-96FB-1B69D1DCAA79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170A-18F4-4BED-96FB-1B69D1DCAA79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170A-18F4-4BED-96FB-1B69D1DCAA79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170A-18F4-4BED-96FB-1B69D1DCAA79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170A-18F4-4BED-96FB-1B69D1DCAA79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170A-18F4-4BED-96FB-1B69D1DCAA79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170A-18F4-4BED-96FB-1B69D1DCAA79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170A-18F4-4BED-96FB-1B69D1DCAA79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/>
          <a:p>
            <a:fld id="{F539170A-18F4-4BED-96FB-1B69D1DCAA79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539170A-18F4-4BED-96FB-1B69D1DCAA79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539170A-18F4-4BED-96FB-1B69D1DCAA79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Proxmox</a:t>
            </a:r>
            <a:r>
              <a:rPr lang="en-US" dirty="0"/>
              <a:t> VE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Section 13</a:t>
            </a:r>
          </a:p>
          <a:p>
            <a:r>
              <a:rPr lang="en-US" dirty="0" err="1"/>
              <a:t>GlusterFS</a:t>
            </a:r>
            <a:r>
              <a:rPr lang="en-US" dirty="0"/>
              <a:t> Shared Storage</a:t>
            </a:r>
          </a:p>
          <a:p>
            <a:endParaRPr lang="en-US" dirty="0"/>
          </a:p>
          <a:p>
            <a:r>
              <a:rPr lang="en-US" dirty="0"/>
              <a:t>Instructor: Hadi Alnabriss</a:t>
            </a:r>
          </a:p>
          <a:p>
            <a:endParaRPr lang="en-US" dirty="0"/>
          </a:p>
        </p:txBody>
      </p:sp>
      <p:pic>
        <p:nvPicPr>
          <p:cNvPr id="1026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202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10997"/>
            <a:ext cx="8229600" cy="3394472"/>
          </a:xfrm>
        </p:spPr>
        <p:txBody>
          <a:bodyPr>
            <a:normAutofit/>
          </a:bodyPr>
          <a:lstStyle/>
          <a:p>
            <a:r>
              <a:rPr lang="en-US" sz="2000" dirty="0"/>
              <a:t>You need to prepare a directory on each server for example you can create the directory /</a:t>
            </a:r>
            <a:r>
              <a:rPr lang="en-US" sz="2000" dirty="0" err="1"/>
              <a:t>mnt</a:t>
            </a:r>
            <a:r>
              <a:rPr lang="en-US" sz="2000" dirty="0"/>
              <a:t>/</a:t>
            </a:r>
            <a:r>
              <a:rPr lang="en-US" sz="2000" dirty="0" err="1"/>
              <a:t>myisofiles</a:t>
            </a:r>
            <a:r>
              <a:rPr lang="en-US" sz="2000" dirty="0"/>
              <a:t> on the three nodes.</a:t>
            </a:r>
          </a:p>
          <a:p>
            <a:endParaRPr lang="en-US" sz="2000" dirty="0"/>
          </a:p>
          <a:p>
            <a:r>
              <a:rPr lang="en-US" sz="2000" dirty="0"/>
              <a:t>This directory can be located on your root partition</a:t>
            </a:r>
          </a:p>
          <a:p>
            <a:pPr lvl="1"/>
            <a:r>
              <a:rPr lang="en-US" sz="1200" b="1" dirty="0">
                <a:solidFill>
                  <a:srgbClr val="FF0000"/>
                </a:solidFill>
              </a:rPr>
              <a:t>Caution: This is very dangerous, because when you fill up the space you will take your </a:t>
            </a:r>
            <a:r>
              <a:rPr lang="en-US" sz="1200" b="1" dirty="0" err="1">
                <a:solidFill>
                  <a:srgbClr val="FF0000"/>
                </a:solidFill>
              </a:rPr>
              <a:t>Proxmox</a:t>
            </a:r>
            <a:r>
              <a:rPr lang="en-US" sz="1200" b="1" dirty="0">
                <a:solidFill>
                  <a:srgbClr val="FF0000"/>
                </a:solidFill>
              </a:rPr>
              <a:t> server down</a:t>
            </a:r>
          </a:p>
          <a:p>
            <a:endParaRPr lang="en-US" sz="1400" dirty="0"/>
          </a:p>
          <a:p>
            <a:r>
              <a:rPr lang="en-US" sz="2000" dirty="0"/>
              <a:t>So, it is better to create a different partition or even another disk for this folder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How to make </a:t>
            </a:r>
            <a:r>
              <a:rPr lang="en-US" sz="2800" dirty="0" err="1"/>
              <a:t>GlusterFS</a:t>
            </a:r>
            <a:r>
              <a:rPr lang="en-US" sz="2800" dirty="0"/>
              <a:t> </a:t>
            </a:r>
            <a:r>
              <a:rPr lang="en-US" sz="2800" dirty="0" err="1"/>
              <a:t>Storgae</a:t>
            </a:r>
            <a:r>
              <a:rPr lang="en-US" sz="2800" dirty="0"/>
              <a:t>?</a:t>
            </a:r>
          </a:p>
        </p:txBody>
      </p:sp>
      <p:pic>
        <p:nvPicPr>
          <p:cNvPr id="5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408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10997"/>
            <a:ext cx="8229600" cy="3394472"/>
          </a:xfrm>
        </p:spPr>
        <p:txBody>
          <a:bodyPr>
            <a:normAutofit/>
          </a:bodyPr>
          <a:lstStyle/>
          <a:p>
            <a:r>
              <a:rPr lang="en-US" sz="2000" dirty="0"/>
              <a:t>In this lab, I will use the remaining free space in our volume group “</a:t>
            </a:r>
            <a:r>
              <a:rPr lang="en-US" sz="2000" dirty="0" err="1"/>
              <a:t>pve</a:t>
            </a:r>
            <a:r>
              <a:rPr lang="en-US" sz="2000" dirty="0"/>
              <a:t>”</a:t>
            </a:r>
          </a:p>
          <a:p>
            <a:pPr lvl="1"/>
            <a:r>
              <a:rPr lang="en-US" sz="1600" dirty="0"/>
              <a:t>You remember from previous lectures that </a:t>
            </a:r>
            <a:r>
              <a:rPr lang="en-US" sz="1600" dirty="0" err="1"/>
              <a:t>Proxmox</a:t>
            </a:r>
            <a:r>
              <a:rPr lang="en-US" sz="1600" dirty="0"/>
              <a:t> VE by default creates a volume group named “</a:t>
            </a:r>
            <a:r>
              <a:rPr lang="en-US" sz="1600" dirty="0" err="1"/>
              <a:t>pve</a:t>
            </a:r>
            <a:r>
              <a:rPr lang="en-US" sz="1600" dirty="0"/>
              <a:t>”, and it keeps some space FREE in the volume group.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Prepare shared storage</a:t>
            </a:r>
          </a:p>
        </p:txBody>
      </p:sp>
      <p:pic>
        <p:nvPicPr>
          <p:cNvPr id="5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628" y="2343151"/>
            <a:ext cx="4174372" cy="2603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064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10997"/>
            <a:ext cx="8229600" cy="3394472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Create a new logical volume using the free space in the volume group </a:t>
            </a:r>
            <a:r>
              <a:rPr lang="en-US" sz="2000" dirty="0" err="1"/>
              <a:t>pve</a:t>
            </a:r>
            <a:r>
              <a:rPr lang="en-US" sz="2000" dirty="0"/>
              <a:t>, use the command:</a:t>
            </a:r>
          </a:p>
          <a:p>
            <a:pPr lvl="1"/>
            <a:r>
              <a:rPr lang="en-US" sz="1500" i="1" dirty="0" err="1"/>
              <a:t>lvcreate</a:t>
            </a:r>
            <a:r>
              <a:rPr lang="en-US" sz="1500" i="1" dirty="0"/>
              <a:t>   </a:t>
            </a:r>
            <a:r>
              <a:rPr lang="en-US" sz="1500" i="1" dirty="0" err="1"/>
              <a:t>pve</a:t>
            </a:r>
            <a:r>
              <a:rPr lang="en-US" sz="1500" i="1" dirty="0"/>
              <a:t>   -n </a:t>
            </a:r>
            <a:r>
              <a:rPr lang="en-US" sz="1500" i="1" dirty="0" err="1"/>
              <a:t>isolv</a:t>
            </a:r>
            <a:r>
              <a:rPr lang="en-US" sz="1500" i="1" dirty="0"/>
              <a:t>  -l 100%FREE</a:t>
            </a:r>
          </a:p>
          <a:p>
            <a:pPr lvl="1"/>
            <a:endParaRPr lang="en-US" sz="1400" i="1" dirty="0"/>
          </a:p>
          <a:p>
            <a:r>
              <a:rPr lang="en-US" sz="1800" dirty="0"/>
              <a:t>Format the new logical volume</a:t>
            </a:r>
          </a:p>
          <a:p>
            <a:pPr lvl="1"/>
            <a:r>
              <a:rPr lang="en-US" sz="1500" i="1" dirty="0" err="1"/>
              <a:t>mkfs</a:t>
            </a:r>
            <a:r>
              <a:rPr lang="en-US" sz="1500" i="1" dirty="0"/>
              <a:t> -t </a:t>
            </a:r>
            <a:r>
              <a:rPr lang="en-US" sz="1500" i="1" dirty="0" err="1"/>
              <a:t>xfs</a:t>
            </a:r>
            <a:r>
              <a:rPr lang="en-US" sz="1500" i="1" dirty="0"/>
              <a:t> /dev/</a:t>
            </a:r>
            <a:r>
              <a:rPr lang="en-US" sz="1500" i="1" dirty="0" err="1"/>
              <a:t>pve</a:t>
            </a:r>
            <a:r>
              <a:rPr lang="en-US" sz="1500" i="1" dirty="0"/>
              <a:t>/</a:t>
            </a:r>
            <a:r>
              <a:rPr lang="en-US" sz="1500" i="1" dirty="0" err="1"/>
              <a:t>isolv</a:t>
            </a:r>
            <a:endParaRPr lang="en-US" sz="1500" i="1" dirty="0"/>
          </a:p>
          <a:p>
            <a:endParaRPr lang="en-US" sz="1800" dirty="0"/>
          </a:p>
          <a:p>
            <a:r>
              <a:rPr lang="en-US" sz="1800" dirty="0"/>
              <a:t>Mount the previous directory using the command </a:t>
            </a:r>
          </a:p>
          <a:p>
            <a:pPr lvl="1"/>
            <a:r>
              <a:rPr lang="en-US" sz="1500" i="1" dirty="0"/>
              <a:t>mount -t </a:t>
            </a:r>
            <a:r>
              <a:rPr lang="en-US" sz="1500" i="1" dirty="0" err="1"/>
              <a:t>xfs</a:t>
            </a:r>
            <a:r>
              <a:rPr lang="en-US" sz="1500" i="1" dirty="0"/>
              <a:t> /dev/</a:t>
            </a:r>
            <a:r>
              <a:rPr lang="en-US" sz="1500" i="1" dirty="0" err="1"/>
              <a:t>pve</a:t>
            </a:r>
            <a:r>
              <a:rPr lang="en-US" sz="1500" i="1" dirty="0"/>
              <a:t>/</a:t>
            </a:r>
            <a:r>
              <a:rPr lang="en-US" sz="1500" i="1" dirty="0" err="1"/>
              <a:t>isolv</a:t>
            </a:r>
            <a:r>
              <a:rPr lang="en-US" sz="1500" i="1" dirty="0"/>
              <a:t> /</a:t>
            </a:r>
            <a:r>
              <a:rPr lang="en-US" sz="1500" i="1" dirty="0" err="1"/>
              <a:t>mnt</a:t>
            </a:r>
            <a:r>
              <a:rPr lang="en-US" sz="1500" i="1" dirty="0"/>
              <a:t>/</a:t>
            </a:r>
            <a:r>
              <a:rPr lang="en-US" sz="1500" i="1" dirty="0" err="1"/>
              <a:t>myisofiles</a:t>
            </a:r>
            <a:r>
              <a:rPr lang="en-US" sz="1500" i="1" dirty="0"/>
              <a:t> </a:t>
            </a:r>
          </a:p>
          <a:p>
            <a:endParaRPr lang="en-US" sz="1800" dirty="0"/>
          </a:p>
          <a:p>
            <a:r>
              <a:rPr lang="en-US" sz="1800" dirty="0"/>
              <a:t>Or add the mount line to the /</a:t>
            </a:r>
            <a:r>
              <a:rPr lang="en-US" sz="1800" dirty="0" err="1"/>
              <a:t>etc</a:t>
            </a:r>
            <a:r>
              <a:rPr lang="en-US" sz="1800" dirty="0"/>
              <a:t>/</a:t>
            </a:r>
            <a:r>
              <a:rPr lang="en-US" sz="1800" dirty="0" err="1"/>
              <a:t>fstab</a:t>
            </a:r>
            <a:r>
              <a:rPr lang="en-US" sz="1800" dirty="0"/>
              <a:t> file</a:t>
            </a:r>
          </a:p>
          <a:p>
            <a:pPr lvl="1"/>
            <a:r>
              <a:rPr lang="en-US" sz="1500" i="1" dirty="0"/>
              <a:t>/dev/</a:t>
            </a:r>
            <a:r>
              <a:rPr lang="en-US" sz="1500" i="1" dirty="0" err="1"/>
              <a:t>pve</a:t>
            </a:r>
            <a:r>
              <a:rPr lang="en-US" sz="1500" i="1" dirty="0"/>
              <a:t>/</a:t>
            </a:r>
            <a:r>
              <a:rPr lang="en-US" sz="1500" i="1" dirty="0" err="1"/>
              <a:t>isolv</a:t>
            </a:r>
            <a:r>
              <a:rPr lang="en-US" sz="1500" i="1" dirty="0"/>
              <a:t> /</a:t>
            </a:r>
            <a:r>
              <a:rPr lang="en-US" sz="1500" i="1" dirty="0" err="1"/>
              <a:t>mnt</a:t>
            </a:r>
            <a:r>
              <a:rPr lang="en-US" sz="1500" i="1" dirty="0"/>
              <a:t>/</a:t>
            </a:r>
            <a:r>
              <a:rPr lang="en-US" sz="1500" i="1" dirty="0" err="1"/>
              <a:t>myisofiles</a:t>
            </a:r>
            <a:r>
              <a:rPr lang="en-US" sz="1500" i="1" dirty="0"/>
              <a:t>  </a:t>
            </a:r>
            <a:r>
              <a:rPr lang="en-US" sz="1500" i="1" dirty="0" err="1"/>
              <a:t>xfs</a:t>
            </a:r>
            <a:r>
              <a:rPr lang="en-US" sz="1500" i="1" dirty="0"/>
              <a:t>   defaults    0 0 </a:t>
            </a:r>
          </a:p>
          <a:p>
            <a:pPr lvl="1"/>
            <a:r>
              <a:rPr lang="en-US" sz="1500" i="1" dirty="0"/>
              <a:t>mount    -a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Prepare shared storage</a:t>
            </a:r>
          </a:p>
        </p:txBody>
      </p:sp>
      <p:pic>
        <p:nvPicPr>
          <p:cNvPr id="5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902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10997"/>
            <a:ext cx="8229600" cy="3394472"/>
          </a:xfrm>
        </p:spPr>
        <p:txBody>
          <a:bodyPr>
            <a:normAutofit/>
          </a:bodyPr>
          <a:lstStyle/>
          <a:p>
            <a:r>
              <a:rPr lang="en-US" sz="2000" dirty="0"/>
              <a:t>Use the command</a:t>
            </a:r>
          </a:p>
          <a:p>
            <a:pPr lvl="1"/>
            <a:r>
              <a:rPr lang="en-US" sz="1500" i="1" dirty="0"/>
              <a:t>apt-get    update</a:t>
            </a:r>
          </a:p>
          <a:p>
            <a:pPr lvl="1"/>
            <a:r>
              <a:rPr lang="en-US" sz="1500" i="1" dirty="0"/>
              <a:t>apt-get   install    </a:t>
            </a:r>
            <a:r>
              <a:rPr lang="en-US" sz="1500" i="1" dirty="0" err="1"/>
              <a:t>glusterfs</a:t>
            </a:r>
            <a:r>
              <a:rPr lang="en-US" sz="1500" i="1" dirty="0"/>
              <a:t>-server</a:t>
            </a:r>
          </a:p>
          <a:p>
            <a:pPr lvl="1"/>
            <a:r>
              <a:rPr lang="en-US" sz="1500" i="1" dirty="0" err="1"/>
              <a:t>systemctl</a:t>
            </a:r>
            <a:r>
              <a:rPr lang="en-US" sz="1500" i="1" dirty="0"/>
              <a:t> enable </a:t>
            </a:r>
            <a:r>
              <a:rPr lang="en-US" sz="1500" i="1" dirty="0" err="1"/>
              <a:t>glusterfs</a:t>
            </a:r>
            <a:r>
              <a:rPr lang="en-US" sz="1500" i="1" dirty="0"/>
              <a:t>-server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Install </a:t>
            </a:r>
            <a:r>
              <a:rPr lang="en-US" sz="2800" dirty="0" err="1"/>
              <a:t>GlusterFS</a:t>
            </a:r>
            <a:r>
              <a:rPr lang="en-US" sz="2800" dirty="0"/>
              <a:t> server</a:t>
            </a:r>
          </a:p>
        </p:txBody>
      </p:sp>
      <p:pic>
        <p:nvPicPr>
          <p:cNvPr id="5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275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10997"/>
            <a:ext cx="8229600" cy="3394472"/>
          </a:xfrm>
        </p:spPr>
        <p:txBody>
          <a:bodyPr>
            <a:normAutofit/>
          </a:bodyPr>
          <a:lstStyle/>
          <a:p>
            <a:r>
              <a:rPr lang="en-US" sz="2000" dirty="0"/>
              <a:t>From node01</a:t>
            </a:r>
          </a:p>
          <a:p>
            <a:pPr lvl="1"/>
            <a:r>
              <a:rPr lang="en-US" sz="1500" i="1" dirty="0" err="1"/>
              <a:t>gluster</a:t>
            </a:r>
            <a:r>
              <a:rPr lang="en-US" sz="1500" i="1" dirty="0"/>
              <a:t> peer probe node02</a:t>
            </a:r>
          </a:p>
          <a:p>
            <a:pPr lvl="1"/>
            <a:r>
              <a:rPr lang="en-US" sz="1500" i="1" dirty="0" err="1"/>
              <a:t>gluster</a:t>
            </a:r>
            <a:r>
              <a:rPr lang="en-US" sz="1500" i="1" dirty="0"/>
              <a:t> peer probe node03</a:t>
            </a:r>
          </a:p>
          <a:p>
            <a:endParaRPr lang="en-US" sz="1900" i="1" dirty="0"/>
          </a:p>
          <a:p>
            <a:r>
              <a:rPr lang="en-US" sz="1900" dirty="0"/>
              <a:t>Then Check Status</a:t>
            </a:r>
          </a:p>
          <a:p>
            <a:pPr lvl="1"/>
            <a:r>
              <a:rPr lang="en-US" sz="1500" i="1" dirty="0" err="1"/>
              <a:t>gluster</a:t>
            </a:r>
            <a:r>
              <a:rPr lang="en-US" sz="1500" i="1" dirty="0"/>
              <a:t> peer status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Probe Nodes</a:t>
            </a:r>
          </a:p>
        </p:txBody>
      </p:sp>
      <p:pic>
        <p:nvPicPr>
          <p:cNvPr id="5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443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10997"/>
            <a:ext cx="8229600" cy="3394472"/>
          </a:xfrm>
        </p:spPr>
        <p:txBody>
          <a:bodyPr>
            <a:normAutofit/>
          </a:bodyPr>
          <a:lstStyle/>
          <a:p>
            <a:r>
              <a:rPr lang="en-US" sz="1800" dirty="0"/>
              <a:t>Create a subfolder /</a:t>
            </a:r>
            <a:r>
              <a:rPr lang="en-US" sz="1800" dirty="0" err="1"/>
              <a:t>mnt</a:t>
            </a:r>
            <a:r>
              <a:rPr lang="en-US" sz="1800" dirty="0"/>
              <a:t>/</a:t>
            </a:r>
            <a:r>
              <a:rPr lang="en-US" sz="1800" dirty="0" err="1"/>
              <a:t>myisofiles</a:t>
            </a:r>
            <a:r>
              <a:rPr lang="en-US" sz="1800" dirty="0"/>
              <a:t>/brick</a:t>
            </a:r>
          </a:p>
          <a:p>
            <a:endParaRPr lang="en-US" sz="1800" dirty="0"/>
          </a:p>
          <a:p>
            <a:r>
              <a:rPr lang="en-US" sz="1800" dirty="0"/>
              <a:t>Use the following command to create a Shared Volume “</a:t>
            </a:r>
            <a:r>
              <a:rPr lang="en-US" sz="1800" dirty="0" err="1"/>
              <a:t>iso</a:t>
            </a:r>
            <a:r>
              <a:rPr lang="en-US" sz="1800" dirty="0"/>
              <a:t>-replica” On the three nodes</a:t>
            </a:r>
          </a:p>
          <a:p>
            <a:pPr lvl="1"/>
            <a:r>
              <a:rPr lang="en-US" sz="1400" dirty="0" err="1"/>
              <a:t>gluster</a:t>
            </a:r>
            <a:r>
              <a:rPr lang="en-US" sz="1400" dirty="0"/>
              <a:t> volume create </a:t>
            </a:r>
            <a:r>
              <a:rPr lang="en-US" sz="1400" dirty="0" err="1"/>
              <a:t>iso</a:t>
            </a:r>
            <a:r>
              <a:rPr lang="en-US" sz="1400" dirty="0"/>
              <a:t>-replica </a:t>
            </a:r>
            <a:r>
              <a:rPr lang="en-US" sz="1400" dirty="0" err="1"/>
              <a:t>replica</a:t>
            </a:r>
            <a:r>
              <a:rPr lang="en-US" sz="1400" dirty="0"/>
              <a:t> 3 transport </a:t>
            </a:r>
            <a:r>
              <a:rPr lang="en-US" sz="1400" dirty="0" err="1"/>
              <a:t>tcp</a:t>
            </a:r>
            <a:r>
              <a:rPr lang="en-US" sz="1400" dirty="0"/>
              <a:t> \</a:t>
            </a:r>
          </a:p>
          <a:p>
            <a:pPr marL="109728" indent="0">
              <a:buNone/>
            </a:pPr>
            <a:r>
              <a:rPr lang="en-US" sz="1400" dirty="0"/>
              <a:t>          node01: /</a:t>
            </a:r>
            <a:r>
              <a:rPr lang="en-US" sz="1400" dirty="0" err="1"/>
              <a:t>mnt</a:t>
            </a:r>
            <a:r>
              <a:rPr lang="en-US" sz="1400" dirty="0"/>
              <a:t>/</a:t>
            </a:r>
            <a:r>
              <a:rPr lang="en-US" sz="1400" dirty="0" err="1"/>
              <a:t>myisofiles</a:t>
            </a:r>
            <a:r>
              <a:rPr lang="en-US" sz="1400" dirty="0"/>
              <a:t>/brick \</a:t>
            </a:r>
          </a:p>
          <a:p>
            <a:pPr marL="109728" indent="0">
              <a:buNone/>
            </a:pPr>
            <a:r>
              <a:rPr lang="en-US" sz="1400" dirty="0"/>
              <a:t>          node02: /</a:t>
            </a:r>
            <a:r>
              <a:rPr lang="en-US" sz="1400" dirty="0" err="1"/>
              <a:t>mnt</a:t>
            </a:r>
            <a:r>
              <a:rPr lang="en-US" sz="1400" dirty="0"/>
              <a:t>/</a:t>
            </a:r>
            <a:r>
              <a:rPr lang="en-US" sz="1400" dirty="0" err="1"/>
              <a:t>myisofiles</a:t>
            </a:r>
            <a:r>
              <a:rPr lang="en-US" sz="1400" dirty="0"/>
              <a:t>/brick \</a:t>
            </a:r>
          </a:p>
          <a:p>
            <a:pPr marL="109728" indent="0">
              <a:buNone/>
            </a:pPr>
            <a:r>
              <a:rPr lang="en-US" sz="1400" dirty="0"/>
              <a:t>          node03: /</a:t>
            </a:r>
            <a:r>
              <a:rPr lang="en-US" sz="1400" dirty="0" err="1"/>
              <a:t>mnt</a:t>
            </a:r>
            <a:r>
              <a:rPr lang="en-US" sz="1400" dirty="0"/>
              <a:t>/</a:t>
            </a:r>
            <a:r>
              <a:rPr lang="en-US" sz="1400" dirty="0" err="1"/>
              <a:t>myisofiles</a:t>
            </a:r>
            <a:r>
              <a:rPr lang="en-US" sz="1400" dirty="0"/>
              <a:t>/brick \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Probe Nodes</a:t>
            </a:r>
          </a:p>
        </p:txBody>
      </p:sp>
      <p:pic>
        <p:nvPicPr>
          <p:cNvPr id="5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978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10997"/>
            <a:ext cx="8229600" cy="3394472"/>
          </a:xfrm>
        </p:spPr>
        <p:txBody>
          <a:bodyPr>
            <a:normAutofit/>
          </a:bodyPr>
          <a:lstStyle/>
          <a:p>
            <a:r>
              <a:rPr lang="en-US" sz="1800" dirty="0"/>
              <a:t>Use the command</a:t>
            </a:r>
          </a:p>
          <a:p>
            <a:pPr lvl="1"/>
            <a:r>
              <a:rPr lang="en-US" sz="1600" i="1" dirty="0" err="1"/>
              <a:t>gluster</a:t>
            </a:r>
            <a:r>
              <a:rPr lang="en-US" sz="1600" i="1" dirty="0"/>
              <a:t> volume start </a:t>
            </a:r>
            <a:r>
              <a:rPr lang="en-US" sz="1600" i="1" dirty="0" err="1"/>
              <a:t>iso</a:t>
            </a:r>
            <a:r>
              <a:rPr lang="en-US" sz="1600" i="1" dirty="0"/>
              <a:t>-replica </a:t>
            </a:r>
          </a:p>
          <a:p>
            <a:pPr lvl="1"/>
            <a:endParaRPr lang="en-US" sz="1600" i="1" dirty="0"/>
          </a:p>
          <a:p>
            <a:r>
              <a:rPr lang="en-US" sz="2000" dirty="0"/>
              <a:t>Check status</a:t>
            </a:r>
          </a:p>
          <a:p>
            <a:pPr lvl="1"/>
            <a:r>
              <a:rPr lang="en-US" sz="1600" i="1" dirty="0" err="1"/>
              <a:t>gluster</a:t>
            </a:r>
            <a:r>
              <a:rPr lang="en-US" sz="1600" i="1" dirty="0"/>
              <a:t> volume info</a:t>
            </a:r>
          </a:p>
          <a:p>
            <a:pPr lvl="1"/>
            <a:endParaRPr lang="en-US" sz="1600" i="1" dirty="0"/>
          </a:p>
          <a:p>
            <a:r>
              <a:rPr lang="en-US" sz="2000" dirty="0">
                <a:solidFill>
                  <a:srgbClr val="FF0000"/>
                </a:solidFill>
              </a:rPr>
              <a:t>Note: </a:t>
            </a:r>
            <a:r>
              <a:rPr lang="en-US" sz="2000" dirty="0"/>
              <a:t>for security reasons you might add access list for </a:t>
            </a:r>
            <a:r>
              <a:rPr lang="en-US" sz="2000" dirty="0" err="1"/>
              <a:t>Ips</a:t>
            </a:r>
            <a:r>
              <a:rPr lang="en-US" sz="2000" dirty="0"/>
              <a:t> allowed to connect to the </a:t>
            </a:r>
            <a:r>
              <a:rPr lang="en-US" sz="2000" dirty="0" err="1"/>
              <a:t>GlusterFS</a:t>
            </a:r>
            <a:r>
              <a:rPr lang="en-US" sz="2000" dirty="0"/>
              <a:t> storage</a:t>
            </a:r>
          </a:p>
          <a:p>
            <a:pPr lvl="1"/>
            <a:r>
              <a:rPr lang="en-US" sz="1100" i="1" dirty="0" err="1"/>
              <a:t>gluster</a:t>
            </a:r>
            <a:r>
              <a:rPr lang="en-US" sz="1100" i="1" dirty="0"/>
              <a:t>   volume  set   </a:t>
            </a:r>
            <a:r>
              <a:rPr lang="en-US" sz="1100" i="1" dirty="0" err="1"/>
              <a:t>iso</a:t>
            </a:r>
            <a:r>
              <a:rPr lang="en-US" sz="1100" i="1" dirty="0"/>
              <a:t>-replica   </a:t>
            </a:r>
            <a:r>
              <a:rPr lang="en-US" sz="1100" i="1" dirty="0" err="1"/>
              <a:t>auth.allow</a:t>
            </a:r>
            <a:r>
              <a:rPr lang="en-US" sz="1100" i="1" dirty="0"/>
              <a:t>    192.168.132.133,192.168.132.134,192.168.132.135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Start Volume</a:t>
            </a:r>
          </a:p>
        </p:txBody>
      </p:sp>
      <p:pic>
        <p:nvPicPr>
          <p:cNvPr id="5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720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10997"/>
            <a:ext cx="8229600" cy="3394472"/>
          </a:xfrm>
        </p:spPr>
        <p:txBody>
          <a:bodyPr>
            <a:normAutofit/>
          </a:bodyPr>
          <a:lstStyle/>
          <a:p>
            <a:r>
              <a:rPr lang="en-US" sz="1800" dirty="0"/>
              <a:t>From Datacenter &gt;&gt; Storage</a:t>
            </a:r>
            <a:endParaRPr lang="en-US" sz="1600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Add storage</a:t>
            </a:r>
          </a:p>
        </p:txBody>
      </p:sp>
      <p:pic>
        <p:nvPicPr>
          <p:cNvPr id="5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81150"/>
            <a:ext cx="59055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8518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10997"/>
            <a:ext cx="8229600" cy="3394472"/>
          </a:xfrm>
        </p:spPr>
        <p:txBody>
          <a:bodyPr>
            <a:normAutofit/>
          </a:bodyPr>
          <a:lstStyle/>
          <a:p>
            <a:r>
              <a:rPr lang="en-US" sz="1800" dirty="0"/>
              <a:t>Upload File to the </a:t>
            </a:r>
            <a:r>
              <a:rPr lang="en-US" sz="1800" dirty="0" err="1"/>
              <a:t>GlusterFS</a:t>
            </a:r>
            <a:r>
              <a:rPr lang="en-US" sz="1800" dirty="0"/>
              <a:t> storage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Upload File to this shared storage</a:t>
            </a:r>
          </a:p>
        </p:txBody>
      </p:sp>
      <p:pic>
        <p:nvPicPr>
          <p:cNvPr id="5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688342"/>
            <a:ext cx="4933950" cy="309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6898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10997"/>
            <a:ext cx="8229600" cy="3394472"/>
          </a:xfrm>
        </p:spPr>
        <p:txBody>
          <a:bodyPr>
            <a:normAutofit/>
          </a:bodyPr>
          <a:lstStyle/>
          <a:p>
            <a:r>
              <a:rPr lang="en-US" sz="1800" dirty="0"/>
              <a:t>File is replicated to Node02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Upload File to this shared storage</a:t>
            </a:r>
          </a:p>
        </p:txBody>
      </p:sp>
      <p:pic>
        <p:nvPicPr>
          <p:cNvPr id="5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557308"/>
            <a:ext cx="5191125" cy="3242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364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38800" y="1352550"/>
            <a:ext cx="3733800" cy="1219200"/>
          </a:xfrm>
        </p:spPr>
        <p:txBody>
          <a:bodyPr>
            <a:normAutofit/>
          </a:bodyPr>
          <a:lstStyle/>
          <a:p>
            <a:r>
              <a:rPr lang="en-US" sz="1800" dirty="0"/>
              <a:t>node01  192.168.132.133</a:t>
            </a:r>
          </a:p>
          <a:p>
            <a:r>
              <a:rPr lang="en-US" sz="1800" dirty="0"/>
              <a:t>node02  192.168.132.134</a:t>
            </a:r>
          </a:p>
          <a:p>
            <a:r>
              <a:rPr lang="en-US" sz="1800" dirty="0"/>
              <a:t>node03   192.168.132.135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Environment</a:t>
            </a:r>
          </a:p>
        </p:txBody>
      </p:sp>
      <p:pic>
        <p:nvPicPr>
          <p:cNvPr id="5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B1640535-9745-4553-8B55-779A00678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123950"/>
            <a:ext cx="5447779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3425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10997"/>
            <a:ext cx="8229600" cy="3394472"/>
          </a:xfrm>
        </p:spPr>
        <p:txBody>
          <a:bodyPr>
            <a:normAutofit/>
          </a:bodyPr>
          <a:lstStyle/>
          <a:p>
            <a:r>
              <a:rPr lang="en-US" sz="1800" dirty="0"/>
              <a:t>File is replicated to Node03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Upload File to this shared storage</a:t>
            </a:r>
          </a:p>
        </p:txBody>
      </p:sp>
      <p:pic>
        <p:nvPicPr>
          <p:cNvPr id="5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245951"/>
            <a:ext cx="4338559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0958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10997"/>
            <a:ext cx="8229600" cy="3394472"/>
          </a:xfrm>
        </p:spPr>
        <p:txBody>
          <a:bodyPr>
            <a:normAutofit/>
          </a:bodyPr>
          <a:lstStyle/>
          <a:p>
            <a:r>
              <a:rPr lang="en-US" sz="1800" dirty="0"/>
              <a:t>Replicated volumes create copies of files across multiple bricks in the volume. </a:t>
            </a:r>
          </a:p>
          <a:p>
            <a:r>
              <a:rPr lang="en-US" sz="1800" b="1" dirty="0"/>
              <a:t>Note</a:t>
            </a:r>
            <a:r>
              <a:rPr lang="en-US" sz="1800" dirty="0"/>
              <a:t>: The number of bricks should be equal to of the replica count for a replicated volume. </a:t>
            </a:r>
          </a:p>
          <a:p>
            <a:br>
              <a:rPr lang="en-US" sz="1800" dirty="0"/>
            </a:b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GlusterFS</a:t>
            </a:r>
            <a:r>
              <a:rPr lang="en-US" sz="2800" dirty="0"/>
              <a:t> Replication</a:t>
            </a:r>
          </a:p>
        </p:txBody>
      </p:sp>
      <p:pic>
        <p:nvPicPr>
          <p:cNvPr id="5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replicated_volu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346798"/>
            <a:ext cx="4749799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080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10997"/>
            <a:ext cx="8229600" cy="3394472"/>
          </a:xfrm>
        </p:spPr>
        <p:txBody>
          <a:bodyPr>
            <a:normAutofit/>
          </a:bodyPr>
          <a:lstStyle/>
          <a:p>
            <a:r>
              <a:rPr lang="en-US" sz="1800" dirty="0"/>
              <a:t>As we have seen before, we can create VM disk on </a:t>
            </a:r>
            <a:r>
              <a:rPr lang="en-US" sz="1800" dirty="0" err="1"/>
              <a:t>Gluster</a:t>
            </a:r>
            <a:r>
              <a:rPr lang="en-US" sz="1800" dirty="0"/>
              <a:t> FS</a:t>
            </a:r>
          </a:p>
          <a:p>
            <a:r>
              <a:rPr lang="en-US" sz="1800" dirty="0"/>
              <a:t>And we can use </a:t>
            </a:r>
            <a:r>
              <a:rPr lang="en-US" sz="1800" dirty="0" err="1"/>
              <a:t>GlusterFS</a:t>
            </a:r>
            <a:r>
              <a:rPr lang="en-US" sz="1800" dirty="0"/>
              <a:t> for High </a:t>
            </a:r>
            <a:r>
              <a:rPr lang="en-US" sz="1800" dirty="0" err="1"/>
              <a:t>Availabilty</a:t>
            </a:r>
            <a:endParaRPr lang="en-US" sz="1800" dirty="0"/>
          </a:p>
          <a:p>
            <a:r>
              <a:rPr lang="en-US" sz="1800" dirty="0"/>
              <a:t>You can use this storage for two-nodes cluster environment</a:t>
            </a:r>
          </a:p>
          <a:p>
            <a:pPr lvl="1"/>
            <a:r>
              <a:rPr lang="en-US" sz="1400" dirty="0"/>
              <a:t>Not recommended because of quorum problems</a:t>
            </a:r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GlusterFS</a:t>
            </a:r>
            <a:r>
              <a:rPr lang="en-US" sz="2800" dirty="0"/>
              <a:t> for VM disk</a:t>
            </a:r>
          </a:p>
        </p:txBody>
      </p:sp>
      <p:pic>
        <p:nvPicPr>
          <p:cNvPr id="5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419350"/>
            <a:ext cx="4342589" cy="2129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5518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10997"/>
            <a:ext cx="8229600" cy="3394472"/>
          </a:xfrm>
        </p:spPr>
        <p:txBody>
          <a:bodyPr>
            <a:normAutofit/>
          </a:bodyPr>
          <a:lstStyle/>
          <a:p>
            <a:r>
              <a:rPr lang="en-US" sz="1800" dirty="0"/>
              <a:t>I’m not making a research or benchmark tests here.</a:t>
            </a:r>
          </a:p>
          <a:p>
            <a:r>
              <a:rPr lang="en-US" sz="1800" dirty="0"/>
              <a:t>They Both are great and stable and simple</a:t>
            </a:r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Ceph</a:t>
            </a:r>
            <a:r>
              <a:rPr lang="en-US" sz="2800" dirty="0"/>
              <a:t> or </a:t>
            </a:r>
            <a:r>
              <a:rPr lang="en-US" sz="2800" dirty="0" err="1"/>
              <a:t>GlusterFS</a:t>
            </a:r>
            <a:endParaRPr lang="en-US" sz="2800" dirty="0"/>
          </a:p>
        </p:txBody>
      </p:sp>
      <p:pic>
        <p:nvPicPr>
          <p:cNvPr id="5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275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10997"/>
            <a:ext cx="8229600" cy="3394472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(1) </a:t>
            </a:r>
            <a:r>
              <a:rPr lang="en-US" sz="1800" dirty="0" err="1"/>
              <a:t>Ceph</a:t>
            </a:r>
            <a:r>
              <a:rPr lang="en-US" sz="1800" dirty="0"/>
              <a:t> supports Journaling</a:t>
            </a:r>
          </a:p>
          <a:p>
            <a:pPr lvl="1"/>
            <a:r>
              <a:rPr lang="en-US" sz="1600" dirty="0"/>
              <a:t>can write to SSD, which speeds up performance significantly. </a:t>
            </a:r>
          </a:p>
          <a:p>
            <a:br>
              <a:rPr lang="en-US" sz="1800" dirty="0"/>
            </a:br>
            <a:endParaRPr lang="en-US" sz="1800" dirty="0"/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Why </a:t>
            </a:r>
            <a:r>
              <a:rPr lang="en-US" sz="2800" dirty="0" err="1"/>
              <a:t>Ceph</a:t>
            </a:r>
            <a:r>
              <a:rPr lang="en-US" sz="2800" dirty="0"/>
              <a:t>?</a:t>
            </a:r>
          </a:p>
        </p:txBody>
      </p:sp>
      <p:pic>
        <p:nvPicPr>
          <p:cNvPr id="5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419350"/>
            <a:ext cx="30384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9428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10997"/>
            <a:ext cx="8229600" cy="3394472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(2) </a:t>
            </a:r>
            <a:r>
              <a:rPr lang="en-US" sz="1800" dirty="0"/>
              <a:t>OSDs management is simple (You can create add and remove OSDs)</a:t>
            </a:r>
          </a:p>
          <a:p>
            <a:r>
              <a:rPr lang="en-US" sz="1800" dirty="0">
                <a:solidFill>
                  <a:srgbClr val="FF0000"/>
                </a:solidFill>
              </a:rPr>
              <a:t>(3) </a:t>
            </a:r>
            <a:r>
              <a:rPr lang="en-US" sz="1800" dirty="0" err="1"/>
              <a:t>Ceph</a:t>
            </a:r>
            <a:r>
              <a:rPr lang="en-US" sz="1800" dirty="0"/>
              <a:t> has an advantage in recovering failed disk drives.</a:t>
            </a:r>
          </a:p>
          <a:p>
            <a:endParaRPr lang="en-US" sz="1800" dirty="0"/>
          </a:p>
          <a:p>
            <a:r>
              <a:rPr lang="en-US" sz="1800" dirty="0"/>
              <a:t>Eventually, they both have decent performance, both </a:t>
            </a:r>
            <a:r>
              <a:rPr lang="en-US" sz="1800" dirty="0" err="1"/>
              <a:t>Ceph</a:t>
            </a:r>
            <a:r>
              <a:rPr lang="en-US" sz="1800" dirty="0"/>
              <a:t> and </a:t>
            </a:r>
            <a:r>
              <a:rPr lang="en-US" sz="1800" dirty="0" err="1"/>
              <a:t>GlusterFS</a:t>
            </a:r>
            <a:r>
              <a:rPr lang="en-US" sz="1800" dirty="0"/>
              <a:t> provide a viable alternative to expensive proprietary storage. </a:t>
            </a:r>
          </a:p>
          <a:p>
            <a:pPr marL="109728" indent="0">
              <a:buNone/>
            </a:pPr>
            <a:br>
              <a:rPr lang="en-US" sz="1800" dirty="0"/>
            </a:br>
            <a:endParaRPr lang="en-US" sz="1800" dirty="0"/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Why </a:t>
            </a:r>
            <a:r>
              <a:rPr lang="en-US" sz="2800" dirty="0" err="1"/>
              <a:t>Ceph</a:t>
            </a:r>
            <a:r>
              <a:rPr lang="en-US" sz="2800"/>
              <a:t>?</a:t>
            </a:r>
            <a:endParaRPr lang="en-US" sz="2800" dirty="0"/>
          </a:p>
        </p:txBody>
      </p:sp>
      <p:pic>
        <p:nvPicPr>
          <p:cNvPr id="5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587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10997"/>
            <a:ext cx="8229600" cy="3394472"/>
          </a:xfrm>
        </p:spPr>
        <p:txBody>
          <a:bodyPr>
            <a:normAutofit/>
          </a:bodyPr>
          <a:lstStyle/>
          <a:p>
            <a:r>
              <a:rPr lang="en-US" sz="2000" dirty="0"/>
              <a:t>If HA didn’t find the ISO file on the new node after migration, it </a:t>
            </a:r>
            <a:r>
              <a:rPr lang="en-US" sz="2000" dirty="0" err="1"/>
              <a:t>wil</a:t>
            </a:r>
            <a:r>
              <a:rPr lang="en-US" sz="2000" dirty="0"/>
              <a:t> fail.</a:t>
            </a:r>
          </a:p>
          <a:p>
            <a:r>
              <a:rPr lang="en-US" sz="2000" dirty="0"/>
              <a:t>Because RBD </a:t>
            </a:r>
            <a:r>
              <a:rPr lang="en-US" sz="2000" dirty="0" err="1"/>
              <a:t>Ceph</a:t>
            </a:r>
            <a:r>
              <a:rPr lang="en-US" sz="2000" dirty="0"/>
              <a:t> </a:t>
            </a:r>
            <a:r>
              <a:rPr lang="en-US" sz="2000" dirty="0" err="1"/>
              <a:t>Storgae</a:t>
            </a:r>
            <a:r>
              <a:rPr lang="en-US" sz="2000" dirty="0"/>
              <a:t> doesn’t support ISO files, we used </a:t>
            </a:r>
            <a:r>
              <a:rPr lang="en-US" sz="2000" dirty="0" err="1"/>
              <a:t>GlusterFS</a:t>
            </a:r>
            <a:r>
              <a:rPr lang="en-US" sz="2000" dirty="0"/>
              <a:t> to create a shared storage.</a:t>
            </a:r>
          </a:p>
          <a:p>
            <a:r>
              <a:rPr lang="en-US" sz="2000" dirty="0" err="1"/>
              <a:t>GlusterFS</a:t>
            </a:r>
            <a:r>
              <a:rPr lang="en-US" sz="2000" dirty="0"/>
              <a:t> can also be used for VMs disks and HA.</a:t>
            </a:r>
          </a:p>
          <a:p>
            <a:r>
              <a:rPr lang="en-US" sz="2000" dirty="0"/>
              <a:t>Now you know how to configure </a:t>
            </a:r>
            <a:r>
              <a:rPr lang="en-US" sz="2000" dirty="0" err="1"/>
              <a:t>GlusterFS</a:t>
            </a:r>
            <a:r>
              <a:rPr lang="en-US" sz="2000" dirty="0"/>
              <a:t> on 3 nodes</a:t>
            </a:r>
          </a:p>
          <a:p>
            <a:pPr lvl="1"/>
            <a:r>
              <a:rPr lang="en-US" sz="1600" dirty="0"/>
              <a:t>you can use the same steps to create </a:t>
            </a:r>
            <a:r>
              <a:rPr lang="en-US" sz="1600" dirty="0" err="1"/>
              <a:t>GlusterFS</a:t>
            </a:r>
            <a:r>
              <a:rPr lang="en-US" sz="1600" dirty="0"/>
              <a:t> on two nodes only.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Conclusion</a:t>
            </a:r>
          </a:p>
        </p:txBody>
      </p:sp>
      <p:pic>
        <p:nvPicPr>
          <p:cNvPr id="5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841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10997"/>
            <a:ext cx="8229600" cy="3394472"/>
          </a:xfrm>
        </p:spPr>
        <p:txBody>
          <a:bodyPr>
            <a:normAutofit/>
          </a:bodyPr>
          <a:lstStyle/>
          <a:p>
            <a:r>
              <a:rPr lang="en-US" sz="2400" dirty="0" err="1"/>
              <a:t>Ceph</a:t>
            </a:r>
            <a:r>
              <a:rPr lang="en-US" sz="2400" dirty="0"/>
              <a:t> Storage accepts VM disks and containers only</a:t>
            </a:r>
          </a:p>
          <a:p>
            <a:endParaRPr lang="en-US" sz="2400" dirty="0"/>
          </a:p>
          <a:p>
            <a:r>
              <a:rPr lang="en-US" sz="2400" dirty="0"/>
              <a:t>But </a:t>
            </a:r>
            <a:r>
              <a:rPr lang="en-US" sz="2400" dirty="0" err="1"/>
              <a:t>Ceph</a:t>
            </a:r>
            <a:r>
              <a:rPr lang="en-US" sz="2400" dirty="0"/>
              <a:t> has many advantages for VM Disks (Like snapshots, thin provisioning and disk resizing).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ISO Files Problem</a:t>
            </a:r>
          </a:p>
        </p:txBody>
      </p:sp>
      <p:pic>
        <p:nvPicPr>
          <p:cNvPr id="5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224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10997"/>
            <a:ext cx="8229600" cy="3394472"/>
          </a:xfrm>
        </p:spPr>
        <p:txBody>
          <a:bodyPr>
            <a:normAutofit/>
          </a:bodyPr>
          <a:lstStyle/>
          <a:p>
            <a:r>
              <a:rPr lang="en-US" sz="2400" dirty="0" err="1"/>
              <a:t>Ceph</a:t>
            </a:r>
            <a:r>
              <a:rPr lang="en-US" sz="2400" dirty="0"/>
              <a:t> Storage Doesn’t accept ISO files on its contents.</a:t>
            </a:r>
          </a:p>
          <a:p>
            <a:endParaRPr lang="en-US" sz="2400" dirty="0"/>
          </a:p>
          <a:p>
            <a:r>
              <a:rPr lang="en-US" sz="2400" dirty="0"/>
              <a:t>Where can we upload our ISOs and Templates?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ISO Files Problem</a:t>
            </a:r>
          </a:p>
        </p:txBody>
      </p:sp>
      <p:pic>
        <p:nvPicPr>
          <p:cNvPr id="5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651" y="3009900"/>
            <a:ext cx="473392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1400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10997"/>
            <a:ext cx="8229600" cy="3394472"/>
          </a:xfrm>
        </p:spPr>
        <p:txBody>
          <a:bodyPr>
            <a:normAutofit/>
          </a:bodyPr>
          <a:lstStyle/>
          <a:p>
            <a:r>
              <a:rPr lang="en-US" sz="2400" dirty="0"/>
              <a:t>So, Where can we upload our ISOs and Templates?</a:t>
            </a:r>
          </a:p>
          <a:p>
            <a:pPr lvl="1"/>
            <a:r>
              <a:rPr lang="en-US" sz="2000" dirty="0"/>
              <a:t>Maybe On local storage!!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ISO Files Problem</a:t>
            </a:r>
          </a:p>
        </p:txBody>
      </p:sp>
      <p:pic>
        <p:nvPicPr>
          <p:cNvPr id="5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85987"/>
            <a:ext cx="3543426" cy="213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154807"/>
            <a:ext cx="4572000" cy="2174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3790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10997"/>
            <a:ext cx="8229600" cy="3394472"/>
          </a:xfrm>
        </p:spPr>
        <p:txBody>
          <a:bodyPr>
            <a:normAutofit/>
          </a:bodyPr>
          <a:lstStyle/>
          <a:p>
            <a:r>
              <a:rPr lang="en-US" sz="2400" dirty="0"/>
              <a:t>Now we need to Power Off Node02 to test High Availability.</a:t>
            </a:r>
          </a:p>
          <a:p>
            <a:r>
              <a:rPr lang="en-US" sz="2400" dirty="0"/>
              <a:t>What should happen?</a:t>
            </a:r>
          </a:p>
          <a:p>
            <a:pPr lvl="1"/>
            <a:r>
              <a:rPr lang="en-US" sz="1600" dirty="0"/>
              <a:t>VM 101 will run on another node (maybe node01)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High Availability Test</a:t>
            </a:r>
          </a:p>
        </p:txBody>
      </p:sp>
      <p:pic>
        <p:nvPicPr>
          <p:cNvPr id="5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656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10997"/>
            <a:ext cx="8229600" cy="3394472"/>
          </a:xfrm>
        </p:spPr>
        <p:txBody>
          <a:bodyPr>
            <a:normAutofit/>
          </a:bodyPr>
          <a:lstStyle/>
          <a:p>
            <a:r>
              <a:rPr lang="en-US" sz="2000" dirty="0"/>
              <a:t>Actually the Migration failed!!!!!! And HA failed</a:t>
            </a:r>
          </a:p>
          <a:p>
            <a:r>
              <a:rPr lang="en-US" sz="2000" dirty="0"/>
              <a:t>Why ?  Because we have the following error</a:t>
            </a:r>
          </a:p>
          <a:p>
            <a:pPr lvl="1"/>
            <a:r>
              <a:rPr lang="en-US" sz="1800" dirty="0"/>
              <a:t>Volume </a:t>
            </a:r>
            <a:r>
              <a:rPr lang="en-US" sz="1800" dirty="0" err="1"/>
              <a:t>local:iso</a:t>
            </a:r>
            <a:r>
              <a:rPr lang="en-US" sz="1800" dirty="0"/>
              <a:t>/</a:t>
            </a:r>
            <a:r>
              <a:rPr lang="en-US" sz="1800" dirty="0" err="1"/>
              <a:t>myisofile.iso</a:t>
            </a:r>
            <a:r>
              <a:rPr lang="en-US" sz="1800" dirty="0"/>
              <a:t> does not exist</a:t>
            </a:r>
          </a:p>
          <a:p>
            <a:endParaRPr lang="en-US" sz="1400" dirty="0"/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High Availability Test</a:t>
            </a:r>
          </a:p>
        </p:txBody>
      </p:sp>
      <p:pic>
        <p:nvPicPr>
          <p:cNvPr id="5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024" y="2232608"/>
            <a:ext cx="6387176" cy="277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3750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10997"/>
            <a:ext cx="8229600" cy="3394472"/>
          </a:xfrm>
        </p:spPr>
        <p:txBody>
          <a:bodyPr>
            <a:normAutofit/>
          </a:bodyPr>
          <a:lstStyle/>
          <a:p>
            <a:r>
              <a:rPr lang="en-US" sz="2000" dirty="0"/>
              <a:t>Even if you try to remove the ISO file and start the VM it won’t because it is in the “error” state now</a:t>
            </a:r>
          </a:p>
          <a:p>
            <a:r>
              <a:rPr lang="en-US" sz="2000" dirty="0"/>
              <a:t>Now you need to remove the VM from HA resources, then start the VM and re-add the HA resource</a:t>
            </a:r>
            <a:endParaRPr lang="en-US" sz="1800" dirty="0"/>
          </a:p>
          <a:p>
            <a:endParaRPr lang="en-US" sz="1400" dirty="0"/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Try to start the VM</a:t>
            </a:r>
          </a:p>
        </p:txBody>
      </p:sp>
      <p:pic>
        <p:nvPicPr>
          <p:cNvPr id="5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495739"/>
            <a:ext cx="5063914" cy="2538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3937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10997"/>
            <a:ext cx="8229600" cy="3394472"/>
          </a:xfrm>
        </p:spPr>
        <p:txBody>
          <a:bodyPr>
            <a:normAutofit/>
          </a:bodyPr>
          <a:lstStyle/>
          <a:p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solution : to upload each ISO on the three local storages!! Or to make a script to use </a:t>
            </a:r>
            <a:r>
              <a:rPr lang="en-US" sz="2000" dirty="0" err="1"/>
              <a:t>i.e</a:t>
            </a:r>
            <a:r>
              <a:rPr lang="en-US" sz="2000" dirty="0"/>
              <a:t> RSYNC to replicate </a:t>
            </a:r>
            <a:r>
              <a:rPr lang="en-US" sz="2000" dirty="0" err="1"/>
              <a:t>iso</a:t>
            </a:r>
            <a:r>
              <a:rPr lang="en-US" sz="2000" dirty="0"/>
              <a:t> files among nodes</a:t>
            </a:r>
          </a:p>
          <a:p>
            <a:pPr lvl="1"/>
            <a:r>
              <a:rPr lang="en-US" sz="1600" dirty="0"/>
              <a:t>Not feasible solution</a:t>
            </a:r>
          </a:p>
          <a:p>
            <a:pPr lvl="1"/>
            <a:endParaRPr lang="en-US" sz="1400" dirty="0"/>
          </a:p>
          <a:p>
            <a:r>
              <a:rPr lang="en-US" sz="1800" dirty="0"/>
              <a:t>2</a:t>
            </a:r>
            <a:r>
              <a:rPr lang="en-US" sz="1800" baseline="30000" dirty="0"/>
              <a:t>nd</a:t>
            </a:r>
            <a:r>
              <a:rPr lang="en-US" sz="1800" dirty="0"/>
              <a:t> Solution : to create another shared storage for ISO files and templates</a:t>
            </a:r>
          </a:p>
          <a:p>
            <a:pPr lvl="1"/>
            <a:r>
              <a:rPr lang="en-US" sz="1600" dirty="0"/>
              <a:t>Best solution is </a:t>
            </a:r>
            <a:r>
              <a:rPr lang="en-US" sz="1600" dirty="0" err="1"/>
              <a:t>GlusterFS</a:t>
            </a:r>
            <a:endParaRPr lang="en-US" sz="1600" dirty="0"/>
          </a:p>
          <a:p>
            <a:endParaRPr lang="en-US" sz="1400" dirty="0"/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ISOs and Templates Storage Solution</a:t>
            </a:r>
          </a:p>
        </p:txBody>
      </p:sp>
      <p:pic>
        <p:nvPicPr>
          <p:cNvPr id="5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030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4423</TotalTime>
  <Words>902</Words>
  <Application>Microsoft Office PowerPoint</Application>
  <PresentationFormat>On-screen Show (16:9)</PresentationFormat>
  <Paragraphs>125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Lucida Sans Unicode</vt:lpstr>
      <vt:lpstr>Verdana</vt:lpstr>
      <vt:lpstr>Wingdings 2</vt:lpstr>
      <vt:lpstr>Wingdings 3</vt:lpstr>
      <vt:lpstr>Concourse</vt:lpstr>
      <vt:lpstr>Proxmox VE 6</vt:lpstr>
      <vt:lpstr>Environment</vt:lpstr>
      <vt:lpstr>ISO Files Problem</vt:lpstr>
      <vt:lpstr>ISO Files Problem</vt:lpstr>
      <vt:lpstr>ISO Files Problem</vt:lpstr>
      <vt:lpstr>High Availability Test</vt:lpstr>
      <vt:lpstr>High Availability Test</vt:lpstr>
      <vt:lpstr>Try to start the VM</vt:lpstr>
      <vt:lpstr>ISOs and Templates Storage Solution</vt:lpstr>
      <vt:lpstr>How to make GlusterFS Storgae?</vt:lpstr>
      <vt:lpstr>Prepare shared storage</vt:lpstr>
      <vt:lpstr>Prepare shared storage</vt:lpstr>
      <vt:lpstr>Install GlusterFS server</vt:lpstr>
      <vt:lpstr>Probe Nodes</vt:lpstr>
      <vt:lpstr>Probe Nodes</vt:lpstr>
      <vt:lpstr>Start Volume</vt:lpstr>
      <vt:lpstr>Add storage</vt:lpstr>
      <vt:lpstr>Upload File to this shared storage</vt:lpstr>
      <vt:lpstr>Upload File to this shared storage</vt:lpstr>
      <vt:lpstr>Upload File to this shared storage</vt:lpstr>
      <vt:lpstr>GlusterFS Replication</vt:lpstr>
      <vt:lpstr>GlusterFS for VM disk</vt:lpstr>
      <vt:lpstr>Ceph or GlusterFS</vt:lpstr>
      <vt:lpstr>Why Ceph?</vt:lpstr>
      <vt:lpstr>Why Ceph?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hadi alnabriss</dc:creator>
  <cp:lastModifiedBy>hadi alnabriss</cp:lastModifiedBy>
  <cp:revision>97</cp:revision>
  <dcterms:created xsi:type="dcterms:W3CDTF">2018-05-16T07:05:33Z</dcterms:created>
  <dcterms:modified xsi:type="dcterms:W3CDTF">2020-04-25T11:04:20Z</dcterms:modified>
</cp:coreProperties>
</file>