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5" r:id="rId3"/>
    <p:sldId id="266" r:id="rId4"/>
    <p:sldId id="267" r:id="rId5"/>
    <p:sldId id="268" r:id="rId6"/>
    <p:sldId id="280" r:id="rId7"/>
    <p:sldId id="269" r:id="rId8"/>
    <p:sldId id="274" r:id="rId9"/>
    <p:sldId id="275" r:id="rId10"/>
    <p:sldId id="276" r:id="rId11"/>
    <p:sldId id="279" r:id="rId12"/>
    <p:sldId id="277" r:id="rId13"/>
    <p:sldId id="278" r:id="rId14"/>
    <p:sldId id="270" r:id="rId15"/>
    <p:sldId id="271" r:id="rId16"/>
    <p:sldId id="272" r:id="rId17"/>
    <p:sldId id="273" r:id="rId18"/>
    <p:sldId id="281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2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539170A-18F4-4BED-96FB-1B69D1DCAA7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39170A-18F4-4BED-96FB-1B69D1DCAA7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39170A-18F4-4BED-96FB-1B69D1DCAA7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39170A-18F4-4BED-96FB-1B69D1DCAA7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39170A-18F4-4BED-96FB-1B69D1DCAA7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39170A-18F4-4BED-96FB-1B69D1DCAA7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39170A-18F4-4BED-96FB-1B69D1DCAA7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39170A-18F4-4BED-96FB-1B69D1DCAA7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39170A-18F4-4BED-96FB-1B69D1DCAA7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F539170A-18F4-4BED-96FB-1B69D1DCAA7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539170A-18F4-4BED-96FB-1B69D1DCAA7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539170A-18F4-4BED-96FB-1B69D1DCAA79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Proxmox</a:t>
            </a:r>
            <a:r>
              <a:rPr lang="en-US" dirty="0" smtClean="0"/>
              <a:t> VE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ZFS Storage</a:t>
            </a:r>
          </a:p>
          <a:p>
            <a:endParaRPr lang="en-US" dirty="0"/>
          </a:p>
          <a:p>
            <a:r>
              <a:rPr lang="en-US" dirty="0"/>
              <a:t>Instructor: Hadi Alnabriss</a:t>
            </a:r>
          </a:p>
          <a:p>
            <a:endParaRPr lang="en-US" dirty="0"/>
          </a:p>
        </p:txBody>
      </p:sp>
      <p:pic>
        <p:nvPicPr>
          <p:cNvPr id="1026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20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RAIDZ-1 : </a:t>
            </a:r>
          </a:p>
          <a:p>
            <a:pPr lvl="1"/>
            <a:r>
              <a:rPr lang="en-US" sz="1600" dirty="0"/>
              <a:t>A variation on RAID-5, single parity. </a:t>
            </a:r>
            <a:endParaRPr lang="en-US" sz="1600" dirty="0" smtClean="0"/>
          </a:p>
          <a:p>
            <a:pPr lvl="1"/>
            <a:r>
              <a:rPr lang="en-US" sz="1600" dirty="0" smtClean="0"/>
              <a:t>Requires </a:t>
            </a:r>
            <a:r>
              <a:rPr lang="en-US" sz="1600" dirty="0"/>
              <a:t>at least 3 disks.</a:t>
            </a:r>
          </a:p>
          <a:p>
            <a:pPr marL="109728" indent="0">
              <a:buNone/>
            </a:pPr>
            <a:endParaRPr lang="en-US" sz="1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ZFS </a:t>
            </a:r>
            <a:r>
              <a:rPr lang="en-US" b="0" dirty="0">
                <a:effectLst/>
              </a:rPr>
              <a:t>RAID </a:t>
            </a:r>
            <a:r>
              <a:rPr lang="en-US" b="0" dirty="0" smtClean="0">
                <a:effectLst/>
              </a:rPr>
              <a:t>Type</a:t>
            </a:r>
            <a:endParaRPr lang="en-US" dirty="0"/>
          </a:p>
        </p:txBody>
      </p:sp>
      <p:pic>
        <p:nvPicPr>
          <p:cNvPr id="6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209800" y="2800350"/>
            <a:ext cx="54102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 GB Disk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62200" y="3409950"/>
            <a:ext cx="1600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 GB Disk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43935" y="3409950"/>
            <a:ext cx="1600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GB </a:t>
            </a:r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85330" y="3409950"/>
            <a:ext cx="1600200" cy="762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GB </a:t>
            </a:r>
            <a:r>
              <a:rPr lang="en-US" dirty="0" smtClean="0"/>
              <a:t>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82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i.e</a:t>
            </a:r>
            <a:r>
              <a:rPr lang="en-US" dirty="0" smtClean="0"/>
              <a:t> XOR Parity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Parity Concept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772100"/>
              </p:ext>
            </p:extLst>
          </p:nvPr>
        </p:nvGraphicFramePr>
        <p:xfrm>
          <a:off x="2667000" y="2114550"/>
          <a:ext cx="3276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200"/>
                <a:gridCol w="1092200"/>
                <a:gridCol w="1092200"/>
              </a:tblGrid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Disk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Disk 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Disk 3</a:t>
                      </a:r>
                      <a:endParaRPr lang="en-US" dirty="0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269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73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RAIDZ-2 : </a:t>
            </a:r>
          </a:p>
          <a:p>
            <a:pPr lvl="1"/>
            <a:r>
              <a:rPr lang="en-US" sz="1600" dirty="0"/>
              <a:t>A variation on RAID-5, double parity. </a:t>
            </a:r>
            <a:endParaRPr lang="en-US" sz="1600" dirty="0" smtClean="0"/>
          </a:p>
          <a:p>
            <a:pPr lvl="1"/>
            <a:r>
              <a:rPr lang="en-US" sz="1600" dirty="0" smtClean="0"/>
              <a:t>Requires </a:t>
            </a:r>
            <a:r>
              <a:rPr lang="en-US" sz="1600" dirty="0"/>
              <a:t>at least 4 disks.</a:t>
            </a:r>
          </a:p>
          <a:p>
            <a:pPr marL="109728" indent="0">
              <a:buNone/>
            </a:pPr>
            <a:endParaRPr lang="en-US" sz="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ZFS </a:t>
            </a:r>
            <a:r>
              <a:rPr lang="en-US" b="0" dirty="0">
                <a:effectLst/>
              </a:rPr>
              <a:t>RAID </a:t>
            </a:r>
            <a:r>
              <a:rPr lang="en-US" b="0" dirty="0" smtClean="0">
                <a:effectLst/>
              </a:rPr>
              <a:t>Type</a:t>
            </a:r>
            <a:endParaRPr lang="en-US" dirty="0"/>
          </a:p>
        </p:txBody>
      </p:sp>
      <p:pic>
        <p:nvPicPr>
          <p:cNvPr id="6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7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RAIDZ-3 : </a:t>
            </a:r>
          </a:p>
          <a:p>
            <a:pPr lvl="1"/>
            <a:r>
              <a:rPr lang="en-US" sz="1600" dirty="0"/>
              <a:t>A variation on RAID-5, triple parity. </a:t>
            </a:r>
            <a:endParaRPr lang="en-US" sz="1600" dirty="0" smtClean="0"/>
          </a:p>
          <a:p>
            <a:pPr lvl="1"/>
            <a:r>
              <a:rPr lang="en-US" sz="1600" dirty="0" smtClean="0"/>
              <a:t>Requires </a:t>
            </a:r>
            <a:r>
              <a:rPr lang="en-US" sz="1600" dirty="0"/>
              <a:t>at least 5 disks</a:t>
            </a:r>
            <a:endParaRPr lang="en-US" sz="1200" dirty="0"/>
          </a:p>
          <a:p>
            <a:pPr marL="109728" indent="0">
              <a:buNone/>
            </a:pPr>
            <a:endParaRPr lang="en-US" sz="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ZFS </a:t>
            </a:r>
            <a:r>
              <a:rPr lang="en-US" b="0" dirty="0">
                <a:effectLst/>
              </a:rPr>
              <a:t>RAID </a:t>
            </a:r>
            <a:r>
              <a:rPr lang="en-US" b="0" dirty="0" smtClean="0">
                <a:effectLst/>
              </a:rPr>
              <a:t>Type</a:t>
            </a:r>
            <a:endParaRPr lang="en-US" dirty="0"/>
          </a:p>
        </p:txBody>
      </p:sp>
      <p:pic>
        <p:nvPicPr>
          <p:cNvPr id="6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51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Two Methods: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sz="1800" dirty="0" smtClean="0"/>
              <a:t>During the Installation of </a:t>
            </a:r>
            <a:r>
              <a:rPr lang="en-US" sz="1800" dirty="0" err="1" smtClean="0"/>
              <a:t>Proxmox</a:t>
            </a:r>
            <a:r>
              <a:rPr lang="en-US" sz="1800" dirty="0" smtClean="0"/>
              <a:t> VE</a:t>
            </a:r>
          </a:p>
          <a:p>
            <a:pPr marL="1117854" lvl="2" indent="-514350"/>
            <a:r>
              <a:rPr lang="en-US" sz="1600" dirty="0" smtClean="0"/>
              <a:t>Using Storage Options 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sz="1800" dirty="0" smtClean="0"/>
              <a:t>After Installation </a:t>
            </a:r>
          </a:p>
          <a:p>
            <a:pPr marL="1117854" lvl="2" indent="-514350"/>
            <a:r>
              <a:rPr lang="en-US" sz="1600" dirty="0" smtClean="0"/>
              <a:t>Add new </a:t>
            </a:r>
            <a:r>
              <a:rPr lang="en-US" sz="1600" dirty="0" smtClean="0"/>
              <a:t>devices </a:t>
            </a:r>
            <a:r>
              <a:rPr lang="en-US" sz="1600" dirty="0" smtClean="0"/>
              <a:t>and create the </a:t>
            </a:r>
            <a:r>
              <a:rPr lang="en-US" sz="1600" dirty="0" smtClean="0"/>
              <a:t>pool</a:t>
            </a:r>
          </a:p>
          <a:p>
            <a:pPr marL="1117854" lvl="2" indent="-514350"/>
            <a:endParaRPr lang="en-US" sz="1600" dirty="0"/>
          </a:p>
          <a:p>
            <a:pPr marL="624078" indent="-514350"/>
            <a:r>
              <a:rPr lang="en-US" sz="2200" dirty="0" smtClean="0"/>
              <a:t>Note: In PVE 5 you can only create ZFS Pools from the CLI, but in PVE 6, it can be </a:t>
            </a:r>
            <a:r>
              <a:rPr lang="en-US" sz="2200" smtClean="0"/>
              <a:t>created from the GUI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ZFS</a:t>
            </a:r>
            <a:endParaRPr lang="en-US" dirty="0"/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94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You can use the command</a:t>
            </a:r>
          </a:p>
          <a:p>
            <a:pPr lvl="1"/>
            <a:r>
              <a:rPr lang="en-US" sz="1800" i="1" dirty="0" err="1"/>
              <a:t>zpool</a:t>
            </a:r>
            <a:r>
              <a:rPr lang="en-US" sz="1800" i="1" dirty="0"/>
              <a:t> replace -f &lt;pool&gt; &lt;old device&gt; &lt;new-device&gt;</a:t>
            </a:r>
          </a:p>
          <a:p>
            <a:pPr lvl="1"/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</a:rPr>
              <a:t>Changing a failed </a:t>
            </a:r>
            <a:r>
              <a:rPr lang="en-US" b="0" dirty="0" smtClean="0">
                <a:effectLst/>
              </a:rPr>
              <a:t>device</a:t>
            </a:r>
            <a:endParaRPr lang="en-US" dirty="0"/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4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ZFS comes with an event daemon, which monitors events generated by the ZFS kernel module. </a:t>
            </a:r>
            <a:endParaRPr lang="en-US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daemon can also send emails on ZFS events like pool errors. </a:t>
            </a:r>
            <a:endParaRPr lang="en-US" sz="1800" dirty="0" smtClean="0"/>
          </a:p>
          <a:p>
            <a:r>
              <a:rPr lang="en-US" sz="1800" dirty="0" smtClean="0"/>
              <a:t>Newer </a:t>
            </a:r>
            <a:r>
              <a:rPr lang="en-US" sz="1800" dirty="0"/>
              <a:t>ZFS packages ships the daemon in a separate package, and you can install it using apt-get:</a:t>
            </a:r>
          </a:p>
          <a:p>
            <a:pPr lvl="1"/>
            <a:r>
              <a:rPr lang="en-US" sz="1400" dirty="0"/>
              <a:t># apt-get install </a:t>
            </a:r>
            <a:r>
              <a:rPr lang="en-US" sz="1400" dirty="0" err="1"/>
              <a:t>zfs</a:t>
            </a:r>
            <a:r>
              <a:rPr lang="en-US" sz="1400" dirty="0"/>
              <a:t>-zed</a:t>
            </a:r>
          </a:p>
          <a:p>
            <a:r>
              <a:rPr lang="en-US" sz="1800" dirty="0"/>
              <a:t>To activate the daemon it is necessary to edit /</a:t>
            </a:r>
            <a:r>
              <a:rPr lang="en-US" sz="1800" dirty="0" err="1"/>
              <a:t>etc</a:t>
            </a:r>
            <a:r>
              <a:rPr lang="en-US" sz="1800" dirty="0"/>
              <a:t>/</a:t>
            </a:r>
            <a:r>
              <a:rPr lang="en-US" sz="1800" dirty="0" err="1"/>
              <a:t>zfs</a:t>
            </a:r>
            <a:r>
              <a:rPr lang="en-US" sz="1800" dirty="0"/>
              <a:t>/</a:t>
            </a:r>
            <a:r>
              <a:rPr lang="en-US" sz="1800" dirty="0" err="1"/>
              <a:t>zed.d</a:t>
            </a:r>
            <a:r>
              <a:rPr lang="en-US" sz="1800" dirty="0"/>
              <a:t>/</a:t>
            </a:r>
            <a:r>
              <a:rPr lang="en-US" sz="1800" dirty="0" err="1"/>
              <a:t>zed.rc</a:t>
            </a:r>
            <a:r>
              <a:rPr lang="en-US" sz="1800" dirty="0"/>
              <a:t> with your </a:t>
            </a:r>
            <a:r>
              <a:rPr lang="en-US" sz="1800" dirty="0" err="1"/>
              <a:t>favourite</a:t>
            </a:r>
            <a:r>
              <a:rPr lang="en-US" sz="1800" dirty="0"/>
              <a:t> editor, and uncomment the ZED_EMAIL_ADDR setting:</a:t>
            </a:r>
          </a:p>
          <a:p>
            <a:pPr lvl="1"/>
            <a:r>
              <a:rPr lang="en-US" sz="1400" dirty="0"/>
              <a:t>ZED_EMAIL_ADDR="root"</a:t>
            </a:r>
          </a:p>
          <a:p>
            <a:r>
              <a:rPr lang="en-US" sz="1800" dirty="0"/>
              <a:t>Please note </a:t>
            </a:r>
            <a:r>
              <a:rPr lang="en-US" sz="1800" dirty="0" err="1"/>
              <a:t>Proxmox</a:t>
            </a:r>
            <a:r>
              <a:rPr lang="en-US" sz="1800" dirty="0"/>
              <a:t> VE forwards mails to root to the email address configured for the root user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</a:rPr>
              <a:t>Activate E-Mail </a:t>
            </a:r>
            <a:r>
              <a:rPr lang="en-US" b="0" dirty="0" smtClean="0">
                <a:effectLst/>
              </a:rPr>
              <a:t>Notification</a:t>
            </a:r>
            <a:endParaRPr lang="en-US" dirty="0"/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64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It is good to use at most 50 percent (which is the default) of the system memory for ZFS ARC to prevent performance shortage of the host. </a:t>
            </a:r>
            <a:endParaRPr lang="en-US" sz="2000" dirty="0" smtClean="0"/>
          </a:p>
          <a:p>
            <a:r>
              <a:rPr lang="en-US" sz="2000" dirty="0" smtClean="0"/>
              <a:t>Use </a:t>
            </a:r>
            <a:r>
              <a:rPr lang="en-US" sz="2000" dirty="0"/>
              <a:t>your preferred editor to change the configuration in 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modprobe.d</a:t>
            </a:r>
            <a:r>
              <a:rPr lang="en-US" sz="2000" dirty="0"/>
              <a:t>/</a:t>
            </a:r>
            <a:r>
              <a:rPr lang="en-US" sz="2000" dirty="0" err="1"/>
              <a:t>zfs.conf</a:t>
            </a:r>
            <a:r>
              <a:rPr lang="en-US" sz="2000" dirty="0"/>
              <a:t> and insert:</a:t>
            </a:r>
          </a:p>
          <a:p>
            <a:pPr lvl="1"/>
            <a:r>
              <a:rPr lang="en-US" sz="1600" dirty="0"/>
              <a:t>options </a:t>
            </a:r>
            <a:r>
              <a:rPr lang="en-US" sz="1600" dirty="0" err="1"/>
              <a:t>zfs</a:t>
            </a:r>
            <a:r>
              <a:rPr lang="en-US" sz="1600" dirty="0"/>
              <a:t> </a:t>
            </a:r>
            <a:r>
              <a:rPr lang="en-US" sz="1600" dirty="0" err="1"/>
              <a:t>zfs_arc_max</a:t>
            </a:r>
            <a:r>
              <a:rPr lang="en-US" sz="1600" dirty="0"/>
              <a:t>=8589934592</a:t>
            </a:r>
          </a:p>
          <a:p>
            <a:pPr lvl="1"/>
            <a:r>
              <a:rPr lang="en-US" sz="1600" dirty="0"/>
              <a:t>This example setting limits the usage to 8GB.</a:t>
            </a:r>
          </a:p>
          <a:p>
            <a:pPr lvl="1"/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</a:rPr>
              <a:t>Limit ZFS Memory </a:t>
            </a:r>
            <a:r>
              <a:rPr lang="en-US" b="0" dirty="0" smtClean="0">
                <a:effectLst/>
              </a:rPr>
              <a:t>Usage</a:t>
            </a:r>
            <a:endParaRPr lang="en-US" dirty="0"/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65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ZFS storage has many advantages.</a:t>
            </a:r>
          </a:p>
          <a:p>
            <a:r>
              <a:rPr lang="en-US" dirty="0" smtClean="0"/>
              <a:t>It requires direct access to storage devices or disks.</a:t>
            </a:r>
          </a:p>
          <a:p>
            <a:r>
              <a:rPr lang="en-US" dirty="0" smtClean="0"/>
              <a:t>You can increase the space, and replace failing disks</a:t>
            </a:r>
          </a:p>
          <a:p>
            <a:r>
              <a:rPr lang="en-US" dirty="0" smtClean="0"/>
              <a:t>You can activate email notifications</a:t>
            </a:r>
          </a:p>
          <a:p>
            <a:r>
              <a:rPr lang="en-US" dirty="0" smtClean="0"/>
              <a:t>You can Set Memory limits for ZFS to protect your system.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77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ZFS uses the concept of </a:t>
            </a:r>
            <a:r>
              <a:rPr lang="en-US" sz="1800" b="1" dirty="0"/>
              <a:t>storage pools</a:t>
            </a:r>
            <a:r>
              <a:rPr lang="en-US" sz="1800" dirty="0"/>
              <a:t> to manage physical storage. </a:t>
            </a:r>
            <a:endParaRPr lang="en-US" sz="1800" dirty="0" smtClean="0"/>
          </a:p>
          <a:p>
            <a:r>
              <a:rPr lang="en-US" sz="1800" dirty="0" smtClean="0"/>
              <a:t>Historically</a:t>
            </a:r>
            <a:r>
              <a:rPr lang="en-US" sz="1800" dirty="0"/>
              <a:t>, file systems were constructed on top of a single physical device. </a:t>
            </a:r>
            <a:endParaRPr lang="en-US" sz="1800" dirty="0" smtClean="0"/>
          </a:p>
          <a:p>
            <a:r>
              <a:rPr lang="en-US" sz="1800" dirty="0" smtClean="0"/>
              <a:t>ZFS </a:t>
            </a:r>
            <a:r>
              <a:rPr lang="en-US" sz="1800" dirty="0"/>
              <a:t>aggregates devices into a storage pool. </a:t>
            </a:r>
            <a:endParaRPr lang="en-US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storage pool describes the physical characteristics of the storage </a:t>
            </a:r>
            <a:r>
              <a:rPr lang="en-US" sz="1800" dirty="0" smtClean="0"/>
              <a:t>and </a:t>
            </a:r>
            <a:r>
              <a:rPr lang="en-US" sz="1800" dirty="0"/>
              <a:t>acts as an arbitrary data store from which file systems can be </a:t>
            </a:r>
            <a:r>
              <a:rPr lang="en-US" sz="1800" dirty="0" smtClean="0"/>
              <a:t>created.</a:t>
            </a:r>
          </a:p>
          <a:p>
            <a:r>
              <a:rPr lang="en-US" sz="1800" dirty="0"/>
              <a:t>File systems are no longer constrained to individual devices, allowing them to share disk space with all file systems in the pool. </a:t>
            </a:r>
            <a:endParaRPr lang="en-U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ZFS Storage</a:t>
            </a:r>
            <a:endParaRPr lang="en-US" dirty="0"/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15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You no longer need to predetermine the size of a file system, as file systems grow automatically within the disk space allocated to the storage pool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When </a:t>
            </a:r>
            <a:r>
              <a:rPr lang="en-US" sz="2000" dirty="0"/>
              <a:t>new storage is added, all file systems within the pool can immediately use the additional disk space without additional work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ZFS Storage</a:t>
            </a:r>
            <a:endParaRPr lang="en-US" dirty="0"/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67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100" dirty="0"/>
              <a:t>Easy configuration and management with </a:t>
            </a:r>
            <a:r>
              <a:rPr lang="en-US" sz="1100" dirty="0" err="1"/>
              <a:t>Proxmox</a:t>
            </a:r>
            <a:r>
              <a:rPr lang="en-US" sz="1100" dirty="0"/>
              <a:t> VE GUI and CLI.</a:t>
            </a:r>
          </a:p>
          <a:p>
            <a:r>
              <a:rPr lang="en-US" sz="1100" dirty="0"/>
              <a:t>Reliable</a:t>
            </a:r>
          </a:p>
          <a:p>
            <a:r>
              <a:rPr lang="en-US" sz="1100" dirty="0"/>
              <a:t>Protection against data corruption</a:t>
            </a:r>
          </a:p>
          <a:p>
            <a:r>
              <a:rPr lang="en-US" sz="1100" dirty="0"/>
              <a:t>Data compression on file system level</a:t>
            </a:r>
          </a:p>
          <a:p>
            <a:r>
              <a:rPr lang="en-US" sz="1100" dirty="0"/>
              <a:t>Snapshots</a:t>
            </a:r>
          </a:p>
          <a:p>
            <a:r>
              <a:rPr lang="en-US" sz="1100" dirty="0"/>
              <a:t>Copy-on-write clone</a:t>
            </a:r>
          </a:p>
          <a:p>
            <a:r>
              <a:rPr lang="en-US" sz="1100" dirty="0"/>
              <a:t>Various raid levels: RAID0, RAID1, RAID10, RAIDZ-1, RAIDZ-2 and RAIDZ-3</a:t>
            </a:r>
          </a:p>
          <a:p>
            <a:r>
              <a:rPr lang="en-US" sz="1100" dirty="0"/>
              <a:t>Can use SSD for cache</a:t>
            </a:r>
          </a:p>
          <a:p>
            <a:r>
              <a:rPr lang="en-US" sz="1100" dirty="0"/>
              <a:t>Self healing</a:t>
            </a:r>
          </a:p>
          <a:p>
            <a:r>
              <a:rPr lang="en-US" sz="1100" dirty="0"/>
              <a:t>Continuous integrity checking</a:t>
            </a:r>
          </a:p>
          <a:p>
            <a:r>
              <a:rPr lang="en-US" sz="1100" dirty="0"/>
              <a:t>Designed for high storage capacities</a:t>
            </a:r>
          </a:p>
          <a:p>
            <a:r>
              <a:rPr lang="en-US" sz="1100" dirty="0"/>
              <a:t>Protection against data corruption</a:t>
            </a:r>
          </a:p>
          <a:p>
            <a:r>
              <a:rPr lang="en-US" sz="1100" dirty="0"/>
              <a:t>Asynchronous replication over network</a:t>
            </a:r>
          </a:p>
          <a:p>
            <a:r>
              <a:rPr lang="en-US" sz="1100" dirty="0"/>
              <a:t>Open Source</a:t>
            </a:r>
          </a:p>
          <a:p>
            <a:r>
              <a:rPr lang="en-US" sz="1100" dirty="0" smtClean="0"/>
              <a:t>Encryption</a:t>
            </a:r>
            <a:endParaRPr lang="en-US" sz="1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ZFS Advantages</a:t>
            </a:r>
            <a:endParaRPr lang="en-US" dirty="0"/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84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Do not use ZFS on top of hardware controller which has its own cache management. </a:t>
            </a:r>
            <a:endParaRPr lang="en-US" sz="2000" dirty="0" smtClean="0"/>
          </a:p>
          <a:p>
            <a:r>
              <a:rPr lang="en-US" sz="2000" dirty="0" smtClean="0"/>
              <a:t>ZFS </a:t>
            </a:r>
            <a:r>
              <a:rPr lang="en-US" sz="2000" dirty="0"/>
              <a:t>needs to directly communicate with disks.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13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RAID0 </a:t>
            </a:r>
          </a:p>
          <a:p>
            <a:r>
              <a:rPr lang="en-US" sz="1600" dirty="0"/>
              <a:t>RAID1 </a:t>
            </a:r>
          </a:p>
          <a:p>
            <a:r>
              <a:rPr lang="en-US" sz="1600" dirty="0" smtClean="0"/>
              <a:t>RAID10</a:t>
            </a:r>
            <a:endParaRPr lang="en-US" sz="1600" dirty="0"/>
          </a:p>
          <a:p>
            <a:r>
              <a:rPr lang="en-US" sz="1600" dirty="0" smtClean="0"/>
              <a:t>RAIDZ-1 </a:t>
            </a:r>
            <a:endParaRPr lang="en-US" sz="1600" dirty="0"/>
          </a:p>
          <a:p>
            <a:r>
              <a:rPr lang="en-US" sz="1600" dirty="0"/>
              <a:t>RAIDZ-2 </a:t>
            </a:r>
          </a:p>
          <a:p>
            <a:r>
              <a:rPr lang="en-US" sz="1600" dirty="0"/>
              <a:t>RAIDZ-3 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ZFS RAID Types</a:t>
            </a:r>
            <a:endParaRPr lang="en-US" dirty="0"/>
          </a:p>
        </p:txBody>
      </p:sp>
      <p:pic>
        <p:nvPicPr>
          <p:cNvPr id="6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66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RAID0 </a:t>
            </a:r>
            <a:r>
              <a:rPr lang="en-US" sz="1800" dirty="0" smtClean="0"/>
              <a:t>:  </a:t>
            </a:r>
          </a:p>
          <a:p>
            <a:pPr lvl="1"/>
            <a:r>
              <a:rPr lang="en-US" sz="1600" dirty="0" smtClean="0"/>
              <a:t>Also </a:t>
            </a:r>
            <a:r>
              <a:rPr lang="en-US" sz="1600" dirty="0"/>
              <a:t>called “striping”. The capacity of such volume is the sum of the capacities of all disks. </a:t>
            </a:r>
            <a:endParaRPr lang="en-US" sz="1600" dirty="0" smtClean="0"/>
          </a:p>
          <a:p>
            <a:pPr lvl="1"/>
            <a:r>
              <a:rPr lang="en-US" sz="1600" dirty="0" smtClean="0"/>
              <a:t>But </a:t>
            </a:r>
            <a:r>
              <a:rPr lang="en-US" sz="1600" dirty="0"/>
              <a:t>RAID0 does not add any redundancy, so the failure of a single drive makes the volume unusable</a:t>
            </a:r>
            <a:r>
              <a:rPr lang="en-US" sz="1600" dirty="0" smtClean="0"/>
              <a:t>.</a:t>
            </a:r>
            <a:endParaRPr lang="en-US" sz="1600" dirty="0"/>
          </a:p>
          <a:p>
            <a:pPr marL="109728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ZFS </a:t>
            </a:r>
            <a:r>
              <a:rPr lang="en-US" b="0" dirty="0">
                <a:effectLst/>
              </a:rPr>
              <a:t>RAID </a:t>
            </a:r>
            <a:r>
              <a:rPr lang="en-US" b="0" dirty="0" smtClean="0">
                <a:effectLst/>
              </a:rPr>
              <a:t>Type</a:t>
            </a:r>
            <a:endParaRPr lang="en-US" dirty="0"/>
          </a:p>
        </p:txBody>
      </p:sp>
      <p:pic>
        <p:nvPicPr>
          <p:cNvPr id="6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2743200" y="2876550"/>
            <a:ext cx="3810000" cy="1524000"/>
            <a:chOff x="2743200" y="2647950"/>
            <a:chExt cx="3810000" cy="1524000"/>
          </a:xfrm>
        </p:grpSpPr>
        <p:sp>
          <p:nvSpPr>
            <p:cNvPr id="9" name="Rectangle 8"/>
            <p:cNvSpPr/>
            <p:nvPr/>
          </p:nvSpPr>
          <p:spPr>
            <a:xfrm>
              <a:off x="2743200" y="2647950"/>
              <a:ext cx="3810000" cy="1524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20 GB Disk</a:t>
              </a: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71800" y="3257550"/>
              <a:ext cx="16002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 GB Disk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53535" y="3257550"/>
              <a:ext cx="16002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 GB </a:t>
              </a:r>
              <a:r>
                <a:rPr lang="en-US" dirty="0" smtClean="0"/>
                <a:t>Disk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5814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RAID1 : </a:t>
            </a:r>
          </a:p>
          <a:p>
            <a:pPr lvl="1"/>
            <a:r>
              <a:rPr lang="en-US" sz="1600" dirty="0"/>
              <a:t>Also called “mirroring”. </a:t>
            </a:r>
            <a:endParaRPr lang="en-US" sz="1600" dirty="0" smtClean="0"/>
          </a:p>
          <a:p>
            <a:pPr lvl="1"/>
            <a:r>
              <a:rPr lang="en-US" sz="1600" dirty="0" smtClean="0"/>
              <a:t>Data </a:t>
            </a:r>
            <a:r>
              <a:rPr lang="en-US" sz="1600" dirty="0"/>
              <a:t>is written identically to all disks. </a:t>
            </a:r>
            <a:endParaRPr lang="en-US" sz="1600" dirty="0" smtClean="0"/>
          </a:p>
          <a:p>
            <a:pPr lvl="1"/>
            <a:r>
              <a:rPr lang="en-US" sz="1600" dirty="0" smtClean="0"/>
              <a:t>This </a:t>
            </a:r>
            <a:r>
              <a:rPr lang="en-US" sz="1600" dirty="0"/>
              <a:t>mode requires at least 2 disks with the same size. </a:t>
            </a:r>
            <a:endParaRPr lang="en-US" sz="1600" dirty="0" smtClean="0"/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resulting capacity is that of a single disk.</a:t>
            </a:r>
          </a:p>
          <a:p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ZFS </a:t>
            </a:r>
            <a:r>
              <a:rPr lang="en-US" b="0" dirty="0">
                <a:effectLst/>
              </a:rPr>
              <a:t>RAID </a:t>
            </a:r>
            <a:r>
              <a:rPr lang="en-US" b="0" dirty="0" smtClean="0">
                <a:effectLst/>
              </a:rPr>
              <a:t>Type</a:t>
            </a:r>
            <a:endParaRPr lang="en-US" dirty="0"/>
          </a:p>
        </p:txBody>
      </p:sp>
      <p:pic>
        <p:nvPicPr>
          <p:cNvPr id="6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400800" y="2406380"/>
            <a:ext cx="2057400" cy="26037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10 GB Disk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43700" y="2826124"/>
            <a:ext cx="1409700" cy="964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 GB Disk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43700" y="3982094"/>
            <a:ext cx="1409700" cy="964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GB </a:t>
            </a:r>
            <a:r>
              <a:rPr lang="en-US" dirty="0" smtClean="0"/>
              <a:t>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09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RAID10 : </a:t>
            </a:r>
          </a:p>
          <a:p>
            <a:pPr lvl="1"/>
            <a:r>
              <a:rPr lang="en-US" sz="1600" dirty="0"/>
              <a:t>A combination of RAID0 and RAID1. </a:t>
            </a:r>
            <a:endParaRPr lang="en-US" sz="1600" dirty="0" smtClean="0"/>
          </a:p>
          <a:p>
            <a:pPr lvl="1"/>
            <a:r>
              <a:rPr lang="en-US" sz="1600" dirty="0" smtClean="0"/>
              <a:t>Requires </a:t>
            </a:r>
            <a:r>
              <a:rPr lang="en-US" sz="1600" dirty="0"/>
              <a:t>at least 4 disks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ZFS </a:t>
            </a:r>
            <a:r>
              <a:rPr lang="en-US" b="0" dirty="0">
                <a:effectLst/>
              </a:rPr>
              <a:t>RAID </a:t>
            </a:r>
            <a:r>
              <a:rPr lang="en-US" b="0" dirty="0" smtClean="0">
                <a:effectLst/>
              </a:rPr>
              <a:t>Type</a:t>
            </a:r>
            <a:endParaRPr lang="en-US" dirty="0"/>
          </a:p>
        </p:txBody>
      </p:sp>
      <p:pic>
        <p:nvPicPr>
          <p:cNvPr id="6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0" y="2343150"/>
            <a:ext cx="3886200" cy="2667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20 GB Disk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23366" y="2796744"/>
            <a:ext cx="3382433" cy="10704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05600" y="2887402"/>
            <a:ext cx="1447799" cy="903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 GB Disk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23366" y="4023250"/>
            <a:ext cx="3382433" cy="9868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05600" y="4131610"/>
            <a:ext cx="1447799" cy="774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GB </a:t>
            </a:r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08906" y="2887402"/>
            <a:ext cx="1391894" cy="877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 GB Disk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008906" y="4145055"/>
            <a:ext cx="1391894" cy="749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GB </a:t>
            </a:r>
            <a:r>
              <a:rPr lang="en-US" dirty="0" smtClean="0"/>
              <a:t>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07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6264</TotalTime>
  <Words>606</Words>
  <Application>Microsoft Office PowerPoint</Application>
  <PresentationFormat>On-screen Show (16:9)</PresentationFormat>
  <Paragraphs>127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Lucida Sans Unicode</vt:lpstr>
      <vt:lpstr>Verdana</vt:lpstr>
      <vt:lpstr>Wingdings 2</vt:lpstr>
      <vt:lpstr>Wingdings 3</vt:lpstr>
      <vt:lpstr>Concourse</vt:lpstr>
      <vt:lpstr>Proxmox VE 6</vt:lpstr>
      <vt:lpstr>ZFS Storage</vt:lpstr>
      <vt:lpstr>ZFS Storage</vt:lpstr>
      <vt:lpstr>ZFS Advantages</vt:lpstr>
      <vt:lpstr>Hardware</vt:lpstr>
      <vt:lpstr>ZFS RAID Types</vt:lpstr>
      <vt:lpstr>ZFS RAID Type</vt:lpstr>
      <vt:lpstr>ZFS RAID Type</vt:lpstr>
      <vt:lpstr>ZFS RAID Type</vt:lpstr>
      <vt:lpstr>ZFS RAID Type</vt:lpstr>
      <vt:lpstr>Parity Concept</vt:lpstr>
      <vt:lpstr>ZFS RAID Type</vt:lpstr>
      <vt:lpstr>ZFS RAID Type</vt:lpstr>
      <vt:lpstr>Creating ZFS</vt:lpstr>
      <vt:lpstr>Changing a failed device</vt:lpstr>
      <vt:lpstr>Activate E-Mail Notification</vt:lpstr>
      <vt:lpstr>Limit ZFS Memory Usage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alnabriss</dc:creator>
  <cp:lastModifiedBy>Hadi Alnabriss</cp:lastModifiedBy>
  <cp:revision>72</cp:revision>
  <dcterms:created xsi:type="dcterms:W3CDTF">2018-05-16T07:05:33Z</dcterms:created>
  <dcterms:modified xsi:type="dcterms:W3CDTF">2020-04-26T07:16:54Z</dcterms:modified>
</cp:coreProperties>
</file>