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1" r:id="rId3"/>
    <p:sldId id="260" r:id="rId4"/>
    <p:sldId id="257" r:id="rId5"/>
    <p:sldId id="259" r:id="rId6"/>
    <p:sldId id="272" r:id="rId7"/>
    <p:sldId id="258" r:id="rId8"/>
    <p:sldId id="262" r:id="rId9"/>
    <p:sldId id="263" r:id="rId10"/>
    <p:sldId id="273" r:id="rId11"/>
    <p:sldId id="274" r:id="rId12"/>
    <p:sldId id="264" r:id="rId13"/>
    <p:sldId id="268" r:id="rId14"/>
    <p:sldId id="265" r:id="rId15"/>
    <p:sldId id="266" r:id="rId16"/>
    <p:sldId id="269" r:id="rId17"/>
    <p:sldId id="270" r:id="rId18"/>
    <p:sldId id="271" r:id="rId19"/>
    <p:sldId id="275" r:id="rId20"/>
    <p:sldId id="276"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6" d="100"/>
          <a:sy n="96" d="100"/>
        </p:scale>
        <p:origin x="63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1CE2A4-96BF-44CB-82BF-D7F153C5134D}" type="doc">
      <dgm:prSet loTypeId="urn:microsoft.com/office/officeart/2008/layout/LinedList" loCatId="list" qsTypeId="urn:microsoft.com/office/officeart/2005/8/quickstyle/simple1" qsCatId="simple" csTypeId="urn:microsoft.com/office/officeart/2005/8/colors/colorful3" csCatId="colorful" phldr="1"/>
      <dgm:spPr/>
      <dgm:t>
        <a:bodyPr/>
        <a:lstStyle/>
        <a:p>
          <a:endParaRPr lang="en-US"/>
        </a:p>
      </dgm:t>
    </dgm:pt>
    <dgm:pt modelId="{557FA41F-F3FE-499A-9A36-A2151355BB68}">
      <dgm:prSet phldrT="[Text]"/>
      <dgm:spPr/>
      <dgm:t>
        <a:bodyPr/>
        <a:lstStyle/>
        <a:p>
          <a:r>
            <a:rPr lang="en-US" dirty="0"/>
            <a:t>When you have many guests using the automatic allocation  (Assume that we have one Host with 4 VMs)</a:t>
          </a:r>
        </a:p>
      </dgm:t>
    </dgm:pt>
    <dgm:pt modelId="{EF9415F4-D390-4AC7-944D-7FF3F81B9CB9}" type="parTrans" cxnId="{89DC4B85-6D6E-4605-8BE3-AD8F531B2DBA}">
      <dgm:prSet/>
      <dgm:spPr/>
      <dgm:t>
        <a:bodyPr/>
        <a:lstStyle/>
        <a:p>
          <a:endParaRPr lang="en-US"/>
        </a:p>
      </dgm:t>
    </dgm:pt>
    <dgm:pt modelId="{7681DCD1-5CDA-473B-BDC7-35F80CD3F97B}" type="sibTrans" cxnId="{89DC4B85-6D6E-4605-8BE3-AD8F531B2DBA}">
      <dgm:prSet/>
      <dgm:spPr/>
      <dgm:t>
        <a:bodyPr/>
        <a:lstStyle/>
        <a:p>
          <a:endParaRPr lang="en-US"/>
        </a:p>
      </dgm:t>
    </dgm:pt>
    <dgm:pt modelId="{DF0BBFC1-882A-4199-8E55-DA1721806532}">
      <dgm:prSet phldrT="[Text]"/>
      <dgm:spPr/>
      <dgm:t>
        <a:bodyPr/>
        <a:lstStyle/>
        <a:p>
          <a:r>
            <a:rPr lang="en-US" dirty="0"/>
            <a:t>And you want to prioritize one of the VMs to get more memory when you have spare RAM available</a:t>
          </a:r>
        </a:p>
      </dgm:t>
    </dgm:pt>
    <dgm:pt modelId="{ED8067C4-1FB0-482B-9EAB-E45F5B49CFFA}" type="parTrans" cxnId="{1084A137-CDFD-452A-8B8F-AC435678B975}">
      <dgm:prSet/>
      <dgm:spPr/>
      <dgm:t>
        <a:bodyPr/>
        <a:lstStyle/>
        <a:p>
          <a:endParaRPr lang="en-US"/>
        </a:p>
      </dgm:t>
    </dgm:pt>
    <dgm:pt modelId="{36B8175E-A055-4D73-A08B-7972138D74A9}" type="sibTrans" cxnId="{1084A137-CDFD-452A-8B8F-AC435678B975}">
      <dgm:prSet/>
      <dgm:spPr/>
      <dgm:t>
        <a:bodyPr/>
        <a:lstStyle/>
        <a:p>
          <a:endParaRPr lang="en-US"/>
        </a:p>
      </dgm:t>
    </dgm:pt>
    <dgm:pt modelId="{9A25E6D8-D910-43C0-8674-3816B5106CE7}">
      <dgm:prSet phldrT="[Text]"/>
      <dgm:spPr/>
      <dgm:t>
        <a:bodyPr/>
        <a:lstStyle/>
        <a:p>
          <a:r>
            <a:rPr lang="en-US" b="0" i="0" dirty="0"/>
            <a:t>For this you assign a Shares property of 3000 to the important VM, leaving the other VMs to the Shares default setting of 1000</a:t>
          </a:r>
          <a:endParaRPr lang="en-US" dirty="0"/>
        </a:p>
      </dgm:t>
    </dgm:pt>
    <dgm:pt modelId="{A96BD684-C568-4872-9AB9-2EBD54E06C4F}" type="parTrans" cxnId="{F277BFEA-1790-4795-87A6-0135437DF1D1}">
      <dgm:prSet/>
      <dgm:spPr/>
      <dgm:t>
        <a:bodyPr/>
        <a:lstStyle/>
        <a:p>
          <a:endParaRPr lang="en-US"/>
        </a:p>
      </dgm:t>
    </dgm:pt>
    <dgm:pt modelId="{DD9F71CF-B7A9-4FD1-B27A-42C0CC2E15E2}" type="sibTrans" cxnId="{F277BFEA-1790-4795-87A6-0135437DF1D1}">
      <dgm:prSet/>
      <dgm:spPr/>
      <dgm:t>
        <a:bodyPr/>
        <a:lstStyle/>
        <a:p>
          <a:endParaRPr lang="en-US"/>
        </a:p>
      </dgm:t>
    </dgm:pt>
    <dgm:pt modelId="{B98EF081-A84B-4DA2-B571-3E491F22EDB0}">
      <dgm:prSet phldrT="[Text]"/>
      <dgm:spPr/>
      <dgm:t>
        <a:bodyPr/>
        <a:lstStyle/>
        <a:p>
          <a:r>
            <a:rPr lang="en-US" b="0" i="0" dirty="0" err="1"/>
            <a:t>i.e</a:t>
          </a:r>
          <a:r>
            <a:rPr lang="en-US" b="0" i="0" dirty="0"/>
            <a:t> the host server has 32GB of RAM, and is currently using 16GB, leaving 32 * 80/100 - 16 = 9GB RAM to be allocated to the VMs</a:t>
          </a:r>
          <a:endParaRPr lang="en-US" dirty="0"/>
        </a:p>
      </dgm:t>
    </dgm:pt>
    <dgm:pt modelId="{978270D6-86F9-4163-AF01-F0D4C493E676}" type="parTrans" cxnId="{079279D9-3375-4864-9C1B-1D398A0EB642}">
      <dgm:prSet/>
      <dgm:spPr/>
      <dgm:t>
        <a:bodyPr/>
        <a:lstStyle/>
        <a:p>
          <a:endParaRPr lang="en-US"/>
        </a:p>
      </dgm:t>
    </dgm:pt>
    <dgm:pt modelId="{77D17D1B-1C46-4517-91F3-616F37D4FBD3}" type="sibTrans" cxnId="{079279D9-3375-4864-9C1B-1D398A0EB642}">
      <dgm:prSet/>
      <dgm:spPr/>
      <dgm:t>
        <a:bodyPr/>
        <a:lstStyle/>
        <a:p>
          <a:endParaRPr lang="en-US"/>
        </a:p>
      </dgm:t>
    </dgm:pt>
    <dgm:pt modelId="{1D2FBC42-9E39-4DD9-A879-5C97C0869CA2}">
      <dgm:prSet phldrT="[Text]"/>
      <dgm:spPr/>
      <dgm:t>
        <a:bodyPr/>
        <a:lstStyle/>
        <a:p>
          <a:r>
            <a:rPr lang="en-US" dirty="0"/>
            <a:t>The important server will get 3000 pages, and the other three servers will get 3000 page (aggregate)</a:t>
          </a:r>
        </a:p>
      </dgm:t>
    </dgm:pt>
    <dgm:pt modelId="{4097A3F2-7571-4C4F-BE38-8BCE28E7B93A}" type="parTrans" cxnId="{917002F6-D412-43E7-8A00-A5C0ABACEDD3}">
      <dgm:prSet/>
      <dgm:spPr/>
      <dgm:t>
        <a:bodyPr/>
        <a:lstStyle/>
        <a:p>
          <a:endParaRPr lang="en-US"/>
        </a:p>
      </dgm:t>
    </dgm:pt>
    <dgm:pt modelId="{224FBCC7-EC96-49F8-ABC7-45CECDEE7D1D}" type="sibTrans" cxnId="{917002F6-D412-43E7-8A00-A5C0ABACEDD3}">
      <dgm:prSet/>
      <dgm:spPr/>
      <dgm:t>
        <a:bodyPr/>
        <a:lstStyle/>
        <a:p>
          <a:endParaRPr lang="en-US"/>
        </a:p>
      </dgm:t>
    </dgm:pt>
    <dgm:pt modelId="{165DC2E2-63FE-4E0B-B0AE-797232395437}">
      <dgm:prSet phldrT="[Text]"/>
      <dgm:spPr/>
      <dgm:t>
        <a:bodyPr/>
        <a:lstStyle/>
        <a:p>
          <a:r>
            <a:rPr lang="en-US" dirty="0"/>
            <a:t>The important server will get 4.5GB and the other servers will get (4.5GB total)</a:t>
          </a:r>
        </a:p>
      </dgm:t>
    </dgm:pt>
    <dgm:pt modelId="{14580484-00BD-4A16-B61C-819A338F6A93}" type="parTrans" cxnId="{C28D1943-E5EA-473C-81AA-997CE4F5A64B}">
      <dgm:prSet/>
      <dgm:spPr/>
      <dgm:t>
        <a:bodyPr/>
        <a:lstStyle/>
        <a:p>
          <a:endParaRPr lang="en-US"/>
        </a:p>
      </dgm:t>
    </dgm:pt>
    <dgm:pt modelId="{ED1F6986-9700-461F-BEDC-03C6FF631814}" type="sibTrans" cxnId="{C28D1943-E5EA-473C-81AA-997CE4F5A64B}">
      <dgm:prSet/>
      <dgm:spPr/>
      <dgm:t>
        <a:bodyPr/>
        <a:lstStyle/>
        <a:p>
          <a:endParaRPr lang="en-US"/>
        </a:p>
      </dgm:t>
    </dgm:pt>
    <dgm:pt modelId="{2CDC43FF-81CA-4E76-B9D5-E874E261EB25}" type="pres">
      <dgm:prSet presAssocID="{101CE2A4-96BF-44CB-82BF-D7F153C5134D}" presName="vert0" presStyleCnt="0">
        <dgm:presLayoutVars>
          <dgm:dir/>
          <dgm:animOne val="branch"/>
          <dgm:animLvl val="lvl"/>
        </dgm:presLayoutVars>
      </dgm:prSet>
      <dgm:spPr/>
    </dgm:pt>
    <dgm:pt modelId="{D500E838-F87E-483F-841E-42B201296213}" type="pres">
      <dgm:prSet presAssocID="{557FA41F-F3FE-499A-9A36-A2151355BB68}" presName="thickLine" presStyleLbl="alignNode1" presStyleIdx="0" presStyleCnt="6"/>
      <dgm:spPr/>
    </dgm:pt>
    <dgm:pt modelId="{49116263-98B0-422F-B6D2-B885277F8ECB}" type="pres">
      <dgm:prSet presAssocID="{557FA41F-F3FE-499A-9A36-A2151355BB68}" presName="horz1" presStyleCnt="0"/>
      <dgm:spPr/>
    </dgm:pt>
    <dgm:pt modelId="{5204A7B8-A24F-4EF9-8892-4B558966183D}" type="pres">
      <dgm:prSet presAssocID="{557FA41F-F3FE-499A-9A36-A2151355BB68}" presName="tx1" presStyleLbl="revTx" presStyleIdx="0" presStyleCnt="6"/>
      <dgm:spPr/>
    </dgm:pt>
    <dgm:pt modelId="{4E9E014C-6D4D-4EE5-AB8D-4112E0B6BD05}" type="pres">
      <dgm:prSet presAssocID="{557FA41F-F3FE-499A-9A36-A2151355BB68}" presName="vert1" presStyleCnt="0"/>
      <dgm:spPr/>
    </dgm:pt>
    <dgm:pt modelId="{A410B514-8A16-4241-BAC2-F464A5093010}" type="pres">
      <dgm:prSet presAssocID="{DF0BBFC1-882A-4199-8E55-DA1721806532}" presName="thickLine" presStyleLbl="alignNode1" presStyleIdx="1" presStyleCnt="6"/>
      <dgm:spPr/>
    </dgm:pt>
    <dgm:pt modelId="{5CBCAF83-1D1C-4D95-8745-D6C511B4C0E4}" type="pres">
      <dgm:prSet presAssocID="{DF0BBFC1-882A-4199-8E55-DA1721806532}" presName="horz1" presStyleCnt="0"/>
      <dgm:spPr/>
    </dgm:pt>
    <dgm:pt modelId="{09FAF985-9D41-496A-9E18-97FF0C61DCC6}" type="pres">
      <dgm:prSet presAssocID="{DF0BBFC1-882A-4199-8E55-DA1721806532}" presName="tx1" presStyleLbl="revTx" presStyleIdx="1" presStyleCnt="6"/>
      <dgm:spPr/>
    </dgm:pt>
    <dgm:pt modelId="{34C4C7FA-7273-47B5-BE5A-C1DBE11825ED}" type="pres">
      <dgm:prSet presAssocID="{DF0BBFC1-882A-4199-8E55-DA1721806532}" presName="vert1" presStyleCnt="0"/>
      <dgm:spPr/>
    </dgm:pt>
    <dgm:pt modelId="{06ECD0B5-C613-4A94-93A4-0D5B5E6866B7}" type="pres">
      <dgm:prSet presAssocID="{9A25E6D8-D910-43C0-8674-3816B5106CE7}" presName="thickLine" presStyleLbl="alignNode1" presStyleIdx="2" presStyleCnt="6"/>
      <dgm:spPr/>
    </dgm:pt>
    <dgm:pt modelId="{30FC82D4-A05C-44A5-8F94-0E4FB85F3328}" type="pres">
      <dgm:prSet presAssocID="{9A25E6D8-D910-43C0-8674-3816B5106CE7}" presName="horz1" presStyleCnt="0"/>
      <dgm:spPr/>
    </dgm:pt>
    <dgm:pt modelId="{EE173EC6-1C19-42C4-84AD-4ACD086EEA19}" type="pres">
      <dgm:prSet presAssocID="{9A25E6D8-D910-43C0-8674-3816B5106CE7}" presName="tx1" presStyleLbl="revTx" presStyleIdx="2" presStyleCnt="6"/>
      <dgm:spPr/>
    </dgm:pt>
    <dgm:pt modelId="{47A8E97D-98D1-4FC7-9E7E-89355147A693}" type="pres">
      <dgm:prSet presAssocID="{9A25E6D8-D910-43C0-8674-3816B5106CE7}" presName="vert1" presStyleCnt="0"/>
      <dgm:spPr/>
    </dgm:pt>
    <dgm:pt modelId="{3B61D2DE-FDEF-4914-8FE5-E22B0FD21ACB}" type="pres">
      <dgm:prSet presAssocID="{B98EF081-A84B-4DA2-B571-3E491F22EDB0}" presName="thickLine" presStyleLbl="alignNode1" presStyleIdx="3" presStyleCnt="6"/>
      <dgm:spPr/>
    </dgm:pt>
    <dgm:pt modelId="{13676A2D-2FAE-4377-8DE4-7388B1B4EB88}" type="pres">
      <dgm:prSet presAssocID="{B98EF081-A84B-4DA2-B571-3E491F22EDB0}" presName="horz1" presStyleCnt="0"/>
      <dgm:spPr/>
    </dgm:pt>
    <dgm:pt modelId="{194A90A9-B7DD-4C18-89AA-D34B54234F86}" type="pres">
      <dgm:prSet presAssocID="{B98EF081-A84B-4DA2-B571-3E491F22EDB0}" presName="tx1" presStyleLbl="revTx" presStyleIdx="3" presStyleCnt="6"/>
      <dgm:spPr/>
    </dgm:pt>
    <dgm:pt modelId="{FD010DD2-B471-41FD-9370-CA712B41B798}" type="pres">
      <dgm:prSet presAssocID="{B98EF081-A84B-4DA2-B571-3E491F22EDB0}" presName="vert1" presStyleCnt="0"/>
      <dgm:spPr/>
    </dgm:pt>
    <dgm:pt modelId="{679AF912-879A-44EC-B470-081F7661E1BA}" type="pres">
      <dgm:prSet presAssocID="{1D2FBC42-9E39-4DD9-A879-5C97C0869CA2}" presName="thickLine" presStyleLbl="alignNode1" presStyleIdx="4" presStyleCnt="6"/>
      <dgm:spPr/>
    </dgm:pt>
    <dgm:pt modelId="{B8533116-EA53-4E43-A92E-DECCB3A46B06}" type="pres">
      <dgm:prSet presAssocID="{1D2FBC42-9E39-4DD9-A879-5C97C0869CA2}" presName="horz1" presStyleCnt="0"/>
      <dgm:spPr/>
    </dgm:pt>
    <dgm:pt modelId="{25594BA2-AF2E-4E05-920D-923AD9144F54}" type="pres">
      <dgm:prSet presAssocID="{1D2FBC42-9E39-4DD9-A879-5C97C0869CA2}" presName="tx1" presStyleLbl="revTx" presStyleIdx="4" presStyleCnt="6"/>
      <dgm:spPr/>
    </dgm:pt>
    <dgm:pt modelId="{D47FF848-24C1-48FD-BB2B-6F5047979BE1}" type="pres">
      <dgm:prSet presAssocID="{1D2FBC42-9E39-4DD9-A879-5C97C0869CA2}" presName="vert1" presStyleCnt="0"/>
      <dgm:spPr/>
    </dgm:pt>
    <dgm:pt modelId="{99A9E705-0D84-4418-B6FB-3F10166B95A0}" type="pres">
      <dgm:prSet presAssocID="{165DC2E2-63FE-4E0B-B0AE-797232395437}" presName="thickLine" presStyleLbl="alignNode1" presStyleIdx="5" presStyleCnt="6"/>
      <dgm:spPr/>
    </dgm:pt>
    <dgm:pt modelId="{073BEE38-5E8D-4CC3-A71F-09821B250732}" type="pres">
      <dgm:prSet presAssocID="{165DC2E2-63FE-4E0B-B0AE-797232395437}" presName="horz1" presStyleCnt="0"/>
      <dgm:spPr/>
    </dgm:pt>
    <dgm:pt modelId="{85426635-D6F5-43C9-8583-40F1EBE003D6}" type="pres">
      <dgm:prSet presAssocID="{165DC2E2-63FE-4E0B-B0AE-797232395437}" presName="tx1" presStyleLbl="revTx" presStyleIdx="5" presStyleCnt="6"/>
      <dgm:spPr/>
    </dgm:pt>
    <dgm:pt modelId="{7220D3DF-DAA7-4DCF-B388-F86A56BAD3EA}" type="pres">
      <dgm:prSet presAssocID="{165DC2E2-63FE-4E0B-B0AE-797232395437}" presName="vert1" presStyleCnt="0"/>
      <dgm:spPr/>
    </dgm:pt>
  </dgm:ptLst>
  <dgm:cxnLst>
    <dgm:cxn modelId="{EA903F0F-C4D6-4166-8DD4-27627AC17124}" type="presOf" srcId="{1D2FBC42-9E39-4DD9-A879-5C97C0869CA2}" destId="{25594BA2-AF2E-4E05-920D-923AD9144F54}" srcOrd="0" destOrd="0" presId="urn:microsoft.com/office/officeart/2008/layout/LinedList"/>
    <dgm:cxn modelId="{3E91CF21-E093-4DED-A9BA-BB4BA73D249A}" type="presOf" srcId="{B98EF081-A84B-4DA2-B571-3E491F22EDB0}" destId="{194A90A9-B7DD-4C18-89AA-D34B54234F86}" srcOrd="0" destOrd="0" presId="urn:microsoft.com/office/officeart/2008/layout/LinedList"/>
    <dgm:cxn modelId="{1084A137-CDFD-452A-8B8F-AC435678B975}" srcId="{101CE2A4-96BF-44CB-82BF-D7F153C5134D}" destId="{DF0BBFC1-882A-4199-8E55-DA1721806532}" srcOrd="1" destOrd="0" parTransId="{ED8067C4-1FB0-482B-9EAB-E45F5B49CFFA}" sibTransId="{36B8175E-A055-4D73-A08B-7972138D74A9}"/>
    <dgm:cxn modelId="{57AB713E-1300-4E8F-9F8E-35320FC46619}" type="presOf" srcId="{101CE2A4-96BF-44CB-82BF-D7F153C5134D}" destId="{2CDC43FF-81CA-4E76-B9D5-E874E261EB25}" srcOrd="0" destOrd="0" presId="urn:microsoft.com/office/officeart/2008/layout/LinedList"/>
    <dgm:cxn modelId="{C28D1943-E5EA-473C-81AA-997CE4F5A64B}" srcId="{101CE2A4-96BF-44CB-82BF-D7F153C5134D}" destId="{165DC2E2-63FE-4E0B-B0AE-797232395437}" srcOrd="5" destOrd="0" parTransId="{14580484-00BD-4A16-B61C-819A338F6A93}" sibTransId="{ED1F6986-9700-461F-BEDC-03C6FF631814}"/>
    <dgm:cxn modelId="{D5E92A63-7A92-4DA7-946B-12E8E340A252}" type="presOf" srcId="{9A25E6D8-D910-43C0-8674-3816B5106CE7}" destId="{EE173EC6-1C19-42C4-84AD-4ACD086EEA19}" srcOrd="0" destOrd="0" presId="urn:microsoft.com/office/officeart/2008/layout/LinedList"/>
    <dgm:cxn modelId="{CF49F669-F770-46CC-AFD8-0F5725E5F8C6}" type="presOf" srcId="{DF0BBFC1-882A-4199-8E55-DA1721806532}" destId="{09FAF985-9D41-496A-9E18-97FF0C61DCC6}" srcOrd="0" destOrd="0" presId="urn:microsoft.com/office/officeart/2008/layout/LinedList"/>
    <dgm:cxn modelId="{89DC4B85-6D6E-4605-8BE3-AD8F531B2DBA}" srcId="{101CE2A4-96BF-44CB-82BF-D7F153C5134D}" destId="{557FA41F-F3FE-499A-9A36-A2151355BB68}" srcOrd="0" destOrd="0" parTransId="{EF9415F4-D390-4AC7-944D-7FF3F81B9CB9}" sibTransId="{7681DCD1-5CDA-473B-BDC7-35F80CD3F97B}"/>
    <dgm:cxn modelId="{585F13A1-940A-4749-A86A-E6C7FF6294CC}" type="presOf" srcId="{557FA41F-F3FE-499A-9A36-A2151355BB68}" destId="{5204A7B8-A24F-4EF9-8892-4B558966183D}" srcOrd="0" destOrd="0" presId="urn:microsoft.com/office/officeart/2008/layout/LinedList"/>
    <dgm:cxn modelId="{079279D9-3375-4864-9C1B-1D398A0EB642}" srcId="{101CE2A4-96BF-44CB-82BF-D7F153C5134D}" destId="{B98EF081-A84B-4DA2-B571-3E491F22EDB0}" srcOrd="3" destOrd="0" parTransId="{978270D6-86F9-4163-AF01-F0D4C493E676}" sibTransId="{77D17D1B-1C46-4517-91F3-616F37D4FBD3}"/>
    <dgm:cxn modelId="{F277BFEA-1790-4795-87A6-0135437DF1D1}" srcId="{101CE2A4-96BF-44CB-82BF-D7F153C5134D}" destId="{9A25E6D8-D910-43C0-8674-3816B5106CE7}" srcOrd="2" destOrd="0" parTransId="{A96BD684-C568-4872-9AB9-2EBD54E06C4F}" sibTransId="{DD9F71CF-B7A9-4FD1-B27A-42C0CC2E15E2}"/>
    <dgm:cxn modelId="{917002F6-D412-43E7-8A00-A5C0ABACEDD3}" srcId="{101CE2A4-96BF-44CB-82BF-D7F153C5134D}" destId="{1D2FBC42-9E39-4DD9-A879-5C97C0869CA2}" srcOrd="4" destOrd="0" parTransId="{4097A3F2-7571-4C4F-BE38-8BCE28E7B93A}" sibTransId="{224FBCC7-EC96-49F8-ABC7-45CECDEE7D1D}"/>
    <dgm:cxn modelId="{A801E7FA-4806-4F06-9D1F-782EBCA61585}" type="presOf" srcId="{165DC2E2-63FE-4E0B-B0AE-797232395437}" destId="{85426635-D6F5-43C9-8583-40F1EBE003D6}" srcOrd="0" destOrd="0" presId="urn:microsoft.com/office/officeart/2008/layout/LinedList"/>
    <dgm:cxn modelId="{5C69AFEB-A5D1-4E09-9DA0-80DCBEFAD179}" type="presParOf" srcId="{2CDC43FF-81CA-4E76-B9D5-E874E261EB25}" destId="{D500E838-F87E-483F-841E-42B201296213}" srcOrd="0" destOrd="0" presId="urn:microsoft.com/office/officeart/2008/layout/LinedList"/>
    <dgm:cxn modelId="{FFAE95C4-FEA4-457C-9D8A-901BE73F4D2F}" type="presParOf" srcId="{2CDC43FF-81CA-4E76-B9D5-E874E261EB25}" destId="{49116263-98B0-422F-B6D2-B885277F8ECB}" srcOrd="1" destOrd="0" presId="urn:microsoft.com/office/officeart/2008/layout/LinedList"/>
    <dgm:cxn modelId="{66C70945-36EC-4FAC-B5F3-16CEC2A0B39F}" type="presParOf" srcId="{49116263-98B0-422F-B6D2-B885277F8ECB}" destId="{5204A7B8-A24F-4EF9-8892-4B558966183D}" srcOrd="0" destOrd="0" presId="urn:microsoft.com/office/officeart/2008/layout/LinedList"/>
    <dgm:cxn modelId="{3477E039-5FF7-4D9B-8E9C-7216ED28D840}" type="presParOf" srcId="{49116263-98B0-422F-B6D2-B885277F8ECB}" destId="{4E9E014C-6D4D-4EE5-AB8D-4112E0B6BD05}" srcOrd="1" destOrd="0" presId="urn:microsoft.com/office/officeart/2008/layout/LinedList"/>
    <dgm:cxn modelId="{A6D47973-3003-40C5-B892-9F95488888EF}" type="presParOf" srcId="{2CDC43FF-81CA-4E76-B9D5-E874E261EB25}" destId="{A410B514-8A16-4241-BAC2-F464A5093010}" srcOrd="2" destOrd="0" presId="urn:microsoft.com/office/officeart/2008/layout/LinedList"/>
    <dgm:cxn modelId="{1657D44B-5BB8-4921-B2A5-91BC5F2B71B1}" type="presParOf" srcId="{2CDC43FF-81CA-4E76-B9D5-E874E261EB25}" destId="{5CBCAF83-1D1C-4D95-8745-D6C511B4C0E4}" srcOrd="3" destOrd="0" presId="urn:microsoft.com/office/officeart/2008/layout/LinedList"/>
    <dgm:cxn modelId="{01E256AF-9C01-403F-BEEB-38C7806D8A00}" type="presParOf" srcId="{5CBCAF83-1D1C-4D95-8745-D6C511B4C0E4}" destId="{09FAF985-9D41-496A-9E18-97FF0C61DCC6}" srcOrd="0" destOrd="0" presId="urn:microsoft.com/office/officeart/2008/layout/LinedList"/>
    <dgm:cxn modelId="{8F78757F-905D-4192-9776-C335C696C969}" type="presParOf" srcId="{5CBCAF83-1D1C-4D95-8745-D6C511B4C0E4}" destId="{34C4C7FA-7273-47B5-BE5A-C1DBE11825ED}" srcOrd="1" destOrd="0" presId="urn:microsoft.com/office/officeart/2008/layout/LinedList"/>
    <dgm:cxn modelId="{C5007984-7D33-4190-AC67-24A96735160A}" type="presParOf" srcId="{2CDC43FF-81CA-4E76-B9D5-E874E261EB25}" destId="{06ECD0B5-C613-4A94-93A4-0D5B5E6866B7}" srcOrd="4" destOrd="0" presId="urn:microsoft.com/office/officeart/2008/layout/LinedList"/>
    <dgm:cxn modelId="{109FF410-2591-4F66-B155-44D931341F67}" type="presParOf" srcId="{2CDC43FF-81CA-4E76-B9D5-E874E261EB25}" destId="{30FC82D4-A05C-44A5-8F94-0E4FB85F3328}" srcOrd="5" destOrd="0" presId="urn:microsoft.com/office/officeart/2008/layout/LinedList"/>
    <dgm:cxn modelId="{AB924BFF-6609-4F37-A4D6-7CECF38A434D}" type="presParOf" srcId="{30FC82D4-A05C-44A5-8F94-0E4FB85F3328}" destId="{EE173EC6-1C19-42C4-84AD-4ACD086EEA19}" srcOrd="0" destOrd="0" presId="urn:microsoft.com/office/officeart/2008/layout/LinedList"/>
    <dgm:cxn modelId="{3978A1F9-F040-4DF6-B13A-E9226ED74F55}" type="presParOf" srcId="{30FC82D4-A05C-44A5-8F94-0E4FB85F3328}" destId="{47A8E97D-98D1-4FC7-9E7E-89355147A693}" srcOrd="1" destOrd="0" presId="urn:microsoft.com/office/officeart/2008/layout/LinedList"/>
    <dgm:cxn modelId="{213022DB-A28D-48E1-B668-A93BA07A9BBD}" type="presParOf" srcId="{2CDC43FF-81CA-4E76-B9D5-E874E261EB25}" destId="{3B61D2DE-FDEF-4914-8FE5-E22B0FD21ACB}" srcOrd="6" destOrd="0" presId="urn:microsoft.com/office/officeart/2008/layout/LinedList"/>
    <dgm:cxn modelId="{A1207BD5-2BD8-4FE6-800F-9EF53655F82D}" type="presParOf" srcId="{2CDC43FF-81CA-4E76-B9D5-E874E261EB25}" destId="{13676A2D-2FAE-4377-8DE4-7388B1B4EB88}" srcOrd="7" destOrd="0" presId="urn:microsoft.com/office/officeart/2008/layout/LinedList"/>
    <dgm:cxn modelId="{62F3A91D-8CF4-4D61-B895-0F67EFE4FBBC}" type="presParOf" srcId="{13676A2D-2FAE-4377-8DE4-7388B1B4EB88}" destId="{194A90A9-B7DD-4C18-89AA-D34B54234F86}" srcOrd="0" destOrd="0" presId="urn:microsoft.com/office/officeart/2008/layout/LinedList"/>
    <dgm:cxn modelId="{0E818DD5-14A1-4E4E-BED4-C123BC4D546A}" type="presParOf" srcId="{13676A2D-2FAE-4377-8DE4-7388B1B4EB88}" destId="{FD010DD2-B471-41FD-9370-CA712B41B798}" srcOrd="1" destOrd="0" presId="urn:microsoft.com/office/officeart/2008/layout/LinedList"/>
    <dgm:cxn modelId="{255860CA-4E10-487B-8107-942CA77D41C4}" type="presParOf" srcId="{2CDC43FF-81CA-4E76-B9D5-E874E261EB25}" destId="{679AF912-879A-44EC-B470-081F7661E1BA}" srcOrd="8" destOrd="0" presId="urn:microsoft.com/office/officeart/2008/layout/LinedList"/>
    <dgm:cxn modelId="{230D46C5-B76D-4589-8DA1-98658C439C14}" type="presParOf" srcId="{2CDC43FF-81CA-4E76-B9D5-E874E261EB25}" destId="{B8533116-EA53-4E43-A92E-DECCB3A46B06}" srcOrd="9" destOrd="0" presId="urn:microsoft.com/office/officeart/2008/layout/LinedList"/>
    <dgm:cxn modelId="{2F7FF5CB-EA5B-4D86-A6C7-F5070B247DE8}" type="presParOf" srcId="{B8533116-EA53-4E43-A92E-DECCB3A46B06}" destId="{25594BA2-AF2E-4E05-920D-923AD9144F54}" srcOrd="0" destOrd="0" presId="urn:microsoft.com/office/officeart/2008/layout/LinedList"/>
    <dgm:cxn modelId="{942A4298-67B2-4BE2-8C83-24F869757076}" type="presParOf" srcId="{B8533116-EA53-4E43-A92E-DECCB3A46B06}" destId="{D47FF848-24C1-48FD-BB2B-6F5047979BE1}" srcOrd="1" destOrd="0" presId="urn:microsoft.com/office/officeart/2008/layout/LinedList"/>
    <dgm:cxn modelId="{151AB375-8B26-4018-92DF-CEF96469F408}" type="presParOf" srcId="{2CDC43FF-81CA-4E76-B9D5-E874E261EB25}" destId="{99A9E705-0D84-4418-B6FB-3F10166B95A0}" srcOrd="10" destOrd="0" presId="urn:microsoft.com/office/officeart/2008/layout/LinedList"/>
    <dgm:cxn modelId="{56351DD1-7D75-49E1-92AA-4C5D185B00C7}" type="presParOf" srcId="{2CDC43FF-81CA-4E76-B9D5-E874E261EB25}" destId="{073BEE38-5E8D-4CC3-A71F-09821B250732}" srcOrd="11" destOrd="0" presId="urn:microsoft.com/office/officeart/2008/layout/LinedList"/>
    <dgm:cxn modelId="{8DE37616-F07A-4523-BCB4-D2CF4EE99626}" type="presParOf" srcId="{073BEE38-5E8D-4CC3-A71F-09821B250732}" destId="{85426635-D6F5-43C9-8583-40F1EBE003D6}" srcOrd="0" destOrd="0" presId="urn:microsoft.com/office/officeart/2008/layout/LinedList"/>
    <dgm:cxn modelId="{0723C91E-5949-45D3-B3BE-E490BF199CC6}" type="presParOf" srcId="{073BEE38-5E8D-4CC3-A71F-09821B250732}" destId="{7220D3DF-DAA7-4DCF-B388-F86A56BAD3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00E838-F87E-483F-841E-42B201296213}">
      <dsp:nvSpPr>
        <dsp:cNvPr id="0" name=""/>
        <dsp:cNvSpPr/>
      </dsp:nvSpPr>
      <dsp:spPr>
        <a:xfrm>
          <a:off x="0" y="1657"/>
          <a:ext cx="8229600" cy="0"/>
        </a:xfrm>
        <a:prstGeom prst="line">
          <a:avLst/>
        </a:prstGeom>
        <a:solidFill>
          <a:schemeClr val="accent3">
            <a:hueOff val="0"/>
            <a:satOff val="0"/>
            <a:lumOff val="0"/>
            <a:alphaOff val="0"/>
          </a:schemeClr>
        </a:solidFill>
        <a:ln w="55000" cap="flat" cmpd="thickThin"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04A7B8-A24F-4EF9-8892-4B558966183D}">
      <dsp:nvSpPr>
        <dsp:cNvPr id="0" name=""/>
        <dsp:cNvSpPr/>
      </dsp:nvSpPr>
      <dsp:spPr>
        <a:xfrm>
          <a:off x="0" y="1657"/>
          <a:ext cx="8229600" cy="56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When you have many guests using the automatic allocation  (Assume that we have one Host with 4 VMs)</a:t>
          </a:r>
        </a:p>
      </dsp:txBody>
      <dsp:txXfrm>
        <a:off x="0" y="1657"/>
        <a:ext cx="8229600" cy="565126"/>
      </dsp:txXfrm>
    </dsp:sp>
    <dsp:sp modelId="{A410B514-8A16-4241-BAC2-F464A5093010}">
      <dsp:nvSpPr>
        <dsp:cNvPr id="0" name=""/>
        <dsp:cNvSpPr/>
      </dsp:nvSpPr>
      <dsp:spPr>
        <a:xfrm>
          <a:off x="0" y="566784"/>
          <a:ext cx="8229600" cy="0"/>
        </a:xfrm>
        <a:prstGeom prst="line">
          <a:avLst/>
        </a:prstGeom>
        <a:solidFill>
          <a:schemeClr val="accent3">
            <a:hueOff val="2324921"/>
            <a:satOff val="-7429"/>
            <a:lumOff val="-1882"/>
            <a:alphaOff val="0"/>
          </a:schemeClr>
        </a:solidFill>
        <a:ln w="55000" cap="flat" cmpd="thickThin" algn="ctr">
          <a:solidFill>
            <a:schemeClr val="accent3">
              <a:hueOff val="2324921"/>
              <a:satOff val="-7429"/>
              <a:lumOff val="-1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AF985-9D41-496A-9E18-97FF0C61DCC6}">
      <dsp:nvSpPr>
        <dsp:cNvPr id="0" name=""/>
        <dsp:cNvSpPr/>
      </dsp:nvSpPr>
      <dsp:spPr>
        <a:xfrm>
          <a:off x="0" y="566784"/>
          <a:ext cx="8229600" cy="56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And you want to prioritize one of the VMs to get more memory when you have spare RAM available</a:t>
          </a:r>
        </a:p>
      </dsp:txBody>
      <dsp:txXfrm>
        <a:off x="0" y="566784"/>
        <a:ext cx="8229600" cy="565126"/>
      </dsp:txXfrm>
    </dsp:sp>
    <dsp:sp modelId="{06ECD0B5-C613-4A94-93A4-0D5B5E6866B7}">
      <dsp:nvSpPr>
        <dsp:cNvPr id="0" name=""/>
        <dsp:cNvSpPr/>
      </dsp:nvSpPr>
      <dsp:spPr>
        <a:xfrm>
          <a:off x="0" y="1131910"/>
          <a:ext cx="8229600" cy="0"/>
        </a:xfrm>
        <a:prstGeom prst="line">
          <a:avLst/>
        </a:prstGeom>
        <a:solidFill>
          <a:schemeClr val="accent3">
            <a:hueOff val="4649843"/>
            <a:satOff val="-14858"/>
            <a:lumOff val="-3765"/>
            <a:alphaOff val="0"/>
          </a:schemeClr>
        </a:solidFill>
        <a:ln w="55000" cap="flat" cmpd="thickThin" algn="ctr">
          <a:solidFill>
            <a:schemeClr val="accent3">
              <a:hueOff val="4649843"/>
              <a:satOff val="-14858"/>
              <a:lumOff val="-37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173EC6-1C19-42C4-84AD-4ACD086EEA19}">
      <dsp:nvSpPr>
        <dsp:cNvPr id="0" name=""/>
        <dsp:cNvSpPr/>
      </dsp:nvSpPr>
      <dsp:spPr>
        <a:xfrm>
          <a:off x="0" y="1131910"/>
          <a:ext cx="8229600" cy="56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dirty="0"/>
            <a:t>For this you assign a Shares property of 3000 to the important VM, leaving the other VMs to the Shares default setting of 1000</a:t>
          </a:r>
          <a:endParaRPr lang="en-US" sz="1300" kern="1200" dirty="0"/>
        </a:p>
      </dsp:txBody>
      <dsp:txXfrm>
        <a:off x="0" y="1131910"/>
        <a:ext cx="8229600" cy="565126"/>
      </dsp:txXfrm>
    </dsp:sp>
    <dsp:sp modelId="{3B61D2DE-FDEF-4914-8FE5-E22B0FD21ACB}">
      <dsp:nvSpPr>
        <dsp:cNvPr id="0" name=""/>
        <dsp:cNvSpPr/>
      </dsp:nvSpPr>
      <dsp:spPr>
        <a:xfrm>
          <a:off x="0" y="1697037"/>
          <a:ext cx="8229600" cy="0"/>
        </a:xfrm>
        <a:prstGeom prst="line">
          <a:avLst/>
        </a:prstGeom>
        <a:solidFill>
          <a:schemeClr val="accent3">
            <a:hueOff val="6974765"/>
            <a:satOff val="-22287"/>
            <a:lumOff val="-5647"/>
            <a:alphaOff val="0"/>
          </a:schemeClr>
        </a:solidFill>
        <a:ln w="55000" cap="flat" cmpd="thickThin" algn="ctr">
          <a:solidFill>
            <a:schemeClr val="accent3">
              <a:hueOff val="6974765"/>
              <a:satOff val="-22287"/>
              <a:lumOff val="-5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4A90A9-B7DD-4C18-89AA-D34B54234F86}">
      <dsp:nvSpPr>
        <dsp:cNvPr id="0" name=""/>
        <dsp:cNvSpPr/>
      </dsp:nvSpPr>
      <dsp:spPr>
        <a:xfrm>
          <a:off x="0" y="1697037"/>
          <a:ext cx="8229600" cy="56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dirty="0" err="1"/>
            <a:t>i.e</a:t>
          </a:r>
          <a:r>
            <a:rPr lang="en-US" sz="1300" b="0" i="0" kern="1200" dirty="0"/>
            <a:t> the host server has 32GB of RAM, and is currently using 16GB, leaving 32 * 80/100 - 16 = 9GB RAM to be allocated to the VMs</a:t>
          </a:r>
          <a:endParaRPr lang="en-US" sz="1300" kern="1200" dirty="0"/>
        </a:p>
      </dsp:txBody>
      <dsp:txXfrm>
        <a:off x="0" y="1697037"/>
        <a:ext cx="8229600" cy="565126"/>
      </dsp:txXfrm>
    </dsp:sp>
    <dsp:sp modelId="{679AF912-879A-44EC-B470-081F7661E1BA}">
      <dsp:nvSpPr>
        <dsp:cNvPr id="0" name=""/>
        <dsp:cNvSpPr/>
      </dsp:nvSpPr>
      <dsp:spPr>
        <a:xfrm>
          <a:off x="0" y="2262164"/>
          <a:ext cx="8229600" cy="0"/>
        </a:xfrm>
        <a:prstGeom prst="line">
          <a:avLst/>
        </a:prstGeom>
        <a:solidFill>
          <a:schemeClr val="accent3">
            <a:hueOff val="9299686"/>
            <a:satOff val="-29716"/>
            <a:lumOff val="-7530"/>
            <a:alphaOff val="0"/>
          </a:schemeClr>
        </a:solidFill>
        <a:ln w="55000" cap="flat" cmpd="thickThin" algn="ctr">
          <a:solidFill>
            <a:schemeClr val="accent3">
              <a:hueOff val="9299686"/>
              <a:satOff val="-29716"/>
              <a:lumOff val="-75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594BA2-AF2E-4E05-920D-923AD9144F54}">
      <dsp:nvSpPr>
        <dsp:cNvPr id="0" name=""/>
        <dsp:cNvSpPr/>
      </dsp:nvSpPr>
      <dsp:spPr>
        <a:xfrm>
          <a:off x="0" y="2262164"/>
          <a:ext cx="8229600" cy="56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important server will get 3000 pages, and the other three servers will get 3000 page (aggregate)</a:t>
          </a:r>
        </a:p>
      </dsp:txBody>
      <dsp:txXfrm>
        <a:off x="0" y="2262164"/>
        <a:ext cx="8229600" cy="565126"/>
      </dsp:txXfrm>
    </dsp:sp>
    <dsp:sp modelId="{99A9E705-0D84-4418-B6FB-3F10166B95A0}">
      <dsp:nvSpPr>
        <dsp:cNvPr id="0" name=""/>
        <dsp:cNvSpPr/>
      </dsp:nvSpPr>
      <dsp:spPr>
        <a:xfrm>
          <a:off x="0" y="2827290"/>
          <a:ext cx="8229600" cy="0"/>
        </a:xfrm>
        <a:prstGeom prst="line">
          <a:avLst/>
        </a:prstGeom>
        <a:solidFill>
          <a:schemeClr val="accent3">
            <a:hueOff val="11624607"/>
            <a:satOff val="-37145"/>
            <a:lumOff val="-9412"/>
            <a:alphaOff val="0"/>
          </a:schemeClr>
        </a:solidFill>
        <a:ln w="55000" cap="flat" cmpd="thickThin" algn="ctr">
          <a:solidFill>
            <a:schemeClr val="accent3">
              <a:hueOff val="11624607"/>
              <a:satOff val="-37145"/>
              <a:lumOff val="-941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426635-D6F5-43C9-8583-40F1EBE003D6}">
      <dsp:nvSpPr>
        <dsp:cNvPr id="0" name=""/>
        <dsp:cNvSpPr/>
      </dsp:nvSpPr>
      <dsp:spPr>
        <a:xfrm>
          <a:off x="0" y="2827290"/>
          <a:ext cx="8229600" cy="565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kern="1200" dirty="0"/>
            <a:t>The important server will get 4.5GB and the other servers will get (4.5GB total)</a:t>
          </a:r>
        </a:p>
      </dsp:txBody>
      <dsp:txXfrm>
        <a:off x="0" y="2827290"/>
        <a:ext cx="8229600" cy="56512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539170A-18F4-4BED-96FB-1B69D1DCAA79}" type="datetimeFigureOut">
              <a:rPr lang="en-US" smtClean="0"/>
              <a:t>4/18/2020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BF03547-79E3-4B78-A987-E1870EFFC1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39170A-18F4-4BED-96FB-1B69D1DCAA79}"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39170A-18F4-4BED-96FB-1B69D1DCAA79}"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39170A-18F4-4BED-96FB-1B69D1DCAA79}"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539170A-18F4-4BED-96FB-1B69D1DCAA79}" type="datetimeFigureOut">
              <a:rPr lang="en-US" smtClean="0"/>
              <a:t>4/18/2020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39170A-18F4-4BED-96FB-1B69D1DCAA79}"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03547-79E3-4B78-A987-E1870EFFC17A}"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39170A-18F4-4BED-96FB-1B69D1DCAA79}" type="datetimeFigureOut">
              <a:rPr lang="en-US" smtClean="0"/>
              <a:t>4/18/2020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03547-79E3-4B78-A987-E1870EFFC1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39170A-18F4-4BED-96FB-1B69D1DCAA79}" type="datetimeFigureOut">
              <a:rPr lang="en-US" smtClean="0"/>
              <a:t>4/18/2020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03547-79E3-4B78-A987-E1870EFFC17A}"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9170A-18F4-4BED-96FB-1B69D1DCAA79}" type="datetimeFigureOut">
              <a:rPr lang="en-US" smtClean="0"/>
              <a:t>4/18/2020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03547-79E3-4B78-A987-E1870EFFC1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F539170A-18F4-4BED-96FB-1B69D1DCAA79}" type="datetimeFigureOut">
              <a:rPr lang="en-US" smtClean="0"/>
              <a:t>4/18/2020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03547-79E3-4B78-A987-E1870EFFC1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539170A-18F4-4BED-96FB-1B69D1DCAA79}" type="datetimeFigureOut">
              <a:rPr lang="en-US" smtClean="0"/>
              <a:t>4/18/2020</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BF03547-79E3-4B78-A987-E1870EFFC17A}" type="slidenum">
              <a:rPr lang="en-US" smtClean="0"/>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F539170A-18F4-4BED-96FB-1B69D1DCAA79}" type="datetimeFigureOut">
              <a:rPr lang="en-US" smtClean="0"/>
              <a:t>4/18/2020</a:t>
            </a:fld>
            <a:endParaRPr lang="en-US"/>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6BF03547-79E3-4B78-A987-E1870EFFC1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Proxmox</a:t>
            </a:r>
            <a:r>
              <a:rPr lang="en-US" dirty="0"/>
              <a:t> VE 6</a:t>
            </a:r>
          </a:p>
        </p:txBody>
      </p:sp>
      <p:sp>
        <p:nvSpPr>
          <p:cNvPr id="3" name="Subtitle 2"/>
          <p:cNvSpPr>
            <a:spLocks noGrp="1"/>
          </p:cNvSpPr>
          <p:nvPr>
            <p:ph type="subTitle" idx="1"/>
          </p:nvPr>
        </p:nvSpPr>
        <p:spPr/>
        <p:txBody>
          <a:bodyPr>
            <a:normAutofit fontScale="47500" lnSpcReduction="20000"/>
          </a:bodyPr>
          <a:lstStyle/>
          <a:p>
            <a:r>
              <a:rPr lang="en-US" dirty="0"/>
              <a:t>Section 4</a:t>
            </a:r>
          </a:p>
          <a:p>
            <a:r>
              <a:rPr lang="en-US" dirty="0"/>
              <a:t>RAM and Disk Configurations</a:t>
            </a:r>
          </a:p>
          <a:p>
            <a:endParaRPr lang="en-US" dirty="0"/>
          </a:p>
          <a:p>
            <a:r>
              <a:rPr lang="en-US" dirty="0"/>
              <a:t>Instructor: Hadi Alnabriss</a:t>
            </a:r>
          </a:p>
          <a:p>
            <a:endParaRPr lang="en-US" dirty="0"/>
          </a:p>
        </p:txBody>
      </p:sp>
      <p:pic>
        <p:nvPicPr>
          <p:cNvPr id="1026"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20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Thin Provisioning the disk size depends on the content of the VM</a:t>
            </a:r>
          </a:p>
          <a:p>
            <a:endParaRPr lang="en-US" dirty="0"/>
          </a:p>
          <a:p>
            <a:r>
              <a:rPr lang="en-US" dirty="0"/>
              <a:t>In Thick Provisioning the disk size is totally allocated</a:t>
            </a:r>
          </a:p>
        </p:txBody>
      </p:sp>
      <p:sp>
        <p:nvSpPr>
          <p:cNvPr id="3" name="Title 2"/>
          <p:cNvSpPr>
            <a:spLocks noGrp="1"/>
          </p:cNvSpPr>
          <p:nvPr>
            <p:ph type="title"/>
          </p:nvPr>
        </p:nvSpPr>
        <p:spPr/>
        <p:txBody>
          <a:bodyPr>
            <a:normAutofit/>
          </a:bodyPr>
          <a:lstStyle/>
          <a:p>
            <a:r>
              <a:rPr lang="en-US" sz="2800" dirty="0"/>
              <a:t>Thin vs Thick Provisioning </a:t>
            </a:r>
          </a:p>
        </p:txBody>
      </p:sp>
      <p:pic>
        <p:nvPicPr>
          <p:cNvPr id="7"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37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Raw format doesn’t support thin provisioning and doesn’t support snapshots, why it is used??</a:t>
            </a:r>
          </a:p>
          <a:p>
            <a:pPr lvl="1"/>
            <a:r>
              <a:rPr lang="en-US" dirty="0"/>
              <a:t>Speed   ( may be 10% faster than QEMU disk)</a:t>
            </a:r>
          </a:p>
          <a:p>
            <a:pPr lvl="1"/>
            <a:r>
              <a:rPr lang="en-US" dirty="0"/>
              <a:t>General format</a:t>
            </a:r>
          </a:p>
        </p:txBody>
      </p:sp>
      <p:sp>
        <p:nvSpPr>
          <p:cNvPr id="3" name="Title 2"/>
          <p:cNvSpPr>
            <a:spLocks noGrp="1"/>
          </p:cNvSpPr>
          <p:nvPr>
            <p:ph type="title"/>
          </p:nvPr>
        </p:nvSpPr>
        <p:spPr/>
        <p:txBody>
          <a:bodyPr/>
          <a:lstStyle/>
          <a:p>
            <a:r>
              <a:rPr lang="en-US" sz="2800" dirty="0"/>
              <a:t>Question</a:t>
            </a:r>
            <a:endParaRPr lang="en-US" dirty="0"/>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04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you add or edit disk</a:t>
            </a:r>
          </a:p>
        </p:txBody>
      </p:sp>
      <p:sp>
        <p:nvSpPr>
          <p:cNvPr id="3" name="Title 2"/>
          <p:cNvSpPr>
            <a:spLocks noGrp="1"/>
          </p:cNvSpPr>
          <p:nvPr>
            <p:ph type="title"/>
          </p:nvPr>
        </p:nvSpPr>
        <p:spPr/>
        <p:txBody>
          <a:bodyPr>
            <a:normAutofit/>
          </a:bodyPr>
          <a:lstStyle/>
          <a:p>
            <a:r>
              <a:rPr lang="en-US" sz="2800" dirty="0"/>
              <a:t>Disk Cache</a:t>
            </a:r>
          </a:p>
        </p:txBody>
      </p:sp>
      <p:pic>
        <p:nvPicPr>
          <p:cNvPr id="4" name="Picture 2" descr="Guest / Host write ca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019" y="361950"/>
            <a:ext cx="3004781" cy="4429125"/>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1996" t="27010" r="22420" b="40267"/>
          <a:stretch/>
        </p:blipFill>
        <p:spPr bwMode="auto">
          <a:xfrm>
            <a:off x="838200" y="1809750"/>
            <a:ext cx="3993985" cy="1611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Image result for proxmox ve 5"/>
          <p:cNvPicPr>
            <a:picLocks noChangeAspect="1" noChangeArrowheads="1"/>
          </p:cNvPicPr>
          <p:nvPr/>
        </p:nvPicPr>
        <p:blipFill rotWithShape="1">
          <a:blip r:embed="rId4">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33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Cache Modes Comparison</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949" t="39299" r="26421" b="37406"/>
          <a:stretch/>
        </p:blipFill>
        <p:spPr bwMode="auto">
          <a:xfrm>
            <a:off x="533400" y="1809750"/>
            <a:ext cx="8001000" cy="1757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81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No Backup</a:t>
            </a:r>
          </a:p>
          <a:p>
            <a:r>
              <a:rPr lang="en-US" dirty="0"/>
              <a:t>Skip Replication</a:t>
            </a:r>
          </a:p>
          <a:p>
            <a:r>
              <a:rPr lang="en-US" dirty="0"/>
              <a:t>Discard</a:t>
            </a:r>
          </a:p>
          <a:p>
            <a:pPr lvl="1"/>
            <a:r>
              <a:rPr lang="en-US" dirty="0"/>
              <a:t>When the filesystem of a VM marks blocks as unused after removing files, the emulated SCSI controller will relay this information to the storage, which will then shrink the disk image accordingly</a:t>
            </a:r>
          </a:p>
        </p:txBody>
      </p:sp>
      <p:sp>
        <p:nvSpPr>
          <p:cNvPr id="3" name="Title 2"/>
          <p:cNvSpPr>
            <a:spLocks noGrp="1"/>
          </p:cNvSpPr>
          <p:nvPr>
            <p:ph type="title"/>
          </p:nvPr>
        </p:nvSpPr>
        <p:spPr/>
        <p:txBody>
          <a:bodyPr>
            <a:normAutofit/>
          </a:bodyPr>
          <a:lstStyle/>
          <a:p>
            <a:r>
              <a:rPr lang="en-US" sz="2800" dirty="0"/>
              <a:t>Disk Additional Options</a:t>
            </a:r>
          </a:p>
        </p:txBody>
      </p:sp>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792" t="34592" r="26033" b="29663"/>
          <a:stretch/>
        </p:blipFill>
        <p:spPr bwMode="auto">
          <a:xfrm>
            <a:off x="5386265" y="742950"/>
            <a:ext cx="3501573"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913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IO Thread</a:t>
            </a:r>
          </a:p>
          <a:p>
            <a:pPr lvl="1"/>
            <a:r>
              <a:rPr lang="en-US" dirty="0" err="1"/>
              <a:t>Qemu</a:t>
            </a:r>
            <a:r>
              <a:rPr lang="en-US" dirty="0"/>
              <a:t> creates one I/O thread per storage controller, instead of a single thread for all I/O, </a:t>
            </a:r>
          </a:p>
          <a:p>
            <a:pPr lvl="1"/>
            <a:r>
              <a:rPr lang="en-US" dirty="0"/>
              <a:t>so it increases performance because each disk has its own storage controller. </a:t>
            </a:r>
          </a:p>
          <a:p>
            <a:pPr lvl="1"/>
            <a:r>
              <a:rPr lang="en-US" dirty="0"/>
              <a:t>Note that backups do not currently work with </a:t>
            </a:r>
            <a:r>
              <a:rPr lang="en-US" b="1" dirty="0"/>
              <a:t>IO Thread</a:t>
            </a:r>
            <a:r>
              <a:rPr lang="en-US" dirty="0"/>
              <a:t> enabled</a:t>
            </a:r>
          </a:p>
        </p:txBody>
      </p:sp>
      <p:sp>
        <p:nvSpPr>
          <p:cNvPr id="3" name="Title 2"/>
          <p:cNvSpPr>
            <a:spLocks noGrp="1"/>
          </p:cNvSpPr>
          <p:nvPr>
            <p:ph type="title"/>
          </p:nvPr>
        </p:nvSpPr>
        <p:spPr/>
        <p:txBody>
          <a:bodyPr>
            <a:normAutofit/>
          </a:bodyPr>
          <a:lstStyle/>
          <a:p>
            <a:r>
              <a:rPr lang="en-US" sz="2800" dirty="0"/>
              <a:t>Disk Additional Options</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42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The PC hardware emulated by </a:t>
            </a:r>
            <a:r>
              <a:rPr lang="en-US" sz="1800" dirty="0" err="1"/>
              <a:t>Qemu</a:t>
            </a:r>
            <a:r>
              <a:rPr lang="en-US" sz="1800" dirty="0"/>
              <a:t> includes a mainboard, network controllers, </a:t>
            </a:r>
            <a:r>
              <a:rPr lang="en-US" sz="1800" dirty="0" err="1"/>
              <a:t>scsi</a:t>
            </a:r>
            <a:r>
              <a:rPr lang="en-US" sz="1800" dirty="0"/>
              <a:t>, ide and </a:t>
            </a:r>
            <a:r>
              <a:rPr lang="en-US" sz="1800" dirty="0" err="1"/>
              <a:t>sata</a:t>
            </a:r>
            <a:r>
              <a:rPr lang="en-US" sz="1800" dirty="0"/>
              <a:t> controllers, serial ports, </a:t>
            </a:r>
            <a:r>
              <a:rPr lang="en-US" sz="1800" dirty="0" err="1"/>
              <a:t>etc</a:t>
            </a:r>
            <a:endParaRPr lang="en-US" sz="1800" dirty="0"/>
          </a:p>
          <a:p>
            <a:r>
              <a:rPr lang="en-US" sz="1800" dirty="0"/>
              <a:t>All devices are emulated in software</a:t>
            </a:r>
          </a:p>
          <a:p>
            <a:r>
              <a:rPr lang="en-US" sz="1800" dirty="0"/>
              <a:t>All these devices are the exact software equivalent of existing hardware devices, and if the OS running in the guest has the proper drivers it will use the devices as if it were running on real hardware</a:t>
            </a:r>
          </a:p>
          <a:p>
            <a:r>
              <a:rPr lang="en-US" sz="1800" dirty="0"/>
              <a:t>This allows </a:t>
            </a:r>
            <a:r>
              <a:rPr lang="en-US" sz="1800" dirty="0" err="1"/>
              <a:t>Qemu</a:t>
            </a:r>
            <a:r>
              <a:rPr lang="en-US" sz="1800" dirty="0"/>
              <a:t> to runs unmodified operating systems</a:t>
            </a:r>
          </a:p>
          <a:p>
            <a:r>
              <a:rPr lang="en-US" sz="1800" dirty="0"/>
              <a:t>This however has a performance cost, as running in software what was meant to run in hardware involves a lot of extra work for the host CPU.</a:t>
            </a:r>
          </a:p>
        </p:txBody>
      </p:sp>
      <p:sp>
        <p:nvSpPr>
          <p:cNvPr id="3" name="Title 2"/>
          <p:cNvSpPr>
            <a:spLocks noGrp="1"/>
          </p:cNvSpPr>
          <p:nvPr>
            <p:ph type="title"/>
          </p:nvPr>
        </p:nvSpPr>
        <p:spPr/>
        <p:txBody>
          <a:bodyPr>
            <a:noAutofit/>
          </a:bodyPr>
          <a:lstStyle/>
          <a:p>
            <a:r>
              <a:rPr lang="en-US" sz="2800" dirty="0">
                <a:effectLst/>
              </a:rPr>
              <a:t>Emulated and </a:t>
            </a:r>
            <a:r>
              <a:rPr lang="en-US" sz="2800" dirty="0" err="1">
                <a:effectLst/>
              </a:rPr>
              <a:t>paravirtualized</a:t>
            </a:r>
            <a:r>
              <a:rPr lang="en-US" sz="2800" dirty="0">
                <a:effectLst/>
              </a:rPr>
              <a:t> devices</a:t>
            </a:r>
            <a:endParaRPr lang="en-US" sz="2800" dirty="0"/>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323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1800" dirty="0"/>
              <a:t>To mitigate this, </a:t>
            </a:r>
            <a:r>
              <a:rPr lang="en-US" sz="1800" dirty="0" err="1"/>
              <a:t>Qemu</a:t>
            </a:r>
            <a:r>
              <a:rPr lang="en-US" sz="1800" dirty="0"/>
              <a:t> can present to the guest operating system </a:t>
            </a:r>
            <a:r>
              <a:rPr lang="en-US" sz="1800" dirty="0" err="1"/>
              <a:t>paravirtualized</a:t>
            </a:r>
            <a:r>
              <a:rPr lang="en-US" sz="1800" dirty="0"/>
              <a:t> devices, where the guest OS recognizes it is running inside </a:t>
            </a:r>
            <a:r>
              <a:rPr lang="en-US" sz="1800" dirty="0" err="1"/>
              <a:t>Qemu</a:t>
            </a:r>
            <a:r>
              <a:rPr lang="en-US" sz="1800" dirty="0"/>
              <a:t> and cooperates with the hypervisor</a:t>
            </a:r>
          </a:p>
          <a:p>
            <a:r>
              <a:rPr lang="en-US" sz="1800" dirty="0"/>
              <a:t>It is highly recommended to use the </a:t>
            </a:r>
            <a:r>
              <a:rPr lang="en-US" sz="1800" dirty="0" err="1"/>
              <a:t>virtio</a:t>
            </a:r>
            <a:r>
              <a:rPr lang="en-US" sz="1800" dirty="0"/>
              <a:t> devices whenever you can, as they provide a big performance improvement. </a:t>
            </a:r>
          </a:p>
          <a:p>
            <a:r>
              <a:rPr lang="en-US" sz="1800" dirty="0"/>
              <a:t>Using the </a:t>
            </a:r>
            <a:r>
              <a:rPr lang="en-US" sz="1800" dirty="0" err="1"/>
              <a:t>virtio</a:t>
            </a:r>
            <a:r>
              <a:rPr lang="en-US" sz="1800" dirty="0"/>
              <a:t> generic disk controller versus an emulated IDE controller will </a:t>
            </a:r>
            <a:r>
              <a:rPr lang="en-US" sz="1800" dirty="0">
                <a:solidFill>
                  <a:srgbClr val="FF0000"/>
                </a:solidFill>
              </a:rPr>
              <a:t>double the sequential write </a:t>
            </a:r>
            <a:r>
              <a:rPr lang="en-US" sz="1800" dirty="0"/>
              <a:t>throughput</a:t>
            </a:r>
          </a:p>
          <a:p>
            <a:r>
              <a:rPr lang="en-US" sz="1800" dirty="0"/>
              <a:t>Using the </a:t>
            </a:r>
            <a:r>
              <a:rPr lang="en-US" sz="1800" dirty="0" err="1"/>
              <a:t>virtio</a:t>
            </a:r>
            <a:r>
              <a:rPr lang="en-US" sz="1800" dirty="0"/>
              <a:t> network interface can de</a:t>
            </a:r>
            <a:r>
              <a:rPr lang="en-US" sz="1800" dirty="0">
                <a:solidFill>
                  <a:srgbClr val="FF0000"/>
                </a:solidFill>
              </a:rPr>
              <a:t>liver up to three times the throughput of an emulated IntelE1000 network card</a:t>
            </a:r>
            <a:r>
              <a:rPr lang="en-US" sz="1800" dirty="0"/>
              <a:t> </a:t>
            </a:r>
          </a:p>
        </p:txBody>
      </p:sp>
      <p:sp>
        <p:nvSpPr>
          <p:cNvPr id="3" name="Title 2"/>
          <p:cNvSpPr>
            <a:spLocks noGrp="1"/>
          </p:cNvSpPr>
          <p:nvPr>
            <p:ph type="title"/>
          </p:nvPr>
        </p:nvSpPr>
        <p:spPr/>
        <p:txBody>
          <a:bodyPr>
            <a:noAutofit/>
          </a:bodyPr>
          <a:lstStyle/>
          <a:p>
            <a:r>
              <a:rPr lang="en-US" sz="2800" dirty="0">
                <a:effectLst/>
              </a:rPr>
              <a:t>Emulated and </a:t>
            </a:r>
            <a:r>
              <a:rPr lang="en-US" sz="2800" dirty="0" err="1">
                <a:effectLst/>
              </a:rPr>
              <a:t>paravirtualized</a:t>
            </a:r>
            <a:r>
              <a:rPr lang="en-US" sz="2800" dirty="0">
                <a:effectLst/>
              </a:rPr>
              <a:t> devices</a:t>
            </a:r>
            <a:endParaRPr lang="en-US" sz="2800" dirty="0"/>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95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Autofit/>
          </a:bodyPr>
          <a:lstStyle/>
          <a:p>
            <a:r>
              <a:rPr lang="en-US" sz="2800" dirty="0"/>
              <a:t>Emulated and </a:t>
            </a:r>
            <a:r>
              <a:rPr lang="en-US" sz="2800" dirty="0" err="1"/>
              <a:t>Paravirtualized</a:t>
            </a:r>
            <a:r>
              <a:rPr lang="en-US" sz="2800" dirty="0"/>
              <a:t> devices</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8300" t="35669" r="27406" b="32166"/>
          <a:stretch/>
        </p:blipFill>
        <p:spPr bwMode="auto">
          <a:xfrm>
            <a:off x="914400" y="2114550"/>
            <a:ext cx="3429000" cy="1399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983" t="36395" r="28225" b="31803"/>
          <a:stretch/>
        </p:blipFill>
        <p:spPr bwMode="auto">
          <a:xfrm>
            <a:off x="4876800" y="2114550"/>
            <a:ext cx="3429000" cy="140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Image result for proxmox ve 5"/>
          <p:cNvPicPr>
            <a:picLocks noChangeAspect="1" noChangeArrowheads="1"/>
          </p:cNvPicPr>
          <p:nvPr/>
        </p:nvPicPr>
        <p:blipFill rotWithShape="1">
          <a:blip r:embed="rId4">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899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the </a:t>
            </a:r>
            <a:r>
              <a:rPr lang="en-US" dirty="0" err="1"/>
              <a:t>paravirtualized</a:t>
            </a:r>
            <a:r>
              <a:rPr lang="en-US" dirty="0"/>
              <a:t> devices are much faster than emulated devices, why emulated devices are used?</a:t>
            </a:r>
          </a:p>
          <a:p>
            <a:pPr lvl="1"/>
            <a:r>
              <a:rPr lang="en-US" dirty="0"/>
              <a:t>Because some old OS doesn’t recognize it</a:t>
            </a:r>
          </a:p>
        </p:txBody>
      </p:sp>
      <p:sp>
        <p:nvSpPr>
          <p:cNvPr id="3" name="Title 2"/>
          <p:cNvSpPr>
            <a:spLocks noGrp="1"/>
          </p:cNvSpPr>
          <p:nvPr>
            <p:ph type="title"/>
          </p:nvPr>
        </p:nvSpPr>
        <p:spPr/>
        <p:txBody>
          <a:bodyPr>
            <a:noAutofit/>
          </a:bodyPr>
          <a:lstStyle/>
          <a:p>
            <a:r>
              <a:rPr lang="en-US" sz="2800" dirty="0"/>
              <a:t>Emulated and </a:t>
            </a:r>
            <a:r>
              <a:rPr lang="en-US" sz="2800" dirty="0" err="1"/>
              <a:t>Paravirtualized</a:t>
            </a:r>
            <a:r>
              <a:rPr lang="en-US" sz="2800" dirty="0"/>
              <a:t> devices</a:t>
            </a:r>
          </a:p>
        </p:txBody>
      </p:sp>
      <p:pic>
        <p:nvPicPr>
          <p:cNvPr id="6"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899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a:bodyPr>
          <a:lstStyle/>
          <a:p>
            <a:r>
              <a:rPr lang="en-US" sz="2800" dirty="0"/>
              <a:t>Memory Configurations</a:t>
            </a:r>
          </a:p>
        </p:txBody>
      </p:sp>
      <p:pic>
        <p:nvPicPr>
          <p:cNvPr id="5"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16855C4-91E7-4E03-90BC-FBC21B3E6F16}"/>
              </a:ext>
            </a:extLst>
          </p:cNvPr>
          <p:cNvPicPr>
            <a:picLocks noChangeAspect="1"/>
          </p:cNvPicPr>
          <p:nvPr/>
        </p:nvPicPr>
        <p:blipFill>
          <a:blip r:embed="rId3"/>
          <a:stretch>
            <a:fillRect/>
          </a:stretch>
        </p:blipFill>
        <p:spPr>
          <a:xfrm>
            <a:off x="2514600" y="1581150"/>
            <a:ext cx="4367212" cy="2501712"/>
          </a:xfrm>
          <a:prstGeom prst="rect">
            <a:avLst/>
          </a:prstGeom>
        </p:spPr>
      </p:pic>
    </p:spTree>
    <p:extLst>
      <p:ext uri="{BB962C8B-B14F-4D97-AF65-F5344CB8AC3E}">
        <p14:creationId xmlns:p14="http://schemas.microsoft.com/office/powerpoint/2010/main" val="275622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You should be understanding:</a:t>
            </a:r>
          </a:p>
          <a:p>
            <a:pPr lvl="1"/>
            <a:r>
              <a:rPr lang="en-US" dirty="0"/>
              <a:t>Memory ballooning and auto-allocation</a:t>
            </a:r>
          </a:p>
          <a:p>
            <a:pPr lvl="1"/>
            <a:r>
              <a:rPr lang="en-US" dirty="0"/>
              <a:t>Disk formats and cache types</a:t>
            </a:r>
          </a:p>
          <a:p>
            <a:pPr lvl="1"/>
            <a:r>
              <a:rPr lang="en-US" dirty="0"/>
              <a:t>Difference between emulated and </a:t>
            </a:r>
            <a:r>
              <a:rPr lang="en-US" dirty="0" err="1"/>
              <a:t>paravirtualized</a:t>
            </a:r>
            <a:r>
              <a:rPr lang="en-US" dirty="0"/>
              <a:t> devices </a:t>
            </a:r>
          </a:p>
        </p:txBody>
      </p:sp>
      <p:sp>
        <p:nvSpPr>
          <p:cNvPr id="3" name="Title 2"/>
          <p:cNvSpPr>
            <a:spLocks noGrp="1"/>
          </p:cNvSpPr>
          <p:nvPr>
            <p:ph type="title"/>
          </p:nvPr>
        </p:nvSpPr>
        <p:spPr/>
        <p:txBody>
          <a:bodyPr>
            <a:normAutofit/>
          </a:bodyPr>
          <a:lstStyle/>
          <a:p>
            <a:r>
              <a:rPr lang="en-US" sz="2800" dirty="0"/>
              <a:t>Conclusion</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74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This means that more virtualized CPUs and memory can be allocated to virtual machines than there are physical resources on the system. </a:t>
            </a:r>
          </a:p>
          <a:p>
            <a:endParaRPr lang="en-US" dirty="0"/>
          </a:p>
        </p:txBody>
      </p:sp>
      <p:sp>
        <p:nvSpPr>
          <p:cNvPr id="3" name="Title 2"/>
          <p:cNvSpPr>
            <a:spLocks noGrp="1"/>
          </p:cNvSpPr>
          <p:nvPr>
            <p:ph type="title"/>
          </p:nvPr>
        </p:nvSpPr>
        <p:spPr/>
        <p:txBody>
          <a:bodyPr/>
          <a:lstStyle/>
          <a:p>
            <a:r>
              <a:rPr lang="en-US" dirty="0"/>
              <a:t>Overcommitting</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75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Memory Ballooning</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r>
              <a:rPr lang="en-US" dirty="0"/>
              <a:t>Assume we have 10 GB host with 3 Guests with 4G Memory for each</a:t>
            </a:r>
          </a:p>
        </p:txBody>
      </p:sp>
      <p:sp>
        <p:nvSpPr>
          <p:cNvPr id="9" name="Rectangle 8"/>
          <p:cNvSpPr/>
          <p:nvPr/>
        </p:nvSpPr>
        <p:spPr>
          <a:xfrm>
            <a:off x="1066800" y="2114550"/>
            <a:ext cx="73914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accent4">
                    <a:lumMod val="75000"/>
                  </a:schemeClr>
                </a:solidFill>
              </a:rPr>
              <a:t>Proxmox</a:t>
            </a:r>
            <a:r>
              <a:rPr lang="en-US" dirty="0">
                <a:solidFill>
                  <a:schemeClr val="accent4">
                    <a:lumMod val="75000"/>
                  </a:schemeClr>
                </a:solidFill>
              </a:rPr>
              <a:t> Host : 10GB RAM</a:t>
            </a:r>
          </a:p>
        </p:txBody>
      </p:sp>
      <p:sp>
        <p:nvSpPr>
          <p:cNvPr id="11" name="Rectangle 10"/>
          <p:cNvSpPr/>
          <p:nvPr/>
        </p:nvSpPr>
        <p:spPr>
          <a:xfrm>
            <a:off x="1600200" y="2647950"/>
            <a:ext cx="1752600" cy="1295400"/>
          </a:xfrm>
          <a:prstGeom prst="rect">
            <a:avLst/>
          </a:prstGeom>
          <a:gradFill>
            <a:gsLst>
              <a:gs pos="0">
                <a:srgbClr val="FFEFD1"/>
              </a:gs>
              <a:gs pos="64999">
                <a:srgbClr val="F0EBD5"/>
              </a:gs>
              <a:gs pos="100000">
                <a:srgbClr val="D1C39F"/>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VM 01</a:t>
            </a:r>
          </a:p>
          <a:p>
            <a:pPr algn="ctr"/>
            <a:r>
              <a:rPr lang="en-US" dirty="0">
                <a:solidFill>
                  <a:schemeClr val="accent4">
                    <a:lumMod val="75000"/>
                  </a:schemeClr>
                </a:solidFill>
              </a:rPr>
              <a:t>4GB RAM</a:t>
            </a:r>
          </a:p>
        </p:txBody>
      </p:sp>
      <p:sp>
        <p:nvSpPr>
          <p:cNvPr id="12" name="Rectangle 11"/>
          <p:cNvSpPr/>
          <p:nvPr/>
        </p:nvSpPr>
        <p:spPr>
          <a:xfrm>
            <a:off x="3962400" y="2647950"/>
            <a:ext cx="1752600" cy="1295400"/>
          </a:xfrm>
          <a:prstGeom prst="rect">
            <a:avLst/>
          </a:prstGeom>
          <a:gradFill>
            <a:gsLst>
              <a:gs pos="0">
                <a:srgbClr val="FFEFD1"/>
              </a:gs>
              <a:gs pos="64999">
                <a:srgbClr val="F0EBD5"/>
              </a:gs>
              <a:gs pos="100000">
                <a:srgbClr val="D1C39F"/>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VM 02</a:t>
            </a:r>
          </a:p>
          <a:p>
            <a:pPr algn="ctr"/>
            <a:r>
              <a:rPr lang="en-US" dirty="0">
                <a:solidFill>
                  <a:schemeClr val="accent4">
                    <a:lumMod val="75000"/>
                  </a:schemeClr>
                </a:solidFill>
              </a:rPr>
              <a:t>4GB RAM</a:t>
            </a:r>
          </a:p>
        </p:txBody>
      </p:sp>
      <p:sp>
        <p:nvSpPr>
          <p:cNvPr id="13" name="Rectangle 12"/>
          <p:cNvSpPr/>
          <p:nvPr/>
        </p:nvSpPr>
        <p:spPr>
          <a:xfrm>
            <a:off x="6324600" y="2647950"/>
            <a:ext cx="1752600" cy="1295400"/>
          </a:xfrm>
          <a:prstGeom prst="rect">
            <a:avLst/>
          </a:prstGeom>
          <a:gradFill>
            <a:gsLst>
              <a:gs pos="0">
                <a:srgbClr val="FFEFD1"/>
              </a:gs>
              <a:gs pos="64999">
                <a:srgbClr val="F0EBD5"/>
              </a:gs>
              <a:gs pos="100000">
                <a:srgbClr val="D1C39F"/>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lumMod val="75000"/>
                  </a:schemeClr>
                </a:solidFill>
              </a:rPr>
              <a:t>VM 02</a:t>
            </a:r>
          </a:p>
          <a:p>
            <a:pPr algn="ctr"/>
            <a:r>
              <a:rPr lang="en-US" dirty="0">
                <a:solidFill>
                  <a:schemeClr val="accent4">
                    <a:lumMod val="75000"/>
                  </a:schemeClr>
                </a:solidFill>
              </a:rPr>
              <a:t>4GB RAM</a:t>
            </a:r>
          </a:p>
        </p:txBody>
      </p:sp>
    </p:spTree>
    <p:extLst>
      <p:ext uri="{BB962C8B-B14F-4D97-AF65-F5344CB8AC3E}">
        <p14:creationId xmlns:p14="http://schemas.microsoft.com/office/powerpoint/2010/main" val="86124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Allows you to have your guest dynamically change its memory usage by evicting unused memory during run time.</a:t>
            </a:r>
          </a:p>
        </p:txBody>
      </p:sp>
      <p:sp>
        <p:nvSpPr>
          <p:cNvPr id="3" name="Title 2"/>
          <p:cNvSpPr>
            <a:spLocks noGrp="1"/>
          </p:cNvSpPr>
          <p:nvPr>
            <p:ph type="title"/>
          </p:nvPr>
        </p:nvSpPr>
        <p:spPr/>
        <p:txBody>
          <a:bodyPr>
            <a:normAutofit/>
          </a:bodyPr>
          <a:lstStyle/>
          <a:p>
            <a:r>
              <a:rPr lang="en-US" sz="2800" dirty="0"/>
              <a:t>Memory Ballooning</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464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Memory Ballooning</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p:txBody>
          <a:bodyPr/>
          <a:lstStyle/>
          <a:p>
            <a:endParaRPr lang="en-US" dirty="0"/>
          </a:p>
        </p:txBody>
      </p:sp>
      <p:sp>
        <p:nvSpPr>
          <p:cNvPr id="9" name="Rectangle 8"/>
          <p:cNvSpPr/>
          <p:nvPr/>
        </p:nvSpPr>
        <p:spPr>
          <a:xfrm>
            <a:off x="914400" y="1200150"/>
            <a:ext cx="73914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solidFill>
                  <a:schemeClr val="accent4">
                    <a:lumMod val="75000"/>
                  </a:schemeClr>
                </a:solidFill>
              </a:rPr>
              <a:t>Proxmox</a:t>
            </a:r>
            <a:r>
              <a:rPr lang="en-US" dirty="0">
                <a:solidFill>
                  <a:schemeClr val="accent4">
                    <a:lumMod val="75000"/>
                  </a:schemeClr>
                </a:solidFill>
              </a:rPr>
              <a:t> Host : 10GB RAM</a:t>
            </a:r>
          </a:p>
        </p:txBody>
      </p:sp>
      <p:sp>
        <p:nvSpPr>
          <p:cNvPr id="11" name="Rectangle 10"/>
          <p:cNvSpPr/>
          <p:nvPr/>
        </p:nvSpPr>
        <p:spPr>
          <a:xfrm>
            <a:off x="1447800" y="1962150"/>
            <a:ext cx="1752600" cy="1981200"/>
          </a:xfrm>
          <a:prstGeom prst="rect">
            <a:avLst/>
          </a:prstGeom>
          <a:gradFill>
            <a:gsLst>
              <a:gs pos="0">
                <a:srgbClr val="FFEFD1"/>
              </a:gs>
              <a:gs pos="64999">
                <a:srgbClr val="F0EBD5"/>
              </a:gs>
              <a:gs pos="100000">
                <a:srgbClr val="D1C39F"/>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accent4">
                    <a:lumMod val="75000"/>
                  </a:schemeClr>
                </a:solidFill>
              </a:rPr>
              <a:t>VM 01</a:t>
            </a:r>
          </a:p>
          <a:p>
            <a:pPr algn="ctr"/>
            <a:r>
              <a:rPr lang="en-US" dirty="0">
                <a:solidFill>
                  <a:schemeClr val="accent4">
                    <a:lumMod val="75000"/>
                  </a:schemeClr>
                </a:solidFill>
              </a:rPr>
              <a:t>4GB RAM</a:t>
            </a:r>
          </a:p>
        </p:txBody>
      </p:sp>
      <p:sp>
        <p:nvSpPr>
          <p:cNvPr id="12" name="Rectangle 11"/>
          <p:cNvSpPr/>
          <p:nvPr/>
        </p:nvSpPr>
        <p:spPr>
          <a:xfrm>
            <a:off x="3810000" y="1962150"/>
            <a:ext cx="1752600" cy="1981200"/>
          </a:xfrm>
          <a:prstGeom prst="rect">
            <a:avLst/>
          </a:prstGeom>
          <a:gradFill>
            <a:gsLst>
              <a:gs pos="0">
                <a:srgbClr val="FFEFD1"/>
              </a:gs>
              <a:gs pos="64999">
                <a:srgbClr val="F0EBD5"/>
              </a:gs>
              <a:gs pos="100000">
                <a:srgbClr val="D1C39F"/>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accent4">
                    <a:lumMod val="75000"/>
                  </a:schemeClr>
                </a:solidFill>
              </a:rPr>
              <a:t>VM 02</a:t>
            </a:r>
          </a:p>
          <a:p>
            <a:pPr algn="ctr"/>
            <a:r>
              <a:rPr lang="en-US" dirty="0">
                <a:solidFill>
                  <a:schemeClr val="accent4">
                    <a:lumMod val="75000"/>
                  </a:schemeClr>
                </a:solidFill>
              </a:rPr>
              <a:t>4GB RAM</a:t>
            </a:r>
          </a:p>
        </p:txBody>
      </p:sp>
      <p:sp>
        <p:nvSpPr>
          <p:cNvPr id="13" name="Rectangle 12"/>
          <p:cNvSpPr/>
          <p:nvPr/>
        </p:nvSpPr>
        <p:spPr>
          <a:xfrm>
            <a:off x="6172200" y="1962150"/>
            <a:ext cx="1752600" cy="1981200"/>
          </a:xfrm>
          <a:prstGeom prst="rect">
            <a:avLst/>
          </a:prstGeom>
          <a:gradFill>
            <a:gsLst>
              <a:gs pos="0">
                <a:srgbClr val="FFEFD1"/>
              </a:gs>
              <a:gs pos="64999">
                <a:srgbClr val="F0EBD5"/>
              </a:gs>
              <a:gs pos="100000">
                <a:srgbClr val="D1C39F"/>
              </a:gs>
            </a:gsLst>
            <a:lin ang="5400000" scaled="0"/>
          </a:gra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accent4">
                    <a:lumMod val="75000"/>
                  </a:schemeClr>
                </a:solidFill>
              </a:rPr>
              <a:t>VM 02</a:t>
            </a:r>
          </a:p>
          <a:p>
            <a:pPr algn="ctr"/>
            <a:r>
              <a:rPr lang="en-US" dirty="0">
                <a:solidFill>
                  <a:schemeClr val="accent4">
                    <a:lumMod val="75000"/>
                  </a:schemeClr>
                </a:solidFill>
              </a:rPr>
              <a:t>4GB RAM</a:t>
            </a:r>
          </a:p>
        </p:txBody>
      </p:sp>
      <p:sp>
        <p:nvSpPr>
          <p:cNvPr id="3" name="Rectangle 2"/>
          <p:cNvSpPr/>
          <p:nvPr/>
        </p:nvSpPr>
        <p:spPr>
          <a:xfrm>
            <a:off x="1447800" y="3562350"/>
            <a:ext cx="1752600" cy="38100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3181350"/>
            <a:ext cx="1752600" cy="381000"/>
          </a:xfrm>
          <a:prstGeom prst="rect">
            <a:avLst/>
          </a:prstGeom>
          <a:solidFill>
            <a:schemeClr val="accent3">
              <a:lumMod val="75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47800" y="2800350"/>
            <a:ext cx="1752600" cy="38100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810000" y="3562350"/>
            <a:ext cx="1752600" cy="381000"/>
          </a:xfrm>
          <a:prstGeom prst="rect">
            <a:avLst/>
          </a:prstGeom>
          <a:solidFill>
            <a:schemeClr val="accent1">
              <a:lumMod val="50000"/>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0" y="3181350"/>
            <a:ext cx="1752600" cy="38100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0" y="2800350"/>
            <a:ext cx="1752600" cy="38100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172200" y="3562350"/>
            <a:ext cx="1752600" cy="38100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72200" y="3181350"/>
            <a:ext cx="1752600" cy="381000"/>
          </a:xfrm>
          <a:prstGeom prst="rect">
            <a:avLst/>
          </a:prstGeom>
          <a:solidFill>
            <a:srgbClr val="FF0000">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172200" y="2800350"/>
            <a:ext cx="1752600" cy="381000"/>
          </a:xfrm>
          <a:prstGeom prst="rect">
            <a:avLst/>
          </a:prstGeom>
          <a:solidFill>
            <a:schemeClr val="tx2">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169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10997"/>
            <a:ext cx="5562600" cy="3394472"/>
          </a:xfrm>
        </p:spPr>
        <p:txBody>
          <a:bodyPr>
            <a:normAutofit fontScale="92500" lnSpcReduction="10000"/>
          </a:bodyPr>
          <a:lstStyle/>
          <a:p>
            <a:r>
              <a:rPr lang="en-US" dirty="0"/>
              <a:t>PVE will ensure that the minimum amount is always available to the VM</a:t>
            </a:r>
          </a:p>
          <a:p>
            <a:endParaRPr lang="en-US" dirty="0"/>
          </a:p>
          <a:p>
            <a:r>
              <a:rPr lang="en-US" dirty="0"/>
              <a:t>If RAM usage on the host is below 80%, PVE will dynamically add memory to the guest up to the maximum memory specified.</a:t>
            </a:r>
          </a:p>
          <a:p>
            <a:endParaRPr lang="en-US" dirty="0"/>
          </a:p>
        </p:txBody>
      </p:sp>
      <p:sp>
        <p:nvSpPr>
          <p:cNvPr id="3" name="Title 2"/>
          <p:cNvSpPr>
            <a:spLocks noGrp="1"/>
          </p:cNvSpPr>
          <p:nvPr>
            <p:ph type="title"/>
          </p:nvPr>
        </p:nvSpPr>
        <p:spPr/>
        <p:txBody>
          <a:bodyPr>
            <a:normAutofit/>
          </a:bodyPr>
          <a:lstStyle/>
          <a:p>
            <a:r>
              <a:rPr lang="en-US" sz="2800" dirty="0"/>
              <a:t>Automatic Allocation</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620" t="31906" r="34779" b="28750"/>
          <a:stretch/>
        </p:blipFill>
        <p:spPr bwMode="auto">
          <a:xfrm>
            <a:off x="5943600" y="1504950"/>
            <a:ext cx="3096393" cy="231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9992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15040263"/>
              </p:ext>
            </p:extLst>
          </p:nvPr>
        </p:nvGraphicFramePr>
        <p:xfrm>
          <a:off x="457200" y="1111250"/>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sz="2800" dirty="0"/>
              <a:t>Shares</a:t>
            </a:r>
            <a:endParaRPr lang="en-US" dirty="0"/>
          </a:p>
        </p:txBody>
      </p:sp>
      <p:pic>
        <p:nvPicPr>
          <p:cNvPr id="5" name="Picture 2" descr="Image result for proxmox ve 5"/>
          <p:cNvPicPr>
            <a:picLocks noChangeAspect="1" noChangeArrowheads="1"/>
          </p:cNvPicPr>
          <p:nvPr/>
        </p:nvPicPr>
        <p:blipFill rotWithShape="1">
          <a:blip r:embed="rId7">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7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QEMU image format</a:t>
            </a:r>
            <a:r>
              <a:rPr lang="en-US" dirty="0"/>
              <a:t> is a copy on write format which allows snapshots, and thin provisioning of the disk image.</a:t>
            </a:r>
          </a:p>
          <a:p>
            <a:endParaRPr lang="en-US" dirty="0"/>
          </a:p>
          <a:p>
            <a:r>
              <a:rPr lang="en-US" b="1" dirty="0"/>
              <a:t>Raw disk image</a:t>
            </a:r>
            <a:r>
              <a:rPr lang="en-US" dirty="0"/>
              <a:t> is a bit-to-bit image of a hard disk, This format does not support thin provisioning or snapshots </a:t>
            </a:r>
          </a:p>
          <a:p>
            <a:endParaRPr lang="en-US" dirty="0"/>
          </a:p>
          <a:p>
            <a:r>
              <a:rPr lang="en-US" b="1" dirty="0"/>
              <a:t>VMware image format</a:t>
            </a:r>
            <a:r>
              <a:rPr lang="en-US" dirty="0"/>
              <a:t> only makes sense if you intend to import/export the disk image to other hypervisors.</a:t>
            </a:r>
            <a:br>
              <a:rPr lang="en-US" dirty="0"/>
            </a:br>
            <a:endParaRPr lang="en-US" dirty="0"/>
          </a:p>
        </p:txBody>
      </p:sp>
      <p:sp>
        <p:nvSpPr>
          <p:cNvPr id="3" name="Title 2"/>
          <p:cNvSpPr>
            <a:spLocks noGrp="1"/>
          </p:cNvSpPr>
          <p:nvPr>
            <p:ph type="title"/>
          </p:nvPr>
        </p:nvSpPr>
        <p:spPr/>
        <p:txBody>
          <a:bodyPr>
            <a:normAutofit/>
          </a:bodyPr>
          <a:lstStyle/>
          <a:p>
            <a:r>
              <a:rPr lang="en-US" sz="2800" dirty="0"/>
              <a:t>Adding Disk Formats</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7468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2691</TotalTime>
  <Words>765</Words>
  <Application>Microsoft Office PowerPoint</Application>
  <PresentationFormat>On-screen Show (16:9)</PresentationFormat>
  <Paragraphs>85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Lucida Sans Unicode</vt:lpstr>
      <vt:lpstr>Verdana</vt:lpstr>
      <vt:lpstr>Wingdings 2</vt:lpstr>
      <vt:lpstr>Wingdings 3</vt:lpstr>
      <vt:lpstr>Concourse</vt:lpstr>
      <vt:lpstr>Proxmox VE 6</vt:lpstr>
      <vt:lpstr>Memory Configurations</vt:lpstr>
      <vt:lpstr>Overcommitting</vt:lpstr>
      <vt:lpstr>Memory Ballooning</vt:lpstr>
      <vt:lpstr>Memory Ballooning</vt:lpstr>
      <vt:lpstr>Memory Ballooning</vt:lpstr>
      <vt:lpstr>Automatic Allocation</vt:lpstr>
      <vt:lpstr>Shares</vt:lpstr>
      <vt:lpstr>Adding Disk Formats</vt:lpstr>
      <vt:lpstr>Thin vs Thick Provisioning </vt:lpstr>
      <vt:lpstr>Question</vt:lpstr>
      <vt:lpstr>Disk Cache</vt:lpstr>
      <vt:lpstr>Cache Modes Comparison</vt:lpstr>
      <vt:lpstr>Disk Additional Options</vt:lpstr>
      <vt:lpstr>Disk Additional Options</vt:lpstr>
      <vt:lpstr>Emulated and paravirtualized devices</vt:lpstr>
      <vt:lpstr>Emulated and paravirtualized devices</vt:lpstr>
      <vt:lpstr>Emulated and Paravirtualized devices</vt:lpstr>
      <vt:lpstr>Emulated and Paravirtualized devices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hadi alnabriss</dc:creator>
  <cp:lastModifiedBy>hadi alnabriss</cp:lastModifiedBy>
  <cp:revision>52</cp:revision>
  <dcterms:created xsi:type="dcterms:W3CDTF">2018-05-16T07:05:33Z</dcterms:created>
  <dcterms:modified xsi:type="dcterms:W3CDTF">2020-04-18T13:01:29Z</dcterms:modified>
</cp:coreProperties>
</file>