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9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5</a:t>
            </a:r>
          </a:p>
          <a:p>
            <a:r>
              <a:rPr lang="en-US" dirty="0" err="1"/>
              <a:t>Proxmox</a:t>
            </a:r>
            <a:r>
              <a:rPr lang="en-US" dirty="0"/>
              <a:t> VE Networking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Round-robin (balance-</a:t>
            </a:r>
            <a:r>
              <a:rPr lang="en-US" sz="2000" dirty="0" err="1"/>
              <a:t>rr</a:t>
            </a:r>
            <a:r>
              <a:rPr lang="en-US" sz="2000" dirty="0"/>
              <a:t>)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Transmit network packets in sequential order from the first available network interface (NIC) slave through the last.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This mode provides load balancing and fault tolerance.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Modes (1) </a:t>
            </a:r>
          </a:p>
        </p:txBody>
      </p:sp>
      <p:pic>
        <p:nvPicPr>
          <p:cNvPr id="4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06266"/>
            <a:ext cx="34073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283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/>
              <a:t>Active-backup (active-backup):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Only one NIC slave in the bond is active.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A different slave becomes active if, and only if, the active slave fails.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The single logical bonded interface’s MAC address is externally visible on only one NIC (port) to avoid distortion in the network switch.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This mode provides fault tolerance.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Modes (2)</a:t>
            </a:r>
          </a:p>
        </p:txBody>
      </p:sp>
      <p:pic>
        <p:nvPicPr>
          <p:cNvPr id="4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71750"/>
            <a:ext cx="34073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/>
              <a:t>XOR (balance-</a:t>
            </a:r>
            <a:r>
              <a:rPr lang="en-US" sz="2000" dirty="0" err="1"/>
              <a:t>xor</a:t>
            </a:r>
            <a:r>
              <a:rPr lang="en-US" sz="2000" dirty="0"/>
              <a:t>):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Transmit network packets based on [(source MAC address </a:t>
            </a:r>
            <a:r>
              <a:rPr lang="en-US" sz="1400" dirty="0" err="1"/>
              <a:t>XOR’d</a:t>
            </a:r>
            <a:r>
              <a:rPr lang="en-US" sz="1400" dirty="0"/>
              <a:t> with destination MAC address) modulo NIC slave count].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This selects the same NIC slave for each destination MAC address.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This mode provides load balancing and fault tolerance.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Modes (3)</a:t>
            </a:r>
          </a:p>
        </p:txBody>
      </p:sp>
      <p:pic>
        <p:nvPicPr>
          <p:cNvPr id="4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2571750"/>
            <a:ext cx="34073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/>
          <p:cNvSpPr/>
          <p:nvPr/>
        </p:nvSpPr>
        <p:spPr>
          <a:xfrm>
            <a:off x="3276600" y="333375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VM2</a:t>
            </a:r>
          </a:p>
          <a:p>
            <a:pPr algn="ctr"/>
            <a:r>
              <a:rPr lang="en-US" sz="1100" dirty="0"/>
              <a:t>MAC: B</a:t>
            </a:r>
          </a:p>
        </p:txBody>
      </p:sp>
      <p:sp>
        <p:nvSpPr>
          <p:cNvPr id="6" name="Oval 5"/>
          <p:cNvSpPr/>
          <p:nvPr/>
        </p:nvSpPr>
        <p:spPr>
          <a:xfrm>
            <a:off x="3581400" y="2495550"/>
            <a:ext cx="107977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VM1</a:t>
            </a:r>
          </a:p>
          <a:p>
            <a:pPr algn="ctr"/>
            <a:r>
              <a:rPr lang="en-US" sz="1100" dirty="0"/>
              <a:t>MAC: A</a:t>
            </a:r>
          </a:p>
        </p:txBody>
      </p:sp>
      <p:sp>
        <p:nvSpPr>
          <p:cNvPr id="7" name="Oval 6"/>
          <p:cNvSpPr/>
          <p:nvPr/>
        </p:nvSpPr>
        <p:spPr>
          <a:xfrm>
            <a:off x="3657600" y="4248150"/>
            <a:ext cx="1066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VM3</a:t>
            </a:r>
          </a:p>
          <a:p>
            <a:pPr algn="ctr"/>
            <a:r>
              <a:rPr lang="en-US" sz="1100" dirty="0"/>
              <a:t>MAC: C</a:t>
            </a:r>
          </a:p>
        </p:txBody>
      </p:sp>
      <p:cxnSp>
        <p:nvCxnSpPr>
          <p:cNvPr id="9" name="Straight Arrow Connector 8"/>
          <p:cNvCxnSpPr>
            <a:stCxn id="6" idx="6"/>
          </p:cNvCxnSpPr>
          <p:nvPr/>
        </p:nvCxnSpPr>
        <p:spPr>
          <a:xfrm>
            <a:off x="4661170" y="2838450"/>
            <a:ext cx="67283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6"/>
          </p:cNvCxnSpPr>
          <p:nvPr/>
        </p:nvCxnSpPr>
        <p:spPr>
          <a:xfrm>
            <a:off x="4343400" y="3676650"/>
            <a:ext cx="914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7"/>
          </p:cNvCxnSpPr>
          <p:nvPr/>
        </p:nvCxnSpPr>
        <p:spPr>
          <a:xfrm flipV="1">
            <a:off x="4568171" y="3829050"/>
            <a:ext cx="689629" cy="5195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Broadcast (broadcast): </a:t>
            </a:r>
          </a:p>
          <a:p>
            <a:pPr lvl="1"/>
            <a:r>
              <a:rPr lang="en-US" sz="1400" dirty="0"/>
              <a:t>Transmit network packets on all slave network interfaces. </a:t>
            </a:r>
          </a:p>
          <a:p>
            <a:pPr lvl="1"/>
            <a:r>
              <a:rPr lang="en-US" sz="1400" dirty="0"/>
              <a:t>This mode provides fault tolerance.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Modes (4)</a:t>
            </a:r>
          </a:p>
        </p:txBody>
      </p:sp>
      <p:pic>
        <p:nvPicPr>
          <p:cNvPr id="4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14550"/>
            <a:ext cx="34073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600" dirty="0"/>
              <a:t>IEEE 802.3ad Dynamic link aggregation (802.3ad)(LACP):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Creates aggregation groups that share the same speed and duplex settings.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Utilizes all slave network interfaces in the active aggregator group according to the 802.3ad specification.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Requires Switch Configurations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Modes (5)</a:t>
            </a:r>
          </a:p>
        </p:txBody>
      </p:sp>
      <p:pic>
        <p:nvPicPr>
          <p:cNvPr id="4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14550"/>
            <a:ext cx="34073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/>
              <a:t>Adaptive transmit load balancing (balance-</a:t>
            </a:r>
            <a:r>
              <a:rPr lang="en-US" sz="2000" dirty="0" err="1"/>
              <a:t>tlb</a:t>
            </a:r>
            <a:r>
              <a:rPr lang="en-US" sz="2000" dirty="0"/>
              <a:t>):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The outgoing network packet traffic is distributed according to the current load on each network interface slave.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400" dirty="0"/>
              <a:t>Incoming traffic is received by one currently designated slave network interface.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Modes (6)</a:t>
            </a:r>
          </a:p>
        </p:txBody>
      </p:sp>
      <p:pic>
        <p:nvPicPr>
          <p:cNvPr id="4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43" y="2343150"/>
            <a:ext cx="34073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4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/>
              <a:t>Adaptive load balancing (balance-</a:t>
            </a:r>
            <a:r>
              <a:rPr lang="en-US" sz="2000" dirty="0" err="1"/>
              <a:t>alb</a:t>
            </a:r>
            <a:r>
              <a:rPr lang="en-US" sz="2000" dirty="0"/>
              <a:t>): </a:t>
            </a:r>
          </a:p>
          <a:p>
            <a:pPr marL="603504" lvl="2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800" dirty="0"/>
              <a:t>Includes balance-</a:t>
            </a:r>
            <a:r>
              <a:rPr lang="en-US" sz="1800" dirty="0" err="1"/>
              <a:t>tlb</a:t>
            </a:r>
            <a:r>
              <a:rPr lang="en-US" sz="1800" dirty="0"/>
              <a:t> plus receive load balancing (</a:t>
            </a:r>
            <a:r>
              <a:rPr lang="en-US" sz="1800" dirty="0" err="1"/>
              <a:t>rlb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Modes (7)</a:t>
            </a:r>
          </a:p>
        </p:txBody>
      </p:sp>
      <p:pic>
        <p:nvPicPr>
          <p:cNvPr id="4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114550"/>
            <a:ext cx="3407357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571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watching this lecture you must:</a:t>
            </a:r>
          </a:p>
          <a:p>
            <a:pPr lvl="1"/>
            <a:r>
              <a:rPr lang="en-US" dirty="0"/>
              <a:t>Understand the difference between bridge and NAT mode</a:t>
            </a:r>
          </a:p>
          <a:p>
            <a:pPr lvl="1"/>
            <a:r>
              <a:rPr lang="en-US" dirty="0"/>
              <a:t>Know how to activate network configurations without rebooting PVE server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098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Bridges are like physical network switches implemented in software. </a:t>
            </a:r>
          </a:p>
          <a:p>
            <a:r>
              <a:rPr lang="en-US" dirty="0"/>
              <a:t>All VMs can share a single bridge</a:t>
            </a:r>
          </a:p>
          <a:p>
            <a:r>
              <a:rPr lang="en-US" dirty="0"/>
              <a:t>you can create multiple bridges to separate network domains. </a:t>
            </a:r>
          </a:p>
          <a:p>
            <a:r>
              <a:rPr lang="en-US" dirty="0"/>
              <a:t>Each host can have up to 4094 bridges.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Bridges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9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installation program creates a single bridge named vmbr0, which is connected to the first Ethernet card.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Bridges</a:t>
            </a:r>
            <a:endParaRPr 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8" t="13965" r="23569" b="46922"/>
          <a:stretch/>
        </p:blipFill>
        <p:spPr bwMode="auto">
          <a:xfrm>
            <a:off x="1143000" y="2495550"/>
            <a:ext cx="6198548" cy="181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904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corresponding configuration in /</a:t>
            </a:r>
            <a:r>
              <a:rPr lang="en-US" dirty="0" err="1"/>
              <a:t>etc</a:t>
            </a:r>
            <a:r>
              <a:rPr lang="en-US" dirty="0"/>
              <a:t>/network/interfaces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Network Configurations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51" t="59643" r="43952" b="11018"/>
          <a:stretch/>
        </p:blipFill>
        <p:spPr bwMode="auto">
          <a:xfrm>
            <a:off x="4149969" y="2038350"/>
            <a:ext cx="4513634" cy="256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549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Note:</a:t>
            </a:r>
            <a:r>
              <a:rPr lang="en-US" dirty="0"/>
              <a:t> </a:t>
            </a:r>
            <a:r>
              <a:rPr lang="en-US" dirty="0" err="1"/>
              <a:t>Proxmox</a:t>
            </a:r>
            <a:r>
              <a:rPr lang="en-US" dirty="0"/>
              <a:t> VE doesn’t write configurations directly to the file /</a:t>
            </a:r>
            <a:r>
              <a:rPr lang="en-US" dirty="0" err="1"/>
              <a:t>etc</a:t>
            </a:r>
            <a:r>
              <a:rPr lang="en-US" dirty="0"/>
              <a:t>/network/interfaces, but instead, it uses the file /</a:t>
            </a:r>
            <a:r>
              <a:rPr lang="en-US" dirty="0" err="1"/>
              <a:t>etc</a:t>
            </a:r>
            <a:r>
              <a:rPr lang="en-US" dirty="0"/>
              <a:t>/network/</a:t>
            </a:r>
            <a:r>
              <a:rPr lang="en-US" dirty="0" err="1"/>
              <a:t>interfaces.new</a:t>
            </a:r>
            <a:r>
              <a:rPr lang="en-US" dirty="0"/>
              <a:t> , then these configurations will be activated after reboot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Network Configurations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3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10997"/>
            <a:ext cx="8610600" cy="3394472"/>
          </a:xfrm>
        </p:spPr>
        <p:txBody>
          <a:bodyPr>
            <a:noAutofit/>
          </a:bodyPr>
          <a:lstStyle/>
          <a:p>
            <a:r>
              <a:rPr lang="en-US" sz="2000" dirty="0"/>
              <a:t>Ethernet devices</a:t>
            </a:r>
          </a:p>
          <a:p>
            <a:pPr lvl="1"/>
            <a:r>
              <a:rPr lang="en-US" sz="1600" dirty="0" err="1"/>
              <a:t>en</a:t>
            </a:r>
            <a:r>
              <a:rPr lang="en-US" sz="1600" dirty="0"/>
              <a:t>[N], This naming scheme is used for new PVE installations since version 5.0.</a:t>
            </a:r>
            <a:endParaRPr lang="en-US" sz="1800" dirty="0"/>
          </a:p>
          <a:p>
            <a:r>
              <a:rPr lang="en-US" sz="2000" dirty="0"/>
              <a:t>Ethernet devices</a:t>
            </a:r>
          </a:p>
          <a:p>
            <a:pPr lvl="1"/>
            <a:r>
              <a:rPr lang="en-US" sz="1600" dirty="0"/>
              <a:t>eth[N], This naming scheme is used for PVE hosts before version 5.0 </a:t>
            </a:r>
          </a:p>
          <a:p>
            <a:r>
              <a:rPr lang="en-US" sz="2000" dirty="0"/>
              <a:t>Bridge names</a:t>
            </a:r>
          </a:p>
          <a:p>
            <a:pPr lvl="1"/>
            <a:r>
              <a:rPr lang="en-US" sz="1600" dirty="0" err="1"/>
              <a:t>vmbr</a:t>
            </a:r>
            <a:r>
              <a:rPr lang="en-US" sz="1600" dirty="0"/>
              <a:t>[N], (vmbr0 - vmbr4094)</a:t>
            </a:r>
          </a:p>
          <a:p>
            <a:r>
              <a:rPr lang="en-US" sz="2000" dirty="0"/>
              <a:t>Bonds: </a:t>
            </a:r>
          </a:p>
          <a:p>
            <a:pPr lvl="1"/>
            <a:r>
              <a:rPr lang="en-US" sz="1600" dirty="0"/>
              <a:t>bond[N]</a:t>
            </a:r>
          </a:p>
          <a:p>
            <a:r>
              <a:rPr lang="en-US" sz="2000" dirty="0"/>
              <a:t>VLANs: Simply add the VLAN number to the device name, separated by a period (eno1.50, bond1.30)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Naming Conventions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262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Bonding </a:t>
            </a:r>
          </a:p>
          <a:p>
            <a:pPr lvl="1"/>
            <a:r>
              <a:rPr lang="en-US" dirty="0"/>
              <a:t>also called NIC teaming</a:t>
            </a:r>
          </a:p>
          <a:p>
            <a:pPr lvl="1"/>
            <a:r>
              <a:rPr lang="en-US" dirty="0"/>
              <a:t>and called Link Aggregation</a:t>
            </a:r>
          </a:p>
          <a:p>
            <a:r>
              <a:rPr lang="en-US" dirty="0"/>
              <a:t>Bonding is a technique for binding multiple NIC’s to a single network device.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Linux Bond</a:t>
            </a:r>
          </a:p>
        </p:txBody>
      </p:sp>
      <p:pic>
        <p:nvPicPr>
          <p:cNvPr id="17410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61950"/>
            <a:ext cx="285778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46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possible to achieve different goals, like:</a:t>
            </a:r>
          </a:p>
          <a:p>
            <a:pPr lvl="1"/>
            <a:r>
              <a:rPr lang="en-US" dirty="0"/>
              <a:t>Fault-tolerance.</a:t>
            </a:r>
          </a:p>
          <a:p>
            <a:pPr lvl="1"/>
            <a:r>
              <a:rPr lang="en-US" dirty="0"/>
              <a:t>Increase the performance.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Advantages</a:t>
            </a:r>
          </a:p>
        </p:txBody>
      </p:sp>
      <p:pic>
        <p:nvPicPr>
          <p:cNvPr id="4" name="Picture 2" descr="Image result for nic team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68" y="2190750"/>
            <a:ext cx="2857783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1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There are 7 modes for bonding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Bonding Modes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2" t="30652" r="26765" b="27120"/>
          <a:stretch/>
        </p:blipFill>
        <p:spPr bwMode="auto">
          <a:xfrm>
            <a:off x="3810000" y="1994171"/>
            <a:ext cx="4876800" cy="2497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1174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576</Words>
  <Application>Microsoft Office PowerPoint</Application>
  <PresentationFormat>On-screen Show (16:9)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Lucida Sans Unicode</vt:lpstr>
      <vt:lpstr>Verdana</vt:lpstr>
      <vt:lpstr>Wingdings 2</vt:lpstr>
      <vt:lpstr>Wingdings 3</vt:lpstr>
      <vt:lpstr>Concourse</vt:lpstr>
      <vt:lpstr>Proxmox VE 6</vt:lpstr>
      <vt:lpstr>Bridges</vt:lpstr>
      <vt:lpstr>Bridges</vt:lpstr>
      <vt:lpstr>Network Configurations</vt:lpstr>
      <vt:lpstr>Network Configurations</vt:lpstr>
      <vt:lpstr>Naming Conventions</vt:lpstr>
      <vt:lpstr>Linux Bond</vt:lpstr>
      <vt:lpstr>Bonding Advantages</vt:lpstr>
      <vt:lpstr>Bonding Modes</vt:lpstr>
      <vt:lpstr>Bonding Modes (1) </vt:lpstr>
      <vt:lpstr>Bonding Modes (2)</vt:lpstr>
      <vt:lpstr>Bonding Modes (3)</vt:lpstr>
      <vt:lpstr>Bonding Modes (4)</vt:lpstr>
      <vt:lpstr>Bonding Modes (5)</vt:lpstr>
      <vt:lpstr>Bonding Modes (6)</vt:lpstr>
      <vt:lpstr>Bonding Modes (7)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59</cp:revision>
  <dcterms:created xsi:type="dcterms:W3CDTF">2018-05-16T07:05:33Z</dcterms:created>
  <dcterms:modified xsi:type="dcterms:W3CDTF">2020-04-18T21:32:52Z</dcterms:modified>
</cp:coreProperties>
</file>