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6" d="100"/>
          <a:sy n="96" d="100"/>
        </p:scale>
        <p:origin x="63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539170A-18F4-4BED-96FB-1B69D1DCAA79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170A-18F4-4BED-96FB-1B69D1DCAA79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170A-18F4-4BED-96FB-1B69D1DCAA79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170A-18F4-4BED-96FB-1B69D1DCAA79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170A-18F4-4BED-96FB-1B69D1DCAA79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170A-18F4-4BED-96FB-1B69D1DCAA79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170A-18F4-4BED-96FB-1B69D1DCAA79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170A-18F4-4BED-96FB-1B69D1DCAA79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170A-18F4-4BED-96FB-1B69D1DCAA79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/>
          <a:p>
            <a:fld id="{F539170A-18F4-4BED-96FB-1B69D1DCAA79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539170A-18F4-4BED-96FB-1B69D1DCAA79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539170A-18F4-4BED-96FB-1B69D1DCAA79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Proxmox</a:t>
            </a:r>
            <a:r>
              <a:rPr lang="en-US" dirty="0"/>
              <a:t> VE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Section 8</a:t>
            </a:r>
          </a:p>
          <a:p>
            <a:r>
              <a:rPr lang="en-US" dirty="0"/>
              <a:t>Backup &amp; Restore</a:t>
            </a:r>
          </a:p>
          <a:p>
            <a:endParaRPr lang="en-US" dirty="0"/>
          </a:p>
          <a:p>
            <a:r>
              <a:rPr lang="en-US" dirty="0"/>
              <a:t>Instructor: Hadi Alnabriss</a:t>
            </a:r>
          </a:p>
          <a:p>
            <a:endParaRPr lang="en-US" dirty="0"/>
          </a:p>
        </p:txBody>
      </p:sp>
      <p:pic>
        <p:nvPicPr>
          <p:cNvPr id="1026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202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the Same VM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Cloning</a:t>
            </a:r>
            <a:endParaRPr lang="en-US" dirty="0"/>
          </a:p>
        </p:txBody>
      </p:sp>
      <p:pic>
        <p:nvPicPr>
          <p:cNvPr id="4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88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Saves VM configuration to be used later for new Virtual Machines</a:t>
            </a:r>
          </a:p>
          <a:p>
            <a:r>
              <a:rPr lang="en-US" dirty="0"/>
              <a:t>i.e. You always need to prepare new </a:t>
            </a:r>
            <a:r>
              <a:rPr lang="en-US" dirty="0" err="1"/>
              <a:t>vurtual</a:t>
            </a:r>
            <a:r>
              <a:rPr lang="en-US" dirty="0"/>
              <a:t> machines as web servers, you can make a web server template and use it later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Templates</a:t>
            </a:r>
            <a:endParaRPr lang="en-US" dirty="0"/>
          </a:p>
        </p:txBody>
      </p:sp>
      <p:pic>
        <p:nvPicPr>
          <p:cNvPr id="4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157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this lecture we should be able to compare between different backup modes</a:t>
            </a:r>
          </a:p>
          <a:p>
            <a:r>
              <a:rPr lang="en-US" dirty="0"/>
              <a:t>You must be able to create and schedule backups</a:t>
            </a:r>
          </a:p>
          <a:p>
            <a:r>
              <a:rPr lang="en-US" dirty="0"/>
              <a:t>You must be able to restore backups</a:t>
            </a:r>
          </a:p>
          <a:p>
            <a:r>
              <a:rPr lang="en-US" dirty="0"/>
              <a:t>You know how to use snapshots cloning and templates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Conclusion</a:t>
            </a:r>
            <a:endParaRPr lang="en-US" dirty="0"/>
          </a:p>
        </p:txBody>
      </p:sp>
      <p:pic>
        <p:nvPicPr>
          <p:cNvPr id="4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379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10997"/>
            <a:ext cx="8229600" cy="3394472"/>
          </a:xfrm>
        </p:spPr>
        <p:txBody>
          <a:bodyPr>
            <a:normAutofit/>
          </a:bodyPr>
          <a:lstStyle/>
          <a:p>
            <a:r>
              <a:rPr lang="en-US" dirty="0"/>
              <a:t>Before a backup can run, a backup storage must be defined. </a:t>
            </a:r>
          </a:p>
          <a:p>
            <a:r>
              <a:rPr lang="en-US" dirty="0"/>
              <a:t>In most situations, using a NFS server is a good way to store backups. </a:t>
            </a:r>
          </a:p>
          <a:p>
            <a:r>
              <a:rPr lang="en-US" dirty="0"/>
              <a:t>You can save those backups later to a tape drive, for off-site archiving.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Backup Storage</a:t>
            </a:r>
          </a:p>
        </p:txBody>
      </p:sp>
      <p:pic>
        <p:nvPicPr>
          <p:cNvPr id="5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6224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Backup jobs can be scheduled so that they are executed automatically on specific days and times, for selectable nodes and guest systems.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Scheduled Backup</a:t>
            </a:r>
          </a:p>
        </p:txBody>
      </p:sp>
      <p:pic>
        <p:nvPicPr>
          <p:cNvPr id="4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5348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Stop mode </a:t>
            </a:r>
          </a:p>
          <a:p>
            <a:pPr lvl="1"/>
            <a:r>
              <a:rPr lang="en-US" dirty="0"/>
              <a:t>This mode provides the highest consistency of the backup, at the cost of a downtime</a:t>
            </a:r>
          </a:p>
          <a:p>
            <a:pPr lvl="1"/>
            <a:r>
              <a:rPr lang="en-US" dirty="0"/>
              <a:t>It works by executing an orderly shutdown of the VM, and then runs a background </a:t>
            </a:r>
            <a:r>
              <a:rPr lang="en-US" dirty="0" err="1"/>
              <a:t>Qemu</a:t>
            </a:r>
            <a:r>
              <a:rPr lang="en-US" dirty="0"/>
              <a:t> process to backup the VM data.  </a:t>
            </a:r>
          </a:p>
          <a:p>
            <a:pPr lvl="1"/>
            <a:r>
              <a:rPr lang="en-US" dirty="0"/>
              <a:t>After the backup is complete, the </a:t>
            </a:r>
            <a:r>
              <a:rPr lang="en-US" dirty="0" err="1"/>
              <a:t>Qemu</a:t>
            </a:r>
            <a:r>
              <a:rPr lang="en-US" dirty="0"/>
              <a:t> process resumes the VM to full operation mode </a:t>
            </a:r>
          </a:p>
          <a:p>
            <a:r>
              <a:rPr lang="en-US" dirty="0"/>
              <a:t>Suspend mode </a:t>
            </a:r>
          </a:p>
          <a:p>
            <a:pPr lvl="1"/>
            <a:r>
              <a:rPr lang="en-US" dirty="0"/>
              <a:t>Suspends the VM before calling the snapshot mode. </a:t>
            </a:r>
          </a:p>
          <a:p>
            <a:pPr lvl="1"/>
            <a:r>
              <a:rPr lang="en-US" dirty="0"/>
              <a:t>Since suspending the VM results in a longer downtime and does not necessarily improve the data consistency, the use of the snapshot mode is recommended instead. </a:t>
            </a:r>
          </a:p>
          <a:p>
            <a:r>
              <a:rPr lang="en-US" dirty="0"/>
              <a:t>Snapshot mode </a:t>
            </a:r>
          </a:p>
          <a:p>
            <a:pPr lvl="1"/>
            <a:r>
              <a:rPr lang="en-US" dirty="0"/>
              <a:t>This mode provides the lowest operation downtime, at the cost of a small inconstancy risk.</a:t>
            </a:r>
          </a:p>
          <a:p>
            <a:pPr lvl="1"/>
            <a:r>
              <a:rPr lang="en-US" dirty="0"/>
              <a:t>It works by performing a </a:t>
            </a:r>
            <a:r>
              <a:rPr lang="en-US" dirty="0" err="1"/>
              <a:t>Proxmox</a:t>
            </a:r>
            <a:r>
              <a:rPr lang="en-US" dirty="0"/>
              <a:t> VE live backup, in which data blocks are copied while the VM is running.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Backup modes for VMs</a:t>
            </a:r>
          </a:p>
        </p:txBody>
      </p:sp>
      <p:pic>
        <p:nvPicPr>
          <p:cNvPr id="4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7694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Stop mode </a:t>
            </a:r>
          </a:p>
          <a:p>
            <a:pPr lvl="1"/>
            <a:r>
              <a:rPr lang="en-US" dirty="0"/>
              <a:t>Stop the container for the duration of the backup. </a:t>
            </a:r>
          </a:p>
          <a:p>
            <a:pPr lvl="1"/>
            <a:r>
              <a:rPr lang="en-US" dirty="0"/>
              <a:t>This potentially results in a very long downtime. </a:t>
            </a:r>
          </a:p>
          <a:p>
            <a:r>
              <a:rPr lang="en-US" dirty="0"/>
              <a:t>Suspend mode </a:t>
            </a:r>
          </a:p>
          <a:p>
            <a:pPr lvl="1"/>
            <a:r>
              <a:rPr lang="en-US" dirty="0"/>
              <a:t>This mode uses </a:t>
            </a:r>
            <a:r>
              <a:rPr lang="en-US" dirty="0" err="1"/>
              <a:t>rsync</a:t>
            </a:r>
            <a:r>
              <a:rPr lang="en-US" dirty="0"/>
              <a:t> to copy the container data to a temporary location </a:t>
            </a:r>
          </a:p>
          <a:p>
            <a:pPr lvl="1"/>
            <a:r>
              <a:rPr lang="en-US" dirty="0"/>
              <a:t>Then the container is suspended and a second </a:t>
            </a:r>
            <a:r>
              <a:rPr lang="en-US" dirty="0" err="1"/>
              <a:t>rsync</a:t>
            </a:r>
            <a:r>
              <a:rPr lang="en-US" dirty="0"/>
              <a:t> copies changed files. </a:t>
            </a:r>
          </a:p>
          <a:p>
            <a:pPr lvl="1"/>
            <a:r>
              <a:rPr lang="en-US" dirty="0"/>
              <a:t>After that, the container is started (resumed) again. </a:t>
            </a:r>
          </a:p>
          <a:p>
            <a:pPr lvl="1"/>
            <a:r>
              <a:rPr lang="en-US" dirty="0"/>
              <a:t>This results in minimal downtime, but needs additional space to hold the container copy. </a:t>
            </a:r>
          </a:p>
          <a:p>
            <a:pPr lvl="1"/>
            <a:r>
              <a:rPr lang="en-US" dirty="0"/>
              <a:t>When the container is on a local file system and the target storage of the backup is an NFS server, you should set --</a:t>
            </a:r>
            <a:r>
              <a:rPr lang="en-US" dirty="0" err="1"/>
              <a:t>tmpdir</a:t>
            </a:r>
            <a:r>
              <a:rPr lang="en-US" dirty="0"/>
              <a:t> to reside on a local file system too, as this will improve performance. </a:t>
            </a:r>
          </a:p>
          <a:p>
            <a:r>
              <a:rPr lang="en-US" dirty="0"/>
              <a:t>Snapshot mode </a:t>
            </a:r>
          </a:p>
          <a:p>
            <a:pPr lvl="1"/>
            <a:r>
              <a:rPr lang="en-US" dirty="0"/>
              <a:t>This mode uses the snapshotting facilities of the underlying storage. </a:t>
            </a:r>
          </a:p>
          <a:p>
            <a:pPr lvl="1"/>
            <a:r>
              <a:rPr lang="en-US" dirty="0"/>
              <a:t>First, the container will be suspended to ensure data consistency. </a:t>
            </a:r>
          </a:p>
          <a:p>
            <a:pPr lvl="1"/>
            <a:r>
              <a:rPr lang="en-US" dirty="0"/>
              <a:t>A temporary snapshot of the container’s volumes will be made and the snapshot content will be archived in a tar file. </a:t>
            </a:r>
          </a:p>
          <a:p>
            <a:pPr lvl="1"/>
            <a:r>
              <a:rPr lang="en-US" dirty="0"/>
              <a:t>Finally, the temporary snapshot is deleted again.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Backup modes for Containers</a:t>
            </a:r>
          </a:p>
        </p:txBody>
      </p:sp>
      <p:pic>
        <p:nvPicPr>
          <p:cNvPr id="4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204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Newer versions of </a:t>
            </a:r>
            <a:r>
              <a:rPr lang="en-US" dirty="0" err="1"/>
              <a:t>vzdump</a:t>
            </a:r>
            <a:r>
              <a:rPr lang="en-US" dirty="0"/>
              <a:t> encode the guest type and the backup time into the filename, for example</a:t>
            </a:r>
          </a:p>
          <a:p>
            <a:pPr lvl="1"/>
            <a:r>
              <a:rPr lang="en-US" dirty="0"/>
              <a:t>vzdump-lxc-105-2009_10_09-11_04_43.tar </a:t>
            </a:r>
          </a:p>
          <a:p>
            <a:r>
              <a:rPr lang="en-US" dirty="0"/>
              <a:t>That way it is possible to store several backup in the same directory.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Backup File Names</a:t>
            </a:r>
          </a:p>
        </p:txBody>
      </p:sp>
      <p:pic>
        <p:nvPicPr>
          <p:cNvPr id="4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3877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resulting archive files can be restored with the following programs.</a:t>
            </a:r>
          </a:p>
          <a:p>
            <a:pPr lvl="1"/>
            <a:r>
              <a:rPr lang="en-US" dirty="0" err="1"/>
              <a:t>pct</a:t>
            </a:r>
            <a:r>
              <a:rPr lang="en-US" dirty="0"/>
              <a:t> restore (Container restore utility )</a:t>
            </a:r>
          </a:p>
          <a:p>
            <a:pPr lvl="1"/>
            <a:r>
              <a:rPr lang="en-US" dirty="0" err="1"/>
              <a:t>qm</a:t>
            </a:r>
            <a:r>
              <a:rPr lang="en-US" dirty="0"/>
              <a:t> restore (</a:t>
            </a:r>
            <a:r>
              <a:rPr lang="en-US" dirty="0" err="1"/>
              <a:t>Qemu</a:t>
            </a:r>
            <a:r>
              <a:rPr lang="en-US" dirty="0"/>
              <a:t> Server restore utility)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Restore</a:t>
            </a:r>
            <a:endParaRPr lang="en-US" dirty="0"/>
          </a:p>
        </p:txBody>
      </p:sp>
      <p:pic>
        <p:nvPicPr>
          <p:cNvPr id="4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1052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configuration is stored in:</a:t>
            </a:r>
          </a:p>
          <a:p>
            <a:pPr lvl="1"/>
            <a:r>
              <a:rPr lang="en-US" dirty="0"/>
              <a:t>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vzdump.conf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Configuration</a:t>
            </a:r>
            <a:endParaRPr lang="en-US" dirty="0"/>
          </a:p>
        </p:txBody>
      </p:sp>
      <p:pic>
        <p:nvPicPr>
          <p:cNvPr id="4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4594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Snapshots are like local backups for your VMs</a:t>
            </a:r>
          </a:p>
          <a:p>
            <a:r>
              <a:rPr lang="en-US" dirty="0"/>
              <a:t>You can Rollback at any time to previous snapshots</a:t>
            </a:r>
          </a:p>
          <a:p>
            <a:r>
              <a:rPr lang="en-US" dirty="0"/>
              <a:t>Snapshots depend on creating incremental disks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Snapshots</a:t>
            </a:r>
            <a:endParaRPr lang="en-US" dirty="0"/>
          </a:p>
        </p:txBody>
      </p:sp>
      <p:pic>
        <p:nvPicPr>
          <p:cNvPr id="4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29511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3608</TotalTime>
  <Words>592</Words>
  <Application>Microsoft Office PowerPoint</Application>
  <PresentationFormat>On-screen Show (16:9)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Lucida Sans Unicode</vt:lpstr>
      <vt:lpstr>Verdana</vt:lpstr>
      <vt:lpstr>Wingdings 2</vt:lpstr>
      <vt:lpstr>Wingdings 3</vt:lpstr>
      <vt:lpstr>Concourse</vt:lpstr>
      <vt:lpstr>Proxmox VE 6</vt:lpstr>
      <vt:lpstr>Backup Storage</vt:lpstr>
      <vt:lpstr>Scheduled Backup</vt:lpstr>
      <vt:lpstr>Backup modes for VMs</vt:lpstr>
      <vt:lpstr>Backup modes for Containers</vt:lpstr>
      <vt:lpstr>Backup File Names</vt:lpstr>
      <vt:lpstr>Restore</vt:lpstr>
      <vt:lpstr>Configuration</vt:lpstr>
      <vt:lpstr>Snapshots</vt:lpstr>
      <vt:lpstr>Cloning</vt:lpstr>
      <vt:lpstr>Templates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hadi alnabriss</dc:creator>
  <cp:lastModifiedBy>hadi alnabriss</cp:lastModifiedBy>
  <cp:revision>69</cp:revision>
  <dcterms:created xsi:type="dcterms:W3CDTF">2018-05-16T07:05:33Z</dcterms:created>
  <dcterms:modified xsi:type="dcterms:W3CDTF">2020-04-21T17:46:17Z</dcterms:modified>
</cp:coreProperties>
</file>