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76" r:id="rId20"/>
    <p:sldId id="279" r:id="rId21"/>
    <p:sldId id="280" r:id="rId22"/>
    <p:sldId id="281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6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F539170A-18F4-4BED-96FB-1B69D1DCAA7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192.168.132.130:8006/pve-docs/chapter-pveum.html#pveum_pool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Proxmox</a:t>
            </a:r>
            <a:r>
              <a:rPr lang="en-US" dirty="0"/>
              <a:t> VE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Section 9</a:t>
            </a:r>
          </a:p>
          <a:p>
            <a:r>
              <a:rPr lang="en-US" dirty="0"/>
              <a:t>Users Administration</a:t>
            </a:r>
          </a:p>
          <a:p>
            <a:endParaRPr lang="en-US" dirty="0"/>
          </a:p>
          <a:p>
            <a:r>
              <a:rPr lang="en-US" dirty="0"/>
              <a:t>Instructor: Hadi Alnabriss</a:t>
            </a:r>
          </a:p>
          <a:p>
            <a:endParaRPr lang="en-US" dirty="0"/>
          </a:p>
        </p:txBody>
      </p:sp>
      <p:pic>
        <p:nvPicPr>
          <p:cNvPr id="1026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20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realms (authentication methods) are available:</a:t>
            </a:r>
          </a:p>
          <a:p>
            <a:pPr lvl="1"/>
            <a:r>
              <a:rPr lang="en-US" dirty="0"/>
              <a:t>(4)  Microsoft Active Directory </a:t>
            </a:r>
            <a:endParaRPr lang="en-US" sz="1800" dirty="0"/>
          </a:p>
          <a:p>
            <a:pPr lvl="3"/>
            <a:r>
              <a:rPr lang="en-US" sz="1800" dirty="0"/>
              <a:t>A server and authentication domain need to be specified. </a:t>
            </a:r>
          </a:p>
          <a:p>
            <a:pPr lvl="3"/>
            <a:r>
              <a:rPr lang="en-US" sz="1800" dirty="0"/>
              <a:t>Like with LDAP an optional fallback server, optional port, and SSL encryption can be configured.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Authentication Realms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36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realm can optionally be secured additionally by two factor authentication. </a:t>
            </a:r>
          </a:p>
          <a:p>
            <a:r>
              <a:rPr lang="en-US" dirty="0"/>
              <a:t>This can be done by selecting one of the available methods via the </a:t>
            </a:r>
            <a:r>
              <a:rPr lang="en-US" i="1" dirty="0"/>
              <a:t>TFA</a:t>
            </a:r>
            <a:r>
              <a:rPr lang="en-US" dirty="0"/>
              <a:t> dropdown box when adding or editing an Authentication Realm.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Two factor authentication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6" t="33444" r="25992" b="29317"/>
          <a:stretch/>
        </p:blipFill>
        <p:spPr bwMode="auto">
          <a:xfrm>
            <a:off x="4724400" y="3409950"/>
            <a:ext cx="3647873" cy="15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624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Time-based One-time Password algorithm</a:t>
            </a:r>
          </a:p>
          <a:p>
            <a:r>
              <a:rPr lang="en-US" sz="1800" dirty="0"/>
              <a:t>Time-based One-Time Password algorithm (TOTP) is an algorithm that computes a one-time password from a shared secret key and the current time.</a:t>
            </a:r>
          </a:p>
          <a:p>
            <a:r>
              <a:rPr lang="en-US" sz="1800" dirty="0"/>
              <a:t>This uses the standard HMAC-SHA1 algorithm where the current time is hashed with the user’s configured key. </a:t>
            </a:r>
          </a:p>
          <a:p>
            <a:r>
              <a:rPr lang="en-US" sz="1800" dirty="0"/>
              <a:t>The time step and password length parameters are configured. 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Time based OATH (TOTP)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79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YubiKey</a:t>
            </a:r>
            <a:r>
              <a:rPr lang="en-US" sz="2000" dirty="0"/>
              <a:t> is a hardware authentication device manufactured by </a:t>
            </a:r>
            <a:r>
              <a:rPr lang="en-US" sz="2000" dirty="0" err="1"/>
              <a:t>Yubico</a:t>
            </a:r>
            <a:r>
              <a:rPr lang="en-US" sz="2000" dirty="0"/>
              <a:t> that supports:</a:t>
            </a:r>
          </a:p>
          <a:p>
            <a:pPr lvl="1"/>
            <a:r>
              <a:rPr lang="en-US" sz="1600" dirty="0"/>
              <a:t>one-time passwords, </a:t>
            </a:r>
          </a:p>
          <a:p>
            <a:pPr lvl="1"/>
            <a:r>
              <a:rPr lang="en-US" sz="1600" dirty="0"/>
              <a:t>public-key encryption and authentication, </a:t>
            </a:r>
          </a:p>
          <a:p>
            <a:r>
              <a:rPr lang="en-US" sz="2000" dirty="0"/>
              <a:t>For authenticating via a </a:t>
            </a:r>
            <a:r>
              <a:rPr lang="en-US" sz="2000" dirty="0" err="1"/>
              <a:t>YubiKey</a:t>
            </a:r>
            <a:r>
              <a:rPr lang="en-US" sz="2000" dirty="0"/>
              <a:t> :</a:t>
            </a:r>
          </a:p>
          <a:p>
            <a:pPr lvl="1"/>
            <a:r>
              <a:rPr lang="en-US" sz="1600" dirty="0"/>
              <a:t>a </a:t>
            </a:r>
            <a:r>
              <a:rPr lang="en-US" sz="1600" dirty="0" err="1"/>
              <a:t>Yubico</a:t>
            </a:r>
            <a:r>
              <a:rPr lang="en-US" sz="1600" dirty="0"/>
              <a:t> API ID, API KEY and validation server URL must be configured</a:t>
            </a:r>
          </a:p>
          <a:p>
            <a:pPr lvl="1"/>
            <a:r>
              <a:rPr lang="en-US" sz="1600" dirty="0"/>
              <a:t>and users must have a </a:t>
            </a:r>
            <a:r>
              <a:rPr lang="en-US" sz="1600" dirty="0" err="1"/>
              <a:t>YubiKey</a:t>
            </a:r>
            <a:r>
              <a:rPr lang="en-US" sz="1600" dirty="0"/>
              <a:t> available. </a:t>
            </a:r>
          </a:p>
          <a:p>
            <a:r>
              <a:rPr lang="en-US" sz="2000" dirty="0"/>
              <a:t>In order to get the key ID from a </a:t>
            </a:r>
            <a:r>
              <a:rPr lang="en-US" sz="2000" dirty="0" err="1"/>
              <a:t>YubiKey</a:t>
            </a:r>
            <a:r>
              <a:rPr lang="en-US" sz="2000" dirty="0"/>
              <a:t>, you can trigger the </a:t>
            </a:r>
            <a:r>
              <a:rPr lang="en-US" sz="2000" dirty="0" err="1"/>
              <a:t>YubiKey</a:t>
            </a:r>
            <a:r>
              <a:rPr lang="en-US" sz="2000" dirty="0"/>
              <a:t> once after connecting it to USB and copy the first 12 characters of the typed password into the user’s </a:t>
            </a:r>
            <a:r>
              <a:rPr lang="en-US" sz="2000" i="1" dirty="0"/>
              <a:t>Key IDs</a:t>
            </a:r>
            <a:r>
              <a:rPr lang="en-US" sz="2000" dirty="0"/>
              <a:t> field.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</a:t>
            </a:r>
            <a:r>
              <a:rPr lang="en-US" sz="2800" dirty="0" err="1"/>
              <a:t>YubiKey</a:t>
            </a:r>
            <a:r>
              <a:rPr lang="en-US" sz="2800" dirty="0"/>
              <a:t> OTP </a:t>
            </a:r>
          </a:p>
        </p:txBody>
      </p:sp>
      <p:sp>
        <p:nvSpPr>
          <p:cNvPr id="4" name="AutoShape 2" descr="Image result for what is yubik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Image result for what is yubike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90550"/>
            <a:ext cx="13906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53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order for a user to perform an action (such as listing, modifying or deleting a parts of a VM configuration), the user needs to have the appropriate permissions.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Permission Management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957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Administrator: </a:t>
            </a:r>
            <a:r>
              <a:rPr lang="en-US" sz="1400" dirty="0"/>
              <a:t>has all privileges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NoAccess</a:t>
            </a:r>
            <a:r>
              <a:rPr lang="en-US" sz="1400" dirty="0">
                <a:solidFill>
                  <a:srgbClr val="FF0000"/>
                </a:solidFill>
              </a:rPr>
              <a:t>: </a:t>
            </a:r>
            <a:r>
              <a:rPr lang="en-US" sz="1400" dirty="0"/>
              <a:t>has no privileges (used to forbid access)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PVEAdmin</a:t>
            </a:r>
            <a:r>
              <a:rPr lang="en-US" sz="1400" dirty="0">
                <a:solidFill>
                  <a:srgbClr val="FF0000"/>
                </a:solidFill>
              </a:rPr>
              <a:t>: </a:t>
            </a:r>
            <a:r>
              <a:rPr lang="en-US" sz="1400" dirty="0"/>
              <a:t>can do most things, but miss rights to modify system settings (</a:t>
            </a:r>
            <a:r>
              <a:rPr lang="en-US" sz="1400" dirty="0" err="1"/>
              <a:t>Sys.PowerMgmt</a:t>
            </a:r>
            <a:r>
              <a:rPr lang="en-US" sz="1400" dirty="0"/>
              <a:t>, </a:t>
            </a:r>
            <a:r>
              <a:rPr lang="en-US" sz="1400" dirty="0" err="1"/>
              <a:t>Sys.Modify</a:t>
            </a:r>
            <a:r>
              <a:rPr lang="en-US" sz="1400" dirty="0"/>
              <a:t>, </a:t>
            </a:r>
            <a:r>
              <a:rPr lang="en-US" sz="1400" dirty="0" err="1"/>
              <a:t>Realm.Allocate</a:t>
            </a:r>
            <a:r>
              <a:rPr lang="en-US" sz="1400" dirty="0"/>
              <a:t>).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PVEAuditor</a:t>
            </a:r>
            <a:r>
              <a:rPr lang="en-US" sz="1400" dirty="0"/>
              <a:t>: read only access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PVEDatastoreAdmin</a:t>
            </a:r>
            <a:r>
              <a:rPr lang="en-US" sz="1400" dirty="0"/>
              <a:t>: create and allocate backup space and templates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PVEDatastoreUser</a:t>
            </a:r>
            <a:r>
              <a:rPr lang="en-US" sz="1400" dirty="0"/>
              <a:t>: allocate backup space and view storage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PVEPoolAdmin</a:t>
            </a:r>
            <a:r>
              <a:rPr lang="en-US" sz="1400" dirty="0"/>
              <a:t>: allocate pools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PVESysAdmin</a:t>
            </a:r>
            <a:r>
              <a:rPr lang="en-US" sz="1400" dirty="0"/>
              <a:t>: User ACLs, audit, system console and system logs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PVETemplateUser</a:t>
            </a:r>
            <a:r>
              <a:rPr lang="en-US" sz="1400" dirty="0"/>
              <a:t>: view and clone templates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PVEUserAdmin</a:t>
            </a:r>
            <a:r>
              <a:rPr lang="en-US" sz="1400" dirty="0"/>
              <a:t>: user administration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PVEVMAdmin</a:t>
            </a:r>
            <a:r>
              <a:rPr lang="en-US" sz="1400" dirty="0"/>
              <a:t>: fully administer VMs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PVEVMUser</a:t>
            </a:r>
            <a:r>
              <a:rPr lang="en-US" sz="1400" dirty="0"/>
              <a:t>: view, backup, </a:t>
            </a:r>
            <a:r>
              <a:rPr lang="en-US" sz="1400" dirty="0" err="1"/>
              <a:t>config</a:t>
            </a:r>
            <a:r>
              <a:rPr lang="en-US" sz="1400" dirty="0"/>
              <a:t> CDROM, VM console, VM power management </a:t>
            </a:r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PVE Roles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797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Permissions.Modify</a:t>
            </a:r>
            <a:r>
              <a:rPr lang="en-US" sz="1600" dirty="0"/>
              <a:t>: modify access permissions 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Sys.PowerMgmt</a:t>
            </a:r>
            <a:r>
              <a:rPr lang="en-US" sz="1600" dirty="0"/>
              <a:t>: Node power management (start, stop, reset, shutdown, …) 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Sys.Console</a:t>
            </a:r>
            <a:r>
              <a:rPr lang="en-US" sz="1600" dirty="0"/>
              <a:t>: console access to Node 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Sys.Syslog</a:t>
            </a:r>
            <a:r>
              <a:rPr lang="en-US" sz="1600" dirty="0"/>
              <a:t>: view Syslog 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Sys.Audit</a:t>
            </a:r>
            <a:r>
              <a:rPr lang="en-US" sz="1600" dirty="0"/>
              <a:t>: view node status/</a:t>
            </a:r>
            <a:r>
              <a:rPr lang="en-US" sz="1600" dirty="0" err="1"/>
              <a:t>config</a:t>
            </a:r>
            <a:r>
              <a:rPr lang="en-US" sz="1600" dirty="0"/>
              <a:t>, </a:t>
            </a:r>
            <a:r>
              <a:rPr lang="en-US" sz="1600" dirty="0" err="1"/>
              <a:t>Corosync</a:t>
            </a:r>
            <a:r>
              <a:rPr lang="en-US" sz="1600" dirty="0"/>
              <a:t> cluster </a:t>
            </a:r>
            <a:r>
              <a:rPr lang="en-US" sz="1600" dirty="0" err="1"/>
              <a:t>config</a:t>
            </a:r>
            <a:r>
              <a:rPr lang="en-US" sz="1600" dirty="0"/>
              <a:t> and HA </a:t>
            </a:r>
            <a:r>
              <a:rPr lang="en-US" sz="1600" dirty="0" err="1"/>
              <a:t>config</a:t>
            </a:r>
            <a:r>
              <a:rPr lang="en-US" sz="1600" dirty="0"/>
              <a:t> 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Sys.Modify</a:t>
            </a:r>
            <a:r>
              <a:rPr lang="en-US" sz="1600" dirty="0"/>
              <a:t>: create/remove/modify node network parameters 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Group.Allocate</a:t>
            </a:r>
            <a:r>
              <a:rPr lang="en-US" sz="1600" dirty="0"/>
              <a:t>: create/remove/modify groups 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Pool.Allocate</a:t>
            </a:r>
            <a:r>
              <a:rPr lang="en-US" sz="1600" dirty="0"/>
              <a:t>: create/remove/modify a pool 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Realm.Allocate</a:t>
            </a:r>
            <a:r>
              <a:rPr lang="en-US" sz="1600" dirty="0"/>
              <a:t>: create/remove/modify authentication realms 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Realm.AllocateUser</a:t>
            </a:r>
            <a:r>
              <a:rPr lang="en-US" sz="1600" dirty="0"/>
              <a:t>: assign user to a realm 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User.Modify</a:t>
            </a:r>
            <a:r>
              <a:rPr lang="en-US" sz="1600" dirty="0"/>
              <a:t>: create/remove/modify user access and details. </a:t>
            </a:r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Privileges (nodes or hosts)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629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6"/>
            <a:ext cx="8229600" cy="3670553"/>
          </a:xfrm>
        </p:spPr>
        <p:txBody>
          <a:bodyPr>
            <a:no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VM.Allocate</a:t>
            </a:r>
            <a:r>
              <a:rPr lang="en-US" sz="1100" dirty="0"/>
              <a:t>: create/remove new VM to server inventory </a:t>
            </a:r>
          </a:p>
          <a:p>
            <a:r>
              <a:rPr lang="en-US" sz="1100" dirty="0" err="1">
                <a:solidFill>
                  <a:srgbClr val="FF0000"/>
                </a:solidFill>
              </a:rPr>
              <a:t>VM.Migrate</a:t>
            </a:r>
            <a:r>
              <a:rPr lang="en-US" sz="1100" dirty="0"/>
              <a:t>: migrate VM to alternate server on cluster </a:t>
            </a:r>
          </a:p>
          <a:p>
            <a:r>
              <a:rPr lang="en-US" sz="1100" dirty="0" err="1">
                <a:solidFill>
                  <a:srgbClr val="FF0000"/>
                </a:solidFill>
              </a:rPr>
              <a:t>VM.PowerMgmt</a:t>
            </a:r>
            <a:r>
              <a:rPr lang="en-US" sz="1100" dirty="0"/>
              <a:t>: power management (start, stop, reset, shutdown, …) </a:t>
            </a:r>
          </a:p>
          <a:p>
            <a:r>
              <a:rPr lang="en-US" sz="1100" dirty="0" err="1">
                <a:solidFill>
                  <a:srgbClr val="FF0000"/>
                </a:solidFill>
              </a:rPr>
              <a:t>VM.Console</a:t>
            </a:r>
            <a:r>
              <a:rPr lang="en-US" sz="1100" dirty="0"/>
              <a:t>: console access to VM </a:t>
            </a:r>
          </a:p>
          <a:p>
            <a:r>
              <a:rPr lang="en-US" sz="1100" dirty="0" err="1">
                <a:solidFill>
                  <a:srgbClr val="FF0000"/>
                </a:solidFill>
              </a:rPr>
              <a:t>VM.Monitor</a:t>
            </a:r>
            <a:r>
              <a:rPr lang="en-US" sz="1100" dirty="0"/>
              <a:t>: access to VM monitor (</a:t>
            </a:r>
            <a:r>
              <a:rPr lang="en-US" sz="1100" dirty="0" err="1"/>
              <a:t>kvm</a:t>
            </a:r>
            <a:r>
              <a:rPr lang="en-US" sz="1100" dirty="0"/>
              <a:t>) </a:t>
            </a:r>
          </a:p>
          <a:p>
            <a:r>
              <a:rPr lang="en-US" sz="1100" dirty="0" err="1">
                <a:solidFill>
                  <a:srgbClr val="FF0000"/>
                </a:solidFill>
              </a:rPr>
              <a:t>VM.Backup</a:t>
            </a:r>
            <a:r>
              <a:rPr lang="en-US" sz="1100" dirty="0"/>
              <a:t>: backup/restore VMs </a:t>
            </a:r>
          </a:p>
          <a:p>
            <a:r>
              <a:rPr lang="en-US" sz="1100" dirty="0" err="1">
                <a:solidFill>
                  <a:srgbClr val="FF0000"/>
                </a:solidFill>
              </a:rPr>
              <a:t>VM.Audit</a:t>
            </a:r>
            <a:r>
              <a:rPr lang="en-US" sz="1100" dirty="0"/>
              <a:t>: view VM </a:t>
            </a:r>
            <a:r>
              <a:rPr lang="en-US" sz="1100" dirty="0" err="1"/>
              <a:t>config</a:t>
            </a:r>
            <a:r>
              <a:rPr lang="en-US" sz="1100" dirty="0"/>
              <a:t> </a:t>
            </a:r>
          </a:p>
          <a:p>
            <a:r>
              <a:rPr lang="en-US" sz="1100" dirty="0" err="1">
                <a:solidFill>
                  <a:srgbClr val="FF0000"/>
                </a:solidFill>
              </a:rPr>
              <a:t>VM.Clone</a:t>
            </a:r>
            <a:r>
              <a:rPr lang="en-US" sz="1100" dirty="0"/>
              <a:t>: clone/copy a VM </a:t>
            </a:r>
          </a:p>
          <a:p>
            <a:r>
              <a:rPr lang="en-US" sz="1100" dirty="0" err="1">
                <a:solidFill>
                  <a:srgbClr val="FF0000"/>
                </a:solidFill>
              </a:rPr>
              <a:t>VM.Config.Disk</a:t>
            </a:r>
            <a:r>
              <a:rPr lang="en-US" sz="1100" dirty="0"/>
              <a:t>: add/modify/delete Disks </a:t>
            </a:r>
          </a:p>
          <a:p>
            <a:r>
              <a:rPr lang="en-US" sz="1100" dirty="0" err="1">
                <a:solidFill>
                  <a:srgbClr val="FF0000"/>
                </a:solidFill>
              </a:rPr>
              <a:t>VM.Config.CDROM</a:t>
            </a:r>
            <a:r>
              <a:rPr lang="en-US" sz="1100" dirty="0"/>
              <a:t>: eject/change CDROM </a:t>
            </a:r>
          </a:p>
          <a:p>
            <a:r>
              <a:rPr lang="en-US" sz="1100" dirty="0" err="1">
                <a:solidFill>
                  <a:srgbClr val="FF0000"/>
                </a:solidFill>
              </a:rPr>
              <a:t>VM.Config.CPU</a:t>
            </a:r>
            <a:r>
              <a:rPr lang="en-US" sz="1100" dirty="0"/>
              <a:t>: modify CPU settings </a:t>
            </a:r>
          </a:p>
          <a:p>
            <a:r>
              <a:rPr lang="en-US" sz="1100" dirty="0" err="1">
                <a:solidFill>
                  <a:srgbClr val="FF0000"/>
                </a:solidFill>
              </a:rPr>
              <a:t>VM.Config.Memory</a:t>
            </a:r>
            <a:r>
              <a:rPr lang="en-US" sz="1100" dirty="0"/>
              <a:t>: modify Memory settings </a:t>
            </a:r>
          </a:p>
          <a:p>
            <a:r>
              <a:rPr lang="en-US" sz="1100" dirty="0" err="1">
                <a:solidFill>
                  <a:srgbClr val="FF0000"/>
                </a:solidFill>
              </a:rPr>
              <a:t>VM.Config.Network</a:t>
            </a:r>
            <a:r>
              <a:rPr lang="en-US" sz="1100" dirty="0"/>
              <a:t>: add/modify/delete Network devices </a:t>
            </a:r>
          </a:p>
          <a:p>
            <a:r>
              <a:rPr lang="en-US" sz="1100" dirty="0" err="1">
                <a:solidFill>
                  <a:srgbClr val="FF0000"/>
                </a:solidFill>
              </a:rPr>
              <a:t>VM.Config.HWType</a:t>
            </a:r>
            <a:r>
              <a:rPr lang="en-US" sz="1100" dirty="0"/>
              <a:t>: modify emulated HW type </a:t>
            </a:r>
          </a:p>
          <a:p>
            <a:r>
              <a:rPr lang="en-US" sz="1100" dirty="0" err="1">
                <a:solidFill>
                  <a:srgbClr val="FF0000"/>
                </a:solidFill>
              </a:rPr>
              <a:t>VM.Config.Options</a:t>
            </a:r>
            <a:r>
              <a:rPr lang="en-US" sz="1100" dirty="0"/>
              <a:t>: modify any other VM configuration </a:t>
            </a:r>
          </a:p>
          <a:p>
            <a:r>
              <a:rPr lang="en-US" sz="1100" dirty="0" err="1">
                <a:solidFill>
                  <a:srgbClr val="FF0000"/>
                </a:solidFill>
              </a:rPr>
              <a:t>VM.Snapshot</a:t>
            </a:r>
            <a:r>
              <a:rPr lang="en-US" sz="1100" dirty="0"/>
              <a:t>: create/remove VM snapshots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Privileges (virtual machines)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007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6"/>
            <a:ext cx="8229600" cy="3670553"/>
          </a:xfrm>
        </p:spPr>
        <p:txBody>
          <a:bodyPr>
            <a:no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Datastore.Allocate</a:t>
            </a:r>
            <a:r>
              <a:rPr lang="en-US" sz="1400" dirty="0"/>
              <a:t>: create/remove/modify a data store, delete volumes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Datastore.AllocateSpace</a:t>
            </a:r>
            <a:r>
              <a:rPr lang="en-US" sz="1400" dirty="0"/>
              <a:t>: allocate space on a </a:t>
            </a:r>
            <a:r>
              <a:rPr lang="en-US" sz="1400" dirty="0" err="1"/>
              <a:t>datastore</a:t>
            </a:r>
            <a:r>
              <a:rPr lang="en-US" sz="1400" dirty="0"/>
              <a:t>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Datastore.AllocateTemplate</a:t>
            </a:r>
            <a:r>
              <a:rPr lang="en-US" sz="1400" dirty="0"/>
              <a:t>: allocate/upload templates and </a:t>
            </a:r>
            <a:r>
              <a:rPr lang="en-US" sz="1400" dirty="0" err="1"/>
              <a:t>iso</a:t>
            </a:r>
            <a:r>
              <a:rPr lang="en-US" sz="1400" dirty="0"/>
              <a:t> images 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Datastore.Audit</a:t>
            </a:r>
            <a:r>
              <a:rPr lang="en-US" sz="1400" dirty="0"/>
              <a:t>: view/browse a </a:t>
            </a:r>
            <a:r>
              <a:rPr lang="en-US" sz="1400" dirty="0" err="1"/>
              <a:t>datastore</a:t>
            </a:r>
            <a:r>
              <a:rPr lang="en-US" sz="140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Privileges (Storage)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652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permissions are assigned to objects, such as a virtual machines, storages or pools of resources.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Objects and Paths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98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dirty="0" err="1"/>
              <a:t>Proxmox</a:t>
            </a:r>
            <a:r>
              <a:rPr lang="en-US" dirty="0"/>
              <a:t> VE supports multiple authentication sources:</a:t>
            </a:r>
          </a:p>
          <a:p>
            <a:pPr lvl="1"/>
            <a:r>
              <a:rPr lang="en-US" dirty="0"/>
              <a:t>Linux PAM</a:t>
            </a:r>
          </a:p>
          <a:p>
            <a:pPr lvl="1"/>
            <a:r>
              <a:rPr lang="en-US" dirty="0"/>
              <a:t>Integrated </a:t>
            </a:r>
            <a:r>
              <a:rPr lang="en-US" dirty="0" err="1"/>
              <a:t>Proxmox</a:t>
            </a:r>
            <a:r>
              <a:rPr lang="en-US" dirty="0"/>
              <a:t> VE authentication server </a:t>
            </a:r>
          </a:p>
          <a:p>
            <a:pPr lvl="1"/>
            <a:r>
              <a:rPr lang="en-US" dirty="0"/>
              <a:t>LDAP</a:t>
            </a:r>
          </a:p>
          <a:p>
            <a:pPr lvl="1"/>
            <a:r>
              <a:rPr lang="en-US" dirty="0"/>
              <a:t>Microsoft Active Directory.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Authentication Sources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224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/nodes</a:t>
            </a:r>
            <a:r>
              <a:rPr lang="en-US" sz="2000" b="1" dirty="0">
                <a:solidFill>
                  <a:srgbClr val="FF0000"/>
                </a:solidFill>
              </a:rPr>
              <a:t>/{</a:t>
            </a:r>
            <a:r>
              <a:rPr lang="en-US" sz="2000" dirty="0">
                <a:solidFill>
                  <a:srgbClr val="FF0000"/>
                </a:solidFill>
              </a:rPr>
              <a:t>node}: </a:t>
            </a:r>
            <a:r>
              <a:rPr lang="en-US" sz="2000" dirty="0"/>
              <a:t>Access to </a:t>
            </a:r>
            <a:r>
              <a:rPr lang="en-US" sz="2000" dirty="0" err="1"/>
              <a:t>Proxmox</a:t>
            </a:r>
            <a:r>
              <a:rPr lang="en-US" sz="2000" dirty="0"/>
              <a:t> VE server machines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/</a:t>
            </a:r>
            <a:r>
              <a:rPr lang="en-US" sz="2000" dirty="0" err="1">
                <a:solidFill>
                  <a:srgbClr val="FF0000"/>
                </a:solidFill>
              </a:rPr>
              <a:t>vms</a:t>
            </a:r>
            <a:r>
              <a:rPr lang="en-US" sz="2000" dirty="0"/>
              <a:t>: Covers all VMs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/</a:t>
            </a:r>
            <a:r>
              <a:rPr lang="en-US" sz="2000" dirty="0" err="1">
                <a:solidFill>
                  <a:srgbClr val="FF0000"/>
                </a:solidFill>
              </a:rPr>
              <a:t>vms</a:t>
            </a:r>
            <a:r>
              <a:rPr lang="en-US" sz="2000" dirty="0">
                <a:solidFill>
                  <a:srgbClr val="FF0000"/>
                </a:solidFill>
              </a:rPr>
              <a:t>/{</a:t>
            </a:r>
            <a:r>
              <a:rPr lang="en-US" sz="2000" dirty="0" err="1">
                <a:solidFill>
                  <a:srgbClr val="FF0000"/>
                </a:solidFill>
              </a:rPr>
              <a:t>vmid</a:t>
            </a:r>
            <a:r>
              <a:rPr lang="en-US" sz="2000" dirty="0">
                <a:solidFill>
                  <a:srgbClr val="FF0000"/>
                </a:solidFill>
              </a:rPr>
              <a:t>}</a:t>
            </a:r>
            <a:r>
              <a:rPr lang="en-US" sz="2000" dirty="0"/>
              <a:t>: Access to specific VMs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/storage/{</a:t>
            </a:r>
            <a:r>
              <a:rPr lang="en-US" sz="2000" dirty="0" err="1">
                <a:solidFill>
                  <a:srgbClr val="FF0000"/>
                </a:solidFill>
              </a:rPr>
              <a:t>storeid</a:t>
            </a:r>
            <a:r>
              <a:rPr lang="en-US" sz="2000" dirty="0">
                <a:solidFill>
                  <a:srgbClr val="FF0000"/>
                </a:solidFill>
              </a:rPr>
              <a:t>}: </a:t>
            </a:r>
            <a:r>
              <a:rPr lang="en-US" sz="2000" dirty="0"/>
              <a:t>Access to a storages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/pool/{</a:t>
            </a:r>
            <a:r>
              <a:rPr lang="en-US" sz="2000" dirty="0" err="1">
                <a:solidFill>
                  <a:srgbClr val="FF0000"/>
                </a:solidFill>
              </a:rPr>
              <a:t>poolname</a:t>
            </a:r>
            <a:r>
              <a:rPr lang="en-US" sz="2000" dirty="0">
                <a:solidFill>
                  <a:srgbClr val="FF0000"/>
                </a:solidFill>
              </a:rPr>
              <a:t>}: </a:t>
            </a:r>
            <a:r>
              <a:rPr lang="en-US" sz="2000" dirty="0"/>
              <a:t>Access to VMs part of a </a:t>
            </a:r>
            <a:r>
              <a:rPr lang="en-US" sz="2000" dirty="0">
                <a:hlinkClick r:id="rId2"/>
              </a:rPr>
              <a:t>pool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/access/groups: </a:t>
            </a:r>
            <a:r>
              <a:rPr lang="en-US" sz="2000" dirty="0"/>
              <a:t>Group administration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/access/realms/{</a:t>
            </a:r>
            <a:r>
              <a:rPr lang="en-US" sz="2000" dirty="0" err="1">
                <a:solidFill>
                  <a:srgbClr val="FF0000"/>
                </a:solidFill>
              </a:rPr>
              <a:t>realmid</a:t>
            </a:r>
            <a:r>
              <a:rPr lang="en-US" sz="2000" dirty="0">
                <a:solidFill>
                  <a:srgbClr val="FF0000"/>
                </a:solidFill>
              </a:rPr>
              <a:t>}: </a:t>
            </a:r>
            <a:r>
              <a:rPr lang="en-US" sz="2000" dirty="0"/>
              <a:t>Administrative access to realms 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Paths examples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411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Pools can be used to group a set of virtual machines and data stores. </a:t>
            </a:r>
          </a:p>
          <a:p>
            <a:r>
              <a:rPr lang="en-US" sz="1800" dirty="0"/>
              <a:t>You can then simply set permissions on pools (/pool/{</a:t>
            </a:r>
            <a:r>
              <a:rPr lang="en-US" sz="1800" dirty="0" err="1"/>
              <a:t>poolid</a:t>
            </a:r>
            <a:r>
              <a:rPr lang="en-US" sz="1800" dirty="0"/>
              <a:t>}),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Pools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715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Now you must be able to:</a:t>
            </a:r>
          </a:p>
          <a:p>
            <a:pPr lvl="1"/>
            <a:r>
              <a:rPr lang="en-US" sz="1600" dirty="0"/>
              <a:t>Manage Authentication Sources (Realms)</a:t>
            </a:r>
          </a:p>
          <a:p>
            <a:pPr lvl="1"/>
            <a:r>
              <a:rPr lang="en-US" sz="1600" dirty="0"/>
              <a:t>Manage Users and Groups</a:t>
            </a:r>
          </a:p>
          <a:p>
            <a:pPr lvl="1"/>
            <a:r>
              <a:rPr lang="en-US" sz="1600" dirty="0"/>
              <a:t>Manage Roles and Privileges</a:t>
            </a:r>
          </a:p>
          <a:p>
            <a:pPr lvl="1"/>
            <a:r>
              <a:rPr lang="en-US" sz="1600" dirty="0"/>
              <a:t>Use paths and pools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Conclusion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92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Granular access can be defined for:</a:t>
            </a:r>
          </a:p>
          <a:p>
            <a:pPr lvl="1"/>
            <a:r>
              <a:rPr lang="en-US" dirty="0"/>
              <a:t>VMs</a:t>
            </a:r>
          </a:p>
          <a:p>
            <a:pPr lvl="1"/>
            <a:r>
              <a:rPr lang="en-US" dirty="0"/>
              <a:t>Storages</a:t>
            </a:r>
          </a:p>
          <a:p>
            <a:pPr lvl="1"/>
            <a:r>
              <a:rPr lang="en-US" dirty="0"/>
              <a:t>Nodes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Permissions Management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21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Proxmox</a:t>
            </a:r>
            <a:r>
              <a:rPr lang="en-US" dirty="0"/>
              <a:t> VE stores user attributes in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pve</a:t>
            </a:r>
            <a:r>
              <a:rPr lang="en-US" dirty="0"/>
              <a:t>/</a:t>
            </a:r>
            <a:r>
              <a:rPr lang="en-US" dirty="0" err="1"/>
              <a:t>user.cfg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 user is internally often identified by its name and realm in the form &lt;</a:t>
            </a:r>
            <a:r>
              <a:rPr lang="en-US" dirty="0" err="1"/>
              <a:t>userid</a:t>
            </a:r>
            <a:r>
              <a:rPr lang="en-US" dirty="0"/>
              <a:t>&gt;@&lt;realm&gt;.</a:t>
            </a:r>
          </a:p>
          <a:p>
            <a:endParaRPr lang="en-US" dirty="0"/>
          </a:p>
          <a:p>
            <a:r>
              <a:rPr lang="en-US" dirty="0"/>
              <a:t>Each user entry in this file contains the following information:</a:t>
            </a:r>
          </a:p>
          <a:p>
            <a:pPr lvl="1"/>
            <a:r>
              <a:rPr lang="en-US" dirty="0"/>
              <a:t>First name </a:t>
            </a:r>
          </a:p>
          <a:p>
            <a:pPr lvl="1"/>
            <a:r>
              <a:rPr lang="en-US" dirty="0"/>
              <a:t>Last name </a:t>
            </a:r>
          </a:p>
          <a:p>
            <a:pPr lvl="1"/>
            <a:r>
              <a:rPr lang="en-US" dirty="0"/>
              <a:t>E-mail address </a:t>
            </a:r>
          </a:p>
          <a:p>
            <a:pPr lvl="1"/>
            <a:r>
              <a:rPr lang="en-US" dirty="0"/>
              <a:t>Group memberships </a:t>
            </a:r>
          </a:p>
          <a:p>
            <a:pPr lvl="1"/>
            <a:r>
              <a:rPr lang="en-US" dirty="0"/>
              <a:t>An optional Expiration date </a:t>
            </a:r>
          </a:p>
          <a:p>
            <a:pPr lvl="1"/>
            <a:r>
              <a:rPr lang="en-US" dirty="0"/>
              <a:t>A comment or note about this user </a:t>
            </a:r>
          </a:p>
          <a:p>
            <a:pPr lvl="1"/>
            <a:r>
              <a:rPr lang="en-US" dirty="0"/>
              <a:t>Whether this user is enabled or disabled </a:t>
            </a:r>
          </a:p>
          <a:p>
            <a:pPr lvl="1"/>
            <a:r>
              <a:rPr lang="en-US" dirty="0"/>
              <a:t>Optional two factor authentication keys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Users</a:t>
            </a:r>
            <a:endParaRPr lang="en-US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77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system’s root user can always log in via the Linux PAM realm and is an unconfined administrator. </a:t>
            </a:r>
          </a:p>
          <a:p>
            <a:r>
              <a:rPr lang="en-US" dirty="0"/>
              <a:t>This user cannot be deleted, but attributes can still be changed and system mails will be sent to the email address assigned to this user.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System administrator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0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user can be member of several groups.</a:t>
            </a:r>
          </a:p>
          <a:p>
            <a:r>
              <a:rPr lang="en-US" dirty="0"/>
              <a:t> Groups are the preferred way to organize access permissions. </a:t>
            </a:r>
          </a:p>
          <a:p>
            <a:r>
              <a:rPr lang="en-US" dirty="0"/>
              <a:t>You should always grant permission to groups instead of using individual users. </a:t>
            </a:r>
          </a:p>
          <a:p>
            <a:r>
              <a:rPr lang="en-US" dirty="0"/>
              <a:t>That way you will get a much shorter access control list which is easier to handle.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Groups</a:t>
            </a:r>
            <a:endParaRPr lang="en-US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05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realms (authentication methods) are available:</a:t>
            </a:r>
          </a:p>
          <a:p>
            <a:pPr lvl="1"/>
            <a:r>
              <a:rPr lang="en-US" dirty="0"/>
              <a:t>(1) Linux PAM standard authentication </a:t>
            </a:r>
          </a:p>
          <a:p>
            <a:pPr lvl="3"/>
            <a:r>
              <a:rPr lang="en-US" dirty="0"/>
              <a:t>In this case a system user has to exist (e.g. created via the </a:t>
            </a:r>
            <a:r>
              <a:rPr lang="en-US" dirty="0" err="1"/>
              <a:t>adduser</a:t>
            </a:r>
            <a:r>
              <a:rPr lang="en-US" dirty="0"/>
              <a:t> command) on all nodes </a:t>
            </a:r>
          </a:p>
          <a:p>
            <a:pPr lvl="3"/>
            <a:r>
              <a:rPr lang="en-US" dirty="0"/>
              <a:t>The user is allowed to login, and the user authenticates with their usual system password. </a:t>
            </a:r>
          </a:p>
          <a:p>
            <a:pPr marL="850392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Authentication Realms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39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realms (authentication methods) are available:</a:t>
            </a:r>
          </a:p>
          <a:p>
            <a:pPr lvl="1"/>
            <a:r>
              <a:rPr lang="en-US" dirty="0"/>
              <a:t>(2)  </a:t>
            </a:r>
            <a:r>
              <a:rPr lang="en-US" dirty="0" err="1"/>
              <a:t>Proxmox</a:t>
            </a:r>
            <a:r>
              <a:rPr lang="en-US" dirty="0"/>
              <a:t> VE authentication server </a:t>
            </a:r>
          </a:p>
          <a:p>
            <a:pPr lvl="3"/>
            <a:r>
              <a:rPr lang="en-US" sz="1800" dirty="0"/>
              <a:t>This is a </a:t>
            </a:r>
            <a:r>
              <a:rPr lang="en-US" sz="1800" dirty="0" err="1"/>
              <a:t>unix</a:t>
            </a:r>
            <a:r>
              <a:rPr lang="en-US" sz="1800" dirty="0"/>
              <a:t> like password store (/</a:t>
            </a:r>
            <a:r>
              <a:rPr lang="en-US" sz="1800" dirty="0" err="1"/>
              <a:t>etc</a:t>
            </a:r>
            <a:r>
              <a:rPr lang="en-US" sz="1800" dirty="0"/>
              <a:t>/</a:t>
            </a:r>
            <a:r>
              <a:rPr lang="en-US" sz="1800" dirty="0" err="1"/>
              <a:t>pve</a:t>
            </a:r>
            <a:r>
              <a:rPr lang="en-US" sz="1800" dirty="0"/>
              <a:t>/</a:t>
            </a:r>
            <a:r>
              <a:rPr lang="en-US" sz="1800" dirty="0" err="1"/>
              <a:t>priv</a:t>
            </a:r>
            <a:r>
              <a:rPr lang="en-US" sz="1800" dirty="0"/>
              <a:t>/</a:t>
            </a:r>
            <a:r>
              <a:rPr lang="en-US" sz="1800" dirty="0" err="1"/>
              <a:t>shadow.cfg</a:t>
            </a:r>
            <a:r>
              <a:rPr lang="en-US" sz="1800" dirty="0"/>
              <a:t>). </a:t>
            </a:r>
          </a:p>
          <a:p>
            <a:pPr lvl="3"/>
            <a:r>
              <a:rPr lang="en-US" sz="1800" dirty="0"/>
              <a:t>Password are encrypted using the SHA-256 hash method.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Authentication Realms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08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realms (authentication methods) are available:</a:t>
            </a:r>
          </a:p>
          <a:p>
            <a:pPr lvl="1"/>
            <a:r>
              <a:rPr lang="en-US" dirty="0"/>
              <a:t>(3)  LDAP</a:t>
            </a:r>
          </a:p>
          <a:p>
            <a:pPr lvl="3"/>
            <a:r>
              <a:rPr lang="en-US" sz="1800" dirty="0"/>
              <a:t>It is possible to authenticate users via an LDAP server (e.g. </a:t>
            </a:r>
            <a:r>
              <a:rPr lang="en-US" sz="1800" dirty="0" err="1"/>
              <a:t>openldap</a:t>
            </a:r>
            <a:r>
              <a:rPr lang="en-US" sz="1800" dirty="0"/>
              <a:t>). </a:t>
            </a:r>
          </a:p>
          <a:p>
            <a:pPr lvl="3"/>
            <a:r>
              <a:rPr lang="en-US" sz="1800" dirty="0"/>
              <a:t>The server and an optional fallback server can be configured and the connection can be encrypted via SSL.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Authentication Realms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140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5245</TotalTime>
  <Words>1253</Words>
  <Application>Microsoft Office PowerPoint</Application>
  <PresentationFormat>On-screen Show (16:9)</PresentationFormat>
  <Paragraphs>142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Lucida Sans Unicode</vt:lpstr>
      <vt:lpstr>Verdana</vt:lpstr>
      <vt:lpstr>Wingdings 2</vt:lpstr>
      <vt:lpstr>Wingdings 3</vt:lpstr>
      <vt:lpstr>Concourse</vt:lpstr>
      <vt:lpstr>Proxmox VE 6</vt:lpstr>
      <vt:lpstr>Authentication Sources</vt:lpstr>
      <vt:lpstr>Permissions Management</vt:lpstr>
      <vt:lpstr>Users</vt:lpstr>
      <vt:lpstr>System administrator</vt:lpstr>
      <vt:lpstr>Groups</vt:lpstr>
      <vt:lpstr>Authentication Realms</vt:lpstr>
      <vt:lpstr>Authentication Realms</vt:lpstr>
      <vt:lpstr>Authentication Realms</vt:lpstr>
      <vt:lpstr>Authentication Realms</vt:lpstr>
      <vt:lpstr>Two factor authentication</vt:lpstr>
      <vt:lpstr>Time based OATH (TOTP)</vt:lpstr>
      <vt:lpstr> YubiKey OTP </vt:lpstr>
      <vt:lpstr>Permission Management</vt:lpstr>
      <vt:lpstr>PVE Roles</vt:lpstr>
      <vt:lpstr>Privileges (nodes or hosts)</vt:lpstr>
      <vt:lpstr>Privileges (virtual machines)</vt:lpstr>
      <vt:lpstr>Privileges (Storage)</vt:lpstr>
      <vt:lpstr>Objects and Paths</vt:lpstr>
      <vt:lpstr>Paths examples</vt:lpstr>
      <vt:lpstr>Pools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alnabriss</dc:creator>
  <cp:lastModifiedBy>hadi alnabriss</cp:lastModifiedBy>
  <cp:revision>78</cp:revision>
  <dcterms:created xsi:type="dcterms:W3CDTF">2018-05-16T07:05:33Z</dcterms:created>
  <dcterms:modified xsi:type="dcterms:W3CDTF">2020-04-22T19:25:18Z</dcterms:modified>
</cp:coreProperties>
</file>