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71" r:id="rId4"/>
    <p:sldId id="270" r:id="rId5"/>
    <p:sldId id="267" r:id="rId6"/>
    <p:sldId id="261" r:id="rId7"/>
    <p:sldId id="268" r:id="rId8"/>
    <p:sldId id="265" r:id="rId9"/>
    <p:sldId id="264" r:id="rId10"/>
    <p:sldId id="262" r:id="rId11"/>
    <p:sldId id="263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1EC3-0631-4B66-B8EF-3CFE902FAFF9}" type="datetimeFigureOut">
              <a:rPr lang="zh-TW" altLang="en-US" smtClean="0"/>
              <a:t>2025/10/13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A1508-F601-43B1-BA4C-98E5C6BD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63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A1508-F601-43B1-BA4C-98E5C6BD3F6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9909B-CEC3-7A29-7D69-E8B94BC15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64673A-88FA-C4DF-FBE7-5FC43F075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F5BBDE-34DD-1ADB-CC35-2EC8CD85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41C8-3492-43ED-BBE8-4F3B2CFAFDC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D619A8-10C3-68FC-C545-13740F20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1B9940-3FE6-37F9-D2A1-F5FFB479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3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F6B62-765A-4818-CB02-6C5A31BC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7EA9DC-FBEC-0FCA-9F28-26A4ACBC9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11E593-72C0-F2BD-599E-B00B824D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41C8-3492-43ED-BBE8-4F3B2CFAFDC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525AA-7D89-8689-694C-5BD6FBDB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4ECAE2-B6A6-1D24-2410-43380C09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69FC0B-5129-BB46-4728-B5563A311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E4E4905-0242-EC32-A2AE-6F5735332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6B932B-6EE7-CFDB-B6A9-A8F6C45F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41C8-3492-43ED-BBE8-4F3B2CFAFDC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3BBED0-7AA4-8A53-BB73-F91080C6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2AC604-E6C4-436D-3783-18CAEE55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1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1AB68-44BD-DCBC-A7C4-F30BC16D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36EB3A-93A4-6B56-2CD2-7D6824668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993D84-EBD7-5AD6-8265-182B8AB9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41C8-3492-43ED-BBE8-4F3B2CFAFDC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B58221-85EB-D6E5-6686-F8739C88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3012AA-3B54-A32D-BC96-47D0D4BA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2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2FE65-D173-2BBC-242C-646C81D1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993F41-D38C-7851-3423-7798D9574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0EE69D-B311-0BEC-D63F-D85D3288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41C8-3492-43ED-BBE8-4F3B2CFAFDC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160C70-662B-10A7-8D66-2A6FAC5A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6C849E-51F8-16B8-414D-60BDF8B3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4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E3C42F-6F60-5EA0-6067-DDE899FF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38A1B6-CD88-7565-8D7D-75D70A859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7A0BF8-106B-2FE5-B309-346964CBA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F8C480-EEF3-94AC-C0C3-A6F11D1B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41C8-3492-43ED-BBE8-4F3B2CFAFDC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817EB0-32E7-D7B3-56DC-053AD16D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40C3F1-19F1-FF6A-3950-2B618158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AD1B26-3A7F-27B6-47CD-EA1885BC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A11B08-BEE4-EB34-A9C8-E5FBE9781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5DE082-3E77-8AD9-B854-ACA6D8F0F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0AB64A-110B-7DC3-F606-CD8D7E8E9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CCF2ED0-6C1C-3154-6FED-836D439F9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39D1F-380B-5A7F-B2D0-ACAD4DD1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41C8-3492-43ED-BBE8-4F3B2CFAFDC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D5BEDF4-D397-68C7-167F-08753D89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98448D3-2DEF-E93F-3F44-B71AB34A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0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CFE68-7735-B366-496B-D5823765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395620-DC81-45A5-002B-ECAA9BE6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41C8-3492-43ED-BBE8-4F3B2CFAFDC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556F8C-782D-17DD-326E-73558A41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7FFFD8-3E3B-C123-3832-DED2DA13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1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A4AA564-FF36-B1E7-6A42-1C5E8B77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41C8-3492-43ED-BBE8-4F3B2CFAFDC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52D17B1-268D-CC2A-9A90-EC8716C6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FD7880-3240-8262-0F19-3A9C1778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1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57432-B1D9-6615-A72A-2D31A18B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7F9053-3BCE-E001-8A1B-A87094EDE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87970A-9105-9A5F-378C-8E4AE6E1C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07CB67-05CD-163E-B08F-6CE8BE7D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41C8-3492-43ED-BBE8-4F3B2CFAFDC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1178C9-F29D-EDE8-B602-BF70DC02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7F7B2D-7A97-19EA-B0F9-DA592B2D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3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5D0F2-DD60-A9B4-7A75-43B3E1DD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04E1619-1F27-1E35-2C58-FC4CB3F7F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B3F2C9-99C0-0CFC-C37B-9ABB62D1F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A055D9-5BE5-477B-D90C-8B383C3D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41C8-3492-43ED-BBE8-4F3B2CFAFDC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51D1B5-E1EC-B77A-23AD-8ADE410F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2C90CC-9F59-731D-6F89-60F082C6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0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8CE8517-D54D-8F28-AFFA-E7132246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55CF42-67A5-60CE-B36D-395CEB690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CB5FF0-0990-978D-2160-8EAF463C9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9E41C8-3492-43ED-BBE8-4F3B2CFAFDC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7ED03B-0FC0-23E7-8A0C-E5FA1945F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2CD5C6-E248-77AC-EF5F-B1CECB242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1281EB-75D1-490B-BA99-C04F5AA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97108-98B9-55B6-83F7-69B66BD6C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85A2E-7422-1891-CAF6-5C41C8112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903" y="1122363"/>
            <a:ext cx="10422194" cy="2133599"/>
          </a:xfrm>
        </p:spPr>
        <p:txBody>
          <a:bodyPr>
            <a:noAutofit/>
          </a:bodyPr>
          <a:lstStyle/>
          <a:p>
            <a:r>
              <a:rPr lang="en-US" sz="3600" b="1" dirty="0"/>
              <a:t>Automatic change-point detection </a:t>
            </a:r>
            <a:br>
              <a:rPr lang="en-US" sz="3600" b="1" dirty="0"/>
            </a:br>
            <a:r>
              <a:rPr lang="en-US" sz="3600" b="1" dirty="0"/>
              <a:t>using piecewise support vector quantile regression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DBA5DF-8909-44AB-CE1E-9ABCE0F03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961" y="3255962"/>
            <a:ext cx="11484078" cy="2788930"/>
          </a:xfrm>
        </p:spPr>
        <p:txBody>
          <a:bodyPr>
            <a:normAutofit/>
          </a:bodyPr>
          <a:lstStyle/>
          <a:p>
            <a:r>
              <a:rPr lang="en-US" dirty="0"/>
              <a:t>Jing-Rung Yu</a:t>
            </a:r>
            <a:r>
              <a:rPr lang="en-US" baseline="30000" dirty="0"/>
              <a:t>1</a:t>
            </a:r>
            <a:r>
              <a:rPr lang="en-US" dirty="0"/>
              <a:t>, Sheng-Yu Tsai</a:t>
            </a:r>
            <a:r>
              <a:rPr lang="en-US" baseline="30000" dirty="0"/>
              <a:t>1</a:t>
            </a:r>
            <a:r>
              <a:rPr lang="en-US" dirty="0"/>
              <a:t>, Chun-Yen Tsai</a:t>
            </a:r>
            <a:r>
              <a:rPr lang="en-US" baseline="30000" dirty="0"/>
              <a:t>1</a:t>
            </a:r>
            <a:r>
              <a:rPr lang="en-US" dirty="0"/>
              <a:t>, Donald Lien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National Chi Nan University</a:t>
            </a:r>
          </a:p>
          <a:p>
            <a:r>
              <a:rPr lang="en-US" dirty="0"/>
              <a:t>University of Texas at San Antonio, USA</a:t>
            </a:r>
            <a:r>
              <a:rPr lang="en-US" baseline="30000" dirty="0"/>
              <a:t>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92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082FF-C327-2582-DF72-D5879B911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282CE-2A8D-DB13-2DB9-3DA80981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Piecewise Structure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6F1D84-57EF-6CCA-C55D-CA23052A9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quantile loss function</a:t>
            </a:r>
          </a:p>
          <a:p>
            <a:r>
              <a:rPr lang="en-US" dirty="0"/>
              <a:t>piecewise structure</a:t>
            </a:r>
          </a:p>
          <a:p>
            <a:r>
              <a:rPr lang="en-US" dirty="0"/>
              <a:t>automatic change-points detection</a:t>
            </a:r>
          </a:p>
        </p:txBody>
      </p:sp>
    </p:spTree>
    <p:extLst>
      <p:ext uri="{BB962C8B-B14F-4D97-AF65-F5344CB8AC3E}">
        <p14:creationId xmlns:p14="http://schemas.microsoft.com/office/powerpoint/2010/main" val="105324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B49F5-4A5D-6EBF-388A-008E34FC9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A804D-34A7-939F-3BDE-763B8DBE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</a:t>
            </a:r>
            <a:r>
              <a:rPr lang="zh-TW" altLang="en-US" dirty="0"/>
              <a:t> </a:t>
            </a:r>
            <a:r>
              <a:rPr lang="en-US" altLang="zh-TW" dirty="0"/>
              <a:t>detection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B855F33-C936-AE15-692C-2F4DDC177AAE}"/>
                  </a:ext>
                </a:extLst>
              </p:cNvPr>
              <p:cNvSpPr txBox="1"/>
              <p:nvPr/>
            </p:nvSpPr>
            <p:spPr>
              <a:xfrm>
                <a:off x="2057651" y="3009013"/>
                <a:ext cx="8076698" cy="839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𝑗𝑡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𝑗𝑡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zh-TW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B855F33-C936-AE15-692C-2F4DDC177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651" y="3009013"/>
                <a:ext cx="8076698" cy="8399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3F1856D-8AD1-1196-CCE2-D7DD20BCBDD0}"/>
                  </a:ext>
                </a:extLst>
              </p:cNvPr>
              <p:cNvSpPr txBox="1"/>
              <p:nvPr/>
            </p:nvSpPr>
            <p:spPr>
              <a:xfrm>
                <a:off x="2057651" y="4188793"/>
                <a:ext cx="8076698" cy="839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𝑗𝑡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𝑗𝑡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zh-TW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/2</m:t>
                              </m:r>
                            </m:e>
                          </m:nary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3F1856D-8AD1-1196-CCE2-D7DD20BCB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651" y="4188793"/>
                <a:ext cx="8076698" cy="8399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248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7132A-41BA-BBB7-2582-9624FBAAA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593C2F-6EFD-812A-028D-EB2EFD5D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Proposed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E42B03-6083-7867-D32E-8A1DC3C78633}"/>
                  </a:ext>
                </a:extLst>
              </p:cNvPr>
              <p:cNvSpPr txBox="1"/>
              <p:nvPr/>
            </p:nvSpPr>
            <p:spPr>
              <a:xfrm>
                <a:off x="3150514" y="3428999"/>
                <a:ext cx="5716308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zh-TW" alt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TW" altLang="en-US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b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E42B03-6083-7867-D32E-8A1DC3C78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514" y="3428999"/>
                <a:ext cx="5716308" cy="78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598E454D-BB0F-E897-A3ED-59E89C6EE195}"/>
              </a:ext>
            </a:extLst>
          </p:cNvPr>
          <p:cNvSpPr txBox="1"/>
          <p:nvPr/>
        </p:nvSpPr>
        <p:spPr>
          <a:xfrm>
            <a:off x="1300018" y="1867346"/>
            <a:ext cx="278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Objective Function: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1275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974B5-455F-533B-9B2E-54697C422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C296B-5FD9-FFB8-09CE-8664EB8C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result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584945-AAB6-C088-7DC3-9DE080614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 detection</a:t>
            </a:r>
          </a:p>
          <a:p>
            <a:r>
              <a:rPr lang="en-US" dirty="0"/>
              <a:t>Tau effect</a:t>
            </a:r>
          </a:p>
          <a:p>
            <a:r>
              <a:rPr lang="en-US" dirty="0"/>
              <a:t>CP amount effect</a:t>
            </a:r>
          </a:p>
          <a:p>
            <a:r>
              <a:rPr lang="en-US" dirty="0"/>
              <a:t>Epsilon effect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5B7FA-0A7B-C03F-D740-4A0A71BA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32B4676-6080-65AC-99E5-D86CB73FCEE2}"/>
              </a:ext>
            </a:extLst>
          </p:cNvPr>
          <p:cNvSpPr txBox="1"/>
          <p:nvPr/>
        </p:nvSpPr>
        <p:spPr>
          <a:xfrm>
            <a:off x="944880" y="1690688"/>
            <a:ext cx="369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Parametric statistical methods</a:t>
            </a:r>
          </a:p>
          <a:p>
            <a:r>
              <a:rPr lang="en-US" altLang="zh-TW" dirty="0"/>
              <a:t>non-parametric statistical methods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3A23C18-AE02-F93A-F41D-92E492AA6971}"/>
              </a:ext>
            </a:extLst>
          </p:cNvPr>
          <p:cNvSpPr txBox="1"/>
          <p:nvPr/>
        </p:nvSpPr>
        <p:spPr>
          <a:xfrm>
            <a:off x="5151120" y="1816566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have limitation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49BE359-B8B8-C72C-2D7E-A8A7DEC4427A}"/>
              </a:ext>
            </a:extLst>
          </p:cNvPr>
          <p:cNvSpPr txBox="1"/>
          <p:nvPr/>
        </p:nvSpPr>
        <p:spPr>
          <a:xfrm>
            <a:off x="944880" y="3339416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Hybrid method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75976DA-6B0F-505E-5F8B-8A6BD20BEDF2}"/>
              </a:ext>
            </a:extLst>
          </p:cNvPr>
          <p:cNvSpPr txBox="1"/>
          <p:nvPr/>
        </p:nvSpPr>
        <p:spPr>
          <a:xfrm>
            <a:off x="4792980" y="3429000"/>
            <a:ext cx="49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Change point need to be examined iteratively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9342BF1-BDCF-567B-4D36-7C089BDE2E30}"/>
              </a:ext>
            </a:extLst>
          </p:cNvPr>
          <p:cNvSpPr txBox="1"/>
          <p:nvPr/>
        </p:nvSpPr>
        <p:spPr>
          <a:xfrm>
            <a:off x="1325880" y="4705647"/>
            <a:ext cx="8488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Gupta, M.,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Wadhvani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R., &amp; Rasool, A. (2024). Comprehensive analysis of change-point dynamics detection in time series data: A review. </a:t>
            </a: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</a:rPr>
              <a:t>Expert Systems with Applications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123342.</a:t>
            </a:r>
            <a:endParaRPr lang="zh-TW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91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B1586B-A203-7CB2-5145-64072D5C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0A070E0-A68E-ABF1-39CB-C3DF42099155}"/>
              </a:ext>
            </a:extLst>
          </p:cNvPr>
          <p:cNvSpPr txBox="1"/>
          <p:nvPr/>
        </p:nvSpPr>
        <p:spPr>
          <a:xfrm>
            <a:off x="1371600" y="2762699"/>
            <a:ext cx="3108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 hybrid method</a:t>
            </a:r>
          </a:p>
          <a:p>
            <a:r>
              <a:rPr lang="en-US" altLang="zh-TW" dirty="0"/>
              <a:t>provide prediction interval</a:t>
            </a:r>
          </a:p>
          <a:p>
            <a:r>
              <a:rPr lang="en-US" altLang="zh-TW" dirty="0"/>
              <a:t>detect the change-points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07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32BAF-00B2-EBE5-49C4-EC41B215F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84554A-F371-E339-0C38-DDFC7E0F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2E6866-9C6C-6E60-2AB2-4B85FCC67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Quantile Loss Function</a:t>
            </a:r>
          </a:p>
          <a:p>
            <a:pPr>
              <a:lnSpc>
                <a:spcPct val="250000"/>
              </a:lnSpc>
            </a:pPr>
            <a:r>
              <a:rPr lang="en-US" altLang="zh-TW" dirty="0"/>
              <a:t>Support Vector Regression</a:t>
            </a:r>
          </a:p>
          <a:p>
            <a:pPr>
              <a:lnSpc>
                <a:spcPct val="250000"/>
              </a:lnSpc>
            </a:pPr>
            <a:r>
              <a:rPr lang="en-US" dirty="0"/>
              <a:t>Automatic Change-Points Detection</a:t>
            </a:r>
          </a:p>
        </p:txBody>
      </p:sp>
    </p:spTree>
    <p:extLst>
      <p:ext uri="{BB962C8B-B14F-4D97-AF65-F5344CB8AC3E}">
        <p14:creationId xmlns:p14="http://schemas.microsoft.com/office/powerpoint/2010/main" val="347997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0D1DC-AB58-9640-ED3B-007969EEA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66648-42B3-C62E-B699-406772E7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65EDCB-0205-6DC8-C80C-EFEF99A77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50000"/>
              </a:lnSpc>
            </a:pPr>
            <a:r>
              <a:rPr lang="en-US" dirty="0"/>
              <a:t>Interval Prediction</a:t>
            </a:r>
          </a:p>
          <a:p>
            <a:pPr>
              <a:lnSpc>
                <a:spcPct val="250000"/>
              </a:lnSpc>
            </a:pPr>
            <a:r>
              <a:rPr lang="en-US" dirty="0"/>
              <a:t>Robust to Noise or Outliers</a:t>
            </a:r>
          </a:p>
          <a:p>
            <a:pPr>
              <a:lnSpc>
                <a:spcPct val="250000"/>
              </a:lnSpc>
            </a:pPr>
            <a:r>
              <a:rPr lang="en-US" dirty="0"/>
              <a:t>Multiple Change Point Detection</a:t>
            </a:r>
          </a:p>
          <a:p>
            <a:pPr>
              <a:lnSpc>
                <a:spcPct val="250000"/>
              </a:lnSpc>
            </a:pPr>
            <a:r>
              <a:rPr lang="en-US" dirty="0"/>
              <a:t>Feature selection?</a:t>
            </a:r>
          </a:p>
        </p:txBody>
      </p:sp>
    </p:spTree>
    <p:extLst>
      <p:ext uri="{BB962C8B-B14F-4D97-AF65-F5344CB8AC3E}">
        <p14:creationId xmlns:p14="http://schemas.microsoft.com/office/powerpoint/2010/main" val="349162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C864B-CE74-0C11-1D0B-D731D8453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F00AB-7131-1707-CD71-36D19E9D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944" y="391771"/>
            <a:ext cx="4795982" cy="1325563"/>
          </a:xfrm>
        </p:spPr>
        <p:txBody>
          <a:bodyPr/>
          <a:lstStyle/>
          <a:p>
            <a:r>
              <a:rPr lang="en-US" dirty="0"/>
              <a:t>Why Quantile loss?</a:t>
            </a: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DAE77E38-C2FE-EAD1-BE18-5B8B3B714EA3}"/>
              </a:ext>
            </a:extLst>
          </p:cNvPr>
          <p:cNvGrpSpPr/>
          <p:nvPr/>
        </p:nvGrpSpPr>
        <p:grpSpPr>
          <a:xfrm>
            <a:off x="838200" y="854168"/>
            <a:ext cx="8806914" cy="5007547"/>
            <a:chOff x="838200" y="854168"/>
            <a:chExt cx="8806914" cy="5007547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F9A7B6E0-1513-86F3-6321-81C858A8D7F6}"/>
                </a:ext>
              </a:extLst>
            </p:cNvPr>
            <p:cNvGrpSpPr/>
            <p:nvPr/>
          </p:nvGrpSpPr>
          <p:grpSpPr>
            <a:xfrm>
              <a:off x="838200" y="2076154"/>
              <a:ext cx="2971984" cy="692241"/>
              <a:chOff x="1343347" y="1605549"/>
              <a:chExt cx="2971984" cy="69224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文字方塊 2">
                    <a:extLst>
                      <a:ext uri="{FF2B5EF4-FFF2-40B4-BE49-F238E27FC236}">
                        <a16:creationId xmlns:a16="http://schemas.microsoft.com/office/drawing/2014/main" id="{A6B45E83-73E0-E4E9-5D1B-805A8B0BA916}"/>
                      </a:ext>
                    </a:extLst>
                  </p:cNvPr>
                  <p:cNvSpPr txBox="1"/>
                  <p:nvPr/>
                </p:nvSpPr>
                <p:spPr>
                  <a:xfrm>
                    <a:off x="1918200" y="1974881"/>
                    <a:ext cx="2397131" cy="32290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dirty="0">
                      <a:latin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" name="文字方塊 2">
                    <a:extLst>
                      <a:ext uri="{FF2B5EF4-FFF2-40B4-BE49-F238E27FC236}">
                        <a16:creationId xmlns:a16="http://schemas.microsoft.com/office/drawing/2014/main" id="{A6B45E83-73E0-E4E9-5D1B-805A8B0BA9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200" y="1974881"/>
                    <a:ext cx="2397131" cy="32290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763" b="-22642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F444DBB-FA98-2138-D8E7-0C34AD186A32}"/>
                  </a:ext>
                </a:extLst>
              </p:cNvPr>
              <p:cNvSpPr txBox="1"/>
              <p:nvPr/>
            </p:nvSpPr>
            <p:spPr>
              <a:xfrm>
                <a:off x="1343347" y="1605549"/>
                <a:ext cx="1917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Square loss</a:t>
                </a:r>
                <a:endParaRPr lang="zh-TW" altLang="en-US" dirty="0"/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06E67EB1-C424-AF07-A522-4B159DDCC371}"/>
                </a:ext>
              </a:extLst>
            </p:cNvPr>
            <p:cNvGrpSpPr/>
            <p:nvPr/>
          </p:nvGrpSpPr>
          <p:grpSpPr>
            <a:xfrm>
              <a:off x="838200" y="854168"/>
              <a:ext cx="2951977" cy="684824"/>
              <a:chOff x="6755856" y="1605549"/>
              <a:chExt cx="2951977" cy="68482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69E78736-2D08-4593-AE9E-770200CC9DE0}"/>
                      </a:ext>
                    </a:extLst>
                  </p:cNvPr>
                  <p:cNvSpPr txBox="1"/>
                  <p:nvPr/>
                </p:nvSpPr>
                <p:spPr>
                  <a:xfrm>
                    <a:off x="7330707" y="1977723"/>
                    <a:ext cx="2377126" cy="3126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=|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)|</m:t>
                          </m:r>
                        </m:oMath>
                      </m:oMathPara>
                    </a14:m>
                    <a:endParaRPr lang="zh-TW" altLang="en-US" dirty="0">
                      <a:latin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69E78736-2D08-4593-AE9E-770200CC9D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0707" y="1977723"/>
                    <a:ext cx="2377126" cy="31265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51" r="-3077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33FD3E7-DCC2-9F7F-A1FC-2E24111BE3CD}"/>
                  </a:ext>
                </a:extLst>
              </p:cNvPr>
              <p:cNvSpPr txBox="1"/>
              <p:nvPr/>
            </p:nvSpPr>
            <p:spPr>
              <a:xfrm>
                <a:off x="6755856" y="1605549"/>
                <a:ext cx="1917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Absolute loss</a:t>
                </a:r>
                <a:endParaRPr lang="zh-TW" altLang="en-US" dirty="0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0EA14D2-7335-F608-A443-5BBB3E97D09F}"/>
                </a:ext>
              </a:extLst>
            </p:cNvPr>
            <p:cNvGrpSpPr/>
            <p:nvPr/>
          </p:nvGrpSpPr>
          <p:grpSpPr>
            <a:xfrm>
              <a:off x="838200" y="3305557"/>
              <a:ext cx="6410872" cy="1034450"/>
              <a:chOff x="1343349" y="3230554"/>
              <a:chExt cx="6410872" cy="103445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E1A4B186-0E6E-93C1-D2A0-19A066A67927}"/>
                      </a:ext>
                    </a:extLst>
                  </p:cNvPr>
                  <p:cNvSpPr txBox="1"/>
                  <p:nvPr/>
                </p:nvSpPr>
                <p:spPr>
                  <a:xfrm>
                    <a:off x="1918200" y="3599886"/>
                    <a:ext cx="5836021" cy="6651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&amp;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&amp;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eqAr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</m:t>
                              </m:r>
                              <m:f>
                                <m:fPr>
                                  <m:type m:val="noBar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(0, 1)</m:t>
                              </m:r>
                            </m:e>
                          </m:d>
                        </m:oMath>
                      </m:oMathPara>
                    </a14:m>
                    <a:endParaRPr lang="zh-TW" altLang="en-US" dirty="0">
                      <a:latin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E1A4B186-0E6E-93C1-D2A0-19A066A679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200" y="3599886"/>
                    <a:ext cx="5836021" cy="66511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F8F2E216-C004-4697-C908-CCB599365C52}"/>
                  </a:ext>
                </a:extLst>
              </p:cNvPr>
              <p:cNvSpPr txBox="1"/>
              <p:nvPr/>
            </p:nvSpPr>
            <p:spPr>
              <a:xfrm>
                <a:off x="1343349" y="3230554"/>
                <a:ext cx="1917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Quantile loss</a:t>
                </a:r>
                <a:endParaRPr lang="zh-TW" altLang="en-US" dirty="0"/>
              </a:p>
            </p:txBody>
          </p: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691C0059-F58A-5832-B16E-DC91B145F3B3}"/>
                </a:ext>
              </a:extLst>
            </p:cNvPr>
            <p:cNvGrpSpPr/>
            <p:nvPr/>
          </p:nvGrpSpPr>
          <p:grpSpPr>
            <a:xfrm>
              <a:off x="838200" y="4877168"/>
              <a:ext cx="8806914" cy="984547"/>
              <a:chOff x="1343348" y="4343262"/>
              <a:chExt cx="8806914" cy="9845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文字方塊 9">
                    <a:extLst>
                      <a:ext uri="{FF2B5EF4-FFF2-40B4-BE49-F238E27FC236}">
                        <a16:creationId xmlns:a16="http://schemas.microsoft.com/office/drawing/2014/main" id="{B624316F-8299-3ACA-C389-E9BDA233CB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18200" y="4709948"/>
                    <a:ext cx="8232062" cy="6178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fNam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{0,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func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&amp;0,</m:t>
                                  </m:r>
                                </m:e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&amp;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eqAr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</m:t>
                              </m:r>
                              <m:f>
                                <m:fPr>
                                  <m:type m:val="noBar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,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oMath>
                      </m:oMathPara>
                    </a14:m>
                    <a:endParaRPr lang="zh-TW" altLang="en-US" dirty="0">
                      <a:latin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0" name="文字方塊 9">
                    <a:extLst>
                      <a:ext uri="{FF2B5EF4-FFF2-40B4-BE49-F238E27FC236}">
                        <a16:creationId xmlns:a16="http://schemas.microsoft.com/office/drawing/2014/main" id="{B624316F-8299-3ACA-C389-E9BDA233CB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200" y="4709948"/>
                    <a:ext cx="8232062" cy="61786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C30DEDE6-B79C-44BD-FB64-A23B3FFFF340}"/>
                      </a:ext>
                    </a:extLst>
                  </p:cNvPr>
                  <p:cNvSpPr txBox="1"/>
                  <p:nvPr/>
                </p:nvSpPr>
                <p:spPr>
                  <a:xfrm>
                    <a:off x="1343348" y="4343262"/>
                    <a:ext cx="1917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en-US" altLang="zh-TW" dirty="0"/>
                      <a:t>-insensitive loss</a:t>
                    </a:r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C30DEDE6-B79C-44BD-FB64-A23B3FFFF3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3348" y="4343262"/>
                    <a:ext cx="191708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6557" r="-63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EB4DF24-E112-347E-27FE-454B893C8CD5}"/>
              </a:ext>
            </a:extLst>
          </p:cNvPr>
          <p:cNvSpPr txBox="1"/>
          <p:nvPr/>
        </p:nvSpPr>
        <p:spPr>
          <a:xfrm>
            <a:off x="6767944" y="1683610"/>
            <a:ext cx="4932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Wang, Q., Ma, Y., Zhao, K., &amp; Tian, Y. (2020). A comprehensive survey of loss functions in machine learning. </a:t>
            </a: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</a:rPr>
              <a:t>Annals of Data Science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1-26.</a:t>
            </a:r>
            <a:endParaRPr lang="zh-TW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22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D76FE-AAD4-3B7C-FD5A-1E7F5EAAA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2CA684-A401-B137-EB03-180D5209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944" y="468702"/>
            <a:ext cx="4795982" cy="1325563"/>
          </a:xfrm>
        </p:spPr>
        <p:txBody>
          <a:bodyPr/>
          <a:lstStyle/>
          <a:p>
            <a:r>
              <a:rPr lang="en-US" dirty="0"/>
              <a:t>Why Quantile loss?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63AA198-231D-FCDB-3348-7AEC93995CE5}"/>
                  </a:ext>
                </a:extLst>
              </p:cNvPr>
              <p:cNvSpPr txBox="1"/>
              <p:nvPr/>
            </p:nvSpPr>
            <p:spPr>
              <a:xfrm>
                <a:off x="979057" y="1609599"/>
                <a:ext cx="444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Adapt Quantile loss and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dirty="0"/>
                  <a:t>-insensitive loss</a:t>
                </a:r>
                <a:endParaRPr lang="zh-TW" altLang="en-US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63AA198-231D-FCDB-3348-7AEC93995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57" y="1609599"/>
                <a:ext cx="4445000" cy="369332"/>
              </a:xfrm>
              <a:prstGeom prst="rect">
                <a:avLst/>
              </a:prstGeom>
              <a:blipFill>
                <a:blip r:embed="rId2"/>
                <a:stretch>
                  <a:fillRect l="-1235" t="-6557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2C5DCA9-0558-8568-468E-F99A985B0D9D}"/>
                  </a:ext>
                </a:extLst>
              </p:cNvPr>
              <p:cNvSpPr txBox="1"/>
              <p:nvPr/>
            </p:nvSpPr>
            <p:spPr>
              <a:xfrm>
                <a:off x="2678873" y="2608600"/>
                <a:ext cx="2184381" cy="365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2C5DCA9-0558-8568-468E-F99A985B0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873" y="2608600"/>
                <a:ext cx="2184381" cy="365421"/>
              </a:xfrm>
              <a:prstGeom prst="rect">
                <a:avLst/>
              </a:prstGeom>
              <a:blipFill>
                <a:blip r:embed="rId3"/>
                <a:stretch>
                  <a:fillRect l="-2228" r="-279" b="-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7F1F767-5807-D610-3B23-4F27128F1F17}"/>
                  </a:ext>
                </a:extLst>
              </p:cNvPr>
              <p:cNvSpPr txBox="1"/>
              <p:nvPr/>
            </p:nvSpPr>
            <p:spPr>
              <a:xfrm>
                <a:off x="2678873" y="3550920"/>
                <a:ext cx="2029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7F1F767-5807-D610-3B23-4F27128F1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873" y="3550920"/>
                <a:ext cx="2029850" cy="276999"/>
              </a:xfrm>
              <a:prstGeom prst="rect">
                <a:avLst/>
              </a:prstGeom>
              <a:blipFill>
                <a:blip r:embed="rId4"/>
                <a:stretch>
                  <a:fillRect l="-3604" t="-2222" r="-601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68F14FA-D681-73D0-F65B-DF11CBB61467}"/>
                  </a:ext>
                </a:extLst>
              </p:cNvPr>
              <p:cNvSpPr txBox="1"/>
              <p:nvPr/>
            </p:nvSpPr>
            <p:spPr>
              <a:xfrm>
                <a:off x="2679641" y="4136209"/>
                <a:ext cx="2029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68F14FA-D681-73D0-F65B-DF11CBB61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641" y="4136209"/>
                <a:ext cx="2029082" cy="276999"/>
              </a:xfrm>
              <a:prstGeom prst="rect">
                <a:avLst/>
              </a:prstGeom>
              <a:blipFill>
                <a:blip r:embed="rId5"/>
                <a:stretch>
                  <a:fillRect l="-1205" t="-2222" b="-3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3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F5013-D139-6397-6F14-9EDD1A892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372B7-D685-A823-703F-72C0EFFE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Quantile loss?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84E92-2EB6-5B24-A31C-E4C908C5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interval predictions by varying</a:t>
            </a:r>
            <a:r>
              <a:rPr lang="en-US" i="1" dirty="0"/>
              <a:t> τ</a:t>
            </a:r>
            <a:r>
              <a:rPr lang="en-US" dirty="0"/>
              <a:t>, </a:t>
            </a:r>
          </a:p>
          <a:p>
            <a:r>
              <a:rPr lang="en-US" dirty="0"/>
              <a:t>suitable for addressing uncertainty </a:t>
            </a:r>
          </a:p>
          <a:p>
            <a:r>
              <a:rPr lang="en-US" dirty="0"/>
              <a:t>effectively captures data heterogeneity</a:t>
            </a:r>
          </a:p>
          <a:p>
            <a:r>
              <a:rPr lang="en-US" dirty="0"/>
              <a:t>improves resilience to outliers.</a:t>
            </a:r>
          </a:p>
        </p:txBody>
      </p:sp>
    </p:spTree>
    <p:extLst>
      <p:ext uri="{BB962C8B-B14F-4D97-AF65-F5344CB8AC3E}">
        <p14:creationId xmlns:p14="http://schemas.microsoft.com/office/powerpoint/2010/main" val="226492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8B482-B8B9-F45B-85D7-E947C6DB2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E8EC2F-1FD3-29A8-F36B-BA9B657E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Quantile loss?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F3142A-72B5-D928-C0B5-102F15E90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smaller </a:t>
            </a:r>
            <a:r>
              <a:rPr lang="en-US" i="1" dirty="0"/>
              <a:t>τ</a:t>
            </a:r>
            <a:r>
              <a:rPr lang="en-US" dirty="0"/>
              <a:t> penalizes overestimated samples (where the true value is less than the prediction). </a:t>
            </a:r>
          </a:p>
          <a:p>
            <a:r>
              <a:rPr lang="en-US" dirty="0"/>
              <a:t>larger </a:t>
            </a:r>
            <a:r>
              <a:rPr lang="en-US" i="1" dirty="0"/>
              <a:t>τ</a:t>
            </a:r>
            <a:r>
              <a:rPr lang="en-US" dirty="0"/>
              <a:t> penalizes underestimated samples (where the true value exceeds the prediction)</a:t>
            </a:r>
          </a:p>
        </p:txBody>
      </p:sp>
    </p:spTree>
    <p:extLst>
      <p:ext uri="{BB962C8B-B14F-4D97-AF65-F5344CB8AC3E}">
        <p14:creationId xmlns:p14="http://schemas.microsoft.com/office/powerpoint/2010/main" val="270416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4974</TotalTime>
  <Words>328</Words>
  <Application>Microsoft Office PowerPoint</Application>
  <PresentationFormat>寬螢幕</PresentationFormat>
  <Paragraphs>62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Office 佈景主題</vt:lpstr>
      <vt:lpstr>Automatic change-point detection  using piecewise support vector quantile regression </vt:lpstr>
      <vt:lpstr>Introduction</vt:lpstr>
      <vt:lpstr>PowerPoint 簡報</vt:lpstr>
      <vt:lpstr>Key Components</vt:lpstr>
      <vt:lpstr>Key Features</vt:lpstr>
      <vt:lpstr>Why Quantile loss?</vt:lpstr>
      <vt:lpstr>Why Quantile loss?</vt:lpstr>
      <vt:lpstr>Why Quantile loss?</vt:lpstr>
      <vt:lpstr>Why Quantile loss?</vt:lpstr>
      <vt:lpstr>Piecewise Structure</vt:lpstr>
      <vt:lpstr>CP detection</vt:lpstr>
      <vt:lpstr>The Proposed Model</vt:lpstr>
      <vt:lpstr>Testing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蔡 昇佑</dc:creator>
  <cp:lastModifiedBy>昇佑 蔡</cp:lastModifiedBy>
  <cp:revision>13</cp:revision>
  <dcterms:created xsi:type="dcterms:W3CDTF">2025-09-20T05:54:09Z</dcterms:created>
  <dcterms:modified xsi:type="dcterms:W3CDTF">2025-10-13T09:38:08Z</dcterms:modified>
</cp:coreProperties>
</file>