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66" r:id="rId4"/>
    <p:sldId id="267" r:id="rId5"/>
    <p:sldId id="269" r:id="rId6"/>
    <p:sldId id="273" r:id="rId7"/>
    <p:sldId id="274" r:id="rId8"/>
    <p:sldId id="275" r:id="rId9"/>
    <p:sldId id="276" r:id="rId10"/>
    <p:sldId id="277" r:id="rId11"/>
    <p:sldId id="280" r:id="rId12"/>
    <p:sldId id="270" r:id="rId13"/>
    <p:sldId id="284" r:id="rId14"/>
    <p:sldId id="285" r:id="rId15"/>
    <p:sldId id="286" r:id="rId16"/>
    <p:sldId id="287" r:id="rId17"/>
    <p:sldId id="288" r:id="rId18"/>
    <p:sldId id="292" r:id="rId19"/>
    <p:sldId id="289" r:id="rId20"/>
    <p:sldId id="290" r:id="rId21"/>
    <p:sldId id="271" r:id="rId22"/>
    <p:sldId id="272" r:id="rId23"/>
    <p:sldId id="281" r:id="rId24"/>
    <p:sldId id="282" r:id="rId25"/>
    <p:sldId id="258" r:id="rId26"/>
    <p:sldId id="257" r:id="rId27"/>
    <p:sldId id="263" r:id="rId28"/>
    <p:sldId id="261" r:id="rId29"/>
    <p:sldId id="293" r:id="rId30"/>
    <p:sldId id="264" r:id="rId31"/>
    <p:sldId id="265" r:id="rId32"/>
    <p:sldId id="294" r:id="rId33"/>
    <p:sldId id="295" r:id="rId34"/>
    <p:sldId id="268" r:id="rId35"/>
    <p:sldId id="296" r:id="rId36"/>
    <p:sldId id="297" r:id="rId37"/>
    <p:sldId id="29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E21AB-3AF3-490B-BF71-1F32134D1D14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02087-0012-4E32-B02F-61A3C6B224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78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核心概念就是先隨機生成一個群體，然後從其中選出基因最為優良的個體。接著讓這些個體去繁衍，產生他們的子代，不斷重複這樣的動作以確保最優良的基因能一直傳承下去。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73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這邊舉個例子來介紹一下基因演算法是怎麼求出無向圖的最短路徑。這張圖展示了一個路徑是怎麼編碼成染色體的。</a:t>
            </a:r>
            <a:r>
              <a:rPr lang="en-US" altLang="zh-TW" dirty="0"/>
              <a:t>S</a:t>
            </a:r>
            <a:r>
              <a:rPr lang="zh-TW" altLang="en-US" dirty="0"/>
              <a:t>表示起點，</a:t>
            </a:r>
            <a:r>
              <a:rPr lang="en-US" altLang="zh-TW" dirty="0"/>
              <a:t>D</a:t>
            </a:r>
            <a:r>
              <a:rPr lang="zh-TW" altLang="en-US" dirty="0"/>
              <a:t>表示終點，中間的</a:t>
            </a:r>
            <a:r>
              <a:rPr lang="en-US" altLang="zh-TW" dirty="0"/>
              <a:t>N1~NK</a:t>
            </a:r>
            <a:r>
              <a:rPr lang="zh-TW" altLang="en-US" dirty="0"/>
              <a:t>是中間的節點。這個</a:t>
            </a:r>
            <a:r>
              <a:rPr lang="en-US" altLang="zh-TW" dirty="0"/>
              <a:t>chromosome</a:t>
            </a:r>
            <a:r>
              <a:rPr lang="zh-TW" altLang="en-US" dirty="0"/>
              <a:t>就是經過的路徑，</a:t>
            </a:r>
            <a:r>
              <a:rPr lang="en-US" altLang="zh-TW" dirty="0"/>
              <a:t>locus</a:t>
            </a:r>
            <a:r>
              <a:rPr lang="zh-TW" altLang="en-US" dirty="0"/>
              <a:t>就是染色體中每個節點的位置。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546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總結</a:t>
            </a:r>
          </a:p>
          <a:p>
            <a:r>
              <a:rPr lang="zh-TW" altLang="en-US" dirty="0"/>
              <a:t>交叉操作的流程為：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從兩條路徑（染色體）中找出潛在的交叉點。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隨機選擇一組交叉點，交換其部分路徑，產生新的候選路徑。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這樣的操作使得新的染色體具有來自父代的優秀特徵，提高了搜尋最優解的效率。</a:t>
            </a:r>
          </a:p>
          <a:p>
            <a:r>
              <a:rPr lang="zh-TW" altLang="en-US" dirty="0"/>
              <a:t>此流程能讓遺傳算法在保留良好解的同時，通過不同路徑的組合探索更多可能性，有助於找到更短的路徑。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97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/>
              <a:t>為什麼 </a:t>
            </a:r>
            <a:r>
              <a:rPr lang="en-US" altLang="zh-TW" b="1" dirty="0"/>
              <a:t>TSP </a:t>
            </a:r>
            <a:r>
              <a:rPr lang="zh-TW" altLang="en-US" b="1" dirty="0"/>
              <a:t>需要部分映射交叉？</a:t>
            </a:r>
          </a:p>
          <a:p>
            <a:r>
              <a:rPr lang="en-US" altLang="zh-TW" dirty="0"/>
              <a:t>TSP </a:t>
            </a:r>
            <a:r>
              <a:rPr lang="zh-TW" altLang="en-US" dirty="0"/>
              <a:t>的限制條件是：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每個城市必須被訪問且僅訪問一次。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所以不能單純交換片段，必須對結果進行「修復」（例如移除重複的節點）。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202087-0012-4E32-B02F-61A3C6B224C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1" dirty="0"/>
              <a:t>Preference Weight, </a:t>
            </a:r>
            <a:r>
              <a:rPr lang="el-GR" altLang="zh-TW" sz="1200" b="1" i="1" dirty="0"/>
              <a:t>λ</a:t>
            </a:r>
            <a:r>
              <a:rPr lang="en-US" altLang="zh-TW" sz="1200" b="1" i="1" dirty="0"/>
              <a:t> </a:t>
            </a:r>
            <a:r>
              <a:rPr lang="en-US" altLang="zh-TW" sz="1200" dirty="0"/>
              <a:t> = 0.8</a:t>
            </a:r>
            <a:endParaRPr lang="en-US" altLang="zh-TW" sz="1200" b="1" i="1" dirty="0"/>
          </a:p>
          <a:p>
            <a:r>
              <a:rPr lang="en-US" altLang="zh-TW" sz="1200" b="1" i="1" dirty="0"/>
              <a:t>Heuristic Weight, </a:t>
            </a:r>
            <a:r>
              <a:rPr lang="el-GR" altLang="zh-TW" sz="1200" b="1" dirty="0"/>
              <a:t>β</a:t>
            </a:r>
            <a:r>
              <a:rPr lang="en-US" altLang="zh-TW" sz="1200" b="1" dirty="0"/>
              <a:t> = </a:t>
            </a:r>
            <a:r>
              <a:rPr lang="en-US" altLang="zh-TW" sz="1200" dirty="0"/>
              <a:t>2.0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5344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Also, change same nodes again.</a:t>
            </a:r>
          </a:p>
          <a:p>
            <a:r>
              <a:rPr lang="en-US" altLang="zh-TW" dirty="0"/>
              <a:t>Using fitness to do a decision.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17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A63ED-9FD8-4A40-BE25-3D9BFE964A37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40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49E84-5E0E-40F1-BB9A-87B71562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41215-564E-4AB9-8821-43096D846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A934AF-0DF0-4E6D-9ADB-3B2C3892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A8F10-8536-4219-A79F-C577009D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F57472-AD4B-4858-8E0F-80CB6795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94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ED9C1-D4BA-4B62-BD34-90C14655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5D954-C481-4ED2-9DCE-A66B9052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7E70DF-F005-4E2A-B691-F52447D4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9E81A-50F9-420E-B5B4-A1C05FC7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06F4C-426A-4FA8-9E14-DE2BF4A0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03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0D008F-8351-4A40-A554-4D8CEAAC2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D378C2-E78A-46B7-A2D9-DFEAAF9D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5BFC80-3980-43B1-AA15-3A39FEDE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85CDE-B62C-487C-BC99-B66D525B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2B2C0-3CC5-4F80-86BB-F3A243B5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11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40536-1817-4524-9194-1F0FCD81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A1BF70-7D20-4DBE-A35D-059FE065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394887-DC70-4D75-99AF-1F26797B4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F1CC6D-CA08-414A-9CC2-CBE5130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1AF775-F8E8-4C90-AD53-98839D00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20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D8F76-4033-4E5A-9152-75703E36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3873D1-97EC-4635-836D-5C463F58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B3F8BA-21C5-4EE3-8358-F4BF7D66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584AC-E7AB-467F-97EF-96CAC8DF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F9C063-CA18-4C15-8E59-AFCF7506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9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305B1-15B6-4F39-95B1-CF5E7D97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1B824C-96A2-4CC8-8B9A-93F202B08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6508A3-028B-4F11-B478-2E34F66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05D8949-1314-45CD-ADF1-DD648748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B3329F-44D9-4EF5-93EF-9F9215A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1F0B55-DD64-41F1-9E20-B4FD6F84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540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C55BB-4DE2-4138-964B-D1C2D766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F095A-1EB4-4E5F-A34F-833246836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391FE-A43A-499B-A161-B7F8FFB2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071D56-BF72-4BA2-AC33-00F65DE30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0A5DA3-907F-4051-8C19-E7CCB19F8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B7D8B9E-7D3E-4501-92F6-12AE87C78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D3AFCD-CDC5-4B3C-94CC-7F51F4BA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BC176C-BB0A-4C95-9F2F-24AC5FA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8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9745B-8E05-49A8-8419-A26CCEC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389E7E-C6E0-47BF-813A-6AD6DDA5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22F885-0473-4CF2-9EA2-7FEE7613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DD3EFE-9D4E-433C-82BF-E2E348B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5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50F588-F91F-4030-BC33-1E8F5078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59C219-64A7-4070-B866-DE566682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595DB3-72FA-424F-858B-84D0690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4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768AA-411A-4327-BF45-31663ED7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E6CDC-AB33-45F6-8EE0-1C9CEFEA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B5B474-0A3B-47E7-8096-1674F985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7EFA7F-912D-4733-90B7-7A01FC6F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36819F-B6DF-4F2F-9FC0-144B1682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F2C95E-ED99-46F3-BDA0-CED20A4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10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CFAC0B-D432-4DCF-8A77-44F5BAFB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1E7EF-81AD-4518-9B0C-0BA7CE101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000487-8CA4-4F53-A870-BE1F046DA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C251F0-6F69-44DB-9F99-34FA3C26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4B6273-F834-45A5-927E-7E268D1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1998A7-A93A-483C-BE01-DDB73654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7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A186947-3D5E-44F8-8ACA-24373C916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A1D1C-E6FA-44FA-880C-577776369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8F06E6-366B-4CF3-9B49-E2A2F5691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9679-BD23-4B8A-9A5A-2990B7CDDDC8}" type="datetimeFigureOut">
              <a:rPr lang="zh-TW" altLang="en-US" smtClean="0"/>
              <a:t>2024/11/26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6B4D4-D733-4CF1-829F-5FC0183BD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930AF0-1A16-40B9-B94A-FC80BCAA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66CB5-DF5F-4C85-9161-0B599686AE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00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C1A52-0FDA-45C2-B113-7C5380EA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高等演算法報告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2F50214-000E-45C8-9EAB-637150288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M11307306</a:t>
            </a:r>
            <a:r>
              <a:rPr lang="zh-TW" altLang="en-US" dirty="0"/>
              <a:t> 電機丙碩 黃子睿</a:t>
            </a:r>
            <a:endParaRPr lang="en-US" altLang="zh-TW" dirty="0"/>
          </a:p>
          <a:p>
            <a:r>
              <a:rPr lang="en-US" altLang="zh-TW" dirty="0"/>
              <a:t>M11302149</a:t>
            </a:r>
            <a:r>
              <a:rPr lang="zh-TW" altLang="en-US" dirty="0"/>
              <a:t> 電子甲碩 趙孟哲</a:t>
            </a:r>
          </a:p>
        </p:txBody>
      </p:sp>
    </p:spTree>
    <p:extLst>
      <p:ext uri="{BB962C8B-B14F-4D97-AF65-F5344CB8AC3E}">
        <p14:creationId xmlns:p14="http://schemas.microsoft.com/office/powerpoint/2010/main" val="108965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83B1DE-23C1-F61B-A688-6B133BE7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1" y="220071"/>
            <a:ext cx="6595006" cy="58283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B2344D8-C5B2-722F-8AFB-7C299A68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76" y="3978106"/>
            <a:ext cx="2925750" cy="280662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F684F7-F068-7F3C-E92A-9728239D7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1" y="5646866"/>
            <a:ext cx="3219449" cy="11378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0E60B46-35D2-DBA3-FD0D-A7162E72C9E2}"/>
              </a:ext>
            </a:extLst>
          </p:cNvPr>
          <p:cNvSpPr txBox="1"/>
          <p:nvPr/>
        </p:nvSpPr>
        <p:spPr>
          <a:xfrm>
            <a:off x="6546850" y="722762"/>
            <a:ext cx="90394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/>
              <a:t>(</a:t>
            </a:r>
            <a:r>
              <a:rPr lang="zh-TW" altLang="en-US" sz="2800" dirty="0"/>
              <a:t>生成初始族群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Step2. </a:t>
            </a:r>
            <a:r>
              <a:rPr lang="zh-TW" altLang="en-US" sz="2800" dirty="0"/>
              <a:t>Evaluation</a:t>
            </a:r>
            <a:r>
              <a:rPr lang="en-US" altLang="zh-TW" sz="2800" dirty="0"/>
              <a:t>(</a:t>
            </a:r>
            <a:r>
              <a:rPr lang="zh-TW" altLang="en-US" sz="2800" dirty="0"/>
              <a:t>評估適應度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Step3. </a:t>
            </a:r>
            <a:r>
              <a:rPr lang="zh-TW" altLang="en-US" sz="2800" dirty="0"/>
              <a:t>Selection</a:t>
            </a:r>
            <a:r>
              <a:rPr lang="en-US" altLang="zh-TW" sz="2800" dirty="0"/>
              <a:t>(</a:t>
            </a:r>
            <a:r>
              <a:rPr lang="zh-TW" altLang="en-US" sz="2800" dirty="0"/>
              <a:t>選擇較佳的適應度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Step4. </a:t>
            </a:r>
            <a:r>
              <a:rPr lang="zh-TW" altLang="en-US" sz="2800" dirty="0"/>
              <a:t>Crossover</a:t>
            </a:r>
            <a:r>
              <a:rPr lang="en-US" altLang="zh-TW" sz="2800" dirty="0"/>
              <a:t>(</a:t>
            </a:r>
            <a:r>
              <a:rPr lang="zh-TW" altLang="en-US" sz="2800" dirty="0"/>
              <a:t>交叉操作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Step5. </a:t>
            </a:r>
            <a:r>
              <a:rPr lang="zh-TW" altLang="en-US" sz="2800" dirty="0"/>
              <a:t>Mutation</a:t>
            </a:r>
            <a:r>
              <a:rPr lang="en-US" altLang="zh-TW" sz="2800" dirty="0"/>
              <a:t>(</a:t>
            </a:r>
            <a:r>
              <a:rPr lang="zh-TW" altLang="en-US" sz="2800" dirty="0"/>
              <a:t>突變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Step6. if (</a:t>
            </a:r>
            <a:r>
              <a:rPr lang="zh-TW" altLang="en-US" sz="2800" dirty="0"/>
              <a:t>收斂至最佳解</a:t>
            </a:r>
            <a:r>
              <a:rPr lang="en-US" altLang="zh-TW" sz="2800" dirty="0"/>
              <a:t>or</a:t>
            </a:r>
            <a:r>
              <a:rPr lang="zh-TW" altLang="en-US" sz="2800" dirty="0"/>
              <a:t>達到最大次數</a:t>
            </a:r>
            <a:r>
              <a:rPr lang="en-US" altLang="zh-TW" sz="2800" dirty="0"/>
              <a:t>) break</a:t>
            </a:r>
          </a:p>
          <a:p>
            <a:r>
              <a:rPr lang="en-US" altLang="zh-TW" sz="2800" dirty="0"/>
              <a:t>	else back to Step2</a:t>
            </a:r>
            <a:r>
              <a:rPr lang="zh-TW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79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A0C1687-2154-7CE0-F46B-30B03914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274762"/>
            <a:ext cx="5675313" cy="45374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B39A7A6-78AF-9E33-20D2-EA73733F4437}"/>
              </a:ext>
            </a:extLst>
          </p:cNvPr>
          <p:cNvSpPr txBox="1"/>
          <p:nvPr/>
        </p:nvSpPr>
        <p:spPr>
          <a:xfrm>
            <a:off x="6000750" y="403548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A.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產生一堆隨機的可行路徑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從中挑出較短的路徑進行繁衍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C.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一定比率進行突變</a:t>
            </a:r>
            <a:br>
              <a:rPr lang="zh-TW" altLang="en-US" dirty="0"/>
            </a:b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D.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新的路徑們誕生（子代路徑們 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+ 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突變路徑們）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然後重覆</a:t>
            </a:r>
            <a:r>
              <a:rPr lang="en-US" altLang="zh-TW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 ~ D</a:t>
            </a:r>
            <a:r>
              <a:rPr lang="zh-TW" altLang="en-US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的次數取決於我們的進化次數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C5CB527-CA15-28DA-AAEE-9E191FD2BB02}"/>
              </a:ext>
            </a:extLst>
          </p:cNvPr>
          <p:cNvSpPr txBox="1"/>
          <p:nvPr/>
        </p:nvSpPr>
        <p:spPr>
          <a:xfrm>
            <a:off x="5556613" y="627512"/>
            <a:ext cx="903949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/>
              <a:t>(</a:t>
            </a:r>
            <a:r>
              <a:rPr lang="zh-TW" altLang="en-US" sz="2800" dirty="0"/>
              <a:t>生成初始族群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Step2. </a:t>
            </a:r>
            <a:r>
              <a:rPr lang="zh-TW" altLang="en-US" sz="2800" dirty="0"/>
              <a:t>Evaluation</a:t>
            </a:r>
            <a:r>
              <a:rPr lang="en-US" altLang="zh-TW" sz="2800" dirty="0"/>
              <a:t>(</a:t>
            </a:r>
            <a:r>
              <a:rPr lang="zh-TW" altLang="en-US" sz="2800" dirty="0"/>
              <a:t>評估適應度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Step3. </a:t>
            </a:r>
            <a:r>
              <a:rPr lang="zh-TW" altLang="en-US" sz="2800" dirty="0"/>
              <a:t>Selection</a:t>
            </a:r>
            <a:r>
              <a:rPr lang="en-US" altLang="zh-TW" sz="2800" dirty="0"/>
              <a:t>(</a:t>
            </a:r>
            <a:r>
              <a:rPr lang="zh-TW" altLang="en-US" sz="2800" dirty="0"/>
              <a:t>選擇較佳的適應度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Step4. </a:t>
            </a:r>
            <a:r>
              <a:rPr lang="zh-TW" altLang="en-US" sz="2800" dirty="0"/>
              <a:t>Crossover</a:t>
            </a:r>
            <a:r>
              <a:rPr lang="en-US" altLang="zh-TW" sz="2800" dirty="0"/>
              <a:t>(</a:t>
            </a:r>
            <a:r>
              <a:rPr lang="zh-TW" altLang="en-US" sz="2800" dirty="0"/>
              <a:t>交叉操作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Step5. </a:t>
            </a:r>
            <a:r>
              <a:rPr lang="zh-TW" altLang="en-US" sz="2800" dirty="0"/>
              <a:t>Mutation</a:t>
            </a:r>
            <a:r>
              <a:rPr lang="en-US" altLang="zh-TW" sz="2800" dirty="0"/>
              <a:t>(</a:t>
            </a:r>
            <a:r>
              <a:rPr lang="zh-TW" altLang="en-US" sz="2800" dirty="0"/>
              <a:t>突變</a:t>
            </a:r>
            <a:r>
              <a:rPr lang="en-US" altLang="zh-TW" sz="2800" dirty="0"/>
              <a:t>)</a:t>
            </a:r>
          </a:p>
          <a:p>
            <a:r>
              <a:rPr lang="en-US" altLang="zh-TW" sz="2800" dirty="0"/>
              <a:t>Step6. if (</a:t>
            </a:r>
            <a:r>
              <a:rPr lang="zh-TW" altLang="en-US" sz="2800" dirty="0"/>
              <a:t>收斂至最佳解</a:t>
            </a:r>
            <a:r>
              <a:rPr lang="en-US" altLang="zh-TW" sz="2800" dirty="0"/>
              <a:t>or</a:t>
            </a:r>
            <a:r>
              <a:rPr lang="zh-TW" altLang="en-US" sz="2800" dirty="0"/>
              <a:t>達到最大次數</a:t>
            </a:r>
            <a:r>
              <a:rPr lang="en-US" altLang="zh-TW" sz="2800" dirty="0"/>
              <a:t>) break</a:t>
            </a:r>
          </a:p>
          <a:p>
            <a:r>
              <a:rPr lang="en-US" altLang="zh-TW" sz="2800" dirty="0"/>
              <a:t>	else back to Step2</a:t>
            </a:r>
            <a:r>
              <a:rPr lang="zh-TW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26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0C9EB-7362-0BC3-F7A8-935C75CB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6A1C6-B6B2-79D0-4E8A-DF58E6E5CEF3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(TSP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問題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60E4A6-242D-0A01-E459-CA4ED98C46EF}"/>
              </a:ext>
            </a:extLst>
          </p:cNvPr>
          <p:cNvSpPr txBox="1"/>
          <p:nvPr/>
        </p:nvSpPr>
        <p:spPr>
          <a:xfrm>
            <a:off x="508362" y="1163935"/>
            <a:ext cx="10623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450"/>
              </a:spcBef>
              <a:spcAft>
                <a:spcPts val="450"/>
              </a:spcAft>
            </a:pPr>
            <a:r>
              <a:rPr lang="zh-TW" altLang="en-US" sz="2400" b="0" i="0" dirty="0">
                <a:solidFill>
                  <a:srgbClr val="303233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問題： 給定數個城市和各個城市在地圖上的座標，求解從某一城市出發，經過所有其餘城市恰一次後回到原城市所花費的最短距離及路徑。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1A86BD9-C173-A40B-6E81-FEA76767E1C4}"/>
              </a:ext>
            </a:extLst>
          </p:cNvPr>
          <p:cNvSpPr txBox="1"/>
          <p:nvPr/>
        </p:nvSpPr>
        <p:spPr>
          <a:xfrm>
            <a:off x="6550024" y="2300733"/>
            <a:ext cx="56419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Step1.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產生一堆隨機的可行路徑</a:t>
            </a:r>
            <a:br>
              <a:rPr lang="zh-TW" altLang="en-US" sz="2400" dirty="0"/>
            </a:br>
            <a:r>
              <a:rPr lang="en-US" altLang="zh-TW" sz="2400" dirty="0">
                <a:solidFill>
                  <a:srgbClr val="303233"/>
                </a:solidFill>
                <a:latin typeface="Lato" panose="020F0502020204030203" pitchFamily="34" charset="0"/>
              </a:rPr>
              <a:t>Step2 3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從中挑出較短的路徑</a:t>
            </a:r>
            <a:endParaRPr lang="en-US" altLang="zh-TW" sz="2400" b="0" i="0" dirty="0">
              <a:solidFill>
                <a:srgbClr val="303233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Step4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路徑進行繁衍</a:t>
            </a:r>
            <a:br>
              <a:rPr lang="zh-TW" altLang="en-US" sz="2400" dirty="0"/>
            </a:br>
            <a:r>
              <a:rPr lang="en-US" altLang="zh-TW" sz="2400" dirty="0">
                <a:solidFill>
                  <a:srgbClr val="303233"/>
                </a:solidFill>
                <a:latin typeface="Lato" panose="020F0502020204030203" pitchFamily="34" charset="0"/>
              </a:rPr>
              <a:t>Step5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一定比率進行突變</a:t>
            </a:r>
            <a:br>
              <a:rPr lang="zh-TW" altLang="en-US" sz="2400" dirty="0"/>
            </a:b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D.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新的路徑們誕生（子代路徑們 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+ 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突變路徑們）</a:t>
            </a:r>
            <a:br>
              <a:rPr lang="zh-TW" altLang="en-US" sz="2400" dirty="0"/>
            </a:b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然後重覆</a:t>
            </a:r>
            <a:r>
              <a:rPr lang="en-US" altLang="zh-TW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B ~ D</a:t>
            </a:r>
            <a:r>
              <a:rPr lang="zh-TW" altLang="en-US" sz="24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的次數取決於我們的進化次數</a:t>
            </a:r>
            <a:endParaRPr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2A2152-0376-1C28-1E6F-91B5EE442430}"/>
              </a:ext>
            </a:extLst>
          </p:cNvPr>
          <p:cNvSpPr txBox="1"/>
          <p:nvPr/>
        </p:nvSpPr>
        <p:spPr>
          <a:xfrm>
            <a:off x="354194" y="2300733"/>
            <a:ext cx="59439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Step1. </a:t>
            </a:r>
            <a:r>
              <a:rPr lang="zh-TW" altLang="en-US" sz="2400" dirty="0"/>
              <a:t>Initialization</a:t>
            </a:r>
            <a:r>
              <a:rPr lang="en-US" altLang="zh-TW" sz="2400" dirty="0"/>
              <a:t>(</a:t>
            </a:r>
            <a:r>
              <a:rPr lang="zh-TW" altLang="en-US" sz="2400" dirty="0"/>
              <a:t>生成初始族群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Step2. </a:t>
            </a:r>
            <a:r>
              <a:rPr lang="zh-TW" altLang="en-US" sz="2400" dirty="0"/>
              <a:t>Evaluation</a:t>
            </a:r>
            <a:r>
              <a:rPr lang="en-US" altLang="zh-TW" sz="2400" dirty="0"/>
              <a:t>(</a:t>
            </a:r>
            <a:r>
              <a:rPr lang="zh-TW" altLang="en-US" sz="2400" dirty="0"/>
              <a:t>評估適應度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Step3. </a:t>
            </a:r>
            <a:r>
              <a:rPr lang="zh-TW" altLang="en-US" sz="2400" dirty="0"/>
              <a:t>Selection</a:t>
            </a:r>
            <a:r>
              <a:rPr lang="en-US" altLang="zh-TW" sz="2400" dirty="0"/>
              <a:t>(</a:t>
            </a:r>
            <a:r>
              <a:rPr lang="zh-TW" altLang="en-US" sz="2400" dirty="0"/>
              <a:t>選擇較佳的適應度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Step4. </a:t>
            </a:r>
            <a:r>
              <a:rPr lang="zh-TW" altLang="en-US" sz="2400" dirty="0"/>
              <a:t>Crossover</a:t>
            </a:r>
            <a:r>
              <a:rPr lang="en-US" altLang="zh-TW" sz="2400" dirty="0"/>
              <a:t>(</a:t>
            </a:r>
            <a:r>
              <a:rPr lang="zh-TW" altLang="en-US" sz="2400" dirty="0"/>
              <a:t>交叉操作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Step5. </a:t>
            </a:r>
            <a:r>
              <a:rPr lang="zh-TW" altLang="en-US" sz="2400" dirty="0"/>
              <a:t>Mutation</a:t>
            </a:r>
            <a:r>
              <a:rPr lang="en-US" altLang="zh-TW" sz="2400" dirty="0"/>
              <a:t>(</a:t>
            </a:r>
            <a:r>
              <a:rPr lang="zh-TW" altLang="en-US" sz="2400" dirty="0"/>
              <a:t>突變</a:t>
            </a:r>
            <a:r>
              <a:rPr lang="en-US" altLang="zh-TW" sz="2400" dirty="0"/>
              <a:t>)</a:t>
            </a:r>
          </a:p>
          <a:p>
            <a:r>
              <a:rPr lang="en-US" altLang="zh-TW" sz="2400" dirty="0"/>
              <a:t>Step6. if (</a:t>
            </a:r>
            <a:r>
              <a:rPr lang="zh-TW" altLang="en-US" sz="2400" dirty="0"/>
              <a:t>收斂至最佳解</a:t>
            </a:r>
            <a:r>
              <a:rPr lang="en-US" altLang="zh-TW" sz="2400" dirty="0"/>
              <a:t>or</a:t>
            </a:r>
            <a:r>
              <a:rPr lang="zh-TW" altLang="en-US" sz="2400" dirty="0"/>
              <a:t>達到最大次數</a:t>
            </a:r>
            <a:r>
              <a:rPr lang="en-US" altLang="zh-TW" sz="2400" dirty="0"/>
              <a:t>) </a:t>
            </a:r>
            <a:r>
              <a:rPr lang="zh-TW" altLang="en-US" sz="2400" dirty="0"/>
              <a:t>                     </a:t>
            </a:r>
            <a:r>
              <a:rPr lang="en-US" altLang="zh-TW" sz="2400" dirty="0"/>
              <a:t>		break</a:t>
            </a:r>
          </a:p>
          <a:p>
            <a:r>
              <a:rPr lang="en-US" altLang="zh-TW" sz="2400" dirty="0"/>
              <a:t>	else back to Step2</a:t>
            </a:r>
            <a:r>
              <a:rPr lang="zh-TW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026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輸出圖像">
            <a:extLst>
              <a:ext uri="{FF2B5EF4-FFF2-40B4-BE49-F238E27FC236}">
                <a16:creationId xmlns:a16="http://schemas.microsoft.com/office/drawing/2014/main" id="{7FD254FE-BED7-E331-FEAE-09EB0758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9" y="914400"/>
            <a:ext cx="6987742" cy="54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0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F5F1714-F934-A4B3-437B-F2012FC3E9F9}"/>
              </a:ext>
            </a:extLst>
          </p:cNvPr>
          <p:cNvSpPr txBox="1"/>
          <p:nvPr/>
        </p:nvSpPr>
        <p:spPr>
          <a:xfrm>
            <a:off x="503635" y="1324945"/>
            <a:ext cx="11184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生成隨機路徑： 假設初始種群大小為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，每條路徑都是城市的隨機排列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D54634-621E-3052-8519-6A549BFF5843}"/>
              </a:ext>
            </a:extLst>
          </p:cNvPr>
          <p:cNvSpPr txBox="1"/>
          <p:nvPr/>
        </p:nvSpPr>
        <p:spPr>
          <a:xfrm>
            <a:off x="310585" y="280856"/>
            <a:ext cx="10824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生成初始族群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D9132AC-32E3-DF7D-6055-5B7B75393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6633"/>
              </p:ext>
            </p:extLst>
          </p:nvPr>
        </p:nvGraphicFramePr>
        <p:xfrm>
          <a:off x="503635" y="2424095"/>
          <a:ext cx="1136148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550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857811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475128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D → E → A → C → G → H → K → F → J → L → B → I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?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39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AE3BCA-D810-6F62-24C2-18E3CEDF62DC}"/>
              </a:ext>
            </a:extLst>
          </p:cNvPr>
          <p:cNvSpPr txBox="1"/>
          <p:nvPr/>
        </p:nvSpPr>
        <p:spPr>
          <a:xfrm>
            <a:off x="482321" y="4035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評估適應度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CA7C1C2-8DFC-3FA5-A13F-33B6A15EBE26}"/>
              </a:ext>
            </a:extLst>
          </p:cNvPr>
          <p:cNvSpPr txBox="1"/>
          <p:nvPr/>
        </p:nvSpPr>
        <p:spPr>
          <a:xfrm>
            <a:off x="669635" y="1371446"/>
            <a:ext cx="98365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使用兩點間距離公式，逐步計算每條路徑的總長度：𝐴→𝐵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:(50−8)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+(62−3)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=422+592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≈72.63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𝐵→𝐶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:(18−50)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+(0−62)</a:t>
            </a:r>
            <a:r>
              <a:rPr lang="en-US" altLang="zh-TW" sz="2400" baseline="30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=322+622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≈69.73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以此類推，計算整條路徑的總長度。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6403353-B0F8-0D94-5350-397C647F8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357935"/>
              </p:ext>
            </p:extLst>
          </p:nvPr>
        </p:nvGraphicFramePr>
        <p:xfrm>
          <a:off x="669635" y="3230051"/>
          <a:ext cx="111271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033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540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570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18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2F94A3B-374A-3A48-BCA8-04EE42DC3D07}"/>
              </a:ext>
            </a:extLst>
          </p:cNvPr>
          <p:cNvSpPr txBox="1"/>
          <p:nvPr/>
        </p:nvSpPr>
        <p:spPr>
          <a:xfrm>
            <a:off x="434110" y="274554"/>
            <a:ext cx="8321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選擇較佳的適應度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12E688D-6F11-9CDF-5B60-8694BD89F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56188"/>
              </p:ext>
            </p:extLst>
          </p:nvPr>
        </p:nvGraphicFramePr>
        <p:xfrm>
          <a:off x="143012" y="2266202"/>
          <a:ext cx="118346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529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8008536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778558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  <a:cs typeface="Times New Roman" panose="02020603050405020304" pitchFamily="18" charset="0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A → B → C → D → E → F → G → H → I → J → K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540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520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E → F → G → H → A → C → D → B → K → I → J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610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C → A → F → B → H → D → E → K → I → J → G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570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D → E → A → C → G → H → K → F → J → L → B → I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  <a:cs typeface="Times New Roman" panose="02020603050405020304" pitchFamily="18" charset="0"/>
                        </a:rPr>
                        <a:t>530</a:t>
                      </a:r>
                      <a:endParaRPr lang="zh-TW" altLang="en-US" sz="24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8" name="橢圓 7">
            <a:extLst>
              <a:ext uri="{FF2B5EF4-FFF2-40B4-BE49-F238E27FC236}">
                <a16:creationId xmlns:a16="http://schemas.microsoft.com/office/drawing/2014/main" id="{17B2979F-9CCF-4AF8-4E1D-8E74CBD8B8EA}"/>
              </a:ext>
            </a:extLst>
          </p:cNvPr>
          <p:cNvSpPr/>
          <p:nvPr/>
        </p:nvSpPr>
        <p:spPr>
          <a:xfrm>
            <a:off x="10675408" y="3227582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DF9A4EE-FF5F-BCBE-4AA9-3631EB93F459}"/>
              </a:ext>
            </a:extLst>
          </p:cNvPr>
          <p:cNvSpPr/>
          <p:nvPr/>
        </p:nvSpPr>
        <p:spPr>
          <a:xfrm>
            <a:off x="10675408" y="4639947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EA84AF-576F-E55E-6B77-9C22FA8E19CC}"/>
              </a:ext>
            </a:extLst>
          </p:cNvPr>
          <p:cNvSpPr txBox="1"/>
          <p:nvPr/>
        </p:nvSpPr>
        <p:spPr>
          <a:xfrm>
            <a:off x="1298285" y="1323847"/>
            <a:ext cx="9836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選擇較短的路徑</a:t>
            </a:r>
          </a:p>
        </p:txBody>
      </p:sp>
    </p:spTree>
    <p:extLst>
      <p:ext uri="{BB962C8B-B14F-4D97-AF65-F5344CB8AC3E}">
        <p14:creationId xmlns:p14="http://schemas.microsoft.com/office/powerpoint/2010/main" val="295598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C8C1C6-0ED8-80A8-AC5A-E0FCEC1EAD64}"/>
              </a:ext>
            </a:extLst>
          </p:cNvPr>
          <p:cNvSpPr txBox="1"/>
          <p:nvPr/>
        </p:nvSpPr>
        <p:spPr>
          <a:xfrm>
            <a:off x="1089892" y="804047"/>
            <a:ext cx="9818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選擇父母路徑：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父路徑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→ D → A → E → F → C → G → K → J → I → H → L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母路徑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(5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→ E → A → C → G → H → K → F → J → L → B → I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AC1A35D-97FE-AC4E-8A65-C8CAEA23683C}"/>
              </a:ext>
            </a:extLst>
          </p:cNvPr>
          <p:cNvSpPr txBox="1"/>
          <p:nvPr/>
        </p:nvSpPr>
        <p:spPr>
          <a:xfrm>
            <a:off x="504853" y="171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D05FAB6-D37C-C16D-12BE-5A3D834F2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44929"/>
              </p:ext>
            </p:extLst>
          </p:nvPr>
        </p:nvGraphicFramePr>
        <p:xfrm>
          <a:off x="766617" y="2047187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6E2595-9550-8E03-0BDC-60364F95246A}"/>
              </a:ext>
            </a:extLst>
          </p:cNvPr>
          <p:cNvSpPr txBox="1"/>
          <p:nvPr/>
        </p:nvSpPr>
        <p:spPr>
          <a:xfrm>
            <a:off x="831274" y="4055470"/>
            <a:ext cx="10734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基因交換：從父路徑擷取基因片段，例如選擇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從母路徑中移除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剩餘：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 → A → G → H → K → J → L → B → I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E → F → C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插入母路徑中，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形成：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D → A → E → F → C → G → H → K → J → L → B → I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生成子代：假設生成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條新路徑，加入種群中。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08D53B2-4046-BF96-FBBF-9599921D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714583"/>
              </p:ext>
            </p:extLst>
          </p:nvPr>
        </p:nvGraphicFramePr>
        <p:xfrm>
          <a:off x="766617" y="2056655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→ F → C </a:t>
                      </a:r>
                      <a:r>
                        <a:rPr lang="en-US" altLang="zh-TW" sz="2400" dirty="0"/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</a:t>
                      </a:r>
                      <a:r>
                        <a:rPr lang="en-US" altLang="zh-TW" sz="2400" dirty="0"/>
                        <a:t>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zh-TW" sz="2400" dirty="0"/>
                        <a:t> → G → H → K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/>
                        <a:t>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1F4E613-24DD-5E7E-550F-8049175B6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881699"/>
              </p:ext>
            </p:extLst>
          </p:nvPr>
        </p:nvGraphicFramePr>
        <p:xfrm>
          <a:off x="766616" y="2047187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72982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E → F → C </a:t>
                      </a:r>
                      <a:r>
                        <a:rPr lang="en-US" altLang="zh-TW" sz="2400" dirty="0"/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 A →  G → H → K → 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D1BC460-102C-DCB6-DB8D-E35ECFCD5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10330"/>
              </p:ext>
            </p:extLst>
          </p:nvPr>
        </p:nvGraphicFramePr>
        <p:xfrm>
          <a:off x="766615" y="2066123"/>
          <a:ext cx="1033549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091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164637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1576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+mn-lt"/>
                        </a:rPr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2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B → D →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+mn-lt"/>
                        </a:rPr>
                        <a:t>E → F → C </a:t>
                      </a:r>
                      <a:r>
                        <a:rPr lang="en-US" altLang="zh-TW" sz="2400" dirty="0">
                          <a:latin typeface="+mn-lt"/>
                        </a:rPr>
                        <a:t>→ G → K → J → I → H → 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520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D →  A → 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  <a:latin typeface="+mn-lt"/>
                        </a:rPr>
                        <a:t>E → F → C </a:t>
                      </a:r>
                      <a:r>
                        <a:rPr lang="en-US" altLang="zh-TW" sz="2400" dirty="0">
                          <a:latin typeface="+mn-lt"/>
                        </a:rPr>
                        <a:t>→ G → H → K →  J → L → B → I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530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D4C7963E-AA39-9604-B5BC-717CA4B8B315}"/>
              </a:ext>
            </a:extLst>
          </p:cNvPr>
          <p:cNvSpPr txBox="1"/>
          <p:nvPr/>
        </p:nvSpPr>
        <p:spPr>
          <a:xfrm>
            <a:off x="6143336" y="23978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部分映射交叉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Partially Mapped Crossover, PMX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2734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69A7F2-F84B-0824-1854-7F5947E59FCE}"/>
              </a:ext>
            </a:extLst>
          </p:cNvPr>
          <p:cNvSpPr txBox="1"/>
          <p:nvPr/>
        </p:nvSpPr>
        <p:spPr>
          <a:xfrm>
            <a:off x="1139826" y="933047"/>
            <a:ext cx="111985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以此類推繼續產生子代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（子代）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 → D → E → F → C → G → H → A → K → J → L → I	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（子代）	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C → G → H → K → E → F → J → L → B → I	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682CD9F-FBCA-400F-2EC9-6C4BBD94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34431"/>
              </p:ext>
            </p:extLst>
          </p:nvPr>
        </p:nvGraphicFramePr>
        <p:xfrm>
          <a:off x="460092" y="2815993"/>
          <a:ext cx="1127181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762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224210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216843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路徑編號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E → F → C → G → H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FC6B6617-27EA-563B-B6F0-E77C91BB6733}"/>
              </a:ext>
            </a:extLst>
          </p:cNvPr>
          <p:cNvSpPr txBox="1"/>
          <p:nvPr/>
        </p:nvSpPr>
        <p:spPr>
          <a:xfrm>
            <a:off x="504853" y="1710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6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0BCB562-C8CB-8745-CBF5-6DE3D0AC798B}"/>
              </a:ext>
            </a:extLst>
          </p:cNvPr>
          <p:cNvSpPr txBox="1"/>
          <p:nvPr/>
        </p:nvSpPr>
        <p:spPr>
          <a:xfrm>
            <a:off x="718407" y="799820"/>
            <a:ext cx="102220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突變隨機選擇路徑：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假設選擇路徑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進行突變：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原路徑：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F → C → G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K → J → L → B → I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隨機交換兩個城市：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假設交換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，突變後路徑：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 → A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F → C → G →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K → J → L → B → I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DF6CF7-D143-45B9-94D0-CD9420861863}"/>
              </a:ext>
            </a:extLst>
          </p:cNvPr>
          <p:cNvSpPr txBox="1"/>
          <p:nvPr/>
        </p:nvSpPr>
        <p:spPr>
          <a:xfrm>
            <a:off x="604982" y="1643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Step5. 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Mutation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突變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3C6755B-7710-8852-3B57-770B2F375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573677"/>
              </p:ext>
            </p:extLst>
          </p:nvPr>
        </p:nvGraphicFramePr>
        <p:xfrm>
          <a:off x="213730" y="3127478"/>
          <a:ext cx="1176453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4503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7540001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270035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路徑編號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TW" sz="2400" dirty="0"/>
                        <a:t> → F → C → G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TW" sz="2400" dirty="0"/>
                        <a:t>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的變異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altLang="zh-TW" sz="2400" dirty="0"/>
                        <a:t> → F → C → G → </a:t>
                      </a:r>
                      <a:r>
                        <a:rPr lang="en-US" altLang="zh-TW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TW" sz="2400" dirty="0"/>
                        <a:t>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6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2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BBC4-870E-44CD-84CA-76449BBF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基因演算法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83171-8B2E-4861-9C13-E1D2F0E2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M11307306</a:t>
            </a:r>
            <a:r>
              <a:rPr lang="zh-TW" altLang="en-US" dirty="0"/>
              <a:t> 電機丙碩 黃子睿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95717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E23628DA-9ADF-0096-22EC-21AF2E6821E6}"/>
              </a:ext>
            </a:extLst>
          </p:cNvPr>
          <p:cNvSpPr txBox="1"/>
          <p:nvPr/>
        </p:nvSpPr>
        <p:spPr>
          <a:xfrm>
            <a:off x="425481" y="265838"/>
            <a:ext cx="112616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/>
              <a:t>Step6.</a:t>
            </a:r>
            <a:r>
              <a:rPr lang="zh-TW" altLang="en-US" sz="3200" dirty="0"/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重複步驟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，進行多次迭代，最終收斂到最短路徑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23CD2B0-E974-373C-74CB-613887B02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20405"/>
              </p:ext>
            </p:extLst>
          </p:nvPr>
        </p:nvGraphicFramePr>
        <p:xfrm>
          <a:off x="668737" y="1866265"/>
          <a:ext cx="10775181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039">
                  <a:extLst>
                    <a:ext uri="{9D8B030D-6E8A-4147-A177-3AD203B41FA5}">
                      <a16:colId xmlns:a16="http://schemas.microsoft.com/office/drawing/2014/main" val="3482312513"/>
                    </a:ext>
                  </a:extLst>
                </a:gridCol>
                <a:gridCol w="6905913">
                  <a:extLst>
                    <a:ext uri="{9D8B030D-6E8A-4147-A177-3AD203B41FA5}">
                      <a16:colId xmlns:a16="http://schemas.microsoft.com/office/drawing/2014/main" val="3005561789"/>
                    </a:ext>
                  </a:extLst>
                </a:gridCol>
                <a:gridCol w="1163229">
                  <a:extLst>
                    <a:ext uri="{9D8B030D-6E8A-4147-A177-3AD203B41FA5}">
                      <a16:colId xmlns:a16="http://schemas.microsoft.com/office/drawing/2014/main" val="3200163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/>
                        <a:t>路徑編號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	路徑順序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路徑長度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01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A → E → F → C → G → K → J → I → H → 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0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菁英路徑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E → A → C → G → H → K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530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06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E → F → C → G → H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510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7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 → D → E → F → C → G → H → A → K → J → L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5(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2&amp;5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的子代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C → G → H → K → E → F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525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24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6(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路徑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</a:t>
                      </a:r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的變異</a:t>
                      </a:r>
                      <a:r>
                        <a:rPr lang="en-US" altLang="zh-TW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 → A → H → F → C → G → E → K → J → L → B → I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518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69411"/>
                  </a:ext>
                </a:extLst>
              </a:tr>
            </a:tbl>
          </a:graphicData>
        </a:graphic>
      </p:graphicFrame>
      <p:sp>
        <p:nvSpPr>
          <p:cNvPr id="30" name="橢圓 29">
            <a:extLst>
              <a:ext uri="{FF2B5EF4-FFF2-40B4-BE49-F238E27FC236}">
                <a16:creationId xmlns:a16="http://schemas.microsoft.com/office/drawing/2014/main" id="{CBEE1521-E9A1-0A93-73DA-3CF427EF595A}"/>
              </a:ext>
            </a:extLst>
          </p:cNvPr>
          <p:cNvSpPr/>
          <p:nvPr/>
        </p:nvSpPr>
        <p:spPr>
          <a:xfrm>
            <a:off x="10406844" y="3613855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96ECA14-E0E4-5690-E1D6-8D32FA4C7A8A}"/>
              </a:ext>
            </a:extLst>
          </p:cNvPr>
          <p:cNvSpPr/>
          <p:nvPr/>
        </p:nvSpPr>
        <p:spPr>
          <a:xfrm>
            <a:off x="10406844" y="4029272"/>
            <a:ext cx="775855" cy="369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815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B3E67-76CE-1AAB-CF88-8A32079F9FEC}"/>
              </a:ext>
            </a:extLst>
          </p:cNvPr>
          <p:cNvSpPr txBox="1">
            <a:spLocks/>
          </p:cNvSpPr>
          <p:nvPr/>
        </p:nvSpPr>
        <p:spPr>
          <a:xfrm>
            <a:off x="391383" y="-109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B763802-4B63-C5D3-A99C-7B290683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6" y="1238782"/>
            <a:ext cx="5534797" cy="399153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F3C744-32F4-663E-66C7-F8C85457A566}"/>
              </a:ext>
            </a:extLst>
          </p:cNvPr>
          <p:cNvSpPr txBox="1"/>
          <p:nvPr/>
        </p:nvSpPr>
        <p:spPr>
          <a:xfrm>
            <a:off x="672737" y="5665996"/>
            <a:ext cx="11122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最短路徑：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 → C → A → D → I → J → F → B → K →E→ L → H → G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總長度：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307.37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BA2FB8-A7BE-6BA8-ADF0-4CC46B5C8DDC}"/>
              </a:ext>
            </a:extLst>
          </p:cNvPr>
          <p:cNvSpPr txBox="1"/>
          <p:nvPr/>
        </p:nvSpPr>
        <p:spPr>
          <a:xfrm>
            <a:off x="5700599" y="2143151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level=40,(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迭代次數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populations=150,(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每一代中有多少路徑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variant=3,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交配時父路徑要取多長的基因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mutate_percent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=0.02,(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變異率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elite_save_percent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=0.15(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群體中前幾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為菁英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37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AB53-A726-5719-6078-F65A9B8A27E9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/>
              <a:t>比較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07B18A-6546-91F3-9740-11BC8B1E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252" y="755650"/>
            <a:ext cx="7963748" cy="59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4003EF5-514F-FCFC-5B43-9571DDBA5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33" y="1274454"/>
            <a:ext cx="5258534" cy="441069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1587D71-D3FC-0015-5BD3-967715473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25" y="1163339"/>
            <a:ext cx="519185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75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006C9A9-327D-8E35-BD4D-C65E3968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67" y="661835"/>
            <a:ext cx="8707065" cy="218152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4EF0862-3669-933F-8322-E837377B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17" y="2733394"/>
            <a:ext cx="5487166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11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F8BBC4-870E-44CD-84CA-76449BBF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蜂群演算法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83171-8B2E-4861-9C13-E1D2F0E2F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M11302149</a:t>
            </a:r>
            <a:r>
              <a:rPr lang="zh-TW" altLang="en-US" dirty="0"/>
              <a:t> 電子甲碩 趙孟哲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939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通過多個「人工蜜蜂」的協同搜索來找到問題的最佳解。</a:t>
            </a:r>
            <a:endParaRPr lang="en-US" altLang="zh-TW" dirty="0"/>
          </a:p>
          <a:p>
            <a:r>
              <a:rPr lang="zh-TW" altLang="en-US" dirty="0"/>
              <a:t>模擬蜜蜂在尋找食物過程中，根據位置的食物品質去選擇下一步行動，並且有隨機探索的步驟。</a:t>
            </a:r>
            <a:endParaRPr lang="en-US" altLang="zh-TW" dirty="0"/>
          </a:p>
        </p:txBody>
      </p:sp>
      <p:pic>
        <p:nvPicPr>
          <p:cNvPr id="1026" name="Picture 2" descr="蜜蜂八字舞 - Cindy's Bioworld">
            <a:extLst>
              <a:ext uri="{FF2B5EF4-FFF2-40B4-BE49-F238E27FC236}">
                <a16:creationId xmlns:a16="http://schemas.microsoft.com/office/drawing/2014/main" id="{17ECD93A-1C1A-404F-9A50-66A87B370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816" y="3822618"/>
            <a:ext cx="38100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4690503-D347-4B1C-8A9D-F42A47DA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02" y="3582540"/>
            <a:ext cx="3279002" cy="232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21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基本參數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F714B-CC21-4C85-9C26-5B12E28B6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54580"/>
            <a:ext cx="1085556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食物源數量（SN）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通常等於僱用蜂和觀察蜂的總數（即僱用蜂和觀察蜂各佔一半）。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SN決定了算法中的解數量，數量越多，搜索空間越大，但計算成本也會增加。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最大迭代次數（MCN）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决定了算法的搜索範圍。MCN 越大，算法有更多次機會探索最佳解。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但過高的 MCN會增加計算時間。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偵查蜂次數限制（limit）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偵查蜂次數限制 limit</a:t>
            </a: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設定了每個食物源的最大容忍度。當某個食物源的適應度無法改善且次數達到 limit時，該食物源將被偵查蜂放棄，重新生成新食物源。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TW" altLang="en-US" sz="2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較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小的 limit值會增加探索性，較大的值會加強局部搜索。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8430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蜂群分工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0900F2-D1CE-4C6B-9389-86710234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983"/>
          </a:xfrm>
        </p:spPr>
        <p:txBody>
          <a:bodyPr>
            <a:normAutofit/>
          </a:bodyPr>
          <a:lstStyle/>
          <a:p>
            <a:r>
              <a:rPr lang="en-US" altLang="zh-TW" dirty="0"/>
              <a:t>Employed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記錄一個特定的食物源位置（即一個解）</a:t>
            </a:r>
            <a:endParaRPr lang="en-US" altLang="zh-TW" dirty="0"/>
          </a:p>
          <a:p>
            <a:pPr lvl="1"/>
            <a:r>
              <a:rPr lang="zh-TW" altLang="en-US" dirty="0"/>
              <a:t>尋找附近的其他食物源（即鄰域解）。若新的位置（解）的食物品質高於目前的，則會更新該解為最佳解，否則保持原位置。</a:t>
            </a:r>
            <a:endParaRPr lang="en-US" altLang="zh-TW" dirty="0"/>
          </a:p>
          <a:p>
            <a:r>
              <a:rPr lang="en-US" altLang="zh-TW" dirty="0"/>
              <a:t>Onlooker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觀察雇傭蜂的舞蹈，通過</a:t>
            </a:r>
            <a:r>
              <a:rPr lang="en-US" altLang="zh-TW" dirty="0"/>
              <a:t>Roulette Wheel Selection (</a:t>
            </a:r>
            <a:r>
              <a:rPr lang="zh-TW" altLang="en-US" dirty="0"/>
              <a:t>輪盤賽</a:t>
            </a:r>
            <a:r>
              <a:rPr lang="en-US" altLang="zh-TW" dirty="0"/>
              <a:t>)</a:t>
            </a:r>
            <a:r>
              <a:rPr lang="zh-TW" altLang="en-US" dirty="0"/>
              <a:t>選擇有潛力</a:t>
            </a:r>
            <a:r>
              <a:rPr lang="en-US" altLang="zh-TW" dirty="0"/>
              <a:t>(</a:t>
            </a:r>
            <a:r>
              <a:rPr lang="zh-TW" altLang="en-US" dirty="0"/>
              <a:t>適應度高</a:t>
            </a:r>
            <a:r>
              <a:rPr lang="en-US" altLang="zh-TW" dirty="0"/>
              <a:t>)</a:t>
            </a:r>
            <a:r>
              <a:rPr lang="zh-TW" altLang="en-US" dirty="0"/>
              <a:t>的食物源。選定食物源後，觀察蜂會前往該位置並在附近嘗試尋找新的解。</a:t>
            </a:r>
            <a:endParaRPr lang="en-US" altLang="zh-TW" dirty="0"/>
          </a:p>
          <a:p>
            <a:r>
              <a:rPr lang="en-US" altLang="zh-TW" dirty="0"/>
              <a:t>Scout Bees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當某一食物源長時間沒有改善時，該解被「放棄」，由偵查蜂隨機產生新的位置進行替換，避免陷入局部最小值。</a:t>
            </a:r>
          </a:p>
        </p:txBody>
      </p:sp>
    </p:spTree>
    <p:extLst>
      <p:ext uri="{BB962C8B-B14F-4D97-AF65-F5344CB8AC3E}">
        <p14:creationId xmlns:p14="http://schemas.microsoft.com/office/powerpoint/2010/main" val="348431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FBE38-9A20-4BE7-99EF-2D61C9C0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76" y="127732"/>
            <a:ext cx="10515600" cy="1325563"/>
          </a:xfrm>
        </p:spPr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02C90-86D5-4C0A-8A31-D887C8B8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95"/>
            <a:ext cx="10515600" cy="3397006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dirty="0"/>
              <a:t>STEP1: Initialization (</a:t>
            </a:r>
            <a:r>
              <a:rPr lang="zh-TW" altLang="en-US" sz="2400" dirty="0"/>
              <a:t>初始蜜源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STEP2:</a:t>
            </a:r>
            <a:r>
              <a:rPr lang="zh-TW" altLang="en-US" sz="2400" dirty="0"/>
              <a:t> </a:t>
            </a:r>
            <a:r>
              <a:rPr lang="en-US" altLang="zh-TW" sz="2400" dirty="0"/>
              <a:t>Employed bee (</a:t>
            </a:r>
            <a:r>
              <a:rPr lang="zh-TW" altLang="en-US" sz="2400" dirty="0"/>
              <a:t>雇傭蜂階段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STEP3:</a:t>
            </a:r>
            <a:r>
              <a:rPr lang="zh-TW" altLang="en-US" sz="2400" dirty="0"/>
              <a:t> </a:t>
            </a:r>
            <a:r>
              <a:rPr lang="en-US" altLang="zh-TW" sz="2400" dirty="0"/>
              <a:t>Onlooker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觀察蜂階段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STEP4:</a:t>
            </a:r>
            <a:r>
              <a:rPr lang="zh-TW" altLang="en-US" sz="2400" dirty="0"/>
              <a:t> </a:t>
            </a:r>
            <a:r>
              <a:rPr lang="en-US" altLang="zh-TW" sz="2400" dirty="0"/>
              <a:t>Scout bee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偵查蜂階段</a:t>
            </a:r>
            <a:r>
              <a:rPr lang="en-US" altLang="zh-TW" sz="2400" dirty="0"/>
              <a:t>)</a:t>
            </a:r>
          </a:p>
          <a:p>
            <a:pPr marL="0" indent="0">
              <a:buNone/>
            </a:pPr>
            <a:r>
              <a:rPr lang="en-US" altLang="zh-TW" sz="2400" dirty="0"/>
              <a:t>STEP5:</a:t>
            </a:r>
            <a:r>
              <a:rPr lang="zh-TW" altLang="en-US" sz="2400" dirty="0"/>
              <a:t>  </a:t>
            </a:r>
            <a:r>
              <a:rPr lang="en-US" altLang="zh-TW" sz="2400" dirty="0"/>
              <a:t>if (</a:t>
            </a:r>
            <a:r>
              <a:rPr lang="zh-TW" altLang="en-US" sz="2400" dirty="0"/>
              <a:t>檢查是否達到最佳解或達到最佳次數</a:t>
            </a:r>
            <a:r>
              <a:rPr lang="en-US" altLang="zh-TW" sz="2400" dirty="0"/>
              <a:t>) break</a:t>
            </a:r>
          </a:p>
          <a:p>
            <a:pPr marL="1371600" lvl="3" indent="0">
              <a:buNone/>
            </a:pPr>
            <a:r>
              <a:rPr lang="en-US" altLang="zh-TW" sz="2400" dirty="0"/>
              <a:t>else  repeat to step2.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EC4C58-36F0-4F32-B424-32252380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76835"/>
            <a:ext cx="10213731" cy="25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7F64-86F6-574F-96E6-67EAFB390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60721-17DB-A8E5-E5A5-0514D7A7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7F39E-6275-CCDB-DA6C-B8FAAB26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模擬基因的優勝劣汰，以進行最佳化的計算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5C46F39-B7D8-7F26-A661-B1EDD0198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2100206"/>
            <a:ext cx="3767195" cy="376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宇宙光全人關懷網">
            <a:extLst>
              <a:ext uri="{FF2B5EF4-FFF2-40B4-BE49-F238E27FC236}">
                <a16:creationId xmlns:a16="http://schemas.microsoft.com/office/drawing/2014/main" id="{BD3790D7-75CA-68CC-79BE-D49626E68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3121566"/>
            <a:ext cx="7505700" cy="2745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112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</a:t>
            </a:r>
            <a:r>
              <a:rPr lang="en-US" altLang="zh-TW" dirty="0"/>
              <a:t>: Travel Salesperson Problem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E1F4920-C05A-4F0A-8686-F75EA906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112" y="991225"/>
            <a:ext cx="5101173" cy="265007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95B49BC-E66B-4ECD-BFA2-C1F3ED1E9436}"/>
              </a:ext>
            </a:extLst>
          </p:cNvPr>
          <p:cNvSpPr txBox="1"/>
          <p:nvPr/>
        </p:nvSpPr>
        <p:spPr>
          <a:xfrm>
            <a:off x="827249" y="1786399"/>
            <a:ext cx="5468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Cities = 10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Permutation = 10!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Number of Bees = 3*cities</a:t>
            </a:r>
            <a:r>
              <a:rPr lang="zh-TW" altLang="en-US" sz="2400" dirty="0"/>
              <a:t> </a:t>
            </a:r>
            <a:r>
              <a:rPr lang="en-US" altLang="zh-TW" sz="2400" dirty="0"/>
              <a:t>=30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Scout Threshold = </a:t>
            </a:r>
          </a:p>
          <a:p>
            <a:r>
              <a:rPr lang="zh-TW" altLang="en-US" sz="2400" dirty="0"/>
              <a:t>     </a:t>
            </a:r>
            <a:r>
              <a:rPr lang="en-US" altLang="zh-TW" sz="2400" dirty="0"/>
              <a:t>Number of Bees /2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Max Iterations = 800</a:t>
            </a:r>
          </a:p>
        </p:txBody>
      </p:sp>
      <p:pic>
        <p:nvPicPr>
          <p:cNvPr id="6" name="Picture 4" descr="輸出圖像">
            <a:extLst>
              <a:ext uri="{FF2B5EF4-FFF2-40B4-BE49-F238E27FC236}">
                <a16:creationId xmlns:a16="http://schemas.microsoft.com/office/drawing/2014/main" id="{9B5E3898-FCD7-440E-90EF-0748DC43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502019"/>
            <a:ext cx="5468048" cy="427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46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STEP1:</a:t>
            </a:r>
            <a:r>
              <a:rPr lang="en-US" altLang="zh-TW" sz="4400" dirty="0"/>
              <a:t> Initialization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900F2-D1CE-4C6B-9389-86710234E8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160" y="1592868"/>
                <a:ext cx="10515600" cy="479498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Employed Bees : Onlooker Bees = 1:1</a:t>
                </a:r>
              </a:p>
              <a:p>
                <a:r>
                  <a:rPr lang="en-US" altLang="zh-TW" dirty="0"/>
                  <a:t>Each employed bees are </a:t>
                </a:r>
                <a:r>
                  <a:rPr lang="en-US" altLang="zh-TW" i="0" dirty="0">
                    <a:effectLst/>
                  </a:rPr>
                  <a:t>distributed a closed route randomly.</a:t>
                </a:r>
              </a:p>
              <a:p>
                <a:r>
                  <a:rPr lang="en-US" altLang="zh-TW" dirty="0"/>
                  <a:t>Generate distance matrix using Euclidean distance.</a:t>
                </a:r>
                <a:endParaRPr lang="en-US" altLang="zh-TW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𝑑𝑖𝑗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rad>
                        <m:radPr>
                          <m:degHide m:val="on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𝑥𝑖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​−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𝑥𝑗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​)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𝑦𝑖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​−</m:t>
                              </m:r>
                              <m:r>
                                <a:rPr lang="en-US" altLang="zh-TW" sz="2000" i="1" dirty="0" err="1">
                                  <a:latin typeface="Cambria Math" panose="02040503050406030204" pitchFamily="18" charset="0"/>
                                </a:rPr>
                                <m:t>𝑦𝑗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​)</m:t>
                              </m:r>
                            </m:e>
                            <m:sup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m:rPr>
                              <m:nor/>
                            </m:rPr>
                            <a:rPr lang="en-US" altLang="zh-TW" sz="20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altLang="zh-TW" i="0" dirty="0">
                  <a:effectLst/>
                </a:endParaRP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30900F2-D1CE-4C6B-9389-86710234E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160" y="1592868"/>
                <a:ext cx="10515600" cy="4794983"/>
              </a:xfrm>
              <a:blipFill>
                <a:blip r:embed="rId2"/>
                <a:stretch>
                  <a:fillRect l="-1043" t="-2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39388B-12C5-46C9-B89C-43232675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60" y="3979298"/>
            <a:ext cx="5653821" cy="192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STEP2:</a:t>
            </a:r>
            <a:r>
              <a:rPr lang="en-US" altLang="zh-TW" sz="4400" dirty="0"/>
              <a:t> Employed Bees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832DCA6-D365-4034-9E72-7D07B759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52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Cost: </a:t>
            </a:r>
          </a:p>
          <a:p>
            <a:endParaRPr lang="en-US" altLang="zh-TW" dirty="0"/>
          </a:p>
          <a:p>
            <a:r>
              <a:rPr lang="en-US" altLang="zh-TW" dirty="0"/>
              <a:t>Fitness</a:t>
            </a:r>
          </a:p>
          <a:p>
            <a:endParaRPr lang="en-US" altLang="zh-TW" dirty="0"/>
          </a:p>
          <a:p>
            <a:r>
              <a:rPr lang="en-US" altLang="zh-TW" dirty="0"/>
              <a:t>Using fitness to value the route. Greater fitness means better permeance.</a:t>
            </a:r>
          </a:p>
          <a:p>
            <a:r>
              <a:rPr lang="en-US" altLang="zh-TW" dirty="0"/>
              <a:t>Ex. Bee1</a:t>
            </a:r>
            <a:endParaRPr lang="en-US" altLang="zh-TW" sz="1800" dirty="0"/>
          </a:p>
          <a:p>
            <a:pPr lvl="1"/>
            <a:r>
              <a:rPr lang="en-US" altLang="zh-TW" sz="2000" dirty="0"/>
              <a:t>[A, E, F, K, B, J, C, D, H, I , G , L ]</a:t>
            </a:r>
          </a:p>
          <a:p>
            <a:pPr lvl="1"/>
            <a:r>
              <a:rPr lang="en-US" altLang="zh-TW" sz="2000" dirty="0"/>
              <a:t>Fitness =  0.0019964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2404ADE-572E-4CF7-B871-B0F2EE3B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331" y="1311435"/>
            <a:ext cx="5938344" cy="479008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13DB1DE-5351-42B0-9853-BF7D06FFA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08" y="1976305"/>
            <a:ext cx="3618943" cy="700187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7D69B712-E0CF-4135-9F40-C359DD31B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808" y="2769258"/>
            <a:ext cx="2005080" cy="7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0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STEP2:</a:t>
            </a:r>
            <a:r>
              <a:rPr lang="en-US" altLang="zh-TW" sz="4400" dirty="0"/>
              <a:t> Employed Bees</a:t>
            </a:r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832DCA6-D365-4034-9E72-7D07B759E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51"/>
            <a:ext cx="5257800" cy="4790083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For new route, swap the two nodes to get a different one.</a:t>
            </a:r>
          </a:p>
          <a:p>
            <a:r>
              <a:rPr lang="en-US" altLang="zh-TW" dirty="0"/>
              <a:t>Use fitness to compare these two routes.</a:t>
            </a:r>
          </a:p>
          <a:p>
            <a:r>
              <a:rPr lang="en-US" altLang="zh-TW" dirty="0"/>
              <a:t>Choose the routes with better fitness.</a:t>
            </a:r>
          </a:p>
          <a:p>
            <a:endParaRPr lang="en-US" altLang="zh-TW" dirty="0"/>
          </a:p>
          <a:p>
            <a:r>
              <a:rPr lang="en-US" altLang="zh-TW" dirty="0"/>
              <a:t>Ex. Bee1’s new route</a:t>
            </a:r>
            <a:endParaRPr lang="en-US" altLang="zh-TW" sz="1800" dirty="0"/>
          </a:p>
          <a:p>
            <a:pPr lvl="1"/>
            <a:r>
              <a:rPr lang="en-US" altLang="zh-TW" sz="2000" dirty="0"/>
              <a:t>[A, E, F, K, B, J, C, I, H, D , G , L ]</a:t>
            </a:r>
          </a:p>
          <a:p>
            <a:pPr lvl="1"/>
            <a:r>
              <a:rPr lang="en-US" altLang="zh-TW" sz="2000" dirty="0"/>
              <a:t>Fitness =  0.0019692 </a:t>
            </a:r>
            <a:r>
              <a:rPr lang="en-US" altLang="zh-TW" sz="2000" dirty="0">
                <a:solidFill>
                  <a:srgbClr val="FF0000"/>
                </a:solidFill>
              </a:rPr>
              <a:t>&lt; 0.0019964, original</a:t>
            </a:r>
          </a:p>
          <a:p>
            <a:pPr lvl="1"/>
            <a:r>
              <a:rPr lang="en-US" altLang="zh-TW" sz="2000" dirty="0"/>
              <a:t>-&gt; choose the original one.</a:t>
            </a:r>
          </a:p>
          <a:p>
            <a:pPr lvl="1"/>
            <a:r>
              <a:rPr lang="en-US" altLang="zh-TW" sz="2000" dirty="0"/>
              <a:t>Vice versa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0F80E9-AF0E-423D-A772-85C3155B1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593" y="1513933"/>
            <a:ext cx="5843752" cy="4713560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E454B47F-51BB-40E8-9838-E9446898F56C}"/>
              </a:ext>
            </a:extLst>
          </p:cNvPr>
          <p:cNvSpPr/>
          <p:nvPr/>
        </p:nvSpPr>
        <p:spPr>
          <a:xfrm>
            <a:off x="8261131" y="3699641"/>
            <a:ext cx="252248" cy="220717"/>
          </a:xfrm>
          <a:prstGeom prst="ellipse">
            <a:avLst/>
          </a:prstGeom>
          <a:noFill/>
          <a:ln w="38100">
            <a:solidFill>
              <a:srgbClr val="FA1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94EBDDBA-F22E-4737-B105-BA6F86CC99A5}"/>
              </a:ext>
            </a:extLst>
          </p:cNvPr>
          <p:cNvSpPr/>
          <p:nvPr/>
        </p:nvSpPr>
        <p:spPr>
          <a:xfrm>
            <a:off x="8387255" y="4529958"/>
            <a:ext cx="252248" cy="220717"/>
          </a:xfrm>
          <a:prstGeom prst="ellipse">
            <a:avLst/>
          </a:prstGeom>
          <a:noFill/>
          <a:ln w="38100">
            <a:solidFill>
              <a:srgbClr val="FA1F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096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STEP3:</a:t>
            </a:r>
            <a:r>
              <a:rPr lang="en-US" altLang="zh-TW" sz="4400" dirty="0"/>
              <a:t> onlooker Bees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14129AE-32F7-4C1C-ABFB-F72C1E4B5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8517" cy="4351338"/>
              </a:xfrm>
            </p:spPr>
            <p:txBody>
              <a:bodyPr/>
              <a:lstStyle/>
              <a:p>
                <a:r>
                  <a:rPr lang="en-US" altLang="zh-TW" dirty="0"/>
                  <a:t>By the result of employed bees,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Calculate the possibility using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nary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Using Roulette wheel selection to choose a solution.</a:t>
                </a:r>
              </a:p>
              <a:p>
                <a:r>
                  <a:rPr lang="en-US" altLang="zh-TW" dirty="0"/>
                  <a:t>Ex. Bee9:</a:t>
                </a:r>
              </a:p>
              <a:p>
                <a:pPr lvl="1"/>
                <a:r>
                  <a:rPr lang="en-US" altLang="zh-TW" dirty="0"/>
                  <a:t>[A, C, F, E, D, J, I, K, B, G, H, L]</a:t>
                </a:r>
              </a:p>
              <a:p>
                <a:pPr lvl="1"/>
                <a:r>
                  <a:rPr lang="en-US" altLang="zh-TW" dirty="0"/>
                  <a:t>Fitness = 0.002278</a:t>
                </a:r>
              </a:p>
            </p:txBody>
          </p:sp>
        </mc:Choice>
        <mc:Fallback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14129AE-32F7-4C1C-ABFB-F72C1E4B5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8517" cy="4351338"/>
              </a:xfrm>
              <a:blipFill>
                <a:blip r:embed="rId3"/>
                <a:stretch>
                  <a:fillRect l="-2004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>
            <a:extLst>
              <a:ext uri="{FF2B5EF4-FFF2-40B4-BE49-F238E27FC236}">
                <a16:creationId xmlns:a16="http://schemas.microsoft.com/office/drawing/2014/main" id="{167D4472-D19D-4082-9040-22CEDC0BE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0241"/>
            <a:ext cx="5976907" cy="48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STEP3:</a:t>
            </a:r>
            <a:r>
              <a:rPr lang="en-US" altLang="zh-TW" sz="4400" dirty="0"/>
              <a:t> onlooker Bees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4129AE-32F7-4C1C-ABFB-F72C1E4B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10" y="1690688"/>
            <a:ext cx="5778247" cy="4351338"/>
          </a:xfrm>
        </p:spPr>
        <p:txBody>
          <a:bodyPr/>
          <a:lstStyle/>
          <a:p>
            <a:r>
              <a:rPr lang="en-US" altLang="zh-TW" dirty="0"/>
              <a:t>Also, change same nodes again.</a:t>
            </a:r>
          </a:p>
          <a:p>
            <a:r>
              <a:rPr lang="en-US" altLang="zh-TW" dirty="0"/>
              <a:t>Using fitness to do a decision.</a:t>
            </a:r>
          </a:p>
          <a:p>
            <a:endParaRPr lang="en-US" altLang="zh-TW" dirty="0"/>
          </a:p>
          <a:p>
            <a:r>
              <a:rPr lang="en-US" altLang="zh-TW" dirty="0"/>
              <a:t>Ex. Bee9:</a:t>
            </a:r>
          </a:p>
          <a:p>
            <a:pPr lvl="1"/>
            <a:r>
              <a:rPr lang="en-US" altLang="zh-TW" dirty="0"/>
              <a:t>[A, C, F, E, D,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, I, K, B, G, </a:t>
            </a:r>
            <a:r>
              <a:rPr lang="en-US" altLang="zh-TW" dirty="0">
                <a:solidFill>
                  <a:srgbClr val="FF0000"/>
                </a:solidFill>
              </a:rPr>
              <a:t>J</a:t>
            </a:r>
            <a:r>
              <a:rPr lang="en-US" altLang="zh-TW" dirty="0"/>
              <a:t>, L]</a:t>
            </a:r>
          </a:p>
          <a:p>
            <a:pPr lvl="1"/>
            <a:r>
              <a:rPr lang="en-US" altLang="zh-TW" dirty="0"/>
              <a:t>Fitness = 0.0018899 </a:t>
            </a:r>
            <a:r>
              <a:rPr lang="en-US" altLang="zh-TW" dirty="0">
                <a:solidFill>
                  <a:srgbClr val="FF0000"/>
                </a:solidFill>
              </a:rPr>
              <a:t>&lt; 0.002278 original</a:t>
            </a:r>
          </a:p>
          <a:p>
            <a:pPr lvl="1"/>
            <a:r>
              <a:rPr lang="en-US" altLang="zh-TW" dirty="0"/>
              <a:t>-&gt;choose original one</a:t>
            </a:r>
          </a:p>
          <a:p>
            <a:pPr lvl="1"/>
            <a:r>
              <a:rPr lang="en-US" altLang="zh-TW" dirty="0"/>
              <a:t>Compare to </a:t>
            </a:r>
            <a:r>
              <a:rPr lang="en-US" altLang="zh-TW" dirty="0" err="1"/>
              <a:t>history_best_route</a:t>
            </a:r>
            <a:r>
              <a:rPr lang="en-US" altLang="zh-TW" dirty="0"/>
              <a:t>, and update. (first iteration will be seen as ∞)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66031B-118D-4EAB-8F05-0A9E7ECF2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40" y="1324303"/>
            <a:ext cx="5680656" cy="47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dirty="0"/>
              <a:t>STEP4:</a:t>
            </a:r>
            <a:r>
              <a:rPr lang="en-US" altLang="zh-TW" sz="4400" dirty="0"/>
              <a:t> scout Bees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AE8956-2327-41CE-B8C6-9259B290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267" y="1795792"/>
            <a:ext cx="11156733" cy="4351338"/>
          </a:xfrm>
        </p:spPr>
        <p:txBody>
          <a:bodyPr/>
          <a:lstStyle/>
          <a:p>
            <a:r>
              <a:rPr lang="en-US" altLang="zh-TW" dirty="0"/>
              <a:t>For any employed bees do{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i="1" dirty="0"/>
              <a:t>IF</a:t>
            </a:r>
            <a:r>
              <a:rPr lang="en-US" altLang="zh-TW" dirty="0"/>
              <a:t> stagnation times &gt; threshold,</a:t>
            </a:r>
          </a:p>
          <a:p>
            <a:pPr marL="0" indent="0">
              <a:buNone/>
            </a:pPr>
            <a:r>
              <a:rPr lang="en-US" altLang="zh-TW" dirty="0"/>
              <a:t>   	</a:t>
            </a:r>
            <a:r>
              <a:rPr lang="en-US" altLang="zh-TW" i="1" dirty="0"/>
              <a:t>THEN</a:t>
            </a:r>
            <a:r>
              <a:rPr lang="en-US" altLang="zh-TW" dirty="0"/>
              <a:t> replace the solution by a new random ones</a:t>
            </a:r>
          </a:p>
          <a:p>
            <a:pPr marL="0" indent="0">
              <a:buNone/>
            </a:pPr>
            <a:r>
              <a:rPr lang="en-US" altLang="zh-TW" dirty="0"/>
              <a:t>    }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It is like a employed bee gives up a source and try to find a better one.</a:t>
            </a:r>
          </a:p>
          <a:p>
            <a:r>
              <a:rPr lang="en-US" altLang="zh-TW" dirty="0"/>
              <a:t>Repeat to Step2.</a:t>
            </a:r>
          </a:p>
        </p:txBody>
      </p:sp>
    </p:spTree>
    <p:extLst>
      <p:ext uri="{BB962C8B-B14F-4D97-AF65-F5344CB8AC3E}">
        <p14:creationId xmlns:p14="http://schemas.microsoft.com/office/powerpoint/2010/main" val="2288710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8CC2D-D3D1-4482-BB0E-8434BF7C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9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TSP</a:t>
            </a:r>
            <a:r>
              <a:rPr lang="zh-TW" altLang="en-US" dirty="0"/>
              <a:t> </a:t>
            </a:r>
            <a:r>
              <a:rPr lang="en-US" altLang="zh-TW" sz="4400" dirty="0"/>
              <a:t>result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FF5C53E-1146-42F5-95EC-79A70CB7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0" y="1343216"/>
            <a:ext cx="9619593" cy="4351338"/>
          </a:xfrm>
        </p:spPr>
        <p:txBody>
          <a:bodyPr/>
          <a:lstStyle/>
          <a:p>
            <a:r>
              <a:rPr lang="en-US" altLang="zh-TW" sz="2400" dirty="0"/>
              <a:t>Iteration times:91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Shortest path: [A, D, I, J, F, B, K, E, L, H, G ,C]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Cost: 307.37</a:t>
            </a:r>
            <a:endParaRPr lang="zh-TW" altLang="en-US" sz="2400" dirty="0">
              <a:ea typeface="標楷體" panose="03000509000000000000" pitchFamily="65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8C36F0-CFE2-4796-B552-7E823CD3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76" y="2699627"/>
            <a:ext cx="6266793" cy="39730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651EF6-A286-4621-83A4-319BC795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06" y="2506210"/>
            <a:ext cx="5056699" cy="416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5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41E0A9-6341-0885-15B1-07140F3FB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98" y="4297126"/>
            <a:ext cx="9414481" cy="247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F45204-923C-315B-2DD7-C4747F2AA719}"/>
              </a:ext>
            </a:extLst>
          </p:cNvPr>
          <p:cNvSpPr txBox="1"/>
          <p:nvPr/>
        </p:nvSpPr>
        <p:spPr>
          <a:xfrm>
            <a:off x="775063" y="1179962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Step1.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Initialization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生成初始族群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Step2.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Evaluation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評估適應度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選擇較佳的適應度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交叉操作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Step5.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Mutation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Step6. if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收斂至最佳解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達到最大次數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break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else back to Step2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078409D9-EDE2-53E5-B683-E6843A7CF935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660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BD018-291D-62B4-9778-9F97B5B1CF63}"/>
              </a:ext>
            </a:extLst>
          </p:cNvPr>
          <p:cNvSpPr txBox="1">
            <a:spLocks/>
          </p:cNvSpPr>
          <p:nvPr/>
        </p:nvSpPr>
        <p:spPr>
          <a:xfrm>
            <a:off x="67273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例子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無向圖尋找最短路徑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F3AF92-6A4D-1F9D-B89D-C752F533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2" y="1979435"/>
            <a:ext cx="6001588" cy="254353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640842-D27A-3087-41EE-D9FAFA50D265}"/>
              </a:ext>
            </a:extLst>
          </p:cNvPr>
          <p:cNvSpPr txBox="1"/>
          <p:nvPr/>
        </p:nvSpPr>
        <p:spPr>
          <a:xfrm>
            <a:off x="6096000" y="151249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節點與路徑：路徑從源節點 𝑆</a:t>
            </a:r>
            <a:r>
              <a:rPr lang="en-US" altLang="zh-TW" dirty="0"/>
              <a:t>S </a:t>
            </a:r>
            <a:r>
              <a:rPr lang="zh-TW" altLang="en-US" dirty="0"/>
              <a:t>開始，經過一系列的中間節點 𝑁</a:t>
            </a:r>
            <a:r>
              <a:rPr lang="en-US" altLang="zh-TW" dirty="0"/>
              <a:t>1,</a:t>
            </a:r>
            <a:r>
              <a:rPr lang="zh-TW" altLang="en-US" dirty="0"/>
              <a:t>𝑁</a:t>
            </a:r>
            <a:r>
              <a:rPr lang="en-US" altLang="zh-TW" dirty="0"/>
              <a:t>2,…,</a:t>
            </a:r>
            <a:r>
              <a:rPr lang="zh-TW" altLang="en-US" dirty="0"/>
              <a:t>𝑁𝑘−</a:t>
            </a:r>
            <a:r>
              <a:rPr lang="en-US" altLang="zh-TW" dirty="0"/>
              <a:t>1,</a:t>
            </a:r>
            <a:r>
              <a:rPr lang="zh-TW" altLang="en-US" dirty="0"/>
              <a:t>𝑁𝑘</a:t>
            </a:r>
            <a:r>
              <a:rPr lang="en-US" altLang="zh-TW" dirty="0"/>
              <a:t>N 1​ ,N 2​ ,…,N k−1​ ,N k​ </a:t>
            </a:r>
            <a:r>
              <a:rPr lang="zh-TW" altLang="en-US" dirty="0"/>
              <a:t>，最終到達目的節點 𝐷</a:t>
            </a:r>
            <a:r>
              <a:rPr lang="en-US" altLang="zh-TW" dirty="0"/>
              <a:t>D</a:t>
            </a:r>
            <a:r>
              <a:rPr lang="zh-TW" altLang="en-US" dirty="0"/>
              <a:t>。每個節點之間的箭頭表示連接的方向，構成了從 𝑆</a:t>
            </a:r>
            <a:r>
              <a:rPr lang="en-US" altLang="zh-TW" dirty="0"/>
              <a:t>S </a:t>
            </a:r>
            <a:r>
              <a:rPr lang="zh-TW" altLang="en-US" dirty="0"/>
              <a:t>到 𝐷</a:t>
            </a:r>
            <a:r>
              <a:rPr lang="en-US" altLang="zh-TW" dirty="0"/>
              <a:t>D </a:t>
            </a:r>
            <a:r>
              <a:rPr lang="zh-TW" altLang="en-US" dirty="0"/>
              <a:t>的完整路徑。染色體編碼：路徑被編碼成染色體（</a:t>
            </a:r>
            <a:r>
              <a:rPr lang="en-US" altLang="zh-TW" dirty="0"/>
              <a:t>chromosome</a:t>
            </a:r>
            <a:r>
              <a:rPr lang="zh-TW" altLang="en-US" dirty="0"/>
              <a:t>），即一組基因序列，其中每個基因表示路徑上的一個節點。每個基因的位置（或「座標」）稱為「位點」（</a:t>
            </a:r>
            <a:r>
              <a:rPr lang="en-US" altLang="zh-TW" dirty="0"/>
              <a:t>locus</a:t>
            </a:r>
            <a:r>
              <a:rPr lang="zh-TW" altLang="en-US" dirty="0"/>
              <a:t>）。例如，位點 </a:t>
            </a:r>
            <a:r>
              <a:rPr lang="en-US" altLang="zh-TW" dirty="0"/>
              <a:t>1 </a:t>
            </a:r>
            <a:r>
              <a:rPr lang="zh-TW" altLang="en-US" dirty="0"/>
              <a:t>對應源節點 𝑆</a:t>
            </a:r>
            <a:r>
              <a:rPr lang="en-US" altLang="zh-TW" dirty="0"/>
              <a:t>S</a:t>
            </a:r>
            <a:r>
              <a:rPr lang="zh-TW" altLang="en-US" dirty="0"/>
              <a:t>，位點 𝑙</a:t>
            </a:r>
            <a:r>
              <a:rPr lang="en-US" altLang="zh-TW" dirty="0"/>
              <a:t>l </a:t>
            </a:r>
            <a:r>
              <a:rPr lang="zh-TW" altLang="en-US" dirty="0"/>
              <a:t>對應目的節點 𝐷</a:t>
            </a:r>
            <a:r>
              <a:rPr lang="en-US" altLang="zh-TW" dirty="0"/>
              <a:t>D</a:t>
            </a:r>
            <a:r>
              <a:rPr lang="zh-TW" altLang="en-US" dirty="0"/>
              <a:t>。染色體的整個結構是 </a:t>
            </a:r>
            <a:r>
              <a:rPr lang="en-US" altLang="zh-TW" dirty="0"/>
              <a:t>[</a:t>
            </a:r>
            <a:r>
              <a:rPr lang="zh-TW" altLang="en-US" dirty="0"/>
              <a:t>𝑆</a:t>
            </a:r>
            <a:r>
              <a:rPr lang="en-US" altLang="zh-TW" dirty="0"/>
              <a:t>,</a:t>
            </a:r>
            <a:r>
              <a:rPr lang="zh-TW" altLang="en-US" dirty="0"/>
              <a:t>𝑁</a:t>
            </a:r>
            <a:r>
              <a:rPr lang="en-US" altLang="zh-TW" dirty="0"/>
              <a:t>1,</a:t>
            </a:r>
            <a:r>
              <a:rPr lang="zh-TW" altLang="en-US" dirty="0"/>
              <a:t>𝑁</a:t>
            </a:r>
            <a:r>
              <a:rPr lang="en-US" altLang="zh-TW" dirty="0"/>
              <a:t>2,…,</a:t>
            </a:r>
            <a:r>
              <a:rPr lang="zh-TW" altLang="en-US" dirty="0"/>
              <a:t>𝑁𝑘−</a:t>
            </a:r>
            <a:r>
              <a:rPr lang="en-US" altLang="zh-TW" dirty="0"/>
              <a:t>1,</a:t>
            </a:r>
            <a:r>
              <a:rPr lang="zh-TW" altLang="en-US" dirty="0"/>
              <a:t>𝑁𝑘</a:t>
            </a:r>
            <a:r>
              <a:rPr lang="en-US" altLang="zh-TW" dirty="0"/>
              <a:t>,</a:t>
            </a:r>
            <a:r>
              <a:rPr lang="zh-TW" altLang="en-US" dirty="0"/>
              <a:t>𝐷</a:t>
            </a:r>
            <a:r>
              <a:rPr lang="en-US" altLang="zh-TW" dirty="0"/>
              <a:t>][S,N 1​ ,N 2​ ,…,N k−1​ ,N k​ ,D]</a:t>
            </a:r>
            <a:r>
              <a:rPr lang="zh-TW" altLang="en-US" dirty="0"/>
              <a:t>，每個位點依序代表經過的節點。位點編號：位點從左到右依序編號：</a:t>
            </a:r>
            <a:r>
              <a:rPr lang="en-US" altLang="zh-TW" dirty="0"/>
              <a:t>1, 2, 3</a:t>
            </a:r>
            <a:r>
              <a:rPr lang="zh-TW" altLang="en-US" dirty="0"/>
              <a:t>，</a:t>
            </a:r>
            <a:r>
              <a:rPr lang="en-US" altLang="zh-TW" dirty="0"/>
              <a:t>…</a:t>
            </a:r>
            <a:r>
              <a:rPr lang="zh-TW" altLang="en-US" dirty="0"/>
              <a:t>，𝑙−</a:t>
            </a:r>
            <a:r>
              <a:rPr lang="en-US" altLang="zh-TW" dirty="0"/>
              <a:t>2,</a:t>
            </a:r>
            <a:r>
              <a:rPr lang="zh-TW" altLang="en-US" dirty="0"/>
              <a:t>𝑙−</a:t>
            </a:r>
            <a:r>
              <a:rPr lang="en-US" altLang="zh-TW" dirty="0"/>
              <a:t>1,</a:t>
            </a:r>
            <a:r>
              <a:rPr lang="zh-TW" altLang="en-US" dirty="0"/>
              <a:t>𝑙</a:t>
            </a:r>
            <a:r>
              <a:rPr lang="en-US" altLang="zh-TW" dirty="0"/>
              <a:t>l−2,l−1,l</a:t>
            </a:r>
            <a:r>
              <a:rPr lang="zh-TW" altLang="en-US" dirty="0"/>
              <a:t>。這些編號提供了染色體中每個節點的位置，幫助遺傳算法在進行交叉和突變操作時定位和操作特定節點。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6A534F-BC8F-7617-C225-AEE901BC4D0F}"/>
              </a:ext>
            </a:extLst>
          </p:cNvPr>
          <p:cNvSpPr txBox="1"/>
          <p:nvPr/>
        </p:nvSpPr>
        <p:spPr>
          <a:xfrm>
            <a:off x="727075" y="5211089"/>
            <a:ext cx="6115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總結來說，這張圖展示了如何將網路路徑編碼成染色體，使其適合遺傳算法的操作，以找到從源節點到目的節點的最短路徑。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0DCECE-3710-D1B9-579C-F3BB93F9DAE8}"/>
              </a:ext>
            </a:extLst>
          </p:cNvPr>
          <p:cNvSpPr txBox="1"/>
          <p:nvPr/>
        </p:nvSpPr>
        <p:spPr>
          <a:xfrm>
            <a:off x="672737" y="1331974"/>
            <a:ext cx="6114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Step1. </a:t>
            </a:r>
            <a:r>
              <a:rPr lang="zh-TW" altLang="en-US" sz="2800" dirty="0"/>
              <a:t>Initialization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生成初始族群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14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C02AED2-33EA-725B-DE30-46CE2171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47" y="2009691"/>
            <a:ext cx="3258005" cy="120031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10E8C400-0F39-5900-B937-518A9061C244}"/>
              </a:ext>
            </a:extLst>
          </p:cNvPr>
          <p:cNvSpPr txBox="1"/>
          <p:nvPr/>
        </p:nvSpPr>
        <p:spPr>
          <a:xfrm>
            <a:off x="4298950" y="219434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. </a:t>
            </a:r>
            <a:r>
              <a:rPr lang="zh-TW" altLang="en-US" b="1" dirty="0"/>
              <a:t>適應度函數（</a:t>
            </a:r>
            <a:r>
              <a:rPr lang="en-US" altLang="zh-TW" b="1" dirty="0"/>
              <a:t>Fitness Function</a:t>
            </a:r>
            <a:r>
              <a:rPr lang="zh-TW" altLang="en-US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適應度函數用來衡量染色體（路徑）的質量，確保在遺傳算法中選擇更好的解。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在最短路徑問題中，適應度函數設計成路徑成本的倒數，因此路徑成本越低（越接近目標），適應度值越高。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這個函數能精確反映目標函數的要求，選出那些具有更高適應度的染色體以進行進一步的演化。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F76493-6E54-A9DF-F4E4-7CB06C702336}"/>
              </a:ext>
            </a:extLst>
          </p:cNvPr>
          <p:cNvSpPr txBox="1"/>
          <p:nvPr/>
        </p:nvSpPr>
        <p:spPr>
          <a:xfrm>
            <a:off x="612547" y="8428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/>
              <a:t>Step2. </a:t>
            </a:r>
            <a:r>
              <a:rPr lang="zh-TW" altLang="en-US" sz="3600" dirty="0"/>
              <a:t>Evaluation</a:t>
            </a:r>
            <a:r>
              <a:rPr lang="en-US" altLang="zh-TW" sz="3600" dirty="0"/>
              <a:t>(</a:t>
            </a:r>
            <a:r>
              <a:rPr lang="zh-TW" altLang="en-US" sz="3600" dirty="0"/>
              <a:t>評估適應度</a:t>
            </a:r>
            <a:r>
              <a:rPr lang="en-US" altLang="zh-TW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40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B2770F9-B6AF-D8AF-DAFC-1EDA45D56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0" y="699990"/>
            <a:ext cx="6363588" cy="47536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938EB73-D458-1296-CEFC-8846A0B0F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08" y="1477631"/>
            <a:ext cx="5472565" cy="319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5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FFAC80C-3E53-3531-1AB9-5665F29450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183"/>
          <a:stretch/>
        </p:blipFill>
        <p:spPr>
          <a:xfrm>
            <a:off x="227414" y="2286392"/>
            <a:ext cx="11188732" cy="337037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FACDB55-1095-27EC-9DE7-9A17931816DB}"/>
              </a:ext>
            </a:extLst>
          </p:cNvPr>
          <p:cNvSpPr txBox="1"/>
          <p:nvPr/>
        </p:nvSpPr>
        <p:spPr>
          <a:xfrm>
            <a:off x="588961" y="267103"/>
            <a:ext cx="8164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Step3.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Selection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選擇較佳的適應度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Step4.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Crossover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交叉操作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AC9B4F6-66F3-332E-C88F-D9B36AE28121}"/>
              </a:ext>
            </a:extLst>
          </p:cNvPr>
          <p:cNvSpPr txBox="1"/>
          <p:nvPr/>
        </p:nvSpPr>
        <p:spPr>
          <a:xfrm>
            <a:off x="3366292" y="58864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單點交叉（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Point Crossover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523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32084B1-FE76-3593-0B70-1177C6C1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1222495"/>
            <a:ext cx="10078532" cy="377813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C1453F1-B360-E41E-CFA3-7078E35F6EA7}"/>
              </a:ext>
            </a:extLst>
          </p:cNvPr>
          <p:cNvSpPr txBox="1"/>
          <p:nvPr/>
        </p:nvSpPr>
        <p:spPr>
          <a:xfrm>
            <a:off x="758825" y="2725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Step5.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Mutation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突變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206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3772</Words>
  <Application>Microsoft Office PowerPoint</Application>
  <PresentationFormat>寬螢幕</PresentationFormat>
  <Paragraphs>359</Paragraphs>
  <Slides>37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Aptos</vt:lpstr>
      <vt:lpstr>新細明體</vt:lpstr>
      <vt:lpstr>標楷體</vt:lpstr>
      <vt:lpstr>Arial</vt:lpstr>
      <vt:lpstr>Calibri</vt:lpstr>
      <vt:lpstr>Calibri Light</vt:lpstr>
      <vt:lpstr>Cambria Math</vt:lpstr>
      <vt:lpstr>Lato</vt:lpstr>
      <vt:lpstr>Times New Roman</vt:lpstr>
      <vt:lpstr>Office 佈景主題</vt:lpstr>
      <vt:lpstr>高等演算法報告</vt:lpstr>
      <vt:lpstr>基因演算法</vt:lpstr>
      <vt:lpstr>概念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蜂群演算法</vt:lpstr>
      <vt:lpstr>概念</vt:lpstr>
      <vt:lpstr>基本參數</vt:lpstr>
      <vt:lpstr>蜂群分工</vt:lpstr>
      <vt:lpstr>流程</vt:lpstr>
      <vt:lpstr>Example: Travel Salesperson Problem</vt:lpstr>
      <vt:lpstr>TSP STEP1: Initialization</vt:lpstr>
      <vt:lpstr>TSP STEP2: Employed Bees</vt:lpstr>
      <vt:lpstr>TSP STEP2: Employed Bees</vt:lpstr>
      <vt:lpstr>TSP STEP3: onlooker Bees</vt:lpstr>
      <vt:lpstr>TSP STEP3: onlooker Bees</vt:lpstr>
      <vt:lpstr>TSP STEP4: scout Bees</vt:lpstr>
      <vt:lpstr>TSP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高等演算法報告</dc:title>
  <dc:creator>M11302149</dc:creator>
  <cp:lastModifiedBy>M11302149</cp:lastModifiedBy>
  <cp:revision>77</cp:revision>
  <dcterms:created xsi:type="dcterms:W3CDTF">2024-11-12T03:13:59Z</dcterms:created>
  <dcterms:modified xsi:type="dcterms:W3CDTF">2024-11-26T13:15:35Z</dcterms:modified>
</cp:coreProperties>
</file>