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460" r:id="rId5"/>
    <p:sldId id="410" r:id="rId6"/>
    <p:sldId id="437" r:id="rId7"/>
    <p:sldId id="463" r:id="rId8"/>
    <p:sldId id="487" r:id="rId9"/>
    <p:sldId id="488" r:id="rId10"/>
    <p:sldId id="489" r:id="rId11"/>
    <p:sldId id="490" r:id="rId12"/>
    <p:sldId id="491" r:id="rId13"/>
    <p:sldId id="492" r:id="rId14"/>
    <p:sldId id="501" r:id="rId15"/>
    <p:sldId id="493" r:id="rId16"/>
    <p:sldId id="500" r:id="rId17"/>
    <p:sldId id="494" r:id="rId18"/>
    <p:sldId id="495" r:id="rId19"/>
    <p:sldId id="496" r:id="rId20"/>
    <p:sldId id="497" r:id="rId21"/>
    <p:sldId id="498" r:id="rId22"/>
    <p:sldId id="499" r:id="rId23"/>
    <p:sldId id="292" r:id="rId24"/>
  </p:sldIdLst>
  <p:sldSz cx="12192000" cy="6858000"/>
  <p:notesSz cx="6797675" cy="9928225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33FF"/>
    <a:srgbClr val="F1F1F1"/>
    <a:srgbClr val="2AD2C9"/>
    <a:srgbClr val="CDEEEB"/>
    <a:srgbClr val="F5FFFF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1" autoAdjust="0"/>
    <p:restoredTop sz="91991" autoAdjust="0"/>
  </p:normalViewPr>
  <p:slideViewPr>
    <p:cSldViewPr>
      <p:cViewPr varScale="1">
        <p:scale>
          <a:sx n="112" d="100"/>
          <a:sy n="112" d="100"/>
        </p:scale>
        <p:origin x="1008" y="96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11/5/2020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925" y="414338"/>
            <a:ext cx="4964113" cy="2794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7649" y="3392143"/>
            <a:ext cx="6042378" cy="57914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77649" y="9431814"/>
            <a:ext cx="4833902" cy="2464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15789" y="9431814"/>
            <a:ext cx="604238" cy="2464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3888" y="461963"/>
            <a:ext cx="5551488" cy="3124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3888" y="461963"/>
            <a:ext cx="5551488" cy="3124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3888" y="461963"/>
            <a:ext cx="5551488" cy="3124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59896" y="6426104"/>
            <a:ext cx="5799502" cy="2103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59896" y="6426104"/>
            <a:ext cx="5799502" cy="2103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6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</p:spTree>
    <p:extLst>
      <p:ext uri="{BB962C8B-B14F-4D97-AF65-F5344CB8AC3E}">
        <p14:creationId xmlns:p14="http://schemas.microsoft.com/office/powerpoint/2010/main" val="234497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2632"/>
            <a:ext cx="10972959" cy="22860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1844824"/>
            <a:ext cx="10972959" cy="699107"/>
          </a:xfrm>
        </p:spPr>
        <p:txBody>
          <a:bodyPr wrap="square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6423" y="5276056"/>
            <a:ext cx="9141619" cy="457200"/>
          </a:xfrm>
        </p:spPr>
        <p:txBody>
          <a:bodyPr wrap="square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6423" y="6531202"/>
            <a:ext cx="5305940" cy="107722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defPPr>
              <a:defRPr lang="en-US"/>
            </a:defPPr>
            <a:lvl1pPr algn="r">
              <a:defRPr kumimoji="0" sz="700">
                <a:solidFill>
                  <a:prstClr val="black"/>
                </a:solidFill>
              </a:defRPr>
            </a:lvl1pPr>
          </a:lstStyle>
          <a:p>
            <a:pPr lvl="0" algn="l"/>
            <a:r>
              <a:rPr lang="en-US" dirty="0"/>
              <a:t>© Copyright </a:t>
            </a:r>
            <a:r>
              <a:rPr lang="en-US" dirty="0" smtClean="0"/>
              <a:t>2019 </a:t>
            </a:r>
            <a:r>
              <a:rPr lang="en-US" dirty="0"/>
              <a:t>Hewlett Packard Enterprise Development LP.  The information contained herein is subject to change without notice.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6423" y="5754082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pic>
        <p:nvPicPr>
          <p:cNvPr id="13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6" name="フッター プレースホルダー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50" r:id="rId4"/>
    <p:sldLayoutId id="2147483678" r:id="rId5"/>
    <p:sldLayoutId id="2147483685" r:id="rId6"/>
    <p:sldLayoutId id="2147483688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2" y="2852936"/>
            <a:ext cx="11017224" cy="497835"/>
          </a:xfrm>
        </p:spPr>
        <p:txBody>
          <a:bodyPr anchor="ctr"/>
          <a:lstStyle/>
          <a:p>
            <a:r>
              <a:rPr lang="zh-CN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浅谈</a:t>
            </a:r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Performance</a:t>
            </a:r>
            <a:endParaRPr lang="ja-JP" altLang="en-US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9552384" y="6021288"/>
            <a:ext cx="2160240" cy="49783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作者</a:t>
            </a:r>
            <a:r>
              <a:rPr lang="en-US" altLang="zh-CN" sz="1400" b="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zh-CN" sz="1400" b="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chenjialiang</a:t>
            </a:r>
            <a:endParaRPr lang="ja-JP" altLang="en-US" sz="1400" b="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25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43683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例：简单的读写分离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42316" y="1052736"/>
            <a:ext cx="8850723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批</a:t>
            </a:r>
            <a:r>
              <a:rPr lang="zh-CN" altLang="en-US" sz="1400" b="1" dirty="0"/>
              <a:t>处</a:t>
            </a:r>
            <a:r>
              <a:rPr lang="zh-CN" altLang="en-US" sz="1400" b="1" dirty="0" smtClean="0"/>
              <a:t>理中，文件读入</a:t>
            </a:r>
            <a:r>
              <a:rPr lang="en-US" altLang="zh-CN" sz="1400" b="1" dirty="0" smtClean="0"/>
              <a:t>-〉</a:t>
            </a:r>
            <a:r>
              <a:rPr lang="zh-CN" altLang="en-US" sz="1400" b="1" dirty="0" smtClean="0"/>
              <a:t>数据</a:t>
            </a:r>
            <a:r>
              <a:rPr lang="en-US" altLang="zh-CN" sz="1400" b="1" dirty="0" smtClean="0"/>
              <a:t>check-〉</a:t>
            </a:r>
            <a:r>
              <a:rPr lang="zh-CN" altLang="en-US" sz="1400" b="1" dirty="0" smtClean="0"/>
              <a:t>数据转换</a:t>
            </a:r>
            <a:r>
              <a:rPr lang="en-US" altLang="zh-CN" sz="1400" b="1" dirty="0" smtClean="0"/>
              <a:t>-〉</a:t>
            </a:r>
            <a:r>
              <a:rPr lang="zh-CN" altLang="en-US" sz="1400" b="1" dirty="0" smtClean="0"/>
              <a:t>文件输出，通过生产者消费者模式实现读写分离，往往可以有效地提高处理性能</a:t>
            </a:r>
            <a:endParaRPr lang="en-US" altLang="zh-CN" sz="1400" b="1" dirty="0" smtClean="0"/>
          </a:p>
        </p:txBody>
      </p:sp>
      <p:sp>
        <p:nvSpPr>
          <p:cNvPr id="44" name="Rounded Rectangular Callout 43"/>
          <p:cNvSpPr/>
          <p:nvPr/>
        </p:nvSpPr>
        <p:spPr bwMode="ltGray">
          <a:xfrm>
            <a:off x="542316" y="1772816"/>
            <a:ext cx="3753484" cy="4248472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600" dirty="0"/>
              <a:t> </a:t>
            </a:r>
            <a:r>
              <a:rPr lang="en-US" altLang="ja-JP" sz="600" dirty="0" err="1"/>
              <a:t>BufferedReader</a:t>
            </a:r>
            <a:r>
              <a:rPr lang="en-US" altLang="ja-JP" sz="600" dirty="0"/>
              <a:t> </a:t>
            </a:r>
            <a:r>
              <a:rPr lang="en-US" altLang="ja-JP" sz="600" dirty="0" err="1"/>
              <a:t>br</a:t>
            </a:r>
            <a:r>
              <a:rPr lang="en-US" altLang="ja-JP" sz="600" dirty="0"/>
              <a:t> = </a:t>
            </a:r>
            <a:r>
              <a:rPr lang="en-US" altLang="ja-JP" sz="600" b="1" dirty="0"/>
              <a:t>new </a:t>
            </a:r>
            <a:r>
              <a:rPr lang="en-US" altLang="ja-JP" sz="600" b="1" dirty="0" err="1"/>
              <a:t>BufferedReader</a:t>
            </a:r>
            <a:r>
              <a:rPr lang="en-US" altLang="ja-JP" sz="600" b="1" dirty="0"/>
              <a:t>(new </a:t>
            </a:r>
            <a:r>
              <a:rPr lang="zh-CN" altLang="en-US" sz="600" b="1" dirty="0" smtClean="0"/>
              <a:t> </a:t>
            </a:r>
            <a:r>
              <a:rPr lang="en-US" altLang="ja-JP" sz="600" b="1" dirty="0" err="1" smtClean="0"/>
              <a:t>InputStreamReader</a:t>
            </a:r>
            <a:r>
              <a:rPr lang="en-US" altLang="ja-JP" sz="600" b="1" dirty="0" smtClean="0"/>
              <a:t>(new </a:t>
            </a:r>
            <a:r>
              <a:rPr lang="en-US" altLang="ja-JP" sz="600" b="1" dirty="0" err="1"/>
              <a:t>FileInputStream</a:t>
            </a:r>
            <a:r>
              <a:rPr lang="en-US" altLang="ja-JP" sz="600" b="1" dirty="0"/>
              <a:t>("testdata.txt"), "MS932"));</a:t>
            </a:r>
          </a:p>
          <a:p>
            <a:r>
              <a:rPr lang="ja-JP" altLang="en-US" sz="600" dirty="0"/>
              <a:t>    </a:t>
            </a:r>
          </a:p>
          <a:p>
            <a:r>
              <a:rPr lang="en-US" altLang="ja-JP" sz="600" dirty="0"/>
              <a:t>    </a:t>
            </a:r>
            <a:r>
              <a:rPr lang="en-US" altLang="ja-JP" sz="600" dirty="0" err="1"/>
              <a:t>FileOutputStream</a:t>
            </a:r>
            <a:r>
              <a:rPr lang="en-US" altLang="ja-JP" sz="600" dirty="0"/>
              <a:t> </a:t>
            </a:r>
            <a:r>
              <a:rPr lang="en-US" altLang="ja-JP" sz="600" dirty="0" err="1"/>
              <a:t>os</a:t>
            </a:r>
            <a:r>
              <a:rPr lang="en-US" altLang="ja-JP" sz="600" dirty="0"/>
              <a:t> = </a:t>
            </a:r>
            <a:r>
              <a:rPr lang="en-US" altLang="ja-JP" sz="600" b="1" dirty="0"/>
              <a:t>new </a:t>
            </a:r>
            <a:r>
              <a:rPr lang="en-US" altLang="ja-JP" sz="600" b="1" dirty="0" err="1"/>
              <a:t>FileOutputStream</a:t>
            </a:r>
            <a:r>
              <a:rPr lang="en-US" altLang="ja-JP" sz="600" b="1" dirty="0"/>
              <a:t>("testdata2.txt");</a:t>
            </a:r>
          </a:p>
          <a:p>
            <a:r>
              <a:rPr lang="ja-JP" altLang="en-US" sz="600" dirty="0"/>
              <a:t>    </a:t>
            </a:r>
          </a:p>
          <a:p>
            <a:r>
              <a:rPr lang="en-US" altLang="ja-JP" sz="600" dirty="0"/>
              <a:t>    String line = </a:t>
            </a:r>
            <a:r>
              <a:rPr lang="en-US" altLang="ja-JP" sz="600" b="1" dirty="0"/>
              <a:t>null;</a:t>
            </a:r>
          </a:p>
          <a:p>
            <a:r>
              <a:rPr lang="en-US" altLang="ja-JP" sz="600" dirty="0"/>
              <a:t>    </a:t>
            </a:r>
            <a:r>
              <a:rPr lang="en-US" altLang="ja-JP" sz="600" b="1" dirty="0"/>
              <a:t>byte[] </a:t>
            </a:r>
            <a:r>
              <a:rPr lang="en-US" altLang="ja-JP" sz="600" b="1" dirty="0" err="1"/>
              <a:t>bLine</a:t>
            </a:r>
            <a:r>
              <a:rPr lang="en-US" altLang="ja-JP" sz="600" b="1" dirty="0"/>
              <a:t> = null;</a:t>
            </a:r>
          </a:p>
          <a:p>
            <a:r>
              <a:rPr lang="en-US" altLang="ja-JP" sz="600" dirty="0"/>
              <a:t>    </a:t>
            </a:r>
            <a:r>
              <a:rPr lang="en-US" altLang="ja-JP" sz="600" b="1" dirty="0"/>
              <a:t>while((line=</a:t>
            </a:r>
            <a:r>
              <a:rPr lang="en-US" altLang="ja-JP" sz="600" b="1" dirty="0" err="1"/>
              <a:t>br.readLine</a:t>
            </a:r>
            <a:r>
              <a:rPr lang="en-US" altLang="ja-JP" sz="600" b="1" dirty="0"/>
              <a:t>()) != null) {</a:t>
            </a:r>
          </a:p>
          <a:p>
            <a:r>
              <a:rPr lang="en-US" altLang="ja-JP" sz="600" dirty="0"/>
              <a:t>      </a:t>
            </a:r>
            <a:r>
              <a:rPr lang="en-US" altLang="ja-JP" sz="600" dirty="0" err="1"/>
              <a:t>bLine</a:t>
            </a:r>
            <a:r>
              <a:rPr lang="en-US" altLang="ja-JP" sz="600" dirty="0"/>
              <a:t> = </a:t>
            </a:r>
            <a:r>
              <a:rPr lang="en-US" altLang="ja-JP" sz="600" dirty="0" err="1"/>
              <a:t>line.getBytes</a:t>
            </a:r>
            <a:r>
              <a:rPr lang="en-US" altLang="ja-JP" sz="600" dirty="0"/>
              <a:t>("UTF-8");</a:t>
            </a:r>
          </a:p>
          <a:p>
            <a:r>
              <a:rPr lang="en-US" altLang="ja-JP" sz="600" dirty="0"/>
              <a:t>      </a:t>
            </a:r>
            <a:r>
              <a:rPr lang="en-US" altLang="ja-JP" sz="600" dirty="0" err="1"/>
              <a:t>os.write</a:t>
            </a:r>
            <a:r>
              <a:rPr lang="en-US" altLang="ja-JP" sz="600" dirty="0"/>
              <a:t>(</a:t>
            </a:r>
            <a:r>
              <a:rPr lang="en-US" altLang="ja-JP" sz="600" dirty="0" err="1"/>
              <a:t>bLine</a:t>
            </a:r>
            <a:r>
              <a:rPr lang="en-US" altLang="ja-JP" sz="600" dirty="0"/>
              <a:t>);</a:t>
            </a:r>
          </a:p>
          <a:p>
            <a:r>
              <a:rPr lang="en-US" altLang="ja-JP" sz="600" dirty="0"/>
              <a:t>      </a:t>
            </a:r>
            <a:r>
              <a:rPr lang="en-US" altLang="ja-JP" sz="600" dirty="0" err="1"/>
              <a:t>os.write</a:t>
            </a:r>
            <a:r>
              <a:rPr lang="en-US" altLang="ja-JP" sz="600" dirty="0"/>
              <a:t>('\r');</a:t>
            </a:r>
          </a:p>
          <a:p>
            <a:r>
              <a:rPr lang="en-US" altLang="ja-JP" sz="600" dirty="0"/>
              <a:t>      </a:t>
            </a:r>
            <a:r>
              <a:rPr lang="en-US" altLang="ja-JP" sz="600" dirty="0" err="1"/>
              <a:t>os.write</a:t>
            </a:r>
            <a:r>
              <a:rPr lang="en-US" altLang="ja-JP" sz="600" dirty="0"/>
              <a:t>('\n');</a:t>
            </a:r>
          </a:p>
          <a:p>
            <a:r>
              <a:rPr lang="ja-JP" altLang="en-US" sz="600" dirty="0"/>
              <a:t>    </a:t>
            </a:r>
            <a:r>
              <a:rPr lang="en-US" altLang="ja-JP" sz="600" dirty="0"/>
              <a:t>}</a:t>
            </a:r>
          </a:p>
          <a:p>
            <a:r>
              <a:rPr lang="ja-JP" altLang="en-US" sz="600" dirty="0"/>
              <a:t>    </a:t>
            </a:r>
          </a:p>
          <a:p>
            <a:r>
              <a:rPr lang="en-US" altLang="ja-JP" sz="600" dirty="0"/>
              <a:t>    </a:t>
            </a:r>
            <a:r>
              <a:rPr lang="en-US" altLang="ja-JP" sz="600" dirty="0" err="1"/>
              <a:t>os.flush</a:t>
            </a:r>
            <a:r>
              <a:rPr lang="en-US" altLang="ja-JP" sz="600" dirty="0"/>
              <a:t>();</a:t>
            </a:r>
          </a:p>
          <a:p>
            <a:r>
              <a:rPr lang="en-US" altLang="ja-JP" sz="600" dirty="0"/>
              <a:t>    </a:t>
            </a:r>
            <a:r>
              <a:rPr lang="en-US" altLang="ja-JP" sz="600" dirty="0" err="1"/>
              <a:t>os.close</a:t>
            </a:r>
            <a:r>
              <a:rPr lang="en-US" altLang="ja-JP" sz="600" dirty="0"/>
              <a:t>();</a:t>
            </a:r>
          </a:p>
          <a:p>
            <a:r>
              <a:rPr lang="en-US" altLang="ja-JP" sz="600" dirty="0"/>
              <a:t>    </a:t>
            </a:r>
            <a:r>
              <a:rPr lang="en-US" altLang="ja-JP" sz="600" dirty="0" err="1"/>
              <a:t>br.close</a:t>
            </a:r>
            <a:r>
              <a:rPr lang="en-US" altLang="ja-JP" sz="600" dirty="0"/>
              <a:t>();</a:t>
            </a:r>
            <a:endParaRPr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 bwMode="ltGray">
          <a:xfrm>
            <a:off x="5303912" y="1772816"/>
            <a:ext cx="4824536" cy="4248472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600" dirty="0" err="1"/>
              <a:t>BlockingQueue</a:t>
            </a:r>
            <a:r>
              <a:rPr lang="en-US" altLang="ja-JP" sz="600" dirty="0"/>
              <a:t>&lt;String&gt; </a:t>
            </a:r>
            <a:r>
              <a:rPr lang="en-US" altLang="ja-JP" sz="600" dirty="0" err="1"/>
              <a:t>bq</a:t>
            </a:r>
            <a:r>
              <a:rPr lang="en-US" altLang="ja-JP" sz="600" dirty="0"/>
              <a:t> = </a:t>
            </a:r>
            <a:r>
              <a:rPr lang="en-US" altLang="ja-JP" sz="600" b="1" dirty="0"/>
              <a:t>new </a:t>
            </a:r>
            <a:r>
              <a:rPr lang="en-US" altLang="ja-JP" sz="600" b="1" dirty="0" err="1"/>
              <a:t>LinkedBlockingQueue</a:t>
            </a:r>
            <a:r>
              <a:rPr lang="en-US" altLang="ja-JP" sz="600" b="1" dirty="0"/>
              <a:t>&lt;String&gt;(5);</a:t>
            </a:r>
          </a:p>
          <a:p>
            <a:r>
              <a:rPr lang="ja-JP" altLang="en-US" sz="600" dirty="0"/>
              <a:t>    </a:t>
            </a:r>
          </a:p>
          <a:p>
            <a:r>
              <a:rPr lang="en-US" altLang="ja-JP" sz="600" dirty="0"/>
              <a:t>    String EOF = "EOF";</a:t>
            </a:r>
          </a:p>
          <a:p>
            <a:r>
              <a:rPr lang="en-US" altLang="ja-JP" sz="600" dirty="0"/>
              <a:t>    Thread </a:t>
            </a:r>
            <a:r>
              <a:rPr lang="en-US" altLang="ja-JP" sz="600" dirty="0" err="1"/>
              <a:t>readT</a:t>
            </a:r>
            <a:r>
              <a:rPr lang="en-US" altLang="ja-JP" sz="600" dirty="0"/>
              <a:t> = </a:t>
            </a:r>
            <a:r>
              <a:rPr lang="en-US" altLang="ja-JP" sz="600" b="1" dirty="0"/>
              <a:t>new Thread(() -&gt; {</a:t>
            </a:r>
          </a:p>
          <a:p>
            <a:r>
              <a:rPr lang="en-US" altLang="ja-JP" sz="600" dirty="0"/>
              <a:t>      </a:t>
            </a:r>
            <a:r>
              <a:rPr lang="en-US" altLang="ja-JP" sz="600" b="1" dirty="0"/>
              <a:t>try {</a:t>
            </a:r>
          </a:p>
          <a:p>
            <a:r>
              <a:rPr lang="en-US" altLang="ja-JP" sz="600" dirty="0"/>
              <a:t>        </a:t>
            </a:r>
            <a:r>
              <a:rPr lang="en-US" altLang="ja-JP" sz="600" dirty="0" err="1"/>
              <a:t>BufferedReader</a:t>
            </a:r>
            <a:r>
              <a:rPr lang="en-US" altLang="ja-JP" sz="600" dirty="0"/>
              <a:t> </a:t>
            </a:r>
            <a:r>
              <a:rPr lang="en-US" altLang="ja-JP" sz="600" u="sng" dirty="0" err="1"/>
              <a:t>br</a:t>
            </a:r>
            <a:r>
              <a:rPr lang="en-US" altLang="ja-JP" sz="600" u="sng" dirty="0"/>
              <a:t> = </a:t>
            </a:r>
            <a:r>
              <a:rPr lang="en-US" altLang="ja-JP" sz="600" b="1" u="sng" dirty="0"/>
              <a:t>new </a:t>
            </a:r>
            <a:r>
              <a:rPr lang="en-US" altLang="ja-JP" sz="600" b="1" u="sng" dirty="0" err="1"/>
              <a:t>BufferedReader</a:t>
            </a:r>
            <a:r>
              <a:rPr lang="en-US" altLang="ja-JP" sz="600" b="1" u="sng" dirty="0"/>
              <a:t>(new </a:t>
            </a:r>
            <a:r>
              <a:rPr lang="en-US" altLang="ja-JP" sz="600" b="1" u="sng" dirty="0" err="1"/>
              <a:t>InputStreamReader</a:t>
            </a:r>
            <a:r>
              <a:rPr lang="en-US" altLang="ja-JP" sz="600" b="1" u="sng" dirty="0"/>
              <a:t>(new </a:t>
            </a:r>
            <a:r>
              <a:rPr lang="en-US" altLang="ja-JP" sz="600" b="1" u="sng" dirty="0" err="1"/>
              <a:t>FileInputStream</a:t>
            </a:r>
            <a:r>
              <a:rPr lang="en-US" altLang="ja-JP" sz="600" b="1" u="sng" dirty="0"/>
              <a:t>("testdata.txt"), "MS932"));</a:t>
            </a:r>
          </a:p>
          <a:p>
            <a:r>
              <a:rPr lang="en-US" altLang="ja-JP" sz="600" dirty="0"/>
              <a:t>        String line = </a:t>
            </a:r>
            <a:r>
              <a:rPr lang="en-US" altLang="ja-JP" sz="600" b="1" dirty="0"/>
              <a:t>null;</a:t>
            </a:r>
          </a:p>
          <a:p>
            <a:r>
              <a:rPr lang="en-US" altLang="ja-JP" sz="600" dirty="0"/>
              <a:t>        </a:t>
            </a:r>
            <a:r>
              <a:rPr lang="en-US" altLang="ja-JP" sz="600" b="1" dirty="0"/>
              <a:t>while ((line = </a:t>
            </a:r>
            <a:r>
              <a:rPr lang="en-US" altLang="ja-JP" sz="600" b="1" dirty="0" err="1"/>
              <a:t>br.readLine</a:t>
            </a:r>
            <a:r>
              <a:rPr lang="en-US" altLang="ja-JP" sz="600" b="1" dirty="0"/>
              <a:t>()) != null) {</a:t>
            </a:r>
          </a:p>
          <a:p>
            <a:r>
              <a:rPr lang="en-US" altLang="ja-JP" sz="600" dirty="0"/>
              <a:t>          </a:t>
            </a:r>
            <a:r>
              <a:rPr lang="en-US" altLang="ja-JP" sz="600" dirty="0" err="1"/>
              <a:t>bq.put</a:t>
            </a:r>
            <a:r>
              <a:rPr lang="en-US" altLang="ja-JP" sz="600" dirty="0"/>
              <a:t>(line);</a:t>
            </a:r>
          </a:p>
          <a:p>
            <a:r>
              <a:rPr lang="ja-JP" altLang="en-US" sz="600" dirty="0"/>
              <a:t>        </a:t>
            </a:r>
            <a:r>
              <a:rPr lang="en-US" altLang="ja-JP" sz="600" dirty="0"/>
              <a:t>}</a:t>
            </a:r>
          </a:p>
          <a:p>
            <a:r>
              <a:rPr lang="en-US" altLang="ja-JP" sz="600" dirty="0"/>
              <a:t>        </a:t>
            </a:r>
            <a:r>
              <a:rPr lang="en-US" altLang="ja-JP" sz="600" dirty="0" err="1"/>
              <a:t>bq.put</a:t>
            </a:r>
            <a:r>
              <a:rPr lang="en-US" altLang="ja-JP" sz="600" dirty="0"/>
              <a:t>(EOF);</a:t>
            </a:r>
          </a:p>
          <a:p>
            <a:r>
              <a:rPr lang="en-US" altLang="ja-JP" sz="600" dirty="0"/>
              <a:t>      } </a:t>
            </a:r>
            <a:r>
              <a:rPr lang="en-US" altLang="ja-JP" sz="600" b="1" dirty="0"/>
              <a:t>catch (Exception e) {</a:t>
            </a:r>
          </a:p>
          <a:p>
            <a:r>
              <a:rPr lang="en-US" altLang="ja-JP" sz="600" dirty="0"/>
              <a:t>        </a:t>
            </a:r>
            <a:r>
              <a:rPr lang="en-US" altLang="ja-JP" sz="600" dirty="0" err="1"/>
              <a:t>e.printStackTrace</a:t>
            </a:r>
            <a:r>
              <a:rPr lang="en-US" altLang="ja-JP" sz="600" dirty="0"/>
              <a:t>();</a:t>
            </a:r>
          </a:p>
          <a:p>
            <a:r>
              <a:rPr lang="ja-JP" altLang="en-US" sz="600" dirty="0"/>
              <a:t>      </a:t>
            </a:r>
            <a:r>
              <a:rPr lang="en-US" altLang="ja-JP" sz="600" dirty="0"/>
              <a:t>}</a:t>
            </a:r>
          </a:p>
          <a:p>
            <a:r>
              <a:rPr lang="ja-JP" altLang="en-US" sz="600" dirty="0"/>
              <a:t>    </a:t>
            </a:r>
            <a:r>
              <a:rPr lang="en-US" altLang="ja-JP" sz="600" dirty="0"/>
              <a:t>});</a:t>
            </a:r>
          </a:p>
          <a:p>
            <a:endParaRPr lang="ja-JP" altLang="en-US" sz="600" dirty="0"/>
          </a:p>
          <a:p>
            <a:r>
              <a:rPr lang="en-US" altLang="ja-JP" sz="600" dirty="0"/>
              <a:t>    Thread writeT1 = </a:t>
            </a:r>
            <a:r>
              <a:rPr lang="en-US" altLang="ja-JP" sz="600" b="1" dirty="0"/>
              <a:t>new Thread(() -&gt; {</a:t>
            </a:r>
          </a:p>
          <a:p>
            <a:r>
              <a:rPr lang="en-US" altLang="ja-JP" sz="600" dirty="0"/>
              <a:t>      </a:t>
            </a:r>
            <a:r>
              <a:rPr lang="en-US" altLang="ja-JP" sz="600" b="1" dirty="0"/>
              <a:t>try {</a:t>
            </a:r>
          </a:p>
          <a:p>
            <a:r>
              <a:rPr lang="en-US" altLang="ja-JP" sz="600" dirty="0"/>
              <a:t>        </a:t>
            </a:r>
            <a:r>
              <a:rPr lang="en-US" altLang="ja-JP" sz="600" dirty="0" err="1"/>
              <a:t>FileOutputStream</a:t>
            </a:r>
            <a:r>
              <a:rPr lang="en-US" altLang="ja-JP" sz="600" dirty="0"/>
              <a:t> </a:t>
            </a:r>
            <a:r>
              <a:rPr lang="en-US" altLang="ja-JP" sz="600" u="sng" dirty="0" err="1"/>
              <a:t>os</a:t>
            </a:r>
            <a:r>
              <a:rPr lang="en-US" altLang="ja-JP" sz="600" u="sng" dirty="0"/>
              <a:t> = </a:t>
            </a:r>
            <a:r>
              <a:rPr lang="en-US" altLang="ja-JP" sz="600" b="1" u="sng" dirty="0"/>
              <a:t>new </a:t>
            </a:r>
            <a:r>
              <a:rPr lang="en-US" altLang="ja-JP" sz="600" b="1" u="sng" dirty="0" err="1"/>
              <a:t>FileOutputStream</a:t>
            </a:r>
            <a:r>
              <a:rPr lang="en-US" altLang="ja-JP" sz="600" b="1" u="sng" dirty="0"/>
              <a:t>("testdata3.txt");</a:t>
            </a:r>
          </a:p>
          <a:p>
            <a:r>
              <a:rPr lang="en-US" altLang="ja-JP" sz="600" dirty="0"/>
              <a:t>        String line = </a:t>
            </a:r>
            <a:r>
              <a:rPr lang="en-US" altLang="ja-JP" sz="600" b="1" dirty="0"/>
              <a:t>null;</a:t>
            </a:r>
          </a:p>
          <a:p>
            <a:r>
              <a:rPr lang="en-US" altLang="ja-JP" sz="600" dirty="0"/>
              <a:t>        </a:t>
            </a:r>
            <a:r>
              <a:rPr lang="en-US" altLang="ja-JP" sz="600" b="1" dirty="0"/>
              <a:t>byte[] </a:t>
            </a:r>
            <a:r>
              <a:rPr lang="en-US" altLang="ja-JP" sz="600" b="1" dirty="0" err="1"/>
              <a:t>bLine</a:t>
            </a:r>
            <a:r>
              <a:rPr lang="en-US" altLang="ja-JP" sz="600" b="1" dirty="0"/>
              <a:t> = null;</a:t>
            </a:r>
          </a:p>
          <a:p>
            <a:r>
              <a:rPr lang="en-US" altLang="ja-JP" sz="600" dirty="0"/>
              <a:t>        </a:t>
            </a:r>
            <a:r>
              <a:rPr lang="en-US" altLang="ja-JP" sz="600" b="1" dirty="0"/>
              <a:t>while ((line = </a:t>
            </a:r>
            <a:r>
              <a:rPr lang="en-US" altLang="ja-JP" sz="600" b="1" dirty="0" err="1"/>
              <a:t>bq.take</a:t>
            </a:r>
            <a:r>
              <a:rPr lang="en-US" altLang="ja-JP" sz="600" b="1" dirty="0"/>
              <a:t>()) != EOF) {</a:t>
            </a:r>
          </a:p>
          <a:p>
            <a:r>
              <a:rPr lang="en-US" altLang="ja-JP" sz="600" dirty="0"/>
              <a:t>          </a:t>
            </a:r>
            <a:r>
              <a:rPr lang="en-US" altLang="ja-JP" sz="600" dirty="0" err="1"/>
              <a:t>bLine</a:t>
            </a:r>
            <a:r>
              <a:rPr lang="en-US" altLang="ja-JP" sz="600" dirty="0"/>
              <a:t> = </a:t>
            </a:r>
            <a:r>
              <a:rPr lang="en-US" altLang="ja-JP" sz="600" dirty="0" err="1"/>
              <a:t>line.getBytes</a:t>
            </a:r>
            <a:r>
              <a:rPr lang="en-US" altLang="ja-JP" sz="600" dirty="0"/>
              <a:t>("UTF-8");</a:t>
            </a:r>
          </a:p>
          <a:p>
            <a:r>
              <a:rPr lang="en-US" altLang="ja-JP" sz="600" dirty="0"/>
              <a:t>          </a:t>
            </a:r>
            <a:r>
              <a:rPr lang="en-US" altLang="ja-JP" sz="600" dirty="0" err="1"/>
              <a:t>os.write</a:t>
            </a:r>
            <a:r>
              <a:rPr lang="en-US" altLang="ja-JP" sz="600" dirty="0"/>
              <a:t>(</a:t>
            </a:r>
            <a:r>
              <a:rPr lang="en-US" altLang="ja-JP" sz="600" dirty="0" err="1"/>
              <a:t>bLine</a:t>
            </a:r>
            <a:r>
              <a:rPr lang="en-US" altLang="ja-JP" sz="600" dirty="0"/>
              <a:t>);</a:t>
            </a:r>
          </a:p>
          <a:p>
            <a:r>
              <a:rPr lang="en-US" altLang="ja-JP" sz="600" dirty="0"/>
              <a:t>          </a:t>
            </a:r>
            <a:r>
              <a:rPr lang="en-US" altLang="ja-JP" sz="600" dirty="0" err="1"/>
              <a:t>os.write</a:t>
            </a:r>
            <a:r>
              <a:rPr lang="en-US" altLang="ja-JP" sz="600" dirty="0"/>
              <a:t>('\r');</a:t>
            </a:r>
          </a:p>
          <a:p>
            <a:r>
              <a:rPr lang="en-US" altLang="ja-JP" sz="600" dirty="0"/>
              <a:t>          </a:t>
            </a:r>
            <a:r>
              <a:rPr lang="en-US" altLang="ja-JP" sz="600" dirty="0" err="1"/>
              <a:t>os.write</a:t>
            </a:r>
            <a:r>
              <a:rPr lang="en-US" altLang="ja-JP" sz="600" dirty="0"/>
              <a:t>('\n');</a:t>
            </a:r>
          </a:p>
          <a:p>
            <a:r>
              <a:rPr lang="ja-JP" altLang="en-US" sz="600" dirty="0"/>
              <a:t>        </a:t>
            </a:r>
            <a:r>
              <a:rPr lang="en-US" altLang="ja-JP" sz="600" dirty="0"/>
              <a:t>}</a:t>
            </a:r>
          </a:p>
          <a:p>
            <a:r>
              <a:rPr lang="en-US" altLang="ja-JP" sz="600" dirty="0"/>
              <a:t>      } </a:t>
            </a:r>
            <a:r>
              <a:rPr lang="en-US" altLang="ja-JP" sz="600" b="1" dirty="0"/>
              <a:t>catch (Exception e) {</a:t>
            </a:r>
          </a:p>
          <a:p>
            <a:r>
              <a:rPr lang="en-US" altLang="ja-JP" sz="600" dirty="0"/>
              <a:t>        </a:t>
            </a:r>
            <a:r>
              <a:rPr lang="en-US" altLang="ja-JP" sz="600" dirty="0" err="1"/>
              <a:t>e.printStackTrace</a:t>
            </a:r>
            <a:r>
              <a:rPr lang="en-US" altLang="ja-JP" sz="600" dirty="0"/>
              <a:t>();</a:t>
            </a:r>
          </a:p>
          <a:p>
            <a:r>
              <a:rPr lang="ja-JP" altLang="en-US" sz="600" dirty="0"/>
              <a:t>      </a:t>
            </a:r>
            <a:r>
              <a:rPr lang="en-US" altLang="ja-JP" sz="600" dirty="0"/>
              <a:t>}</a:t>
            </a:r>
          </a:p>
          <a:p>
            <a:r>
              <a:rPr lang="ja-JP" altLang="en-US" sz="600" dirty="0"/>
              <a:t>    </a:t>
            </a:r>
            <a:r>
              <a:rPr lang="en-US" altLang="ja-JP" sz="600" dirty="0"/>
              <a:t>});</a:t>
            </a:r>
          </a:p>
          <a:p>
            <a:r>
              <a:rPr lang="ja-JP" altLang="en-US" sz="600" dirty="0"/>
              <a:t>    </a:t>
            </a:r>
          </a:p>
          <a:p>
            <a:r>
              <a:rPr lang="en-US" altLang="ja-JP" sz="600" dirty="0"/>
              <a:t>    writeT1.start();</a:t>
            </a:r>
          </a:p>
          <a:p>
            <a:r>
              <a:rPr lang="en-US" altLang="ja-JP" sz="600" dirty="0"/>
              <a:t>    </a:t>
            </a:r>
            <a:r>
              <a:rPr lang="en-US" altLang="ja-JP" sz="600" dirty="0" err="1"/>
              <a:t>readT.start</a:t>
            </a:r>
            <a:r>
              <a:rPr lang="en-US" altLang="ja-JP" sz="600" dirty="0"/>
              <a:t>();</a:t>
            </a:r>
          </a:p>
          <a:p>
            <a:r>
              <a:rPr lang="en-US" altLang="ja-JP" sz="600" dirty="0"/>
              <a:t>    </a:t>
            </a:r>
            <a:r>
              <a:rPr lang="en-US" altLang="ja-JP" sz="600" b="1" dirty="0"/>
              <a:t>try {</a:t>
            </a:r>
          </a:p>
          <a:p>
            <a:r>
              <a:rPr lang="en-US" altLang="ja-JP" sz="600" dirty="0"/>
              <a:t>      writeT1.join();</a:t>
            </a:r>
          </a:p>
          <a:p>
            <a:r>
              <a:rPr lang="en-US" altLang="ja-JP" sz="600" dirty="0"/>
              <a:t>    } </a:t>
            </a:r>
            <a:r>
              <a:rPr lang="en-US" altLang="ja-JP" sz="600" b="1" dirty="0"/>
              <a:t>catch (</a:t>
            </a:r>
            <a:r>
              <a:rPr lang="en-US" altLang="ja-JP" sz="600" b="1" dirty="0" err="1"/>
              <a:t>InterruptedException</a:t>
            </a:r>
            <a:r>
              <a:rPr lang="en-US" altLang="ja-JP" sz="600" b="1" dirty="0"/>
              <a:t> e) {</a:t>
            </a:r>
          </a:p>
          <a:p>
            <a:r>
              <a:rPr lang="en-US" altLang="ja-JP" sz="600" dirty="0"/>
              <a:t>      </a:t>
            </a:r>
            <a:r>
              <a:rPr lang="en-US" altLang="ja-JP" sz="600" dirty="0" err="1"/>
              <a:t>e.printStackTrace</a:t>
            </a:r>
            <a:r>
              <a:rPr lang="en-US" altLang="ja-JP" sz="600" dirty="0"/>
              <a:t>();</a:t>
            </a:r>
          </a:p>
          <a:p>
            <a:r>
              <a:rPr lang="ja-JP" altLang="en-US" sz="600" dirty="0"/>
              <a:t>    </a:t>
            </a:r>
            <a:r>
              <a:rPr lang="en-US" altLang="ja-JP" sz="600" dirty="0"/>
              <a:t>}</a:t>
            </a:r>
            <a:endParaRPr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ltGray">
          <a:xfrm>
            <a:off x="4583832" y="3501008"/>
            <a:ext cx="576064" cy="14401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5856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9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43683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例：简单的读写分离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42316" y="1052736"/>
            <a:ext cx="8850723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对于</a:t>
            </a:r>
            <a:r>
              <a:rPr lang="en-US" altLang="zh-CN" sz="1400" b="1" dirty="0" smtClean="0"/>
              <a:t>IO</a:t>
            </a:r>
            <a:r>
              <a:rPr lang="zh-CN" altLang="en-US" sz="1400" b="1" dirty="0" smtClean="0"/>
              <a:t>操作，利用纤程（</a:t>
            </a:r>
            <a:r>
              <a:rPr lang="en-US" altLang="zh-CN" sz="1400" b="1" dirty="0" smtClean="0"/>
              <a:t>Fiber</a:t>
            </a:r>
            <a:r>
              <a:rPr lang="zh-CN" altLang="en-US" sz="1400" b="1" dirty="0" smtClean="0"/>
              <a:t>）可以获得比多线程更高效的性能。</a:t>
            </a:r>
            <a:endParaRPr lang="en-US" altLang="zh-CN" sz="1400" b="1" dirty="0" smtClean="0"/>
          </a:p>
        </p:txBody>
      </p:sp>
      <p:sp>
        <p:nvSpPr>
          <p:cNvPr id="7" name="Rounded Rectangular Callout 6"/>
          <p:cNvSpPr/>
          <p:nvPr/>
        </p:nvSpPr>
        <p:spPr bwMode="ltGray">
          <a:xfrm>
            <a:off x="695400" y="1844824"/>
            <a:ext cx="3240360" cy="4248472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所谓的纤程，或者协程，可以理解为是一种轻量级的线程，它与线程的主要区别在于</a:t>
            </a:r>
          </a:p>
          <a:p>
            <a:r>
              <a:rPr lang="en-US" altLang="zh-CN" sz="1600" dirty="0"/>
              <a:t>a. </a:t>
            </a:r>
            <a:r>
              <a:rPr lang="zh-CN" altLang="en-US" sz="1600" dirty="0"/>
              <a:t>线程切换的过程是由系统内核完成，切换的过程中会进入到内核态。而纤程则完全工作在用户态。</a:t>
            </a:r>
          </a:p>
          <a:p>
            <a:r>
              <a:rPr lang="en-US" altLang="zh-CN" sz="1600" dirty="0"/>
              <a:t>b. </a:t>
            </a:r>
            <a:r>
              <a:rPr lang="zh-CN" altLang="en-US" sz="1600" dirty="0"/>
              <a:t>线程是否发生切换是由操作系统决定的（抢占式调度），工作线程本身没有决定权。而纤程的切换是需要工作纤程主动放弃</a:t>
            </a:r>
            <a:r>
              <a:rPr lang="en-US" altLang="zh-CN" sz="1600" dirty="0"/>
              <a:t>CPU</a:t>
            </a:r>
            <a:r>
              <a:rPr lang="zh-CN" altLang="en-US" sz="1600" dirty="0"/>
              <a:t>，这样调度器才能让另外一个纤程继续运行。</a:t>
            </a:r>
          </a:p>
          <a:p>
            <a:endParaRPr lang="en-US" altLang="ja-JP" sz="16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95800" y="1844824"/>
            <a:ext cx="7473968" cy="4248472"/>
            <a:chOff x="4295800" y="1844824"/>
            <a:chExt cx="7473968" cy="4248472"/>
          </a:xfrm>
        </p:grpSpPr>
        <p:sp>
          <p:nvSpPr>
            <p:cNvPr id="19" name="Rounded Rectangular Callout 18"/>
            <p:cNvSpPr/>
            <p:nvPr/>
          </p:nvSpPr>
          <p:spPr bwMode="ltGray">
            <a:xfrm>
              <a:off x="4295800" y="1844824"/>
              <a:ext cx="7473968" cy="4248472"/>
            </a:xfrm>
            <a:prstGeom prst="wedgeRoundRectCallout">
              <a:avLst>
                <a:gd name="adj1" fmla="val -15220"/>
                <a:gd name="adj2" fmla="val 39850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sz="600" dirty="0"/>
                <a:t>String EOF = "EOF";</a:t>
              </a:r>
            </a:p>
            <a:p>
              <a:endParaRPr lang="ja-JP" altLang="en-US" sz="600" dirty="0"/>
            </a:p>
            <a:p>
              <a:r>
                <a:rPr lang="en-US" altLang="ja-JP" sz="600" dirty="0"/>
                <a:t>    Channel&lt;String&gt; channel = Channels.&lt;String&gt;</a:t>
              </a:r>
              <a:r>
                <a:rPr lang="en-US" altLang="ja-JP" sz="600" i="1" dirty="0" err="1"/>
                <a:t>newChannel</a:t>
              </a:r>
              <a:r>
                <a:rPr lang="en-US" altLang="ja-JP" sz="600" i="1" dirty="0"/>
                <a:t>(5, </a:t>
              </a:r>
              <a:r>
                <a:rPr lang="en-US" altLang="ja-JP" sz="600" i="1" dirty="0" err="1"/>
                <a:t>OverflowPolicy.</a:t>
              </a:r>
              <a:r>
                <a:rPr lang="en-US" altLang="ja-JP" sz="600" b="1" i="1" dirty="0" err="1"/>
                <a:t>BLOCK</a:t>
              </a:r>
              <a:r>
                <a:rPr lang="en-US" altLang="ja-JP" sz="600" b="1" i="1" dirty="0"/>
                <a:t>, true, true);</a:t>
              </a:r>
            </a:p>
            <a:p>
              <a:endParaRPr lang="ja-JP" altLang="en-US" sz="600" dirty="0"/>
            </a:p>
            <a:p>
              <a:r>
                <a:rPr lang="en-US" altLang="ja-JP" sz="600" dirty="0"/>
                <a:t>    </a:t>
              </a:r>
              <a:r>
                <a:rPr lang="en-US" altLang="ja-JP" sz="600" u="sng" dirty="0"/>
                <a:t>Fiber </a:t>
              </a:r>
              <a:r>
                <a:rPr lang="en-US" altLang="ja-JP" sz="600" u="sng" dirty="0" err="1"/>
                <a:t>readF</a:t>
              </a:r>
              <a:r>
                <a:rPr lang="en-US" altLang="ja-JP" sz="600" u="sng" dirty="0"/>
                <a:t> = </a:t>
              </a:r>
              <a:r>
                <a:rPr lang="en-US" altLang="ja-JP" sz="600" b="1" u="sng" dirty="0"/>
                <a:t>new Fiber&lt;&gt;(() -&gt; {</a:t>
              </a:r>
            </a:p>
            <a:p>
              <a:r>
                <a:rPr lang="en-US" altLang="ja-JP" sz="600" dirty="0"/>
                <a:t>      </a:t>
              </a:r>
              <a:r>
                <a:rPr lang="en-US" altLang="ja-JP" sz="600" b="1" dirty="0"/>
                <a:t>try {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dirty="0" err="1"/>
                <a:t>BufferedReader</a:t>
              </a:r>
              <a:r>
                <a:rPr lang="en-US" altLang="ja-JP" sz="600" dirty="0"/>
                <a:t> </a:t>
              </a:r>
              <a:r>
                <a:rPr lang="en-US" altLang="ja-JP" sz="600" dirty="0" err="1"/>
                <a:t>br</a:t>
              </a:r>
              <a:r>
                <a:rPr lang="en-US" altLang="ja-JP" sz="600" dirty="0"/>
                <a:t> = </a:t>
              </a:r>
              <a:r>
                <a:rPr lang="en-US" altLang="ja-JP" sz="600" b="1" dirty="0"/>
                <a:t>new </a:t>
              </a:r>
              <a:r>
                <a:rPr lang="en-US" altLang="ja-JP" sz="600" b="1" dirty="0" err="1"/>
                <a:t>BufferedReader</a:t>
              </a:r>
              <a:r>
                <a:rPr lang="en-US" altLang="ja-JP" sz="600" b="1" dirty="0"/>
                <a:t>(new </a:t>
              </a:r>
              <a:r>
                <a:rPr lang="en-US" altLang="ja-JP" sz="600" b="1" dirty="0" err="1"/>
                <a:t>InputStreamReader</a:t>
              </a:r>
              <a:r>
                <a:rPr lang="en-US" altLang="ja-JP" sz="600" b="1" dirty="0"/>
                <a:t>(new </a:t>
              </a:r>
              <a:r>
                <a:rPr lang="en-US" altLang="ja-JP" sz="600" b="1" dirty="0" err="1"/>
                <a:t>FileInputStream</a:t>
              </a:r>
              <a:r>
                <a:rPr lang="en-US" altLang="ja-JP" sz="600" b="1" dirty="0"/>
                <a:t>("testdata.txt"), "MS932"));</a:t>
              </a:r>
            </a:p>
            <a:p>
              <a:r>
                <a:rPr lang="en-US" altLang="ja-JP" sz="600" dirty="0"/>
                <a:t>        String line = </a:t>
              </a:r>
              <a:r>
                <a:rPr lang="en-US" altLang="ja-JP" sz="600" b="1" dirty="0"/>
                <a:t>null;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b="1" dirty="0"/>
                <a:t>while ((line = </a:t>
              </a:r>
              <a:r>
                <a:rPr lang="en-US" altLang="ja-JP" sz="600" b="1" dirty="0" err="1"/>
                <a:t>br.readLine</a:t>
              </a:r>
              <a:r>
                <a:rPr lang="en-US" altLang="ja-JP" sz="600" b="1" dirty="0"/>
                <a:t>()) != null) {</a:t>
              </a:r>
            </a:p>
            <a:p>
              <a:r>
                <a:rPr lang="en-US" altLang="ja-JP" sz="600" dirty="0"/>
                <a:t>          </a:t>
              </a:r>
              <a:r>
                <a:rPr lang="en-US" altLang="ja-JP" sz="600" dirty="0" err="1"/>
                <a:t>channel.send</a:t>
              </a:r>
              <a:r>
                <a:rPr lang="en-US" altLang="ja-JP" sz="600" dirty="0"/>
                <a:t>(line);</a:t>
              </a:r>
            </a:p>
            <a:p>
              <a:r>
                <a:rPr lang="en-US" altLang="ja-JP" sz="600" dirty="0"/>
                <a:t>          // </a:t>
              </a:r>
              <a:r>
                <a:rPr lang="en-US" altLang="ja-JP" sz="600" dirty="0" err="1"/>
                <a:t>System.out.println</a:t>
              </a:r>
              <a:r>
                <a:rPr lang="en-US" altLang="ja-JP" sz="600" dirty="0"/>
                <a:t>("</a:t>
              </a:r>
              <a:r>
                <a:rPr lang="en-US" altLang="ja-JP" sz="600" dirty="0" err="1"/>
                <a:t>readF</a:t>
              </a:r>
              <a:r>
                <a:rPr lang="en-US" altLang="ja-JP" sz="600" dirty="0"/>
                <a:t>:" + </a:t>
              </a:r>
              <a:r>
                <a:rPr lang="en-US" altLang="ja-JP" sz="600" dirty="0" err="1"/>
                <a:t>Thread.currentThread</a:t>
              </a:r>
              <a:r>
                <a:rPr lang="en-US" altLang="ja-JP" sz="600" dirty="0"/>
                <a:t>().</a:t>
              </a:r>
              <a:r>
                <a:rPr lang="en-US" altLang="ja-JP" sz="600" dirty="0" err="1"/>
                <a:t>hashCode</a:t>
              </a:r>
              <a:r>
                <a:rPr lang="en-US" altLang="ja-JP" sz="600" dirty="0"/>
                <a:t>());</a:t>
              </a:r>
            </a:p>
            <a:p>
              <a:r>
                <a:rPr lang="ja-JP" altLang="en-US" sz="600" dirty="0"/>
                <a:t>        </a:t>
              </a:r>
              <a:r>
                <a:rPr lang="en-US" altLang="ja-JP" sz="600" dirty="0"/>
                <a:t>}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dirty="0" err="1"/>
                <a:t>channel.send</a:t>
              </a:r>
              <a:r>
                <a:rPr lang="en-US" altLang="ja-JP" sz="600" dirty="0"/>
                <a:t>(EOF);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dirty="0" err="1"/>
                <a:t>channel.send</a:t>
              </a:r>
              <a:r>
                <a:rPr lang="en-US" altLang="ja-JP" sz="600" dirty="0"/>
                <a:t>(EOF);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dirty="0" err="1"/>
                <a:t>channel.send</a:t>
              </a:r>
              <a:r>
                <a:rPr lang="en-US" altLang="ja-JP" sz="600" dirty="0"/>
                <a:t>(EOF);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dirty="0" err="1"/>
                <a:t>br.close</a:t>
              </a:r>
              <a:r>
                <a:rPr lang="en-US" altLang="ja-JP" sz="600" dirty="0"/>
                <a:t>();</a:t>
              </a:r>
            </a:p>
            <a:p>
              <a:r>
                <a:rPr lang="en-US" altLang="ja-JP" sz="600" dirty="0"/>
                <a:t>      } </a:t>
              </a:r>
              <a:r>
                <a:rPr lang="en-US" altLang="ja-JP" sz="600" b="1" dirty="0"/>
                <a:t>catch (Exception e) {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dirty="0" err="1"/>
                <a:t>e.printStackTrace</a:t>
              </a:r>
              <a:r>
                <a:rPr lang="en-US" altLang="ja-JP" sz="600" dirty="0"/>
                <a:t>();</a:t>
              </a:r>
            </a:p>
            <a:p>
              <a:r>
                <a:rPr lang="ja-JP" altLang="en-US" sz="600" dirty="0"/>
                <a:t>      </a:t>
              </a:r>
              <a:r>
                <a:rPr lang="en-US" altLang="ja-JP" sz="600" dirty="0"/>
                <a:t>}</a:t>
              </a:r>
            </a:p>
            <a:p>
              <a:r>
                <a:rPr lang="ja-JP" altLang="en-US" sz="600" dirty="0"/>
                <a:t>    </a:t>
              </a:r>
              <a:r>
                <a:rPr lang="en-US" altLang="ja-JP" sz="600" dirty="0"/>
                <a:t>});</a:t>
              </a:r>
            </a:p>
            <a:p>
              <a:endParaRPr lang="ja-JP" altLang="en-US" sz="600" dirty="0"/>
            </a:p>
            <a:p>
              <a:r>
                <a:rPr lang="en-US" altLang="ja-JP" sz="600" dirty="0"/>
                <a:t>    </a:t>
              </a:r>
              <a:r>
                <a:rPr lang="en-US" altLang="ja-JP" sz="600" u="sng" dirty="0"/>
                <a:t>Fiber writeF1 = </a:t>
              </a:r>
              <a:r>
                <a:rPr lang="en-US" altLang="ja-JP" sz="600" b="1" u="sng" dirty="0"/>
                <a:t>new Fiber&lt;&gt;(() -&gt; {</a:t>
              </a:r>
            </a:p>
            <a:p>
              <a:r>
                <a:rPr lang="en-US" altLang="ja-JP" sz="600" dirty="0"/>
                <a:t>      </a:t>
              </a:r>
              <a:r>
                <a:rPr lang="en-US" altLang="ja-JP" sz="600" b="1" dirty="0"/>
                <a:t>try {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dirty="0" err="1"/>
                <a:t>FileOutputStream</a:t>
              </a:r>
              <a:r>
                <a:rPr lang="en-US" altLang="ja-JP" sz="600" dirty="0"/>
                <a:t> </a:t>
              </a:r>
              <a:r>
                <a:rPr lang="en-US" altLang="ja-JP" sz="600" dirty="0" err="1"/>
                <a:t>os</a:t>
              </a:r>
              <a:r>
                <a:rPr lang="en-US" altLang="ja-JP" sz="600" dirty="0"/>
                <a:t> = </a:t>
              </a:r>
              <a:r>
                <a:rPr lang="en-US" altLang="ja-JP" sz="600" b="1" dirty="0"/>
                <a:t>new </a:t>
              </a:r>
              <a:r>
                <a:rPr lang="en-US" altLang="ja-JP" sz="600" b="1" dirty="0" err="1"/>
                <a:t>FileOutputStream</a:t>
              </a:r>
              <a:r>
                <a:rPr lang="en-US" altLang="ja-JP" sz="600" b="1" dirty="0"/>
                <a:t>("testdata3.txt");</a:t>
              </a:r>
            </a:p>
            <a:p>
              <a:r>
                <a:rPr lang="en-US" altLang="ja-JP" sz="600" dirty="0"/>
                <a:t>        String line = </a:t>
              </a:r>
              <a:r>
                <a:rPr lang="en-US" altLang="ja-JP" sz="600" b="1" dirty="0"/>
                <a:t>null;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b="1" dirty="0"/>
                <a:t>byte[] </a:t>
              </a:r>
              <a:r>
                <a:rPr lang="en-US" altLang="ja-JP" sz="600" b="1" dirty="0" err="1"/>
                <a:t>bLine</a:t>
              </a:r>
              <a:r>
                <a:rPr lang="en-US" altLang="ja-JP" sz="600" b="1" dirty="0"/>
                <a:t> = null;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b="1" dirty="0"/>
                <a:t>while ((line = </a:t>
              </a:r>
              <a:r>
                <a:rPr lang="en-US" altLang="ja-JP" sz="600" b="1" dirty="0" err="1"/>
                <a:t>channel.receive</a:t>
              </a:r>
              <a:r>
                <a:rPr lang="en-US" altLang="ja-JP" sz="600" b="1" dirty="0"/>
                <a:t>()) != EOF) {</a:t>
              </a:r>
            </a:p>
            <a:p>
              <a:r>
                <a:rPr lang="en-US" altLang="ja-JP" sz="600" dirty="0"/>
                <a:t>          </a:t>
              </a:r>
              <a:r>
                <a:rPr lang="en-US" altLang="ja-JP" sz="600" dirty="0" err="1"/>
                <a:t>bLine</a:t>
              </a:r>
              <a:r>
                <a:rPr lang="en-US" altLang="ja-JP" sz="600" dirty="0"/>
                <a:t> = </a:t>
              </a:r>
              <a:r>
                <a:rPr lang="en-US" altLang="ja-JP" sz="600" dirty="0" err="1"/>
                <a:t>line.getBytes</a:t>
              </a:r>
              <a:r>
                <a:rPr lang="en-US" altLang="ja-JP" sz="600" dirty="0"/>
                <a:t>("UTF-8");</a:t>
              </a:r>
            </a:p>
            <a:p>
              <a:r>
                <a:rPr lang="en-US" altLang="ja-JP" sz="600" dirty="0"/>
                <a:t>          </a:t>
              </a:r>
              <a:r>
                <a:rPr lang="en-US" altLang="ja-JP" sz="600" dirty="0" err="1"/>
                <a:t>os.write</a:t>
              </a:r>
              <a:r>
                <a:rPr lang="en-US" altLang="ja-JP" sz="600" dirty="0"/>
                <a:t>(</a:t>
              </a:r>
              <a:r>
                <a:rPr lang="en-US" altLang="ja-JP" sz="600" dirty="0" err="1"/>
                <a:t>bLine</a:t>
              </a:r>
              <a:r>
                <a:rPr lang="en-US" altLang="ja-JP" sz="600" dirty="0"/>
                <a:t>);</a:t>
              </a:r>
            </a:p>
            <a:p>
              <a:r>
                <a:rPr lang="en-US" altLang="ja-JP" sz="600" dirty="0"/>
                <a:t>          </a:t>
              </a:r>
              <a:r>
                <a:rPr lang="en-US" altLang="ja-JP" sz="600" dirty="0" err="1"/>
                <a:t>os.write</a:t>
              </a:r>
              <a:r>
                <a:rPr lang="en-US" altLang="ja-JP" sz="600" dirty="0"/>
                <a:t>('\r');</a:t>
              </a:r>
            </a:p>
            <a:p>
              <a:r>
                <a:rPr lang="en-US" altLang="ja-JP" sz="600" dirty="0"/>
                <a:t>          </a:t>
              </a:r>
              <a:r>
                <a:rPr lang="en-US" altLang="ja-JP" sz="600" dirty="0" err="1"/>
                <a:t>os.write</a:t>
              </a:r>
              <a:r>
                <a:rPr lang="en-US" altLang="ja-JP" sz="600" dirty="0"/>
                <a:t>('\n');</a:t>
              </a:r>
            </a:p>
            <a:p>
              <a:r>
                <a:rPr lang="ja-JP" altLang="en-US" sz="600" dirty="0"/>
                <a:t>        </a:t>
              </a:r>
              <a:r>
                <a:rPr lang="en-US" altLang="ja-JP" sz="600" dirty="0"/>
                <a:t>}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dirty="0" err="1"/>
                <a:t>os.close</a:t>
              </a:r>
              <a:r>
                <a:rPr lang="en-US" altLang="ja-JP" sz="600" dirty="0"/>
                <a:t>();</a:t>
              </a:r>
            </a:p>
            <a:p>
              <a:r>
                <a:rPr lang="en-US" altLang="ja-JP" sz="600" dirty="0"/>
                <a:t>      } </a:t>
              </a:r>
              <a:r>
                <a:rPr lang="en-US" altLang="ja-JP" sz="600" b="1" dirty="0"/>
                <a:t>catch (Exception e) {</a:t>
              </a:r>
            </a:p>
            <a:p>
              <a:r>
                <a:rPr lang="en-US" altLang="ja-JP" sz="600" dirty="0"/>
                <a:t>        </a:t>
              </a:r>
              <a:r>
                <a:rPr lang="en-US" altLang="ja-JP" sz="600" dirty="0" err="1"/>
                <a:t>e.printStackTrace</a:t>
              </a:r>
              <a:r>
                <a:rPr lang="en-US" altLang="ja-JP" sz="600" dirty="0"/>
                <a:t>();</a:t>
              </a:r>
            </a:p>
            <a:p>
              <a:r>
                <a:rPr lang="ja-JP" altLang="en-US" sz="600" dirty="0"/>
                <a:t>      </a:t>
              </a:r>
              <a:r>
                <a:rPr lang="en-US" altLang="ja-JP" sz="600" dirty="0"/>
                <a:t>}</a:t>
              </a:r>
            </a:p>
            <a:p>
              <a:r>
                <a:rPr lang="ja-JP" altLang="en-US" sz="600" dirty="0"/>
                <a:t>    </a:t>
              </a:r>
              <a:r>
                <a:rPr lang="en-US" altLang="ja-JP" sz="600" dirty="0" smtClean="0"/>
                <a:t>});</a:t>
              </a:r>
              <a:endParaRPr lang="ja-JP" altLang="en-US" sz="600" dirty="0"/>
            </a:p>
            <a:p>
              <a:endParaRPr lang="ja-JP" altLang="en-US" sz="600" dirty="0"/>
            </a:p>
            <a:p>
              <a:r>
                <a:rPr lang="en-US" altLang="ja-JP" sz="600" dirty="0"/>
                <a:t>    writeF1.start();</a:t>
              </a:r>
            </a:p>
            <a:p>
              <a:r>
                <a:rPr lang="en-US" altLang="ja-JP" sz="600" dirty="0"/>
                <a:t>    </a:t>
              </a:r>
              <a:r>
                <a:rPr lang="en-US" altLang="ja-JP" sz="600" dirty="0" err="1"/>
                <a:t>readF.start</a:t>
              </a:r>
              <a:r>
                <a:rPr lang="en-US" altLang="ja-JP" sz="600" dirty="0"/>
                <a:t>();</a:t>
              </a:r>
            </a:p>
            <a:p>
              <a:endParaRPr lang="ja-JP" altLang="en-US" sz="600" dirty="0"/>
            </a:p>
            <a:p>
              <a:r>
                <a:rPr lang="en-US" altLang="ja-JP" sz="600" dirty="0"/>
                <a:t>    </a:t>
              </a:r>
              <a:endParaRPr lang="en-US" altLang="ja-JP" sz="600" dirty="0">
                <a:solidFill>
                  <a:schemeClr val="tx1"/>
                </a:solidFill>
              </a:endParaRPr>
            </a:p>
          </p:txBody>
        </p:sp>
        <p:sp>
          <p:nvSpPr>
            <p:cNvPr id="3" name="Line Callout 1 2"/>
            <p:cNvSpPr/>
            <p:nvPr/>
          </p:nvSpPr>
          <p:spPr bwMode="ltGray">
            <a:xfrm>
              <a:off x="9120336" y="3429000"/>
              <a:ext cx="1656184" cy="648072"/>
            </a:xfrm>
            <a:prstGeom prst="borderCallout1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dirty="0" smtClean="0">
                  <a:solidFill>
                    <a:schemeClr val="tx1"/>
                  </a:solidFill>
                </a:rPr>
                <a:t>Quasar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实例</a:t>
              </a:r>
              <a:endParaRPr kumimoji="1" lang="ja-JP" altLang="en-US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43683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例：使用高效的数据结构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42316" y="1052736"/>
            <a:ext cx="8850723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在程序中，需要进行等值查找数据时，避免使用数据循环方式查找，可以用</a:t>
            </a:r>
            <a:r>
              <a:rPr lang="en-US" altLang="zh-CN" sz="1400" b="1" dirty="0" smtClean="0"/>
              <a:t>Map</a:t>
            </a:r>
            <a:r>
              <a:rPr lang="zh-CN" altLang="en-US" sz="1400" b="1" dirty="0" smtClean="0"/>
              <a:t>数据结构进行高效率的查找</a:t>
            </a:r>
            <a:endParaRPr lang="en-US" altLang="zh-CN" sz="1400" b="1" dirty="0" smtClean="0"/>
          </a:p>
        </p:txBody>
      </p:sp>
      <p:sp>
        <p:nvSpPr>
          <p:cNvPr id="44" name="Rounded Rectangular Callout 43"/>
          <p:cNvSpPr/>
          <p:nvPr/>
        </p:nvSpPr>
        <p:spPr bwMode="ltGray">
          <a:xfrm>
            <a:off x="542316" y="1772816"/>
            <a:ext cx="3753484" cy="23762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800" dirty="0"/>
              <a:t>List&lt;Person&gt; </a:t>
            </a:r>
            <a:r>
              <a:rPr lang="en-US" altLang="ja-JP" sz="800" dirty="0" smtClean="0"/>
              <a:t>persons</a:t>
            </a:r>
            <a:r>
              <a:rPr lang="zh-CN" altLang="en-US" sz="800" dirty="0" smtClean="0"/>
              <a:t>；</a:t>
            </a:r>
            <a:endParaRPr lang="en-US" altLang="zh-CN" sz="800" dirty="0" smtClean="0"/>
          </a:p>
          <a:p>
            <a:r>
              <a:rPr lang="en-US" altLang="ja-JP" sz="800" dirty="0" smtClean="0"/>
              <a:t> </a:t>
            </a:r>
          </a:p>
          <a:p>
            <a:r>
              <a:rPr lang="en-US" altLang="ja-JP" sz="800" dirty="0" smtClean="0"/>
              <a:t>public </a:t>
            </a:r>
            <a:r>
              <a:rPr lang="en-US" altLang="ja-JP" sz="800" dirty="0"/>
              <a:t>Person </a:t>
            </a:r>
            <a:r>
              <a:rPr lang="en-US" altLang="ja-JP" sz="800" dirty="0" err="1"/>
              <a:t>getById</a:t>
            </a:r>
            <a:r>
              <a:rPr lang="en-US" altLang="ja-JP" sz="800" dirty="0"/>
              <a:t>(String id) {</a:t>
            </a:r>
          </a:p>
          <a:p>
            <a:r>
              <a:rPr lang="en-US" altLang="ja-JP" sz="800" dirty="0"/>
              <a:t>    for (Person </a:t>
            </a:r>
            <a:r>
              <a:rPr lang="en-US" altLang="ja-JP" sz="800" dirty="0" err="1"/>
              <a:t>person</a:t>
            </a:r>
            <a:r>
              <a:rPr lang="en-US" altLang="ja-JP" sz="800" dirty="0"/>
              <a:t>: persons) {</a:t>
            </a:r>
          </a:p>
          <a:p>
            <a:r>
              <a:rPr lang="en-US" altLang="ja-JP" sz="800" dirty="0"/>
              <a:t>      if (</a:t>
            </a:r>
            <a:r>
              <a:rPr lang="en-US" altLang="ja-JP" sz="800" dirty="0" err="1"/>
              <a:t>id.equals</a:t>
            </a:r>
            <a:r>
              <a:rPr lang="en-US" altLang="ja-JP" sz="800" dirty="0"/>
              <a:t>(</a:t>
            </a:r>
            <a:r>
              <a:rPr lang="en-US" altLang="ja-JP" sz="800" dirty="0" err="1"/>
              <a:t>person.getId</a:t>
            </a:r>
            <a:r>
              <a:rPr lang="en-US" altLang="ja-JP" sz="800" dirty="0"/>
              <a:t>())) {</a:t>
            </a:r>
          </a:p>
          <a:p>
            <a:r>
              <a:rPr lang="en-US" altLang="ja-JP" sz="800" dirty="0"/>
              <a:t>        return person;</a:t>
            </a:r>
          </a:p>
          <a:p>
            <a:r>
              <a:rPr lang="ja-JP" altLang="en-US" sz="800" dirty="0"/>
              <a:t>      </a:t>
            </a:r>
            <a:r>
              <a:rPr lang="en-US" altLang="ja-JP" sz="800" dirty="0"/>
              <a:t>}</a:t>
            </a:r>
          </a:p>
          <a:p>
            <a:r>
              <a:rPr lang="ja-JP" altLang="en-US" sz="800" dirty="0"/>
              <a:t>    </a:t>
            </a:r>
            <a:r>
              <a:rPr lang="en-US" altLang="ja-JP" sz="800" dirty="0"/>
              <a:t>}</a:t>
            </a:r>
          </a:p>
          <a:p>
            <a:r>
              <a:rPr lang="ja-JP" altLang="en-US" sz="800" dirty="0"/>
              <a:t>    </a:t>
            </a:r>
          </a:p>
          <a:p>
            <a:r>
              <a:rPr lang="en-US" altLang="ja-JP" sz="800" dirty="0"/>
              <a:t>    return null;</a:t>
            </a:r>
          </a:p>
          <a:p>
            <a:r>
              <a:rPr lang="ja-JP" altLang="en-US" sz="800" dirty="0"/>
              <a:t>  </a:t>
            </a:r>
            <a:r>
              <a:rPr lang="en-US" altLang="ja-JP" sz="800" dirty="0"/>
              <a:t>}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 bwMode="ltGray">
          <a:xfrm>
            <a:off x="5303912" y="1772816"/>
            <a:ext cx="3600400" cy="23762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800" dirty="0" smtClean="0"/>
              <a:t>Map</a:t>
            </a:r>
            <a:r>
              <a:rPr lang="en-US" altLang="ja-JP" sz="800" dirty="0" smtClean="0"/>
              <a:t>&lt;</a:t>
            </a:r>
            <a:r>
              <a:rPr lang="en-US" altLang="zh-CN" sz="800" dirty="0" smtClean="0"/>
              <a:t>String,</a:t>
            </a:r>
            <a:r>
              <a:rPr lang="zh-CN" altLang="en-US" sz="800" dirty="0" smtClean="0"/>
              <a:t> </a:t>
            </a:r>
            <a:r>
              <a:rPr lang="en-US" altLang="ja-JP" sz="800" dirty="0" smtClean="0"/>
              <a:t>Person</a:t>
            </a:r>
            <a:r>
              <a:rPr lang="en-US" altLang="ja-JP" sz="800" dirty="0"/>
              <a:t>&gt; persons</a:t>
            </a:r>
            <a:r>
              <a:rPr lang="zh-CN" altLang="en-US" sz="800" dirty="0"/>
              <a:t>；</a:t>
            </a:r>
            <a:endParaRPr lang="en-US" altLang="zh-CN" sz="800" dirty="0"/>
          </a:p>
          <a:p>
            <a:r>
              <a:rPr lang="en-US" altLang="ja-JP" sz="800" dirty="0"/>
              <a:t> </a:t>
            </a:r>
          </a:p>
          <a:p>
            <a:r>
              <a:rPr lang="en-US" altLang="ja-JP" sz="800" dirty="0"/>
              <a:t>public Person </a:t>
            </a:r>
            <a:r>
              <a:rPr lang="en-US" altLang="ja-JP" sz="800" dirty="0" err="1"/>
              <a:t>getById</a:t>
            </a:r>
            <a:r>
              <a:rPr lang="en-US" altLang="ja-JP" sz="800" dirty="0"/>
              <a:t>(String id) {</a:t>
            </a:r>
          </a:p>
          <a:p>
            <a:r>
              <a:rPr lang="en-US" altLang="ja-JP" sz="800" dirty="0"/>
              <a:t>    </a:t>
            </a:r>
            <a:r>
              <a:rPr lang="ja-JP" altLang="en-US" sz="800" dirty="0" smtClean="0"/>
              <a:t>    </a:t>
            </a:r>
            <a:endParaRPr lang="ja-JP" altLang="en-US" sz="800" dirty="0"/>
          </a:p>
          <a:p>
            <a:r>
              <a:rPr lang="en-US" altLang="ja-JP" sz="800" dirty="0"/>
              <a:t>    return </a:t>
            </a:r>
            <a:r>
              <a:rPr lang="en-US" altLang="ja-JP" sz="800" dirty="0" err="1" smtClean="0"/>
              <a:t>persons.get</a:t>
            </a:r>
            <a:r>
              <a:rPr lang="en-US" altLang="ja-JP" sz="800" dirty="0" smtClean="0"/>
              <a:t>(id);</a:t>
            </a:r>
            <a:endParaRPr lang="en-US" altLang="ja-JP" sz="800" dirty="0"/>
          </a:p>
          <a:p>
            <a:r>
              <a:rPr lang="ja-JP" altLang="en-US" sz="800" dirty="0"/>
              <a:t>  </a:t>
            </a:r>
            <a:r>
              <a:rPr lang="en-US" altLang="ja-JP" sz="800" dirty="0"/>
              <a:t>}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ltGray">
          <a:xfrm>
            <a:off x="4511824" y="2708920"/>
            <a:ext cx="576064" cy="14401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52861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9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43683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例：加同步锁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42316" y="1052736"/>
            <a:ext cx="8850723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尽量缩小同步锁的作用范围</a:t>
            </a:r>
            <a:endParaRPr lang="en-US" altLang="zh-CN" sz="1400" b="1" dirty="0" smtClean="0"/>
          </a:p>
        </p:txBody>
      </p:sp>
      <p:sp>
        <p:nvSpPr>
          <p:cNvPr id="44" name="Rounded Rectangular Callout 43"/>
          <p:cNvSpPr/>
          <p:nvPr/>
        </p:nvSpPr>
        <p:spPr bwMode="ltGray">
          <a:xfrm>
            <a:off x="542316" y="1772816"/>
            <a:ext cx="3753484" cy="23762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800" b="1" dirty="0"/>
              <a:t>public synchronized </a:t>
            </a:r>
            <a:r>
              <a:rPr lang="en-US" altLang="ja-JP" sz="800" b="1" u="sng" dirty="0"/>
              <a:t>Person </a:t>
            </a:r>
            <a:r>
              <a:rPr lang="en-US" altLang="ja-JP" sz="800" b="1" u="sng" dirty="0" err="1"/>
              <a:t>getPerson</a:t>
            </a:r>
            <a:r>
              <a:rPr lang="en-US" altLang="ja-JP" sz="800" b="1" u="sng" dirty="0"/>
              <a:t>(String id) {</a:t>
            </a:r>
          </a:p>
          <a:p>
            <a:r>
              <a:rPr lang="en-US" altLang="ja-JP" sz="800" dirty="0"/>
              <a:t>    </a:t>
            </a:r>
            <a:r>
              <a:rPr lang="en-US" altLang="ja-JP" sz="800" u="sng" dirty="0"/>
              <a:t>Person </a:t>
            </a:r>
            <a:r>
              <a:rPr lang="en-US" altLang="ja-JP" sz="800" u="sng" dirty="0" err="1"/>
              <a:t>person</a:t>
            </a:r>
            <a:r>
              <a:rPr lang="en-US" altLang="ja-JP" sz="800" u="sng" dirty="0"/>
              <a:t> = </a:t>
            </a:r>
            <a:r>
              <a:rPr lang="en-US" altLang="ja-JP" sz="800" u="sng" dirty="0" err="1"/>
              <a:t>personMap.get</a:t>
            </a:r>
            <a:r>
              <a:rPr lang="en-US" altLang="ja-JP" sz="800" u="sng" dirty="0"/>
              <a:t>(id);</a:t>
            </a:r>
          </a:p>
          <a:p>
            <a:r>
              <a:rPr lang="en-US" altLang="ja-JP" sz="800" dirty="0"/>
              <a:t>    </a:t>
            </a:r>
            <a:r>
              <a:rPr lang="en-US" altLang="ja-JP" sz="800" b="1" dirty="0"/>
              <a:t>if (person == null) {</a:t>
            </a:r>
          </a:p>
          <a:p>
            <a:r>
              <a:rPr lang="en-US" altLang="ja-JP" sz="800" dirty="0"/>
              <a:t>      person = </a:t>
            </a:r>
            <a:r>
              <a:rPr lang="en-US" altLang="ja-JP" sz="800" u="sng" dirty="0" err="1"/>
              <a:t>dao.selectById</a:t>
            </a:r>
            <a:r>
              <a:rPr lang="en-US" altLang="ja-JP" sz="800" u="sng" dirty="0"/>
              <a:t>(id);</a:t>
            </a:r>
          </a:p>
          <a:p>
            <a:r>
              <a:rPr lang="en-US" altLang="ja-JP" sz="800" dirty="0"/>
              <a:t>      </a:t>
            </a:r>
            <a:r>
              <a:rPr lang="en-US" altLang="ja-JP" sz="800" u="sng" dirty="0" err="1"/>
              <a:t>personMap.put</a:t>
            </a:r>
            <a:r>
              <a:rPr lang="en-US" altLang="ja-JP" sz="800" u="sng" dirty="0"/>
              <a:t>(id, person);</a:t>
            </a:r>
          </a:p>
          <a:p>
            <a:r>
              <a:rPr lang="ja-JP" altLang="en-US" sz="800" dirty="0"/>
              <a:t>    </a:t>
            </a:r>
            <a:r>
              <a:rPr lang="en-US" altLang="ja-JP" sz="800" dirty="0"/>
              <a:t>}</a:t>
            </a:r>
          </a:p>
          <a:p>
            <a:r>
              <a:rPr lang="ja-JP" altLang="en-US" sz="800" dirty="0"/>
              <a:t>    </a:t>
            </a:r>
          </a:p>
          <a:p>
            <a:r>
              <a:rPr lang="en-US" altLang="ja-JP" sz="800" dirty="0"/>
              <a:t>    </a:t>
            </a:r>
            <a:r>
              <a:rPr lang="en-US" altLang="ja-JP" sz="800" b="1" dirty="0"/>
              <a:t>return person;</a:t>
            </a:r>
          </a:p>
          <a:p>
            <a:r>
              <a:rPr lang="ja-JP" altLang="en-US" sz="800" dirty="0"/>
              <a:t>  </a:t>
            </a:r>
            <a:r>
              <a:rPr lang="en-US" altLang="ja-JP" sz="800" dirty="0"/>
              <a:t>}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 bwMode="ltGray">
          <a:xfrm>
            <a:off x="5303912" y="1772816"/>
            <a:ext cx="3600400" cy="23762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800" dirty="0"/>
              <a:t> </a:t>
            </a:r>
            <a:r>
              <a:rPr lang="en-US" altLang="ja-JP" sz="800" b="1" dirty="0"/>
              <a:t>public </a:t>
            </a:r>
            <a:r>
              <a:rPr lang="en-US" altLang="ja-JP" sz="800" b="1" u="sng" dirty="0"/>
              <a:t>Person </a:t>
            </a:r>
            <a:r>
              <a:rPr lang="en-US" altLang="ja-JP" sz="800" b="1" u="sng" dirty="0" err="1"/>
              <a:t>getPerson</a:t>
            </a:r>
            <a:r>
              <a:rPr lang="en-US" altLang="ja-JP" sz="800" b="1" u="sng" dirty="0"/>
              <a:t>(String id) {</a:t>
            </a:r>
          </a:p>
          <a:p>
            <a:r>
              <a:rPr lang="en-US" altLang="ja-JP" sz="800" dirty="0"/>
              <a:t>    </a:t>
            </a:r>
            <a:r>
              <a:rPr lang="en-US" altLang="ja-JP" sz="800" u="sng" dirty="0"/>
              <a:t>Person </a:t>
            </a:r>
            <a:r>
              <a:rPr lang="en-US" altLang="ja-JP" sz="800" u="sng" dirty="0" err="1"/>
              <a:t>person</a:t>
            </a:r>
            <a:r>
              <a:rPr lang="en-US" altLang="ja-JP" sz="800" u="sng" dirty="0"/>
              <a:t> = </a:t>
            </a:r>
            <a:r>
              <a:rPr lang="en-US" altLang="ja-JP" sz="800" u="sng" dirty="0" err="1"/>
              <a:t>personMap.get</a:t>
            </a:r>
            <a:r>
              <a:rPr lang="en-US" altLang="ja-JP" sz="800" u="sng" dirty="0"/>
              <a:t>(id);</a:t>
            </a:r>
          </a:p>
          <a:p>
            <a:r>
              <a:rPr lang="en-US" altLang="ja-JP" sz="800" dirty="0"/>
              <a:t>    </a:t>
            </a:r>
            <a:r>
              <a:rPr lang="en-US" altLang="ja-JP" sz="800" b="1" dirty="0"/>
              <a:t>if (person == null) {</a:t>
            </a:r>
          </a:p>
          <a:p>
            <a:r>
              <a:rPr lang="en-US" altLang="ja-JP" sz="800" dirty="0"/>
              <a:t>      </a:t>
            </a:r>
            <a:r>
              <a:rPr lang="en-US" altLang="ja-JP" sz="800" b="1" dirty="0"/>
              <a:t>synchronized(</a:t>
            </a:r>
            <a:r>
              <a:rPr lang="en-US" altLang="ja-JP" sz="800" b="1" u="sng" dirty="0" err="1"/>
              <a:t>personMap</a:t>
            </a:r>
            <a:r>
              <a:rPr lang="en-US" altLang="ja-JP" sz="800" b="1" u="sng" dirty="0"/>
              <a:t>) {</a:t>
            </a:r>
          </a:p>
          <a:p>
            <a:r>
              <a:rPr lang="en-US" altLang="ja-JP" sz="800" dirty="0"/>
              <a:t>        person = </a:t>
            </a:r>
            <a:r>
              <a:rPr lang="en-US" altLang="ja-JP" sz="800" u="sng" dirty="0" err="1"/>
              <a:t>personMap.get</a:t>
            </a:r>
            <a:r>
              <a:rPr lang="en-US" altLang="ja-JP" sz="800" u="sng" dirty="0"/>
              <a:t>(id);</a:t>
            </a:r>
          </a:p>
          <a:p>
            <a:r>
              <a:rPr lang="en-US" altLang="ja-JP" sz="800" dirty="0"/>
              <a:t>        </a:t>
            </a:r>
            <a:r>
              <a:rPr lang="en-US" altLang="ja-JP" sz="800" b="1" dirty="0"/>
              <a:t>if (person == null) {</a:t>
            </a:r>
          </a:p>
          <a:p>
            <a:r>
              <a:rPr lang="en-US" altLang="ja-JP" sz="800" dirty="0"/>
              <a:t>            person = </a:t>
            </a:r>
            <a:r>
              <a:rPr lang="en-US" altLang="ja-JP" sz="800" u="sng" dirty="0" err="1"/>
              <a:t>dao.selectById</a:t>
            </a:r>
            <a:r>
              <a:rPr lang="en-US" altLang="ja-JP" sz="800" u="sng" dirty="0"/>
              <a:t>(id);</a:t>
            </a:r>
          </a:p>
          <a:p>
            <a:r>
              <a:rPr lang="en-US" altLang="ja-JP" sz="800" dirty="0"/>
              <a:t>            </a:t>
            </a:r>
            <a:r>
              <a:rPr lang="en-US" altLang="ja-JP" sz="800" u="sng" dirty="0" err="1"/>
              <a:t>personMap.put</a:t>
            </a:r>
            <a:r>
              <a:rPr lang="en-US" altLang="ja-JP" sz="800" u="sng" dirty="0"/>
              <a:t>(id, person);</a:t>
            </a:r>
          </a:p>
          <a:p>
            <a:r>
              <a:rPr lang="ja-JP" altLang="en-US" sz="800" dirty="0"/>
              <a:t>        </a:t>
            </a:r>
            <a:r>
              <a:rPr lang="en-US" altLang="ja-JP" sz="800" dirty="0"/>
              <a:t>}</a:t>
            </a:r>
          </a:p>
          <a:p>
            <a:r>
              <a:rPr lang="ja-JP" altLang="en-US" sz="800" dirty="0"/>
              <a:t>      </a:t>
            </a:r>
            <a:r>
              <a:rPr lang="en-US" altLang="ja-JP" sz="800" dirty="0"/>
              <a:t>}</a:t>
            </a:r>
          </a:p>
          <a:p>
            <a:r>
              <a:rPr lang="ja-JP" altLang="en-US" sz="800" dirty="0"/>
              <a:t>    </a:t>
            </a:r>
            <a:r>
              <a:rPr lang="en-US" altLang="ja-JP" sz="800" dirty="0"/>
              <a:t>}</a:t>
            </a:r>
          </a:p>
          <a:p>
            <a:r>
              <a:rPr lang="ja-JP" altLang="en-US" sz="800" dirty="0"/>
              <a:t>    </a:t>
            </a:r>
          </a:p>
          <a:p>
            <a:r>
              <a:rPr lang="en-US" altLang="ja-JP" sz="800" dirty="0"/>
              <a:t>    </a:t>
            </a:r>
            <a:r>
              <a:rPr lang="en-US" altLang="ja-JP" sz="800" b="1" dirty="0"/>
              <a:t>return person;</a:t>
            </a:r>
          </a:p>
          <a:p>
            <a:r>
              <a:rPr lang="ja-JP" altLang="en-US" sz="800" dirty="0"/>
              <a:t>  </a:t>
            </a:r>
            <a:r>
              <a:rPr lang="en-US" altLang="ja-JP" sz="800" dirty="0"/>
              <a:t>}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ltGray">
          <a:xfrm>
            <a:off x="4511824" y="2708920"/>
            <a:ext cx="576064" cy="14401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  <p:sp>
        <p:nvSpPr>
          <p:cNvPr id="8" name="Rounded Rectangular Callout 7"/>
          <p:cNvSpPr/>
          <p:nvPr/>
        </p:nvSpPr>
        <p:spPr bwMode="ltGray">
          <a:xfrm>
            <a:off x="542315" y="4293096"/>
            <a:ext cx="8850723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尽量做到</a:t>
            </a:r>
            <a:r>
              <a:rPr lang="en-US" altLang="zh-CN" sz="1400" b="1" dirty="0" smtClean="0"/>
              <a:t>zero-shared, </a:t>
            </a:r>
            <a:r>
              <a:rPr lang="zh-CN" altLang="en-US" sz="1400" b="1" dirty="0" smtClean="0"/>
              <a:t>避免共享资源的修改操作，可以使用</a:t>
            </a:r>
            <a:r>
              <a:rPr lang="en-US" altLang="zh-CN" sz="1400" b="1" dirty="0" err="1" smtClean="0"/>
              <a:t>ThreadLocal</a:t>
            </a:r>
            <a:r>
              <a:rPr lang="zh-CN" altLang="en-US" sz="1400" b="1" dirty="0" smtClean="0"/>
              <a:t>保存线程独立数据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2976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9" grpId="0" animBg="1"/>
      <p:bldP spid="2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43683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例：避免数据倾斜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42316" y="1052736"/>
            <a:ext cx="8850723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大数据解决方案中，数据</a:t>
            </a:r>
            <a:r>
              <a:rPr lang="en-US" altLang="zh-CN" sz="1400" b="1" dirty="0" smtClean="0"/>
              <a:t>partition</a:t>
            </a:r>
            <a:r>
              <a:rPr lang="zh-CN" altLang="en-US" sz="1400" b="1" dirty="0" smtClean="0"/>
              <a:t>是关键，而对性能影响最大的就是</a:t>
            </a:r>
            <a:r>
              <a:rPr lang="en-US" altLang="zh-CN" sz="1400" b="1" dirty="0" smtClean="0"/>
              <a:t>partition</a:t>
            </a:r>
            <a:r>
              <a:rPr lang="zh-CN" altLang="en-US" sz="1400" b="1" dirty="0" smtClean="0"/>
              <a:t>造成数据倾斜</a:t>
            </a:r>
            <a:endParaRPr lang="en-US" altLang="zh-CN" sz="1400" b="1" dirty="0" smtClean="0"/>
          </a:p>
        </p:txBody>
      </p:sp>
      <p:sp>
        <p:nvSpPr>
          <p:cNvPr id="44" name="Rounded Rectangular Callout 43"/>
          <p:cNvSpPr/>
          <p:nvPr/>
        </p:nvSpPr>
        <p:spPr bwMode="ltGray">
          <a:xfrm>
            <a:off x="542316" y="1772816"/>
            <a:ext cx="3753484" cy="23762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800" dirty="0" err="1" smtClean="0">
                <a:solidFill>
                  <a:schemeClr val="tx1"/>
                </a:solidFill>
              </a:rPr>
              <a:t>SparkSQL</a:t>
            </a:r>
            <a:r>
              <a:rPr lang="zh-CN" altLang="en-US" sz="800" dirty="0" smtClean="0">
                <a:solidFill>
                  <a:schemeClr val="tx1"/>
                </a:solidFill>
              </a:rPr>
              <a:t>：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r>
              <a:rPr lang="en-US" altLang="ja-JP" sz="800" dirty="0">
                <a:solidFill>
                  <a:schemeClr val="tx1"/>
                </a:solidFill>
              </a:rPr>
              <a:t>s</a:t>
            </a:r>
            <a:r>
              <a:rPr lang="en-US" altLang="ja-JP" sz="800" dirty="0" smtClean="0">
                <a:solidFill>
                  <a:schemeClr val="tx1"/>
                </a:solidFill>
              </a:rPr>
              <a:t>elect a.item1 as name, b.item2 as address from </a:t>
            </a:r>
            <a:r>
              <a:rPr lang="en-US" altLang="ja-JP" sz="800" dirty="0" err="1" smtClean="0">
                <a:solidFill>
                  <a:schemeClr val="tx1"/>
                </a:solidFill>
              </a:rPr>
              <a:t>person_t</a:t>
            </a:r>
            <a:r>
              <a:rPr lang="en-US" altLang="ja-JP" sz="800" dirty="0" smtClean="0">
                <a:solidFill>
                  <a:schemeClr val="tx1"/>
                </a:solidFill>
              </a:rPr>
              <a:t> t1 left join </a:t>
            </a:r>
            <a:r>
              <a:rPr lang="en-US" altLang="ja-JP" sz="800" dirty="0" err="1" smtClean="0">
                <a:solidFill>
                  <a:schemeClr val="tx1"/>
                </a:solidFill>
              </a:rPr>
              <a:t>address_t</a:t>
            </a:r>
            <a:r>
              <a:rPr lang="en-US" altLang="ja-JP" sz="800" dirty="0" smtClean="0">
                <a:solidFill>
                  <a:schemeClr val="tx1"/>
                </a:solidFill>
              </a:rPr>
              <a:t> t2 on t1.item1 = t2.item3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 bwMode="ltGray">
          <a:xfrm>
            <a:off x="5303912" y="1772816"/>
            <a:ext cx="3600400" cy="23762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800" dirty="0" err="1">
                <a:solidFill>
                  <a:schemeClr val="tx1"/>
                </a:solidFill>
              </a:rPr>
              <a:t>SparkSQL</a:t>
            </a:r>
            <a:r>
              <a:rPr lang="zh-CN" altLang="en-US" sz="800" dirty="0" smtClean="0">
                <a:solidFill>
                  <a:schemeClr val="tx1"/>
                </a:solidFill>
              </a:rPr>
              <a:t>：</a:t>
            </a:r>
            <a:endParaRPr lang="en-US" altLang="ja-JP" sz="800" dirty="0" smtClean="0">
              <a:solidFill>
                <a:schemeClr val="tx1"/>
              </a:solidFill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</a:rPr>
              <a:t>select </a:t>
            </a:r>
            <a:r>
              <a:rPr lang="en-US" altLang="ja-JP" sz="800" dirty="0">
                <a:solidFill>
                  <a:schemeClr val="tx1"/>
                </a:solidFill>
              </a:rPr>
              <a:t>a.item1 as name, b.item2 as address from </a:t>
            </a:r>
            <a:r>
              <a:rPr lang="en-US" altLang="ja-JP" sz="800" dirty="0" smtClean="0">
                <a:solidFill>
                  <a:schemeClr val="tx1"/>
                </a:solidFill>
              </a:rPr>
              <a:t>(select item1 from </a:t>
            </a:r>
            <a:r>
              <a:rPr lang="en-US" altLang="ja-JP" sz="800" dirty="0" err="1" smtClean="0">
                <a:solidFill>
                  <a:schemeClr val="tx1"/>
                </a:solidFill>
              </a:rPr>
              <a:t>persion_t</a:t>
            </a:r>
            <a:r>
              <a:rPr lang="en-US" altLang="ja-JP" sz="800" dirty="0" smtClean="0">
                <a:solidFill>
                  <a:schemeClr val="tx1"/>
                </a:solidFill>
              </a:rPr>
              <a:t> where item1 &lt;&gt; ‘’) </a:t>
            </a:r>
            <a:r>
              <a:rPr lang="en-US" altLang="ja-JP" sz="800" dirty="0">
                <a:solidFill>
                  <a:schemeClr val="tx1"/>
                </a:solidFill>
              </a:rPr>
              <a:t>t1 left join </a:t>
            </a:r>
            <a:r>
              <a:rPr lang="en-US" altLang="ja-JP" sz="800" dirty="0" err="1">
                <a:solidFill>
                  <a:schemeClr val="tx1"/>
                </a:solidFill>
              </a:rPr>
              <a:t>address_t</a:t>
            </a:r>
            <a:r>
              <a:rPr lang="en-US" altLang="ja-JP" sz="800" dirty="0">
                <a:solidFill>
                  <a:schemeClr val="tx1"/>
                </a:solidFill>
              </a:rPr>
              <a:t> t2 on t1.item1 = t2.item3</a:t>
            </a:r>
          </a:p>
        </p:txBody>
      </p:sp>
      <p:sp>
        <p:nvSpPr>
          <p:cNvPr id="2" name="Right Arrow 1"/>
          <p:cNvSpPr/>
          <p:nvPr/>
        </p:nvSpPr>
        <p:spPr bwMode="ltGray">
          <a:xfrm>
            <a:off x="4511824" y="2708920"/>
            <a:ext cx="576064" cy="14401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1625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9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62017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</a:t>
            </a:r>
            <a:r>
              <a:rPr lang="en-US" altLang="zh-CN" sz="2800" b="1" dirty="0" smtClean="0">
                <a:latin typeface="+mj-lt"/>
                <a:ea typeface="+mj-ea"/>
                <a:cs typeface="+mj-cs"/>
              </a:rPr>
              <a:t>5g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数据变换工具的性能优化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42316" y="1052736"/>
            <a:ext cx="8850723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该工具的处理流程：数据读入</a:t>
            </a:r>
            <a:r>
              <a:rPr lang="en-US" altLang="zh-CN" sz="1400" b="1" dirty="0" smtClean="0"/>
              <a:t>-〉</a:t>
            </a:r>
            <a:r>
              <a:rPr lang="zh-CN" altLang="en-US" sz="1400" b="1" dirty="0" smtClean="0"/>
              <a:t>数据解析</a:t>
            </a:r>
            <a:r>
              <a:rPr lang="en-US" altLang="zh-CN" sz="1400" b="1" dirty="0" smtClean="0"/>
              <a:t>check-〉</a:t>
            </a:r>
            <a:r>
              <a:rPr lang="zh-CN" altLang="en-US" sz="1400" b="1" dirty="0" smtClean="0"/>
              <a:t>数据变换</a:t>
            </a:r>
            <a:r>
              <a:rPr lang="en-US" altLang="zh-CN" sz="1400" b="1" dirty="0" smtClean="0"/>
              <a:t>-〉</a:t>
            </a:r>
            <a:r>
              <a:rPr lang="zh-CN" altLang="en-US" sz="1400" b="1" dirty="0" smtClean="0"/>
              <a:t>数据输出</a:t>
            </a:r>
            <a:endParaRPr lang="en-US" altLang="zh-CN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2316" y="1615837"/>
            <a:ext cx="6201756" cy="228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 smtClean="0">
                <a:latin typeface="+mj-lt"/>
                <a:ea typeface="+mj-ea"/>
                <a:cs typeface="+mj-cs"/>
              </a:rPr>
              <a:t>程序结构的演进</a:t>
            </a:r>
            <a:r>
              <a:rPr lang="en-US" altLang="zh-CN" sz="1600" b="1" dirty="0" smtClean="0">
                <a:latin typeface="+mj-lt"/>
                <a:ea typeface="+mj-ea"/>
                <a:cs typeface="+mj-cs"/>
              </a:rPr>
              <a:t>-</a:t>
            </a:r>
            <a:r>
              <a:rPr lang="zh-CN" altLang="en-US" sz="1600" b="1" dirty="0" smtClean="0">
                <a:latin typeface="+mj-lt"/>
                <a:ea typeface="+mj-ea"/>
                <a:cs typeface="+mj-cs"/>
              </a:rPr>
              <a:t>单线程模式</a:t>
            </a:r>
            <a:endParaRPr lang="en-US" sz="1600" b="1" dirty="0"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69726" y="2647533"/>
            <a:ext cx="4202138" cy="1645563"/>
            <a:chOff x="669726" y="2647533"/>
            <a:chExt cx="4202138" cy="1645563"/>
          </a:xfrm>
        </p:grpSpPr>
        <p:sp>
          <p:nvSpPr>
            <p:cNvPr id="9" name="Rounded Rectangular Callout 8"/>
            <p:cNvSpPr/>
            <p:nvPr/>
          </p:nvSpPr>
          <p:spPr bwMode="ltGray">
            <a:xfrm>
              <a:off x="669726" y="2647533"/>
              <a:ext cx="1249810" cy="1645563"/>
            </a:xfrm>
            <a:prstGeom prst="wedgeRoundRectCallout">
              <a:avLst>
                <a:gd name="adj1" fmla="val -15220"/>
                <a:gd name="adj2" fmla="val 39850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处理文件：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2996952"/>
              <a:ext cx="495499" cy="4386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86" y="3370503"/>
              <a:ext cx="495499" cy="4386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557" y="3784981"/>
              <a:ext cx="495499" cy="43861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ltGray">
            <a:xfrm>
              <a:off x="3238153" y="3308640"/>
              <a:ext cx="1633711" cy="480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处理程序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5" idx="3"/>
              <a:endCxn id="14" idx="1"/>
            </p:cNvCxnSpPr>
            <p:nvPr/>
          </p:nvCxnSpPr>
          <p:spPr>
            <a:xfrm>
              <a:off x="1478931" y="3216257"/>
              <a:ext cx="1759222" cy="332583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4" idx="1"/>
            </p:cNvCxnSpPr>
            <p:nvPr/>
          </p:nvCxnSpPr>
          <p:spPr>
            <a:xfrm flipV="1">
              <a:off x="1487985" y="3548840"/>
              <a:ext cx="1750168" cy="40968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 flipV="1">
              <a:off x="1498056" y="3548840"/>
              <a:ext cx="1740097" cy="455446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19167" y="2645870"/>
            <a:ext cx="1249810" cy="1645563"/>
            <a:chOff x="6119167" y="2645870"/>
            <a:chExt cx="1249810" cy="1645563"/>
          </a:xfrm>
        </p:grpSpPr>
        <p:sp>
          <p:nvSpPr>
            <p:cNvPr id="25" name="Rounded Rectangular Callout 24"/>
            <p:cNvSpPr/>
            <p:nvPr/>
          </p:nvSpPr>
          <p:spPr bwMode="ltGray">
            <a:xfrm>
              <a:off x="6119167" y="2645870"/>
              <a:ext cx="1249810" cy="1645563"/>
            </a:xfrm>
            <a:prstGeom prst="wedgeRoundRectCallout">
              <a:avLst>
                <a:gd name="adj1" fmla="val -15220"/>
                <a:gd name="adj2" fmla="val 39850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结果文件：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032" y="2985627"/>
              <a:ext cx="495499" cy="4386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992" y="3356992"/>
              <a:ext cx="495499" cy="4386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952" y="3789040"/>
              <a:ext cx="495499" cy="438610"/>
            </a:xfrm>
            <a:prstGeom prst="rect">
              <a:avLst/>
            </a:prstGeom>
          </p:spPr>
        </p:pic>
      </p:grpSp>
      <p:cxnSp>
        <p:nvCxnSpPr>
          <p:cNvPr id="29" name="Straight Arrow Connector 28"/>
          <p:cNvCxnSpPr>
            <a:stCxn id="14" idx="3"/>
            <a:endCxn id="26" idx="1"/>
          </p:cNvCxnSpPr>
          <p:nvPr/>
        </p:nvCxnSpPr>
        <p:spPr>
          <a:xfrm flipV="1">
            <a:off x="4871864" y="3204932"/>
            <a:ext cx="1512168" cy="343908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27" idx="1"/>
          </p:cNvCxnSpPr>
          <p:nvPr/>
        </p:nvCxnSpPr>
        <p:spPr>
          <a:xfrm>
            <a:off x="4871864" y="3548840"/>
            <a:ext cx="1519128" cy="27457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28" idx="1"/>
          </p:cNvCxnSpPr>
          <p:nvPr/>
        </p:nvCxnSpPr>
        <p:spPr>
          <a:xfrm>
            <a:off x="4871864" y="3548840"/>
            <a:ext cx="1526088" cy="459505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3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62017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</a:t>
            </a:r>
            <a:r>
              <a:rPr lang="en-US" altLang="zh-CN" sz="2800" b="1" dirty="0" smtClean="0">
                <a:latin typeface="+mj-lt"/>
                <a:ea typeface="+mj-ea"/>
                <a:cs typeface="+mj-cs"/>
              </a:rPr>
              <a:t>5g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数据变换工具的性能优化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316" y="1615837"/>
            <a:ext cx="6201756" cy="228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 smtClean="0">
                <a:latin typeface="+mj-lt"/>
                <a:ea typeface="+mj-ea"/>
                <a:cs typeface="+mj-cs"/>
              </a:rPr>
              <a:t>程序结构的演进</a:t>
            </a:r>
            <a:r>
              <a:rPr lang="en-US" altLang="zh-CN" sz="1600" b="1" dirty="0" smtClean="0">
                <a:latin typeface="+mj-lt"/>
                <a:ea typeface="+mj-ea"/>
                <a:cs typeface="+mj-cs"/>
              </a:rPr>
              <a:t>-</a:t>
            </a:r>
            <a:r>
              <a:rPr lang="zh-CN" altLang="en-US" sz="1600" b="1" dirty="0" smtClean="0">
                <a:latin typeface="+mj-lt"/>
                <a:ea typeface="+mj-ea"/>
                <a:cs typeface="+mj-cs"/>
              </a:rPr>
              <a:t>多线程读写分离</a:t>
            </a:r>
            <a:endParaRPr lang="en-US" sz="1600" b="1" dirty="0"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69726" y="2636912"/>
            <a:ext cx="3819625" cy="1674765"/>
            <a:chOff x="669726" y="2636912"/>
            <a:chExt cx="3819625" cy="1674765"/>
          </a:xfrm>
        </p:grpSpPr>
        <p:sp>
          <p:nvSpPr>
            <p:cNvPr id="9" name="Rounded Rectangular Callout 8"/>
            <p:cNvSpPr/>
            <p:nvPr/>
          </p:nvSpPr>
          <p:spPr bwMode="ltGray">
            <a:xfrm>
              <a:off x="669726" y="2647533"/>
              <a:ext cx="1249810" cy="1645563"/>
            </a:xfrm>
            <a:prstGeom prst="wedgeRoundRectCallout">
              <a:avLst>
                <a:gd name="adj1" fmla="val -15220"/>
                <a:gd name="adj2" fmla="val 39850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处理文件：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2996952"/>
              <a:ext cx="495499" cy="4386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86" y="3370503"/>
              <a:ext cx="495499" cy="4386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557" y="3784981"/>
              <a:ext cx="495499" cy="43861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ltGray">
            <a:xfrm>
              <a:off x="3215680" y="2636912"/>
              <a:ext cx="1273671" cy="3211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Read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Thread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5" idx="3"/>
              <a:endCxn id="14" idx="1"/>
            </p:cNvCxnSpPr>
            <p:nvPr/>
          </p:nvCxnSpPr>
          <p:spPr>
            <a:xfrm flipV="1">
              <a:off x="1478931" y="2797503"/>
              <a:ext cx="1736749" cy="418754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22" idx="1"/>
            </p:cNvCxnSpPr>
            <p:nvPr/>
          </p:nvCxnSpPr>
          <p:spPr>
            <a:xfrm flipV="1">
              <a:off x="1487985" y="3554435"/>
              <a:ext cx="1727694" cy="35373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26" idx="1"/>
            </p:cNvCxnSpPr>
            <p:nvPr/>
          </p:nvCxnSpPr>
          <p:spPr>
            <a:xfrm>
              <a:off x="1498056" y="4004286"/>
              <a:ext cx="1727695" cy="307391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 bwMode="ltGray">
          <a:xfrm>
            <a:off x="3215679" y="3391838"/>
            <a:ext cx="1273671" cy="3251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Thread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ltGray">
          <a:xfrm>
            <a:off x="3225751" y="4149080"/>
            <a:ext cx="1273671" cy="3251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Thread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ltGray">
          <a:xfrm>
            <a:off x="5231904" y="2636911"/>
            <a:ext cx="1273671" cy="3211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Queue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ltGray">
          <a:xfrm>
            <a:off x="5231904" y="3386318"/>
            <a:ext cx="1273671" cy="3211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Queue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231904" y="4132505"/>
            <a:ext cx="1273671" cy="3211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Queue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4" idx="3"/>
            <a:endCxn id="28" idx="1"/>
          </p:cNvCxnSpPr>
          <p:nvPr/>
        </p:nvCxnSpPr>
        <p:spPr>
          <a:xfrm flipV="1">
            <a:off x="4489351" y="2797502"/>
            <a:ext cx="742553" cy="1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29" idx="1"/>
          </p:cNvCxnSpPr>
          <p:nvPr/>
        </p:nvCxnSpPr>
        <p:spPr>
          <a:xfrm flipV="1">
            <a:off x="4489350" y="3546909"/>
            <a:ext cx="742554" cy="7526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  <a:endCxn id="30" idx="1"/>
          </p:cNvCxnSpPr>
          <p:nvPr/>
        </p:nvCxnSpPr>
        <p:spPr>
          <a:xfrm flipV="1">
            <a:off x="4499422" y="4293096"/>
            <a:ext cx="732482" cy="18581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ltGray">
          <a:xfrm>
            <a:off x="7248128" y="2647533"/>
            <a:ext cx="1273671" cy="3211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Write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Thread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505575" y="2809370"/>
            <a:ext cx="742553" cy="1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505574" y="3558400"/>
            <a:ext cx="742553" cy="1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505574" y="4285569"/>
            <a:ext cx="742554" cy="7526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ltGray">
          <a:xfrm>
            <a:off x="7248127" y="3385631"/>
            <a:ext cx="1273671" cy="3211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Write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Thread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7264626" y="4122481"/>
            <a:ext cx="1273671" cy="3211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Write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Thread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828013" y="2636912"/>
            <a:ext cx="1249810" cy="1645563"/>
            <a:chOff x="6119167" y="2645870"/>
            <a:chExt cx="1249810" cy="1645563"/>
          </a:xfrm>
        </p:grpSpPr>
        <p:sp>
          <p:nvSpPr>
            <p:cNvPr id="47" name="Rounded Rectangular Callout 46"/>
            <p:cNvSpPr/>
            <p:nvPr/>
          </p:nvSpPr>
          <p:spPr bwMode="ltGray">
            <a:xfrm>
              <a:off x="6119167" y="2645870"/>
              <a:ext cx="1249810" cy="1645563"/>
            </a:xfrm>
            <a:prstGeom prst="wedgeRoundRectCallout">
              <a:avLst>
                <a:gd name="adj1" fmla="val -15220"/>
                <a:gd name="adj2" fmla="val 39850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结果文件：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032" y="2985627"/>
              <a:ext cx="495499" cy="43861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992" y="3356992"/>
              <a:ext cx="495499" cy="43861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952" y="3789040"/>
              <a:ext cx="495499" cy="438610"/>
            </a:xfrm>
            <a:prstGeom prst="rect">
              <a:avLst/>
            </a:prstGeom>
          </p:spPr>
        </p:pic>
      </p:grpSp>
      <p:cxnSp>
        <p:nvCxnSpPr>
          <p:cNvPr id="51" name="Straight Arrow Connector 50"/>
          <p:cNvCxnSpPr>
            <a:stCxn id="40" idx="3"/>
            <a:endCxn id="48" idx="1"/>
          </p:cNvCxnSpPr>
          <p:nvPr/>
        </p:nvCxnSpPr>
        <p:spPr>
          <a:xfrm>
            <a:off x="8521799" y="2808124"/>
            <a:ext cx="1571079" cy="387850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3"/>
            <a:endCxn id="49" idx="1"/>
          </p:cNvCxnSpPr>
          <p:nvPr/>
        </p:nvCxnSpPr>
        <p:spPr>
          <a:xfrm>
            <a:off x="8521798" y="3546222"/>
            <a:ext cx="1578040" cy="21117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  <a:endCxn id="50" idx="1"/>
          </p:cNvCxnSpPr>
          <p:nvPr/>
        </p:nvCxnSpPr>
        <p:spPr>
          <a:xfrm flipV="1">
            <a:off x="8538297" y="3999387"/>
            <a:ext cx="1568501" cy="283685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62017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</a:t>
            </a:r>
            <a:r>
              <a:rPr lang="en-US" altLang="zh-CN" sz="2800" b="1" dirty="0" smtClean="0">
                <a:latin typeface="+mj-lt"/>
                <a:ea typeface="+mj-ea"/>
                <a:cs typeface="+mj-cs"/>
              </a:rPr>
              <a:t>5g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数据变换工具的性能优化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316" y="1615837"/>
            <a:ext cx="6201756" cy="228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 smtClean="0">
                <a:latin typeface="+mj-lt"/>
                <a:ea typeface="+mj-ea"/>
                <a:cs typeface="+mj-cs"/>
              </a:rPr>
              <a:t>程序结构的演进</a:t>
            </a:r>
            <a:r>
              <a:rPr lang="en-US" altLang="zh-CN" sz="1600" b="1" dirty="0" smtClean="0">
                <a:latin typeface="+mj-lt"/>
                <a:ea typeface="+mj-ea"/>
                <a:cs typeface="+mj-cs"/>
              </a:rPr>
              <a:t>-</a:t>
            </a:r>
            <a:r>
              <a:rPr lang="zh-CN" altLang="en-US" sz="1600" b="1" dirty="0" smtClean="0">
                <a:latin typeface="+mj-lt"/>
                <a:ea typeface="+mj-ea"/>
                <a:cs typeface="+mj-cs"/>
              </a:rPr>
              <a:t>多线程读写分离</a:t>
            </a:r>
            <a:r>
              <a:rPr lang="en-US" altLang="zh-CN" sz="1600" b="1" dirty="0" smtClean="0">
                <a:latin typeface="+mj-lt"/>
                <a:ea typeface="+mj-ea"/>
                <a:cs typeface="+mj-cs"/>
              </a:rPr>
              <a:t>+</a:t>
            </a:r>
            <a:r>
              <a:rPr lang="zh-CN" altLang="en-US" sz="1600" b="1" dirty="0" smtClean="0">
                <a:latin typeface="+mj-lt"/>
                <a:ea typeface="+mj-ea"/>
                <a:cs typeface="+mj-cs"/>
              </a:rPr>
              <a:t>性能瓶颈部分的多线程处理</a:t>
            </a:r>
            <a:endParaRPr lang="en-US" sz="1600" b="1" dirty="0"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69726" y="2599750"/>
            <a:ext cx="2329930" cy="2425451"/>
            <a:chOff x="669726" y="2599750"/>
            <a:chExt cx="2329930" cy="2425451"/>
          </a:xfrm>
        </p:grpSpPr>
        <p:sp>
          <p:nvSpPr>
            <p:cNvPr id="9" name="Rounded Rectangular Callout 8"/>
            <p:cNvSpPr/>
            <p:nvPr/>
          </p:nvSpPr>
          <p:spPr bwMode="ltGray">
            <a:xfrm>
              <a:off x="669726" y="2647533"/>
              <a:ext cx="1249810" cy="2377668"/>
            </a:xfrm>
            <a:prstGeom prst="wedgeRoundRectCallout">
              <a:avLst>
                <a:gd name="adj1" fmla="val -15220"/>
                <a:gd name="adj2" fmla="val 39850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处理文件：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2996952"/>
              <a:ext cx="495499" cy="4386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3560777"/>
              <a:ext cx="495499" cy="4386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119" y="4220745"/>
              <a:ext cx="495499" cy="43861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ltGray">
            <a:xfrm>
              <a:off x="2063552" y="2599750"/>
              <a:ext cx="936104" cy="3583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Read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Thread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5" idx="3"/>
              <a:endCxn id="14" idx="1"/>
            </p:cNvCxnSpPr>
            <p:nvPr/>
          </p:nvCxnSpPr>
          <p:spPr>
            <a:xfrm flipV="1">
              <a:off x="1478931" y="2778922"/>
              <a:ext cx="584621" cy="437335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22" idx="1"/>
            </p:cNvCxnSpPr>
            <p:nvPr/>
          </p:nvCxnSpPr>
          <p:spPr>
            <a:xfrm>
              <a:off x="1478931" y="3780082"/>
              <a:ext cx="580476" cy="0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26" idx="1"/>
            </p:cNvCxnSpPr>
            <p:nvPr/>
          </p:nvCxnSpPr>
          <p:spPr>
            <a:xfrm>
              <a:off x="1451618" y="4440050"/>
              <a:ext cx="611934" cy="402400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 bwMode="ltGray">
          <a:xfrm>
            <a:off x="2059407" y="3588742"/>
            <a:ext cx="936105" cy="382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Thread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ltGray">
          <a:xfrm>
            <a:off x="2063552" y="4671724"/>
            <a:ext cx="936105" cy="341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Thread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ltGray">
          <a:xfrm>
            <a:off x="3287688" y="2594231"/>
            <a:ext cx="936104" cy="35834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Queue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ltGray">
          <a:xfrm>
            <a:off x="3294728" y="3620108"/>
            <a:ext cx="936104" cy="35231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Queue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3287688" y="4669598"/>
            <a:ext cx="936770" cy="3435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Read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Queue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4" idx="3"/>
            <a:endCxn id="28" idx="1"/>
          </p:cNvCxnSpPr>
          <p:nvPr/>
        </p:nvCxnSpPr>
        <p:spPr>
          <a:xfrm flipV="1">
            <a:off x="2999656" y="2773402"/>
            <a:ext cx="288032" cy="5520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29" idx="1"/>
          </p:cNvCxnSpPr>
          <p:nvPr/>
        </p:nvCxnSpPr>
        <p:spPr>
          <a:xfrm>
            <a:off x="2995512" y="3780082"/>
            <a:ext cx="299216" cy="16185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  <a:endCxn id="30" idx="1"/>
          </p:cNvCxnSpPr>
          <p:nvPr/>
        </p:nvCxnSpPr>
        <p:spPr>
          <a:xfrm flipV="1">
            <a:off x="2999657" y="4841387"/>
            <a:ext cx="288031" cy="1063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ltGray">
          <a:xfrm>
            <a:off x="4511824" y="2593544"/>
            <a:ext cx="936103" cy="364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Write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Thread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28" idx="3"/>
            <a:endCxn id="40" idx="1"/>
          </p:cNvCxnSpPr>
          <p:nvPr/>
        </p:nvCxnSpPr>
        <p:spPr>
          <a:xfrm>
            <a:off x="4223792" y="2773402"/>
            <a:ext cx="288032" cy="2417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  <a:endCxn id="44" idx="1"/>
          </p:cNvCxnSpPr>
          <p:nvPr/>
        </p:nvCxnSpPr>
        <p:spPr>
          <a:xfrm>
            <a:off x="4230832" y="3796267"/>
            <a:ext cx="280992" cy="4894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3"/>
            <a:endCxn id="45" idx="1"/>
          </p:cNvCxnSpPr>
          <p:nvPr/>
        </p:nvCxnSpPr>
        <p:spPr>
          <a:xfrm>
            <a:off x="4224458" y="4841387"/>
            <a:ext cx="287366" cy="5222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ltGray">
          <a:xfrm>
            <a:off x="4511824" y="3621578"/>
            <a:ext cx="913630" cy="3591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Write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Thread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4511824" y="4680041"/>
            <a:ext cx="913630" cy="333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Write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Thread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0606830" y="2636912"/>
            <a:ext cx="1249810" cy="1928603"/>
            <a:chOff x="6119167" y="2645870"/>
            <a:chExt cx="1249810" cy="1928603"/>
          </a:xfrm>
        </p:grpSpPr>
        <p:sp>
          <p:nvSpPr>
            <p:cNvPr id="47" name="Rounded Rectangular Callout 46"/>
            <p:cNvSpPr/>
            <p:nvPr/>
          </p:nvSpPr>
          <p:spPr bwMode="ltGray">
            <a:xfrm>
              <a:off x="6119167" y="2645870"/>
              <a:ext cx="1249810" cy="1928603"/>
            </a:xfrm>
            <a:prstGeom prst="wedgeRoundRectCallout">
              <a:avLst>
                <a:gd name="adj1" fmla="val -15220"/>
                <a:gd name="adj2" fmla="val 39850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结果文件：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032" y="2985627"/>
              <a:ext cx="495499" cy="43861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032" y="3456233"/>
              <a:ext cx="495499" cy="43861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674" y="3979456"/>
              <a:ext cx="495499" cy="438610"/>
            </a:xfrm>
            <a:prstGeom prst="rect">
              <a:avLst/>
            </a:prstGeom>
          </p:spPr>
        </p:pic>
      </p:grpSp>
      <p:cxnSp>
        <p:nvCxnSpPr>
          <p:cNvPr id="51" name="Straight Arrow Connector 50"/>
          <p:cNvCxnSpPr>
            <a:stCxn id="40" idx="3"/>
            <a:endCxn id="52" idx="1"/>
          </p:cNvCxnSpPr>
          <p:nvPr/>
        </p:nvCxnSpPr>
        <p:spPr>
          <a:xfrm flipV="1">
            <a:off x="5447927" y="2764354"/>
            <a:ext cx="360041" cy="11465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807968" y="2230182"/>
            <a:ext cx="4176463" cy="889434"/>
            <a:chOff x="5807968" y="2230182"/>
            <a:chExt cx="4176463" cy="889434"/>
          </a:xfrm>
        </p:grpSpPr>
        <p:sp>
          <p:nvSpPr>
            <p:cNvPr id="52" name="Rectangle 51"/>
            <p:cNvSpPr/>
            <p:nvPr/>
          </p:nvSpPr>
          <p:spPr bwMode="ltGray">
            <a:xfrm>
              <a:off x="5807968" y="2603763"/>
              <a:ext cx="1273671" cy="3211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Convert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Queue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7464152" y="2230182"/>
              <a:ext cx="1273671" cy="3211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Convert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Thread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7464152" y="2798435"/>
              <a:ext cx="1273671" cy="3211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Convert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Thread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2" idx="3"/>
              <a:endCxn id="53" idx="1"/>
            </p:cNvCxnSpPr>
            <p:nvPr/>
          </p:nvCxnSpPr>
          <p:spPr>
            <a:xfrm flipV="1">
              <a:off x="7081639" y="2390773"/>
              <a:ext cx="382513" cy="373581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55" idx="1"/>
            </p:cNvCxnSpPr>
            <p:nvPr/>
          </p:nvCxnSpPr>
          <p:spPr>
            <a:xfrm>
              <a:off x="7081639" y="2764354"/>
              <a:ext cx="382513" cy="194672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 bwMode="ltGray">
            <a:xfrm>
              <a:off x="9048328" y="2465258"/>
              <a:ext cx="936103" cy="364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Output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Thread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Arrow Connector 94"/>
            <p:cNvCxnSpPr>
              <a:stCxn id="53" idx="3"/>
              <a:endCxn id="94" idx="1"/>
            </p:cNvCxnSpPr>
            <p:nvPr/>
          </p:nvCxnSpPr>
          <p:spPr>
            <a:xfrm>
              <a:off x="8737823" y="2390773"/>
              <a:ext cx="310505" cy="256760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55" idx="3"/>
              <a:endCxn id="94" idx="1"/>
            </p:cNvCxnSpPr>
            <p:nvPr/>
          </p:nvCxnSpPr>
          <p:spPr>
            <a:xfrm flipV="1">
              <a:off x="8737823" y="2647533"/>
              <a:ext cx="310505" cy="311493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/>
          <p:cNvCxnSpPr>
            <a:stCxn id="94" idx="3"/>
            <a:endCxn id="48" idx="1"/>
          </p:cNvCxnSpPr>
          <p:nvPr/>
        </p:nvCxnSpPr>
        <p:spPr>
          <a:xfrm>
            <a:off x="9984431" y="2647533"/>
            <a:ext cx="887264" cy="548441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782125" y="3262096"/>
            <a:ext cx="4176463" cy="889434"/>
            <a:chOff x="5807968" y="2230182"/>
            <a:chExt cx="4176463" cy="889434"/>
          </a:xfrm>
        </p:grpSpPr>
        <p:sp>
          <p:nvSpPr>
            <p:cNvPr id="106" name="Rectangle 105"/>
            <p:cNvSpPr/>
            <p:nvPr/>
          </p:nvSpPr>
          <p:spPr bwMode="ltGray">
            <a:xfrm>
              <a:off x="5807968" y="2603763"/>
              <a:ext cx="1273671" cy="3211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Convert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Queue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ltGray">
            <a:xfrm>
              <a:off x="7464152" y="2230182"/>
              <a:ext cx="1273671" cy="3211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Convert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Thread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 bwMode="ltGray">
            <a:xfrm>
              <a:off x="7464152" y="2798435"/>
              <a:ext cx="1273671" cy="3211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Convert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Thread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Arrow Connector 108"/>
            <p:cNvCxnSpPr>
              <a:stCxn id="106" idx="3"/>
              <a:endCxn id="107" idx="1"/>
            </p:cNvCxnSpPr>
            <p:nvPr/>
          </p:nvCxnSpPr>
          <p:spPr>
            <a:xfrm flipV="1">
              <a:off x="7081639" y="2390773"/>
              <a:ext cx="382513" cy="373581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6" idx="3"/>
              <a:endCxn id="108" idx="1"/>
            </p:cNvCxnSpPr>
            <p:nvPr/>
          </p:nvCxnSpPr>
          <p:spPr>
            <a:xfrm>
              <a:off x="7081639" y="2764354"/>
              <a:ext cx="382513" cy="194672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 bwMode="ltGray">
            <a:xfrm>
              <a:off x="9048328" y="2465258"/>
              <a:ext cx="936103" cy="364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Output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Thread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Arrow Connector 111"/>
            <p:cNvCxnSpPr>
              <a:stCxn id="107" idx="3"/>
              <a:endCxn id="111" idx="1"/>
            </p:cNvCxnSpPr>
            <p:nvPr/>
          </p:nvCxnSpPr>
          <p:spPr>
            <a:xfrm>
              <a:off x="8737823" y="2390773"/>
              <a:ext cx="310505" cy="256760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8" idx="3"/>
              <a:endCxn id="111" idx="1"/>
            </p:cNvCxnSpPr>
            <p:nvPr/>
          </p:nvCxnSpPr>
          <p:spPr>
            <a:xfrm flipV="1">
              <a:off x="8737823" y="2647533"/>
              <a:ext cx="310505" cy="311493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782125" y="4330439"/>
            <a:ext cx="4176463" cy="889434"/>
            <a:chOff x="5807968" y="2230182"/>
            <a:chExt cx="4176463" cy="889434"/>
          </a:xfrm>
        </p:grpSpPr>
        <p:sp>
          <p:nvSpPr>
            <p:cNvPr id="115" name="Rectangle 114"/>
            <p:cNvSpPr/>
            <p:nvPr/>
          </p:nvSpPr>
          <p:spPr bwMode="ltGray">
            <a:xfrm>
              <a:off x="5807968" y="2603763"/>
              <a:ext cx="1273671" cy="3211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Convert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Queue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7464152" y="2230182"/>
              <a:ext cx="1273671" cy="3211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Convert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Thread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7464152" y="2798435"/>
              <a:ext cx="1273671" cy="3211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Convert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Thread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Arrow Connector 117"/>
            <p:cNvCxnSpPr>
              <a:stCxn id="115" idx="3"/>
              <a:endCxn id="116" idx="1"/>
            </p:cNvCxnSpPr>
            <p:nvPr/>
          </p:nvCxnSpPr>
          <p:spPr>
            <a:xfrm flipV="1">
              <a:off x="7081639" y="2390773"/>
              <a:ext cx="382513" cy="373581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5" idx="3"/>
              <a:endCxn id="117" idx="1"/>
            </p:cNvCxnSpPr>
            <p:nvPr/>
          </p:nvCxnSpPr>
          <p:spPr>
            <a:xfrm>
              <a:off x="7081639" y="2764354"/>
              <a:ext cx="382513" cy="194672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 bwMode="ltGray">
            <a:xfrm>
              <a:off x="9048328" y="2465258"/>
              <a:ext cx="936103" cy="364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Output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Thread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16" idx="3"/>
              <a:endCxn id="120" idx="1"/>
            </p:cNvCxnSpPr>
            <p:nvPr/>
          </p:nvCxnSpPr>
          <p:spPr>
            <a:xfrm>
              <a:off x="8737823" y="2390773"/>
              <a:ext cx="310505" cy="256760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7" idx="3"/>
              <a:endCxn id="120" idx="1"/>
            </p:cNvCxnSpPr>
            <p:nvPr/>
          </p:nvCxnSpPr>
          <p:spPr>
            <a:xfrm flipV="1">
              <a:off x="8737823" y="2647533"/>
              <a:ext cx="310505" cy="311493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44" idx="3"/>
            <a:endCxn id="106" idx="1"/>
          </p:cNvCxnSpPr>
          <p:nvPr/>
        </p:nvCxnSpPr>
        <p:spPr>
          <a:xfrm flipV="1">
            <a:off x="5425454" y="3796268"/>
            <a:ext cx="356671" cy="4893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5" idx="3"/>
            <a:endCxn id="115" idx="1"/>
          </p:cNvCxnSpPr>
          <p:nvPr/>
        </p:nvCxnSpPr>
        <p:spPr>
          <a:xfrm>
            <a:off x="5425454" y="4846609"/>
            <a:ext cx="356671" cy="18002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11" idx="3"/>
            <a:endCxn id="49" idx="1"/>
          </p:cNvCxnSpPr>
          <p:nvPr/>
        </p:nvCxnSpPr>
        <p:spPr>
          <a:xfrm flipV="1">
            <a:off x="9958588" y="3666580"/>
            <a:ext cx="913107" cy="12867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20" idx="3"/>
            <a:endCxn id="50" idx="1"/>
          </p:cNvCxnSpPr>
          <p:nvPr/>
        </p:nvCxnSpPr>
        <p:spPr>
          <a:xfrm flipV="1">
            <a:off x="9958588" y="4189803"/>
            <a:ext cx="918749" cy="557987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62017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</a:t>
            </a:r>
            <a:r>
              <a:rPr lang="en-US" altLang="zh-CN" sz="2800" b="1" dirty="0" smtClean="0">
                <a:latin typeface="+mj-lt"/>
                <a:ea typeface="+mj-ea"/>
                <a:cs typeface="+mj-cs"/>
              </a:rPr>
              <a:t>5g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数据变换工具的性能优化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316" y="1615837"/>
            <a:ext cx="6201756" cy="228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 smtClean="0">
                <a:latin typeface="+mj-lt"/>
                <a:ea typeface="+mj-ea"/>
                <a:cs typeface="+mj-cs"/>
              </a:rPr>
              <a:t>程序部分的优化</a:t>
            </a:r>
            <a:endParaRPr lang="en-US" sz="16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61190" y="1916832"/>
            <a:ext cx="6038866" cy="1368152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OGNL</a:t>
            </a:r>
            <a:r>
              <a:rPr lang="zh-CN" altLang="en-US" sz="1400" dirty="0" smtClean="0">
                <a:solidFill>
                  <a:schemeClr val="tx1"/>
                </a:solidFill>
              </a:rPr>
              <a:t>优化：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原因：数据变换部分，使用</a:t>
            </a:r>
            <a:r>
              <a:rPr lang="en-US" altLang="zh-CN" sz="1400" dirty="0" smtClean="0">
                <a:solidFill>
                  <a:schemeClr val="tx1"/>
                </a:solidFill>
              </a:rPr>
              <a:t>OGNL</a:t>
            </a:r>
            <a:r>
              <a:rPr lang="zh-CN" altLang="en-US" sz="1400" dirty="0" smtClean="0">
                <a:solidFill>
                  <a:schemeClr val="tx1"/>
                </a:solidFill>
              </a:rPr>
              <a:t>技术进行外部脚本可配置化，性能比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慢了</a:t>
            </a:r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</a:rPr>
              <a:t>倍左右。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优</a:t>
            </a:r>
            <a:r>
              <a:rPr lang="zh-CN" altLang="en-US" sz="1400" dirty="0" smtClean="0">
                <a:solidFill>
                  <a:schemeClr val="tx1"/>
                </a:solidFill>
              </a:rPr>
              <a:t>化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</a:rPr>
              <a:t>：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ognl</a:t>
            </a:r>
            <a:r>
              <a:rPr lang="zh-CN" altLang="en-US" sz="1400" dirty="0" smtClean="0">
                <a:solidFill>
                  <a:schemeClr val="tx1"/>
                </a:solidFill>
              </a:rPr>
              <a:t>脚本 进行预编译处理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优化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：使用正则表达式，匹配简单的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ognl</a:t>
            </a:r>
            <a:r>
              <a:rPr lang="zh-CN" altLang="en-US" sz="1400" dirty="0" smtClean="0">
                <a:solidFill>
                  <a:schemeClr val="tx1"/>
                </a:solidFill>
              </a:rPr>
              <a:t>脚本，直接使用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程序替代该脚本，如固定值设定，或者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javabean</a:t>
            </a:r>
            <a:r>
              <a:rPr lang="zh-CN" altLang="en-US" sz="1400" dirty="0" smtClean="0">
                <a:solidFill>
                  <a:schemeClr val="tx1"/>
                </a:solidFill>
              </a:rPr>
              <a:t>的</a:t>
            </a:r>
            <a:r>
              <a:rPr lang="zh-CN" altLang="en-US" sz="1400" dirty="0">
                <a:solidFill>
                  <a:schemeClr val="tx1"/>
                </a:solidFill>
              </a:rPr>
              <a:t>属</a:t>
            </a:r>
            <a:r>
              <a:rPr lang="zh-CN" altLang="en-US" sz="1400" dirty="0" smtClean="0">
                <a:solidFill>
                  <a:schemeClr val="tx1"/>
                </a:solidFill>
              </a:rPr>
              <a:t>性值取得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ular Callout 65"/>
          <p:cNvSpPr/>
          <p:nvPr/>
        </p:nvSpPr>
        <p:spPr bwMode="ltGray">
          <a:xfrm>
            <a:off x="542316" y="3429000"/>
            <a:ext cx="6038866" cy="1368152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程序中，需要对各个出力项目，进行空格补足。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常</a:t>
            </a:r>
            <a:r>
              <a:rPr lang="zh-CN" altLang="en-US" sz="1400" dirty="0" smtClean="0">
                <a:solidFill>
                  <a:schemeClr val="tx1"/>
                </a:solidFill>
              </a:rPr>
              <a:t>规解决方案是 循环补足，效率低下。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优</a:t>
            </a:r>
            <a:r>
              <a:rPr lang="zh-CN" altLang="en-US" sz="1400" dirty="0" smtClean="0">
                <a:solidFill>
                  <a:schemeClr val="tx1"/>
                </a:solidFill>
              </a:rPr>
              <a:t>化方案：创建基于空格的数组，通过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arraycopy</a:t>
            </a:r>
            <a:r>
              <a:rPr lang="zh-CN" altLang="en-US" sz="1400" dirty="0" smtClean="0">
                <a:solidFill>
                  <a:schemeClr val="tx1"/>
                </a:solidFill>
              </a:rPr>
              <a:t>对于每条数据进行初始化。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6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620175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</a:t>
            </a:r>
            <a:r>
              <a:rPr lang="en-US" altLang="zh-CN" sz="2800" b="1" dirty="0" smtClean="0">
                <a:latin typeface="+mj-lt"/>
                <a:ea typeface="+mj-ea"/>
                <a:cs typeface="+mj-cs"/>
              </a:rPr>
              <a:t>5g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数据变换工具的性能优化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316" y="1615837"/>
            <a:ext cx="6201756" cy="228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 smtClean="0">
                <a:latin typeface="+mj-lt"/>
                <a:ea typeface="+mj-ea"/>
                <a:cs typeface="+mj-cs"/>
              </a:rPr>
              <a:t>线程数的优化</a:t>
            </a:r>
            <a:endParaRPr lang="en-US" sz="16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61190" y="1916832"/>
            <a:ext cx="6038866" cy="1368152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多线程线程数的最佳指标</a:t>
            </a:r>
            <a:r>
              <a:rPr lang="en-US" altLang="zh-CN" sz="1400" dirty="0" smtClean="0">
                <a:solidFill>
                  <a:schemeClr val="tx1"/>
                </a:solidFill>
              </a:rPr>
              <a:t>=CPU</a:t>
            </a:r>
            <a:r>
              <a:rPr lang="zh-CN" altLang="en-US" sz="1400" dirty="0" smtClean="0">
                <a:solidFill>
                  <a:schemeClr val="tx1"/>
                </a:solidFill>
              </a:rPr>
              <a:t>内核数</a:t>
            </a:r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或者 </a:t>
            </a:r>
            <a:r>
              <a:rPr lang="en-US" altLang="zh-CN" sz="1400" dirty="0">
                <a:solidFill>
                  <a:schemeClr val="tx1"/>
                </a:solidFill>
              </a:rPr>
              <a:t>&gt;= CPU</a:t>
            </a:r>
            <a:r>
              <a:rPr lang="zh-CN" altLang="en-US" sz="1400" dirty="0">
                <a:solidFill>
                  <a:schemeClr val="tx1"/>
                </a:solidFill>
              </a:rPr>
              <a:t>内核数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en-US" altLang="zh-CN" sz="1400" dirty="0" smtClean="0">
                <a:solidFill>
                  <a:schemeClr val="tx1"/>
                </a:solidFill>
              </a:rPr>
              <a:t>1 </a:t>
            </a:r>
            <a:r>
              <a:rPr lang="zh-CN" altLang="en-US" sz="1400" dirty="0" smtClean="0">
                <a:solidFill>
                  <a:schemeClr val="tx1"/>
                </a:solidFill>
              </a:rPr>
              <a:t>且</a:t>
            </a:r>
            <a:r>
              <a:rPr lang="en-US" altLang="zh-CN" sz="1400" dirty="0" smtClean="0">
                <a:solidFill>
                  <a:schemeClr val="tx1"/>
                </a:solidFill>
              </a:rPr>
              <a:t>&lt;=2</a:t>
            </a:r>
            <a:r>
              <a:rPr lang="zh-CN" altLang="en-US" sz="1400" dirty="0" smtClean="0">
                <a:solidFill>
                  <a:schemeClr val="tx1"/>
                </a:solidFill>
              </a:rPr>
              <a:t>倍的</a:t>
            </a:r>
            <a:r>
              <a:rPr lang="en-US" altLang="zh-CN" sz="1400" dirty="0">
                <a:solidFill>
                  <a:schemeClr val="tx1"/>
                </a:solidFill>
              </a:rPr>
              <a:t>CPU</a:t>
            </a:r>
            <a:r>
              <a:rPr lang="zh-CN" altLang="en-US" sz="1400" dirty="0">
                <a:solidFill>
                  <a:schemeClr val="tx1"/>
                </a:solidFill>
              </a:rPr>
              <a:t>内核数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ular Callout 65"/>
          <p:cNvSpPr/>
          <p:nvPr/>
        </p:nvSpPr>
        <p:spPr bwMode="ltGray">
          <a:xfrm>
            <a:off x="542316" y="4149080"/>
            <a:ext cx="6038866" cy="1368152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Vm</a:t>
            </a:r>
            <a:r>
              <a:rPr lang="zh-CN" altLang="en-US" sz="1400" dirty="0" smtClean="0">
                <a:solidFill>
                  <a:schemeClr val="tx1"/>
                </a:solidFill>
              </a:rPr>
              <a:t>的使用内存</a:t>
            </a:r>
            <a:r>
              <a:rPr lang="zh-CN" altLang="en-US" sz="1400" dirty="0">
                <a:solidFill>
                  <a:schemeClr val="tx1"/>
                </a:solidFill>
              </a:rPr>
              <a:t>大</a:t>
            </a:r>
            <a:r>
              <a:rPr lang="zh-CN" altLang="en-US" sz="1400" dirty="0" smtClean="0">
                <a:solidFill>
                  <a:schemeClr val="tx1"/>
                </a:solidFill>
              </a:rPr>
              <a:t>约处于最大设置内存的</a:t>
            </a:r>
            <a:r>
              <a:rPr lang="en-US" altLang="zh-CN" sz="1400" dirty="0" smtClean="0">
                <a:solidFill>
                  <a:schemeClr val="tx1"/>
                </a:solidFill>
              </a:rPr>
              <a:t>70%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~80%</a:t>
            </a:r>
          </a:p>
          <a:p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190" y="3607297"/>
            <a:ext cx="6201756" cy="2289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b="1" dirty="0" err="1" smtClean="0">
                <a:latin typeface="+mj-lt"/>
                <a:ea typeface="+mj-ea"/>
                <a:cs typeface="+mj-cs"/>
              </a:rPr>
              <a:t>Jdk</a:t>
            </a:r>
            <a:r>
              <a:rPr lang="en-US" altLang="zh-CN" sz="1600" b="1" dirty="0" smtClean="0">
                <a:latin typeface="+mj-lt"/>
                <a:ea typeface="+mj-ea"/>
                <a:cs typeface="+mj-cs"/>
              </a:rPr>
              <a:t> VM</a:t>
            </a:r>
            <a:r>
              <a:rPr lang="zh-CN" altLang="en-US" sz="1600" b="1" dirty="0" smtClean="0">
                <a:latin typeface="+mj-lt"/>
                <a:ea typeface="+mj-ea"/>
                <a:cs typeface="+mj-cs"/>
              </a:rPr>
              <a:t>的内存设置</a:t>
            </a:r>
            <a:endParaRPr lang="en-US" sz="1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128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196752"/>
            <a:ext cx="10969784" cy="4571999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性能测试介绍</a:t>
            </a:r>
            <a:endParaRPr kumimoji="1" lang="en-US" altLang="ja-JP" sz="2800" dirty="0" smtClean="0"/>
          </a:p>
          <a:p>
            <a:pPr marL="411480" lvl="2" indent="0">
              <a:buNone/>
            </a:pPr>
            <a:r>
              <a:rPr kumimoji="1" lang="en-US" altLang="zh-CN" sz="2800" dirty="0" smtClean="0"/>
              <a:t>--</a:t>
            </a:r>
            <a:r>
              <a:rPr kumimoji="1" lang="zh-CN" altLang="en-US" sz="2800" dirty="0" smtClean="0"/>
              <a:t>测试</a:t>
            </a:r>
            <a:r>
              <a:rPr kumimoji="1" lang="zh-CN" altLang="en-US" sz="2800" dirty="0"/>
              <a:t>目标</a:t>
            </a:r>
            <a:endParaRPr kumimoji="1" lang="en-US" altLang="ja-JP" sz="2800" dirty="0" smtClean="0"/>
          </a:p>
          <a:p>
            <a:pPr marL="411480" lvl="2" indent="0">
              <a:buNone/>
            </a:pPr>
            <a:r>
              <a:rPr kumimoji="1" lang="en-US" altLang="zh-CN" sz="2800" dirty="0" smtClean="0"/>
              <a:t>--</a:t>
            </a:r>
            <a:r>
              <a:rPr kumimoji="1" lang="zh-CN" altLang="en-US" sz="2800" dirty="0" smtClean="0"/>
              <a:t>性能</a:t>
            </a:r>
            <a:r>
              <a:rPr kumimoji="1" lang="zh-CN" altLang="en-US" sz="2800" dirty="0"/>
              <a:t>指标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228600" lvl="1" indent="0">
              <a:buNone/>
            </a:pPr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性能改善案</a:t>
            </a:r>
            <a:r>
              <a:rPr kumimoji="1" lang="zh-CN" altLang="en-US" sz="2800" dirty="0"/>
              <a:t>例分</a:t>
            </a:r>
            <a:r>
              <a:rPr kumimoji="1" lang="zh-CN" altLang="en-US" sz="2800" dirty="0" smtClean="0"/>
              <a:t>析</a:t>
            </a:r>
            <a:endParaRPr kumimoji="1" lang="en-US" altLang="zh-CN" sz="2800" dirty="0" smtClean="0"/>
          </a:p>
          <a:p>
            <a:pPr marL="228600" lvl="1" indent="0">
              <a:buNone/>
            </a:pPr>
            <a:r>
              <a:rPr kumimoji="1" lang="en-US" altLang="zh-CN" sz="2800" dirty="0" smtClean="0"/>
              <a:t>  </a:t>
            </a:r>
            <a:endParaRPr kumimoji="1"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8545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789040"/>
            <a:ext cx="11449272" cy="2286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Thank you</a:t>
            </a:r>
            <a:r>
              <a:rPr lang="en-US" altLang="ja-JP" sz="1400" b="0" dirty="0">
                <a:latin typeface="ＭＳ Ｐゴシック" panose="020B0600070205080204" pitchFamily="50" charset="-128"/>
              </a:rPr>
              <a:t/>
            </a:r>
            <a:br>
              <a:rPr lang="en-US" altLang="ja-JP" sz="1400" b="0" dirty="0">
                <a:latin typeface="ＭＳ Ｐゴシック" panose="020B0600070205080204" pitchFamily="50" charset="-128"/>
              </a:rPr>
            </a:br>
            <a:endParaRPr lang="en-US" sz="1400" b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80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772816"/>
            <a:ext cx="11449272" cy="2286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4800" dirty="0"/>
              <a:t>性能测试介绍</a:t>
            </a:r>
            <a:r>
              <a:rPr lang="en-US" altLang="ja-JP" sz="4800" b="0" dirty="0">
                <a:latin typeface="ＭＳ Ｐゴシック" panose="020B0600070205080204" pitchFamily="50" charset="-128"/>
              </a:rPr>
              <a:t/>
            </a:r>
            <a:br>
              <a:rPr lang="en-US" altLang="ja-JP" sz="4800" b="0" dirty="0">
                <a:latin typeface="ＭＳ Ｐゴシック" panose="020B0600070205080204" pitchFamily="50" charset="-128"/>
              </a:rPr>
            </a:br>
            <a:endParaRPr lang="en-US" sz="4800" b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03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测试目标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0" y="934238"/>
            <a:ext cx="10969943" cy="1630666"/>
          </a:xfrm>
        </p:spPr>
        <p:txBody>
          <a:bodyPr/>
          <a:lstStyle/>
          <a:p>
            <a:r>
              <a:rPr lang="zh-CN" altLang="en-US" sz="2000" dirty="0"/>
              <a:t>在确保功能实现正确的前提下，通过合适的性能测试加压方式和策略，并收集考</a:t>
            </a:r>
            <a:r>
              <a:rPr lang="zh-CN" altLang="en-US" sz="2000" dirty="0" smtClean="0"/>
              <a:t>察应</a:t>
            </a:r>
            <a:r>
              <a:rPr lang="zh-CN" altLang="en-US" sz="2000" dirty="0"/>
              <a:t>用程序的各项性能指标，以及服务器硬件资源的使用情况，来评估是否存在性能问题隐</a:t>
            </a:r>
            <a:r>
              <a:rPr lang="zh-CN" altLang="en-US" sz="2000" dirty="0" smtClean="0"/>
              <a:t>患。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800" dirty="0" smtClean="0"/>
              <a:t>***性</a:t>
            </a:r>
            <a:r>
              <a:rPr lang="zh-CN" altLang="en-US" sz="2800" dirty="0"/>
              <a:t>能的高低取决于用</a:t>
            </a:r>
            <a:r>
              <a:rPr lang="zh-CN" altLang="en-US" sz="2800" dirty="0" smtClean="0"/>
              <a:t>户的</a:t>
            </a:r>
            <a:r>
              <a:rPr lang="zh-CN" altLang="en-US" sz="2800" dirty="0"/>
              <a:t>接受程度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46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43683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性能指标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42316" y="2561801"/>
            <a:ext cx="8850723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--</a:t>
            </a:r>
            <a:r>
              <a:rPr lang="ja-JP" altLang="en-US" sz="1400" b="1" dirty="0"/>
              <a:t>中间件指</a:t>
            </a:r>
            <a:r>
              <a:rPr lang="ja-JP" altLang="en-US" sz="1400" b="1" dirty="0" smtClean="0"/>
              <a:t>标</a:t>
            </a:r>
            <a:endParaRPr lang="en-US" altLang="ja-JP" sz="1400" b="1" dirty="0" smtClean="0"/>
          </a:p>
          <a:p>
            <a:r>
              <a:rPr lang="ja-JP" altLang="en-US" sz="1400" dirty="0"/>
              <a:t>常用的中间件例如</a:t>
            </a:r>
            <a:r>
              <a:rPr lang="en-US" altLang="ja-JP" sz="1400" dirty="0"/>
              <a:t>Tomcat</a:t>
            </a:r>
            <a:r>
              <a:rPr lang="ja-JP" altLang="en-US" sz="1400" dirty="0"/>
              <a:t>、</a:t>
            </a:r>
            <a:r>
              <a:rPr lang="en-US" altLang="ja-JP" sz="1400" dirty="0" err="1"/>
              <a:t>Weblogic</a:t>
            </a:r>
            <a:r>
              <a:rPr lang="ja-JP" altLang="en-US" sz="1400" dirty="0"/>
              <a:t>等指标主要包括</a:t>
            </a:r>
            <a:r>
              <a:rPr lang="en-US" altLang="ja-JP" sz="1400" dirty="0"/>
              <a:t>JVM, </a:t>
            </a:r>
            <a:r>
              <a:rPr lang="en-US" altLang="ja-JP" sz="1400" dirty="0" err="1"/>
              <a:t>ThreadPool</a:t>
            </a:r>
            <a:r>
              <a:rPr lang="en-US" altLang="ja-JP" sz="1400" dirty="0"/>
              <a:t>, JDBC</a:t>
            </a:r>
            <a:endParaRPr lang="ja-JP" altLang="en-US" sz="1400" b="1" dirty="0"/>
          </a:p>
        </p:txBody>
      </p:sp>
      <p:sp>
        <p:nvSpPr>
          <p:cNvPr id="11" name="Rounded Rectangular Callout 10"/>
          <p:cNvSpPr/>
          <p:nvPr/>
        </p:nvSpPr>
        <p:spPr bwMode="ltGray">
          <a:xfrm>
            <a:off x="542316" y="1052736"/>
            <a:ext cx="4113524" cy="1388506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400" b="1" dirty="0" smtClean="0"/>
              <a:t>--</a:t>
            </a:r>
            <a:r>
              <a:rPr lang="zh-CN" altLang="en-US" sz="1400" b="1" dirty="0"/>
              <a:t>系统性能指标</a:t>
            </a:r>
            <a:endParaRPr lang="en-US" altLang="ja-JP" sz="1400" b="1" dirty="0"/>
          </a:p>
          <a:p>
            <a:r>
              <a:rPr lang="zh-CN" altLang="en-US" sz="1400" dirty="0"/>
              <a:t>响应时间</a:t>
            </a:r>
          </a:p>
          <a:p>
            <a:r>
              <a:rPr lang="zh-CN" altLang="en-US" sz="1400" dirty="0"/>
              <a:t>系统处理能</a:t>
            </a:r>
            <a:r>
              <a:rPr lang="zh-CN" altLang="en-US" sz="1400" dirty="0" smtClean="0"/>
              <a:t>力（</a:t>
            </a:r>
            <a:r>
              <a:rPr lang="en-US" altLang="zh-CN" sz="1400" dirty="0" smtClean="0"/>
              <a:t>HPS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TPS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）</a:t>
            </a:r>
            <a:endParaRPr lang="zh-CN" altLang="en-US" sz="1400" dirty="0"/>
          </a:p>
          <a:p>
            <a:r>
              <a:rPr lang="zh-CN" altLang="en-US" sz="1400" dirty="0"/>
              <a:t>吞吐量</a:t>
            </a:r>
          </a:p>
          <a:p>
            <a:r>
              <a:rPr lang="zh-CN" altLang="en-US" sz="1400" dirty="0"/>
              <a:t>并发用户数</a:t>
            </a:r>
          </a:p>
          <a:p>
            <a:r>
              <a:rPr lang="zh-CN" altLang="en-US" sz="1400" dirty="0"/>
              <a:t>错误率</a:t>
            </a:r>
          </a:p>
        </p:txBody>
      </p:sp>
      <p:sp>
        <p:nvSpPr>
          <p:cNvPr id="12" name="Rounded Rectangular Callout 11"/>
          <p:cNvSpPr/>
          <p:nvPr/>
        </p:nvSpPr>
        <p:spPr bwMode="ltGray">
          <a:xfrm>
            <a:off x="4799856" y="1056264"/>
            <a:ext cx="4473564" cy="1384978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400" b="1" dirty="0" smtClean="0"/>
              <a:t>--</a:t>
            </a:r>
            <a:r>
              <a:rPr lang="zh-CN" altLang="en-US" sz="1400" b="1" dirty="0"/>
              <a:t>资源性能指</a:t>
            </a:r>
            <a:r>
              <a:rPr lang="zh-CN" altLang="en-US" sz="1400" b="1" dirty="0" smtClean="0"/>
              <a:t>标</a:t>
            </a:r>
            <a:endParaRPr lang="en-US" altLang="ja-JP" sz="1400" b="1" dirty="0" smtClean="0"/>
          </a:p>
          <a:p>
            <a:r>
              <a:rPr lang="en-US" altLang="zh-CN" sz="1400" dirty="0"/>
              <a:t>CPU</a:t>
            </a:r>
          </a:p>
          <a:p>
            <a:r>
              <a:rPr lang="zh-CN" altLang="en-US" sz="1400" dirty="0"/>
              <a:t>内</a:t>
            </a:r>
            <a:r>
              <a:rPr lang="zh-CN" altLang="en-US" sz="1400" dirty="0" smtClean="0"/>
              <a:t>存（</a:t>
            </a:r>
            <a:r>
              <a:rPr lang="en-US" altLang="zh-CN" sz="1400" dirty="0"/>
              <a:t>SWAP</a:t>
            </a:r>
            <a:r>
              <a:rPr lang="zh-CN" altLang="en-US" sz="1400" dirty="0"/>
              <a:t>（与虚拟内存交换）交换空间利用率）</a:t>
            </a:r>
          </a:p>
          <a:p>
            <a:r>
              <a:rPr lang="zh-CN" altLang="en-US" sz="1400" dirty="0"/>
              <a:t>磁盘吐吞量</a:t>
            </a:r>
          </a:p>
          <a:p>
            <a:r>
              <a:rPr lang="zh-CN" altLang="en-US" sz="1400" dirty="0"/>
              <a:t>网络吐吞量</a:t>
            </a:r>
          </a:p>
        </p:txBody>
      </p:sp>
      <p:sp>
        <p:nvSpPr>
          <p:cNvPr id="13" name="Rounded Rectangular Callout 12"/>
          <p:cNvSpPr/>
          <p:nvPr/>
        </p:nvSpPr>
        <p:spPr bwMode="ltGray">
          <a:xfrm>
            <a:off x="522103" y="3262304"/>
            <a:ext cx="8870936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--</a:t>
            </a:r>
            <a:r>
              <a:rPr lang="ja-JP" altLang="en-US" sz="1400" b="1" dirty="0"/>
              <a:t>数据库指</a:t>
            </a:r>
            <a:r>
              <a:rPr lang="ja-JP" altLang="en-US" sz="1400" b="1" dirty="0" smtClean="0"/>
              <a:t>标</a:t>
            </a:r>
            <a:endParaRPr lang="en-US" altLang="ja-JP" sz="1400" b="1" dirty="0" smtClean="0"/>
          </a:p>
          <a:p>
            <a:r>
              <a:rPr lang="en-US" altLang="zh-CN" sz="1400" dirty="0"/>
              <a:t>SQL</a:t>
            </a:r>
            <a:r>
              <a:rPr lang="zh-CN" altLang="en-US" sz="1400" dirty="0"/>
              <a:t>、吞吐量、缓存命中率、连接数等</a:t>
            </a:r>
            <a:endParaRPr lang="ja-JP" altLang="en-US" sz="1400" b="1" dirty="0"/>
          </a:p>
        </p:txBody>
      </p:sp>
      <p:sp>
        <p:nvSpPr>
          <p:cNvPr id="14" name="Rounded Rectangular Callout 13"/>
          <p:cNvSpPr/>
          <p:nvPr/>
        </p:nvSpPr>
        <p:spPr bwMode="ltGray">
          <a:xfrm>
            <a:off x="522103" y="3956733"/>
            <a:ext cx="8870936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--</a:t>
            </a:r>
            <a:r>
              <a:rPr lang="zh-CN" altLang="en-US" sz="1400" b="1" dirty="0"/>
              <a:t>可扩展性指</a:t>
            </a:r>
            <a:r>
              <a:rPr lang="zh-CN" altLang="en-US" sz="1400" b="1" dirty="0" smtClean="0"/>
              <a:t>标</a:t>
            </a:r>
            <a:endParaRPr lang="en-US" altLang="zh-CN" sz="1400" b="1" dirty="0" smtClean="0"/>
          </a:p>
          <a:p>
            <a:r>
              <a:rPr lang="zh-CN" altLang="en-US" sz="1400" dirty="0"/>
              <a:t>应用软件或操作系统以群集方式部署，增加的硬件资源与增加的处理能力之间的关系</a:t>
            </a:r>
            <a:endParaRPr lang="en-US" altLang="ja-JP" sz="1400" b="1" dirty="0" smtClean="0"/>
          </a:p>
        </p:txBody>
      </p:sp>
      <p:sp>
        <p:nvSpPr>
          <p:cNvPr id="15" name="Rounded Rectangular Callout 14"/>
          <p:cNvSpPr/>
          <p:nvPr/>
        </p:nvSpPr>
        <p:spPr bwMode="ltGray">
          <a:xfrm>
            <a:off x="522103" y="4659430"/>
            <a:ext cx="8870936" cy="929810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--</a:t>
            </a:r>
            <a:r>
              <a:rPr lang="ja-JP" altLang="en-US" sz="1400" b="1" dirty="0"/>
              <a:t>可靠性指</a:t>
            </a:r>
            <a:r>
              <a:rPr lang="ja-JP" altLang="en-US" sz="1400" b="1" dirty="0" smtClean="0"/>
              <a:t>标</a:t>
            </a:r>
            <a:endParaRPr lang="en-US" altLang="zh-CN" sz="1400" b="1" dirty="0" smtClean="0"/>
          </a:p>
          <a:p>
            <a:r>
              <a:rPr lang="zh-CN" altLang="en-US" sz="1400" dirty="0"/>
              <a:t>双机热备</a:t>
            </a:r>
          </a:p>
          <a:p>
            <a:r>
              <a:rPr lang="zh-CN" altLang="en-US" sz="1400" dirty="0"/>
              <a:t>集群</a:t>
            </a:r>
          </a:p>
          <a:p>
            <a:r>
              <a:rPr lang="zh-CN" altLang="en-US" sz="1400" dirty="0"/>
              <a:t>备份和恢复</a:t>
            </a:r>
          </a:p>
        </p:txBody>
      </p:sp>
    </p:spTree>
    <p:extLst>
      <p:ext uri="{BB962C8B-B14F-4D97-AF65-F5344CB8AC3E}">
        <p14:creationId xmlns:p14="http://schemas.microsoft.com/office/powerpoint/2010/main" val="3952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772816"/>
            <a:ext cx="11449272" cy="2286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4800" dirty="0"/>
              <a:t>性能改善案例分析</a:t>
            </a:r>
            <a:r>
              <a:rPr lang="en-US" altLang="ja-JP" sz="4800" b="0" dirty="0">
                <a:latin typeface="ＭＳ Ｐゴシック" panose="020B0600070205080204" pitchFamily="50" charset="-128"/>
              </a:rPr>
              <a:t/>
            </a:r>
            <a:br>
              <a:rPr lang="en-US" altLang="ja-JP" sz="4800" b="0" dirty="0">
                <a:latin typeface="ＭＳ Ｐゴシック" panose="020B0600070205080204" pitchFamily="50" charset="-128"/>
              </a:rPr>
            </a:br>
            <a:endParaRPr lang="en-US" sz="4800" b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42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43683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例：文件上传服务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42316" y="1052736"/>
            <a:ext cx="8850723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通过</a:t>
            </a:r>
            <a:r>
              <a:rPr lang="en-US" altLang="zh-CN" sz="1400" b="1" dirty="0" smtClean="0"/>
              <a:t>HTTP</a:t>
            </a:r>
            <a:r>
              <a:rPr lang="zh-CN" altLang="en-US" sz="1400" b="1" dirty="0" smtClean="0"/>
              <a:t>协议，将客户端持续产生的小文件快速的将上传服务器指定目录</a:t>
            </a:r>
            <a:endParaRPr lang="ja-JP" altLang="en-US" sz="1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2317" y="1970473"/>
            <a:ext cx="5253730" cy="527565"/>
            <a:chOff x="542317" y="1970473"/>
            <a:chExt cx="5253730" cy="527565"/>
          </a:xfrm>
        </p:grpSpPr>
        <p:sp>
          <p:nvSpPr>
            <p:cNvPr id="6" name="Flowchart: Magnetic Disk 5"/>
            <p:cNvSpPr/>
            <p:nvPr/>
          </p:nvSpPr>
          <p:spPr bwMode="ltGray">
            <a:xfrm>
              <a:off x="4499903" y="2060848"/>
              <a:ext cx="1296144" cy="437190"/>
            </a:xfrm>
            <a:prstGeom prst="flowChartMagneticDisk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 smtClean="0">
                  <a:solidFill>
                    <a:schemeClr val="tx1"/>
                  </a:solidFill>
                </a:rPr>
                <a:t>DISK</a:t>
              </a:r>
              <a:endParaRPr kumimoji="1" lang="ja-JP" alt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2338179" y="2060848"/>
              <a:ext cx="1224136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err="1" smtClean="0">
                  <a:solidFill>
                    <a:schemeClr val="tx1"/>
                  </a:solidFill>
                </a:rPr>
                <a:t>Reciever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Servlet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542317" y="2060848"/>
              <a:ext cx="873164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Client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0" idx="3"/>
              <a:endCxn id="9" idx="1"/>
            </p:cNvCxnSpPr>
            <p:nvPr/>
          </p:nvCxnSpPr>
          <p:spPr>
            <a:xfrm>
              <a:off x="1415481" y="2279443"/>
              <a:ext cx="922698" cy="0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 bwMode="ltGray">
            <a:xfrm>
              <a:off x="1514537" y="2003266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Pos</a:t>
              </a:r>
              <a:r>
                <a:rPr lang="en-US" altLang="zh-CN" sz="1200" dirty="0">
                  <a:solidFill>
                    <a:schemeClr val="tx1"/>
                  </a:solidFill>
                </a:rPr>
                <a:t>t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3"/>
              <a:endCxn id="6" idx="2"/>
            </p:cNvCxnSpPr>
            <p:nvPr/>
          </p:nvCxnSpPr>
          <p:spPr>
            <a:xfrm>
              <a:off x="3562315" y="2279443"/>
              <a:ext cx="937588" cy="0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 bwMode="ltGray">
            <a:xfrm>
              <a:off x="3670460" y="1970473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Save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ular Callout 21"/>
          <p:cNvSpPr/>
          <p:nvPr/>
        </p:nvSpPr>
        <p:spPr bwMode="ltGray">
          <a:xfrm>
            <a:off x="669726" y="2647533"/>
            <a:ext cx="2473946" cy="1069499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400" dirty="0" smtClean="0"/>
              <a:t>问题点：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>
                <a:solidFill>
                  <a:schemeClr val="tx1"/>
                </a:solidFill>
              </a:rPr>
              <a:t>响</a:t>
            </a:r>
            <a:r>
              <a:rPr lang="zh-CN" altLang="en-US" sz="1400" dirty="0" smtClean="0">
                <a:solidFill>
                  <a:schemeClr val="tx1"/>
                </a:solidFill>
              </a:rPr>
              <a:t>应速度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DISK</a:t>
            </a:r>
            <a:r>
              <a:rPr lang="zh-CN" altLang="en-US" sz="1400" dirty="0" smtClean="0">
                <a:solidFill>
                  <a:schemeClr val="tx1"/>
                </a:solidFill>
              </a:rPr>
              <a:t>利用率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42316" y="3605860"/>
            <a:ext cx="9791137" cy="1479324"/>
            <a:chOff x="542316" y="3605860"/>
            <a:chExt cx="9791137" cy="1479324"/>
          </a:xfrm>
        </p:grpSpPr>
        <p:sp>
          <p:nvSpPr>
            <p:cNvPr id="33" name="Flowchart: Magnetic Disk 32"/>
            <p:cNvSpPr/>
            <p:nvPr/>
          </p:nvSpPr>
          <p:spPr bwMode="ltGray">
            <a:xfrm>
              <a:off x="9037309" y="4100781"/>
              <a:ext cx="1296144" cy="437190"/>
            </a:xfrm>
            <a:prstGeom prst="flowChartMagneticDisk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 smtClean="0">
                  <a:solidFill>
                    <a:schemeClr val="tx1"/>
                  </a:solidFill>
                </a:rPr>
                <a:t>DISK</a:t>
              </a:r>
              <a:endParaRPr kumimoji="1" lang="ja-JP" alt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ltGray">
            <a:xfrm>
              <a:off x="2338818" y="4138457"/>
              <a:ext cx="1223497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err="1" smtClean="0">
                  <a:solidFill>
                    <a:schemeClr val="tx1"/>
                  </a:solidFill>
                </a:rPr>
                <a:t>Reciever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Servlet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ltGray">
            <a:xfrm>
              <a:off x="542316" y="4142704"/>
              <a:ext cx="810081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Client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3"/>
              <a:endCxn id="34" idx="1"/>
            </p:cNvCxnSpPr>
            <p:nvPr/>
          </p:nvCxnSpPr>
          <p:spPr>
            <a:xfrm flipV="1">
              <a:off x="1352397" y="4357052"/>
              <a:ext cx="986421" cy="4247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 bwMode="ltGray">
            <a:xfrm>
              <a:off x="1514537" y="4043050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Pos</a:t>
              </a:r>
              <a:r>
                <a:rPr lang="en-US" altLang="zh-CN" sz="1200" dirty="0">
                  <a:solidFill>
                    <a:schemeClr val="tx1"/>
                  </a:solidFill>
                </a:rPr>
                <a:t>t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47" idx="3"/>
              <a:endCxn id="33" idx="2"/>
            </p:cNvCxnSpPr>
            <p:nvPr/>
          </p:nvCxnSpPr>
          <p:spPr>
            <a:xfrm>
              <a:off x="8112224" y="3824455"/>
              <a:ext cx="925085" cy="494921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 bwMode="ltGray">
            <a:xfrm>
              <a:off x="8454781" y="3749350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Save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4486160" y="4132204"/>
              <a:ext cx="1210305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File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QUEUE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4" idx="3"/>
              <a:endCxn id="41" idx="1"/>
            </p:cNvCxnSpPr>
            <p:nvPr/>
          </p:nvCxnSpPr>
          <p:spPr>
            <a:xfrm flipV="1">
              <a:off x="3562315" y="4350799"/>
              <a:ext cx="923845" cy="6253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 bwMode="ltGray">
            <a:xfrm>
              <a:off x="6440742" y="3605860"/>
              <a:ext cx="1671482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File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Saver(Thread)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1" idx="3"/>
              <a:endCxn id="47" idx="1"/>
            </p:cNvCxnSpPr>
            <p:nvPr/>
          </p:nvCxnSpPr>
          <p:spPr>
            <a:xfrm flipV="1">
              <a:off x="5696465" y="3824455"/>
              <a:ext cx="744277" cy="526344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 bwMode="ltGray">
            <a:xfrm>
              <a:off x="6440742" y="4647994"/>
              <a:ext cx="1671482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File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Saver(Thread)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41" idx="3"/>
              <a:endCxn id="78" idx="1"/>
            </p:cNvCxnSpPr>
            <p:nvPr/>
          </p:nvCxnSpPr>
          <p:spPr>
            <a:xfrm>
              <a:off x="5696465" y="4350799"/>
              <a:ext cx="744277" cy="515790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 bwMode="ltGray">
            <a:xfrm>
              <a:off x="8445037" y="4647269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Save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78" idx="3"/>
              <a:endCxn id="33" idx="2"/>
            </p:cNvCxnSpPr>
            <p:nvPr/>
          </p:nvCxnSpPr>
          <p:spPr>
            <a:xfrm flipV="1">
              <a:off x="8112224" y="4319376"/>
              <a:ext cx="925085" cy="547213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89"/>
            <p:cNvSpPr/>
            <p:nvPr/>
          </p:nvSpPr>
          <p:spPr bwMode="ltGray">
            <a:xfrm>
              <a:off x="6816080" y="4257263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1…n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 bwMode="ltGray">
            <a:xfrm>
              <a:off x="3670460" y="4030024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Push</a:t>
              </a:r>
            </a:p>
          </p:txBody>
        </p:sp>
        <p:sp>
          <p:nvSpPr>
            <p:cNvPr id="92" name="Rounded Rectangle 91"/>
            <p:cNvSpPr/>
            <p:nvPr/>
          </p:nvSpPr>
          <p:spPr bwMode="ltGray">
            <a:xfrm>
              <a:off x="5515657" y="3751664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Pop</a:t>
              </a:r>
            </a:p>
          </p:txBody>
        </p:sp>
        <p:sp>
          <p:nvSpPr>
            <p:cNvPr id="93" name="Rounded Rectangle 92"/>
            <p:cNvSpPr/>
            <p:nvPr/>
          </p:nvSpPr>
          <p:spPr bwMode="ltGray">
            <a:xfrm>
              <a:off x="5518801" y="4684263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Pop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2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43683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</a:t>
            </a:r>
            <a:r>
              <a:rPr lang="en-US" altLang="zh-CN" sz="2800" b="1" dirty="0" smtClean="0">
                <a:latin typeface="+mj-lt"/>
                <a:ea typeface="+mj-ea"/>
                <a:cs typeface="+mj-cs"/>
              </a:rPr>
              <a:t>CDR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收集服务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42316" y="1052736"/>
            <a:ext cx="8850723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通过</a:t>
            </a:r>
            <a:r>
              <a:rPr lang="en-US" altLang="zh-CN" sz="1400" b="1" dirty="0" smtClean="0"/>
              <a:t>HTTP</a:t>
            </a:r>
            <a:r>
              <a:rPr lang="zh-CN" altLang="en-US" sz="1400" b="1" dirty="0" smtClean="0"/>
              <a:t>协议，收集</a:t>
            </a:r>
            <a:r>
              <a:rPr lang="en-US" altLang="zh-CN" sz="1400" b="1" dirty="0" smtClean="0"/>
              <a:t>CDR</a:t>
            </a:r>
            <a:r>
              <a:rPr lang="zh-CN" altLang="en-US" sz="1400" b="1" dirty="0" smtClean="0"/>
              <a:t>数据，对数据进行校验以及变换，最终保存到</a:t>
            </a:r>
            <a:r>
              <a:rPr lang="en-US" altLang="zh-CN" sz="1400" b="1" dirty="0" smtClean="0"/>
              <a:t>Disk</a:t>
            </a:r>
            <a:endParaRPr lang="ja-JP" altLang="en-US" sz="1400" b="1" dirty="0"/>
          </a:p>
        </p:txBody>
      </p:sp>
      <p:sp>
        <p:nvSpPr>
          <p:cNvPr id="6" name="Flowchart: Magnetic Disk 5"/>
          <p:cNvSpPr/>
          <p:nvPr/>
        </p:nvSpPr>
        <p:spPr bwMode="ltGray">
          <a:xfrm>
            <a:off x="6590385" y="2055381"/>
            <a:ext cx="1296144" cy="437190"/>
          </a:xfrm>
          <a:prstGeom prst="flowChartMagneticDisk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</a:rPr>
              <a:t>DISK</a:t>
            </a:r>
            <a:endParaRPr kumimoji="1" lang="ja-JP" alt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338179" y="2060848"/>
            <a:ext cx="1224136" cy="4371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</a:rPr>
              <a:t>Reciever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ltGray">
          <a:xfrm>
            <a:off x="542317" y="2060848"/>
            <a:ext cx="873164" cy="4371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Client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9" idx="1"/>
          </p:cNvCxnSpPr>
          <p:nvPr/>
        </p:nvCxnSpPr>
        <p:spPr>
          <a:xfrm>
            <a:off x="1415481" y="2279443"/>
            <a:ext cx="922698" cy="0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ltGray">
          <a:xfrm>
            <a:off x="1514537" y="2003266"/>
            <a:ext cx="683516" cy="24213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Pos</a:t>
            </a:r>
            <a:r>
              <a:rPr lang="en-US" altLang="zh-CN" sz="1200" dirty="0">
                <a:solidFill>
                  <a:schemeClr val="tx1"/>
                </a:solidFill>
              </a:rPr>
              <a:t>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40" idx="3"/>
            <a:endCxn id="6" idx="2"/>
          </p:cNvCxnSpPr>
          <p:nvPr/>
        </p:nvCxnSpPr>
        <p:spPr>
          <a:xfrm flipV="1">
            <a:off x="5654359" y="2273976"/>
            <a:ext cx="936026" cy="609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ltGray">
          <a:xfrm>
            <a:off x="5841454" y="1978499"/>
            <a:ext cx="683516" cy="24213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Save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 bwMode="ltGray">
          <a:xfrm>
            <a:off x="669726" y="2647533"/>
            <a:ext cx="2473946" cy="1069499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400" dirty="0" smtClean="0"/>
              <a:t>问题点：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>
                <a:solidFill>
                  <a:schemeClr val="tx1"/>
                </a:solidFill>
              </a:rPr>
              <a:t>响</a:t>
            </a:r>
            <a:r>
              <a:rPr lang="zh-CN" altLang="en-US" sz="1400" dirty="0" smtClean="0">
                <a:solidFill>
                  <a:schemeClr val="tx1"/>
                </a:solidFill>
              </a:rPr>
              <a:t>应速度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分布式扩展性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42316" y="3605860"/>
            <a:ext cx="9791137" cy="1479324"/>
            <a:chOff x="542316" y="3605860"/>
            <a:chExt cx="9791137" cy="1479324"/>
          </a:xfrm>
        </p:grpSpPr>
        <p:sp>
          <p:nvSpPr>
            <p:cNvPr id="33" name="Flowchart: Magnetic Disk 32"/>
            <p:cNvSpPr/>
            <p:nvPr/>
          </p:nvSpPr>
          <p:spPr bwMode="ltGray">
            <a:xfrm>
              <a:off x="9037309" y="4100781"/>
              <a:ext cx="1296144" cy="437190"/>
            </a:xfrm>
            <a:prstGeom prst="flowChartMagneticDisk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 smtClean="0">
                  <a:solidFill>
                    <a:schemeClr val="tx1"/>
                  </a:solidFill>
                </a:rPr>
                <a:t>DISK</a:t>
              </a:r>
              <a:endParaRPr kumimoji="1" lang="ja-JP" alt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ltGray">
            <a:xfrm>
              <a:off x="2338818" y="4138457"/>
              <a:ext cx="1223497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err="1" smtClean="0">
                  <a:solidFill>
                    <a:schemeClr val="tx1"/>
                  </a:solidFill>
                </a:rPr>
                <a:t>Reciever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Servlet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ltGray">
            <a:xfrm>
              <a:off x="542316" y="4142704"/>
              <a:ext cx="810081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Client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3"/>
              <a:endCxn id="34" idx="1"/>
            </p:cNvCxnSpPr>
            <p:nvPr/>
          </p:nvCxnSpPr>
          <p:spPr>
            <a:xfrm flipV="1">
              <a:off x="1352397" y="4357052"/>
              <a:ext cx="986421" cy="4247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 bwMode="ltGray">
            <a:xfrm>
              <a:off x="1514537" y="4043050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Pos</a:t>
              </a:r>
              <a:r>
                <a:rPr lang="en-US" altLang="zh-CN" sz="1200" dirty="0">
                  <a:solidFill>
                    <a:schemeClr val="tx1"/>
                  </a:solidFill>
                </a:rPr>
                <a:t>t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47" idx="3"/>
              <a:endCxn id="33" idx="2"/>
            </p:cNvCxnSpPr>
            <p:nvPr/>
          </p:nvCxnSpPr>
          <p:spPr>
            <a:xfrm>
              <a:off x="8112224" y="3824455"/>
              <a:ext cx="925085" cy="494921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 bwMode="ltGray">
            <a:xfrm>
              <a:off x="8454781" y="3749350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Save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4486160" y="4132204"/>
              <a:ext cx="1210305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err="1" smtClean="0">
                  <a:solidFill>
                    <a:schemeClr val="tx1"/>
                  </a:solidFill>
                </a:rPr>
                <a:t>MessageQUEUE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4" idx="3"/>
              <a:endCxn id="41" idx="1"/>
            </p:cNvCxnSpPr>
            <p:nvPr/>
          </p:nvCxnSpPr>
          <p:spPr>
            <a:xfrm flipV="1">
              <a:off x="3562315" y="4350799"/>
              <a:ext cx="923845" cy="6253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 bwMode="ltGray">
            <a:xfrm>
              <a:off x="6440742" y="3605860"/>
              <a:ext cx="1671482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Check&amp;Convert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(Process)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1" idx="3"/>
              <a:endCxn id="47" idx="1"/>
            </p:cNvCxnSpPr>
            <p:nvPr/>
          </p:nvCxnSpPr>
          <p:spPr>
            <a:xfrm flipV="1">
              <a:off x="5696465" y="3824455"/>
              <a:ext cx="744277" cy="526344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 bwMode="ltGray">
            <a:xfrm>
              <a:off x="6440742" y="4647994"/>
              <a:ext cx="1671482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err="1">
                  <a:solidFill>
                    <a:schemeClr val="tx1"/>
                  </a:solidFill>
                </a:rPr>
                <a:t>Check&amp;Convert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(Process)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41" idx="3"/>
              <a:endCxn id="78" idx="1"/>
            </p:cNvCxnSpPr>
            <p:nvPr/>
          </p:nvCxnSpPr>
          <p:spPr>
            <a:xfrm>
              <a:off x="5696465" y="4350799"/>
              <a:ext cx="744277" cy="515790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 bwMode="ltGray">
            <a:xfrm>
              <a:off x="8445037" y="4647269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Save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78" idx="3"/>
              <a:endCxn id="33" idx="2"/>
            </p:cNvCxnSpPr>
            <p:nvPr/>
          </p:nvCxnSpPr>
          <p:spPr>
            <a:xfrm flipV="1">
              <a:off x="8112224" y="4319376"/>
              <a:ext cx="925085" cy="547213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89"/>
            <p:cNvSpPr/>
            <p:nvPr/>
          </p:nvSpPr>
          <p:spPr bwMode="ltGray">
            <a:xfrm>
              <a:off x="6816080" y="4257263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1…n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 bwMode="ltGray">
            <a:xfrm>
              <a:off x="3670460" y="4030024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Pub</a:t>
              </a:r>
            </a:p>
          </p:txBody>
        </p:sp>
        <p:sp>
          <p:nvSpPr>
            <p:cNvPr id="92" name="Rounded Rectangle 91"/>
            <p:cNvSpPr/>
            <p:nvPr/>
          </p:nvSpPr>
          <p:spPr bwMode="ltGray">
            <a:xfrm>
              <a:off x="5515657" y="3751664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Sub</a:t>
              </a:r>
            </a:p>
          </p:txBody>
        </p:sp>
        <p:sp>
          <p:nvSpPr>
            <p:cNvPr id="93" name="Rounded Rectangle 92"/>
            <p:cNvSpPr/>
            <p:nvPr/>
          </p:nvSpPr>
          <p:spPr bwMode="ltGray">
            <a:xfrm>
              <a:off x="5518801" y="4684263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Sub</a:t>
              </a:r>
            </a:p>
          </p:txBody>
        </p:sp>
      </p:grpSp>
      <p:sp>
        <p:nvSpPr>
          <p:cNvPr id="40" name="Rectangle 39"/>
          <p:cNvSpPr/>
          <p:nvPr/>
        </p:nvSpPr>
        <p:spPr bwMode="ltGray">
          <a:xfrm>
            <a:off x="4430223" y="2055990"/>
            <a:ext cx="1224136" cy="4371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</a:rPr>
              <a:t>Check&amp;Convert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9" idx="3"/>
            <a:endCxn id="40" idx="1"/>
          </p:cNvCxnSpPr>
          <p:nvPr/>
        </p:nvCxnSpPr>
        <p:spPr>
          <a:xfrm flipV="1">
            <a:off x="3562315" y="2274585"/>
            <a:ext cx="867908" cy="4858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 bwMode="ltGray">
          <a:xfrm>
            <a:off x="608634" y="4888927"/>
            <a:ext cx="2473946" cy="1204369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400" dirty="0"/>
              <a:t>优</a:t>
            </a:r>
            <a:r>
              <a:rPr lang="zh-CN" altLang="en-US" sz="1400" dirty="0" smtClean="0"/>
              <a:t>点：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高</a:t>
            </a:r>
            <a:r>
              <a:rPr lang="zh-CN" altLang="en-US" sz="1400" dirty="0" smtClean="0">
                <a:solidFill>
                  <a:schemeClr val="tx1"/>
                </a:solidFill>
              </a:rPr>
              <a:t>响应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良好的扩展性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利于模块化开发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支</a:t>
            </a:r>
            <a:r>
              <a:rPr lang="zh-CN" altLang="en-US" sz="1400" dirty="0" smtClean="0">
                <a:solidFill>
                  <a:schemeClr val="tx1"/>
                </a:solidFill>
              </a:rPr>
              <a:t>持多语言开发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42316" y="620688"/>
            <a:ext cx="43683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案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例：检索服务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5" name="Rounded Rectangular Callout 64"/>
          <p:cNvSpPr/>
          <p:nvPr/>
        </p:nvSpPr>
        <p:spPr bwMode="ltGray">
          <a:xfrm>
            <a:off x="542316" y="1052736"/>
            <a:ext cx="8850723" cy="576064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检索</a:t>
            </a:r>
            <a:r>
              <a:rPr lang="en-US" altLang="zh-CN" sz="1400" b="1" dirty="0" smtClean="0"/>
              <a:t>DB</a:t>
            </a:r>
            <a:r>
              <a:rPr lang="zh-CN" altLang="en-US" sz="1400" b="1" dirty="0" smtClean="0"/>
              <a:t>数据并且返回</a:t>
            </a:r>
            <a:endParaRPr lang="en-US" altLang="zh-CN" sz="1400" b="1" dirty="0" smtClean="0"/>
          </a:p>
        </p:txBody>
      </p:sp>
      <p:sp>
        <p:nvSpPr>
          <p:cNvPr id="6" name="Flowchart: Magnetic Disk 5"/>
          <p:cNvSpPr/>
          <p:nvPr/>
        </p:nvSpPr>
        <p:spPr bwMode="ltGray">
          <a:xfrm>
            <a:off x="6590385" y="2055381"/>
            <a:ext cx="1296144" cy="437190"/>
          </a:xfrm>
          <a:prstGeom prst="flowChartMagneticDisk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400" dirty="0" smtClean="0">
                <a:solidFill>
                  <a:schemeClr val="tx1"/>
                </a:solidFill>
              </a:rPr>
              <a:t>DB</a:t>
            </a:r>
            <a:endParaRPr kumimoji="1" lang="ja-JP" alt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338179" y="2060848"/>
            <a:ext cx="1224136" cy="4371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Search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API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6" idx="2"/>
          </p:cNvCxnSpPr>
          <p:nvPr/>
        </p:nvCxnSpPr>
        <p:spPr>
          <a:xfrm flipV="1">
            <a:off x="3562315" y="2273976"/>
            <a:ext cx="3028070" cy="5467"/>
          </a:xfrm>
          <a:prstGeom prst="straightConnector1">
            <a:avLst/>
          </a:prstGeom>
          <a:ln w="19050">
            <a:solidFill>
              <a:srgbClr val="01A98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ltGray">
          <a:xfrm>
            <a:off x="4625919" y="1988840"/>
            <a:ext cx="683516" cy="24213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200" dirty="0" smtClean="0">
                <a:solidFill>
                  <a:schemeClr val="tx1"/>
                </a:solidFill>
              </a:rPr>
              <a:t>Query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 bwMode="ltGray">
          <a:xfrm>
            <a:off x="669726" y="2647533"/>
            <a:ext cx="2473946" cy="1069499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400" dirty="0" smtClean="0"/>
              <a:t>问题点：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>
                <a:solidFill>
                  <a:schemeClr val="tx1"/>
                </a:solidFill>
              </a:rPr>
              <a:t>数据量较大时，响应时间比较长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338818" y="4030024"/>
            <a:ext cx="6433975" cy="545623"/>
            <a:chOff x="2338818" y="4030024"/>
            <a:chExt cx="6433975" cy="545623"/>
          </a:xfrm>
        </p:grpSpPr>
        <p:sp>
          <p:nvSpPr>
            <p:cNvPr id="33" name="Flowchart: Magnetic Disk 32"/>
            <p:cNvSpPr/>
            <p:nvPr/>
          </p:nvSpPr>
          <p:spPr bwMode="ltGray">
            <a:xfrm>
              <a:off x="7476649" y="4132204"/>
              <a:ext cx="1296144" cy="437190"/>
            </a:xfrm>
            <a:prstGeom prst="flowChartMagneticDisk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 smtClean="0">
                  <a:solidFill>
                    <a:schemeClr val="tx1"/>
                  </a:solidFill>
                </a:rPr>
                <a:t>DISK</a:t>
              </a:r>
              <a:endParaRPr kumimoji="1" lang="ja-JP" alt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ltGray">
            <a:xfrm>
              <a:off x="2338818" y="4138457"/>
              <a:ext cx="1223497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Search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API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41" idx="3"/>
              <a:endCxn id="33" idx="2"/>
            </p:cNvCxnSpPr>
            <p:nvPr/>
          </p:nvCxnSpPr>
          <p:spPr>
            <a:xfrm>
              <a:off x="5951984" y="4350799"/>
              <a:ext cx="1524665" cy="0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 bwMode="ltGray">
            <a:xfrm>
              <a:off x="6233468" y="4030024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Query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4486160" y="4132204"/>
              <a:ext cx="1465824" cy="43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Paging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Content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Cache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4" idx="3"/>
              <a:endCxn id="41" idx="1"/>
            </p:cNvCxnSpPr>
            <p:nvPr/>
          </p:nvCxnSpPr>
          <p:spPr>
            <a:xfrm flipV="1">
              <a:off x="3562315" y="4350799"/>
              <a:ext cx="923845" cy="6253"/>
            </a:xfrm>
            <a:prstGeom prst="straightConnector1">
              <a:avLst/>
            </a:prstGeom>
            <a:ln w="19050">
              <a:solidFill>
                <a:srgbClr val="01A98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 bwMode="ltGray">
            <a:xfrm>
              <a:off x="3670460" y="4030024"/>
              <a:ext cx="683516" cy="242133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Get</a:t>
              </a:r>
            </a:p>
          </p:txBody>
        </p:sp>
      </p:grpSp>
      <p:sp>
        <p:nvSpPr>
          <p:cNvPr id="44" name="Rounded Rectangular Callout 43"/>
          <p:cNvSpPr/>
          <p:nvPr/>
        </p:nvSpPr>
        <p:spPr bwMode="ltGray">
          <a:xfrm>
            <a:off x="608634" y="4888927"/>
            <a:ext cx="5559374" cy="1204369"/>
          </a:xfrm>
          <a:prstGeom prst="wedgeRoundRectCallout">
            <a:avLst>
              <a:gd name="adj1" fmla="val -15220"/>
              <a:gd name="adj2" fmla="val 3985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400" dirty="0"/>
              <a:t>优</a:t>
            </a:r>
            <a:r>
              <a:rPr lang="zh-CN" altLang="en-US" sz="1400" dirty="0" smtClean="0"/>
              <a:t>点：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对于较大数据检索，进行分页处理，并且</a:t>
            </a:r>
            <a:r>
              <a:rPr lang="zh-CN" altLang="en-US" sz="1400" dirty="0"/>
              <a:t>一次性</a:t>
            </a:r>
            <a:r>
              <a:rPr lang="zh-CN" altLang="en-US" sz="1400" dirty="0" smtClean="0"/>
              <a:t>对于多个分页数据进行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，可以明显降低客户端的响应时间，提升客户体验。</a:t>
            </a:r>
            <a:endParaRPr lang="en-US" altLang="zh-CN" sz="1400" dirty="0" smtClean="0"/>
          </a:p>
          <a:p>
            <a:r>
              <a:rPr lang="zh-CN" altLang="en-US" sz="1400" dirty="0">
                <a:solidFill>
                  <a:schemeClr val="tx1"/>
                </a:solidFill>
              </a:rPr>
              <a:t>缺</a:t>
            </a:r>
            <a:r>
              <a:rPr lang="zh-CN" altLang="en-US" sz="1400" dirty="0" smtClean="0">
                <a:solidFill>
                  <a:schemeClr val="tx1"/>
                </a:solidFill>
              </a:rPr>
              <a:t>点：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需</a:t>
            </a:r>
            <a:r>
              <a:rPr lang="zh-CN" altLang="en-US" sz="1400" dirty="0" smtClean="0">
                <a:solidFill>
                  <a:schemeClr val="tx1"/>
                </a:solidFill>
              </a:rPr>
              <a:t>要大量内存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データ活用基盤.potx" id="{D619C31B-AFDB-4301-92C5-3379D0CA6254}" vid="{BFC5B7BE-AF83-4858-9E92-33B0146A8829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D4C440DC07C74EA5628937683684CC" ma:contentTypeVersion="11" ma:contentTypeDescription="Create a new document." ma:contentTypeScope="" ma:versionID="ec35d6213b4c9b18ec1f59e21296ec89">
  <xsd:schema xmlns:xsd="http://www.w3.org/2001/XMLSchema" xmlns:xs="http://www.w3.org/2001/XMLSchema" xmlns:p="http://schemas.microsoft.com/office/2006/metadata/properties" xmlns:ns2="f0d492cf-7154-43cf-bfc5-dd36a36293fa" xmlns:ns3="8f01c238-25db-4f74-b889-688cb8e6d0a7" xmlns:ns4="http://schemas.microsoft.com/sharepoint/v4" targetNamespace="http://schemas.microsoft.com/office/2006/metadata/properties" ma:root="true" ma:fieldsID="2e453e47523a11a608d4917e0498b6ca" ns2:_="" ns3:_="" ns4:_="">
    <xsd:import namespace="f0d492cf-7154-43cf-bfc5-dd36a36293fa"/>
    <xsd:import namespace="8f01c238-25db-4f74-b889-688cb8e6d0a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IconOverlay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492cf-7154-43cf-bfc5-dd36a36293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1c238-25db-4f74-b889-688cb8e6d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EA45B0-DBFA-46DE-8A62-C7E812B631F2}">
  <ds:schemaRefs>
    <ds:schemaRef ds:uri="http://schemas.microsoft.com/sharepoint/v4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f0d492cf-7154-43cf-bfc5-dd36a36293fa"/>
    <ds:schemaRef ds:uri="http://schemas.openxmlformats.org/package/2006/metadata/core-properties"/>
    <ds:schemaRef ds:uri="8f01c238-25db-4f74-b889-688cb8e6d0a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2D361C7-A846-4304-8460-A809E85593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110FD7-B596-4B30-9219-790DECD01F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492cf-7154-43cf-bfc5-dd36a36293fa"/>
    <ds:schemaRef ds:uri="8f01c238-25db-4f74-b889-688cb8e6d0a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データ活用基盤</Template>
  <TotalTime>44679</TotalTime>
  <Words>2006</Words>
  <Application>Microsoft Office PowerPoint</Application>
  <PresentationFormat>Widescreen</PresentationFormat>
  <Paragraphs>327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黑体</vt:lpstr>
      <vt:lpstr>メイリオ</vt:lpstr>
      <vt:lpstr>Arial</vt:lpstr>
      <vt:lpstr>HPE_Standard_Arial_16x9_v2</vt:lpstr>
      <vt:lpstr>浅谈Performance</vt:lpstr>
      <vt:lpstr>Agenda</vt:lpstr>
      <vt:lpstr>性能测试介绍 </vt:lpstr>
      <vt:lpstr>测试目标</vt:lpstr>
      <vt:lpstr>PowerPoint Presentation</vt:lpstr>
      <vt:lpstr>性能改善案例分析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Morimoto, Hitoshi</dc:creator>
  <cp:lastModifiedBy>Chen, Jia-Liang</cp:lastModifiedBy>
  <cp:revision>2440</cp:revision>
  <cp:lastPrinted>2018-09-21T04:23:23Z</cp:lastPrinted>
  <dcterms:created xsi:type="dcterms:W3CDTF">2017-03-03T08:13:29Z</dcterms:created>
  <dcterms:modified xsi:type="dcterms:W3CDTF">2020-11-05T07:42:30Z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0x010100D7D4C440DC07C74EA5628937683684CC</vt:lpwstr>
  </property>
</Properties>
</file>