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6565B5-EFED-4214-9438-0CE58F0BBBB2}"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0D49D-03F2-4FFB-B2A1-B7854330CAD6}" type="slidenum">
              <a:rPr lang="en-US" smtClean="0"/>
              <a:t>‹#›</a:t>
            </a:fld>
            <a:endParaRPr lang="en-US"/>
          </a:p>
        </p:txBody>
      </p:sp>
    </p:spTree>
    <p:extLst>
      <p:ext uri="{BB962C8B-B14F-4D97-AF65-F5344CB8AC3E}">
        <p14:creationId xmlns:p14="http://schemas.microsoft.com/office/powerpoint/2010/main" val="74926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6565B5-EFED-4214-9438-0CE58F0BBBB2}"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0D49D-03F2-4FFB-B2A1-B7854330CAD6}" type="slidenum">
              <a:rPr lang="en-US" smtClean="0"/>
              <a:t>‹#›</a:t>
            </a:fld>
            <a:endParaRPr lang="en-US"/>
          </a:p>
        </p:txBody>
      </p:sp>
    </p:spTree>
    <p:extLst>
      <p:ext uri="{BB962C8B-B14F-4D97-AF65-F5344CB8AC3E}">
        <p14:creationId xmlns:p14="http://schemas.microsoft.com/office/powerpoint/2010/main" val="2664485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6565B5-EFED-4214-9438-0CE58F0BBBB2}"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0D49D-03F2-4FFB-B2A1-B7854330CAD6}" type="slidenum">
              <a:rPr lang="en-US" smtClean="0"/>
              <a:t>‹#›</a:t>
            </a:fld>
            <a:endParaRPr lang="en-US"/>
          </a:p>
        </p:txBody>
      </p:sp>
    </p:spTree>
    <p:extLst>
      <p:ext uri="{BB962C8B-B14F-4D97-AF65-F5344CB8AC3E}">
        <p14:creationId xmlns:p14="http://schemas.microsoft.com/office/powerpoint/2010/main" val="174482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6565B5-EFED-4214-9438-0CE58F0BBBB2}"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0D49D-03F2-4FFB-B2A1-B7854330CAD6}" type="slidenum">
              <a:rPr lang="en-US" smtClean="0"/>
              <a:t>‹#›</a:t>
            </a:fld>
            <a:endParaRPr lang="en-US"/>
          </a:p>
        </p:txBody>
      </p:sp>
    </p:spTree>
    <p:extLst>
      <p:ext uri="{BB962C8B-B14F-4D97-AF65-F5344CB8AC3E}">
        <p14:creationId xmlns:p14="http://schemas.microsoft.com/office/powerpoint/2010/main" val="84411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6565B5-EFED-4214-9438-0CE58F0BBBB2}"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0D49D-03F2-4FFB-B2A1-B7854330CAD6}" type="slidenum">
              <a:rPr lang="en-US" smtClean="0"/>
              <a:t>‹#›</a:t>
            </a:fld>
            <a:endParaRPr lang="en-US"/>
          </a:p>
        </p:txBody>
      </p:sp>
    </p:spTree>
    <p:extLst>
      <p:ext uri="{BB962C8B-B14F-4D97-AF65-F5344CB8AC3E}">
        <p14:creationId xmlns:p14="http://schemas.microsoft.com/office/powerpoint/2010/main" val="200598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6565B5-EFED-4214-9438-0CE58F0BBBB2}"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0D49D-03F2-4FFB-B2A1-B7854330CAD6}" type="slidenum">
              <a:rPr lang="en-US" smtClean="0"/>
              <a:t>‹#›</a:t>
            </a:fld>
            <a:endParaRPr lang="en-US"/>
          </a:p>
        </p:txBody>
      </p:sp>
    </p:spTree>
    <p:extLst>
      <p:ext uri="{BB962C8B-B14F-4D97-AF65-F5344CB8AC3E}">
        <p14:creationId xmlns:p14="http://schemas.microsoft.com/office/powerpoint/2010/main" val="395553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6565B5-EFED-4214-9438-0CE58F0BBBB2}" type="datetimeFigureOut">
              <a:rPr lang="en-US" smtClean="0"/>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A0D49D-03F2-4FFB-B2A1-B7854330CAD6}" type="slidenum">
              <a:rPr lang="en-US" smtClean="0"/>
              <a:t>‹#›</a:t>
            </a:fld>
            <a:endParaRPr lang="en-US"/>
          </a:p>
        </p:txBody>
      </p:sp>
    </p:spTree>
    <p:extLst>
      <p:ext uri="{BB962C8B-B14F-4D97-AF65-F5344CB8AC3E}">
        <p14:creationId xmlns:p14="http://schemas.microsoft.com/office/powerpoint/2010/main" val="25870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6565B5-EFED-4214-9438-0CE58F0BBBB2}" type="datetimeFigureOut">
              <a:rPr lang="en-US" smtClean="0"/>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A0D49D-03F2-4FFB-B2A1-B7854330CAD6}" type="slidenum">
              <a:rPr lang="en-US" smtClean="0"/>
              <a:t>‹#›</a:t>
            </a:fld>
            <a:endParaRPr lang="en-US"/>
          </a:p>
        </p:txBody>
      </p:sp>
    </p:spTree>
    <p:extLst>
      <p:ext uri="{BB962C8B-B14F-4D97-AF65-F5344CB8AC3E}">
        <p14:creationId xmlns:p14="http://schemas.microsoft.com/office/powerpoint/2010/main" val="231045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565B5-EFED-4214-9438-0CE58F0BBBB2}" type="datetimeFigureOut">
              <a:rPr lang="en-US" smtClean="0"/>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A0D49D-03F2-4FFB-B2A1-B7854330CAD6}" type="slidenum">
              <a:rPr lang="en-US" smtClean="0"/>
              <a:t>‹#›</a:t>
            </a:fld>
            <a:endParaRPr lang="en-US"/>
          </a:p>
        </p:txBody>
      </p:sp>
    </p:spTree>
    <p:extLst>
      <p:ext uri="{BB962C8B-B14F-4D97-AF65-F5344CB8AC3E}">
        <p14:creationId xmlns:p14="http://schemas.microsoft.com/office/powerpoint/2010/main" val="273947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6565B5-EFED-4214-9438-0CE58F0BBBB2}"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0D49D-03F2-4FFB-B2A1-B7854330CAD6}" type="slidenum">
              <a:rPr lang="en-US" smtClean="0"/>
              <a:t>‹#›</a:t>
            </a:fld>
            <a:endParaRPr lang="en-US"/>
          </a:p>
        </p:txBody>
      </p:sp>
    </p:spTree>
    <p:extLst>
      <p:ext uri="{BB962C8B-B14F-4D97-AF65-F5344CB8AC3E}">
        <p14:creationId xmlns:p14="http://schemas.microsoft.com/office/powerpoint/2010/main" val="390656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6565B5-EFED-4214-9438-0CE58F0BBBB2}"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0D49D-03F2-4FFB-B2A1-B7854330CAD6}" type="slidenum">
              <a:rPr lang="en-US" smtClean="0"/>
              <a:t>‹#›</a:t>
            </a:fld>
            <a:endParaRPr lang="en-US"/>
          </a:p>
        </p:txBody>
      </p:sp>
    </p:spTree>
    <p:extLst>
      <p:ext uri="{BB962C8B-B14F-4D97-AF65-F5344CB8AC3E}">
        <p14:creationId xmlns:p14="http://schemas.microsoft.com/office/powerpoint/2010/main" val="1821752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565B5-EFED-4214-9438-0CE58F0BBBB2}" type="datetimeFigureOut">
              <a:rPr lang="en-US" smtClean="0"/>
              <a:t>10/11/2024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0D49D-03F2-4FFB-B2A1-B7854330CAD6}" type="slidenum">
              <a:rPr lang="en-US" smtClean="0"/>
              <a:t>‹#›</a:t>
            </a:fld>
            <a:endParaRPr lang="en-US"/>
          </a:p>
        </p:txBody>
      </p:sp>
    </p:spTree>
    <p:extLst>
      <p:ext uri="{BB962C8B-B14F-4D97-AF65-F5344CB8AC3E}">
        <p14:creationId xmlns:p14="http://schemas.microsoft.com/office/powerpoint/2010/main" val="2492981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Chief AI Engineer Tasks</a:t>
            </a:r>
            <a:endParaRPr lang="en-US" dirty="0"/>
          </a:p>
        </p:txBody>
      </p:sp>
      <p:sp>
        <p:nvSpPr>
          <p:cNvPr id="3" name="Subtitle 2"/>
          <p:cNvSpPr>
            <a:spLocks noGrp="1"/>
          </p:cNvSpPr>
          <p:nvPr>
            <p:ph type="subTitle" idx="1"/>
          </p:nvPr>
        </p:nvSpPr>
        <p:spPr/>
        <p:txBody>
          <a:bodyPr/>
          <a:lstStyle/>
          <a:p>
            <a:r>
              <a:rPr lang="en-US" dirty="0" smtClean="0"/>
              <a:t>Mahule Roy</a:t>
            </a:r>
            <a:endParaRPr lang="en-US" dirty="0"/>
          </a:p>
        </p:txBody>
      </p:sp>
    </p:spTree>
    <p:extLst>
      <p:ext uri="{BB962C8B-B14F-4D97-AF65-F5344CB8AC3E}">
        <p14:creationId xmlns:p14="http://schemas.microsoft.com/office/powerpoint/2010/main" val="2633307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259" y="553791"/>
            <a:ext cx="10515600" cy="5906507"/>
          </a:xfrm>
        </p:spPr>
        <p:txBody>
          <a:bodyPr>
            <a:normAutofit fontScale="92500" lnSpcReduction="20000"/>
          </a:bodyPr>
          <a:lstStyle/>
          <a:p>
            <a:r>
              <a:rPr lang="en-US" dirty="0" smtClean="0"/>
              <a:t> </a:t>
            </a:r>
            <a:r>
              <a:rPr lang="en-US" dirty="0"/>
              <a:t>Are appropriate hypotheses derived from the EDA and model learning results and verified</a:t>
            </a:r>
            <a:r>
              <a:rPr lang="en-US" dirty="0" smtClean="0"/>
              <a:t>? Yes verified the results based on the evaluation metrics and also the visualization of the classified classes by our model </a:t>
            </a:r>
          </a:p>
          <a:p>
            <a:r>
              <a:rPr lang="en-US" dirty="0"/>
              <a:t> Are you able to understand the contents of the literature you investigated</a:t>
            </a:r>
            <a:r>
              <a:rPr lang="en-US" dirty="0" smtClean="0"/>
              <a:t>? Yes did a bunch of literature review for the SSL method and based on my understanding went ahead with the CL method </a:t>
            </a:r>
          </a:p>
          <a:p>
            <a:r>
              <a:rPr lang="en-US" dirty="0" smtClean="0"/>
              <a:t>Are </a:t>
            </a:r>
            <a:r>
              <a:rPr lang="en-US" dirty="0"/>
              <a:t>you able to explain the technical content to the client in an easy-to-understand way</a:t>
            </a:r>
            <a:r>
              <a:rPr lang="en-US" dirty="0" smtClean="0"/>
              <a:t>? Yes included analysis and comments against each run in the notebook</a:t>
            </a:r>
          </a:p>
          <a:p>
            <a:r>
              <a:rPr lang="en-US" dirty="0"/>
              <a:t> Is there consistency in the overall story of the created document</a:t>
            </a:r>
            <a:r>
              <a:rPr lang="en-US" dirty="0" smtClean="0"/>
              <a:t>? Yes </a:t>
            </a:r>
          </a:p>
          <a:p>
            <a:r>
              <a:rPr lang="en-US" dirty="0"/>
              <a:t> Is there consistency in the content of each page of the document (title, body, message</a:t>
            </a:r>
            <a:r>
              <a:rPr lang="en-US" dirty="0" smtClean="0"/>
              <a:t>)? Yes made the </a:t>
            </a:r>
            <a:r>
              <a:rPr lang="en-US" dirty="0" err="1" smtClean="0"/>
              <a:t>ppt</a:t>
            </a:r>
            <a:r>
              <a:rPr lang="en-US" dirty="0" smtClean="0"/>
              <a:t> based on the instructions in the readme file </a:t>
            </a:r>
          </a:p>
          <a:p>
            <a:r>
              <a:rPr lang="en-US" dirty="0"/>
              <a:t> Is the presentation easy to understand</a:t>
            </a:r>
            <a:r>
              <a:rPr lang="en-US" dirty="0" smtClean="0"/>
              <a:t>? Yes I hope so</a:t>
            </a:r>
          </a:p>
          <a:p>
            <a:r>
              <a:rPr lang="en-US" dirty="0"/>
              <a:t> Is the output produced within the allotted time</a:t>
            </a:r>
            <a:r>
              <a:rPr lang="en-US" dirty="0" smtClean="0"/>
              <a:t>? Tried to achieve a decent enough score though more improvements can be made on the work for sure </a:t>
            </a:r>
            <a:endParaRPr lang="en-US" dirty="0"/>
          </a:p>
          <a:p>
            <a:endParaRPr lang="en-US" dirty="0"/>
          </a:p>
        </p:txBody>
      </p:sp>
    </p:spTree>
    <p:extLst>
      <p:ext uri="{BB962C8B-B14F-4D97-AF65-F5344CB8AC3E}">
        <p14:creationId xmlns:p14="http://schemas.microsoft.com/office/powerpoint/2010/main" val="19420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Background: Why was it necessary to adopt an approach using self-supervised learning? What challenges did you face?</a:t>
            </a:r>
          </a:p>
        </p:txBody>
      </p:sp>
      <p:sp>
        <p:nvSpPr>
          <p:cNvPr id="3" name="Content Placeholder 2"/>
          <p:cNvSpPr>
            <a:spLocks noGrp="1"/>
          </p:cNvSpPr>
          <p:nvPr>
            <p:ph idx="1"/>
          </p:nvPr>
        </p:nvSpPr>
        <p:spPr/>
        <p:txBody>
          <a:bodyPr/>
          <a:lstStyle/>
          <a:p>
            <a:r>
              <a:rPr lang="en-US" dirty="0" smtClean="0"/>
              <a:t> </a:t>
            </a:r>
            <a:r>
              <a:rPr lang="en-US" b="1" dirty="0" smtClean="0"/>
              <a:t>Lack of labeled data:</a:t>
            </a:r>
            <a:r>
              <a:rPr lang="en-US" dirty="0" smtClean="0"/>
              <a:t> Traditional supervised learning requires large amounts of labeled data, which is costly and time-consuming to generate, especially in dynamic environments like gesture recognition.</a:t>
            </a:r>
          </a:p>
          <a:p>
            <a:r>
              <a:rPr lang="en-US" dirty="0"/>
              <a:t> </a:t>
            </a:r>
            <a:r>
              <a:rPr lang="en-US" b="1" dirty="0" smtClean="0"/>
              <a:t>Efficient use of unlabeled data:</a:t>
            </a:r>
            <a:r>
              <a:rPr lang="en-US" dirty="0" smtClean="0"/>
              <a:t> SSL allows us to leverage vast amounts of unlabeled data, reducing the need for extensive manual labeling.</a:t>
            </a:r>
          </a:p>
          <a:p>
            <a:r>
              <a:rPr lang="en-US" dirty="0"/>
              <a:t> </a:t>
            </a:r>
            <a:r>
              <a:rPr lang="en-US" b="1" dirty="0" smtClean="0"/>
              <a:t>Rich feature extraction:</a:t>
            </a:r>
            <a:r>
              <a:rPr lang="en-US" dirty="0" smtClean="0"/>
              <a:t> SSL helps in learning meaningful representations from the data, which is critical for understanding complex gestures in motion sensor applications.</a:t>
            </a:r>
            <a:endParaRPr lang="en-US" dirty="0"/>
          </a:p>
        </p:txBody>
      </p:sp>
    </p:spTree>
    <p:extLst>
      <p:ext uri="{BB962C8B-B14F-4D97-AF65-F5344CB8AC3E}">
        <p14:creationId xmlns:p14="http://schemas.microsoft.com/office/powerpoint/2010/main" val="286568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 Faced:</a:t>
            </a:r>
            <a:endParaRPr lang="en-US" dirty="0"/>
          </a:p>
        </p:txBody>
      </p:sp>
      <p:sp>
        <p:nvSpPr>
          <p:cNvPr id="3" name="Content Placeholder 2"/>
          <p:cNvSpPr>
            <a:spLocks noGrp="1"/>
          </p:cNvSpPr>
          <p:nvPr>
            <p:ph idx="1"/>
          </p:nvPr>
        </p:nvSpPr>
        <p:spPr/>
        <p:txBody>
          <a:bodyPr>
            <a:normAutofit/>
          </a:bodyPr>
          <a:lstStyle/>
          <a:p>
            <a:r>
              <a:rPr lang="en-US" b="1" dirty="0" smtClean="0"/>
              <a:t>Designing pretext tasks: </a:t>
            </a:r>
            <a:r>
              <a:rPr lang="en-US" dirty="0" smtClean="0"/>
              <a:t>Needed to carefully design tasks to allow the model to learn relevant features from the gesture dataset. </a:t>
            </a:r>
            <a:r>
              <a:rPr lang="en-US" dirty="0" smtClean="0"/>
              <a:t>Significant experimentation was required to align these tasks with the final gesture recognition objective.</a:t>
            </a:r>
          </a:p>
          <a:p>
            <a:r>
              <a:rPr lang="en-US" dirty="0"/>
              <a:t> </a:t>
            </a:r>
            <a:r>
              <a:rPr lang="en-US" b="1" dirty="0" smtClean="0"/>
              <a:t>Fine-tuning for downstream tasks: </a:t>
            </a:r>
            <a:r>
              <a:rPr lang="en-US" dirty="0" smtClean="0"/>
              <a:t>While SSL excelled at feature learning, adapting these features for accurate gesture recognition required additional optimization.</a:t>
            </a:r>
          </a:p>
          <a:p>
            <a:r>
              <a:rPr lang="en-US" dirty="0"/>
              <a:t> </a:t>
            </a:r>
            <a:r>
              <a:rPr lang="en-US" b="1" dirty="0" smtClean="0"/>
              <a:t>Increased computational complexity: </a:t>
            </a:r>
            <a:r>
              <a:rPr lang="en-US" dirty="0" smtClean="0"/>
              <a:t>SSL models and tasks are more computationally intensive, requiring higher resource allocation during training.</a:t>
            </a:r>
          </a:p>
          <a:p>
            <a:pPr marL="0" indent="0">
              <a:buNone/>
            </a:pPr>
            <a:endParaRPr lang="en-US" dirty="0" smtClean="0"/>
          </a:p>
          <a:p>
            <a:endParaRPr lang="en-US" dirty="0"/>
          </a:p>
        </p:txBody>
      </p:sp>
    </p:spTree>
    <p:extLst>
      <p:ext uri="{BB962C8B-B14F-4D97-AF65-F5344CB8AC3E}">
        <p14:creationId xmlns:p14="http://schemas.microsoft.com/office/powerpoint/2010/main" val="2926625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dirty="0"/>
              <a:t>Objective: Clarify the purpose of the verification and indicate the goals to be achieved</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Purpose:</a:t>
            </a:r>
            <a:r>
              <a:rPr lang="en-US" dirty="0" smtClean="0"/>
              <a:t> To ensure the accuracy and robustness of the self-supervised learning (SSL) model in recognizing and interpreting human gestures effectively.</a:t>
            </a:r>
          </a:p>
          <a:p>
            <a:r>
              <a:rPr lang="en-US" b="1" dirty="0" smtClean="0"/>
              <a:t>Evaluate model performance:</a:t>
            </a:r>
            <a:r>
              <a:rPr lang="en-US" dirty="0" smtClean="0"/>
              <a:t> Validate that the SSL model is able to learn and generalize well to unseen gesture data.</a:t>
            </a:r>
          </a:p>
          <a:p>
            <a:r>
              <a:rPr lang="en-US" b="1" dirty="0" smtClean="0"/>
              <a:t>Ensure real-world applicability:</a:t>
            </a:r>
            <a:r>
              <a:rPr lang="en-US" dirty="0" smtClean="0"/>
              <a:t> Confirm that the model’s learned representations can handle variations in gestures, motion, and environmental conditions commonly encountered in motion sensor systems.</a:t>
            </a:r>
          </a:p>
          <a:p>
            <a:r>
              <a:rPr lang="en-US" b="1" dirty="0" smtClean="0"/>
              <a:t>Optimize for accuracy and efficiency:</a:t>
            </a:r>
            <a:r>
              <a:rPr lang="en-US" dirty="0" smtClean="0"/>
              <a:t> Verify that the model meets the required accuracy benchmarks while being computationally efficient for real-time applications.</a:t>
            </a:r>
          </a:p>
          <a:p>
            <a:endParaRPr lang="en-US" dirty="0"/>
          </a:p>
        </p:txBody>
      </p:sp>
    </p:spTree>
    <p:extLst>
      <p:ext uri="{BB962C8B-B14F-4D97-AF65-F5344CB8AC3E}">
        <p14:creationId xmlns:p14="http://schemas.microsoft.com/office/powerpoint/2010/main" val="233316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6518"/>
            <a:ext cx="10515600" cy="6009538"/>
          </a:xfrm>
        </p:spPr>
        <p:txBody>
          <a:bodyPr/>
          <a:lstStyle/>
          <a:p>
            <a:pPr marL="0" indent="0">
              <a:buNone/>
            </a:pPr>
            <a:r>
              <a:rPr lang="en-US" dirty="0" smtClean="0"/>
              <a:t>Technical </a:t>
            </a:r>
            <a:r>
              <a:rPr lang="en-US" dirty="0"/>
              <a:t>overview: Explain the method used and the reason for its </a:t>
            </a:r>
            <a:r>
              <a:rPr lang="en-US" dirty="0" smtClean="0"/>
              <a:t>selection?</a:t>
            </a:r>
          </a:p>
          <a:p>
            <a:r>
              <a:rPr lang="en-US" dirty="0"/>
              <a:t> </a:t>
            </a:r>
            <a:r>
              <a:rPr lang="en-US" dirty="0" smtClean="0"/>
              <a:t>Implemented </a:t>
            </a:r>
            <a:r>
              <a:rPr lang="en-US" dirty="0" err="1" smtClean="0"/>
              <a:t>SimCLR</a:t>
            </a:r>
            <a:r>
              <a:rPr lang="en-US" dirty="0" smtClean="0"/>
              <a:t> (Simple Contrastive Learning) for self-supervised learning in gesture recognition. </a:t>
            </a:r>
            <a:r>
              <a:rPr lang="en-US" dirty="0" err="1" smtClean="0"/>
              <a:t>SimCLR</a:t>
            </a:r>
            <a:r>
              <a:rPr lang="en-US" dirty="0" smtClean="0"/>
              <a:t> contrasts augmented views of the same gesture to learn meaningful representations.</a:t>
            </a:r>
          </a:p>
          <a:p>
            <a:r>
              <a:rPr lang="en-US" dirty="0"/>
              <a:t> </a:t>
            </a:r>
            <a:r>
              <a:rPr lang="en-US" b="1" dirty="0" smtClean="0"/>
              <a:t>Reason for Selection:</a:t>
            </a:r>
          </a:p>
          <a:p>
            <a:pPr lvl="1"/>
            <a:r>
              <a:rPr lang="en-US" b="1" dirty="0" smtClean="0"/>
              <a:t>Unlabeled data:</a:t>
            </a:r>
            <a:r>
              <a:rPr lang="en-US" dirty="0" smtClean="0"/>
              <a:t> Works effectively without labeled data, reducing manual labeling needs.</a:t>
            </a:r>
          </a:p>
          <a:p>
            <a:pPr lvl="1"/>
            <a:r>
              <a:rPr lang="en-US" b="1" dirty="0" smtClean="0"/>
              <a:t>Feature extraction:</a:t>
            </a:r>
            <a:r>
              <a:rPr lang="en-US" dirty="0" smtClean="0"/>
              <a:t> Learns strong, generalized representations through contrastive learning.</a:t>
            </a:r>
          </a:p>
          <a:p>
            <a:pPr lvl="1"/>
            <a:r>
              <a:rPr lang="en-US" b="1" dirty="0" smtClean="0"/>
              <a:t>Augmentation benefits:</a:t>
            </a:r>
            <a:r>
              <a:rPr lang="en-US" dirty="0" smtClean="0"/>
              <a:t> Handles gesture variations using augmentations like rotations and cropping.</a:t>
            </a:r>
          </a:p>
          <a:p>
            <a:pPr lvl="1"/>
            <a:r>
              <a:rPr lang="en-US" b="1" dirty="0" smtClean="0"/>
              <a:t>Scalability:</a:t>
            </a:r>
            <a:r>
              <a:rPr lang="en-US" dirty="0" smtClean="0"/>
              <a:t> Performs well with large datasets and delivers state-of-the-art results in similar vision tasks.</a:t>
            </a:r>
          </a:p>
          <a:p>
            <a:pPr marL="457200" lvl="1" indent="0">
              <a:buNone/>
            </a:pPr>
            <a:endParaRPr lang="en-US" dirty="0"/>
          </a:p>
          <a:p>
            <a:endParaRPr lang="en-US" dirty="0"/>
          </a:p>
        </p:txBody>
      </p:sp>
    </p:spTree>
    <p:extLst>
      <p:ext uri="{BB962C8B-B14F-4D97-AF65-F5344CB8AC3E}">
        <p14:creationId xmlns:p14="http://schemas.microsoft.com/office/powerpoint/2010/main" val="359902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Evaluation indicators: Explain the verification content, including the reason for selecting the evaluation indicators used</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 Used metrics like </a:t>
            </a:r>
          </a:p>
          <a:p>
            <a:pPr lvl="1"/>
            <a:r>
              <a:rPr lang="en-US" dirty="0"/>
              <a:t> </a:t>
            </a:r>
            <a:r>
              <a:rPr lang="en-US" dirty="0" smtClean="0"/>
              <a:t>Categorical accuracy for judging model performance</a:t>
            </a:r>
          </a:p>
          <a:p>
            <a:pPr lvl="1"/>
            <a:r>
              <a:rPr lang="en-US" dirty="0"/>
              <a:t> </a:t>
            </a:r>
            <a:r>
              <a:rPr lang="en-US" dirty="0" smtClean="0"/>
              <a:t>Loss</a:t>
            </a:r>
          </a:p>
          <a:p>
            <a:pPr lvl="1"/>
            <a:r>
              <a:rPr lang="en-US" dirty="0"/>
              <a:t> </a:t>
            </a:r>
            <a:r>
              <a:rPr lang="en-US" dirty="0" smtClean="0"/>
              <a:t>AUC (Area under curve to find the accuracy but in terms of graph/plot)</a:t>
            </a:r>
          </a:p>
          <a:p>
            <a:pPr lvl="1"/>
            <a:r>
              <a:rPr lang="en-US" dirty="0"/>
              <a:t> </a:t>
            </a:r>
            <a:r>
              <a:rPr lang="en-US" dirty="0" smtClean="0"/>
              <a:t>Precision </a:t>
            </a:r>
          </a:p>
          <a:p>
            <a:pPr lvl="1"/>
            <a:r>
              <a:rPr lang="en-US" dirty="0"/>
              <a:t> </a:t>
            </a:r>
            <a:r>
              <a:rPr lang="en-US" dirty="0" smtClean="0"/>
              <a:t>Recall </a:t>
            </a:r>
          </a:p>
          <a:p>
            <a:pPr lvl="1"/>
            <a:r>
              <a:rPr lang="en-US" dirty="0"/>
              <a:t> </a:t>
            </a:r>
            <a:r>
              <a:rPr lang="en-US" dirty="0" smtClean="0"/>
              <a:t>Validation Loss </a:t>
            </a:r>
          </a:p>
          <a:p>
            <a:pPr lvl="1"/>
            <a:r>
              <a:rPr lang="en-US" dirty="0"/>
              <a:t> </a:t>
            </a:r>
            <a:r>
              <a:rPr lang="en-US" dirty="0" smtClean="0"/>
              <a:t>Validation Accuracy</a:t>
            </a:r>
          </a:p>
          <a:p>
            <a:pPr lvl="1"/>
            <a:r>
              <a:rPr lang="en-US" dirty="0"/>
              <a:t> </a:t>
            </a:r>
            <a:r>
              <a:rPr lang="en-US" dirty="0" smtClean="0"/>
              <a:t>Validation AUC</a:t>
            </a:r>
          </a:p>
          <a:p>
            <a:pPr lvl="1"/>
            <a:r>
              <a:rPr lang="en-US" dirty="0"/>
              <a:t> </a:t>
            </a:r>
            <a:r>
              <a:rPr lang="en-US" dirty="0" smtClean="0"/>
              <a:t>Validation Precision</a:t>
            </a:r>
          </a:p>
          <a:p>
            <a:pPr lvl="1"/>
            <a:r>
              <a:rPr lang="en-US" dirty="0"/>
              <a:t> </a:t>
            </a:r>
            <a:r>
              <a:rPr lang="en-US" dirty="0" smtClean="0"/>
              <a:t>Validation Recall </a:t>
            </a:r>
            <a:endParaRPr lang="en-US" dirty="0"/>
          </a:p>
        </p:txBody>
      </p:sp>
    </p:spTree>
    <p:extLst>
      <p:ext uri="{BB962C8B-B14F-4D97-AF65-F5344CB8AC3E}">
        <p14:creationId xmlns:p14="http://schemas.microsoft.com/office/powerpoint/2010/main" val="184181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Verification content and results: Verification results and considerations, improvement proposals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 Plotted the clusters of the motion detected by the sensor which serves as good visualization </a:t>
            </a:r>
          </a:p>
          <a:p>
            <a:r>
              <a:rPr lang="en-US" dirty="0"/>
              <a:t> </a:t>
            </a:r>
            <a:r>
              <a:rPr lang="en-US" dirty="0" smtClean="0"/>
              <a:t>Further improvements could be to fine tune our learning algorithm more better to handle uncertain cases and make it more robust </a:t>
            </a:r>
          </a:p>
          <a:p>
            <a:r>
              <a:rPr lang="en-US" dirty="0"/>
              <a:t> </a:t>
            </a:r>
            <a:r>
              <a:rPr lang="en-US" dirty="0" smtClean="0"/>
              <a:t>Could explore more with other learning methods also could have used other gesture dataset to check out algorithm stability </a:t>
            </a:r>
          </a:p>
          <a:p>
            <a:r>
              <a:rPr lang="en-US" dirty="0"/>
              <a:t> </a:t>
            </a:r>
            <a:r>
              <a:rPr lang="en-US" dirty="0" smtClean="0"/>
              <a:t>Extend the number of classes to cluster like we included only a few cases could have increased number of classes for more real life applications </a:t>
            </a:r>
            <a:endParaRPr lang="en-US" dirty="0"/>
          </a:p>
        </p:txBody>
      </p:sp>
    </p:spTree>
    <p:extLst>
      <p:ext uri="{BB962C8B-B14F-4D97-AF65-F5344CB8AC3E}">
        <p14:creationId xmlns:p14="http://schemas.microsoft.com/office/powerpoint/2010/main" val="239907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Overall summary and future outlook</a:t>
            </a:r>
            <a:br>
              <a:rPr lang="en-US" dirty="0"/>
            </a:br>
            <a:endParaRPr lang="en-US" dirty="0"/>
          </a:p>
        </p:txBody>
      </p:sp>
      <p:sp>
        <p:nvSpPr>
          <p:cNvPr id="3" name="Content Placeholder 2"/>
          <p:cNvSpPr>
            <a:spLocks noGrp="1"/>
          </p:cNvSpPr>
          <p:nvPr>
            <p:ph idx="1"/>
          </p:nvPr>
        </p:nvSpPr>
        <p:spPr>
          <a:xfrm>
            <a:off x="838200" y="2224870"/>
            <a:ext cx="10515600" cy="4351338"/>
          </a:xfrm>
        </p:spPr>
        <p:txBody>
          <a:bodyPr/>
          <a:lstStyle/>
          <a:p>
            <a:r>
              <a:rPr lang="en-US" dirty="0" smtClean="0"/>
              <a:t> The work successfully shows how self-supervised learning can reduce the reliance on labeled datasets in HAR, making it highly applicable in real-world healthcare scenarios. </a:t>
            </a:r>
          </a:p>
          <a:p>
            <a:r>
              <a:rPr lang="en-US" dirty="0" smtClean="0"/>
              <a:t>The </a:t>
            </a:r>
            <a:r>
              <a:rPr lang="en-US" dirty="0" err="1" smtClean="0"/>
              <a:t>SimCLR</a:t>
            </a:r>
            <a:r>
              <a:rPr lang="en-US" dirty="0" smtClean="0"/>
              <a:t>-based approach demonstrated its ability to generalize across varied human motions, offering a scalable solution for activity recognition in healthcare, fitness monitoring, and related fields.</a:t>
            </a:r>
            <a:endParaRPr lang="en-US" dirty="0"/>
          </a:p>
        </p:txBody>
      </p:sp>
    </p:spTree>
    <p:extLst>
      <p:ext uri="{BB962C8B-B14F-4D97-AF65-F5344CB8AC3E}">
        <p14:creationId xmlns:p14="http://schemas.microsoft.com/office/powerpoint/2010/main" val="293026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 to the questions </a:t>
            </a:r>
            <a:endParaRPr lang="en-US" dirty="0"/>
          </a:p>
        </p:txBody>
      </p:sp>
      <p:sp>
        <p:nvSpPr>
          <p:cNvPr id="3" name="Content Placeholder 2"/>
          <p:cNvSpPr>
            <a:spLocks noGrp="1"/>
          </p:cNvSpPr>
          <p:nvPr>
            <p:ph idx="1"/>
          </p:nvPr>
        </p:nvSpPr>
        <p:spPr/>
        <p:txBody>
          <a:bodyPr/>
          <a:lstStyle/>
          <a:p>
            <a:r>
              <a:rPr lang="en-US" dirty="0"/>
              <a:t>Are appropriate evaluation indicators designed</a:t>
            </a:r>
            <a:r>
              <a:rPr lang="en-US" dirty="0" smtClean="0"/>
              <a:t>? Yes and also to visualize represented the cluster classifying various motion detected by the sensor</a:t>
            </a:r>
          </a:p>
          <a:p>
            <a:r>
              <a:rPr lang="en-US" dirty="0"/>
              <a:t> Is there a clear reason for the selected approach</a:t>
            </a:r>
            <a:r>
              <a:rPr lang="en-US" dirty="0" smtClean="0"/>
              <a:t>? Yes due to the performance and also CL (contrastive learning) is used a lot in SSL methods due to its easy of making the model interpret the dataset better and also catch the intricate details present in the dataset which is complex given it is a gesture dataset </a:t>
            </a:r>
          </a:p>
          <a:p>
            <a:r>
              <a:rPr lang="en-US" dirty="0"/>
              <a:t> Code readability (code structuring, appropriate comments, etc</a:t>
            </a:r>
            <a:r>
              <a:rPr lang="en-US" dirty="0" smtClean="0"/>
              <a:t>.) Yes did this in the notebook itself </a:t>
            </a:r>
            <a:endParaRPr lang="en-US" dirty="0"/>
          </a:p>
        </p:txBody>
      </p:sp>
    </p:spTree>
    <p:extLst>
      <p:ext uri="{BB962C8B-B14F-4D97-AF65-F5344CB8AC3E}">
        <p14:creationId xmlns:p14="http://schemas.microsoft.com/office/powerpoint/2010/main" val="3419373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908</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Chief AI Engineer Tasks</vt:lpstr>
      <vt:lpstr>Background: Why was it necessary to adopt an approach using self-supervised learning? What challenges did you face?</vt:lpstr>
      <vt:lpstr>Challenges Faced:</vt:lpstr>
      <vt:lpstr>  Objective: Clarify the purpose of the verification and indicate the goals to be achieved </vt:lpstr>
      <vt:lpstr>PowerPoint Presentation</vt:lpstr>
      <vt:lpstr>Evaluation indicators: Explain the verification content, including the reason for selecting the evaluation indicators used </vt:lpstr>
      <vt:lpstr>Verification content and results: Verification results and considerations, improvement proposals </vt:lpstr>
      <vt:lpstr>Summary: Overall summary and future outlook </vt:lpstr>
      <vt:lpstr>Answers to the questions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Chief AI Engineer Tasks</dc:title>
  <dc:creator>Microsoft account</dc:creator>
  <cp:lastModifiedBy>Microsoft account</cp:lastModifiedBy>
  <cp:revision>4</cp:revision>
  <dcterms:created xsi:type="dcterms:W3CDTF">2024-10-11T15:11:09Z</dcterms:created>
  <dcterms:modified xsi:type="dcterms:W3CDTF">2024-10-11T15:30:25Z</dcterms:modified>
</cp:coreProperties>
</file>