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8" r:id="rId14"/>
    <p:sldId id="270" r:id="rId15"/>
    <p:sldId id="267" r:id="rId16"/>
  </p:sldIdLst>
  <p:sldSz cx="9144000" cy="5143500" type="screen16x9"/>
  <p:notesSz cx="6858000" cy="9144000"/>
  <p:embeddedFontLst>
    <p:embeddedFont>
      <p:font typeface="Montserrat" panose="020B0604020202020204" charset="0"/>
      <p:regular r:id="rId18"/>
      <p:bold r:id="rId19"/>
      <p:italic r:id="rId20"/>
      <p:boldItalic r:id="rId21"/>
    </p:embeddedFont>
    <p:embeddedFont>
      <p:font typeface="Lat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98" d="100"/>
          <a:sy n="98" d="100"/>
        </p:scale>
        <p:origin x="57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037604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445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6caefaaf0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6caefaaf0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Colab w tpu- 9s for 80% acc</a:t>
            </a:r>
            <a:endParaRPr/>
          </a:p>
          <a:p>
            <a:pPr marL="0" lvl="0" indent="0" algn="l" rtl="0">
              <a:spcBef>
                <a:spcPts val="0"/>
              </a:spcBef>
              <a:spcAft>
                <a:spcPts val="0"/>
              </a:spcAft>
              <a:buNone/>
            </a:pPr>
            <a:r>
              <a:rPr lang="en"/>
              <a:t>OpenMP 1 min maxx for 82% acc alpha = 0.2</a:t>
            </a:r>
            <a:endParaRPr/>
          </a:p>
          <a:p>
            <a:pPr marL="0" lvl="0" indent="0" algn="l" rtl="0">
              <a:spcBef>
                <a:spcPts val="0"/>
              </a:spcBef>
              <a:spcAft>
                <a:spcPts val="0"/>
              </a:spcAft>
              <a:buNone/>
            </a:pPr>
            <a:r>
              <a:rPr lang="en"/>
              <a:t>Seq- 3 min</a:t>
            </a:r>
            <a:endParaRPr/>
          </a:p>
        </p:txBody>
      </p:sp>
    </p:spTree>
    <p:extLst>
      <p:ext uri="{BB962C8B-B14F-4D97-AF65-F5344CB8AC3E}">
        <p14:creationId xmlns:p14="http://schemas.microsoft.com/office/powerpoint/2010/main" val="393425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6caefaaf0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6caefaaf0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Colab w tpu- 9s for 80% acc</a:t>
            </a:r>
            <a:endParaRPr/>
          </a:p>
          <a:p>
            <a:pPr marL="0" lvl="0" indent="0" algn="l" rtl="0">
              <a:spcBef>
                <a:spcPts val="0"/>
              </a:spcBef>
              <a:spcAft>
                <a:spcPts val="0"/>
              </a:spcAft>
              <a:buNone/>
            </a:pPr>
            <a:r>
              <a:rPr lang="en"/>
              <a:t>OpenMP 1 min maxx for 82% acc alpha = 0.2</a:t>
            </a:r>
            <a:endParaRPr/>
          </a:p>
          <a:p>
            <a:pPr marL="0" lvl="0" indent="0" algn="l" rtl="0">
              <a:spcBef>
                <a:spcPts val="0"/>
              </a:spcBef>
              <a:spcAft>
                <a:spcPts val="0"/>
              </a:spcAft>
              <a:buNone/>
            </a:pPr>
            <a:r>
              <a:rPr lang="en"/>
              <a:t>Seq- 3 min</a:t>
            </a:r>
            <a:endParaRPr/>
          </a:p>
        </p:txBody>
      </p:sp>
    </p:spTree>
    <p:extLst>
      <p:ext uri="{BB962C8B-B14F-4D97-AF65-F5344CB8AC3E}">
        <p14:creationId xmlns:p14="http://schemas.microsoft.com/office/powerpoint/2010/main" val="8126689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c6e6ec0977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c6e6ec0977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9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6e6ec0977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6e6ec0977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7469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6e6ec0977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6e6ec0977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Applications, future work- other datasets</a:t>
            </a:r>
            <a:endParaRPr/>
          </a:p>
        </p:txBody>
      </p:sp>
    </p:spTree>
    <p:extLst>
      <p:ext uri="{BB962C8B-B14F-4D97-AF65-F5344CB8AC3E}">
        <p14:creationId xmlns:p14="http://schemas.microsoft.com/office/powerpoint/2010/main" val="317324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6caefaaf0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6caefaaf0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Applications, future work- other datasets</a:t>
            </a:r>
            <a:endParaRPr/>
          </a:p>
        </p:txBody>
      </p:sp>
    </p:spTree>
    <p:extLst>
      <p:ext uri="{BB962C8B-B14F-4D97-AF65-F5344CB8AC3E}">
        <p14:creationId xmlns:p14="http://schemas.microsoft.com/office/powerpoint/2010/main" val="651064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6caefaaf0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6caefaaf0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83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caefaaf0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caefaaf0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568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c6e6ec0977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c6e6ec0977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OpenMP clauses- #pragma openmp for, #pragma openmp simd, atomic update</a:t>
            </a:r>
            <a:endParaRPr/>
          </a:p>
          <a:p>
            <a:pPr marL="0" lvl="0" indent="0" algn="l" rtl="0">
              <a:spcBef>
                <a:spcPts val="0"/>
              </a:spcBef>
              <a:spcAft>
                <a:spcPts val="0"/>
              </a:spcAft>
              <a:buNone/>
            </a:pPr>
            <a:r>
              <a:rPr lang="en"/>
              <a:t>Resnet- </a:t>
            </a:r>
            <a:r>
              <a:rPr lang="en" sz="1050">
                <a:solidFill>
                  <a:schemeClr val="dk1"/>
                </a:solidFill>
                <a:highlight>
                  <a:srgbClr val="FFFFFF"/>
                </a:highlight>
                <a:latin typeface="Montserrat"/>
                <a:ea typeface="Montserrat"/>
                <a:cs typeface="Montserrat"/>
                <a:sym typeface="Montserrat"/>
              </a:rPr>
              <a:t>CNN architectures were not able to scale to a large number of layers, which resulted in limited performance  Vanishing/Exploding gradient. This causes the gradient to become 0 or too large. Thus when we increases number of layers, the training and test error rate also increases</a:t>
            </a:r>
            <a:endParaRPr/>
          </a:p>
        </p:txBody>
      </p:sp>
    </p:spTree>
    <p:extLst>
      <p:ext uri="{BB962C8B-B14F-4D97-AF65-F5344CB8AC3E}">
        <p14:creationId xmlns:p14="http://schemas.microsoft.com/office/powerpoint/2010/main" val="1619799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caefaaf01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caefaaf0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OpenMP clauses- #pragma openmp for, #pragma openmp simd, atomic update</a:t>
            </a:r>
            <a:endParaRPr/>
          </a:p>
          <a:p>
            <a:pPr marL="0" lvl="0" indent="0" algn="l" rtl="0">
              <a:spcBef>
                <a:spcPts val="0"/>
              </a:spcBef>
              <a:spcAft>
                <a:spcPts val="0"/>
              </a:spcAft>
              <a:buNone/>
            </a:pPr>
            <a:r>
              <a:rPr lang="en"/>
              <a:t>Resnet- </a:t>
            </a:r>
            <a:r>
              <a:rPr lang="en" sz="1050">
                <a:solidFill>
                  <a:schemeClr val="dk1"/>
                </a:solidFill>
                <a:highlight>
                  <a:srgbClr val="FFFFFF"/>
                </a:highlight>
                <a:latin typeface="Montserrat"/>
                <a:ea typeface="Montserrat"/>
                <a:cs typeface="Montserrat"/>
                <a:sym typeface="Montserrat"/>
              </a:rPr>
              <a:t>CNN architectures were not able to scale to a large number of layers, which resulted in limited performance  Vanishing/Exploding gradient. This causes the gradient to become 0 or too large. Thus when we increases number of layers, the training and test error rate also increases</a:t>
            </a:r>
            <a:endParaRPr/>
          </a:p>
        </p:txBody>
      </p:sp>
    </p:spTree>
    <p:extLst>
      <p:ext uri="{BB962C8B-B14F-4D97-AF65-F5344CB8AC3E}">
        <p14:creationId xmlns:p14="http://schemas.microsoft.com/office/powerpoint/2010/main" val="3202462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c6e6ec0977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c6e6ec0977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Colab w tpu- 9s for 80% acc</a:t>
            </a:r>
            <a:endParaRPr/>
          </a:p>
          <a:p>
            <a:pPr marL="0" lvl="0" indent="0" algn="l" rtl="0">
              <a:spcBef>
                <a:spcPts val="0"/>
              </a:spcBef>
              <a:spcAft>
                <a:spcPts val="0"/>
              </a:spcAft>
              <a:buNone/>
            </a:pPr>
            <a:r>
              <a:rPr lang="en"/>
              <a:t>OpenMP 1 min maxx for 82% acc alpha = 0.2</a:t>
            </a:r>
            <a:endParaRPr/>
          </a:p>
          <a:p>
            <a:pPr marL="0" lvl="0" indent="0" algn="l" rtl="0">
              <a:spcBef>
                <a:spcPts val="0"/>
              </a:spcBef>
              <a:spcAft>
                <a:spcPts val="0"/>
              </a:spcAft>
              <a:buNone/>
            </a:pPr>
            <a:r>
              <a:rPr lang="en"/>
              <a:t>Seq- 3 min</a:t>
            </a:r>
            <a:endParaRPr/>
          </a:p>
        </p:txBody>
      </p:sp>
    </p:spTree>
    <p:extLst>
      <p:ext uri="{BB962C8B-B14F-4D97-AF65-F5344CB8AC3E}">
        <p14:creationId xmlns:p14="http://schemas.microsoft.com/office/powerpoint/2010/main" val="323969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file/d/1vyQirVeYMXp3lDXUm1YxwkFCst6Uqql5/view?usp=drive_link"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64535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00"/>
              <a:t>IT306M: Final End Sem Project: Training of Neural Network on Fashion MNIST Dataset Using OpenMP for Recognition</a:t>
            </a:r>
            <a:endParaRPr sz="2900"/>
          </a:p>
        </p:txBody>
      </p:sp>
      <p:sp>
        <p:nvSpPr>
          <p:cNvPr id="135" name="Google Shape;135;p13"/>
          <p:cNvSpPr txBox="1">
            <a:spLocks noGrp="1"/>
          </p:cNvSpPr>
          <p:nvPr>
            <p:ph type="subTitle" idx="1"/>
          </p:nvPr>
        </p:nvSpPr>
        <p:spPr>
          <a:xfrm>
            <a:off x="3537150" y="3477625"/>
            <a:ext cx="4797600" cy="8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Mahule Roy (211MT026)</a:t>
            </a:r>
            <a:endParaRPr sz="1600"/>
          </a:p>
          <a:p>
            <a:pPr marL="0" lvl="0" indent="0" algn="l" rtl="0">
              <a:spcBef>
                <a:spcPts val="0"/>
              </a:spcBef>
              <a:spcAft>
                <a:spcPts val="0"/>
              </a:spcAft>
              <a:buNone/>
            </a:pPr>
            <a:r>
              <a:rPr lang="en" sz="1600"/>
              <a:t>Mayank Sinha (211MT029)</a:t>
            </a:r>
            <a:endParaRPr sz="1600"/>
          </a:p>
          <a:p>
            <a:pPr marL="0" lvl="0" indent="0" algn="l" rtl="0">
              <a:spcBef>
                <a:spcPts val="0"/>
              </a:spcBef>
              <a:spcAft>
                <a:spcPts val="0"/>
              </a:spcAft>
              <a:buNone/>
            </a:pPr>
            <a:r>
              <a:rPr lang="en" sz="1600"/>
              <a:t>Spoorthi Gumtapure (211CV248)</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Screenshots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3633" y="487021"/>
            <a:ext cx="3084548" cy="1641657"/>
          </a:xfrm>
          <a:prstGeom prst="rect">
            <a:avLst/>
          </a:prstGeom>
        </p:spPr>
      </p:pic>
      <p:sp>
        <p:nvSpPr>
          <p:cNvPr id="6" name="TextBox 5"/>
          <p:cNvSpPr txBox="1"/>
          <p:nvPr/>
        </p:nvSpPr>
        <p:spPr>
          <a:xfrm>
            <a:off x="1297500" y="972598"/>
            <a:ext cx="3182367" cy="954107"/>
          </a:xfrm>
          <a:prstGeom prst="rect">
            <a:avLst/>
          </a:prstGeom>
          <a:noFill/>
        </p:spPr>
        <p:txBody>
          <a:bodyPr wrap="square" rtlCol="0">
            <a:spAutoFit/>
          </a:bodyPr>
          <a:lstStyle/>
          <a:p>
            <a:r>
              <a:rPr lang="en-US" dirty="0" smtClean="0">
                <a:solidFill>
                  <a:schemeClr val="bg1"/>
                </a:solidFill>
              </a:rPr>
              <a:t>For threads used 4 runtime. Each epoch ran for 1 minute which is fast but lags behind  Google </a:t>
            </a:r>
            <a:r>
              <a:rPr lang="en-US" dirty="0" err="1" smtClean="0">
                <a:solidFill>
                  <a:schemeClr val="bg1"/>
                </a:solidFill>
              </a:rPr>
              <a:t>Colab</a:t>
            </a:r>
            <a:r>
              <a:rPr lang="en-US" dirty="0" smtClean="0">
                <a:solidFill>
                  <a:schemeClr val="bg1"/>
                </a:solidFill>
              </a:rPr>
              <a:t> runtime of 55 sec.</a:t>
            </a:r>
            <a:endParaRPr lang="en-US" dirty="0">
              <a:solidFill>
                <a:schemeClr val="bg1"/>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196" y="2315183"/>
            <a:ext cx="4604953" cy="2720457"/>
          </a:xfrm>
          <a:prstGeom prst="rect">
            <a:avLst/>
          </a:prstGeom>
        </p:spPr>
      </p:pic>
      <p:sp>
        <p:nvSpPr>
          <p:cNvPr id="8" name="TextBox 7"/>
          <p:cNvSpPr txBox="1"/>
          <p:nvPr/>
        </p:nvSpPr>
        <p:spPr>
          <a:xfrm>
            <a:off x="97277" y="2545562"/>
            <a:ext cx="4022547" cy="1600438"/>
          </a:xfrm>
          <a:prstGeom prst="rect">
            <a:avLst/>
          </a:prstGeom>
          <a:noFill/>
        </p:spPr>
        <p:txBody>
          <a:bodyPr wrap="square" rtlCol="0">
            <a:spAutoFit/>
          </a:bodyPr>
          <a:lstStyle/>
          <a:p>
            <a:r>
              <a:rPr lang="en-US" dirty="0" smtClean="0">
                <a:solidFill>
                  <a:schemeClr val="bg1"/>
                </a:solidFill>
              </a:rPr>
              <a:t>For threads used 8 runtime was fast by 10 seconds.</a:t>
            </a:r>
          </a:p>
          <a:p>
            <a:r>
              <a:rPr lang="en-US" dirty="0" smtClean="0">
                <a:solidFill>
                  <a:schemeClr val="bg1"/>
                </a:solidFill>
              </a:rPr>
              <a:t>The change was not that much since the program is already running in the best conditions possible as we are using </a:t>
            </a:r>
            <a:r>
              <a:rPr lang="en-US" dirty="0" err="1" smtClean="0">
                <a:solidFill>
                  <a:schemeClr val="bg1"/>
                </a:solidFill>
              </a:rPr>
              <a:t>simd</a:t>
            </a:r>
            <a:r>
              <a:rPr lang="en-US" dirty="0" smtClean="0">
                <a:solidFill>
                  <a:schemeClr val="bg1"/>
                </a:solidFill>
              </a:rPr>
              <a:t> for our parallel part of the program which makes the program execute multiple part of the data simultaneously.</a:t>
            </a:r>
            <a:endParaRPr lang="en-US" dirty="0">
              <a:solidFill>
                <a:schemeClr val="bg1"/>
              </a:solidFill>
            </a:endParaRPr>
          </a:p>
        </p:txBody>
      </p:sp>
    </p:spTree>
    <p:extLst>
      <p:ext uri="{BB962C8B-B14F-4D97-AF65-F5344CB8AC3E}">
        <p14:creationId xmlns:p14="http://schemas.microsoft.com/office/powerpoint/2010/main" val="1884661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lvl="0"/>
            <a:r>
              <a:rPr lang="en-US" dirty="0" smtClean="0"/>
              <a:t>V</a:t>
            </a:r>
            <a:r>
              <a:rPr lang="en" dirty="0" smtClean="0"/>
              <a:t>isualization</a:t>
            </a:r>
            <a:endParaRPr dirty="0"/>
          </a:p>
        </p:txBody>
      </p:sp>
      <p:pic>
        <p:nvPicPr>
          <p:cNvPr id="190" name="Google Shape;190;p22"/>
          <p:cNvPicPr preferRelativeResize="0"/>
          <p:nvPr/>
        </p:nvPicPr>
        <p:blipFill>
          <a:blip r:embed="rId3">
            <a:alphaModFix/>
          </a:blip>
          <a:stretch>
            <a:fillRect/>
          </a:stretch>
        </p:blipFill>
        <p:spPr>
          <a:xfrm>
            <a:off x="468488" y="1307850"/>
            <a:ext cx="8391525" cy="3257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lvl="0"/>
            <a:r>
              <a:rPr lang="en-US" dirty="0" smtClean="0"/>
              <a:t>V</a:t>
            </a:r>
            <a:r>
              <a:rPr lang="en" dirty="0" smtClean="0"/>
              <a:t>isualization </a:t>
            </a:r>
            <a:endParaRPr dirty="0"/>
          </a:p>
        </p:txBody>
      </p:sp>
      <p:pic>
        <p:nvPicPr>
          <p:cNvPr id="196" name="Google Shape;196;p23"/>
          <p:cNvPicPr preferRelativeResize="0"/>
          <p:nvPr/>
        </p:nvPicPr>
        <p:blipFill>
          <a:blip r:embed="rId3">
            <a:alphaModFix/>
          </a:blip>
          <a:stretch>
            <a:fillRect/>
          </a:stretch>
        </p:blipFill>
        <p:spPr>
          <a:xfrm>
            <a:off x="659650" y="1307850"/>
            <a:ext cx="8032100" cy="3045775"/>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Text Placeholder 2"/>
          <p:cNvSpPr>
            <a:spLocks noGrp="1"/>
          </p:cNvSpPr>
          <p:nvPr>
            <p:ph type="body" idx="1"/>
          </p:nvPr>
        </p:nvSpPr>
        <p:spPr>
          <a:xfrm>
            <a:off x="195209" y="1567550"/>
            <a:ext cx="8141191" cy="2911200"/>
          </a:xfrm>
        </p:spPr>
        <p:txBody>
          <a:bodyPr/>
          <a:lstStyle/>
          <a:p>
            <a:r>
              <a:rPr lang="en-US" dirty="0" smtClean="0"/>
              <a:t>Below are the implementation of our project work, demonstration purpose recordings are added to the </a:t>
            </a:r>
            <a:r>
              <a:rPr lang="en-US" dirty="0" err="1" smtClean="0"/>
              <a:t>google</a:t>
            </a:r>
            <a:r>
              <a:rPr lang="en-US" dirty="0"/>
              <a:t> </a:t>
            </a:r>
            <a:r>
              <a:rPr lang="en-US" dirty="0" smtClean="0"/>
              <a:t>drive links:</a:t>
            </a:r>
          </a:p>
          <a:p>
            <a:endParaRPr lang="en-US" dirty="0"/>
          </a:p>
          <a:p>
            <a:pPr marL="146050" indent="0">
              <a:buNone/>
            </a:pPr>
            <a:r>
              <a:rPr lang="en-US" dirty="0" smtClean="0"/>
              <a:t>          alpha = 0.2 value which gives accuracy of 82.24% </a:t>
            </a:r>
          </a:p>
          <a:p>
            <a:pPr marL="146050" indent="0">
              <a:buNone/>
            </a:pPr>
            <a:r>
              <a:rPr lang="en-US" dirty="0" smtClean="0"/>
              <a:t>          </a:t>
            </a:r>
            <a:r>
              <a:rPr lang="en-US" dirty="0"/>
              <a:t> </a:t>
            </a:r>
            <a:r>
              <a:rPr lang="en-US" dirty="0" smtClean="0">
                <a:hlinkClick r:id="rId2"/>
              </a:rPr>
              <a:t>drive_link1</a:t>
            </a:r>
            <a:endParaRPr lang="en-US" dirty="0" smtClean="0"/>
          </a:p>
          <a:p>
            <a:pPr marL="146050" indent="0">
              <a:buNone/>
            </a:pPr>
            <a:r>
              <a:rPr lang="en-US" dirty="0" smtClean="0"/>
              <a:t>          alpha = 0.6 value which gives accuracy of  63%</a:t>
            </a:r>
          </a:p>
          <a:p>
            <a:pPr marL="146050" indent="0">
              <a:buNone/>
            </a:pPr>
            <a:r>
              <a:rPr lang="en-US" dirty="0"/>
              <a:t> </a:t>
            </a:r>
            <a:r>
              <a:rPr lang="en-US" dirty="0" smtClean="0"/>
              <a:t>         </a:t>
            </a:r>
            <a:r>
              <a:rPr lang="en-US" dirty="0" smtClean="0">
                <a:hlinkClick r:id="rId2"/>
              </a:rPr>
              <a:t>drive_link2</a:t>
            </a:r>
            <a:endParaRPr lang="en-US" dirty="0"/>
          </a:p>
          <a:p>
            <a:pPr marL="146050" indent="0">
              <a:buNone/>
            </a:pPr>
            <a:endParaRPr lang="en-US" dirty="0" smtClean="0"/>
          </a:p>
          <a:p>
            <a:pPr marL="146050" indent="0">
              <a:buNone/>
            </a:pPr>
            <a:endParaRPr lang="en-US" dirty="0"/>
          </a:p>
        </p:txBody>
      </p:sp>
    </p:spTree>
    <p:extLst>
      <p:ext uri="{BB962C8B-B14F-4D97-AF65-F5344CB8AC3E}">
        <p14:creationId xmlns:p14="http://schemas.microsoft.com/office/powerpoint/2010/main" val="1375922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Text Placeholder 2"/>
          <p:cNvSpPr>
            <a:spLocks noGrp="1"/>
          </p:cNvSpPr>
          <p:nvPr>
            <p:ph type="body" idx="1"/>
          </p:nvPr>
        </p:nvSpPr>
        <p:spPr/>
        <p:txBody>
          <a:bodyPr/>
          <a:lstStyle/>
          <a:p>
            <a:r>
              <a:rPr lang="en-US" dirty="0" smtClean="0"/>
              <a:t>Use a more complex architecture like </a:t>
            </a:r>
            <a:r>
              <a:rPr lang="en-US" dirty="0" err="1" smtClean="0"/>
              <a:t>AlexNet</a:t>
            </a:r>
            <a:r>
              <a:rPr lang="en-US" dirty="0"/>
              <a:t> </a:t>
            </a:r>
            <a:r>
              <a:rPr lang="en-US" dirty="0" smtClean="0"/>
              <a:t>and increase the performance further as well as the speed.</a:t>
            </a:r>
          </a:p>
          <a:p>
            <a:r>
              <a:rPr lang="en-US" dirty="0" smtClean="0"/>
              <a:t>Explore more clauses which can speed up the program and bring it closer to the runtime of the Google </a:t>
            </a:r>
            <a:r>
              <a:rPr lang="en-US" dirty="0" err="1" smtClean="0"/>
              <a:t>Colab</a:t>
            </a:r>
            <a:r>
              <a:rPr lang="en-US" dirty="0" smtClean="0"/>
              <a:t> implementation.</a:t>
            </a:r>
          </a:p>
          <a:p>
            <a:r>
              <a:rPr lang="en-US" dirty="0" smtClean="0"/>
              <a:t>Extend this to other closely related dataset like MNIST which can be used for the aid of the blind people.</a:t>
            </a:r>
          </a:p>
        </p:txBody>
      </p:sp>
    </p:spTree>
    <p:extLst>
      <p:ext uri="{BB962C8B-B14F-4D97-AF65-F5344CB8AC3E}">
        <p14:creationId xmlns:p14="http://schemas.microsoft.com/office/powerpoint/2010/main" val="1716866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823850" y="1284675"/>
            <a:ext cx="6644700" cy="130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Parallel computing divides a scientific computing problem into several small computing tasks, and concurrently runs these tasks on a parallel computer, using parallel processing methods to solve complex computing problems quickly. </a:t>
            </a:r>
            <a:endParaRPr sz="1700"/>
          </a:p>
          <a:p>
            <a:pPr marL="457200" lvl="0" indent="-336550" algn="l" rtl="0">
              <a:spcBef>
                <a:spcPts val="0"/>
              </a:spcBef>
              <a:spcAft>
                <a:spcPts val="0"/>
              </a:spcAft>
              <a:buSzPts val="1700"/>
              <a:buChar char="●"/>
            </a:pPr>
            <a:r>
              <a:rPr lang="en" sz="1700"/>
              <a:t>Parallel computing is roughly classified as Multi- Core and Multiprocessor</a:t>
            </a:r>
            <a:endParaRPr sz="1700"/>
          </a:p>
          <a:p>
            <a:pPr marL="457200" lvl="0" indent="-336550" algn="l" rtl="0">
              <a:spcBef>
                <a:spcPts val="0"/>
              </a:spcBef>
              <a:spcAft>
                <a:spcPts val="0"/>
              </a:spcAft>
              <a:buSzPts val="1700"/>
              <a:buChar char="●"/>
            </a:pPr>
            <a:r>
              <a:rPr lang="en" sz="1700"/>
              <a:t>One of the parameter to measure performance is execution time.</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We use a Neural Network (NN) to classify the Fashion MNIST dataset using OpenMP</a:t>
            </a:r>
            <a:endParaRPr sz="1400"/>
          </a:p>
          <a:p>
            <a:pPr marL="457200" lvl="0" indent="-317500" algn="l" rtl="0">
              <a:spcBef>
                <a:spcPts val="0"/>
              </a:spcBef>
              <a:spcAft>
                <a:spcPts val="0"/>
              </a:spcAft>
              <a:buSzPts val="1400"/>
              <a:buChar char="●"/>
            </a:pPr>
            <a:r>
              <a:rPr lang="en" sz="1400"/>
              <a:t>NN's parallel processing on GPUs and the ability to efficiently scale to a vast number of examples make it superior to traditional algorithms like support vector machines (SVM).</a:t>
            </a:r>
            <a:endParaRPr sz="1400"/>
          </a:p>
          <a:p>
            <a:pPr marL="457200" lvl="0" indent="-317500" algn="l" rtl="0">
              <a:spcBef>
                <a:spcPts val="0"/>
              </a:spcBef>
              <a:spcAft>
                <a:spcPts val="0"/>
              </a:spcAft>
              <a:buSzPts val="1400"/>
              <a:buChar char="●"/>
            </a:pPr>
            <a:r>
              <a:rPr lang="en" sz="1400"/>
              <a:t>This adaptability, coupled with NN's prowess in capturing intricate complexities, positions it as an optimal choice for image classification tasks with large  data.</a:t>
            </a:r>
            <a:endParaRPr sz="1400"/>
          </a:p>
          <a:p>
            <a:pPr marL="457200" lvl="0" indent="-317500" algn="l" rtl="0">
              <a:spcBef>
                <a:spcPts val="0"/>
              </a:spcBef>
              <a:spcAft>
                <a:spcPts val="0"/>
              </a:spcAft>
              <a:buSzPts val="1400"/>
              <a:buChar char="●"/>
            </a:pPr>
            <a:r>
              <a:rPr lang="en" sz="1400"/>
              <a:t>Employing parallelization in our program becomes pivotal to enhance performance and conserve memory during the training of our Neural Network (NN)</a:t>
            </a:r>
            <a:endParaRPr sz="1400"/>
          </a:p>
          <a:p>
            <a:pPr marL="457200" lvl="0" indent="-317500" algn="l" rtl="0">
              <a:spcBef>
                <a:spcPts val="0"/>
              </a:spcBef>
              <a:spcAft>
                <a:spcPts val="0"/>
              </a:spcAft>
              <a:buSzPts val="1400"/>
              <a:buChar char="●"/>
            </a:pPr>
            <a:r>
              <a:rPr lang="en" sz="1400"/>
              <a:t>Future applications of our study- Can be expanded for other important datasets and fields such as satellite imaging, remote sensing, material sciences, etc</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a:t>
            </a:r>
            <a:endParaRPr/>
          </a:p>
        </p:txBody>
      </p:sp>
      <p:pic>
        <p:nvPicPr>
          <p:cNvPr id="153" name="Google Shape;153;p16"/>
          <p:cNvPicPr preferRelativeResize="0"/>
          <p:nvPr/>
        </p:nvPicPr>
        <p:blipFill>
          <a:blip r:embed="rId3">
            <a:alphaModFix/>
          </a:blip>
          <a:stretch>
            <a:fillRect/>
          </a:stretch>
        </p:blipFill>
        <p:spPr>
          <a:xfrm>
            <a:off x="2205175" y="1368000"/>
            <a:ext cx="4591050" cy="28033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Dataset </a:t>
            </a:r>
            <a:r>
              <a:rPr lang="en" dirty="0" smtClean="0"/>
              <a:t>Used :- Fashion MNIST Dataset</a:t>
            </a:r>
            <a:endParaRPr dirty="0"/>
          </a:p>
        </p:txBody>
      </p:sp>
      <p:pic>
        <p:nvPicPr>
          <p:cNvPr id="159" name="Google Shape;159;p17"/>
          <p:cNvPicPr preferRelativeResize="0"/>
          <p:nvPr/>
        </p:nvPicPr>
        <p:blipFill>
          <a:blip r:embed="rId3">
            <a:alphaModFix/>
          </a:blip>
          <a:stretch>
            <a:fillRect/>
          </a:stretch>
        </p:blipFill>
        <p:spPr>
          <a:xfrm>
            <a:off x="4572000" y="1365475"/>
            <a:ext cx="4340224" cy="3263625"/>
          </a:xfrm>
          <a:prstGeom prst="rect">
            <a:avLst/>
          </a:prstGeom>
          <a:noFill/>
          <a:ln>
            <a:noFill/>
          </a:ln>
        </p:spPr>
      </p:pic>
      <p:pic>
        <p:nvPicPr>
          <p:cNvPr id="160" name="Google Shape;160;p17"/>
          <p:cNvPicPr preferRelativeResize="0"/>
          <p:nvPr/>
        </p:nvPicPr>
        <p:blipFill>
          <a:blip r:embed="rId4">
            <a:alphaModFix/>
          </a:blip>
          <a:stretch>
            <a:fillRect/>
          </a:stretch>
        </p:blipFill>
        <p:spPr>
          <a:xfrm>
            <a:off x="579075" y="1307850"/>
            <a:ext cx="3378875" cy="3378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Dataset Used</a:t>
            </a:r>
            <a:endParaRPr/>
          </a:p>
        </p:txBody>
      </p:sp>
      <p:sp>
        <p:nvSpPr>
          <p:cNvPr id="166" name="Google Shape;166;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Fashion-MNIST is a direct drop-in alternative to the original MNIST dataset, for benchmarking machine learning algorithms.</a:t>
            </a:r>
            <a:endParaRPr/>
          </a:p>
          <a:p>
            <a:pPr marL="457200" lvl="0" indent="-311150" algn="l" rtl="0">
              <a:spcBef>
                <a:spcPts val="0"/>
              </a:spcBef>
              <a:spcAft>
                <a:spcPts val="0"/>
              </a:spcAft>
              <a:buSzPts val="1300"/>
              <a:buChar char="●"/>
            </a:pPr>
            <a:r>
              <a:rPr lang="en"/>
              <a:t>MNIST is a collection of handwritten digits, and contains 70000 greyscale 28x28 images, associated with 10 labels, where 60000 are part of the training set and 10000 of the testing.</a:t>
            </a:r>
            <a:endParaRPr/>
          </a:p>
          <a:p>
            <a:pPr marL="457200" lvl="0" indent="-311150" algn="l" rtl="0">
              <a:spcBef>
                <a:spcPts val="0"/>
              </a:spcBef>
              <a:spcAft>
                <a:spcPts val="0"/>
              </a:spcAft>
              <a:buSzPts val="1300"/>
              <a:buChar char="●"/>
            </a:pPr>
            <a:r>
              <a:rPr lang="en"/>
              <a:t>Fashion-MNIST has the exact same structure, but images are fashion products, not digits.</a:t>
            </a:r>
            <a:endParaRPr/>
          </a:p>
          <a:p>
            <a:pPr marL="457200" lvl="0" indent="-311150" algn="l" rtl="0">
              <a:spcBef>
                <a:spcPts val="0"/>
              </a:spcBef>
              <a:spcAft>
                <a:spcPts val="0"/>
              </a:spcAft>
              <a:buSzPts val="1300"/>
              <a:buChar char="●"/>
            </a:pPr>
            <a:r>
              <a:rPr lang="en"/>
              <a:t>Dataset consists of two 785 columns CSV, one with training images, and the other with testing ones.</a:t>
            </a:r>
            <a:endParaRPr/>
          </a:p>
          <a:p>
            <a:pPr marL="457200" lvl="0" indent="-311150" algn="l" rtl="0">
              <a:spcBef>
                <a:spcPts val="0"/>
              </a:spcBef>
              <a:spcAft>
                <a:spcPts val="0"/>
              </a:spcAft>
              <a:buSzPts val="1300"/>
              <a:buChar char="●"/>
            </a:pPr>
            <a:r>
              <a:rPr lang="en"/>
              <a:t>Each CSV row is an image that has a column with the label (enumerated from 0 to 9) and 784 remaining columns that describe the 28x28 pixel image with values from 0 to 255 representing pixel luminosity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 parallelisation of ResNet Architechture using OpenMP</a:t>
            </a:r>
            <a:endParaRPr/>
          </a:p>
        </p:txBody>
      </p:sp>
      <p:pic>
        <p:nvPicPr>
          <p:cNvPr id="172" name="Google Shape;172;p19"/>
          <p:cNvPicPr preferRelativeResize="0"/>
          <p:nvPr/>
        </p:nvPicPr>
        <p:blipFill>
          <a:blip r:embed="rId3">
            <a:alphaModFix/>
          </a:blip>
          <a:stretch>
            <a:fillRect/>
          </a:stretch>
        </p:blipFill>
        <p:spPr>
          <a:xfrm>
            <a:off x="2294914" y="1307850"/>
            <a:ext cx="5044072" cy="353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Implementation</a:t>
            </a:r>
            <a:endParaRPr/>
          </a:p>
        </p:txBody>
      </p:sp>
      <p:sp>
        <p:nvSpPr>
          <p:cNvPr id="178" name="Google Shape;178;p20"/>
          <p:cNvSpPr txBox="1">
            <a:spLocks noGrp="1"/>
          </p:cNvSpPr>
          <p:nvPr>
            <p:ph type="body" idx="1"/>
          </p:nvPr>
        </p:nvSpPr>
        <p:spPr>
          <a:xfrm>
            <a:off x="1109609" y="945221"/>
            <a:ext cx="7226791" cy="3719245"/>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ResNet (Residual Network) - ResNet stacks multiple identity mappings (convolutional layers that do nothing at first), skips those layers, and reuses the activations of the previous layer. Skipping speeds up initial training by compressing the network into fewer layers. </a:t>
            </a:r>
            <a:endParaRPr dirty="0"/>
          </a:p>
          <a:p>
            <a:pPr marL="457200" lvl="0" indent="-311150" algn="l" rtl="0">
              <a:spcBef>
                <a:spcPts val="0"/>
              </a:spcBef>
              <a:spcAft>
                <a:spcPts val="0"/>
              </a:spcAft>
              <a:buSzPts val="1300"/>
              <a:buChar char="●"/>
            </a:pPr>
            <a:r>
              <a:rPr lang="en" dirty="0" smtClean="0"/>
              <a:t>ResNet neural </a:t>
            </a:r>
            <a:r>
              <a:rPr lang="en" dirty="0"/>
              <a:t>network consisting of 2 layers with </a:t>
            </a:r>
            <a:r>
              <a:rPr lang="en" dirty="0" smtClean="0"/>
              <a:t>150 </a:t>
            </a:r>
            <a:r>
              <a:rPr lang="en" dirty="0"/>
              <a:t>and 10 neurons, respectively. The input vector holds 12 values. The weights are stored in WL1 [100] [12+1] (+1 is for the bias) and WL2 [10] [100+1] for layer 1 and 2, respectively. The internal states of the neurons are stored in DL1 [100] for layer 1 and DL2 [10] for layer 2, whereas their corresponding outputs in OL1 [100] and OL2 [10].</a:t>
            </a:r>
            <a:endParaRPr dirty="0"/>
          </a:p>
          <a:p>
            <a:pPr marL="457200" lvl="0" indent="-311150" algn="l" rtl="0">
              <a:spcBef>
                <a:spcPts val="0"/>
              </a:spcBef>
              <a:spcAft>
                <a:spcPts val="0"/>
              </a:spcAft>
              <a:buSzPts val="1300"/>
              <a:buChar char="●"/>
            </a:pPr>
            <a:r>
              <a:rPr lang="en" dirty="0"/>
              <a:t>OpenMP clauses used- #pragma openmp for,  #pragma openmp simd, atomic </a:t>
            </a:r>
            <a:r>
              <a:rPr lang="en" dirty="0" smtClean="0"/>
              <a:t>update</a:t>
            </a:r>
          </a:p>
          <a:p>
            <a:pPr lvl="0"/>
            <a:r>
              <a:rPr lang="en" dirty="0" smtClean="0"/>
              <a:t>Data Processing is done by extracting the pixel value from the csv file and then bring down the values of RGB which is from 0-255 to 0-1 for our ease, by parsing the dataset.</a:t>
            </a:r>
          </a:p>
          <a:p>
            <a:pPr lvl="0"/>
            <a:r>
              <a:rPr lang="en" dirty="0" smtClean="0"/>
              <a:t>We have parallelized the training part of ResNet, backpropogation, updating the weights etc to speed up our program.</a:t>
            </a:r>
          </a:p>
          <a:p>
            <a:pPr lvl="0"/>
            <a:r>
              <a:rPr lang="en" dirty="0" smtClean="0"/>
              <a:t>No of threads used – 4 and checked the performance with 6 threads and 8 threads increased the run time by 10sec.</a:t>
            </a:r>
          </a:p>
          <a:p>
            <a:pPr lvl="0"/>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Results and Conclusions</a:t>
            </a:r>
            <a:endParaRPr/>
          </a:p>
        </p:txBody>
      </p:sp>
      <p:sp>
        <p:nvSpPr>
          <p:cNvPr id="184" name="Google Shape;184;p21"/>
          <p:cNvSpPr txBox="1">
            <a:spLocks noGrp="1"/>
          </p:cNvSpPr>
          <p:nvPr>
            <p:ph type="body" idx="1"/>
          </p:nvPr>
        </p:nvSpPr>
        <p:spPr>
          <a:xfrm>
            <a:off x="1297500" y="1109608"/>
            <a:ext cx="6932100" cy="3452117"/>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900" dirty="0"/>
              <a:t>Total execution </a:t>
            </a:r>
            <a:r>
              <a:rPr lang="en" sz="1900" dirty="0" smtClean="0"/>
              <a:t>time-</a:t>
            </a:r>
          </a:p>
          <a:p>
            <a:pPr marL="0" lvl="0" indent="0" algn="l" rtl="0">
              <a:spcBef>
                <a:spcPts val="0"/>
              </a:spcBef>
              <a:spcAft>
                <a:spcPts val="0"/>
              </a:spcAft>
              <a:buNone/>
            </a:pPr>
            <a:r>
              <a:rPr lang="en" sz="1900" smtClean="0"/>
              <a:t>Run the cpp file main.cpp for running the program</a:t>
            </a:r>
            <a:endParaRPr sz="1900" dirty="0"/>
          </a:p>
          <a:p>
            <a:pPr marL="457200" lvl="0" indent="-349250" algn="l" rtl="0">
              <a:spcBef>
                <a:spcPts val="1200"/>
              </a:spcBef>
              <a:spcAft>
                <a:spcPts val="0"/>
              </a:spcAft>
              <a:buSzPts val="1900"/>
              <a:buChar char="●"/>
            </a:pPr>
            <a:r>
              <a:rPr lang="en" sz="1900" dirty="0"/>
              <a:t>OpenMP: 1m 15s for 80% accuracy, 𝜶 = 0.2</a:t>
            </a:r>
            <a:endParaRPr sz="1900" dirty="0"/>
          </a:p>
          <a:p>
            <a:pPr marL="457200" lvl="0" indent="-349250" algn="l" rtl="0">
              <a:spcBef>
                <a:spcPts val="0"/>
              </a:spcBef>
              <a:spcAft>
                <a:spcPts val="0"/>
              </a:spcAft>
              <a:buSzPts val="1900"/>
              <a:buChar char="●"/>
            </a:pPr>
            <a:r>
              <a:rPr lang="en" sz="1900" dirty="0"/>
              <a:t>Sequential/ non parallel: 3m 27s</a:t>
            </a:r>
            <a:endParaRPr sz="1900" dirty="0"/>
          </a:p>
          <a:p>
            <a:pPr marL="457200" lvl="0" indent="-349250" algn="l" rtl="0">
              <a:spcBef>
                <a:spcPts val="0"/>
              </a:spcBef>
              <a:spcAft>
                <a:spcPts val="0"/>
              </a:spcAft>
              <a:buSzPts val="1900"/>
              <a:buChar char="●"/>
            </a:pPr>
            <a:r>
              <a:rPr lang="en" sz="1900" dirty="0"/>
              <a:t>Google Colab </a:t>
            </a:r>
            <a:r>
              <a:rPr lang="en" sz="1900" dirty="0" smtClean="0"/>
              <a:t>runtime for Fashion MNIST Dataset with </a:t>
            </a:r>
            <a:r>
              <a:rPr lang="en" sz="1900" dirty="0"/>
              <a:t>TPU: 9s for 80% accuracy</a:t>
            </a:r>
            <a:endParaRPr sz="1900" dirty="0"/>
          </a:p>
          <a:p>
            <a:pPr marL="457200" lvl="0" indent="-349250" algn="l" rtl="0">
              <a:spcBef>
                <a:spcPts val="0"/>
              </a:spcBef>
              <a:spcAft>
                <a:spcPts val="0"/>
              </a:spcAft>
              <a:buSzPts val="1900"/>
              <a:buChar char="●"/>
            </a:pPr>
            <a:r>
              <a:rPr lang="en" sz="1900" dirty="0"/>
              <a:t>Optimal performance observed when parameters were 𝜶 = </a:t>
            </a:r>
            <a:r>
              <a:rPr lang="en" sz="1900" dirty="0" smtClean="0"/>
              <a:t>0.3 with accuracy of 84%</a:t>
            </a:r>
            <a:endParaRPr sz="1900" dirty="0"/>
          </a:p>
          <a:p>
            <a:pPr marL="457200" lvl="0" indent="-349250" algn="l" rtl="0">
              <a:spcBef>
                <a:spcPts val="0"/>
              </a:spcBef>
              <a:spcAft>
                <a:spcPts val="0"/>
              </a:spcAft>
              <a:buSzPts val="1900"/>
              <a:buChar char="●"/>
            </a:pPr>
            <a:r>
              <a:rPr lang="en" sz="1900" dirty="0"/>
              <a:t>No. of neurons in first layer- 150, output layer- </a:t>
            </a:r>
            <a:r>
              <a:rPr lang="en" sz="1900" dirty="0" smtClean="0"/>
              <a:t>10</a:t>
            </a:r>
          </a:p>
          <a:p>
            <a:pPr marL="457200" lvl="0" indent="-349250" algn="l" rtl="0">
              <a:spcBef>
                <a:spcPts val="0"/>
              </a:spcBef>
              <a:spcAft>
                <a:spcPts val="0"/>
              </a:spcAft>
              <a:buSzPts val="1900"/>
              <a:buChar char="●"/>
            </a:pPr>
            <a:r>
              <a:rPr lang="en" sz="1900" dirty="0" smtClean="0"/>
              <a:t>Compilation time for parallel- 0.55sec</a:t>
            </a:r>
          </a:p>
          <a:p>
            <a:pPr marL="457200" lvl="0" indent="-349250" algn="l" rtl="0">
              <a:spcBef>
                <a:spcPts val="0"/>
              </a:spcBef>
              <a:spcAft>
                <a:spcPts val="0"/>
              </a:spcAft>
              <a:buSzPts val="1900"/>
              <a:buChar char="●"/>
            </a:pPr>
            <a:endParaRPr sz="1900"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1073</Words>
  <Application>Microsoft Office PowerPoint</Application>
  <PresentationFormat>On-screen Show (16:9)</PresentationFormat>
  <Paragraphs>72</Paragraphs>
  <Slides>15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Montserrat</vt:lpstr>
      <vt:lpstr>Arial</vt:lpstr>
      <vt:lpstr>Lato</vt:lpstr>
      <vt:lpstr>Focus</vt:lpstr>
      <vt:lpstr>IT306M: Final End Sem Project: Training of Neural Network on Fashion MNIST Dataset Using OpenMP for Recognition</vt:lpstr>
      <vt:lpstr>Introduction</vt:lpstr>
      <vt:lpstr>Objective</vt:lpstr>
      <vt:lpstr>Objective</vt:lpstr>
      <vt:lpstr>Dataset Used :- Fashion MNIST Dataset</vt:lpstr>
      <vt:lpstr>Dataset Used</vt:lpstr>
      <vt:lpstr>Implementation- parallelisation of ResNet Architechture using OpenMP</vt:lpstr>
      <vt:lpstr>Implementation</vt:lpstr>
      <vt:lpstr>Results and Conclusions</vt:lpstr>
      <vt:lpstr>Screenshots </vt:lpstr>
      <vt:lpstr>Visualization</vt:lpstr>
      <vt:lpstr>Visualization </vt:lpstr>
      <vt:lpstr>Demonstration</vt:lpstr>
      <vt:lpstr>Future Work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IT306M: Final End Sem Project: Training of Neural Network on Fashion MNIST Dataset Using OpenMP for Recognition</dc:title>
  <cp:lastModifiedBy>HP</cp:lastModifiedBy>
  <cp:revision>16</cp:revision>
  <dcterms:modified xsi:type="dcterms:W3CDTF">2024-03-28T15:40:24Z</dcterms:modified>
</cp:coreProperties>
</file>