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1"/>
  </p:sldMasterIdLst>
  <p:notesMasterIdLst>
    <p:notesMasterId r:id="rId7"/>
  </p:notesMasterIdLst>
  <p:handoutMasterIdLst>
    <p:handoutMasterId r:id="rId8"/>
  </p:handoutMasterIdLst>
  <p:sldIdLst>
    <p:sldId id="258" r:id="rId2"/>
    <p:sldId id="260" r:id="rId3"/>
    <p:sldId id="261" r:id="rId4"/>
    <p:sldId id="262" r:id="rId5"/>
    <p:sldId id="264" r:id="rId6"/>
  </p:sldIdLst>
  <p:sldSz cx="9144000" cy="6858000" type="screen4x3"/>
  <p:notesSz cx="6797675" cy="9926638"/>
  <p:custDataLst>
    <p:tags r:id="rId9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04775" indent="352425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09550" indent="70485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14325" indent="1057275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19100" indent="14097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A01A00-0327-4949-AAFC-38A05453FCC4}">
          <p14:sldIdLst>
            <p14:sldId id="258"/>
          </p14:sldIdLst>
        </p14:section>
        <p14:section name="Untitled Section" id="{5F46C028-5056-44BE-8E76-850013C66551}">
          <p14:sldIdLst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A1C"/>
    <a:srgbClr val="FF0000"/>
    <a:srgbClr val="028002"/>
    <a:srgbClr val="FFFFFF"/>
    <a:srgbClr val="CCCC00"/>
    <a:srgbClr val="E9EAF1"/>
    <a:srgbClr val="D0D3E3"/>
    <a:srgbClr val="CCE7F4"/>
    <a:srgbClr val="FF6500"/>
    <a:srgbClr val="D91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dtgroup\Documents\Python_Scripts\elsevier_article_2018\true_OCV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dtgroup\Documents\Python_Scripts\elsevier_article_2018\true_OCV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54959355246157"/>
          <c:y val="0.11215397420504851"/>
          <c:w val="0.69989930066688677"/>
          <c:h val="0.73154217275693667"/>
        </c:manualLayout>
      </c:layout>
      <c:barChart>
        <c:barDir val="col"/>
        <c:grouping val="clustered"/>
        <c:varyColors val="0"/>
        <c:ser>
          <c:idx val="1"/>
          <c:order val="0"/>
          <c:tx>
            <c:v>NLP OCV50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'16_Jan_17'!$C$3:$C$26</c:f>
              <c:numCache>
                <c:formatCode>0.00E+00</c:formatCode>
                <c:ptCount val="24"/>
                <c:pt idx="0" formatCode="General">
                  <c:v>-233.13408535291401</c:v>
                </c:pt>
                <c:pt idx="1">
                  <c:v>-3.5896557554050002E-6</c:v>
                </c:pt>
                <c:pt idx="2">
                  <c:v>7.4575439932400004E-7</c:v>
                </c:pt>
                <c:pt idx="3" formatCode="General">
                  <c:v>1298.0662593704201</c:v>
                </c:pt>
                <c:pt idx="4" formatCode="General">
                  <c:v>1910.1310416096401</c:v>
                </c:pt>
                <c:pt idx="5" formatCode="General">
                  <c:v>172.65817354024901</c:v>
                </c:pt>
                <c:pt idx="6">
                  <c:v>4.5724692844200002E-7</c:v>
                </c:pt>
                <c:pt idx="7" formatCode="General">
                  <c:v>-932.16772767294503</c:v>
                </c:pt>
                <c:pt idx="8" formatCode="General">
                  <c:v>956.06945934923101</c:v>
                </c:pt>
                <c:pt idx="9">
                  <c:v>1.051755061392E-6</c:v>
                </c:pt>
                <c:pt idx="10">
                  <c:v>-8.8282271879799998E-7</c:v>
                </c:pt>
                <c:pt idx="11">
                  <c:v>2.04299892405E-6</c:v>
                </c:pt>
                <c:pt idx="12" formatCode="General">
                  <c:v>-185.27255198197099</c:v>
                </c:pt>
                <c:pt idx="13" formatCode="General">
                  <c:v>-841.99871266473201</c:v>
                </c:pt>
                <c:pt idx="14" formatCode="General">
                  <c:v>-761.32212399530704</c:v>
                </c:pt>
                <c:pt idx="15" formatCode="General">
                  <c:v>-2722.6945380827201</c:v>
                </c:pt>
                <c:pt idx="16" formatCode="General">
                  <c:v>-1615.11207040099</c:v>
                </c:pt>
                <c:pt idx="17" formatCode="General">
                  <c:v>3199.99998595957</c:v>
                </c:pt>
                <c:pt idx="18" formatCode="General">
                  <c:v>3083.4871570783098</c:v>
                </c:pt>
                <c:pt idx="19">
                  <c:v>3.7084676058799999E-5</c:v>
                </c:pt>
                <c:pt idx="20" formatCode="General">
                  <c:v>-3199.9999997989198</c:v>
                </c:pt>
                <c:pt idx="21" formatCode="General">
                  <c:v>-2129.6060873772999</c:v>
                </c:pt>
                <c:pt idx="22" formatCode="General">
                  <c:v>305.33297291659397</c:v>
                </c:pt>
                <c:pt idx="23" formatCode="General">
                  <c:v>2019.18609088582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D-4FAC-8428-7774F184F727}"/>
            </c:ext>
          </c:extLst>
        </c:ser>
        <c:ser>
          <c:idx val="2"/>
          <c:order val="2"/>
          <c:tx>
            <c:v>NLP_f_SOC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val>
            <c:numRef>
              <c:f>'16_Jan_17'!$K$3:$K$26</c:f>
              <c:numCache>
                <c:formatCode>General</c:formatCode>
                <c:ptCount val="24"/>
                <c:pt idx="0">
                  <c:v>-217.32027039985499</c:v>
                </c:pt>
                <c:pt idx="1">
                  <c:v>-1.8212315778328E-4</c:v>
                </c:pt>
                <c:pt idx="2" formatCode="0.00E+00">
                  <c:v>5.0527005898199998E-5</c:v>
                </c:pt>
                <c:pt idx="3">
                  <c:v>1316.73142232845</c:v>
                </c:pt>
                <c:pt idx="4">
                  <c:v>1944.15255965035</c:v>
                </c:pt>
                <c:pt idx="5">
                  <c:v>103.75226930511</c:v>
                </c:pt>
                <c:pt idx="6" formatCode="0.00E+00">
                  <c:v>4.64200402369E-5</c:v>
                </c:pt>
                <c:pt idx="7">
                  <c:v>-1249.6991104235401</c:v>
                </c:pt>
                <c:pt idx="8">
                  <c:v>675.72766773491503</c:v>
                </c:pt>
                <c:pt idx="9">
                  <c:v>1.8715676959100001E-4</c:v>
                </c:pt>
                <c:pt idx="10">
                  <c:v>-208.94355396777499</c:v>
                </c:pt>
                <c:pt idx="11">
                  <c:v>1.9934403420979901E-4</c:v>
                </c:pt>
                <c:pt idx="12">
                  <c:v>-857.20849366041796</c:v>
                </c:pt>
                <c:pt idx="13">
                  <c:v>-1502.48327616392</c:v>
                </c:pt>
                <c:pt idx="14">
                  <c:v>-1425.9766264698501</c:v>
                </c:pt>
                <c:pt idx="15">
                  <c:v>6.7643566900001098</c:v>
                </c:pt>
                <c:pt idx="16">
                  <c:v>-327.548562889999</c:v>
                </c:pt>
                <c:pt idx="17">
                  <c:v>3057.3368209895398</c:v>
                </c:pt>
                <c:pt idx="18">
                  <c:v>2.0132642875556299</c:v>
                </c:pt>
                <c:pt idx="19">
                  <c:v>2100.94372847451</c:v>
                </c:pt>
                <c:pt idx="20">
                  <c:v>-3199.9999780285102</c:v>
                </c:pt>
                <c:pt idx="21">
                  <c:v>-2029.3258949292799</c:v>
                </c:pt>
                <c:pt idx="22">
                  <c:v>284.00782787740502</c:v>
                </c:pt>
                <c:pt idx="23">
                  <c:v>1937.6597515579001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9D-4FAC-8428-7774F184F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9146536"/>
        <c:axId val="479143256"/>
      </c:barChart>
      <c:lineChart>
        <c:grouping val="standard"/>
        <c:varyColors val="0"/>
        <c:ser>
          <c:idx val="0"/>
          <c:order val="1"/>
          <c:tx>
            <c:v>Price</c:v>
          </c:tx>
          <c:spPr>
            <a:ln w="12700" cap="rnd">
              <a:solidFill>
                <a:sysClr val="windowText" lastClr="000000"/>
              </a:solidFill>
              <a:prstDash val="dash"/>
              <a:round/>
            </a:ln>
            <a:effectLst/>
          </c:spPr>
          <c:marker>
            <c:symbol val="diamond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val>
            <c:numRef>
              <c:f>'16_Jan_17'!$E$3:$E$26</c:f>
              <c:numCache>
                <c:formatCode>General</c:formatCode>
                <c:ptCount val="24"/>
                <c:pt idx="0">
                  <c:v>47.01</c:v>
                </c:pt>
                <c:pt idx="1">
                  <c:v>45.6</c:v>
                </c:pt>
                <c:pt idx="2">
                  <c:v>42.82</c:v>
                </c:pt>
                <c:pt idx="3">
                  <c:v>38</c:v>
                </c:pt>
                <c:pt idx="4">
                  <c:v>36.549999999999997</c:v>
                </c:pt>
                <c:pt idx="5">
                  <c:v>40.99</c:v>
                </c:pt>
                <c:pt idx="6">
                  <c:v>44.2</c:v>
                </c:pt>
                <c:pt idx="7">
                  <c:v>59.63</c:v>
                </c:pt>
                <c:pt idx="8">
                  <c:v>46.6</c:v>
                </c:pt>
                <c:pt idx="9">
                  <c:v>51.36</c:v>
                </c:pt>
                <c:pt idx="10">
                  <c:v>54.92</c:v>
                </c:pt>
                <c:pt idx="11">
                  <c:v>51.5</c:v>
                </c:pt>
                <c:pt idx="12">
                  <c:v>57.69</c:v>
                </c:pt>
                <c:pt idx="13">
                  <c:v>60.8</c:v>
                </c:pt>
                <c:pt idx="14">
                  <c:v>60.4</c:v>
                </c:pt>
                <c:pt idx="15">
                  <c:v>71.900000000000006</c:v>
                </c:pt>
                <c:pt idx="16">
                  <c:v>64.92</c:v>
                </c:pt>
                <c:pt idx="17">
                  <c:v>1.02</c:v>
                </c:pt>
                <c:pt idx="18">
                  <c:v>1.1200000000000001</c:v>
                </c:pt>
                <c:pt idx="19">
                  <c:v>1.53</c:v>
                </c:pt>
                <c:pt idx="20">
                  <c:v>79.94</c:v>
                </c:pt>
                <c:pt idx="21">
                  <c:v>63.9</c:v>
                </c:pt>
                <c:pt idx="22">
                  <c:v>47.02</c:v>
                </c:pt>
                <c:pt idx="23">
                  <c:v>42.03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9D-4FAC-8428-7774F184F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277608"/>
        <c:axId val="439824024"/>
      </c:lineChart>
      <c:catAx>
        <c:axId val="479146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110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Hour of Day 8th July 2017</a:t>
                </a:r>
              </a:p>
            </c:rich>
          </c:tx>
          <c:layout>
            <c:manualLayout>
              <c:xMode val="edge"/>
              <c:yMode val="edge"/>
              <c:x val="0.33880718756309303"/>
              <c:y val="0.915090267598682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9143256"/>
        <c:crossesAt val="0"/>
        <c:auto val="1"/>
        <c:lblAlgn val="ctr"/>
        <c:lblOffset val="100"/>
        <c:noMultiLvlLbl val="0"/>
      </c:catAx>
      <c:valAx>
        <c:axId val="479143256"/>
        <c:scaling>
          <c:orientation val="minMax"/>
          <c:max val="3500"/>
          <c:min val="-3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10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 Density / A m</a:t>
                </a:r>
                <a:r>
                  <a:rPr lang="en-US" sz="1100" b="1" baseline="300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c:rich>
          </c:tx>
          <c:layout>
            <c:manualLayout>
              <c:xMode val="edge"/>
              <c:yMode val="edge"/>
              <c:x val="1.8536788861657189E-2"/>
              <c:y val="0.24187737089485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9146536"/>
        <c:crosses val="autoZero"/>
        <c:crossBetween val="between"/>
        <c:majorUnit val="1000"/>
      </c:valAx>
      <c:valAx>
        <c:axId val="439824024"/>
        <c:scaling>
          <c:orientation val="minMax"/>
          <c:max val="1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110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Electricity Price /</a:t>
                </a:r>
                <a:r>
                  <a:rPr lang="en-GB" sz="1100" b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10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£</a:t>
                </a:r>
                <a:r>
                  <a:rPr lang="en-GB" sz="1100" b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10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MWh</a:t>
                </a:r>
                <a:r>
                  <a:rPr lang="en-GB" sz="1100" b="1" baseline="300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c:rich>
          </c:tx>
          <c:layout>
            <c:manualLayout>
              <c:xMode val="edge"/>
              <c:yMode val="edge"/>
              <c:x val="0.93408121997995286"/>
              <c:y val="0.216778454516601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0277608"/>
        <c:crosses val="max"/>
        <c:crossBetween val="between"/>
      </c:valAx>
      <c:catAx>
        <c:axId val="380277608"/>
        <c:scaling>
          <c:orientation val="minMax"/>
        </c:scaling>
        <c:delete val="1"/>
        <c:axPos val="b"/>
        <c:majorTickMark val="out"/>
        <c:minorTickMark val="none"/>
        <c:tickLblPos val="nextTo"/>
        <c:crossAx val="439824024"/>
        <c:crosses val="autoZero"/>
        <c:auto val="1"/>
        <c:lblAlgn val="ctr"/>
        <c:lblOffset val="100"/>
        <c:noMultiLvlLbl val="0"/>
      </c:cat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2.7759846202573601E-2"/>
          <c:w val="0.82099179700630065"/>
          <c:h val="4.84063215502317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54959355246157"/>
          <c:y val="0.11215397420504851"/>
          <c:w val="0.69989930066688677"/>
          <c:h val="0.73154217275693667"/>
        </c:manualLayout>
      </c:layout>
      <c:barChart>
        <c:barDir val="col"/>
        <c:grouping val="clustered"/>
        <c:varyColors val="0"/>
        <c:ser>
          <c:idx val="1"/>
          <c:order val="0"/>
          <c:tx>
            <c:v>Charge current density</c:v>
          </c:tx>
          <c:spPr>
            <a:solidFill>
              <a:srgbClr val="F45A1C"/>
            </a:solidFill>
            <a:ln>
              <a:noFill/>
            </a:ln>
            <a:effectLst/>
          </c:spPr>
          <c:invertIfNegative val="0"/>
          <c:val>
            <c:numRef>
              <c:f>'16_Jan_17'!$J$3:$J$26</c:f>
              <c:numCache>
                <c:formatCode>0.00E+00</c:formatCode>
                <c:ptCount val="24"/>
                <c:pt idx="0">
                  <c:v>1.9903144069999998E-5</c:v>
                </c:pt>
                <c:pt idx="1">
                  <c:v>6.9043522557199996E-6</c:v>
                </c:pt>
                <c:pt idx="2">
                  <c:v>8.5243396181700006E-5</c:v>
                </c:pt>
                <c:pt idx="3" formatCode="General">
                  <c:v>1316.7314366400001</c:v>
                </c:pt>
                <c:pt idx="4" formatCode="General">
                  <c:v>1944.15257167</c:v>
                </c:pt>
                <c:pt idx="5" formatCode="General">
                  <c:v>103.75229226899999</c:v>
                </c:pt>
                <c:pt idx="6">
                  <c:v>7.87733705421E-5</c:v>
                </c:pt>
                <c:pt idx="7">
                  <c:v>9.5664563508099999E-6</c:v>
                </c:pt>
                <c:pt idx="8" formatCode="General">
                  <c:v>675.72768271200005</c:v>
                </c:pt>
                <c:pt idx="9" formatCode="General">
                  <c:v>2.2816406572900001E-4</c:v>
                </c:pt>
                <c:pt idx="10" formatCode="General">
                  <c:v>3.89768224922E-4</c:v>
                </c:pt>
                <c:pt idx="11" formatCode="General">
                  <c:v>2.4281263625E-4</c:v>
                </c:pt>
                <c:pt idx="12" formatCode="General">
                  <c:v>8.3306358117000003E-4</c:v>
                </c:pt>
                <c:pt idx="13" formatCode="General">
                  <c:v>3.1387360716300002E-3</c:v>
                </c:pt>
                <c:pt idx="14" formatCode="General">
                  <c:v>1.2436501456500001E-3</c:v>
                </c:pt>
                <c:pt idx="15" formatCode="General">
                  <c:v>3199.9991567699999</c:v>
                </c:pt>
                <c:pt idx="16" formatCode="General">
                  <c:v>1801.03727413</c:v>
                </c:pt>
                <c:pt idx="17" formatCode="General">
                  <c:v>3057.3368234499999</c:v>
                </c:pt>
                <c:pt idx="18" formatCode="General">
                  <c:v>2.0132667528799999</c:v>
                </c:pt>
                <c:pt idx="19" formatCode="General">
                  <c:v>2100.9437309599998</c:v>
                </c:pt>
                <c:pt idx="20">
                  <c:v>3.4414824903699999E-6</c:v>
                </c:pt>
                <c:pt idx="21">
                  <c:v>7.1007143809499997E-6</c:v>
                </c:pt>
                <c:pt idx="22" formatCode="General">
                  <c:v>284.00784685399998</c:v>
                </c:pt>
                <c:pt idx="23" formatCode="General">
                  <c:v>1937.6597621999999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A-4F97-9ACD-04B804C50E78}"/>
            </c:ext>
          </c:extLst>
        </c:ser>
        <c:ser>
          <c:idx val="2"/>
          <c:order val="1"/>
          <c:tx>
            <c:v>Discharge current density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'16_Jan_17'!$M$3:$M$26</c:f>
              <c:numCache>
                <c:formatCode>0.00000</c:formatCode>
                <c:ptCount val="24"/>
                <c:pt idx="0">
                  <c:v>-217.32029030300001</c:v>
                </c:pt>
                <c:pt idx="1">
                  <c:v>-1.89027510039E-4</c:v>
                </c:pt>
                <c:pt idx="2">
                  <c:v>-3.4716390283500001E-5</c:v>
                </c:pt>
                <c:pt idx="3">
                  <c:v>-1.43115423518E-5</c:v>
                </c:pt>
                <c:pt idx="4">
                  <c:v>-1.20196468841E-5</c:v>
                </c:pt>
                <c:pt idx="5">
                  <c:v>-2.2963889881500001E-5</c:v>
                </c:pt>
                <c:pt idx="6">
                  <c:v>-3.2353330305200001E-5</c:v>
                </c:pt>
                <c:pt idx="7">
                  <c:v>-1249.6991199900001</c:v>
                </c:pt>
                <c:pt idx="8">
                  <c:v>-1.49770849022E-5</c:v>
                </c:pt>
                <c:pt idx="9">
                  <c:v>-4.1007296138000002E-5</c:v>
                </c:pt>
                <c:pt idx="10">
                  <c:v>-208.94394373599999</c:v>
                </c:pt>
                <c:pt idx="11">
                  <c:v>-4.3468602040199999E-5</c:v>
                </c:pt>
                <c:pt idx="12">
                  <c:v>-857.20932672399999</c:v>
                </c:pt>
                <c:pt idx="13">
                  <c:v>-1502.4864149</c:v>
                </c:pt>
                <c:pt idx="14">
                  <c:v>-1425.97787012</c:v>
                </c:pt>
                <c:pt idx="15">
                  <c:v>-3193.2348000799998</c:v>
                </c:pt>
                <c:pt idx="16">
                  <c:v>-2128.5858370199999</c:v>
                </c:pt>
                <c:pt idx="17">
                  <c:v>-2.46045753497E-6</c:v>
                </c:pt>
                <c:pt idx="18">
                  <c:v>-2.4653243671199999E-6</c:v>
                </c:pt>
                <c:pt idx="19">
                  <c:v>-2.4854816348800001E-6</c:v>
                </c:pt>
                <c:pt idx="20">
                  <c:v>-3199.99998147</c:v>
                </c:pt>
                <c:pt idx="21">
                  <c:v>-2029.32590203</c:v>
                </c:pt>
                <c:pt idx="22">
                  <c:v>-1.8976594465500001E-5</c:v>
                </c:pt>
                <c:pt idx="23">
                  <c:v>-1.0642097163200001E-5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CA-4F97-9ACD-04B804C50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9146536"/>
        <c:axId val="479143256"/>
      </c:barChart>
      <c:catAx>
        <c:axId val="479146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110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Hour of Day 16th Jan 2017</a:t>
                </a:r>
              </a:p>
            </c:rich>
          </c:tx>
          <c:layout>
            <c:manualLayout>
              <c:xMode val="edge"/>
              <c:yMode val="edge"/>
              <c:x val="0.33880718756309303"/>
              <c:y val="0.915090267598682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9143256"/>
        <c:crossesAt val="0"/>
        <c:auto val="1"/>
        <c:lblAlgn val="ctr"/>
        <c:lblOffset val="100"/>
        <c:noMultiLvlLbl val="0"/>
      </c:catAx>
      <c:valAx>
        <c:axId val="479143256"/>
        <c:scaling>
          <c:orientation val="minMax"/>
          <c:max val="3500"/>
          <c:min val="-3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10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 Density / A m</a:t>
                </a:r>
                <a:r>
                  <a:rPr lang="en-US" sz="1100" b="1" baseline="300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c:rich>
          </c:tx>
          <c:layout>
            <c:manualLayout>
              <c:xMode val="edge"/>
              <c:yMode val="edge"/>
              <c:x val="1.8536788861657189E-2"/>
              <c:y val="0.24187737089485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9146536"/>
        <c:crosses val="autoZero"/>
        <c:crossBetween val="between"/>
        <c:majorUnit val="1000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2.7759846202573601E-2"/>
          <c:w val="0.82099179700630065"/>
          <c:h val="4.84063215502317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0.59269</cdr:x>
      <cdr:y>0.38018</cdr:y>
    </cdr:from>
    <cdr:to>
      <cdr:x>0.66297</cdr:x>
      <cdr:y>0.79724</cdr:y>
    </cdr:to>
    <cdr:sp macro="" textlink="">
      <cdr:nvSpPr>
        <cdr:cNvPr id="2" name="Oval 1"/>
        <cdr:cNvSpPr/>
      </cdr:nvSpPr>
      <cdr:spPr>
        <a:xfrm xmlns:a="http://schemas.openxmlformats.org/drawingml/2006/main">
          <a:off x="3084456" y="1371600"/>
          <a:ext cx="365760" cy="150460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t" anchorCtr="0" compatLnSpc="1">
            <a:prstTxWarp prst="textNoShape">
              <a:avLst/>
            </a:prstTxWarp>
          </a:bodyPr>
          <a:lstStyle>
            <a:lvl1pPr defTabSz="91727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87" y="0"/>
            <a:ext cx="2946188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t" anchorCtr="0" compatLnSpc="1">
            <a:prstTxWarp prst="textNoShape">
              <a:avLst/>
            </a:prstTxWarp>
          </a:bodyPr>
          <a:lstStyle>
            <a:lvl1pPr algn="r" defTabSz="91727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6189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b" anchorCtr="0" compatLnSpc="1">
            <a:prstTxWarp prst="textNoShape">
              <a:avLst/>
            </a:prstTxWarp>
          </a:bodyPr>
          <a:lstStyle>
            <a:lvl1pPr defTabSz="91727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87" y="9431897"/>
            <a:ext cx="2946188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b" anchorCtr="0" compatLnSpc="1">
            <a:prstTxWarp prst="textNoShape">
              <a:avLst/>
            </a:prstTxWarp>
          </a:bodyPr>
          <a:lstStyle>
            <a:lvl1pPr algn="r" defTabSz="917270">
              <a:defRPr sz="1200"/>
            </a:lvl1pPr>
          </a:lstStyle>
          <a:p>
            <a:pPr>
              <a:defRPr/>
            </a:pPr>
            <a:fld id="{C6CB5DEE-4670-4D2C-A919-D63CAC89A9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07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F8128-5970-4A2D-9929-4E2DFCD58C86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193C9-709F-4184-AA74-7FDBB8DB5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3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8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8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49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8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5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311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1" y="1484784"/>
            <a:ext cx="7404653" cy="4611216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1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4288" y="762000"/>
            <a:ext cx="1122462" cy="54102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6163022" cy="54102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8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311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484784"/>
            <a:ext cx="7404653" cy="4611216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1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55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43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4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311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1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2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21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084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223828"/>
            <a:ext cx="9144000" cy="63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4A43A2E-6632-4F9D-8728-2CF59ACBBE60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34482" y="0"/>
            <a:ext cx="9178482" cy="61792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 userDrawn="1"/>
        </p:nvSpPr>
        <p:spPr>
          <a:xfrm>
            <a:off x="1786740" y="6453336"/>
            <a:ext cx="5581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0" dirty="0" smtClean="0">
                <a:solidFill>
                  <a:schemeClr val="accent1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EPSRC Centre for Doctoral Training</a:t>
            </a:r>
            <a:r>
              <a:rPr lang="en-GB" sz="800" b="0" baseline="0" dirty="0" smtClean="0">
                <a:solidFill>
                  <a:schemeClr val="accent1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in Energy</a:t>
            </a:r>
            <a:r>
              <a:rPr lang="en-GB" sz="800" b="0" dirty="0" smtClean="0">
                <a:solidFill>
                  <a:schemeClr val="accent1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Storage and Its Applications</a:t>
            </a:r>
            <a:endParaRPr lang="en-GB" sz="800" b="0" dirty="0">
              <a:solidFill>
                <a:schemeClr val="accent1">
                  <a:lumMod val="75000"/>
                </a:schemeClr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27" y="6448351"/>
            <a:ext cx="1163714" cy="254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0" y="6298130"/>
            <a:ext cx="1288112" cy="5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1" y="836712"/>
            <a:ext cx="9068107" cy="2395680"/>
          </a:xfrm>
        </p:spPr>
        <p:txBody>
          <a:bodyPr>
            <a:noAutofit/>
          </a:bodyPr>
          <a:lstStyle/>
          <a:p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Troubleshooting NLP schedule optimisation with OCV=f(SOC)</a:t>
            </a:r>
            <a:b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GB" sz="28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December 2018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35742"/>
            <a:ext cx="6575895" cy="1753498"/>
          </a:xfrm>
        </p:spPr>
        <p:txBody>
          <a:bodyPr>
            <a:normAutofit/>
          </a:bodyPr>
          <a:lstStyle/>
          <a:p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Researcher: Diarmid Roberts</a:t>
            </a:r>
          </a:p>
          <a:p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Supervisors: </a:t>
            </a:r>
            <a:r>
              <a:rPr lang="en-GB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Solomon Brown, </a:t>
            </a:r>
            <a:r>
              <a:rPr lang="en-GB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Prof.</a:t>
            </a:r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Andy </a:t>
            </a:r>
            <a:r>
              <a:rPr lang="en-GB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Cruden</a:t>
            </a:r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Rachael Rothman</a:t>
            </a:r>
          </a:p>
          <a:p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Sponsor: </a:t>
            </a:r>
            <a:r>
              <a:rPr lang="en-GB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Drax</a:t>
            </a:r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Power Ltd.</a:t>
            </a:r>
          </a:p>
        </p:txBody>
      </p:sp>
    </p:spTree>
    <p:extLst>
      <p:ext uri="{BB962C8B-B14F-4D97-AF65-F5344CB8AC3E}">
        <p14:creationId xmlns:p14="http://schemas.microsoft.com/office/powerpoint/2010/main" val="16408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Background</a:t>
            </a:r>
            <a:endParaRPr lang="en-GB" sz="28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353449"/>
            <a:ext cx="8226136" cy="3466446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I have two versions of NLP schedule optimisation</a:t>
            </a:r>
          </a:p>
          <a:p>
            <a:pPr lvl="1"/>
            <a:r>
              <a:rPr lang="en-GB" sz="2200" dirty="0" smtClean="0">
                <a:solidFill>
                  <a:schemeClr val="tx1"/>
                </a:solidFill>
              </a:rPr>
              <a:t>One assumes fixed OCV, based on figure of 1.46V at 50% SOC</a:t>
            </a:r>
          </a:p>
          <a:p>
            <a:pPr lvl="1"/>
            <a:r>
              <a:rPr lang="en-GB" sz="2200" dirty="0" smtClean="0">
                <a:solidFill>
                  <a:schemeClr val="tx1"/>
                </a:solidFill>
              </a:rPr>
              <a:t>One makes OCV a linear function of SOC (and hence current in preceding sub-periods)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The example day I used in article looked reasonable – f(SOC) version gave very lightly worse revenue.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Across year f(SOC) returns £26.40/kW vs. </a:t>
            </a:r>
            <a:r>
              <a:rPr lang="en-GB" sz="2400" dirty="0" err="1" smtClean="0">
                <a:solidFill>
                  <a:schemeClr val="tx1"/>
                </a:solidFill>
              </a:rPr>
              <a:t>fixedSOC</a:t>
            </a:r>
            <a:r>
              <a:rPr lang="en-GB" sz="2400" dirty="0" smtClean="0">
                <a:solidFill>
                  <a:schemeClr val="tx1"/>
                </a:solidFill>
              </a:rPr>
              <a:t> £27.99/kW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Seems reasonable…</a:t>
            </a:r>
          </a:p>
        </p:txBody>
      </p:sp>
    </p:spTree>
    <p:extLst>
      <p:ext uri="{BB962C8B-B14F-4D97-AF65-F5344CB8AC3E}">
        <p14:creationId xmlns:p14="http://schemas.microsoft.com/office/powerpoint/2010/main" val="1044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Problem</a:t>
            </a:r>
            <a:endParaRPr lang="en-GB" sz="28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095754"/>
            <a:ext cx="8226136" cy="1273373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I noticed that the difference in outputs varies significantly from day to day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Look at day where results differ lots: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410509"/>
              </p:ext>
            </p:extLst>
          </p:nvPr>
        </p:nvGraphicFramePr>
        <p:xfrm>
          <a:off x="1778489" y="2427316"/>
          <a:ext cx="5204201" cy="3607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57505" y="4281055"/>
            <a:ext cx="1587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Why no discharge here in f(SOC) model?</a:t>
            </a:r>
            <a:endParaRPr lang="en-GB" sz="16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203767" y="4572000"/>
            <a:ext cx="1778923" cy="33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Problem</a:t>
            </a:r>
            <a:endParaRPr lang="en-GB" sz="28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4906378"/>
            <a:ext cx="8930640" cy="491976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Although there’s no specific constraint on this behaviour in </a:t>
            </a:r>
            <a:r>
              <a:rPr lang="en-GB" sz="2400" dirty="0" err="1" smtClean="0">
                <a:solidFill>
                  <a:schemeClr val="tx1"/>
                </a:solidFill>
              </a:rPr>
              <a:t>fixedOCV</a:t>
            </a:r>
            <a:r>
              <a:rPr lang="en-GB" sz="2400" dirty="0" smtClean="0">
                <a:solidFill>
                  <a:schemeClr val="tx1"/>
                </a:solidFill>
              </a:rPr>
              <a:t> model, the solver always sets one variable to zero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This breaks down in the non-convex f(SOC) formulation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617631"/>
              </p:ext>
            </p:extLst>
          </p:nvPr>
        </p:nvGraphicFramePr>
        <p:xfrm>
          <a:off x="1640984" y="1637138"/>
          <a:ext cx="5291830" cy="3177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571500" y="1145162"/>
            <a:ext cx="8292638" cy="491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sz="2400" dirty="0" smtClean="0">
                <a:solidFill>
                  <a:schemeClr val="tx1"/>
                </a:solidFill>
              </a:rPr>
              <a:t>Problem is simultaneous charge and discharge!</a:t>
            </a:r>
          </a:p>
          <a:p>
            <a:pPr fontAlgn="auto">
              <a:spcAft>
                <a:spcPts val="0"/>
              </a:spcAft>
            </a:pPr>
            <a:endParaRPr lang="en-GB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3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Problem</a:t>
            </a:r>
            <a:endParaRPr lang="en-GB" sz="28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353449"/>
            <a:ext cx="8226136" cy="3466446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I checked the fixed OCV results, by correcting for actual OCV.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The error is low:</a:t>
            </a:r>
          </a:p>
          <a:p>
            <a:pPr marL="3429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£27.99 becomes £28.40 across year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So </a:t>
            </a:r>
            <a:r>
              <a:rPr lang="en-GB" sz="2400" dirty="0" err="1" smtClean="0">
                <a:solidFill>
                  <a:schemeClr val="tx1"/>
                </a:solidFill>
              </a:rPr>
              <a:t>fixedOCV</a:t>
            </a:r>
            <a:r>
              <a:rPr lang="en-GB" sz="2400" dirty="0" smtClean="0">
                <a:solidFill>
                  <a:schemeClr val="tx1"/>
                </a:solidFill>
              </a:rPr>
              <a:t> version already gives good results</a:t>
            </a:r>
            <a:endParaRPr lang="en-GB" sz="2400" dirty="0">
              <a:solidFill>
                <a:schemeClr val="tx1"/>
              </a:solidFill>
            </a:endParaRPr>
          </a:p>
          <a:p>
            <a:endParaRPr lang="en-GB" sz="240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800" y="2112423"/>
            <a:ext cx="2711436" cy="16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8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6139</TotalTime>
  <Words>238</Words>
  <Application>Microsoft Office PowerPoint</Application>
  <PresentationFormat>On-screen Show (4:3)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Levenim MT</vt:lpstr>
      <vt:lpstr>Times New Roman</vt:lpstr>
      <vt:lpstr>Basis</vt:lpstr>
      <vt:lpstr>Troubleshooting NLP schedule optimisation with OCV=f(SOC)  7th December 2018</vt:lpstr>
      <vt:lpstr>Background</vt:lpstr>
      <vt:lpstr>Problem</vt:lpstr>
      <vt:lpstr>Problem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please write the title including the IMMPETUS core project number if applicable</dc:title>
  <dc:creator>tt</dc:creator>
  <cp:lastModifiedBy>cdtgroup</cp:lastModifiedBy>
  <cp:revision>693</cp:revision>
  <cp:lastPrinted>2017-10-05T14:19:00Z</cp:lastPrinted>
  <dcterms:created xsi:type="dcterms:W3CDTF">2001-08-29T13:02:35Z</dcterms:created>
  <dcterms:modified xsi:type="dcterms:W3CDTF">2018-12-10T14:53:55Z</dcterms:modified>
</cp:coreProperties>
</file>