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59" r:id="rId4"/>
    <p:sldId id="266" r:id="rId5"/>
    <p:sldId id="269" r:id="rId6"/>
    <p:sldId id="267" r:id="rId7"/>
    <p:sldId id="262" r:id="rId8"/>
    <p:sldId id="270" r:id="rId9"/>
    <p:sldId id="268" r:id="rId10"/>
  </p:sldIdLst>
  <p:sldSz cx="9144000" cy="6858000" type="screen4x3"/>
  <p:notesSz cx="6797675" cy="9926638"/>
  <p:custDataLst>
    <p:tags r:id="rId1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04775" indent="35242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09550" indent="70485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14325" indent="105727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19100" indent="14097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01A00-0327-4949-AAFC-38A05453FCC4}">
          <p14:sldIdLst>
            <p14:sldId id="258"/>
          </p14:sldIdLst>
        </p14:section>
        <p14:section name="Untitled Section" id="{5F46C028-5056-44BE-8E76-850013C66551}">
          <p14:sldIdLst>
            <p14:sldId id="260"/>
            <p14:sldId id="259"/>
            <p14:sldId id="266"/>
            <p14:sldId id="269"/>
            <p14:sldId id="267"/>
            <p14:sldId id="262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002"/>
    <a:srgbClr val="FFFFFF"/>
    <a:srgbClr val="CCCC00"/>
    <a:srgbClr val="E9EAF1"/>
    <a:srgbClr val="D0D3E3"/>
    <a:srgbClr val="FF0000"/>
    <a:srgbClr val="F45A1C"/>
    <a:srgbClr val="CCE7F4"/>
    <a:srgbClr val="FF6500"/>
    <a:srgbClr val="D91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cdtgroup\Desktop\RFBs\Presentation\UKES%20pie%20chart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cdtgroup\Desktop\RFBs\Presentation\UKES%20pie%20chart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V||V  </a:t>
            </a:r>
            <a:r>
              <a:rPr lang="en-GB" sz="1400" b="0" i="0" u="none" strike="noStrike" baseline="0" dirty="0" smtClean="0">
                <a:effectLst/>
              </a:rPr>
              <a:t>1</a:t>
            </a:r>
            <a:endParaRPr lang="en-GB" dirty="0"/>
          </a:p>
        </c:rich>
      </c:tx>
      <c:layout>
        <c:manualLayout>
          <c:xMode val="edge"/>
          <c:yMode val="edge"/>
          <c:x val="0.76590476027292131"/>
          <c:y val="0.109006169140621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F-4561-8DF2-D527CF20EE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F-4561-8DF2-D527CF20E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BF-4561-8DF2-D527CF20E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BF-4561-8DF2-D527CF20EE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BF-4561-8DF2-D527CF20EE8A}"/>
              </c:ext>
            </c:extLst>
          </c:dPt>
          <c:dLbls>
            <c:delete val="1"/>
          </c:dLbls>
          <c:cat>
            <c:strRef>
              <c:f>Sheet1!$B$3:$F$3</c:f>
              <c:strCache>
                <c:ptCount val="5"/>
                <c:pt idx="0">
                  <c:v>Membrane</c:v>
                </c:pt>
                <c:pt idx="1">
                  <c:v>Bipolar plates</c:v>
                </c:pt>
                <c:pt idx="2">
                  <c:v>Electrodes</c:v>
                </c:pt>
                <c:pt idx="3">
                  <c:v>Other</c:v>
                </c:pt>
                <c:pt idx="4">
                  <c:v>Pump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137</c:v>
                </c:pt>
                <c:pt idx="1">
                  <c:v>17</c:v>
                </c:pt>
                <c:pt idx="2">
                  <c:v>22</c:v>
                </c:pt>
                <c:pt idx="3">
                  <c:v>7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BF-4561-8DF2-D527CF20EE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7200743629778604E-2"/>
          <c:y val="0.20828530415808302"/>
          <c:w val="0.44661443552745528"/>
          <c:h val="0.736510751066189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V||V </a:t>
            </a:r>
            <a:r>
              <a:rPr lang="en-GB" sz="1400" b="0" i="0" u="none" strike="noStrike" baseline="0" dirty="0" smtClean="0">
                <a:effectLst/>
              </a:rPr>
              <a:t>2</a:t>
            </a:r>
            <a:endParaRPr lang="en-GB" dirty="0"/>
          </a:p>
        </c:rich>
      </c:tx>
      <c:layout>
        <c:manualLayout>
          <c:xMode val="edge"/>
          <c:yMode val="edge"/>
          <c:x val="0.64557979793723197"/>
          <c:y val="0.1287623880621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2-46EA-9390-2A4E0368C1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2-46EA-9390-2A4E0368C1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82-46EA-9390-2A4E0368C1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82-46EA-9390-2A4E0368C1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82-46EA-9390-2A4E0368C1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82-46EA-9390-2A4E0368C195}"/>
              </c:ext>
            </c:extLst>
          </c:dPt>
          <c:dLbls>
            <c:delete val="1"/>
          </c:dLbls>
          <c:cat>
            <c:strRef>
              <c:f>Sheet1!$B$3:$G$3</c:f>
              <c:strCache>
                <c:ptCount val="6"/>
                <c:pt idx="0">
                  <c:v>Membrane</c:v>
                </c:pt>
                <c:pt idx="1">
                  <c:v>Bipolar plates</c:v>
                </c:pt>
                <c:pt idx="2">
                  <c:v>Electrodes</c:v>
                </c:pt>
                <c:pt idx="3">
                  <c:v>Other</c:v>
                </c:pt>
                <c:pt idx="4">
                  <c:v>Pump</c:v>
                </c:pt>
                <c:pt idx="5">
                  <c:v>HEX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77</c:v>
                </c:pt>
                <c:pt idx="1">
                  <c:v>10</c:v>
                </c:pt>
                <c:pt idx="2">
                  <c:v>12</c:v>
                </c:pt>
                <c:pt idx="3">
                  <c:v>4</c:v>
                </c:pt>
                <c:pt idx="4">
                  <c:v>73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982-46EA-9390-2A4E0368C19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6189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1897"/>
            <a:ext cx="2946188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fld id="{C6CB5DEE-4670-4D2C-A919-D63CAC89A9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07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8128-5970-4A2D-9929-4E2DFCD58C86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93C9-709F-4184-AA74-7FDBB8DB5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9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2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7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5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1" y="1484784"/>
            <a:ext cx="7404653" cy="4611216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1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4288" y="762000"/>
            <a:ext cx="1122462" cy="54102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6163022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8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84784"/>
            <a:ext cx="7404653" cy="4611216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4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2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21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084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223828"/>
            <a:ext cx="9144000" cy="63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4482" y="0"/>
            <a:ext cx="9178482" cy="61792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 userDrawn="1"/>
        </p:nvSpPr>
        <p:spPr>
          <a:xfrm>
            <a:off x="1786740" y="6453336"/>
            <a:ext cx="558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EPSRC Centre for Doctoral Training</a:t>
            </a:r>
            <a:r>
              <a:rPr lang="en-GB" sz="800" b="0" baseline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in Energy</a:t>
            </a:r>
            <a:r>
              <a:rPr lang="en-GB" sz="800" b="0" dirty="0" smtClean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Storage and Its Applications</a:t>
            </a:r>
            <a:endParaRPr lang="en-GB" sz="800" b="0" dirty="0">
              <a:solidFill>
                <a:schemeClr val="accent1">
                  <a:lumMod val="7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27" y="6448351"/>
            <a:ext cx="1163714" cy="254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0" y="6298130"/>
            <a:ext cx="1288112" cy="5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1" y="836712"/>
            <a:ext cx="9068107" cy="2395680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selection and operation of flow cells</a:t>
            </a:r>
            <a:b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a partner for conventional batteries</a:t>
            </a:r>
            <a:b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electrical grid support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Confirmation review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GB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November 2018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35742"/>
            <a:ext cx="6575895" cy="1753498"/>
          </a:xfrm>
        </p:spPr>
        <p:txBody>
          <a:bodyPr>
            <a:normAutofit/>
          </a:bodyPr>
          <a:lstStyle/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Researcher: Diarmid Roberts</a:t>
            </a:r>
          </a:p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Supervisors: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Solomon Brown,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Prof.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Andy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Cruden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Rachael Rothman</a:t>
            </a:r>
          </a:p>
          <a:p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Sponsor: </a:t>
            </a:r>
            <a:r>
              <a:rPr lang="en-GB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Drax</a:t>
            </a:r>
            <a:r>
              <a:rPr lang="en-GB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Ltd.</a:t>
            </a:r>
          </a:p>
        </p:txBody>
      </p:sp>
    </p:spTree>
    <p:extLst>
      <p:ext uri="{BB962C8B-B14F-4D97-AF65-F5344CB8AC3E}">
        <p14:creationId xmlns:p14="http://schemas.microsoft.com/office/powerpoint/2010/main" val="16408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Redox Flow Batteries: What? </a:t>
            </a:r>
            <a:endParaRPr lang="en-GB" sz="2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33691" y="1594518"/>
            <a:ext cx="4959235" cy="3466446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Energy stored as solution in tanks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Pumped through electrochemical cell “stack” to generate power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Analogous to fuel cell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DC-DC efficiency ~75%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9100" y="1332192"/>
            <a:ext cx="3337158" cy="4690863"/>
            <a:chOff x="414483" y="1300932"/>
            <a:chExt cx="3337158" cy="4690863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1028700" y="3368801"/>
              <a:ext cx="498723" cy="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647950" y="3368800"/>
              <a:ext cx="498723" cy="0"/>
            </a:xfrm>
            <a:prstGeom prst="line">
              <a:avLst/>
            </a:prstGeom>
            <a:ln w="127000">
              <a:solidFill>
                <a:srgbClr val="0424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14483" y="1300932"/>
              <a:ext cx="3337158" cy="4690863"/>
              <a:chOff x="414483" y="1300932"/>
              <a:chExt cx="3337158" cy="46908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14483" y="1300932"/>
                <a:ext cx="3337158" cy="4690863"/>
                <a:chOff x="414483" y="1300932"/>
                <a:chExt cx="3337158" cy="469086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14483" y="5967415"/>
                  <a:ext cx="1508358" cy="0"/>
                </a:xfrm>
                <a:prstGeom prst="line">
                  <a:avLst/>
                </a:prstGeom>
                <a:ln w="127000">
                  <a:solidFill>
                    <a:srgbClr val="FF68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1719808" y="5851401"/>
                  <a:ext cx="280788" cy="0"/>
                </a:xfrm>
                <a:prstGeom prst="line">
                  <a:avLst/>
                </a:prstGeom>
                <a:ln w="127000">
                  <a:solidFill>
                    <a:srgbClr val="FF696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243283" y="5967415"/>
                  <a:ext cx="1508358" cy="0"/>
                </a:xfrm>
                <a:prstGeom prst="line">
                  <a:avLst/>
                </a:prstGeom>
                <a:ln w="127000">
                  <a:solidFill>
                    <a:srgbClr val="9BABD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16200000" flipH="1">
                  <a:off x="2167952" y="5851401"/>
                  <a:ext cx="280788" cy="0"/>
                </a:xfrm>
                <a:prstGeom prst="line">
                  <a:avLst/>
                </a:prstGeom>
                <a:ln w="127000">
                  <a:solidFill>
                    <a:srgbClr val="9BABD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/>
                <p:cNvGrpSpPr/>
                <p:nvPr/>
              </p:nvGrpSpPr>
              <p:grpSpPr>
                <a:xfrm>
                  <a:off x="434745" y="1300932"/>
                  <a:ext cx="3297846" cy="4671246"/>
                  <a:chOff x="434745" y="1300932"/>
                  <a:chExt cx="3297846" cy="4671246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476251" y="1314450"/>
                    <a:ext cx="20872" cy="4657728"/>
                  </a:xfrm>
                  <a:prstGeom prst="line">
                    <a:avLst/>
                  </a:prstGeom>
                  <a:ln w="127000">
                    <a:solidFill>
                      <a:srgbClr val="FF686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34745" y="1366840"/>
                    <a:ext cx="927330" cy="0"/>
                  </a:xfrm>
                  <a:prstGeom prst="line">
                    <a:avLst/>
                  </a:prstGeom>
                  <a:ln w="127000">
                    <a:solidFill>
                      <a:srgbClr val="FF686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5400000">
                    <a:off x="1167358" y="1450851"/>
                    <a:ext cx="280788" cy="0"/>
                  </a:xfrm>
                  <a:prstGeom prst="line">
                    <a:avLst/>
                  </a:prstGeom>
                  <a:ln w="127000">
                    <a:solidFill>
                      <a:srgbClr val="FF696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3671425" y="1314450"/>
                    <a:ext cx="20872" cy="4657728"/>
                  </a:xfrm>
                  <a:prstGeom prst="line">
                    <a:avLst/>
                  </a:prstGeom>
                  <a:ln w="127000">
                    <a:solidFill>
                      <a:srgbClr val="9BA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2805261" y="1357315"/>
                    <a:ext cx="927330" cy="0"/>
                  </a:xfrm>
                  <a:prstGeom prst="line">
                    <a:avLst/>
                  </a:prstGeom>
                  <a:ln w="127000">
                    <a:solidFill>
                      <a:srgbClr val="9BA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6200000" flipH="1">
                    <a:off x="2720402" y="1441326"/>
                    <a:ext cx="280788" cy="0"/>
                  </a:xfrm>
                  <a:prstGeom prst="line">
                    <a:avLst/>
                  </a:prstGeom>
                  <a:ln w="127000">
                    <a:solidFill>
                      <a:srgbClr val="9BABD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695325" y="1543049"/>
                    <a:ext cx="2791619" cy="2895601"/>
                    <a:chOff x="695325" y="1543049"/>
                    <a:chExt cx="2791619" cy="2895601"/>
                  </a:xfrm>
                </p:grpSpPr>
                <p:cxnSp>
                  <p:nvCxnSpPr>
                    <p:cNvPr id="43" name="Straight Connector 30"/>
                    <p:cNvCxnSpPr/>
                    <p:nvPr/>
                  </p:nvCxnSpPr>
                  <p:spPr>
                    <a:xfrm rot="16200000" flipH="1">
                      <a:off x="1237306" y="3799528"/>
                      <a:ext cx="674718" cy="603525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4" name="Picture 43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7368" t="6362" r="6606" b="8624"/>
                    <a:stretch/>
                  </p:blipFill>
                  <p:spPr>
                    <a:xfrm>
                      <a:off x="2629074" y="3438525"/>
                      <a:ext cx="496857" cy="4968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7368" t="6362" r="6606" b="8624"/>
                    <a:stretch/>
                  </p:blipFill>
                  <p:spPr>
                    <a:xfrm>
                      <a:off x="1045865" y="3434154"/>
                      <a:ext cx="487660" cy="48766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6" name="Straight Connector 30"/>
                    <p:cNvCxnSpPr>
                      <a:stCxn id="44" idx="2"/>
                      <a:endCxn id="24" idx="1"/>
                    </p:cNvCxnSpPr>
                    <p:nvPr/>
                  </p:nvCxnSpPr>
                  <p:spPr>
                    <a:xfrm rot="5400000">
                      <a:off x="2421734" y="3824776"/>
                      <a:ext cx="345162" cy="566376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0">
                      <a:solidFill>
                        <a:srgbClr val="0424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7" name="Group 46"/>
                    <p:cNvGrpSpPr/>
                    <p:nvPr/>
                  </p:nvGrpSpPr>
                  <p:grpSpPr>
                    <a:xfrm>
                      <a:off x="695325" y="1543049"/>
                      <a:ext cx="2791619" cy="1724025"/>
                      <a:chOff x="695325" y="1543049"/>
                      <a:chExt cx="2791619" cy="1724025"/>
                    </a:xfrm>
                  </p:grpSpPr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695325" y="1543049"/>
                        <a:ext cx="1219200" cy="1724025"/>
                        <a:chOff x="2171700" y="1543049"/>
                        <a:chExt cx="1219200" cy="1724025"/>
                      </a:xfrm>
                    </p:grpSpPr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2171700" y="1543049"/>
                          <a:ext cx="1219200" cy="1724025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C00000"/>
                            </a:gs>
                            <a:gs pos="100000">
                              <a:srgbClr val="FF6969"/>
                            </a:gs>
                          </a:gsLst>
                          <a:lin ang="16200000" scaled="1"/>
                        </a:gra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2303959" y="2204864"/>
                          <a:ext cx="99439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6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Catholyte</a:t>
                          </a:r>
                          <a:endParaRPr lang="en-GB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2267744" y="1543049"/>
                        <a:ext cx="1219200" cy="1724025"/>
                        <a:chOff x="2267744" y="1543049"/>
                        <a:chExt cx="1219200" cy="1724025"/>
                      </a:xfrm>
                    </p:grpSpPr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 flipV="1">
                          <a:off x="2267744" y="1543049"/>
                          <a:ext cx="1219200" cy="1724025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9AABD3"/>
                            </a:gs>
                            <a:gs pos="100000">
                              <a:srgbClr val="042463"/>
                            </a:gs>
                          </a:gsLst>
                          <a:lin ang="16200000" scaled="1"/>
                        </a:gra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447553" y="2204864"/>
                          <a:ext cx="972319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16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Anolyte</a:t>
                          </a:r>
                          <a:endParaRPr lang="en-GB" sz="16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1008611" y="4280545"/>
                <a:ext cx="2339253" cy="1442768"/>
                <a:chOff x="1008611" y="4280545"/>
                <a:chExt cx="2339253" cy="14427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008611" y="4280545"/>
                  <a:ext cx="2158538" cy="1442768"/>
                  <a:chOff x="1008611" y="4280545"/>
                  <a:chExt cx="2158538" cy="1442768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 rot="16200000" flipH="1">
                    <a:off x="1303015" y="4640585"/>
                    <a:ext cx="1440160" cy="720080"/>
                    <a:chOff x="5251698" y="3035052"/>
                    <a:chExt cx="1440160" cy="720080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5251698" y="3035052"/>
                      <a:ext cx="1440160" cy="432048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C00000"/>
                        </a:gs>
                        <a:gs pos="100000">
                          <a:srgbClr val="FF6969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9" name="Right Arrow 28"/>
                    <p:cNvSpPr/>
                    <p:nvPr/>
                  </p:nvSpPr>
                  <p:spPr>
                    <a:xfrm>
                      <a:off x="5827762" y="3179068"/>
                      <a:ext cx="288032" cy="144016"/>
                    </a:xfrm>
                    <a:prstGeom prst="rightArrow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" name="Right Arrow 29"/>
                    <p:cNvSpPr/>
                    <p:nvPr/>
                  </p:nvSpPr>
                  <p:spPr>
                    <a:xfrm>
                      <a:off x="5827762" y="3611116"/>
                      <a:ext cx="288032" cy="144016"/>
                    </a:xfrm>
                    <a:prstGeom prst="rightArrow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5" name="Down Arrow 14"/>
                  <p:cNvSpPr/>
                  <p:nvPr/>
                </p:nvSpPr>
                <p:spPr>
                  <a:xfrm>
                    <a:off x="1790700" y="4800600"/>
                    <a:ext cx="180975" cy="381000"/>
                  </a:xfrm>
                  <a:prstGeom prst="downArrow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628775" y="4280545"/>
                    <a:ext cx="898376" cy="1442768"/>
                    <a:chOff x="1628775" y="4280545"/>
                    <a:chExt cx="898376" cy="1442768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 rot="16200000" flipH="1">
                      <a:off x="1591047" y="4784601"/>
                      <a:ext cx="1440160" cy="432048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042463"/>
                        </a:gs>
                        <a:gs pos="100000">
                          <a:srgbClr val="9CACD4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rot="16200000" flipH="1">
                      <a:off x="1375023" y="5000625"/>
                      <a:ext cx="1440160" cy="0"/>
                    </a:xfrm>
                    <a:prstGeom prst="line">
                      <a:avLst/>
                    </a:prstGeom>
                    <a:ln w="4762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Down Arrow 25"/>
                    <p:cNvSpPr/>
                    <p:nvPr/>
                  </p:nvSpPr>
                  <p:spPr>
                    <a:xfrm>
                      <a:off x="2228850" y="4800600"/>
                      <a:ext cx="180975" cy="381000"/>
                    </a:xfrm>
                    <a:prstGeom prst="downArrow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1628775" y="4285038"/>
                      <a:ext cx="0" cy="1438275"/>
                    </a:xfrm>
                    <a:prstGeom prst="line">
                      <a:avLst/>
                    </a:prstGeom>
                    <a:ln w="63500">
                      <a:solidFill>
                        <a:schemeClr val="tx1">
                          <a:alpha val="99000"/>
                        </a:schemeClr>
                      </a:solidFill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34863" y="4285037"/>
                    <a:ext cx="0" cy="1438275"/>
                  </a:xfrm>
                  <a:prstGeom prst="line">
                    <a:avLst/>
                  </a:prstGeom>
                  <a:ln w="63500">
                    <a:solidFill>
                      <a:schemeClr val="tx1">
                        <a:alpha val="99000"/>
                      </a:schemeClr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568632" y="4680066"/>
                    <a:ext cx="598517" cy="338554"/>
                    <a:chOff x="2568632" y="4680066"/>
                    <a:chExt cx="598517" cy="338554"/>
                  </a:xfrm>
                </p:grpSpPr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>
                      <a:off x="2568632" y="4979323"/>
                      <a:ext cx="59851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2685011" y="4680066"/>
                      <a:ext cx="39069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GB" sz="16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16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008611" y="4691150"/>
                    <a:ext cx="598517" cy="338554"/>
                    <a:chOff x="2568632" y="4680066"/>
                    <a:chExt cx="598517" cy="338554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>
                      <a:off x="2568632" y="4979323"/>
                      <a:ext cx="59851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685011" y="4680066"/>
                      <a:ext cx="39069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GB" sz="16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16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2555776" y="5013176"/>
                  <a:ext cx="7920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 smtClean="0">
                      <a:latin typeface="+mn-lt"/>
                    </a:rPr>
                    <a:t>Discharge</a:t>
                  </a:r>
                  <a:endParaRPr lang="en-GB" dirty="0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Redox Flow Batteries: </a:t>
            </a:r>
            <a:r>
              <a:rPr lang="en-GB" sz="2800" dirty="0" smtClean="0">
                <a:latin typeface="+mn-lt"/>
              </a:rPr>
              <a:t>why?</a:t>
            </a:r>
            <a:endParaRPr lang="en-GB" sz="2800" dirty="0">
              <a:latin typeface="+mn-lt"/>
            </a:endParaRPr>
          </a:p>
        </p:txBody>
      </p:sp>
      <p:sp>
        <p:nvSpPr>
          <p:cNvPr id="50" name="Content Placeholder 4"/>
          <p:cNvSpPr>
            <a:spLocks noGrp="1"/>
          </p:cNvSpPr>
          <p:nvPr>
            <p:ph idx="1"/>
          </p:nvPr>
        </p:nvSpPr>
        <p:spPr>
          <a:xfrm>
            <a:off x="473826" y="1487939"/>
            <a:ext cx="7469679" cy="1820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Key properties: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Energy and power rating are decoupled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Low incremental cost of </a:t>
            </a:r>
            <a:r>
              <a:rPr lang="en-GB" sz="2400" u="sng" dirty="0" smtClean="0">
                <a:solidFill>
                  <a:schemeClr val="tx1"/>
                </a:solidFill>
              </a:rPr>
              <a:t>energy</a:t>
            </a:r>
            <a:r>
              <a:rPr lang="en-GB" sz="2400" dirty="0" smtClean="0">
                <a:solidFill>
                  <a:schemeClr val="tx1"/>
                </a:solidFill>
              </a:rPr>
              <a:t> capacity ($/kWh)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Possibility of long cycle life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Content Placeholder 4"/>
          <p:cNvSpPr txBox="1">
            <a:spLocks/>
          </p:cNvSpPr>
          <p:nvPr/>
        </p:nvSpPr>
        <p:spPr>
          <a:xfrm>
            <a:off x="473826" y="3308465"/>
            <a:ext cx="7469679" cy="1820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Applications:</a:t>
            </a:r>
          </a:p>
          <a:p>
            <a:pPr fontAlgn="auto"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Suitable properties for energy </a:t>
            </a:r>
            <a:r>
              <a:rPr lang="en-GB" sz="2400" dirty="0" smtClean="0">
                <a:solidFill>
                  <a:schemeClr val="tx1"/>
                </a:solidFill>
              </a:rPr>
              <a:t>management (multi-hour)</a:t>
            </a:r>
            <a:endParaRPr lang="en-GB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Can also capture fast-response </a:t>
            </a:r>
            <a:r>
              <a:rPr lang="en-GB" sz="2400" dirty="0" smtClean="0">
                <a:solidFill>
                  <a:schemeClr val="tx1"/>
                </a:solidFill>
              </a:rPr>
              <a:t>services</a:t>
            </a:r>
            <a:endParaRPr lang="en-GB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Interesting from system optimisation perspective!</a:t>
            </a:r>
          </a:p>
          <a:p>
            <a:pPr marL="34290" indent="0" fontAlgn="auto">
              <a:spcAft>
                <a:spcPts val="0"/>
              </a:spcAft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2" y="1260691"/>
            <a:ext cx="8278090" cy="4929706"/>
          </a:xfrm>
          <a:prstGeom prst="rect">
            <a:avLst/>
          </a:prstGeom>
        </p:spPr>
      </p:pic>
      <p:sp>
        <p:nvSpPr>
          <p:cNvPr id="38" name="Title 3"/>
          <p:cNvSpPr txBox="1">
            <a:spLocks/>
          </p:cNvSpPr>
          <p:nvPr/>
        </p:nvSpPr>
        <p:spPr>
          <a:xfrm>
            <a:off x="421866" y="367901"/>
            <a:ext cx="6210300" cy="8623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800" dirty="0" smtClean="0">
                <a:latin typeface="+mn-lt"/>
              </a:rPr>
              <a:t>Redox Flow Batteries: TEA framework</a:t>
            </a:r>
            <a:endParaRPr lang="en-GB" sz="2800" dirty="0">
              <a:latin typeface="+mn-lt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73331" y="5320145"/>
            <a:ext cx="4555375" cy="432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b="1" u="sng" dirty="0" smtClean="0">
                <a:solidFill>
                  <a:schemeClr val="tx1"/>
                </a:solidFill>
              </a:rPr>
              <a:t>A higher resolution TEA than previous works.</a:t>
            </a:r>
            <a:endParaRPr lang="en-GB" sz="2400" b="1" u="sng" dirty="0">
              <a:solidFill>
                <a:schemeClr val="tx1"/>
              </a:solidFill>
            </a:endParaRPr>
          </a:p>
          <a:p>
            <a:pPr marL="34290" indent="0" algn="ctr" fontAlgn="auto">
              <a:spcAft>
                <a:spcPts val="0"/>
              </a:spcAft>
              <a:buNone/>
            </a:pPr>
            <a:endParaRPr lang="en-GB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Work so far: RFB cost model</a:t>
            </a:r>
            <a:endParaRPr lang="en-GB" sz="2800" dirty="0">
              <a:latin typeface="+mn-lt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19100" y="1166014"/>
            <a:ext cx="7469679" cy="399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A bottom up cost model has been developed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36" t="4513" r="662" b="6244"/>
          <a:stretch/>
        </p:blipFill>
        <p:spPr>
          <a:xfrm>
            <a:off x="302722" y="2418562"/>
            <a:ext cx="3690934" cy="2533131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302722" y="5320121"/>
            <a:ext cx="4108912" cy="399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Wide variety within RFB stable.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111697" y="5117396"/>
            <a:ext cx="3992061" cy="399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Cost breakdown varies depending on system design.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1634" y="2003428"/>
            <a:ext cx="4737585" cy="2521406"/>
            <a:chOff x="4411634" y="2003428"/>
            <a:chExt cx="4737585" cy="2521406"/>
          </a:xfrm>
        </p:grpSpPr>
        <p:grpSp>
          <p:nvGrpSpPr>
            <p:cNvPr id="2" name="Group 1"/>
            <p:cNvGrpSpPr/>
            <p:nvPr/>
          </p:nvGrpSpPr>
          <p:grpSpPr>
            <a:xfrm>
              <a:off x="4411634" y="2357151"/>
              <a:ext cx="4737585" cy="2167683"/>
              <a:chOff x="4411634" y="2357151"/>
              <a:chExt cx="4737585" cy="2167683"/>
            </a:xfrm>
          </p:grpSpPr>
          <p:graphicFrame>
            <p:nvGraphicFramePr>
              <p:cNvPr id="14" name="Chart 1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2570355"/>
                  </p:ext>
                </p:extLst>
              </p:nvPr>
            </p:nvGraphicFramePr>
            <p:xfrm>
              <a:off x="4411634" y="2360351"/>
              <a:ext cx="2801394" cy="216448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5" name="Chart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56535727"/>
                  </p:ext>
                </p:extLst>
              </p:nvPr>
            </p:nvGraphicFramePr>
            <p:xfrm>
              <a:off x="6776194" y="2357151"/>
              <a:ext cx="2373025" cy="216448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318066" y="2003428"/>
              <a:ext cx="3052849" cy="3990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71450" indent="-137160" algn="l" defTabSz="6858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342900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548640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754380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920120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100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300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500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700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Corbel" pitchFamily="34" charset="0"/>
                <a:buNone/>
              </a:pPr>
              <a:r>
                <a:rPr lang="en-GB" sz="1600" dirty="0" smtClean="0">
                  <a:solidFill>
                    <a:schemeClr val="tx1"/>
                  </a:solidFill>
                </a:rPr>
                <a:t>$/kW materials cost for vanadium systems: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7760624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Work so far: revenue under optimal operation</a:t>
            </a:r>
            <a:endParaRPr lang="en-GB" sz="2800" dirty="0">
              <a:latin typeface="+mn-lt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419100" y="5545920"/>
            <a:ext cx="7547956" cy="443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More accurate TEA. Looking to submit article this month.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9" y="2211119"/>
            <a:ext cx="8779001" cy="3334801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525434" y="1227440"/>
            <a:ext cx="7547956" cy="739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Improved optimisation method for RFB schedule has been developed.</a:t>
            </a:r>
          </a:p>
        </p:txBody>
      </p:sp>
    </p:spTree>
    <p:extLst>
      <p:ext uri="{BB962C8B-B14F-4D97-AF65-F5344CB8AC3E}">
        <p14:creationId xmlns:p14="http://schemas.microsoft.com/office/powerpoint/2010/main" val="13716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Next steps</a:t>
            </a:r>
            <a:endParaRPr lang="en-GB" sz="2800" dirty="0">
              <a:latin typeface="+mn-lt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19101" y="1403325"/>
            <a:ext cx="7610994" cy="4504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Extend RFB cost model </a:t>
            </a:r>
            <a:r>
              <a:rPr lang="en-GB" sz="2400" dirty="0" smtClean="0">
                <a:solidFill>
                  <a:schemeClr val="tx1"/>
                </a:solidFill>
              </a:rPr>
              <a:t>to include manufacture, installation etc.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2324591"/>
            <a:ext cx="8167947" cy="134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37160" defTabSz="6858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revenue optimisation for more lucrative application</a:t>
            </a:r>
          </a:p>
          <a:p>
            <a:pPr marL="342900" lvl="1" indent="-137160" defTabSz="685800" eaLnBrk="1" fontAlgn="auto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A66AC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Going to look at behind the meter </a:t>
            </a:r>
            <a:r>
              <a:rPr lang="en-GB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PV self-consumption and network charge avoidance</a:t>
            </a:r>
            <a:endParaRPr lang="en-GB" sz="20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137160" defTabSz="685800" eaLnBrk="1" fontAlgn="auto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A66AC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 / Australia / California etc.</a:t>
            </a:r>
            <a:endParaRPr lang="en-GB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" y="3988336"/>
            <a:ext cx="79435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37160" defTabSz="6858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Investigate hybrid systems, e.g. RFB + Li-ion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" y="4664438"/>
            <a:ext cx="794350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37160" defTabSz="6858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Investigate potential of lower TRL systems</a:t>
            </a:r>
            <a:endParaRPr lang="en-GB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  <p:bldP spid="10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Next steps</a:t>
            </a:r>
            <a:endParaRPr lang="en-GB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2" y="938568"/>
            <a:ext cx="7419475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+mn-lt"/>
              </a:rPr>
              <a:t>Work so far: RFB cost model</a:t>
            </a:r>
            <a:endParaRPr lang="en-GB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1" y="1370556"/>
            <a:ext cx="6286720" cy="4019905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40822" y="5533577"/>
            <a:ext cx="8429106" cy="399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Corbel" pitchFamily="34" charset="0"/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CAPEX competitive with Li-ion when required E:P ~4h and higher.</a:t>
            </a:r>
          </a:p>
        </p:txBody>
      </p:sp>
    </p:spTree>
    <p:extLst>
      <p:ext uri="{BB962C8B-B14F-4D97-AF65-F5344CB8AC3E}">
        <p14:creationId xmlns:p14="http://schemas.microsoft.com/office/powerpoint/2010/main" val="12702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5146</TotalTime>
  <Words>291</Words>
  <Application>Microsoft Office PowerPoint</Application>
  <PresentationFormat>On-screen Show (4:3)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Levenim MT</vt:lpstr>
      <vt:lpstr>Times New Roman</vt:lpstr>
      <vt:lpstr>Basis</vt:lpstr>
      <vt:lpstr>The selection and operation of flow cells  as a partner for conventional batteries for electrical grid support.  Confirmation review  20th November 2018</vt:lpstr>
      <vt:lpstr>Redox Flow Batteries: What? </vt:lpstr>
      <vt:lpstr>Redox Flow Batteries: why?</vt:lpstr>
      <vt:lpstr>PowerPoint Presentation</vt:lpstr>
      <vt:lpstr>Work so far: RFB cost model</vt:lpstr>
      <vt:lpstr>Work so far: revenue under optimal operation</vt:lpstr>
      <vt:lpstr>Next steps</vt:lpstr>
      <vt:lpstr>Next steps</vt:lpstr>
      <vt:lpstr>Work so far: RFB cost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please write the title including the IMMPETUS core project number if applicable</dc:title>
  <dc:creator>tt</dc:creator>
  <cp:lastModifiedBy>cdtgroup</cp:lastModifiedBy>
  <cp:revision>608</cp:revision>
  <cp:lastPrinted>2017-10-05T14:19:00Z</cp:lastPrinted>
  <dcterms:created xsi:type="dcterms:W3CDTF">2001-08-29T13:02:35Z</dcterms:created>
  <dcterms:modified xsi:type="dcterms:W3CDTF">2018-11-20T10:29:10Z</dcterms:modified>
</cp:coreProperties>
</file>