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7.xml"/><Relationship Id="rId22" Type="http://schemas.openxmlformats.org/officeDocument/2006/relationships/font" Target="fonts/MavenPro-bold.fntdata"/><Relationship Id="rId10" Type="http://schemas.openxmlformats.org/officeDocument/2006/relationships/slide" Target="slides/slide6.xml"/><Relationship Id="rId21" Type="http://schemas.openxmlformats.org/officeDocument/2006/relationships/font" Target="fonts/Maven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italic.fntdata"/><Relationship Id="rId6" Type="http://schemas.openxmlformats.org/officeDocument/2006/relationships/slide" Target="slides/slide2.xml"/><Relationship Id="rId18" Type="http://schemas.openxmlformats.org/officeDocument/2006/relationships/font" Target="fonts/Nuni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4" name="Google Shape;34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7" name="Google Shape;37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" name="Google Shape;41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42" name="Google Shape;42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" name="Google Shape;44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2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7" name="Google Shape;147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8" name="Google Shape;148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3" name="Google Shape;153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9" name="Google Shape;15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8" name="Google Shape;168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4" name="Google Shape;174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3" name="Google Shape;183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9" name="Google Shape;189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4" name="Google Shape;194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3" name="Google Shape;203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8" name="Google Shape;208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3" name="Google Shape;213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9" name="Google Shape;219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8" name="Google Shape;228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3" name="Google Shape;233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9" name="Google Shape;239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8" name="Google Shape;248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4" name="Google Shape;254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9" name="Google Shape;259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8" name="Google Shape;268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2" name="Google Shape;272;p11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11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ctr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ctr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p1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9" name="Google Shape;279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0" name="Google Shape;280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5" name="Google Shape;55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6" name="Google Shape;56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3" name="Google Shape;63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" name="Google Shape;67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8" name="Google Shape;68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6" name="Google Shape;76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" name="Google Shape;86;p3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0" name="Google Shape;90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4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3" name="Google Shape;93;p4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4" name="Google Shape;94;p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7" name="Google Shape;97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1" name="Google Shape;101;p5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5" name="Google Shape;105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11" name="Google Shape;111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7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8" name="Google Shape;118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9" name="Google Shape;119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3" name="Google Shape;123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7" name="Google Shape;127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" name="Google Shape;129;p8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33" name="Google Shape;133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9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6" name="Google Shape;136;p9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9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8" name="Google Shape;138;p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41" name="Google Shape;14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4" name="Google Shape;144;p1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gradFill>
          <a:gsLst>
            <a:gs pos="0">
              <a:schemeClr val="dk1"/>
            </a:gs>
            <a:gs pos="29000">
              <a:schemeClr val="lt1"/>
            </a:gs>
            <a:gs pos="67000">
              <a:schemeClr val="lt1"/>
            </a:gs>
            <a:gs pos="91000">
              <a:schemeClr val="accent4"/>
            </a:gs>
            <a:gs pos="100000">
              <a:schemeClr val="accent4"/>
            </a:gs>
          </a:gsLst>
          <a:lin ang="5400000" scaled="0"/>
        </a:gra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>
            <p:ph type="title"/>
          </p:nvPr>
        </p:nvSpPr>
        <p:spPr>
          <a:xfrm>
            <a:off x="225286" y="2607192"/>
            <a:ext cx="1174142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ru-RU" sz="6000"/>
              <a:t>Разработка ПО, отслеживающего грузовые перевозки</a:t>
            </a:r>
            <a:endParaRPr b="1" sz="6000"/>
          </a:p>
        </p:txBody>
      </p:sp>
      <p:sp>
        <p:nvSpPr>
          <p:cNvPr id="288" name="Google Shape;288;p14"/>
          <p:cNvSpPr txBox="1"/>
          <p:nvPr>
            <p:ph idx="1" type="body"/>
          </p:nvPr>
        </p:nvSpPr>
        <p:spPr>
          <a:xfrm>
            <a:off x="5777948" y="4768424"/>
            <a:ext cx="6414052" cy="2278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Выполнили: студенты группы 381906-1м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	Дворянчиков Евгений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	Гусев Александр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dk1"/>
              </a:buClr>
              <a:buSzPts val="2800"/>
              <a:buNone/>
            </a:pPr>
            <a:r>
              <a:rPr lang="ru-RU"/>
              <a:t>	Joseph Belchior</a:t>
            </a:r>
            <a:endParaRPr/>
          </a:p>
        </p:txBody>
      </p:sp>
      <p:sp>
        <p:nvSpPr>
          <p:cNvPr id="289" name="Google Shape;28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lash" id="374" name="Google Shape;37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463" y="74614"/>
            <a:ext cx="781050" cy="7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3"/>
          <p:cNvSpPr txBox="1"/>
          <p:nvPr/>
        </p:nvSpPr>
        <p:spPr>
          <a:xfrm>
            <a:off x="2392364" y="115888"/>
            <a:ext cx="869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Критерии приемки</a:t>
            </a:r>
            <a:endParaRPr/>
          </a:p>
        </p:txBody>
      </p:sp>
      <p:cxnSp>
        <p:nvCxnSpPr>
          <p:cNvPr id="376" name="Google Shape;376;p23"/>
          <p:cNvCxnSpPr/>
          <p:nvPr/>
        </p:nvCxnSpPr>
        <p:spPr>
          <a:xfrm>
            <a:off x="1274763" y="895350"/>
            <a:ext cx="9440862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3"/>
          <p:cNvCxnSpPr/>
          <p:nvPr/>
        </p:nvCxnSpPr>
        <p:spPr>
          <a:xfrm>
            <a:off x="1274763" y="44450"/>
            <a:ext cx="0" cy="863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23"/>
          <p:cNvSpPr txBox="1"/>
          <p:nvPr>
            <p:ph idx="1" type="subTitle"/>
          </p:nvPr>
        </p:nvSpPr>
        <p:spPr>
          <a:xfrm>
            <a:off x="1523999" y="1485900"/>
            <a:ext cx="9564690" cy="473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Критерии приемки. По итогам опытной эксплуатации система должна продемонстрировать следующие показатели: 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Среднее время вычисления стоимости маршрута не превышает 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/>
              <a:t>	10 секунд.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Время Поиска и вывода интересующей информации из БД составляет не более 5 секунд.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Система корректно хранит всю информацию о перевозках</a:t>
            </a:r>
            <a:endParaRPr/>
          </a:p>
          <a:p>
            <a:pPr indent="-228600" lvl="2" marL="12573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9" name="Google Shape;379;p2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lash" id="384" name="Google Shape;3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463" y="74614"/>
            <a:ext cx="781050" cy="7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4"/>
          <p:cNvSpPr txBox="1"/>
          <p:nvPr/>
        </p:nvSpPr>
        <p:spPr>
          <a:xfrm>
            <a:off x="2392364" y="115888"/>
            <a:ext cx="869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Обоснование полезности проекта</a:t>
            </a:r>
            <a:endParaRPr/>
          </a:p>
        </p:txBody>
      </p:sp>
      <p:cxnSp>
        <p:nvCxnSpPr>
          <p:cNvPr id="386" name="Google Shape;386;p24"/>
          <p:cNvCxnSpPr/>
          <p:nvPr/>
        </p:nvCxnSpPr>
        <p:spPr>
          <a:xfrm>
            <a:off x="1274763" y="895350"/>
            <a:ext cx="9440862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4"/>
          <p:cNvCxnSpPr/>
          <p:nvPr/>
        </p:nvCxnSpPr>
        <p:spPr>
          <a:xfrm>
            <a:off x="1274763" y="44450"/>
            <a:ext cx="0" cy="863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24"/>
          <p:cNvSpPr txBox="1"/>
          <p:nvPr>
            <p:ph idx="1" type="subTitle"/>
          </p:nvPr>
        </p:nvSpPr>
        <p:spPr>
          <a:xfrm>
            <a:off x="1524000" y="1485900"/>
            <a:ext cx="9144000" cy="473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Обоснование полезности проекта: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Для Заказчика: </a:t>
            </a:r>
            <a:endParaRPr/>
          </a:p>
          <a:p>
            <a:pPr indent="-285750" lvl="2" marL="12001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/>
              <a:t>Оптимизация стоимости маршрута.</a:t>
            </a:r>
            <a:endParaRPr/>
          </a:p>
          <a:p>
            <a:pPr indent="-285750" lvl="2" marL="12001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/>
              <a:t>Хранение информации о перевозк</a:t>
            </a:r>
            <a:r>
              <a:rPr lang="ru-RU"/>
              <a:t>ах</a:t>
            </a:r>
            <a:r>
              <a:rPr lang="ru-RU"/>
              <a:t>.</a:t>
            </a:r>
            <a:endParaRPr/>
          </a:p>
          <a:p>
            <a:pPr indent="-285750" lvl="2" marL="12001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/>
              <a:t>Повышение контроля работы водителей.</a:t>
            </a:r>
            <a:endParaRPr/>
          </a:p>
          <a:p>
            <a:pPr indent="-215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Для компании-исполнителя: </a:t>
            </a:r>
            <a:endParaRPr/>
          </a:p>
          <a:p>
            <a:pPr indent="-285750" lvl="2" marL="12001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/>
              <a:t>Высокая стратегическая ценность. Дает завоевание нового рынка</a:t>
            </a:r>
            <a:endParaRPr/>
          </a:p>
          <a:p>
            <a:pPr indent="-285750" lvl="2" marL="12001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/>
              <a:t>Получение прибыли</a:t>
            </a:r>
            <a:endParaRPr/>
          </a:p>
          <a:p>
            <a:pPr indent="-285750" lvl="2" marL="12001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/>
              <a:t>Повышение репутации в сфере разработки ПО</a:t>
            </a:r>
            <a:endParaRPr/>
          </a:p>
        </p:txBody>
      </p:sp>
      <p:sp>
        <p:nvSpPr>
          <p:cNvPr id="389" name="Google Shape;389;p2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lash" id="394" name="Google Shape;3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463" y="74614"/>
            <a:ext cx="781050" cy="7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5"/>
          <p:cNvSpPr txBox="1"/>
          <p:nvPr/>
        </p:nvSpPr>
        <p:spPr>
          <a:xfrm>
            <a:off x="2392364" y="115888"/>
            <a:ext cx="869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Заключение</a:t>
            </a:r>
            <a:endParaRPr/>
          </a:p>
        </p:txBody>
      </p:sp>
      <p:cxnSp>
        <p:nvCxnSpPr>
          <p:cNvPr id="396" name="Google Shape;396;p25"/>
          <p:cNvCxnSpPr/>
          <p:nvPr/>
        </p:nvCxnSpPr>
        <p:spPr>
          <a:xfrm>
            <a:off x="1274763" y="895350"/>
            <a:ext cx="9440862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5"/>
          <p:cNvCxnSpPr/>
          <p:nvPr/>
        </p:nvCxnSpPr>
        <p:spPr>
          <a:xfrm>
            <a:off x="1274763" y="44450"/>
            <a:ext cx="0" cy="863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25"/>
          <p:cNvSpPr txBox="1"/>
          <p:nvPr>
            <p:ph idx="1" type="subTitle"/>
          </p:nvPr>
        </p:nvSpPr>
        <p:spPr>
          <a:xfrm>
            <a:off x="1524000" y="1485900"/>
            <a:ext cx="9144000" cy="473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sz="2800"/>
              <a:t>На данном этапе были выполнены следующие задачи: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/>
              <a:t>Разработана легенды решаемой задачи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/>
              <a:t>Разработана концепция проекта, включающая:       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ru-RU"/>
              <a:t>Цели проекта и результаты проекта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ru-RU"/>
              <a:t>Допущения и ограничения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ru-RU"/>
              <a:t>Ключевые участники и заинтересованные стороны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ru-RU"/>
              <a:t>Риски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ru-RU"/>
              <a:t>Критерии приемки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arenR"/>
            </a:pPr>
            <a:r>
              <a:rPr lang="ru-RU"/>
              <a:t>Обоснование полезности проекта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15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9" name="Google Shape;399;p2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lash" id="294" name="Google Shape;2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463" y="74614"/>
            <a:ext cx="781050" cy="7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5"/>
          <p:cNvSpPr txBox="1"/>
          <p:nvPr/>
        </p:nvSpPr>
        <p:spPr>
          <a:xfrm>
            <a:off x="2392364" y="115888"/>
            <a:ext cx="869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Легенда</a:t>
            </a:r>
            <a:endParaRPr/>
          </a:p>
        </p:txBody>
      </p:sp>
      <p:cxnSp>
        <p:nvCxnSpPr>
          <p:cNvPr id="296" name="Google Shape;296;p15"/>
          <p:cNvCxnSpPr/>
          <p:nvPr/>
        </p:nvCxnSpPr>
        <p:spPr>
          <a:xfrm>
            <a:off x="1274763" y="895350"/>
            <a:ext cx="9440862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15"/>
          <p:cNvCxnSpPr/>
          <p:nvPr/>
        </p:nvCxnSpPr>
        <p:spPr>
          <a:xfrm>
            <a:off x="1274763" y="44450"/>
            <a:ext cx="0" cy="863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15"/>
          <p:cNvSpPr txBox="1"/>
          <p:nvPr>
            <p:ph idx="1" type="subTitle"/>
          </p:nvPr>
        </p:nvSpPr>
        <p:spPr>
          <a:xfrm>
            <a:off x="1524000" y="1485900"/>
            <a:ext cx="9144000" cy="473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ru-RU" sz="2040"/>
              <a:t>Заказчик ООО Грузоперевозки</a:t>
            </a:r>
            <a:endParaRPr sz="2040"/>
          </a:p>
          <a:p>
            <a:pPr indent="-34290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ru-RU" sz="2040"/>
              <a:t>Основная функция грузоперевозок – доставление груза из одного места в другое в полной сохранности и за максимально короткие сроки.</a:t>
            </a:r>
            <a:endParaRPr sz="2040"/>
          </a:p>
          <a:p>
            <a:pPr indent="-34290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ru-RU" sz="2040"/>
              <a:t>Клиентом грузоперевозки является организация, предоставляющая груз и определяющая место отправления и доставки. При перевозке груза заключается договор. Перевозом груза занимается водитель.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ru-RU" sz="2040"/>
              <a:t>Каждый груз определяется уникальным кодом маршрута, названием, дальность грузоперевозки, количеством дней в пути и оплатой.</a:t>
            </a:r>
            <a:endParaRPr sz="2040"/>
          </a:p>
          <a:p>
            <a:pPr indent="-34290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ru-RU" sz="2040"/>
              <a:t>Каждый водитель имеет: уникальный код, фамилию, имя. отчество, трудовой стаж. Также оценивается проделанная работа, включающая: код маршрута код водителя,  дата отправки, дата возвращения, премия.</a:t>
            </a:r>
            <a:endParaRPr sz="2040"/>
          </a:p>
          <a:p>
            <a:pPr indent="-342900" lvl="0" marL="3429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lang="ru-RU" sz="2040"/>
              <a:t>Оплата водителя должна зависеть не только от от маршрута, но и от стажа водителя. Также необходимо учитывать, что перевозку могут осуществлять 2 водителя.</a:t>
            </a:r>
            <a:endParaRPr sz="2040"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br>
              <a:rPr lang="ru-RU" sz="2040"/>
            </a:br>
            <a:r>
              <a:rPr lang="ru-RU" sz="2040"/>
              <a:t> 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t/>
            </a:r>
            <a:endParaRPr sz="2040"/>
          </a:p>
        </p:txBody>
      </p:sp>
      <p:sp>
        <p:nvSpPr>
          <p:cNvPr id="299" name="Google Shape;299;p1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lash" id="304" name="Google Shape;3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463" y="74614"/>
            <a:ext cx="781050" cy="7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6"/>
          <p:cNvSpPr txBox="1"/>
          <p:nvPr/>
        </p:nvSpPr>
        <p:spPr>
          <a:xfrm>
            <a:off x="2392364" y="115888"/>
            <a:ext cx="869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Цели проекта</a:t>
            </a:r>
            <a:endParaRPr/>
          </a:p>
        </p:txBody>
      </p:sp>
      <p:cxnSp>
        <p:nvCxnSpPr>
          <p:cNvPr id="306" name="Google Shape;306;p16"/>
          <p:cNvCxnSpPr/>
          <p:nvPr/>
        </p:nvCxnSpPr>
        <p:spPr>
          <a:xfrm>
            <a:off x="1274763" y="895350"/>
            <a:ext cx="9440862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16"/>
          <p:cNvCxnSpPr/>
          <p:nvPr/>
        </p:nvCxnSpPr>
        <p:spPr>
          <a:xfrm>
            <a:off x="1274763" y="44450"/>
            <a:ext cx="0" cy="863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16"/>
          <p:cNvSpPr txBox="1"/>
          <p:nvPr>
            <p:ph idx="1" type="subTitle"/>
          </p:nvPr>
        </p:nvSpPr>
        <p:spPr>
          <a:xfrm>
            <a:off x="1524000" y="1485900"/>
            <a:ext cx="9144000" cy="473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/>
              <a:t>Целями проекта являются: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Оптимизация затрат на перевозку.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Определение более точной системы оплаты труда водителям.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Хранение полной информации о перевозках.</a:t>
            </a:r>
            <a:br>
              <a:rPr lang="ru-RU"/>
            </a:br>
            <a:r>
              <a:rPr lang="ru-RU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09" name="Google Shape;309;p1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lash" id="314" name="Google Shape;3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463" y="74614"/>
            <a:ext cx="781050" cy="7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7"/>
          <p:cNvSpPr txBox="1"/>
          <p:nvPr/>
        </p:nvSpPr>
        <p:spPr>
          <a:xfrm>
            <a:off x="2392364" y="115888"/>
            <a:ext cx="869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проекта</a:t>
            </a:r>
            <a:endParaRPr/>
          </a:p>
        </p:txBody>
      </p:sp>
      <p:cxnSp>
        <p:nvCxnSpPr>
          <p:cNvPr id="316" name="Google Shape;316;p17"/>
          <p:cNvCxnSpPr/>
          <p:nvPr/>
        </p:nvCxnSpPr>
        <p:spPr>
          <a:xfrm>
            <a:off x="1274763" y="895350"/>
            <a:ext cx="9440862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17"/>
          <p:cNvCxnSpPr/>
          <p:nvPr/>
        </p:nvCxnSpPr>
        <p:spPr>
          <a:xfrm>
            <a:off x="1274763" y="44450"/>
            <a:ext cx="0" cy="863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17"/>
          <p:cNvSpPr txBox="1"/>
          <p:nvPr>
            <p:ph idx="1" type="subTitle"/>
          </p:nvPr>
        </p:nvSpPr>
        <p:spPr>
          <a:xfrm>
            <a:off x="1524000" y="1485900"/>
            <a:ext cx="9144000" cy="502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Продуктами проекта являются: 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Прикладное ПО и документация пользователей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Базовое ПО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Оборудование ЛВС (локальной вычислительной сети), сервер и операционно-системное ПО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Проведение пуско-наладочных работ и ввод в опытную эксплуатацию 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Обучение пользователей и администраторов системы 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Сопровождение системы на этапе опытной эксплуатации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Передача системы в эксплуатацию</a:t>
            </a:r>
            <a:endParaRPr/>
          </a:p>
        </p:txBody>
      </p:sp>
      <p:sp>
        <p:nvSpPr>
          <p:cNvPr id="319" name="Google Shape;319;p1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lash" id="324" name="Google Shape;3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463" y="74614"/>
            <a:ext cx="781050" cy="7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8"/>
          <p:cNvSpPr txBox="1"/>
          <p:nvPr/>
        </p:nvSpPr>
        <p:spPr>
          <a:xfrm>
            <a:off x="2392364" y="115888"/>
            <a:ext cx="869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проекта</a:t>
            </a:r>
            <a:endParaRPr/>
          </a:p>
        </p:txBody>
      </p:sp>
      <p:cxnSp>
        <p:nvCxnSpPr>
          <p:cNvPr id="326" name="Google Shape;326;p18"/>
          <p:cNvCxnSpPr/>
          <p:nvPr/>
        </p:nvCxnSpPr>
        <p:spPr>
          <a:xfrm>
            <a:off x="1274763" y="895350"/>
            <a:ext cx="9440862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18"/>
          <p:cNvCxnSpPr/>
          <p:nvPr/>
        </p:nvCxnSpPr>
        <p:spPr>
          <a:xfrm>
            <a:off x="1274763" y="44450"/>
            <a:ext cx="0" cy="863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18"/>
          <p:cNvSpPr txBox="1"/>
          <p:nvPr>
            <p:ph idx="1" type="subTitle"/>
          </p:nvPr>
        </p:nvSpPr>
        <p:spPr>
          <a:xfrm>
            <a:off x="1524000" y="1485900"/>
            <a:ext cx="9144000" cy="502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Результаты проекта должны обеспечить: 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Поиск оптимального маршрута..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Автоматизация оплаты труда водителей.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Повышение оперативности доступа к информации о маршрутах и водителях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Повышение надежности и полноты хранения данных, таких как:</a:t>
            </a:r>
            <a:endParaRPr/>
          </a:p>
          <a:p>
            <a:pPr indent="-285750" lvl="2" marL="12001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/>
              <a:t>Маршруты (Код маршрута, Название, Дальность, Количество дней в пути, Оплата). </a:t>
            </a:r>
            <a:endParaRPr/>
          </a:p>
          <a:p>
            <a:pPr indent="-285750" lvl="2" marL="12001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/>
              <a:t>Водители (Код водителя, Фамилия, Имя, Отчество, Стаж). </a:t>
            </a:r>
            <a:endParaRPr/>
          </a:p>
          <a:p>
            <a:pPr indent="-285750" lvl="2" marL="12001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/>
              <a:t>Проделанная работа (Код маршрута, Код водителя, Дата отправки, Дата возвращения, Премия). </a:t>
            </a:r>
            <a:endParaRPr/>
          </a:p>
        </p:txBody>
      </p:sp>
      <p:sp>
        <p:nvSpPr>
          <p:cNvPr id="329" name="Google Shape;329;p18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lash" id="334" name="Google Shape;3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463" y="74614"/>
            <a:ext cx="781050" cy="7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9"/>
          <p:cNvSpPr txBox="1"/>
          <p:nvPr/>
        </p:nvSpPr>
        <p:spPr>
          <a:xfrm>
            <a:off x="2392364" y="115888"/>
            <a:ext cx="869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проекта</a:t>
            </a:r>
            <a:endParaRPr/>
          </a:p>
        </p:txBody>
      </p:sp>
      <p:cxnSp>
        <p:nvCxnSpPr>
          <p:cNvPr id="336" name="Google Shape;336;p19"/>
          <p:cNvCxnSpPr/>
          <p:nvPr/>
        </p:nvCxnSpPr>
        <p:spPr>
          <a:xfrm>
            <a:off x="1274763" y="895350"/>
            <a:ext cx="9440862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19"/>
          <p:cNvCxnSpPr/>
          <p:nvPr/>
        </p:nvCxnSpPr>
        <p:spPr>
          <a:xfrm>
            <a:off x="1274763" y="44450"/>
            <a:ext cx="0" cy="863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19"/>
          <p:cNvSpPr txBox="1"/>
          <p:nvPr>
            <p:ph idx="1" type="subTitle"/>
          </p:nvPr>
        </p:nvSpPr>
        <p:spPr>
          <a:xfrm>
            <a:off x="1524000" y="1485900"/>
            <a:ext cx="9144000" cy="502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Система должна автоматизировать следующие функции: 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Авторизация и аутентификация пользователей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Просмотр списка перевезенных и перевозимых грузов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Просмотр списка построенных маршрутов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Просмотр списка водителей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Поиск проделанной работы определенным водителем.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Определение километража, пройденного определенным водителем.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Определение количества дней в пути для определенного сотрудника.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Вычисление оплаты труда для сотрудников.</a:t>
            </a:r>
            <a:endParaRPr/>
          </a:p>
        </p:txBody>
      </p:sp>
      <p:sp>
        <p:nvSpPr>
          <p:cNvPr id="339" name="Google Shape;339;p1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lash" id="344" name="Google Shape;3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463" y="74614"/>
            <a:ext cx="781050" cy="7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0"/>
          <p:cNvSpPr txBox="1"/>
          <p:nvPr/>
        </p:nvSpPr>
        <p:spPr>
          <a:xfrm>
            <a:off x="2392364" y="115888"/>
            <a:ext cx="869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Допущения и ограничения</a:t>
            </a:r>
            <a:endParaRPr/>
          </a:p>
        </p:txBody>
      </p:sp>
      <p:cxnSp>
        <p:nvCxnSpPr>
          <p:cNvPr id="346" name="Google Shape;346;p20"/>
          <p:cNvCxnSpPr/>
          <p:nvPr/>
        </p:nvCxnSpPr>
        <p:spPr>
          <a:xfrm>
            <a:off x="1274763" y="895350"/>
            <a:ext cx="9440862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0"/>
          <p:cNvCxnSpPr/>
          <p:nvPr/>
        </p:nvCxnSpPr>
        <p:spPr>
          <a:xfrm>
            <a:off x="1274763" y="44450"/>
            <a:ext cx="0" cy="863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20"/>
          <p:cNvSpPr txBox="1"/>
          <p:nvPr>
            <p:ph idx="1" type="subTitle"/>
          </p:nvPr>
        </p:nvSpPr>
        <p:spPr>
          <a:xfrm>
            <a:off x="1524000" y="1485900"/>
            <a:ext cx="9144000" cy="473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Допущения и ограничения: 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Проектирование прикладного ПО выполняется с использованием UML. 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Средством разработки ПО является Java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В качестве промежуточного ПО сопровождения и поддержки каталога используется СУБД MySQL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Нагрузка на систему не должна быть более 50 одновременно работающих пользователей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В рамки проекта не входят: </a:t>
            </a:r>
            <a:endParaRPr/>
          </a:p>
          <a:p>
            <a:pPr indent="-285750" lvl="2" marL="12001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/>
              <a:t>Защита системы от преднамеренного взлома</a:t>
            </a:r>
            <a:endParaRPr/>
          </a:p>
        </p:txBody>
      </p:sp>
      <p:sp>
        <p:nvSpPr>
          <p:cNvPr id="349" name="Google Shape;349;p2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lash" id="354" name="Google Shape;3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463" y="74614"/>
            <a:ext cx="781050" cy="7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1"/>
          <p:cNvSpPr txBox="1"/>
          <p:nvPr/>
        </p:nvSpPr>
        <p:spPr>
          <a:xfrm>
            <a:off x="2392364" y="115888"/>
            <a:ext cx="869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Участники и заинтересованные стороны</a:t>
            </a:r>
            <a:endParaRPr/>
          </a:p>
        </p:txBody>
      </p:sp>
      <p:cxnSp>
        <p:nvCxnSpPr>
          <p:cNvPr id="356" name="Google Shape;356;p21"/>
          <p:cNvCxnSpPr/>
          <p:nvPr/>
        </p:nvCxnSpPr>
        <p:spPr>
          <a:xfrm>
            <a:off x="1274763" y="895350"/>
            <a:ext cx="9440862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1"/>
          <p:cNvCxnSpPr/>
          <p:nvPr/>
        </p:nvCxnSpPr>
        <p:spPr>
          <a:xfrm>
            <a:off x="1274763" y="44450"/>
            <a:ext cx="0" cy="863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21"/>
          <p:cNvSpPr txBox="1"/>
          <p:nvPr>
            <p:ph idx="1" type="subTitle"/>
          </p:nvPr>
        </p:nvSpPr>
        <p:spPr>
          <a:xfrm>
            <a:off x="1524000" y="1485900"/>
            <a:ext cx="9144000" cy="473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Ключевые участники и заинтересованные стороны: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Спонсор и заказчик проекта – генеральный директор ООО Грузоперевозки «Деловые Линии» Фарид Мадани 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Пользователи ПО: </a:t>
            </a:r>
            <a:endParaRPr/>
          </a:p>
          <a:p>
            <a:pPr indent="-285750" lvl="2" marL="12001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/>
              <a:t>Сотрудники ООО «Деловые Линии» (поиск грузов, просмотр информации о водителях и маршрутах)</a:t>
            </a:r>
            <a:endParaRPr/>
          </a:p>
          <a:p>
            <a:pPr indent="-285750" lvl="2" marL="12001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/>
              <a:t>Руководство ООО «Деловые Линии» (анализ данных и контроль работы грузоперевозок) </a:t>
            </a:r>
            <a:endParaRPr/>
          </a:p>
          <a:p>
            <a:pPr indent="-285750" lvl="2" marL="12001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/>
              <a:t>Бухгалтерия ООО «Деловые линии» (Вычисление оплаты труда)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Руководитель проекта – директор компании-исполнителя Егоров Я.Н.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Соисполнители: 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Поставщик оборудования и операционно-системного ПО - ООО «Ситилинк» 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ru-RU"/>
              <a:t>Поставщик базового ПО - ООО «Майкрософт Рус»</a:t>
            </a:r>
            <a:endParaRPr/>
          </a:p>
        </p:txBody>
      </p:sp>
      <p:sp>
        <p:nvSpPr>
          <p:cNvPr id="359" name="Google Shape;359;p2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lash" id="364" name="Google Shape;3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463" y="74614"/>
            <a:ext cx="781050" cy="7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2"/>
          <p:cNvSpPr txBox="1"/>
          <p:nvPr/>
        </p:nvSpPr>
        <p:spPr>
          <a:xfrm>
            <a:off x="2392364" y="115888"/>
            <a:ext cx="869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Риски</a:t>
            </a:r>
            <a:endParaRPr/>
          </a:p>
        </p:txBody>
      </p:sp>
      <p:cxnSp>
        <p:nvCxnSpPr>
          <p:cNvPr id="366" name="Google Shape;366;p22"/>
          <p:cNvCxnSpPr/>
          <p:nvPr/>
        </p:nvCxnSpPr>
        <p:spPr>
          <a:xfrm>
            <a:off x="1274763" y="895350"/>
            <a:ext cx="9440862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2"/>
          <p:cNvCxnSpPr/>
          <p:nvPr/>
        </p:nvCxnSpPr>
        <p:spPr>
          <a:xfrm>
            <a:off x="1274763" y="44450"/>
            <a:ext cx="0" cy="863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22"/>
          <p:cNvSpPr txBox="1"/>
          <p:nvPr>
            <p:ph idx="1" type="subTitle"/>
          </p:nvPr>
        </p:nvSpPr>
        <p:spPr>
          <a:xfrm>
            <a:off x="1524000" y="1485900"/>
            <a:ext cx="9144000" cy="4739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Риски проекта:</a:t>
            </a:r>
            <a:endParaRPr/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ru-RU">
                <a:solidFill>
                  <a:srgbClr val="FFFFFF"/>
                </a:solidFill>
              </a:rPr>
              <a:t>Неполнота требований к функциональности системы </a:t>
            </a:r>
            <a:endParaRPr>
              <a:solidFill>
                <a:srgbClr val="FFFFFF"/>
              </a:solidFill>
            </a:endParaRPr>
          </a:p>
          <a:p>
            <a:pPr indent="-34290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ru-RU">
                <a:solidFill>
                  <a:srgbClr val="FFFFFF"/>
                </a:solidFill>
              </a:rPr>
              <a:t>Конечный продукт будет неудобен в пользовании.</a:t>
            </a:r>
            <a:endParaRPr>
              <a:solidFill>
                <a:srgbClr val="FFFFFF"/>
              </a:solidFill>
            </a:endParaRPr>
          </a:p>
          <a:p>
            <a:pPr indent="-349250" lvl="1" marL="8001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100"/>
              <a:buChar char="○"/>
            </a:pPr>
            <a:r>
              <a:rPr lang="ru-RU">
                <a:solidFill>
                  <a:srgbClr val="FFFFFF"/>
                </a:solidFill>
              </a:rPr>
              <a:t> Высокие затраты на внедрение</a:t>
            </a:r>
            <a:endParaRPr>
              <a:solidFill>
                <a:srgbClr val="FFFFFF"/>
              </a:solidFill>
            </a:endParaRPr>
          </a:p>
          <a:p>
            <a:pPr indent="0" lvl="0" marL="1219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FFFF"/>
                </a:solidFill>
              </a:rPr>
              <a:t>Суммарный уровень рисков следует оценить как низкий</a:t>
            </a:r>
            <a:endParaRPr>
              <a:solidFill>
                <a:srgbClr val="FFFFFF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