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68" r:id="rId2"/>
    <p:sldId id="259" r:id="rId3"/>
    <p:sldId id="269" r:id="rId4"/>
    <p:sldId id="270" r:id="rId5"/>
    <p:sldId id="261" r:id="rId6"/>
    <p:sldId id="271" r:id="rId7"/>
    <p:sldId id="260" r:id="rId8"/>
    <p:sldId id="262" r:id="rId9"/>
    <p:sldId id="263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63"/>
    <p:restoredTop sz="94746"/>
  </p:normalViewPr>
  <p:slideViewPr>
    <p:cSldViewPr snapToGrid="0">
      <p:cViewPr varScale="1">
        <p:scale>
          <a:sx n="52" d="100"/>
          <a:sy n="52" d="100"/>
        </p:scale>
        <p:origin x="5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2B7047-1EEC-48EB-8B38-8FFEC95229BD}" type="datetimeFigureOut">
              <a:rPr lang="ru-RU" smtClean="0"/>
              <a:t>20.11.2019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D96FDC-226B-4E35-A025-D17740D5A0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2966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57014-6ED8-5C4E-9529-9804328CA3D2}" type="datetime1">
              <a:rPr lang="ru-RU" smtClean="0"/>
              <a:t>20.11.2019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DC1B6-72A4-474C-8078-CE6DDBBD81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6999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4B006-AD59-BF4F-B06D-599CE83A09E2}" type="datetime1">
              <a:rPr lang="ru-RU" smtClean="0"/>
              <a:t>20.11.2019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DC1B6-72A4-474C-8078-CE6DDBBD81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6747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E5ADE-3406-2145-B0A8-261821CA4C9C}" type="datetime1">
              <a:rPr lang="ru-RU" smtClean="0"/>
              <a:t>20.11.2019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DC1B6-72A4-474C-8078-CE6DDBBD81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2466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E1206-3745-AA48-AF75-C6A6EA061EEB}" type="datetime1">
              <a:rPr lang="ru-RU" smtClean="0"/>
              <a:t>20.11.2019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DC1B6-72A4-474C-8078-CE6DDBBD81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183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A354D-BD7D-194C-AADF-3EE555402D65}" type="datetime1">
              <a:rPr lang="ru-RU" smtClean="0"/>
              <a:t>20.11.2019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DC1B6-72A4-474C-8078-CE6DDBBD81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6353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7A98A-AC18-B743-8222-B09952F9F9D1}" type="datetime1">
              <a:rPr lang="ru-RU" smtClean="0"/>
              <a:t>20.11.2019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DC1B6-72A4-474C-8078-CE6DDBBD81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5172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398BC-F34D-494E-9FE9-6EDCE62F0CD7}" type="datetime1">
              <a:rPr lang="ru-RU" smtClean="0"/>
              <a:t>20.11.2019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DC1B6-72A4-474C-8078-CE6DDBBD81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553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7F1B9-B68E-9443-B29B-A9D8F4ACB5DD}" type="datetime1">
              <a:rPr lang="ru-RU" smtClean="0"/>
              <a:t>20.11.2019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DC1B6-72A4-474C-8078-CE6DDBBD81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3908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C11A5-24AA-2E46-A4BB-E6637F989107}" type="datetime1">
              <a:rPr lang="ru-RU" smtClean="0"/>
              <a:t>20.11.2019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DC1B6-72A4-474C-8078-CE6DDBBD81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0230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CCCD6-9BE4-9845-A342-D620543EB49F}" type="datetime1">
              <a:rPr lang="ru-RU" smtClean="0"/>
              <a:t>20.11.2019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DC1B6-72A4-474C-8078-CE6DDBBD81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7906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9826C-309B-DA4B-B1DA-23FE490D5222}" type="datetime1">
              <a:rPr lang="ru-RU" smtClean="0"/>
              <a:t>20.11.2019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DC1B6-72A4-474C-8078-CE6DDBBD81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5958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CAE799-710B-A344-A4D7-BE0F76521F66}" type="datetime1">
              <a:rPr lang="ru-RU" smtClean="0"/>
              <a:t>20.11.2019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8DC1B6-72A4-474C-8078-CE6DDBBD81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0224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29000">
              <a:schemeClr val="bg1"/>
            </a:gs>
            <a:gs pos="67000">
              <a:schemeClr val="bg1"/>
            </a:gs>
            <a:gs pos="100000">
              <a:schemeClr val="accent4"/>
            </a:gs>
            <a:gs pos="0">
              <a:schemeClr val="tx1"/>
            </a:gs>
            <a:gs pos="91000">
              <a:schemeClr val="accent4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7C3817C5-68C7-4365-965A-A440A3DE9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286" y="2607192"/>
            <a:ext cx="11741427" cy="1325563"/>
          </a:xfrm>
        </p:spPr>
        <p:txBody>
          <a:bodyPr>
            <a:noAutofit/>
          </a:bodyPr>
          <a:lstStyle/>
          <a:p>
            <a:pPr algn="ctr"/>
            <a:r>
              <a:rPr lang="ru-RU" sz="6000" b="1" dirty="0"/>
              <a:t>Разработка </a:t>
            </a:r>
            <a:r>
              <a:rPr lang="ru-RU" sz="6000" b="1" dirty="0" smtClean="0"/>
              <a:t>ПО, отслеживающего грузовые перевозки</a:t>
            </a:r>
            <a:endParaRPr lang="ru-RU" sz="6000" b="1" dirty="0"/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75FCDC36-8FAA-443F-9A2A-E00B1C5091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77948" y="4768424"/>
            <a:ext cx="6414052" cy="22782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Выполнили: студенты группы 381906-1м</a:t>
            </a:r>
          </a:p>
          <a:p>
            <a:pPr marL="0" indent="0">
              <a:buNone/>
            </a:pPr>
            <a:r>
              <a:rPr lang="ru-RU" dirty="0"/>
              <a:t>	</a:t>
            </a:r>
            <a:r>
              <a:rPr lang="ru-RU" dirty="0" smtClean="0"/>
              <a:t>Дворянчиков Евгений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	</a:t>
            </a:r>
            <a:r>
              <a:rPr lang="ru-RU" dirty="0" smtClean="0"/>
              <a:t>Гусев Александр</a:t>
            </a:r>
          </a:p>
          <a:p>
            <a:pPr marL="0" indent="0">
              <a:buNone/>
            </a:pPr>
            <a:r>
              <a:rPr lang="ru-RU" dirty="0" smtClean="0"/>
              <a:t>	</a:t>
            </a:r>
            <a:r>
              <a:rPr lang="en-US" dirty="0"/>
              <a:t>Joseph </a:t>
            </a:r>
            <a:r>
              <a:rPr lang="en-US" dirty="0" err="1"/>
              <a:t>Belchior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="" xmlns:a16="http://schemas.microsoft.com/office/drawing/2014/main" id="{037584E7-2FAA-1C4B-A767-F9F7BBC9D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DC1B6-72A4-474C-8078-CE6DDBBD819D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97620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Picture 7" descr="splash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4463" y="74614"/>
            <a:ext cx="781050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3" name="Text Box 9"/>
          <p:cNvSpPr txBox="1">
            <a:spLocks noChangeArrowheads="1"/>
          </p:cNvSpPr>
          <p:nvPr/>
        </p:nvSpPr>
        <p:spPr bwMode="auto">
          <a:xfrm>
            <a:off x="2392364" y="115888"/>
            <a:ext cx="86963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ru-RU" sz="2800" b="1" dirty="0"/>
              <a:t>Критерии приемки</a:t>
            </a:r>
          </a:p>
        </p:txBody>
      </p:sp>
      <p:sp>
        <p:nvSpPr>
          <p:cNvPr id="7174" name="Line 10"/>
          <p:cNvSpPr>
            <a:spLocks noChangeShapeType="1"/>
          </p:cNvSpPr>
          <p:nvPr/>
        </p:nvSpPr>
        <p:spPr bwMode="auto">
          <a:xfrm>
            <a:off x="1274763" y="895350"/>
            <a:ext cx="9440862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7175" name="Line 11"/>
          <p:cNvSpPr>
            <a:spLocks noChangeShapeType="1"/>
          </p:cNvSpPr>
          <p:nvPr/>
        </p:nvSpPr>
        <p:spPr bwMode="auto">
          <a:xfrm>
            <a:off x="1274763" y="44450"/>
            <a:ext cx="0" cy="8636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" name="Подзаголовок 1"/>
          <p:cNvSpPr>
            <a:spLocks noGrp="1"/>
          </p:cNvSpPr>
          <p:nvPr>
            <p:ph type="subTitle" idx="1"/>
          </p:nvPr>
        </p:nvSpPr>
        <p:spPr>
          <a:xfrm>
            <a:off x="1523999" y="1485900"/>
            <a:ext cx="9564690" cy="4739054"/>
          </a:xfrm>
        </p:spPr>
        <p:txBody>
          <a:bodyPr>
            <a:normAutofit/>
          </a:bodyPr>
          <a:lstStyle/>
          <a:p>
            <a:pPr lvl="0" algn="just"/>
            <a:r>
              <a:rPr lang="ru-RU" dirty="0"/>
              <a:t>Критерии приемки. По итогам опытной эксплуатации система должна продемонстрировать следующие показатели: 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ru-RU" dirty="0" smtClean="0"/>
              <a:t>Среднее время вычисления оплаты труда водител</a:t>
            </a:r>
            <a:r>
              <a:rPr lang="ru-RU" dirty="0" smtClean="0"/>
              <a:t>ю </a:t>
            </a:r>
            <a:r>
              <a:rPr lang="ru-RU" dirty="0" smtClean="0"/>
              <a:t>не превышает </a:t>
            </a:r>
            <a:endParaRPr lang="ru-RU" dirty="0"/>
          </a:p>
          <a:p>
            <a:pPr lvl="1" algn="just"/>
            <a:r>
              <a:rPr lang="ru-RU" dirty="0"/>
              <a:t>	</a:t>
            </a:r>
            <a:r>
              <a:rPr lang="ru-RU" dirty="0" smtClean="0"/>
              <a:t>10 секунд.</a:t>
            </a:r>
            <a:endParaRPr lang="ru-RU" dirty="0"/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ru-RU" dirty="0" smtClean="0"/>
              <a:t>Время Поиска и вывода интересующей информации из БД составляет не более 5 секунд.</a:t>
            </a:r>
            <a:endParaRPr lang="ru-RU" dirty="0"/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ru-RU" dirty="0" smtClean="0"/>
              <a:t>Система корректно хранит </a:t>
            </a:r>
            <a:r>
              <a:rPr lang="ru-RU" dirty="0"/>
              <a:t>всю информацию </a:t>
            </a:r>
            <a:r>
              <a:rPr lang="ru-RU" dirty="0" smtClean="0"/>
              <a:t>о перевозках</a:t>
            </a:r>
            <a:endParaRPr lang="ru-RU" dirty="0"/>
          </a:p>
          <a:p>
            <a:pPr marL="1257300" lvl="2" indent="-342900" algn="l">
              <a:buFont typeface="Arial" panose="020B0604020202020204" pitchFamily="34" charset="0"/>
              <a:buChar char="•"/>
            </a:pP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="" xmlns:a16="http://schemas.microsoft.com/office/drawing/2014/main" id="{CB4DFC38-3C2F-EB44-AB79-1E545A410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DC1B6-72A4-474C-8078-CE6DDBBD819D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20548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Picture 7" descr="splash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4463" y="74614"/>
            <a:ext cx="781050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3" name="Text Box 9"/>
          <p:cNvSpPr txBox="1">
            <a:spLocks noChangeArrowheads="1"/>
          </p:cNvSpPr>
          <p:nvPr/>
        </p:nvSpPr>
        <p:spPr bwMode="auto">
          <a:xfrm>
            <a:off x="2392364" y="115888"/>
            <a:ext cx="86963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ru-RU" sz="2800" b="1" dirty="0"/>
              <a:t>Обоснование полезности проекта</a:t>
            </a:r>
          </a:p>
        </p:txBody>
      </p:sp>
      <p:sp>
        <p:nvSpPr>
          <p:cNvPr id="7174" name="Line 10"/>
          <p:cNvSpPr>
            <a:spLocks noChangeShapeType="1"/>
          </p:cNvSpPr>
          <p:nvPr/>
        </p:nvSpPr>
        <p:spPr bwMode="auto">
          <a:xfrm>
            <a:off x="1274763" y="895350"/>
            <a:ext cx="9440862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7175" name="Line 11"/>
          <p:cNvSpPr>
            <a:spLocks noChangeShapeType="1"/>
          </p:cNvSpPr>
          <p:nvPr/>
        </p:nvSpPr>
        <p:spPr bwMode="auto">
          <a:xfrm>
            <a:off x="1274763" y="44450"/>
            <a:ext cx="0" cy="8636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" name="Подзаголовок 1"/>
          <p:cNvSpPr>
            <a:spLocks noGrp="1"/>
          </p:cNvSpPr>
          <p:nvPr>
            <p:ph type="subTitle" idx="1"/>
          </p:nvPr>
        </p:nvSpPr>
        <p:spPr>
          <a:xfrm>
            <a:off x="1524000" y="1485900"/>
            <a:ext cx="9144000" cy="4739054"/>
          </a:xfrm>
        </p:spPr>
        <p:txBody>
          <a:bodyPr>
            <a:normAutofit/>
          </a:bodyPr>
          <a:lstStyle/>
          <a:p>
            <a:pPr lvl="0" algn="just"/>
            <a:r>
              <a:rPr lang="ru-RU" dirty="0"/>
              <a:t>Обоснование полезности проекта: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ru-RU" dirty="0"/>
              <a:t>Для Заказчика: </a:t>
            </a:r>
          </a:p>
          <a:p>
            <a:pPr marL="1200150" lvl="2" indent="-285750" algn="just">
              <a:buFont typeface="Wingdings" pitchFamily="2" charset="2"/>
              <a:buChar char="Ø"/>
            </a:pPr>
            <a:r>
              <a:rPr lang="ru-RU" dirty="0"/>
              <a:t>Повышение </a:t>
            </a:r>
            <a:r>
              <a:rPr lang="ru-RU" dirty="0" smtClean="0"/>
              <a:t>точности оплаты труда водителям.</a:t>
            </a:r>
          </a:p>
          <a:p>
            <a:pPr marL="1200150" lvl="2" indent="-285750" algn="just">
              <a:buFont typeface="Wingdings" pitchFamily="2" charset="2"/>
              <a:buChar char="Ø"/>
            </a:pPr>
            <a:r>
              <a:rPr lang="ru-RU" dirty="0" smtClean="0"/>
              <a:t>Хранение информации о перевозках.</a:t>
            </a:r>
            <a:endParaRPr lang="ru-RU" dirty="0"/>
          </a:p>
          <a:p>
            <a:pPr marL="1200150" lvl="2" indent="-285750" algn="just">
              <a:buFont typeface="Wingdings" pitchFamily="2" charset="2"/>
              <a:buChar char="Ø"/>
            </a:pPr>
            <a:r>
              <a:rPr lang="ru-RU" dirty="0"/>
              <a:t>Повышение </a:t>
            </a:r>
            <a:r>
              <a:rPr lang="ru-RU" dirty="0" smtClean="0"/>
              <a:t>контроля работы водителей.</a:t>
            </a:r>
            <a:endParaRPr lang="ru-RU" dirty="0"/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ru-RU" dirty="0" smtClean="0"/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ru-RU" dirty="0" smtClean="0"/>
              <a:t>Для </a:t>
            </a:r>
            <a:r>
              <a:rPr lang="ru-RU" dirty="0"/>
              <a:t>компании-исполнителя: </a:t>
            </a:r>
          </a:p>
          <a:p>
            <a:pPr marL="1200150" lvl="2" indent="-285750" algn="just">
              <a:buFont typeface="Wingdings" pitchFamily="2" charset="2"/>
              <a:buChar char="Ø"/>
            </a:pPr>
            <a:r>
              <a:rPr lang="ru-RU" dirty="0"/>
              <a:t>Высокая стратегическая ценность. Дает завоевание нового рынка</a:t>
            </a:r>
          </a:p>
          <a:p>
            <a:pPr marL="1200150" lvl="2" indent="-285750" algn="just">
              <a:buFont typeface="Wingdings" pitchFamily="2" charset="2"/>
              <a:buChar char="Ø"/>
            </a:pPr>
            <a:r>
              <a:rPr lang="ru-RU" dirty="0"/>
              <a:t>Получение прибыли</a:t>
            </a:r>
          </a:p>
          <a:p>
            <a:pPr marL="1200150" lvl="2" indent="-285750" algn="just">
              <a:buFont typeface="Wingdings" pitchFamily="2" charset="2"/>
              <a:buChar char="Ø"/>
            </a:pPr>
            <a:r>
              <a:rPr lang="ru-RU" dirty="0"/>
              <a:t>Повышение репутации в сфере разработки ПО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="" xmlns:a16="http://schemas.microsoft.com/office/drawing/2014/main" id="{CDADFBD4-F382-4145-8D13-5B7B78514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DC1B6-72A4-474C-8078-CE6DDBBD819D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75648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Picture 7" descr="splash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4463" y="74614"/>
            <a:ext cx="781050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3" name="Text Box 9"/>
          <p:cNvSpPr txBox="1">
            <a:spLocks noChangeArrowheads="1"/>
          </p:cNvSpPr>
          <p:nvPr/>
        </p:nvSpPr>
        <p:spPr bwMode="auto">
          <a:xfrm>
            <a:off x="2392364" y="115888"/>
            <a:ext cx="86963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ru-RU" sz="2800" b="1" dirty="0"/>
              <a:t>Заключение</a:t>
            </a:r>
          </a:p>
        </p:txBody>
      </p:sp>
      <p:sp>
        <p:nvSpPr>
          <p:cNvPr id="7174" name="Line 10"/>
          <p:cNvSpPr>
            <a:spLocks noChangeShapeType="1"/>
          </p:cNvSpPr>
          <p:nvPr/>
        </p:nvSpPr>
        <p:spPr bwMode="auto">
          <a:xfrm>
            <a:off x="1274763" y="895350"/>
            <a:ext cx="9440862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7175" name="Line 11"/>
          <p:cNvSpPr>
            <a:spLocks noChangeShapeType="1"/>
          </p:cNvSpPr>
          <p:nvPr/>
        </p:nvSpPr>
        <p:spPr bwMode="auto">
          <a:xfrm>
            <a:off x="1274763" y="44450"/>
            <a:ext cx="0" cy="8636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" name="Подзаголовок 1"/>
          <p:cNvSpPr>
            <a:spLocks noGrp="1"/>
          </p:cNvSpPr>
          <p:nvPr>
            <p:ph type="subTitle" idx="1"/>
          </p:nvPr>
        </p:nvSpPr>
        <p:spPr>
          <a:xfrm>
            <a:off x="1524000" y="1485900"/>
            <a:ext cx="9144000" cy="4739054"/>
          </a:xfrm>
        </p:spPr>
        <p:txBody>
          <a:bodyPr>
            <a:normAutofit/>
          </a:bodyPr>
          <a:lstStyle/>
          <a:p>
            <a:pPr algn="l"/>
            <a:r>
              <a:rPr lang="ru-RU" sz="2800" dirty="0"/>
              <a:t>На данном этапе были выполнены следующие задачи: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altLang="ru-RU" dirty="0"/>
              <a:t>Разработана легенды решаемой задачи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altLang="ru-RU" dirty="0"/>
              <a:t>Разработана концепция проекта, включающая:        </a:t>
            </a:r>
          </a:p>
          <a:p>
            <a:pPr marL="800100" lvl="1" indent="-342900" algn="l">
              <a:buAutoNum type="arabicParenR"/>
            </a:pPr>
            <a:r>
              <a:rPr lang="ru-RU" altLang="ru-RU" dirty="0"/>
              <a:t>Цели проекта и результаты проекта</a:t>
            </a:r>
          </a:p>
          <a:p>
            <a:pPr marL="800100" lvl="1" indent="-342900" algn="l">
              <a:buAutoNum type="arabicParenR"/>
            </a:pPr>
            <a:r>
              <a:rPr lang="ru-RU" altLang="ru-RU" dirty="0"/>
              <a:t>Допущения и ограничения</a:t>
            </a:r>
          </a:p>
          <a:p>
            <a:pPr marL="800100" lvl="1" indent="-342900" algn="l">
              <a:buAutoNum type="arabicParenR"/>
            </a:pPr>
            <a:r>
              <a:rPr lang="ru-RU" altLang="ru-RU" dirty="0"/>
              <a:t>Ключевые участники и заинтересованные стороны</a:t>
            </a:r>
          </a:p>
          <a:p>
            <a:pPr marL="800100" lvl="1" indent="-342900" algn="l">
              <a:buAutoNum type="arabicParenR"/>
            </a:pPr>
            <a:r>
              <a:rPr lang="ru-RU" altLang="ru-RU" dirty="0"/>
              <a:t>Риски</a:t>
            </a:r>
          </a:p>
          <a:p>
            <a:pPr marL="800100" lvl="1" indent="-342900" algn="l">
              <a:buAutoNum type="arabicParenR"/>
            </a:pPr>
            <a:r>
              <a:rPr lang="ru-RU" altLang="ru-RU" dirty="0"/>
              <a:t>Критерии приемки</a:t>
            </a:r>
          </a:p>
          <a:p>
            <a:pPr marL="800100" lvl="1" indent="-342900" algn="l">
              <a:buAutoNum type="arabicParenR"/>
            </a:pPr>
            <a:r>
              <a:rPr lang="ru-RU" altLang="ru-RU" dirty="0"/>
              <a:t>Обоснование полезности проекта</a:t>
            </a:r>
          </a:p>
          <a:p>
            <a:pPr algn="l"/>
            <a:endParaRPr lang="ru-RU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="" xmlns:a16="http://schemas.microsoft.com/office/drawing/2014/main" id="{EC87725B-6E72-C945-8CE1-C2F88F15C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DC1B6-72A4-474C-8078-CE6DDBBD819D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7238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Picture 7" descr="splash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4463" y="74614"/>
            <a:ext cx="781050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3" name="Text Box 9"/>
          <p:cNvSpPr txBox="1">
            <a:spLocks noChangeArrowheads="1"/>
          </p:cNvSpPr>
          <p:nvPr/>
        </p:nvSpPr>
        <p:spPr bwMode="auto">
          <a:xfrm>
            <a:off x="2392364" y="115888"/>
            <a:ext cx="86963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ru-RU" sz="2800" b="1" dirty="0"/>
              <a:t>Легенда</a:t>
            </a:r>
          </a:p>
        </p:txBody>
      </p:sp>
      <p:sp>
        <p:nvSpPr>
          <p:cNvPr id="7174" name="Line 10"/>
          <p:cNvSpPr>
            <a:spLocks noChangeShapeType="1"/>
          </p:cNvSpPr>
          <p:nvPr/>
        </p:nvSpPr>
        <p:spPr bwMode="auto">
          <a:xfrm>
            <a:off x="1274763" y="895350"/>
            <a:ext cx="9440862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7175" name="Line 11"/>
          <p:cNvSpPr>
            <a:spLocks noChangeShapeType="1"/>
          </p:cNvSpPr>
          <p:nvPr/>
        </p:nvSpPr>
        <p:spPr bwMode="auto">
          <a:xfrm>
            <a:off x="1274763" y="44450"/>
            <a:ext cx="0" cy="8636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" name="Подзаголовок 1"/>
          <p:cNvSpPr>
            <a:spLocks noGrp="1"/>
          </p:cNvSpPr>
          <p:nvPr>
            <p:ph type="subTitle" idx="1"/>
          </p:nvPr>
        </p:nvSpPr>
        <p:spPr>
          <a:xfrm>
            <a:off x="1524000" y="1485900"/>
            <a:ext cx="9144000" cy="4739054"/>
          </a:xfrm>
        </p:spPr>
        <p:txBody>
          <a:bodyPr>
            <a:normAutofit fontScale="85000" lnSpcReduction="10000"/>
          </a:bodyPr>
          <a:lstStyle/>
          <a:p>
            <a:pPr marL="342900" lvl="0" indent="-342900" algn="just">
              <a:buFont typeface="Arial" panose="020B0604020202020204" pitchFamily="34" charset="0"/>
              <a:buChar char="•"/>
            </a:pPr>
            <a:r>
              <a:rPr lang="ru-RU" dirty="0"/>
              <a:t>Заказчик ООО </a:t>
            </a:r>
            <a:r>
              <a:rPr lang="ru-RU" dirty="0" smtClean="0"/>
              <a:t>Грузоперевозки</a:t>
            </a:r>
            <a:endParaRPr lang="ru-RU" dirty="0"/>
          </a:p>
          <a:p>
            <a:pPr marL="342900" lvl="0" indent="-342900" algn="just">
              <a:buFont typeface="Arial" panose="020B0604020202020204" pitchFamily="34" charset="0"/>
              <a:buChar char="•"/>
            </a:pPr>
            <a:r>
              <a:rPr lang="ru-RU" dirty="0"/>
              <a:t>Основная функция </a:t>
            </a:r>
            <a:r>
              <a:rPr lang="ru-RU" dirty="0" smtClean="0"/>
              <a:t>грузоперевозок – Доставление груза из одного места в другое в полной сохранности и за максимально короткие сроки.</a:t>
            </a:r>
            <a:endParaRPr lang="ru-RU" dirty="0"/>
          </a:p>
          <a:p>
            <a:pPr marL="342900" lvl="0" indent="-342900" algn="just">
              <a:buFont typeface="Arial" panose="020B0604020202020204" pitchFamily="34" charset="0"/>
              <a:buChar char="•"/>
            </a:pPr>
            <a:r>
              <a:rPr lang="ru-RU" dirty="0"/>
              <a:t>Клиентом </a:t>
            </a:r>
            <a:r>
              <a:rPr lang="ru-RU" dirty="0" smtClean="0"/>
              <a:t>грузоперевозки является организация, предоставляющая груз. </a:t>
            </a:r>
            <a:r>
              <a:rPr lang="ru-RU" dirty="0"/>
              <a:t>При </a:t>
            </a:r>
            <a:r>
              <a:rPr lang="ru-RU" dirty="0" smtClean="0"/>
              <a:t>перевозке груза заключается договор. Перевоз груза осуществляет водитель</a:t>
            </a:r>
            <a:r>
              <a:rPr lang="ru-RU" dirty="0" smtClean="0"/>
              <a:t>.</a:t>
            </a:r>
          </a:p>
          <a:p>
            <a:pPr marL="342900" lvl="0" indent="-342900" algn="just">
              <a:buFont typeface="Arial" panose="020B0604020202020204" pitchFamily="34" charset="0"/>
              <a:buChar char="•"/>
            </a:pPr>
            <a:r>
              <a:rPr lang="ru-RU" dirty="0" smtClean="0"/>
              <a:t>Каждый груз определяется уникальным кодом </a:t>
            </a:r>
            <a:r>
              <a:rPr lang="ru-RU" dirty="0"/>
              <a:t>маршрута, </a:t>
            </a:r>
            <a:r>
              <a:rPr lang="ru-RU" dirty="0" smtClean="0"/>
              <a:t>названием, </a:t>
            </a:r>
            <a:r>
              <a:rPr lang="ru-RU" dirty="0"/>
              <a:t>дальность грузоперевозки, </a:t>
            </a:r>
            <a:r>
              <a:rPr lang="ru-RU" dirty="0" smtClean="0"/>
              <a:t>количеством </a:t>
            </a:r>
            <a:r>
              <a:rPr lang="ru-RU" dirty="0"/>
              <a:t>дней в пути и </a:t>
            </a:r>
            <a:r>
              <a:rPr lang="ru-RU" dirty="0" smtClean="0"/>
              <a:t>оплатой.</a:t>
            </a:r>
            <a:endParaRPr lang="ru-RU" dirty="0"/>
          </a:p>
          <a:p>
            <a:pPr marL="342900" lvl="0" indent="-342900" algn="just">
              <a:buFont typeface="Arial" panose="020B0604020202020204" pitchFamily="34" charset="0"/>
              <a:buChar char="•"/>
            </a:pPr>
            <a:r>
              <a:rPr lang="ru-RU" dirty="0" smtClean="0"/>
              <a:t>Каждый водитель имеет: уникальный код, фамилию, </a:t>
            </a:r>
            <a:r>
              <a:rPr lang="ru-RU" dirty="0"/>
              <a:t>имя. </a:t>
            </a:r>
            <a:r>
              <a:rPr lang="ru-RU" dirty="0" smtClean="0"/>
              <a:t>отчество, трудовой стаж. </a:t>
            </a:r>
            <a:r>
              <a:rPr lang="ru-RU" dirty="0" smtClean="0"/>
              <a:t>Также </a:t>
            </a:r>
            <a:r>
              <a:rPr lang="ru-RU" dirty="0" smtClean="0"/>
              <a:t>оценивается </a:t>
            </a:r>
            <a:r>
              <a:rPr lang="ru-RU" dirty="0" smtClean="0"/>
              <a:t>проделанная </a:t>
            </a:r>
            <a:r>
              <a:rPr lang="ru-RU" dirty="0" smtClean="0"/>
              <a:t>работа, включающая: код маршрута код водителя,  </a:t>
            </a:r>
            <a:r>
              <a:rPr lang="ru-RU" dirty="0"/>
              <a:t>д</a:t>
            </a:r>
            <a:r>
              <a:rPr lang="ru-RU" dirty="0" smtClean="0"/>
              <a:t>ата отправки, дата возвращения, премия.</a:t>
            </a:r>
            <a:endParaRPr lang="ru-RU" dirty="0"/>
          </a:p>
          <a:p>
            <a:pPr marL="342900" lvl="0" indent="-342900" algn="just">
              <a:buFont typeface="Arial" panose="020B0604020202020204" pitchFamily="34" charset="0"/>
              <a:buChar char="•"/>
            </a:pPr>
            <a:r>
              <a:rPr lang="ru-RU" dirty="0" smtClean="0"/>
              <a:t>Оплата водителя должна зависеть не только от </a:t>
            </a:r>
            <a:r>
              <a:rPr lang="ru-RU" dirty="0" err="1" smtClean="0"/>
              <a:t>от</a:t>
            </a:r>
            <a:r>
              <a:rPr lang="ru-RU" dirty="0" smtClean="0"/>
              <a:t> маршрута, но и от стажа водителя. Также необходимо учитывать, что перевозку могут осуществлять 2 водителя.</a:t>
            </a:r>
            <a:endParaRPr lang="ru-RU" dirty="0"/>
          </a:p>
          <a:p>
            <a:pPr algn="just"/>
            <a:r>
              <a:rPr lang="en-US" dirty="0"/>
              <a:t/>
            </a:r>
            <a:br>
              <a:rPr lang="en-US" dirty="0"/>
            </a:br>
            <a:r>
              <a:rPr lang="en-US" dirty="0"/>
              <a:t> </a:t>
            </a:r>
          </a:p>
          <a:p>
            <a:pPr algn="just"/>
            <a:endParaRPr lang="ru-RU" dirty="0"/>
          </a:p>
          <a:p>
            <a:pPr algn="l"/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="" xmlns:a16="http://schemas.microsoft.com/office/drawing/2014/main" id="{580E487C-3A3B-D246-8834-4D09118C0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DC1B6-72A4-474C-8078-CE6DDBBD819D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0655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Picture 7" descr="splash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4463" y="74614"/>
            <a:ext cx="781050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3" name="Text Box 9"/>
          <p:cNvSpPr txBox="1">
            <a:spLocks noChangeArrowheads="1"/>
          </p:cNvSpPr>
          <p:nvPr/>
        </p:nvSpPr>
        <p:spPr bwMode="auto">
          <a:xfrm>
            <a:off x="2392364" y="115888"/>
            <a:ext cx="86963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ru-RU" sz="2800" b="1" dirty="0"/>
              <a:t>Цели проекта</a:t>
            </a:r>
          </a:p>
        </p:txBody>
      </p:sp>
      <p:sp>
        <p:nvSpPr>
          <p:cNvPr id="7174" name="Line 10"/>
          <p:cNvSpPr>
            <a:spLocks noChangeShapeType="1"/>
          </p:cNvSpPr>
          <p:nvPr/>
        </p:nvSpPr>
        <p:spPr bwMode="auto">
          <a:xfrm>
            <a:off x="1274763" y="895350"/>
            <a:ext cx="9440862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7175" name="Line 11"/>
          <p:cNvSpPr>
            <a:spLocks noChangeShapeType="1"/>
          </p:cNvSpPr>
          <p:nvPr/>
        </p:nvSpPr>
        <p:spPr bwMode="auto">
          <a:xfrm>
            <a:off x="1274763" y="44450"/>
            <a:ext cx="0" cy="8636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" name="Подзаголовок 1"/>
          <p:cNvSpPr>
            <a:spLocks noGrp="1"/>
          </p:cNvSpPr>
          <p:nvPr>
            <p:ph type="subTitle" idx="1"/>
          </p:nvPr>
        </p:nvSpPr>
        <p:spPr>
          <a:xfrm>
            <a:off x="1524000" y="1485900"/>
            <a:ext cx="9144000" cy="4739054"/>
          </a:xfrm>
        </p:spPr>
        <p:txBody>
          <a:bodyPr>
            <a:normAutofit/>
          </a:bodyPr>
          <a:lstStyle/>
          <a:p>
            <a:pPr lvl="1" algn="just"/>
            <a:r>
              <a:rPr lang="ru-RU" dirty="0" smtClean="0"/>
              <a:t>Целями </a:t>
            </a:r>
            <a:r>
              <a:rPr lang="ru-RU" dirty="0"/>
              <a:t>проекта </a:t>
            </a:r>
            <a:r>
              <a:rPr lang="ru-RU" dirty="0" smtClean="0"/>
              <a:t>являются: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ru-RU" dirty="0"/>
              <a:t>П</a:t>
            </a:r>
            <a:r>
              <a:rPr lang="ru-RU" dirty="0" smtClean="0"/>
              <a:t>оиск груза, приносящего наибольшую прибыль.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ru-RU" dirty="0" smtClean="0"/>
              <a:t>Определение </a:t>
            </a:r>
            <a:r>
              <a:rPr lang="ru-RU" dirty="0" smtClean="0"/>
              <a:t>более точной </a:t>
            </a:r>
            <a:r>
              <a:rPr lang="ru-RU" dirty="0" smtClean="0"/>
              <a:t>системы оплаты </a:t>
            </a:r>
            <a:r>
              <a:rPr lang="ru-RU" dirty="0" smtClean="0"/>
              <a:t>труда водителям</a:t>
            </a:r>
            <a:r>
              <a:rPr lang="ru-RU" dirty="0" smtClean="0"/>
              <a:t>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ru-RU" dirty="0" smtClean="0"/>
              <a:t>Хранение полной информации о перевозках.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</a:t>
            </a:r>
          </a:p>
          <a:p>
            <a:pPr algn="l"/>
            <a:endParaRPr lang="ru-RU" dirty="0"/>
          </a:p>
          <a:p>
            <a:pPr algn="l"/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="" xmlns:a16="http://schemas.microsoft.com/office/drawing/2014/main" id="{580E487C-3A3B-D246-8834-4D09118C0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DC1B6-72A4-474C-8078-CE6DDBBD819D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6007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Picture 7" descr="splash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4463" y="74614"/>
            <a:ext cx="781050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3" name="Text Box 9"/>
          <p:cNvSpPr txBox="1">
            <a:spLocks noChangeArrowheads="1"/>
          </p:cNvSpPr>
          <p:nvPr/>
        </p:nvSpPr>
        <p:spPr bwMode="auto">
          <a:xfrm>
            <a:off x="2392364" y="115888"/>
            <a:ext cx="86963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ru-RU" sz="2800" b="1" dirty="0"/>
              <a:t>Результаты проекта</a:t>
            </a:r>
          </a:p>
        </p:txBody>
      </p:sp>
      <p:sp>
        <p:nvSpPr>
          <p:cNvPr id="7174" name="Line 10"/>
          <p:cNvSpPr>
            <a:spLocks noChangeShapeType="1"/>
          </p:cNvSpPr>
          <p:nvPr/>
        </p:nvSpPr>
        <p:spPr bwMode="auto">
          <a:xfrm>
            <a:off x="1274763" y="895350"/>
            <a:ext cx="9440862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7175" name="Line 11"/>
          <p:cNvSpPr>
            <a:spLocks noChangeShapeType="1"/>
          </p:cNvSpPr>
          <p:nvPr/>
        </p:nvSpPr>
        <p:spPr bwMode="auto">
          <a:xfrm>
            <a:off x="1274763" y="44450"/>
            <a:ext cx="0" cy="8636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" name="Подзаголовок 1"/>
          <p:cNvSpPr>
            <a:spLocks noGrp="1"/>
          </p:cNvSpPr>
          <p:nvPr>
            <p:ph type="subTitle" idx="1"/>
          </p:nvPr>
        </p:nvSpPr>
        <p:spPr>
          <a:xfrm>
            <a:off x="1524000" y="1485900"/>
            <a:ext cx="9144000" cy="5020408"/>
          </a:xfrm>
        </p:spPr>
        <p:txBody>
          <a:bodyPr>
            <a:normAutofit/>
          </a:bodyPr>
          <a:lstStyle/>
          <a:p>
            <a:pPr lvl="0" algn="just"/>
            <a:r>
              <a:rPr lang="ru-RU" dirty="0"/>
              <a:t>Продуктами проекта являются: 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ru-RU" dirty="0"/>
              <a:t>Прикладное ПО и документация пользователей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ru-RU" dirty="0"/>
              <a:t>Базовое ПО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ru-RU" dirty="0"/>
              <a:t>Оборудование ЛВС (локальной вычислительной сети), сервер и операционно-системное ПО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ru-RU" dirty="0"/>
              <a:t>Проведение пуско-наладочных работ и ввод в опытную эксплуатацию 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ru-RU" dirty="0"/>
              <a:t>Обучение пользователей и администраторов системы 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ru-RU" dirty="0"/>
              <a:t>Сопровождение системы на этапе опытной эксплуатации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ru-RU" dirty="0"/>
              <a:t>Передача системы в эксплуатацию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="" xmlns:a16="http://schemas.microsoft.com/office/drawing/2014/main" id="{7DE93C2E-4411-0F4A-8E01-9FB3A9013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DC1B6-72A4-474C-8078-CE6DDBBD819D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7334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Picture 7" descr="splash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4463" y="74614"/>
            <a:ext cx="781050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3" name="Text Box 9"/>
          <p:cNvSpPr txBox="1">
            <a:spLocks noChangeArrowheads="1"/>
          </p:cNvSpPr>
          <p:nvPr/>
        </p:nvSpPr>
        <p:spPr bwMode="auto">
          <a:xfrm>
            <a:off x="2392364" y="115888"/>
            <a:ext cx="86963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ru-RU" sz="2800" b="1" dirty="0"/>
              <a:t>Результаты проекта</a:t>
            </a:r>
          </a:p>
        </p:txBody>
      </p:sp>
      <p:sp>
        <p:nvSpPr>
          <p:cNvPr id="7174" name="Line 10"/>
          <p:cNvSpPr>
            <a:spLocks noChangeShapeType="1"/>
          </p:cNvSpPr>
          <p:nvPr/>
        </p:nvSpPr>
        <p:spPr bwMode="auto">
          <a:xfrm>
            <a:off x="1274763" y="895350"/>
            <a:ext cx="9440862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7175" name="Line 11"/>
          <p:cNvSpPr>
            <a:spLocks noChangeShapeType="1"/>
          </p:cNvSpPr>
          <p:nvPr/>
        </p:nvSpPr>
        <p:spPr bwMode="auto">
          <a:xfrm>
            <a:off x="1274763" y="44450"/>
            <a:ext cx="0" cy="8636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" name="Подзаголовок 1"/>
          <p:cNvSpPr>
            <a:spLocks noGrp="1"/>
          </p:cNvSpPr>
          <p:nvPr>
            <p:ph type="subTitle" idx="1"/>
          </p:nvPr>
        </p:nvSpPr>
        <p:spPr>
          <a:xfrm>
            <a:off x="1524000" y="1485900"/>
            <a:ext cx="9144000" cy="5020408"/>
          </a:xfrm>
        </p:spPr>
        <p:txBody>
          <a:bodyPr>
            <a:normAutofit/>
          </a:bodyPr>
          <a:lstStyle/>
          <a:p>
            <a:pPr lvl="0" algn="just"/>
            <a:r>
              <a:rPr lang="ru-RU" dirty="0"/>
              <a:t>Результаты проекта должны обеспечить: 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ru-RU" dirty="0" smtClean="0"/>
              <a:t>Поиск более выгодного груза.</a:t>
            </a:r>
            <a:endParaRPr lang="ru-RU" dirty="0"/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ru-RU" dirty="0"/>
              <a:t>Повышение </a:t>
            </a:r>
            <a:r>
              <a:rPr lang="ru-RU" dirty="0" smtClean="0"/>
              <a:t>точности оплаты труда водителям.</a:t>
            </a:r>
            <a:endParaRPr lang="ru-RU" dirty="0"/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ru-RU" dirty="0"/>
              <a:t>Повышение оперативности доступа к информации о </a:t>
            </a:r>
            <a:r>
              <a:rPr lang="ru-RU" dirty="0" smtClean="0"/>
              <a:t>маршрутах и водителях</a:t>
            </a:r>
            <a:endParaRPr lang="ru-RU" dirty="0"/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ru-RU" dirty="0"/>
              <a:t>Повышение надежности и полноты </a:t>
            </a:r>
            <a:r>
              <a:rPr lang="ru-RU" dirty="0" smtClean="0"/>
              <a:t>хранения </a:t>
            </a:r>
            <a:r>
              <a:rPr lang="ru-RU" dirty="0"/>
              <a:t>данных, таких как:</a:t>
            </a:r>
          </a:p>
          <a:p>
            <a:pPr marL="1200150" lvl="2" indent="-285750" algn="just">
              <a:buFont typeface="Wingdings" pitchFamily="2" charset="2"/>
              <a:buChar char="Ø"/>
            </a:pPr>
            <a:r>
              <a:rPr lang="ru-RU" dirty="0"/>
              <a:t>Маршруты (Код маршрута, Название, Дальность, Количество дней в пути, Оплата). </a:t>
            </a:r>
            <a:endParaRPr lang="ru-RU" dirty="0" smtClean="0"/>
          </a:p>
          <a:p>
            <a:pPr marL="1200150" lvl="2" indent="-285750" algn="just">
              <a:buFont typeface="Wingdings" pitchFamily="2" charset="2"/>
              <a:buChar char="Ø"/>
            </a:pPr>
            <a:r>
              <a:rPr lang="ru-RU" dirty="0"/>
              <a:t>Водители (Код водителя, Фамилия, Имя, Отчество, Стаж). </a:t>
            </a:r>
            <a:endParaRPr lang="ru-RU" dirty="0" smtClean="0"/>
          </a:p>
          <a:p>
            <a:pPr marL="1200150" lvl="2" indent="-285750" algn="just">
              <a:buFont typeface="Wingdings" pitchFamily="2" charset="2"/>
              <a:buChar char="Ø"/>
            </a:pPr>
            <a:r>
              <a:rPr lang="ru-RU" dirty="0"/>
              <a:t>Проделанная работа (Код маршрута, Код водителя, Дата отправки, Дата воз-вращения, Премия). 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="" xmlns:a16="http://schemas.microsoft.com/office/drawing/2014/main" id="{7DE93C2E-4411-0F4A-8E01-9FB3A9013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DC1B6-72A4-474C-8078-CE6DDBBD819D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6640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Picture 7" descr="splash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4463" y="74614"/>
            <a:ext cx="781050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3" name="Text Box 9"/>
          <p:cNvSpPr txBox="1">
            <a:spLocks noChangeArrowheads="1"/>
          </p:cNvSpPr>
          <p:nvPr/>
        </p:nvSpPr>
        <p:spPr bwMode="auto">
          <a:xfrm>
            <a:off x="2392364" y="115888"/>
            <a:ext cx="86963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ru-RU" sz="2800" b="1" dirty="0"/>
              <a:t>Результаты проекта</a:t>
            </a:r>
          </a:p>
        </p:txBody>
      </p:sp>
      <p:sp>
        <p:nvSpPr>
          <p:cNvPr id="7174" name="Line 10"/>
          <p:cNvSpPr>
            <a:spLocks noChangeShapeType="1"/>
          </p:cNvSpPr>
          <p:nvPr/>
        </p:nvSpPr>
        <p:spPr bwMode="auto">
          <a:xfrm>
            <a:off x="1274763" y="895350"/>
            <a:ext cx="9440862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7175" name="Line 11"/>
          <p:cNvSpPr>
            <a:spLocks noChangeShapeType="1"/>
          </p:cNvSpPr>
          <p:nvPr/>
        </p:nvSpPr>
        <p:spPr bwMode="auto">
          <a:xfrm>
            <a:off x="1274763" y="44450"/>
            <a:ext cx="0" cy="8636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" name="Подзаголовок 1"/>
          <p:cNvSpPr>
            <a:spLocks noGrp="1"/>
          </p:cNvSpPr>
          <p:nvPr>
            <p:ph type="subTitle" idx="1"/>
          </p:nvPr>
        </p:nvSpPr>
        <p:spPr>
          <a:xfrm>
            <a:off x="1524000" y="1485900"/>
            <a:ext cx="9144000" cy="5020408"/>
          </a:xfrm>
        </p:spPr>
        <p:txBody>
          <a:bodyPr>
            <a:normAutofit/>
          </a:bodyPr>
          <a:lstStyle/>
          <a:p>
            <a:pPr lvl="0" algn="just"/>
            <a:r>
              <a:rPr lang="ru-RU" dirty="0"/>
              <a:t>Система должна автоматизировать следующие функции: 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ru-RU" dirty="0"/>
              <a:t>Авторизация и аутентификация пользователей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ru-RU" dirty="0"/>
              <a:t>Просмотр списка </a:t>
            </a:r>
            <a:r>
              <a:rPr lang="ru-RU" dirty="0" smtClean="0"/>
              <a:t>перевезенных грузов</a:t>
            </a:r>
            <a:endParaRPr lang="ru-RU" dirty="0"/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ru-RU" dirty="0"/>
              <a:t>Просмотр списка </a:t>
            </a:r>
            <a:r>
              <a:rPr lang="ru-RU" dirty="0" smtClean="0"/>
              <a:t>построенных маршрутов</a:t>
            </a:r>
            <a:endParaRPr lang="ru-RU" dirty="0"/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ru-RU" dirty="0"/>
              <a:t>Просмотр списка </a:t>
            </a:r>
            <a:r>
              <a:rPr lang="ru-RU" dirty="0" smtClean="0"/>
              <a:t>водителей</a:t>
            </a:r>
            <a:endParaRPr lang="ru-RU" dirty="0"/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ru-RU" dirty="0"/>
              <a:t>Поиск </a:t>
            </a:r>
            <a:r>
              <a:rPr lang="ru-RU" dirty="0" smtClean="0"/>
              <a:t>проделанной работы определенным водителем.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ru-RU" dirty="0" smtClean="0"/>
              <a:t>Определение километража, пройденного определенным водителем.</a:t>
            </a:r>
            <a:endParaRPr lang="ru-RU" dirty="0"/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ru-RU" dirty="0" smtClean="0"/>
              <a:t>Определение количества дней в пути для определенного сотрудника.</a:t>
            </a:r>
            <a:endParaRPr lang="ru-RU" dirty="0"/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ru-RU" dirty="0" smtClean="0"/>
              <a:t>Вычисление оплаты труда для сотрудников.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="" xmlns:a16="http://schemas.microsoft.com/office/drawing/2014/main" id="{7DE93C2E-4411-0F4A-8E01-9FB3A9013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DC1B6-72A4-474C-8078-CE6DDBBD819D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43722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Picture 7" descr="splash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4463" y="74614"/>
            <a:ext cx="781050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3" name="Text Box 9"/>
          <p:cNvSpPr txBox="1">
            <a:spLocks noChangeArrowheads="1"/>
          </p:cNvSpPr>
          <p:nvPr/>
        </p:nvSpPr>
        <p:spPr bwMode="auto">
          <a:xfrm>
            <a:off x="2392364" y="115888"/>
            <a:ext cx="86963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ru-RU" sz="2800" b="1" dirty="0"/>
              <a:t>Допущения и ограничения</a:t>
            </a:r>
          </a:p>
        </p:txBody>
      </p:sp>
      <p:sp>
        <p:nvSpPr>
          <p:cNvPr id="7174" name="Line 10"/>
          <p:cNvSpPr>
            <a:spLocks noChangeShapeType="1"/>
          </p:cNvSpPr>
          <p:nvPr/>
        </p:nvSpPr>
        <p:spPr bwMode="auto">
          <a:xfrm>
            <a:off x="1274763" y="895350"/>
            <a:ext cx="9440862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7175" name="Line 11"/>
          <p:cNvSpPr>
            <a:spLocks noChangeShapeType="1"/>
          </p:cNvSpPr>
          <p:nvPr/>
        </p:nvSpPr>
        <p:spPr bwMode="auto">
          <a:xfrm>
            <a:off x="1274763" y="44450"/>
            <a:ext cx="0" cy="8636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" name="Подзаголовок 1"/>
          <p:cNvSpPr>
            <a:spLocks noGrp="1"/>
          </p:cNvSpPr>
          <p:nvPr>
            <p:ph type="subTitle" idx="1"/>
          </p:nvPr>
        </p:nvSpPr>
        <p:spPr>
          <a:xfrm>
            <a:off x="1524000" y="1485900"/>
            <a:ext cx="9144000" cy="4739054"/>
          </a:xfrm>
        </p:spPr>
        <p:txBody>
          <a:bodyPr>
            <a:normAutofit/>
          </a:bodyPr>
          <a:lstStyle/>
          <a:p>
            <a:pPr lvl="0" algn="just"/>
            <a:r>
              <a:rPr lang="ru-RU" dirty="0"/>
              <a:t>Допущения и ограничения: 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ru-RU" dirty="0"/>
              <a:t>Проектирование прикладного ПО выполняется с использованием UML. 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ru-RU" dirty="0"/>
              <a:t>Средством разработки ПО является </a:t>
            </a:r>
            <a:r>
              <a:rPr lang="en-US" dirty="0"/>
              <a:t>Python</a:t>
            </a:r>
            <a:endParaRPr lang="ru-RU" dirty="0"/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ru-RU" dirty="0"/>
              <a:t>В качестве промежуточного ПО сопровождения и поддержки каталога используется СУБД </a:t>
            </a:r>
            <a:r>
              <a:rPr lang="en-US" dirty="0"/>
              <a:t>SQLite</a:t>
            </a:r>
            <a:endParaRPr lang="ru-RU" dirty="0"/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ru-RU" dirty="0"/>
              <a:t>Нагрузка на систему не должна быть более </a:t>
            </a:r>
            <a:r>
              <a:rPr lang="ru-RU" dirty="0"/>
              <a:t>5</a:t>
            </a:r>
            <a:r>
              <a:rPr lang="ru-RU" dirty="0" smtClean="0"/>
              <a:t> </a:t>
            </a:r>
            <a:r>
              <a:rPr lang="ru-RU" dirty="0"/>
              <a:t>одновременно работающих пользователей</a:t>
            </a:r>
          </a:p>
          <a:p>
            <a:pPr lvl="1" algn="just"/>
            <a:r>
              <a:rPr lang="ru-RU" sz="2400" dirty="0"/>
              <a:t>В рамки проекта не входят: </a:t>
            </a:r>
          </a:p>
          <a:p>
            <a:pPr marL="1200150" lvl="2" indent="-285750" algn="just">
              <a:buFont typeface="Arial" panose="020B0604020202020204" pitchFamily="34" charset="0"/>
              <a:buChar char="•"/>
            </a:pPr>
            <a:r>
              <a:rPr lang="ru-RU" dirty="0"/>
              <a:t>Защита системы от преднамеренного взлома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="" xmlns:a16="http://schemas.microsoft.com/office/drawing/2014/main" id="{08F3C75B-367C-EA44-9954-A0961BED9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DC1B6-72A4-474C-8078-CE6DDBBD819D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34876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Picture 7" descr="splash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4463" y="74614"/>
            <a:ext cx="781050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3" name="Text Box 9"/>
          <p:cNvSpPr txBox="1">
            <a:spLocks noChangeArrowheads="1"/>
          </p:cNvSpPr>
          <p:nvPr/>
        </p:nvSpPr>
        <p:spPr bwMode="auto">
          <a:xfrm>
            <a:off x="2392364" y="115888"/>
            <a:ext cx="86963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ru-RU" sz="2800" b="1" dirty="0"/>
              <a:t>Участники и заинтересованные стороны</a:t>
            </a:r>
          </a:p>
        </p:txBody>
      </p:sp>
      <p:sp>
        <p:nvSpPr>
          <p:cNvPr id="7174" name="Line 10"/>
          <p:cNvSpPr>
            <a:spLocks noChangeShapeType="1"/>
          </p:cNvSpPr>
          <p:nvPr/>
        </p:nvSpPr>
        <p:spPr bwMode="auto">
          <a:xfrm>
            <a:off x="1274763" y="895350"/>
            <a:ext cx="9440862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7175" name="Line 11"/>
          <p:cNvSpPr>
            <a:spLocks noChangeShapeType="1"/>
          </p:cNvSpPr>
          <p:nvPr/>
        </p:nvSpPr>
        <p:spPr bwMode="auto">
          <a:xfrm>
            <a:off x="1274763" y="44450"/>
            <a:ext cx="0" cy="8636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" name="Подзаголовок 1"/>
          <p:cNvSpPr>
            <a:spLocks noGrp="1"/>
          </p:cNvSpPr>
          <p:nvPr>
            <p:ph type="subTitle" idx="1"/>
          </p:nvPr>
        </p:nvSpPr>
        <p:spPr>
          <a:xfrm>
            <a:off x="1524000" y="1485900"/>
            <a:ext cx="9144000" cy="4739054"/>
          </a:xfrm>
        </p:spPr>
        <p:txBody>
          <a:bodyPr>
            <a:normAutofit/>
          </a:bodyPr>
          <a:lstStyle/>
          <a:p>
            <a:pPr lvl="0" algn="just"/>
            <a:r>
              <a:rPr lang="ru-RU" dirty="0"/>
              <a:t>Ключевые участники и заинтересованные стороны: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ru-RU" dirty="0"/>
              <a:t>Спонсор </a:t>
            </a:r>
            <a:r>
              <a:rPr lang="ru-RU" dirty="0" smtClean="0"/>
              <a:t>и з</a:t>
            </a:r>
            <a:r>
              <a:rPr lang="ru-RU" dirty="0" smtClean="0"/>
              <a:t>аказчик </a:t>
            </a:r>
            <a:r>
              <a:rPr lang="ru-RU" dirty="0"/>
              <a:t>проекта </a:t>
            </a:r>
            <a:r>
              <a:rPr lang="ru-RU" dirty="0"/>
              <a:t>– генеральный директор ООО </a:t>
            </a:r>
            <a:r>
              <a:rPr lang="ru-RU" dirty="0" smtClean="0"/>
              <a:t>Грузоперевозки</a:t>
            </a:r>
            <a:r>
              <a:rPr lang="ru-RU" dirty="0" smtClean="0"/>
              <a:t> </a:t>
            </a:r>
            <a:r>
              <a:rPr lang="ru-RU" dirty="0"/>
              <a:t>«Деловые Линии» </a:t>
            </a:r>
            <a:r>
              <a:rPr lang="ru-RU" dirty="0"/>
              <a:t>Фарид </a:t>
            </a:r>
            <a:r>
              <a:rPr lang="ru-RU" dirty="0" err="1" smtClean="0"/>
              <a:t>Мадани</a:t>
            </a:r>
            <a:r>
              <a:rPr lang="ru-RU" dirty="0" smtClean="0"/>
              <a:t> 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ru-RU" dirty="0" smtClean="0"/>
              <a:t>Пользователи ПО: </a:t>
            </a:r>
            <a:endParaRPr lang="ru-RU" dirty="0"/>
          </a:p>
          <a:p>
            <a:pPr marL="1200150" lvl="2" indent="-285750" algn="just">
              <a:buFont typeface="Wingdings" pitchFamily="2" charset="2"/>
              <a:buChar char="Ø"/>
            </a:pPr>
            <a:r>
              <a:rPr lang="ru-RU" dirty="0"/>
              <a:t>Сотрудники ООО </a:t>
            </a:r>
            <a:r>
              <a:rPr lang="ru-RU" dirty="0" smtClean="0"/>
              <a:t>«Деловые Линии» (поиск грузов, просмотр информации о водителях и маршрутах)</a:t>
            </a:r>
            <a:endParaRPr lang="ru-RU" dirty="0"/>
          </a:p>
          <a:p>
            <a:pPr marL="1200150" lvl="2" indent="-285750" algn="just">
              <a:buFont typeface="Wingdings" pitchFamily="2" charset="2"/>
              <a:buChar char="Ø"/>
            </a:pPr>
            <a:r>
              <a:rPr lang="ru-RU" dirty="0"/>
              <a:t>Руководство ООО </a:t>
            </a:r>
            <a:r>
              <a:rPr lang="ru-RU" dirty="0" smtClean="0"/>
              <a:t>«Деловые Линии» </a:t>
            </a:r>
            <a:r>
              <a:rPr lang="ru-RU" dirty="0"/>
              <a:t>(анализ данных и контроль работы </a:t>
            </a:r>
            <a:r>
              <a:rPr lang="ru-RU" dirty="0" smtClean="0"/>
              <a:t>грузоперевозок</a:t>
            </a:r>
            <a:r>
              <a:rPr lang="ru-RU" dirty="0" smtClean="0"/>
              <a:t>) </a:t>
            </a:r>
            <a:endParaRPr lang="ru-RU" dirty="0"/>
          </a:p>
          <a:p>
            <a:pPr marL="1200150" lvl="2" indent="-285750" algn="just">
              <a:buFont typeface="Wingdings" pitchFamily="2" charset="2"/>
              <a:buChar char="Ø"/>
            </a:pPr>
            <a:r>
              <a:rPr lang="ru-RU" dirty="0" smtClean="0"/>
              <a:t>Бухгалтерия </a:t>
            </a:r>
            <a:r>
              <a:rPr lang="ru-RU" dirty="0"/>
              <a:t>ООО </a:t>
            </a:r>
            <a:r>
              <a:rPr lang="ru-RU" dirty="0" smtClean="0"/>
              <a:t>«Деловые линии» (Вычисление оплаты труда)</a:t>
            </a:r>
            <a:endParaRPr lang="ru-RU" dirty="0"/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ru-RU" dirty="0"/>
              <a:t>Руководитель проекта – директор компании-исполнителя </a:t>
            </a:r>
            <a:r>
              <a:rPr lang="ru-RU" dirty="0"/>
              <a:t>Егоров </a:t>
            </a:r>
            <a:r>
              <a:rPr lang="ru-RU" dirty="0" smtClean="0"/>
              <a:t>Я.Н.</a:t>
            </a:r>
            <a:endParaRPr lang="ru-RU" dirty="0"/>
          </a:p>
          <a:p>
            <a:pPr lvl="0" algn="just"/>
            <a:r>
              <a:rPr lang="ru-RU" dirty="0"/>
              <a:t>Соисполнители: 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ru-RU" dirty="0"/>
              <a:t>Поставщик оборудования и операционно-системного ПО - ООО «</a:t>
            </a:r>
            <a:r>
              <a:rPr lang="ru-RU" dirty="0" err="1"/>
              <a:t>Ситилинк</a:t>
            </a:r>
            <a:r>
              <a:rPr lang="ru-RU" dirty="0"/>
              <a:t>» 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ru-RU" dirty="0"/>
              <a:t>Поставщик базового ПО - ООО «Майкрософт Рус»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="" xmlns:a16="http://schemas.microsoft.com/office/drawing/2014/main" id="{CE1F0337-D1B8-454D-B352-35621FC4E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DC1B6-72A4-474C-8078-CE6DDBBD819D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83595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Picture 7" descr="splash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4463" y="74614"/>
            <a:ext cx="781050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3" name="Text Box 9"/>
          <p:cNvSpPr txBox="1">
            <a:spLocks noChangeArrowheads="1"/>
          </p:cNvSpPr>
          <p:nvPr/>
        </p:nvSpPr>
        <p:spPr bwMode="auto">
          <a:xfrm>
            <a:off x="2392364" y="115888"/>
            <a:ext cx="86963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ru-RU" sz="2800" b="1" dirty="0"/>
              <a:t>Риски</a:t>
            </a:r>
          </a:p>
        </p:txBody>
      </p:sp>
      <p:sp>
        <p:nvSpPr>
          <p:cNvPr id="7174" name="Line 10"/>
          <p:cNvSpPr>
            <a:spLocks noChangeShapeType="1"/>
          </p:cNvSpPr>
          <p:nvPr/>
        </p:nvSpPr>
        <p:spPr bwMode="auto">
          <a:xfrm>
            <a:off x="1274763" y="895350"/>
            <a:ext cx="9440862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7175" name="Line 11"/>
          <p:cNvSpPr>
            <a:spLocks noChangeShapeType="1"/>
          </p:cNvSpPr>
          <p:nvPr/>
        </p:nvSpPr>
        <p:spPr bwMode="auto">
          <a:xfrm>
            <a:off x="1274763" y="44450"/>
            <a:ext cx="0" cy="8636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" name="Подзаголовок 1"/>
          <p:cNvSpPr>
            <a:spLocks noGrp="1"/>
          </p:cNvSpPr>
          <p:nvPr>
            <p:ph type="subTitle" idx="1"/>
          </p:nvPr>
        </p:nvSpPr>
        <p:spPr>
          <a:xfrm>
            <a:off x="1524000" y="1485900"/>
            <a:ext cx="9144000" cy="4739054"/>
          </a:xfrm>
        </p:spPr>
        <p:txBody>
          <a:bodyPr>
            <a:normAutofit/>
          </a:bodyPr>
          <a:lstStyle/>
          <a:p>
            <a:pPr lvl="0" algn="just"/>
            <a:r>
              <a:rPr lang="ru-RU" dirty="0"/>
              <a:t>Риски проекта: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ru-RU" dirty="0"/>
              <a:t>Недостаточно поняты требования к необходимым функциям системы 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ru-RU" dirty="0"/>
              <a:t>Конечный продукт будет </a:t>
            </a:r>
            <a:r>
              <a:rPr lang="ru-RU" dirty="0" smtClean="0"/>
              <a:t>неудобен в пользовании.</a:t>
            </a:r>
            <a:endParaRPr lang="ru-RU" dirty="0"/>
          </a:p>
          <a:p>
            <a:pPr lvl="1" algn="just"/>
            <a:endParaRPr lang="ru-RU" dirty="0"/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ru-RU" dirty="0"/>
              <a:t>Суммарный уровень рисков следует оценить как </a:t>
            </a:r>
            <a:r>
              <a:rPr lang="ru-RU" dirty="0" smtClean="0"/>
              <a:t>низкий</a:t>
            </a:r>
            <a:endParaRPr lang="ru-RU" dirty="0"/>
          </a:p>
          <a:p>
            <a:pPr lvl="1" algn="l"/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="" xmlns:a16="http://schemas.microsoft.com/office/drawing/2014/main" id="{09FF4991-6120-C249-BC67-DCD460D6D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DC1B6-72A4-474C-8078-CE6DDBBD819D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538910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727</TotalTime>
  <Words>639</Words>
  <Application>Microsoft Office PowerPoint</Application>
  <PresentationFormat>Широкоэкранный</PresentationFormat>
  <Paragraphs>110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Wingdings</vt:lpstr>
      <vt:lpstr>Тема Office</vt:lpstr>
      <vt:lpstr>Разработка ПО, отслеживающего грузовые перевозки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Проект: “Ломбард”</dc:title>
  <dc:creator>79200082666</dc:creator>
  <cp:lastModifiedBy>GusevAlexandr</cp:lastModifiedBy>
  <cp:revision>53</cp:revision>
  <dcterms:created xsi:type="dcterms:W3CDTF">2019-10-15T07:43:34Z</dcterms:created>
  <dcterms:modified xsi:type="dcterms:W3CDTF">2019-11-20T21:01:41Z</dcterms:modified>
</cp:coreProperties>
</file>