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63" r:id="rId4"/>
    <p:sldId id="258" r:id="rId5"/>
    <p:sldId id="260" r:id="rId6"/>
    <p:sldId id="259" r:id="rId7"/>
    <p:sldId id="266" r:id="rId8"/>
    <p:sldId id="269" r:id="rId9"/>
    <p:sldId id="267" r:id="rId10"/>
    <p:sldId id="270" r:id="rId11"/>
    <p:sldId id="264" r:id="rId12"/>
    <p:sldId id="265" r:id="rId13"/>
    <p:sldId id="268" r:id="rId14"/>
    <p:sldId id="271" r:id="rId15"/>
    <p:sldId id="262" r:id="rId16"/>
    <p:sldId id="272" r:id="rId17"/>
    <p:sldId id="26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>
        <p:scale>
          <a:sx n="75" d="100"/>
          <a:sy n="75" d="100"/>
        </p:scale>
        <p:origin x="1842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/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5907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42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68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78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00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79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91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69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20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5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48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7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kern="1200" spc="1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600" kern="1200" spc="1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200" kern="1200" spc="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ate-machine.com/oo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ate-machine.com/oo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抽象黑白图案">
            <a:extLst>
              <a:ext uri="{FF2B5EF4-FFF2-40B4-BE49-F238E27FC236}">
                <a16:creationId xmlns:a16="http://schemas.microsoft.com/office/drawing/2014/main" id="{130A1686-5D36-CF81-6D9D-70AF25C0BE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85" r="4735" b="1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D99083E-8386-EB8A-838B-248E2D3AE6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altLang="zh-CN" sz="4800" dirty="0"/>
              <a:t>QPC</a:t>
            </a:r>
            <a:br>
              <a:rPr lang="en-US" altLang="zh-CN" sz="4800" dirty="0"/>
            </a:br>
            <a:br>
              <a:rPr lang="en-US" altLang="zh-CN" sz="4800" dirty="0"/>
            </a:br>
            <a:r>
              <a:rPr lang="en-US" altLang="zh-CN" sz="2400" dirty="0"/>
              <a:t>Beyond the RTOS</a:t>
            </a:r>
            <a:endParaRPr lang="zh-CN" altLang="en-US" sz="2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5DB8C6-A501-3793-0C14-A4ED01F08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入门</a:t>
            </a:r>
            <a:endParaRPr lang="en-US" altLang="zh-CN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1064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Rectangle 1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1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Freeform: Shape 1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055B6B4-8675-EDB6-4599-D84DD09DB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4800"/>
              <a:t>事件总线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F26883AB-30E6-084F-711E-FABA5D4EA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486" y="1306571"/>
            <a:ext cx="8340253" cy="471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721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5B6B4-8675-EDB6-4599-D84DD09DB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发布订阅模式</a:t>
            </a:r>
            <a:r>
              <a:rPr lang="en-US" altLang="zh-CN" dirty="0"/>
              <a:t>——QP</a:t>
            </a:r>
            <a:r>
              <a:rPr lang="zh-CN" altLang="en-US" dirty="0"/>
              <a:t>事件的核心机制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374842-D92C-703E-A2ED-77D45F98C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面向对象的三大特性</a:t>
            </a:r>
            <a:endParaRPr lang="en-US" altLang="zh-CN" dirty="0"/>
          </a:p>
          <a:p>
            <a:pPr lvl="1"/>
            <a:r>
              <a:rPr lang="zh-CN" altLang="en-US" dirty="0"/>
              <a:t>封装</a:t>
            </a:r>
            <a:endParaRPr lang="en-US" altLang="zh-CN" dirty="0"/>
          </a:p>
          <a:p>
            <a:pPr lvl="1"/>
            <a:r>
              <a:rPr lang="zh-CN" altLang="en-US" dirty="0"/>
              <a:t>继承</a:t>
            </a:r>
            <a:endParaRPr lang="en-US" altLang="zh-CN" dirty="0"/>
          </a:p>
          <a:p>
            <a:pPr lvl="1"/>
            <a:r>
              <a:rPr lang="zh-CN" altLang="en-US" dirty="0"/>
              <a:t>多态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QP</a:t>
            </a:r>
            <a:r>
              <a:rPr lang="zh-CN" altLang="en-US" dirty="0">
                <a:hlinkClick r:id="rId2"/>
              </a:rPr>
              <a:t>相关链接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6102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61" name="Freeform: Shape 2060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63" name="Freeform: Shape 2062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4ACBACB-3276-17B2-E304-DCF05273C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4800" dirty="0"/>
              <a:t>Actor</a:t>
            </a:r>
            <a:r>
              <a:rPr lang="zh-CN" altLang="en-US" sz="4800" dirty="0"/>
              <a:t>模型</a:t>
            </a:r>
          </a:p>
        </p:txBody>
      </p: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7" name="Rectangle 206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A9FF5B8-466D-8012-5B55-A7FE92B72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4356" y="1358624"/>
            <a:ext cx="6408836" cy="398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497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ACBACB-3276-17B2-E304-DCF05273C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4800" dirty="0"/>
              <a:t>Actor</a:t>
            </a:r>
            <a:r>
              <a:rPr lang="zh-CN" altLang="en-US" sz="4800" dirty="0"/>
              <a:t>模型</a:t>
            </a:r>
          </a:p>
        </p:txBody>
      </p:sp>
      <p:pic>
        <p:nvPicPr>
          <p:cNvPr id="4" name="图片 3" descr="图示&#10;&#10;描述已自动生成">
            <a:extLst>
              <a:ext uri="{FF2B5EF4-FFF2-40B4-BE49-F238E27FC236}">
                <a16:creationId xmlns:a16="http://schemas.microsoft.com/office/drawing/2014/main" id="{7DCE73EC-C7B1-5FC2-60E5-73F9BF6AC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955" y="1434955"/>
            <a:ext cx="8118064" cy="424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762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ACBACB-3276-17B2-E304-DCF05273C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4800" dirty="0"/>
              <a:t>Actor</a:t>
            </a:r>
            <a:r>
              <a:rPr lang="zh-CN" altLang="en-US" sz="4800" dirty="0"/>
              <a:t>模型</a:t>
            </a:r>
          </a:p>
        </p:txBody>
      </p:sp>
      <p:pic>
        <p:nvPicPr>
          <p:cNvPr id="4" name="图片 3" descr="图示&#10;&#10;描述已自动生成">
            <a:extLst>
              <a:ext uri="{FF2B5EF4-FFF2-40B4-BE49-F238E27FC236}">
                <a16:creationId xmlns:a16="http://schemas.microsoft.com/office/drawing/2014/main" id="{7DCE73EC-C7B1-5FC2-60E5-73F9BF6AC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955" y="1434955"/>
            <a:ext cx="8118064" cy="424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716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5B6B4-8675-EDB6-4599-D84DD09DB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</a:t>
            </a:r>
            <a:r>
              <a:rPr lang="en-US" altLang="zh-CN" dirty="0"/>
              <a:t>——QP</a:t>
            </a:r>
            <a:r>
              <a:rPr lang="zh-CN" altLang="en-US" dirty="0"/>
              <a:t>的基石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374842-D92C-703E-A2ED-77D45F98C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面向对象的三大特性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封装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继承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多态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QP</a:t>
            </a:r>
            <a:r>
              <a:rPr lang="zh-CN" altLang="en-US" dirty="0">
                <a:hlinkClick r:id="rId2"/>
              </a:rPr>
              <a:t>相关链接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34661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055B6B4-8675-EDB6-4599-D84DD09DB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zh-CN" altLang="en-US" sz="4800"/>
              <a:t>事件池</a:t>
            </a:r>
            <a:r>
              <a:rPr lang="en-US" altLang="zh-CN" sz="4800"/>
              <a:t>——QP</a:t>
            </a:r>
            <a:r>
              <a:rPr lang="zh-CN" altLang="en-US" sz="4800"/>
              <a:t>的内存管理机制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FE12B7D5-CCA3-2607-D02C-F9284E2335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9020742"/>
              </p:ext>
            </p:extLst>
          </p:nvPr>
        </p:nvGraphicFramePr>
        <p:xfrm>
          <a:off x="2181691" y="2666990"/>
          <a:ext cx="7819476" cy="3133472"/>
        </p:xfrm>
        <a:graphic>
          <a:graphicData uri="http://schemas.openxmlformats.org/drawingml/2006/table">
            <a:tbl>
              <a:tblPr/>
              <a:tblGrid>
                <a:gridCol w="1118722">
                  <a:extLst>
                    <a:ext uri="{9D8B030D-6E8A-4147-A177-3AD203B41FA5}">
                      <a16:colId xmlns:a16="http://schemas.microsoft.com/office/drawing/2014/main" val="118984951"/>
                    </a:ext>
                  </a:extLst>
                </a:gridCol>
                <a:gridCol w="1068050">
                  <a:extLst>
                    <a:ext uri="{9D8B030D-6E8A-4147-A177-3AD203B41FA5}">
                      <a16:colId xmlns:a16="http://schemas.microsoft.com/office/drawing/2014/main" val="2573483866"/>
                    </a:ext>
                  </a:extLst>
                </a:gridCol>
                <a:gridCol w="469392">
                  <a:extLst>
                    <a:ext uri="{9D8B030D-6E8A-4147-A177-3AD203B41FA5}">
                      <a16:colId xmlns:a16="http://schemas.microsoft.com/office/drawing/2014/main" val="4260550866"/>
                    </a:ext>
                  </a:extLst>
                </a:gridCol>
                <a:gridCol w="469392">
                  <a:extLst>
                    <a:ext uri="{9D8B030D-6E8A-4147-A177-3AD203B41FA5}">
                      <a16:colId xmlns:a16="http://schemas.microsoft.com/office/drawing/2014/main" val="2936545867"/>
                    </a:ext>
                  </a:extLst>
                </a:gridCol>
                <a:gridCol w="469392">
                  <a:extLst>
                    <a:ext uri="{9D8B030D-6E8A-4147-A177-3AD203B41FA5}">
                      <a16:colId xmlns:a16="http://schemas.microsoft.com/office/drawing/2014/main" val="862526357"/>
                    </a:ext>
                  </a:extLst>
                </a:gridCol>
                <a:gridCol w="469392">
                  <a:extLst>
                    <a:ext uri="{9D8B030D-6E8A-4147-A177-3AD203B41FA5}">
                      <a16:colId xmlns:a16="http://schemas.microsoft.com/office/drawing/2014/main" val="3743520479"/>
                    </a:ext>
                  </a:extLst>
                </a:gridCol>
                <a:gridCol w="469392">
                  <a:extLst>
                    <a:ext uri="{9D8B030D-6E8A-4147-A177-3AD203B41FA5}">
                      <a16:colId xmlns:a16="http://schemas.microsoft.com/office/drawing/2014/main" val="947318469"/>
                    </a:ext>
                  </a:extLst>
                </a:gridCol>
                <a:gridCol w="469392">
                  <a:extLst>
                    <a:ext uri="{9D8B030D-6E8A-4147-A177-3AD203B41FA5}">
                      <a16:colId xmlns:a16="http://schemas.microsoft.com/office/drawing/2014/main" val="3189464662"/>
                    </a:ext>
                  </a:extLst>
                </a:gridCol>
                <a:gridCol w="469392">
                  <a:extLst>
                    <a:ext uri="{9D8B030D-6E8A-4147-A177-3AD203B41FA5}">
                      <a16:colId xmlns:a16="http://schemas.microsoft.com/office/drawing/2014/main" val="2070399586"/>
                    </a:ext>
                  </a:extLst>
                </a:gridCol>
                <a:gridCol w="469392">
                  <a:extLst>
                    <a:ext uri="{9D8B030D-6E8A-4147-A177-3AD203B41FA5}">
                      <a16:colId xmlns:a16="http://schemas.microsoft.com/office/drawing/2014/main" val="1359187769"/>
                    </a:ext>
                  </a:extLst>
                </a:gridCol>
                <a:gridCol w="469392">
                  <a:extLst>
                    <a:ext uri="{9D8B030D-6E8A-4147-A177-3AD203B41FA5}">
                      <a16:colId xmlns:a16="http://schemas.microsoft.com/office/drawing/2014/main" val="3753649434"/>
                    </a:ext>
                  </a:extLst>
                </a:gridCol>
                <a:gridCol w="469392">
                  <a:extLst>
                    <a:ext uri="{9D8B030D-6E8A-4147-A177-3AD203B41FA5}">
                      <a16:colId xmlns:a16="http://schemas.microsoft.com/office/drawing/2014/main" val="1132251325"/>
                    </a:ext>
                  </a:extLst>
                </a:gridCol>
                <a:gridCol w="469392">
                  <a:extLst>
                    <a:ext uri="{9D8B030D-6E8A-4147-A177-3AD203B41FA5}">
                      <a16:colId xmlns:a16="http://schemas.microsoft.com/office/drawing/2014/main" val="3602724565"/>
                    </a:ext>
                  </a:extLst>
                </a:gridCol>
                <a:gridCol w="469392">
                  <a:extLst>
                    <a:ext uri="{9D8B030D-6E8A-4147-A177-3AD203B41FA5}">
                      <a16:colId xmlns:a16="http://schemas.microsoft.com/office/drawing/2014/main" val="1790528293"/>
                    </a:ext>
                  </a:extLst>
                </a:gridCol>
              </a:tblGrid>
              <a:tr h="690584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小事件池</a:t>
                      </a: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32</a:t>
                      </a:r>
                      <a:endParaRPr lang="en-US" altLang="zh-C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32</a:t>
                      </a:r>
                      <a:endParaRPr lang="en-US" altLang="zh-C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32</a:t>
                      </a:r>
                      <a:endParaRPr lang="en-US" altLang="zh-C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32</a:t>
                      </a:r>
                      <a:endParaRPr lang="en-US" altLang="zh-C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32</a:t>
                      </a:r>
                      <a:endParaRPr lang="en-US" altLang="zh-C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32</a:t>
                      </a:r>
                      <a:endParaRPr lang="en-US" altLang="zh-C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32</a:t>
                      </a:r>
                      <a:endParaRPr lang="en-US" altLang="zh-C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32</a:t>
                      </a:r>
                      <a:endParaRPr lang="en-US" altLang="zh-C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32</a:t>
                      </a:r>
                      <a:endParaRPr lang="en-US" altLang="zh-C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32</a:t>
                      </a:r>
                      <a:endParaRPr lang="en-US" altLang="zh-C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32</a:t>
                      </a:r>
                      <a:endParaRPr lang="en-US" altLang="zh-C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32</a:t>
                      </a:r>
                      <a:endParaRPr lang="en-US" altLang="zh-C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6404485"/>
                  </a:ext>
                </a:extLst>
              </a:tr>
              <a:tr h="67940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0974705"/>
                  </a:ext>
                </a:extLst>
              </a:tr>
              <a:tr h="542036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</a:t>
                      </a: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64</a:t>
                      </a:r>
                      <a:endParaRPr lang="en-US" altLang="zh-C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7640" marR="167640" marT="83820" marB="8382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64</a:t>
                      </a:r>
                      <a:endParaRPr lang="en-US" altLang="zh-C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7640" marR="167640" marT="83820" marB="8382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64</a:t>
                      </a:r>
                      <a:endParaRPr lang="en-US" altLang="zh-C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7640" marR="167640" marT="83820" marB="8382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64</a:t>
                      </a:r>
                      <a:endParaRPr lang="en-US" altLang="zh-C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7640" marR="167640" marT="83820" marB="8382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64</a:t>
                      </a:r>
                      <a:endParaRPr lang="en-US" altLang="zh-C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7640" marR="167640" marT="83820" marB="8382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64</a:t>
                      </a:r>
                      <a:endParaRPr lang="en-US" altLang="zh-C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7640" marR="167640" marT="83820" marB="8382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588900"/>
                  </a:ext>
                </a:extLst>
              </a:tr>
              <a:tr h="67940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3093539"/>
                  </a:ext>
                </a:extLst>
              </a:tr>
              <a:tr h="542036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大</a:t>
                      </a: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  <a:endParaRPr lang="en-US" altLang="zh-C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7640" marR="167640" marT="83820" marB="8382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7640" marR="167640" marT="83820" marB="8382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lang="zh-CN" altLang="en-US" sz="3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7640" marR="167640" marT="83820" marB="8382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920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2274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5B6B4-8675-EDB6-4599-D84DD09DB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LED</a:t>
            </a:r>
            <a:r>
              <a:rPr lang="zh-CN" altLang="en-US" dirty="0"/>
              <a:t>灯，嵌入式的</a:t>
            </a:r>
            <a:r>
              <a:rPr lang="en-US" altLang="zh-CN" dirty="0"/>
              <a:t>Hello World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374842-D92C-703E-A2ED-77D45F98C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7428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5B6B4-8675-EDB6-4599-D84DD09DB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QPC</a:t>
            </a:r>
            <a:r>
              <a:rPr lang="zh-CN" altLang="en-US" dirty="0"/>
              <a:t>是什么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374842-D92C-703E-A2ED-77D45F98C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事件驱动的嵌入式状态机框架</a:t>
            </a:r>
            <a:endParaRPr lang="en-US" altLang="zh-CN" dirty="0"/>
          </a:p>
          <a:p>
            <a:r>
              <a:rPr lang="zh-CN" altLang="en-US" dirty="0"/>
              <a:t>技术服务</a:t>
            </a:r>
          </a:p>
        </p:txBody>
      </p:sp>
    </p:spTree>
    <p:extLst>
      <p:ext uri="{BB962C8B-B14F-4D97-AF65-F5344CB8AC3E}">
        <p14:creationId xmlns:p14="http://schemas.microsoft.com/office/powerpoint/2010/main" val="2019229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5B6B4-8675-EDB6-4599-D84DD09DB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374842-D92C-703E-A2ED-77D45F98C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QPC</a:t>
            </a:r>
            <a:r>
              <a:rPr lang="zh-CN" altLang="en-US" dirty="0"/>
              <a:t>入门和使用</a:t>
            </a:r>
            <a:endParaRPr lang="en-US" altLang="zh-CN" dirty="0"/>
          </a:p>
          <a:p>
            <a:r>
              <a:rPr lang="en-US" altLang="zh-CN" dirty="0"/>
              <a:t>QP</a:t>
            </a:r>
            <a:r>
              <a:rPr lang="zh-CN" altLang="en-US" dirty="0"/>
              <a:t>的理念与理论支持</a:t>
            </a:r>
            <a:endParaRPr lang="en-US" altLang="zh-CN" dirty="0"/>
          </a:p>
          <a:p>
            <a:pPr lvl="1"/>
            <a:r>
              <a:rPr lang="zh-CN" altLang="en-US" dirty="0"/>
              <a:t>事件总线</a:t>
            </a:r>
            <a:endParaRPr lang="en-US" altLang="zh-CN" dirty="0"/>
          </a:p>
          <a:p>
            <a:pPr lvl="1"/>
            <a:r>
              <a:rPr lang="zh-CN" altLang="en-US" dirty="0"/>
              <a:t>设计模式</a:t>
            </a:r>
            <a:endParaRPr lang="en-US" altLang="zh-CN" dirty="0"/>
          </a:p>
          <a:p>
            <a:pPr lvl="1"/>
            <a:r>
              <a:rPr lang="en-US" altLang="zh-CN" dirty="0"/>
              <a:t>Actor</a:t>
            </a:r>
            <a:r>
              <a:rPr lang="zh-CN" altLang="en-US" dirty="0"/>
              <a:t>模型与</a:t>
            </a:r>
            <a:r>
              <a:rPr lang="en-US" altLang="zh-CN" dirty="0"/>
              <a:t>Active Object</a:t>
            </a:r>
            <a:r>
              <a:rPr lang="zh-CN" altLang="en-US" dirty="0"/>
              <a:t>概念</a:t>
            </a:r>
            <a:endParaRPr lang="en-US" altLang="zh-CN" dirty="0"/>
          </a:p>
          <a:p>
            <a:r>
              <a:rPr lang="zh-CN" altLang="en-US" dirty="0"/>
              <a:t>坑</a:t>
            </a:r>
            <a:endParaRPr lang="en-US" altLang="zh-CN" dirty="0"/>
          </a:p>
          <a:p>
            <a:r>
              <a:rPr lang="zh-CN" altLang="en-US" dirty="0"/>
              <a:t>以</a:t>
            </a:r>
            <a:r>
              <a:rPr lang="en-US" altLang="zh-CN" dirty="0"/>
              <a:t>QP</a:t>
            </a:r>
            <a:r>
              <a:rPr lang="zh-CN" altLang="en-US" dirty="0"/>
              <a:t>为核心的嵌入式软件架构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92248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5B6B4-8675-EDB6-4599-D84DD09DB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QPC</a:t>
            </a:r>
            <a:r>
              <a:rPr lang="zh-CN" altLang="en-US" dirty="0"/>
              <a:t>解决了什么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374842-D92C-703E-A2ED-77D45F98C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强大的</a:t>
            </a:r>
            <a:r>
              <a:rPr lang="en-US" altLang="zh-CN" dirty="0"/>
              <a:t>UML</a:t>
            </a:r>
            <a:r>
              <a:rPr lang="zh-CN" altLang="en-US" dirty="0"/>
              <a:t>层次化状态机引擎</a:t>
            </a:r>
            <a:endParaRPr lang="en-US" altLang="zh-CN" dirty="0"/>
          </a:p>
          <a:p>
            <a:r>
              <a:rPr lang="zh-CN" altLang="en-US" dirty="0"/>
              <a:t>发布</a:t>
            </a:r>
            <a:r>
              <a:rPr lang="en-US" altLang="zh-CN" dirty="0"/>
              <a:t>-</a:t>
            </a:r>
            <a:r>
              <a:rPr lang="zh-CN" altLang="en-US" dirty="0"/>
              <a:t>订阅机制的事件总线</a:t>
            </a:r>
            <a:endParaRPr lang="en-US" altLang="zh-CN" dirty="0"/>
          </a:p>
          <a:p>
            <a:r>
              <a:rPr lang="zh-CN" altLang="en-US" dirty="0"/>
              <a:t>创新的编程理念</a:t>
            </a:r>
            <a:endParaRPr lang="en-US" altLang="zh-CN" dirty="0"/>
          </a:p>
          <a:p>
            <a:r>
              <a:rPr lang="zh-CN" altLang="en-US" dirty="0"/>
              <a:t>良好的生态与工具支持</a:t>
            </a:r>
            <a:endParaRPr lang="en-US" altLang="zh-CN" dirty="0"/>
          </a:p>
          <a:p>
            <a:r>
              <a:rPr lang="zh-CN" altLang="en-US" dirty="0"/>
              <a:t>对第三方内核和组件的开放与支持</a:t>
            </a:r>
            <a:endParaRPr lang="en-US" altLang="zh-CN" dirty="0"/>
          </a:p>
          <a:p>
            <a:r>
              <a:rPr lang="zh-CN" altLang="en-US" dirty="0"/>
              <a:t>工业级的可靠源码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8817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5B6B4-8675-EDB6-4599-D84DD09DB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类似的开源项目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374842-D92C-703E-A2ED-77D45F98C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EFSM</a:t>
            </a:r>
          </a:p>
          <a:p>
            <a:r>
              <a:rPr lang="en-US" altLang="zh-CN" dirty="0" err="1"/>
              <a:t>NorthFrame</a:t>
            </a:r>
            <a:endParaRPr lang="en-US" altLang="zh-CN" dirty="0"/>
          </a:p>
          <a:p>
            <a:r>
              <a:rPr lang="en-US" altLang="zh-CN" b="1" dirty="0" err="1">
                <a:solidFill>
                  <a:srgbClr val="FF0000"/>
                </a:solidFill>
              </a:rPr>
              <a:t>EventOS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 err="1">
                <a:solidFill>
                  <a:srgbClr val="FF0000"/>
                </a:solidFill>
              </a:rPr>
              <a:t>QuarkTS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dirty="0"/>
              <a:t>DJYOS</a:t>
            </a:r>
          </a:p>
          <a:p>
            <a:r>
              <a:rPr lang="en-US" altLang="zh-CN" dirty="0"/>
              <a:t>MOE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6225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Rectangle 103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6" name="Rectangle 103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47" name="Rectangle 1034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48" name="Freeform: Shape 1036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49" name="Freeform: Shape 1038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055B6B4-8675-EDB6-4599-D84DD09DB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4800" dirty="0"/>
              <a:t>QPC</a:t>
            </a:r>
            <a:r>
              <a:rPr lang="zh-CN" altLang="en-US" sz="4800" dirty="0"/>
              <a:t>总体结构</a:t>
            </a:r>
            <a:br>
              <a:rPr lang="en-US" altLang="zh-CN" sz="4800" dirty="0"/>
            </a:br>
            <a:br>
              <a:rPr lang="en-US" altLang="zh-CN" sz="4800" dirty="0"/>
            </a:br>
            <a:r>
              <a:rPr lang="zh-CN" altLang="en-US" sz="2400" dirty="0"/>
              <a:t>简单</a:t>
            </a:r>
          </a:p>
        </p:txBody>
      </p:sp>
      <p:sp>
        <p:nvSpPr>
          <p:cNvPr id="1050" name="Rectangle 104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1" name="Rectangle 104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EDE03C3F-23EC-E16E-EDA2-D59324322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322" y="1684356"/>
            <a:ext cx="6906271" cy="389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703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5B6B4-8675-EDB6-4599-D84DD09DB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4800" dirty="0"/>
              <a:t>QPC</a:t>
            </a:r>
            <a:r>
              <a:rPr lang="zh-CN" altLang="en-US" sz="4800" dirty="0"/>
              <a:t>总体结构</a:t>
            </a:r>
            <a:br>
              <a:rPr lang="en-US" altLang="zh-CN" sz="4800" dirty="0"/>
            </a:br>
            <a:br>
              <a:rPr lang="en-US" altLang="zh-CN" sz="4800" dirty="0"/>
            </a:br>
            <a:r>
              <a:rPr lang="zh-CN" altLang="en-US" sz="2400" dirty="0"/>
              <a:t>详细</a:t>
            </a:r>
          </a:p>
        </p:txBody>
      </p:sp>
      <p:pic>
        <p:nvPicPr>
          <p:cNvPr id="1026" name="Picture 2" descr="9f2f070828381f30e47cb316ab014c086e06f023-2">
            <a:extLst>
              <a:ext uri="{FF2B5EF4-FFF2-40B4-BE49-F238E27FC236}">
                <a16:creationId xmlns:a16="http://schemas.microsoft.com/office/drawing/2014/main" id="{709F685A-F850-EAD0-545D-025B650A7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4356" y="1326580"/>
            <a:ext cx="6408836" cy="405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970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5B6B4-8675-EDB6-4599-D84DD09DB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4800" dirty="0"/>
              <a:t>QPC</a:t>
            </a:r>
            <a:r>
              <a:rPr lang="zh-CN" altLang="en-US" sz="4800" dirty="0"/>
              <a:t>总体结构</a:t>
            </a:r>
            <a:br>
              <a:rPr lang="en-US" altLang="zh-CN" sz="4800" dirty="0"/>
            </a:br>
            <a:br>
              <a:rPr lang="en-US" altLang="zh-CN" sz="4800" dirty="0"/>
            </a:br>
            <a:r>
              <a:rPr lang="zh-CN" altLang="en-US" sz="2400" dirty="0"/>
              <a:t>数据结构</a:t>
            </a:r>
          </a:p>
        </p:txBody>
      </p:sp>
      <p:pic>
        <p:nvPicPr>
          <p:cNvPr id="4" name="图片 3" descr="图示&#10;&#10;描述已自动生成">
            <a:extLst>
              <a:ext uri="{FF2B5EF4-FFF2-40B4-BE49-F238E27FC236}">
                <a16:creationId xmlns:a16="http://schemas.microsoft.com/office/drawing/2014/main" id="{76D1CB63-6995-C874-E846-6350BCC73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598" y="1855355"/>
            <a:ext cx="7878270" cy="374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956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5B6B4-8675-EDB6-4599-D84DD09DB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4800" dirty="0"/>
              <a:t>事件总线</a:t>
            </a:r>
            <a:endParaRPr lang="zh-CN" altLang="en-US" sz="2400" dirty="0"/>
          </a:p>
        </p:txBody>
      </p:sp>
      <p:pic>
        <p:nvPicPr>
          <p:cNvPr id="4" name="图片 3" descr="图示&#10;&#10;描述已自动生成">
            <a:extLst>
              <a:ext uri="{FF2B5EF4-FFF2-40B4-BE49-F238E27FC236}">
                <a16:creationId xmlns:a16="http://schemas.microsoft.com/office/drawing/2014/main" id="{F3801DD3-B38C-98D8-7DD8-EB933B1A5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488" y="1122363"/>
            <a:ext cx="8510181" cy="478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16480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Avenir">
      <a:majorFont>
        <a:latin typeface="DengXian"/>
        <a:ea typeface=""/>
        <a:cs typeface=""/>
      </a:majorFont>
      <a:minorFont>
        <a:latin typeface="DengXi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203</Words>
  <Application>Microsoft Office PowerPoint</Application>
  <PresentationFormat>宽屏</PresentationFormat>
  <Paragraphs>73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DengXian</vt:lpstr>
      <vt:lpstr>宋体</vt:lpstr>
      <vt:lpstr>Arial</vt:lpstr>
      <vt:lpstr>Calibri</vt:lpstr>
      <vt:lpstr>AccentBoxVTI</vt:lpstr>
      <vt:lpstr>QPC  Beyond the RTOS</vt:lpstr>
      <vt:lpstr>QPC是什么</vt:lpstr>
      <vt:lpstr>内容</vt:lpstr>
      <vt:lpstr>QPC解决了什么</vt:lpstr>
      <vt:lpstr>类似的开源项目</vt:lpstr>
      <vt:lpstr>QPC总体结构  简单</vt:lpstr>
      <vt:lpstr>QPC总体结构  详细</vt:lpstr>
      <vt:lpstr>QPC总体结构  数据结构</vt:lpstr>
      <vt:lpstr>事件总线</vt:lpstr>
      <vt:lpstr>事件总线</vt:lpstr>
      <vt:lpstr>发布订阅模式——QP事件的核心机制</vt:lpstr>
      <vt:lpstr>Actor模型</vt:lpstr>
      <vt:lpstr>Actor模型</vt:lpstr>
      <vt:lpstr>Actor模型</vt:lpstr>
      <vt:lpstr>面向对象——QP的基石</vt:lpstr>
      <vt:lpstr>事件池——QP的内存管理机制</vt:lpstr>
      <vt:lpstr>LED灯，嵌入式的Hello World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QPC  Beyond the RTOS</dc:title>
  <dc:creator>OS Event</dc:creator>
  <cp:lastModifiedBy>OS Event</cp:lastModifiedBy>
  <cp:revision>42</cp:revision>
  <dcterms:created xsi:type="dcterms:W3CDTF">2022-05-28T06:51:19Z</dcterms:created>
  <dcterms:modified xsi:type="dcterms:W3CDTF">2022-07-02T08:28:24Z</dcterms:modified>
</cp:coreProperties>
</file>