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3" r:id="rId4"/>
    <p:sldId id="258" r:id="rId5"/>
    <p:sldId id="260" r:id="rId6"/>
    <p:sldId id="259" r:id="rId7"/>
    <p:sldId id="266" r:id="rId8"/>
    <p:sldId id="269" r:id="rId9"/>
    <p:sldId id="267" r:id="rId10"/>
    <p:sldId id="270" r:id="rId11"/>
    <p:sldId id="264" r:id="rId12"/>
    <p:sldId id="265" r:id="rId13"/>
    <p:sldId id="268" r:id="rId14"/>
    <p:sldId id="262" r:id="rId15"/>
    <p:sldId id="272" r:id="rId16"/>
    <p:sldId id="261" r:id="rId17"/>
    <p:sldId id="273" r:id="rId18"/>
    <p:sldId id="274" r:id="rId19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/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600" kern="1200" spc="1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200" kern="1200" spc="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te-machine.com/oo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te-machine.com/oo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抽象黑白图案"/>
          <p:cNvPicPr>
            <a:picLocks noChangeAspect="1"/>
          </p:cNvPicPr>
          <p:nvPr/>
        </p:nvPicPr>
        <p:blipFill rotWithShape="1">
          <a:blip r:embed="rId2"/>
          <a:srcRect l="6785" r="4735" b="1"/>
          <a:stretch>
            <a:fillRect/>
          </a:stretch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altLang="zh-CN" sz="4800" dirty="0"/>
              <a:t>QPC</a:t>
            </a:r>
            <a:br>
              <a:rPr lang="en-US" altLang="zh-CN" sz="4800" dirty="0"/>
            </a:br>
            <a:br>
              <a:rPr lang="en-US" altLang="zh-CN" sz="4800" dirty="0"/>
            </a:br>
            <a:r>
              <a:rPr lang="en-US" altLang="zh-CN" sz="2400" dirty="0"/>
              <a:t>Beyond the RTOS</a:t>
            </a:r>
            <a:endParaRPr lang="zh-CN" altLang="en-US" sz="2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入门</a:t>
            </a:r>
            <a:endParaRPr lang="en-US" altLang="zh-CN" sz="2000" dirty="0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4800"/>
              <a:t>事件总线</a:t>
            </a:r>
          </a:p>
        </p:txBody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图片 4" descr="图示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486" y="1306571"/>
            <a:ext cx="8340253" cy="471224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发布订阅模式</a:t>
            </a:r>
            <a:r>
              <a:rPr lang="en-US" altLang="zh-CN" dirty="0"/>
              <a:t>——QP</a:t>
            </a:r>
            <a:r>
              <a:rPr lang="zh-CN" altLang="en-US" dirty="0"/>
              <a:t>事件的核心机制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面向对象的三大特性</a:t>
            </a:r>
            <a:endParaRPr lang="en-US" altLang="zh-CN" dirty="0"/>
          </a:p>
          <a:p>
            <a:pPr lvl="1"/>
            <a:r>
              <a:rPr lang="zh-CN" altLang="en-US" dirty="0"/>
              <a:t>封装</a:t>
            </a:r>
            <a:endParaRPr lang="en-US" altLang="zh-CN" dirty="0"/>
          </a:p>
          <a:p>
            <a:pPr lvl="1"/>
            <a:r>
              <a:rPr lang="zh-CN" altLang="en-US" dirty="0"/>
              <a:t>继承</a:t>
            </a:r>
            <a:endParaRPr lang="en-US" altLang="zh-CN" dirty="0"/>
          </a:p>
          <a:p>
            <a:pPr lvl="1"/>
            <a:r>
              <a:rPr lang="zh-CN" altLang="en-US" dirty="0"/>
              <a:t>多态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QP</a:t>
            </a:r>
            <a:r>
              <a:rPr lang="zh-CN" altLang="en-US" dirty="0">
                <a:hlinkClick r:id="rId2"/>
              </a:rPr>
              <a:t>相关链接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7" name="Rectangle 205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59" name="Rectangle 205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61" name="Freeform: Shape 206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63" name="Freeform: Shape 206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4800" dirty="0"/>
              <a:t>Actor</a:t>
            </a:r>
            <a:r>
              <a:rPr lang="zh-CN" altLang="en-US" sz="4800" dirty="0"/>
              <a:t>模型</a:t>
            </a:r>
          </a:p>
        </p:txBody>
      </p:sp>
      <p:sp>
        <p:nvSpPr>
          <p:cNvPr id="2065" name="Rectangle 206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7" name="Rectangle 206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4356" y="1358624"/>
            <a:ext cx="6408836" cy="398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4800" dirty="0"/>
              <a:t>Actor</a:t>
            </a:r>
            <a:r>
              <a:rPr lang="zh-CN" altLang="en-US" sz="4800" dirty="0"/>
              <a:t>模型</a:t>
            </a:r>
          </a:p>
        </p:txBody>
      </p:sp>
      <p:pic>
        <p:nvPicPr>
          <p:cNvPr id="4" name="图片 3" descr="图示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955" y="1434955"/>
            <a:ext cx="8118064" cy="424281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</a:t>
            </a:r>
            <a:r>
              <a:rPr lang="en-US" altLang="zh-CN" dirty="0"/>
              <a:t>——QP</a:t>
            </a:r>
            <a:r>
              <a:rPr lang="zh-CN" altLang="en-US" dirty="0"/>
              <a:t>的基石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面向对象的三大特性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封装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继承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多态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QP</a:t>
            </a:r>
            <a:r>
              <a:rPr lang="zh-CN" altLang="en-US" dirty="0">
                <a:hlinkClick r:id="rId2"/>
              </a:rPr>
              <a:t>相关链接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zh-CN" altLang="en-US" sz="4800"/>
              <a:t>事件池</a:t>
            </a:r>
            <a:r>
              <a:rPr lang="en-US" altLang="zh-CN" sz="4800"/>
              <a:t>——QP</a:t>
            </a:r>
            <a:r>
              <a:rPr lang="zh-CN" altLang="en-US" sz="4800"/>
              <a:t>的内存管理机制</a:t>
            </a:r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181691" y="2666990"/>
          <a:ext cx="7819476" cy="3133472"/>
        </p:xfrm>
        <a:graphic>
          <a:graphicData uri="http://schemas.openxmlformats.org/drawingml/2006/table">
            <a:tbl>
              <a:tblPr/>
              <a:tblGrid>
                <a:gridCol w="1118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3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3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93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93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3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93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93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93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939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939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939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939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90584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小事件池</a:t>
                      </a: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</a:t>
                      </a:r>
                      <a:endParaRPr lang="en-US" altLang="zh-C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</a:t>
                      </a:r>
                      <a:endParaRPr lang="en-US" altLang="zh-C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</a:t>
                      </a:r>
                      <a:endParaRPr lang="en-US" altLang="zh-C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</a:t>
                      </a:r>
                      <a:endParaRPr lang="en-US" altLang="zh-C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</a:t>
                      </a:r>
                      <a:endParaRPr lang="en-US" altLang="zh-C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</a:t>
                      </a:r>
                      <a:endParaRPr lang="en-US" altLang="zh-C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</a:t>
                      </a:r>
                      <a:endParaRPr lang="en-US" altLang="zh-C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</a:t>
                      </a:r>
                      <a:endParaRPr lang="en-US" altLang="zh-C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</a:t>
                      </a:r>
                      <a:endParaRPr lang="en-US" altLang="zh-C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</a:t>
                      </a:r>
                      <a:endParaRPr lang="en-US" altLang="zh-C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</a:t>
                      </a:r>
                      <a:endParaRPr lang="en-US" altLang="zh-C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</a:t>
                      </a:r>
                      <a:endParaRPr lang="en-US" altLang="zh-C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940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036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</a:t>
                      </a: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  <a:endParaRPr lang="en-US" altLang="zh-C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7640" marR="167640" marT="83820" marB="8382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  <a:endParaRPr lang="en-US" altLang="zh-C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7640" marR="167640" marT="83820" marB="8382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  <a:endParaRPr lang="en-US" altLang="zh-C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7640" marR="167640" marT="83820" marB="8382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  <a:endParaRPr lang="en-US" altLang="zh-C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7640" marR="167640" marT="83820" marB="8382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  <a:endParaRPr lang="en-US" altLang="zh-C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7640" marR="167640" marT="83820" marB="8382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  <a:endParaRPr lang="en-US" altLang="zh-C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7640" marR="167640" marT="83820" marB="8382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940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036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大</a:t>
                      </a: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endParaRPr lang="en-US" altLang="zh-C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7640" marR="167640" marT="83820" marB="8382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7640" marR="167640" marT="83820" marB="8382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3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7640" marR="167640" marT="83820" marB="8382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/>
              <a:t>QP</a:t>
            </a:r>
            <a:r>
              <a:rPr lang="zh-CN" altLang="en-US" dirty="0">
                <a:ea typeface="宋体" panose="02010600030101010101" pitchFamily="2" charset="-122"/>
              </a:rPr>
              <a:t>为核心的嵌入式软件架构</a:t>
            </a:r>
          </a:p>
        </p:txBody>
      </p:sp>
      <p:sp>
        <p:nvSpPr>
          <p:cNvPr id="4" name="矩形 3"/>
          <p:cNvSpPr/>
          <p:nvPr/>
        </p:nvSpPr>
        <p:spPr>
          <a:xfrm>
            <a:off x="9622790" y="2787650"/>
            <a:ext cx="2038350" cy="22345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QP</a:t>
            </a:r>
          </a:p>
        </p:txBody>
      </p:sp>
      <p:sp>
        <p:nvSpPr>
          <p:cNvPr id="5" name="矩形 4"/>
          <p:cNvSpPr/>
          <p:nvPr/>
        </p:nvSpPr>
        <p:spPr>
          <a:xfrm>
            <a:off x="693420" y="2299970"/>
            <a:ext cx="10967720" cy="314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ea typeface="宋体" panose="02010600030101010101" pitchFamily="2" charset="-122"/>
              </a:rPr>
              <a:t>应用层</a:t>
            </a:r>
          </a:p>
        </p:txBody>
      </p:sp>
      <p:sp>
        <p:nvSpPr>
          <p:cNvPr id="6" name="矩形 5"/>
          <p:cNvSpPr/>
          <p:nvPr/>
        </p:nvSpPr>
        <p:spPr>
          <a:xfrm>
            <a:off x="664845" y="5145405"/>
            <a:ext cx="8601075" cy="3086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ea typeface="宋体" panose="02010600030101010101" pitchFamily="2" charset="-122"/>
              </a:rPr>
              <a:t>驱动层</a:t>
            </a:r>
          </a:p>
        </p:txBody>
      </p:sp>
      <p:sp>
        <p:nvSpPr>
          <p:cNvPr id="7" name="矩形 6"/>
          <p:cNvSpPr/>
          <p:nvPr/>
        </p:nvSpPr>
        <p:spPr>
          <a:xfrm>
            <a:off x="678815" y="5626735"/>
            <a:ext cx="10996295" cy="3619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ea typeface="宋体" panose="02010600030101010101" pitchFamily="2" charset="-122"/>
              </a:rPr>
              <a:t>硬件</a:t>
            </a:r>
          </a:p>
        </p:txBody>
      </p:sp>
      <p:sp>
        <p:nvSpPr>
          <p:cNvPr id="8" name="矩形 7"/>
          <p:cNvSpPr/>
          <p:nvPr/>
        </p:nvSpPr>
        <p:spPr>
          <a:xfrm>
            <a:off x="682625" y="4691380"/>
            <a:ext cx="8600440" cy="3308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IO</a:t>
            </a:r>
            <a:r>
              <a:rPr lang="zh-CN" altLang="en-US">
                <a:ea typeface="宋体" panose="02010600030101010101" pitchFamily="2" charset="-122"/>
              </a:rPr>
              <a:t>框架</a:t>
            </a:r>
          </a:p>
        </p:txBody>
      </p:sp>
      <p:sp>
        <p:nvSpPr>
          <p:cNvPr id="9" name="矩形 8"/>
          <p:cNvSpPr/>
          <p:nvPr/>
        </p:nvSpPr>
        <p:spPr>
          <a:xfrm>
            <a:off x="693420" y="2787650"/>
            <a:ext cx="4386580" cy="17100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宋体" panose="02010600030101010101" pitchFamily="2" charset="-122"/>
              </a:rPr>
              <a:t>组件</a:t>
            </a:r>
            <a:endParaRPr lang="en-US" altLang="zh-CN" dirty="0"/>
          </a:p>
          <a:p>
            <a:pPr algn="ctr"/>
            <a:r>
              <a:rPr lang="en-US" altLang="zh-CN" dirty="0"/>
              <a:t>Shell, </a:t>
            </a:r>
            <a:r>
              <a:rPr lang="en-US" altLang="zh-CN" dirty="0">
                <a:ea typeface="宋体" panose="02010600030101010101" pitchFamily="2" charset="-122"/>
              </a:rPr>
              <a:t>Log, DB, Debug, Trace,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OTA,</a:t>
            </a:r>
            <a:r>
              <a:rPr lang="zh-CN" altLang="en-US" dirty="0">
                <a:ea typeface="宋体" panose="02010600030101010101" pitchFamily="2" charset="-122"/>
              </a:rPr>
              <a:t> 加密库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552267" y="2808606"/>
            <a:ext cx="1730798" cy="16938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设备框架</a:t>
            </a:r>
          </a:p>
        </p:txBody>
      </p:sp>
      <p:sp>
        <p:nvSpPr>
          <p:cNvPr id="12" name="矩形 11"/>
          <p:cNvSpPr/>
          <p:nvPr/>
        </p:nvSpPr>
        <p:spPr>
          <a:xfrm>
            <a:off x="5381519" y="2803842"/>
            <a:ext cx="1933258" cy="16938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ea typeface="宋体" panose="02010600030101010101" pitchFamily="2" charset="-122"/>
              </a:rPr>
              <a:t>产品框架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A5C700F-107E-FEE8-EDBA-11A5180FE3F0}"/>
              </a:ext>
            </a:extLst>
          </p:cNvPr>
          <p:cNvSpPr/>
          <p:nvPr/>
        </p:nvSpPr>
        <p:spPr>
          <a:xfrm>
            <a:off x="9622790" y="5145404"/>
            <a:ext cx="2038350" cy="3086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宋体" panose="02010600030101010101" pitchFamily="2" charset="-122"/>
              </a:rPr>
              <a:t>QP Port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/>
              <a:t>QP</a:t>
            </a:r>
            <a:r>
              <a:rPr lang="zh-CN" altLang="en-US" dirty="0">
                <a:ea typeface="宋体" panose="02010600030101010101" pitchFamily="2" charset="-122"/>
              </a:rPr>
              <a:t>为核心的嵌入式软件架构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E46287B-F7AE-DE04-B716-070647F755EE}"/>
              </a:ext>
            </a:extLst>
          </p:cNvPr>
          <p:cNvGrpSpPr/>
          <p:nvPr/>
        </p:nvGrpSpPr>
        <p:grpSpPr>
          <a:xfrm>
            <a:off x="580219" y="2333262"/>
            <a:ext cx="6641888" cy="2509097"/>
            <a:chOff x="664845" y="2299970"/>
            <a:chExt cx="11010265" cy="3688715"/>
          </a:xfrm>
        </p:grpSpPr>
        <p:sp>
          <p:nvSpPr>
            <p:cNvPr id="4" name="矩形 3"/>
            <p:cNvSpPr/>
            <p:nvPr/>
          </p:nvSpPr>
          <p:spPr>
            <a:xfrm>
              <a:off x="9622790" y="2787650"/>
              <a:ext cx="2038350" cy="265684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QP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693420" y="2299970"/>
              <a:ext cx="10967720" cy="3149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ea typeface="宋体" panose="02010600030101010101" pitchFamily="2" charset="-122"/>
                </a:rPr>
                <a:t>应用层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664845" y="5145405"/>
              <a:ext cx="8601075" cy="3086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ea typeface="宋体" panose="02010600030101010101" pitchFamily="2" charset="-122"/>
                </a:rPr>
                <a:t>驱动层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678815" y="5626735"/>
              <a:ext cx="10996295" cy="3619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ea typeface="宋体" panose="02010600030101010101" pitchFamily="2" charset="-122"/>
                </a:rPr>
                <a:t>硬件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682625" y="4691380"/>
              <a:ext cx="8600440" cy="33083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IO</a:t>
              </a:r>
              <a:r>
                <a:rPr lang="zh-CN" altLang="en-US">
                  <a:ea typeface="宋体" panose="02010600030101010101" pitchFamily="2" charset="-122"/>
                </a:rPr>
                <a:t>框架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693420" y="2787650"/>
              <a:ext cx="4386580" cy="171005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ea typeface="宋体" panose="02010600030101010101" pitchFamily="2" charset="-122"/>
                </a:rPr>
                <a:t>组件</a:t>
              </a:r>
              <a:endParaRPr lang="en-US" altLang="zh-CN" dirty="0"/>
            </a:p>
            <a:p>
              <a:pPr algn="ctr"/>
              <a:r>
                <a:rPr lang="en-US" altLang="zh-CN" dirty="0"/>
                <a:t>Shell, </a:t>
              </a:r>
              <a:r>
                <a:rPr lang="en-US" altLang="zh-CN" dirty="0">
                  <a:ea typeface="宋体" panose="02010600030101010101" pitchFamily="2" charset="-122"/>
                </a:rPr>
                <a:t>Log, DB, Debug, Trace,</a:t>
              </a:r>
              <a:r>
                <a:rPr lang="zh-CN" altLang="en-US" dirty="0">
                  <a:ea typeface="宋体" panose="02010600030101010101" pitchFamily="2" charset="-122"/>
                </a:rPr>
                <a:t> </a:t>
              </a:r>
              <a:r>
                <a:rPr lang="en-US" altLang="zh-CN" dirty="0">
                  <a:ea typeface="宋体" panose="02010600030101010101" pitchFamily="2" charset="-122"/>
                </a:rPr>
                <a:t>OTA,</a:t>
              </a:r>
              <a:r>
                <a:rPr lang="zh-CN" altLang="en-US" dirty="0">
                  <a:ea typeface="宋体" panose="02010600030101010101" pitchFamily="2" charset="-122"/>
                </a:rPr>
                <a:t> 加密库</a:t>
              </a:r>
              <a:endParaRPr lang="en-US" altLang="zh-CN" dirty="0">
                <a:ea typeface="宋体" panose="02010600030101010101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552267" y="2808606"/>
              <a:ext cx="1730798" cy="169386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设备框架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5381519" y="2803842"/>
              <a:ext cx="1933258" cy="169386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ea typeface="宋体" panose="02010600030101010101" pitchFamily="2" charset="-122"/>
                </a:rPr>
                <a:t>产品框架</a:t>
              </a:r>
            </a:p>
          </p:txBody>
        </p:sp>
      </p:grp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6138DB0-EFE1-599C-9C59-B27C8EDEAC7E}"/>
              </a:ext>
            </a:extLst>
          </p:cNvPr>
          <p:cNvCxnSpPr>
            <a:cxnSpLocks/>
          </p:cNvCxnSpPr>
          <p:nvPr/>
        </p:nvCxnSpPr>
        <p:spPr>
          <a:xfrm>
            <a:off x="7310607" y="3551465"/>
            <a:ext cx="1531490" cy="2979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26AB3CD5-565E-CBD9-764B-19B209B09D11}"/>
              </a:ext>
            </a:extLst>
          </p:cNvPr>
          <p:cNvSpPr txBox="1"/>
          <p:nvPr/>
        </p:nvSpPr>
        <p:spPr>
          <a:xfrm>
            <a:off x="8842097" y="3604690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基础设施！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CF2E99E-28DD-28CC-B296-743A8BF6C629}"/>
              </a:ext>
            </a:extLst>
          </p:cNvPr>
          <p:cNvSpPr txBox="1"/>
          <p:nvPr/>
        </p:nvSpPr>
        <p:spPr>
          <a:xfrm>
            <a:off x="580219" y="5560977"/>
            <a:ext cx="10444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整个软件架构，不是围绕状态机，而是围绕事件！事件是关键！</a:t>
            </a:r>
          </a:p>
        </p:txBody>
      </p:sp>
    </p:spTree>
    <p:extLst>
      <p:ext uri="{BB962C8B-B14F-4D97-AF65-F5344CB8AC3E}">
        <p14:creationId xmlns:p14="http://schemas.microsoft.com/office/powerpoint/2010/main" val="2632682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/>
              <a:t>QP</a:t>
            </a:r>
            <a:r>
              <a:rPr lang="zh-CN" altLang="en-US" dirty="0">
                <a:ea typeface="宋体" panose="02010600030101010101" pitchFamily="2" charset="-122"/>
              </a:rPr>
              <a:t>为核心的嵌入式软件架构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3A35DBE-6C68-97B8-1D6A-1E3B3B6E55FA}"/>
              </a:ext>
            </a:extLst>
          </p:cNvPr>
          <p:cNvGrpSpPr/>
          <p:nvPr/>
        </p:nvGrpSpPr>
        <p:grpSpPr>
          <a:xfrm>
            <a:off x="1363133" y="2384636"/>
            <a:ext cx="10337377" cy="3688715"/>
            <a:chOff x="690245" y="2384636"/>
            <a:chExt cx="11010265" cy="3688715"/>
          </a:xfrm>
        </p:grpSpPr>
        <p:sp>
          <p:nvSpPr>
            <p:cNvPr id="4" name="矩形 3"/>
            <p:cNvSpPr/>
            <p:nvPr/>
          </p:nvSpPr>
          <p:spPr>
            <a:xfrm>
              <a:off x="9648190" y="2872316"/>
              <a:ext cx="2038350" cy="223456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QP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718820" y="2384636"/>
              <a:ext cx="10967720" cy="3149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ea typeface="宋体" panose="02010600030101010101" pitchFamily="2" charset="-122"/>
                </a:rPr>
                <a:t>应用层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690245" y="5230071"/>
              <a:ext cx="8601075" cy="3086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ea typeface="宋体" panose="02010600030101010101" pitchFamily="2" charset="-122"/>
                </a:rPr>
                <a:t>驱动层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704215" y="5711401"/>
              <a:ext cx="10996295" cy="3619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ea typeface="宋体" panose="02010600030101010101" pitchFamily="2" charset="-122"/>
                </a:rPr>
                <a:t>硬件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708025" y="4776046"/>
              <a:ext cx="8600440" cy="33083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IO</a:t>
              </a:r>
              <a:r>
                <a:rPr lang="zh-CN" altLang="en-US">
                  <a:ea typeface="宋体" panose="02010600030101010101" pitchFamily="2" charset="-122"/>
                </a:rPr>
                <a:t>框架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718820" y="2872316"/>
              <a:ext cx="4386580" cy="171005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ea typeface="宋体" panose="02010600030101010101" pitchFamily="2" charset="-122"/>
                </a:rPr>
                <a:t>组件</a:t>
              </a:r>
              <a:endParaRPr lang="en-US" altLang="zh-CN" dirty="0"/>
            </a:p>
            <a:p>
              <a:pPr algn="ctr"/>
              <a:r>
                <a:rPr lang="en-US" altLang="zh-CN" dirty="0"/>
                <a:t>Shell, </a:t>
              </a:r>
              <a:r>
                <a:rPr lang="en-US" altLang="zh-CN" dirty="0">
                  <a:ea typeface="宋体" panose="02010600030101010101" pitchFamily="2" charset="-122"/>
                </a:rPr>
                <a:t>Log, DB, Debug, Trace,</a:t>
              </a:r>
              <a:r>
                <a:rPr lang="zh-CN" altLang="en-US" dirty="0">
                  <a:ea typeface="宋体" panose="02010600030101010101" pitchFamily="2" charset="-122"/>
                </a:rPr>
                <a:t> </a:t>
              </a:r>
              <a:r>
                <a:rPr lang="en-US" altLang="zh-CN" dirty="0">
                  <a:ea typeface="宋体" panose="02010600030101010101" pitchFamily="2" charset="-122"/>
                </a:rPr>
                <a:t>OTA,</a:t>
              </a:r>
              <a:r>
                <a:rPr lang="zh-CN" altLang="en-US" dirty="0">
                  <a:ea typeface="宋体" panose="02010600030101010101" pitchFamily="2" charset="-122"/>
                </a:rPr>
                <a:t> 加密库</a:t>
              </a:r>
              <a:endParaRPr lang="en-US" altLang="zh-CN" dirty="0">
                <a:ea typeface="宋体" panose="02010600030101010101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577667" y="2893272"/>
              <a:ext cx="1730798" cy="169386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设备框架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5406919" y="2888508"/>
              <a:ext cx="1933258" cy="169386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ea typeface="宋体" panose="02010600030101010101" pitchFamily="2" charset="-122"/>
                </a:rPr>
                <a:t>产品框架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79EF2B3-03F7-18A9-0EDA-F85A04C5DF55}"/>
                </a:ext>
              </a:extLst>
            </p:cNvPr>
            <p:cNvSpPr/>
            <p:nvPr/>
          </p:nvSpPr>
          <p:spPr>
            <a:xfrm>
              <a:off x="9648191" y="5230071"/>
              <a:ext cx="2038350" cy="3086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a typeface="宋体" panose="02010600030101010101" pitchFamily="2" charset="-122"/>
                </a:rPr>
                <a:t>QP Port</a:t>
              </a:r>
              <a:endParaRPr lang="zh-CN" altLang="en-US" dirty="0">
                <a:ea typeface="宋体" panose="02010600030101010101" pitchFamily="2" charset="-122"/>
              </a:endParaRPr>
            </a:p>
          </p:txBody>
        </p:sp>
      </p:grp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44C00C95-8FD0-2F39-E7CE-D7901D7BE7C5}"/>
              </a:ext>
            </a:extLst>
          </p:cNvPr>
          <p:cNvSpPr/>
          <p:nvPr/>
        </p:nvSpPr>
        <p:spPr>
          <a:xfrm>
            <a:off x="741994" y="2888508"/>
            <a:ext cx="424992" cy="2257469"/>
          </a:xfrm>
          <a:prstGeom prst="leftBrac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943EBBA-B304-E38B-ADDD-EEE3282E5ECD}"/>
              </a:ext>
            </a:extLst>
          </p:cNvPr>
          <p:cNvSpPr txBox="1"/>
          <p:nvPr/>
        </p:nvSpPr>
        <p:spPr>
          <a:xfrm>
            <a:off x="59733" y="3735439"/>
            <a:ext cx="540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厚</a:t>
            </a:r>
          </a:p>
        </p:txBody>
      </p:sp>
    </p:spTree>
    <p:extLst>
      <p:ext uri="{BB962C8B-B14F-4D97-AF65-F5344CB8AC3E}">
        <p14:creationId xmlns:p14="http://schemas.microsoft.com/office/powerpoint/2010/main" val="538819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QPC</a:t>
            </a:r>
            <a:r>
              <a:rPr lang="zh-CN" altLang="en-US" dirty="0"/>
              <a:t>是什么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事件驱动的嵌入式状态机框架</a:t>
            </a:r>
            <a:endParaRPr lang="en-US" altLang="zh-CN" dirty="0"/>
          </a:p>
          <a:p>
            <a:r>
              <a:rPr lang="zh-CN" altLang="en-US" dirty="0"/>
              <a:t>技术服务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QPC</a:t>
            </a:r>
            <a:r>
              <a:rPr lang="zh-CN" altLang="en-US" dirty="0"/>
              <a:t>入门和使用</a:t>
            </a:r>
            <a:endParaRPr lang="en-US" altLang="zh-CN" dirty="0"/>
          </a:p>
          <a:p>
            <a:r>
              <a:rPr lang="en-US" altLang="zh-CN" dirty="0"/>
              <a:t>QP</a:t>
            </a:r>
            <a:r>
              <a:rPr lang="zh-CN" altLang="en-US" dirty="0"/>
              <a:t>的理念与理论支持</a:t>
            </a:r>
            <a:endParaRPr lang="en-US" altLang="zh-CN" dirty="0"/>
          </a:p>
          <a:p>
            <a:pPr lvl="1"/>
            <a:r>
              <a:rPr lang="zh-CN" altLang="en-US" dirty="0"/>
              <a:t>事件总线</a:t>
            </a:r>
            <a:endParaRPr lang="en-US" altLang="zh-CN" dirty="0"/>
          </a:p>
          <a:p>
            <a:pPr lvl="1"/>
            <a:r>
              <a:rPr lang="zh-CN" altLang="en-US" dirty="0"/>
              <a:t>设计模式</a:t>
            </a:r>
            <a:endParaRPr lang="en-US" altLang="zh-CN" dirty="0"/>
          </a:p>
          <a:p>
            <a:pPr lvl="1"/>
            <a:r>
              <a:rPr lang="en-US" altLang="zh-CN" dirty="0"/>
              <a:t>Actor</a:t>
            </a:r>
            <a:r>
              <a:rPr lang="zh-CN" altLang="en-US" dirty="0"/>
              <a:t>模型与</a:t>
            </a:r>
            <a:r>
              <a:rPr lang="en-US" altLang="zh-CN" dirty="0"/>
              <a:t>Active Object</a:t>
            </a:r>
            <a:r>
              <a:rPr lang="zh-CN" altLang="en-US" dirty="0"/>
              <a:t>概念</a:t>
            </a:r>
            <a:endParaRPr lang="en-US" altLang="zh-CN" dirty="0"/>
          </a:p>
          <a:p>
            <a:r>
              <a:rPr lang="zh-CN" altLang="en-US" dirty="0"/>
              <a:t>坑</a:t>
            </a:r>
            <a:endParaRPr lang="en-US" altLang="zh-CN" dirty="0"/>
          </a:p>
          <a:p>
            <a:r>
              <a:rPr lang="zh-CN" altLang="en-US" dirty="0"/>
              <a:t>以</a:t>
            </a:r>
            <a:r>
              <a:rPr lang="en-US" altLang="zh-CN" dirty="0"/>
              <a:t>QP</a:t>
            </a:r>
            <a:r>
              <a:rPr lang="zh-CN" altLang="en-US" dirty="0"/>
              <a:t>为核心的嵌入式软件架构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QPC</a:t>
            </a:r>
            <a:r>
              <a:rPr lang="zh-CN" altLang="en-US" dirty="0"/>
              <a:t>解决了什么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强大的</a:t>
            </a:r>
            <a:r>
              <a:rPr lang="en-US" altLang="zh-CN" dirty="0"/>
              <a:t>UML</a:t>
            </a:r>
            <a:r>
              <a:rPr lang="zh-CN" altLang="en-US" dirty="0"/>
              <a:t>层次化状态机引擎</a:t>
            </a:r>
            <a:endParaRPr lang="en-US" altLang="zh-CN" dirty="0"/>
          </a:p>
          <a:p>
            <a:r>
              <a:rPr lang="zh-CN" altLang="en-US" dirty="0"/>
              <a:t>发布</a:t>
            </a:r>
            <a:r>
              <a:rPr lang="en-US" altLang="zh-CN" dirty="0"/>
              <a:t>-</a:t>
            </a:r>
            <a:r>
              <a:rPr lang="zh-CN" altLang="en-US" dirty="0"/>
              <a:t>订阅机制的事件总线</a:t>
            </a:r>
            <a:endParaRPr lang="en-US" altLang="zh-CN" dirty="0"/>
          </a:p>
          <a:p>
            <a:r>
              <a:rPr lang="zh-CN" altLang="en-US" dirty="0"/>
              <a:t>创新的编程理念</a:t>
            </a:r>
            <a:endParaRPr lang="en-US" altLang="zh-CN" dirty="0"/>
          </a:p>
          <a:p>
            <a:r>
              <a:rPr lang="zh-CN" altLang="en-US" dirty="0"/>
              <a:t>良好的生态与工具支持</a:t>
            </a:r>
            <a:endParaRPr lang="en-US" altLang="zh-CN" dirty="0"/>
          </a:p>
          <a:p>
            <a:r>
              <a:rPr lang="zh-CN" altLang="en-US" dirty="0"/>
              <a:t>对第三方内核和组件的开放与支持</a:t>
            </a:r>
            <a:endParaRPr lang="en-US" altLang="zh-CN" dirty="0"/>
          </a:p>
          <a:p>
            <a:r>
              <a:rPr lang="zh-CN" altLang="en-US" dirty="0"/>
              <a:t>工业级的可靠源码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类似的开源项目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EFSM</a:t>
            </a:r>
          </a:p>
          <a:p>
            <a:r>
              <a:rPr lang="en-US" altLang="zh-CN" dirty="0" err="1"/>
              <a:t>NorthFrame</a:t>
            </a:r>
            <a:endParaRPr lang="en-US" altLang="zh-CN" dirty="0"/>
          </a:p>
          <a:p>
            <a:r>
              <a:rPr lang="en-US" altLang="zh-CN" b="1" dirty="0" err="1">
                <a:solidFill>
                  <a:srgbClr val="FF0000"/>
                </a:solidFill>
              </a:rPr>
              <a:t>EventOS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 err="1">
                <a:solidFill>
                  <a:srgbClr val="FF0000"/>
                </a:solidFill>
              </a:rPr>
              <a:t>QuarkTS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/>
              <a:t>DJYOS</a:t>
            </a:r>
          </a:p>
          <a:p>
            <a:r>
              <a:rPr lang="en-US" altLang="zh-CN" dirty="0"/>
              <a:t>MOE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Rectangle 103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6" name="Rectangle 103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47" name="Rectangle 103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8" name="Freeform: Shape 103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49" name="Freeform: Shape 103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4800" dirty="0"/>
              <a:t>QPC</a:t>
            </a:r>
            <a:r>
              <a:rPr lang="zh-CN" altLang="en-US" sz="4800" dirty="0"/>
              <a:t>总体结构</a:t>
            </a:r>
            <a:br>
              <a:rPr lang="en-US" altLang="zh-CN" sz="4800" dirty="0"/>
            </a:br>
            <a:br>
              <a:rPr lang="en-US" altLang="zh-CN" sz="4800" dirty="0"/>
            </a:br>
            <a:r>
              <a:rPr lang="zh-CN" altLang="en-US" sz="2400" dirty="0"/>
              <a:t>简单</a:t>
            </a:r>
          </a:p>
        </p:txBody>
      </p:sp>
      <p:sp>
        <p:nvSpPr>
          <p:cNvPr id="1050" name="Rectangle 104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1" name="Rectangle 104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图片 4" descr="图示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322" y="1684356"/>
            <a:ext cx="6906271" cy="38961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4800" dirty="0"/>
              <a:t>QPC</a:t>
            </a:r>
            <a:r>
              <a:rPr lang="zh-CN" altLang="en-US" sz="4800" dirty="0"/>
              <a:t>总体结构</a:t>
            </a:r>
            <a:br>
              <a:rPr lang="en-US" altLang="zh-CN" sz="4800" dirty="0"/>
            </a:br>
            <a:br>
              <a:rPr lang="en-US" altLang="zh-CN" sz="4800" dirty="0"/>
            </a:br>
            <a:r>
              <a:rPr lang="zh-CN" altLang="en-US" sz="2400" dirty="0"/>
              <a:t>详细</a:t>
            </a:r>
          </a:p>
        </p:txBody>
      </p:sp>
      <p:pic>
        <p:nvPicPr>
          <p:cNvPr id="1026" name="Picture 2" descr="9f2f070828381f30e47cb316ab014c086e06f023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4356" y="1326580"/>
            <a:ext cx="6408836" cy="405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4800" dirty="0"/>
              <a:t>QPC</a:t>
            </a:r>
            <a:r>
              <a:rPr lang="zh-CN" altLang="en-US" sz="4800" dirty="0"/>
              <a:t>总体结构</a:t>
            </a:r>
            <a:br>
              <a:rPr lang="en-US" altLang="zh-CN" sz="4800" dirty="0"/>
            </a:br>
            <a:br>
              <a:rPr lang="en-US" altLang="zh-CN" sz="4800" dirty="0"/>
            </a:br>
            <a:r>
              <a:rPr lang="zh-CN" altLang="en-US" sz="2400" dirty="0"/>
              <a:t>数据结构</a:t>
            </a:r>
          </a:p>
        </p:txBody>
      </p:sp>
      <p:pic>
        <p:nvPicPr>
          <p:cNvPr id="4" name="图片 3" descr="图示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598" y="1855355"/>
            <a:ext cx="7878270" cy="374406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4800" dirty="0"/>
              <a:t>事件总线</a:t>
            </a:r>
            <a:endParaRPr lang="zh-CN" altLang="en-US" sz="2400" dirty="0"/>
          </a:p>
        </p:txBody>
      </p:sp>
      <p:pic>
        <p:nvPicPr>
          <p:cNvPr id="4" name="图片 3" descr="图示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488" y="1122363"/>
            <a:ext cx="8510181" cy="4785277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zQyMTdkOWZjYzI4OWFlN2ViYTRhNzIzMzM1ZDM2ODAifQ=="/>
</p:tagLst>
</file>

<file path=ppt/theme/theme1.xml><?xml version="1.0" encoding="utf-8"?>
<a:theme xmlns:a="http://schemas.openxmlformats.org/drawingml/2006/main" name="AccentBox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Avenir">
      <a:majorFont>
        <a:latin typeface="DengXian"/>
        <a:ea typeface=""/>
        <a:cs typeface=""/>
      </a:majorFont>
      <a:minorFont>
        <a:latin typeface="DengXi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38100">
          <a:tailEnd type="triangl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317</Words>
  <Application>Microsoft Office PowerPoint</Application>
  <PresentationFormat>宽屏</PresentationFormat>
  <Paragraphs>106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DengXian</vt:lpstr>
      <vt:lpstr>宋体</vt:lpstr>
      <vt:lpstr>Arial</vt:lpstr>
      <vt:lpstr>Calibri</vt:lpstr>
      <vt:lpstr>AccentBoxVTI</vt:lpstr>
      <vt:lpstr>QPC  Beyond the RTOS</vt:lpstr>
      <vt:lpstr>QPC是什么</vt:lpstr>
      <vt:lpstr>内容</vt:lpstr>
      <vt:lpstr>QPC解决了什么</vt:lpstr>
      <vt:lpstr>类似的开源项目</vt:lpstr>
      <vt:lpstr>QPC总体结构  简单</vt:lpstr>
      <vt:lpstr>QPC总体结构  详细</vt:lpstr>
      <vt:lpstr>QPC总体结构  数据结构</vt:lpstr>
      <vt:lpstr>事件总线</vt:lpstr>
      <vt:lpstr>事件总线</vt:lpstr>
      <vt:lpstr>发布订阅模式——QP事件的核心机制</vt:lpstr>
      <vt:lpstr>Actor模型</vt:lpstr>
      <vt:lpstr>Actor模型</vt:lpstr>
      <vt:lpstr>面向对象——QP的基石</vt:lpstr>
      <vt:lpstr>事件池——QP的内存管理机制</vt:lpstr>
      <vt:lpstr>以QP为核心的嵌入式软件架构</vt:lpstr>
      <vt:lpstr>以QP为核心的嵌入式软件架构</vt:lpstr>
      <vt:lpstr>以QP为核心的嵌入式软件架构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QPC  Beyond the RTOS</dc:title>
  <dc:creator>OS Event</dc:creator>
  <cp:lastModifiedBy>OS Event</cp:lastModifiedBy>
  <cp:revision>59</cp:revision>
  <dcterms:created xsi:type="dcterms:W3CDTF">2022-05-28T06:51:00Z</dcterms:created>
  <dcterms:modified xsi:type="dcterms:W3CDTF">2022-07-09T00:45:37Z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CDF4CB07F11248368984E60376652B8C</vt:lpwstr>
  </property>
  <property fmtid="{D5CDD505-2E9C-101B-9397-08002B2CF9AE}" pid="3" name="KSOProductBuildVer">
    <vt:lpwstr>2052-11.1.0.11830</vt:lpwstr>
  </property>
</Properties>
</file>