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57" r:id="rId3"/>
    <p:sldId id="259" r:id="rId4"/>
    <p:sldId id="258" r:id="rId5"/>
    <p:sldId id="260" r:id="rId6"/>
    <p:sldId id="261" r:id="rId7"/>
    <p:sldId id="262" r:id="rId8"/>
    <p:sldId id="263" r:id="rId9"/>
    <p:sldId id="265" r:id="rId10"/>
    <p:sldId id="264" r:id="rId11"/>
    <p:sldId id="267" r:id="rId12"/>
    <p:sldId id="266" r:id="rId13"/>
    <p:sldId id="274" r:id="rId14"/>
    <p:sldId id="268" r:id="rId15"/>
    <p:sldId id="269" r:id="rId16"/>
    <p:sldId id="273" r:id="rId17"/>
    <p:sldId id="272" r:id="rId18"/>
    <p:sldId id="270" r:id="rId19"/>
    <p:sldId id="271"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23EC90-FC01-4E61-9E90-EA3AA7C1D479}" type="datetimeFigureOut">
              <a:rPr lang="en-IN" smtClean="0"/>
              <a:t>27-03-2017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FD2147-3E08-4D5D-A42C-164EECE1F419}" type="slidenum">
              <a:rPr lang="en-IN" smtClean="0"/>
              <a:t>‹#›</a:t>
            </a:fld>
            <a:endParaRPr lang="en-IN"/>
          </a:p>
        </p:txBody>
      </p:sp>
    </p:spTree>
    <p:extLst>
      <p:ext uri="{BB962C8B-B14F-4D97-AF65-F5344CB8AC3E}">
        <p14:creationId xmlns:p14="http://schemas.microsoft.com/office/powerpoint/2010/main" val="1886005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4D9CD-19B1-4A27-AA7F-FCAB55658831}" type="datetimeFigureOut">
              <a:rPr lang="en-IN" smtClean="0"/>
              <a:t>27-03-2017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4BC5D-9702-4167-B600-1774A37D65F5}" type="slidenum">
              <a:rPr lang="en-IN" smtClean="0"/>
              <a:t>‹#›</a:t>
            </a:fld>
            <a:endParaRPr lang="en-IN"/>
          </a:p>
        </p:txBody>
      </p:sp>
    </p:spTree>
    <p:extLst>
      <p:ext uri="{BB962C8B-B14F-4D97-AF65-F5344CB8AC3E}">
        <p14:creationId xmlns:p14="http://schemas.microsoft.com/office/powerpoint/2010/main" val="1098821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224BC5D-9702-4167-B600-1774A37D65F5}" type="slidenum">
              <a:rPr lang="en-IN" smtClean="0"/>
              <a:t>1</a:t>
            </a:fld>
            <a:endParaRPr lang="en-IN"/>
          </a:p>
        </p:txBody>
      </p:sp>
    </p:spTree>
    <p:extLst>
      <p:ext uri="{BB962C8B-B14F-4D97-AF65-F5344CB8AC3E}">
        <p14:creationId xmlns:p14="http://schemas.microsoft.com/office/powerpoint/2010/main" val="1753837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B062A4-F0A0-4F3A-B59E-2B50F1E04262}" type="datetime1">
              <a:rPr lang="en-US" smtClean="0"/>
              <a:t>3/27/2017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5C20A-DC2E-455A-A5AE-60098DA09B7A}" type="datetime1">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A9E80C-CE91-4D0D-97D0-D7EA56D9CC6F}"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807147-98F1-495B-B9B7-36F7519DFBA6}"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578AA-7E3B-444C-8BC1-A79243F1DE36}"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DBB99-1212-40DF-A8CA-D3CB4D743AF8}"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443CA-6934-4846-8F16-E9C018C7B5DC}"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C5FE06-88B6-4022-A4D3-68B57D84A912}"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9166B-C5C3-450B-9E88-34F2933D3B2D}"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8F6F5A-124D-448B-9379-409F84073B8B}"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A0815-932D-47BF-9E1C-DDB951F0E121}" type="datetime1">
              <a:rPr lang="en-US" smtClean="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CF320-AE8E-4476-AF2F-4752B99C923F}" type="datetime1">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F6CE36-1D97-490E-B6CA-A1E847B8D5CE}" type="datetime1">
              <a:rPr lang="en-US" smtClean="0"/>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66E14E-EA73-4672-8692-E3B751706FAD}" type="datetime1">
              <a:rPr lang="en-US" smtClean="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F5EACB6-4A56-4B1A-A0B2-C16715E11D61}" type="datetime1">
              <a:rPr lang="en-US" smtClean="0"/>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528F9-8955-4235-BB45-7DE76BE37D00}" type="datetime1">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52D5B-CC2E-4A81-9968-1D8B64D8FB93}" type="datetime1">
              <a:rPr lang="en-US" smtClean="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47F32D-E0C2-4366-AC9B-8F1E759C7AE5}" type="datetime1">
              <a:rPr lang="en-US" smtClean="0"/>
              <a:t>3/27/2017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65751" y="314287"/>
            <a:ext cx="8099910" cy="6340197"/>
          </a:xfrm>
          <a:prstGeom prst="rect">
            <a:avLst/>
          </a:prstGeom>
          <a:noFill/>
        </p:spPr>
        <p:txBody>
          <a:bodyPr wrap="none" lIns="91440" tIns="45720" rIns="91440" bIns="45720">
            <a:spAutoFit/>
          </a:bodyPr>
          <a:lstStyle/>
          <a:p>
            <a:pPr algn="ctr"/>
            <a:r>
              <a:rPr lang="en-US" sz="4400" dirty="0" smtClean="0">
                <a:ln w="0"/>
                <a:effectLst>
                  <a:outerShdw blurRad="38100" dist="19050" dir="2700000" algn="tl" rotWithShape="0">
                    <a:schemeClr val="dk1">
                      <a:alpha val="40000"/>
                    </a:schemeClr>
                  </a:outerShdw>
                </a:effectLst>
                <a:latin typeface="Compacta Bd BT" panose="020B0706030702060204" pitchFamily="34" charset="0"/>
              </a:rPr>
              <a:t>National Institute of Technology Srinagar</a:t>
            </a:r>
          </a:p>
          <a:p>
            <a:pPr algn="ctr"/>
            <a:endParaRPr lang="en-US" sz="4000" dirty="0">
              <a:ln w="0"/>
              <a:effectLst>
                <a:outerShdw blurRad="38100" dist="19050" dir="2700000" algn="tl" rotWithShape="0">
                  <a:schemeClr val="dk1">
                    <a:alpha val="40000"/>
                  </a:schemeClr>
                </a:outerShdw>
              </a:effectLst>
              <a:latin typeface="Compacta Bd BT" panose="020B0706030702060204" pitchFamily="34" charset="0"/>
            </a:endParaRPr>
          </a:p>
          <a:p>
            <a:pPr algn="ctr"/>
            <a:r>
              <a:rPr lang="en-US" sz="4800" dirty="0" smtClean="0">
                <a:ln w="0"/>
                <a:effectLst>
                  <a:outerShdw blurRad="38100" dist="19050" dir="2700000" algn="tl" rotWithShape="0">
                    <a:schemeClr val="dk1">
                      <a:alpha val="40000"/>
                    </a:schemeClr>
                  </a:outerShdw>
                </a:effectLst>
                <a:latin typeface="Compacta Bd BT" panose="020B0706030702060204" pitchFamily="34" charset="0"/>
              </a:rPr>
              <a:t>“ERGONOMICS”</a:t>
            </a:r>
          </a:p>
          <a:p>
            <a:pPr algn="ctr"/>
            <a:endParaRPr lang="en-US" sz="4400" dirty="0" smtClean="0">
              <a:ln w="0"/>
              <a:effectLst>
                <a:outerShdw blurRad="38100" dist="19050" dir="2700000" algn="tl" rotWithShape="0">
                  <a:schemeClr val="dk1">
                    <a:alpha val="40000"/>
                  </a:schemeClr>
                </a:outerShdw>
              </a:effectLst>
              <a:latin typeface="Compacta Bd BT" panose="020B0706030702060204" pitchFamily="34" charset="0"/>
            </a:endParaRPr>
          </a:p>
          <a:p>
            <a:pPr algn="ctr"/>
            <a:r>
              <a:rPr lang="en-US" sz="5400" dirty="0" smtClean="0">
                <a:ln w="0"/>
                <a:effectLst>
                  <a:outerShdw blurRad="38100" dist="19050" dir="2700000" algn="tl" rotWithShape="0">
                    <a:schemeClr val="dk1">
                      <a:alpha val="40000"/>
                    </a:schemeClr>
                  </a:outerShdw>
                </a:effectLst>
                <a:latin typeface="Compacta Bd BT" panose="020B0706030702060204" pitchFamily="34" charset="0"/>
              </a:rPr>
              <a:t>Seminar Presentation</a:t>
            </a:r>
          </a:p>
          <a:p>
            <a:pPr algn="ctr"/>
            <a:r>
              <a:rPr lang="en-US" sz="4400" dirty="0" smtClean="0">
                <a:ln w="0"/>
                <a:effectLst>
                  <a:outerShdw blurRad="38100" dist="19050" dir="2700000" algn="tl" rotWithShape="0">
                    <a:schemeClr val="dk1">
                      <a:alpha val="40000"/>
                    </a:schemeClr>
                  </a:outerShdw>
                </a:effectLst>
                <a:latin typeface="Compacta Bd BT" panose="020B0706030702060204" pitchFamily="34" charset="0"/>
              </a:rPr>
              <a:t>7</a:t>
            </a:r>
            <a:r>
              <a:rPr lang="en-US" sz="4400" baseline="30000" dirty="0" smtClean="0">
                <a:ln w="0"/>
                <a:effectLst>
                  <a:outerShdw blurRad="38100" dist="19050" dir="2700000" algn="tl" rotWithShape="0">
                    <a:schemeClr val="dk1">
                      <a:alpha val="40000"/>
                    </a:schemeClr>
                  </a:outerShdw>
                </a:effectLst>
                <a:latin typeface="Compacta Bd BT" panose="020B0706030702060204" pitchFamily="34" charset="0"/>
              </a:rPr>
              <a:t>th</a:t>
            </a:r>
            <a:r>
              <a:rPr lang="en-US" sz="4400" dirty="0" smtClean="0">
                <a:ln w="0"/>
                <a:effectLst>
                  <a:outerShdw blurRad="38100" dist="19050" dir="2700000" algn="tl" rotWithShape="0">
                    <a:schemeClr val="dk1">
                      <a:alpha val="40000"/>
                    </a:schemeClr>
                  </a:outerShdw>
                </a:effectLst>
                <a:latin typeface="Compacta Bd BT" panose="020B0706030702060204" pitchFamily="34" charset="0"/>
              </a:rPr>
              <a:t> Semester 2017</a:t>
            </a:r>
          </a:p>
          <a:p>
            <a:pPr algn="ctr"/>
            <a:endParaRPr lang="en-US" sz="4400" dirty="0">
              <a:ln w="0"/>
              <a:effectLst>
                <a:outerShdw blurRad="38100" dist="19050" dir="2700000" algn="tl" rotWithShape="0">
                  <a:schemeClr val="dk1">
                    <a:alpha val="40000"/>
                  </a:schemeClr>
                </a:outerShdw>
              </a:effectLst>
              <a:latin typeface="Compacta Bd BT" panose="020B0706030702060204" pitchFamily="34" charset="0"/>
            </a:endParaRPr>
          </a:p>
          <a:p>
            <a:pPr algn="ctr"/>
            <a:r>
              <a:rPr lang="en-US" sz="4400" dirty="0" smtClean="0">
                <a:ln w="0"/>
                <a:effectLst>
                  <a:outerShdw blurRad="38100" dist="19050" dir="2700000" algn="tl" rotWithShape="0">
                    <a:schemeClr val="dk1">
                      <a:alpha val="40000"/>
                    </a:schemeClr>
                  </a:outerShdw>
                </a:effectLst>
                <a:latin typeface="Compacta Bd BT" panose="020B0706030702060204" pitchFamily="34" charset="0"/>
              </a:rPr>
              <a:t>Pushpendra Singh</a:t>
            </a:r>
          </a:p>
          <a:p>
            <a:pPr algn="ctr"/>
            <a:r>
              <a:rPr lang="en-US" sz="4400" dirty="0" smtClean="0">
                <a:ln w="0"/>
                <a:effectLst>
                  <a:outerShdw blurRad="38100" dist="19050" dir="2700000" algn="tl" rotWithShape="0">
                    <a:schemeClr val="dk1">
                      <a:alpha val="40000"/>
                    </a:schemeClr>
                  </a:outerShdw>
                </a:effectLst>
                <a:latin typeface="Compacta Bd BT" panose="020B0706030702060204" pitchFamily="34" charset="0"/>
              </a:rPr>
              <a:t>IT/49/13</a:t>
            </a:r>
            <a:endParaRPr lang="en-US" sz="4400" dirty="0">
              <a:ln w="0"/>
              <a:effectLst>
                <a:outerShdw blurRad="38100" dist="19050" dir="2700000" algn="tl" rotWithShape="0">
                  <a:schemeClr val="dk1">
                    <a:alpha val="40000"/>
                  </a:schemeClr>
                </a:outerShdw>
              </a:effectLst>
              <a:latin typeface="Compacta Bd BT" panose="020B0706030702060204" pitchFamily="34" charset="0"/>
            </a:endParaRPr>
          </a:p>
        </p:txBody>
      </p:sp>
    </p:spTree>
    <p:extLst>
      <p:ext uri="{BB962C8B-B14F-4D97-AF65-F5344CB8AC3E}">
        <p14:creationId xmlns:p14="http://schemas.microsoft.com/office/powerpoint/2010/main" val="3270866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836" y="906418"/>
            <a:ext cx="3513819" cy="200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796" y="906418"/>
            <a:ext cx="3569729" cy="19235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926" y="3353238"/>
            <a:ext cx="3569729" cy="3120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1796" y="3369390"/>
            <a:ext cx="3556076" cy="3104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305386" y="201963"/>
            <a:ext cx="5104218" cy="523220"/>
          </a:xfrm>
          <a:prstGeom prst="rect">
            <a:avLst/>
          </a:prstGeom>
          <a:noFill/>
        </p:spPr>
        <p:txBody>
          <a:bodyPr wrap="none" rtlCol="0" anchor="ctr">
            <a:spAutoFit/>
          </a:bodyPr>
          <a:lstStyle/>
          <a:p>
            <a:pPr algn="ctr"/>
            <a:r>
              <a:rPr lang="en-IN" sz="2800" dirty="0" smtClean="0">
                <a:latin typeface="Cambria" panose="02040503050406030204" pitchFamily="18" charset="0"/>
              </a:rPr>
              <a:t>Real life Problems and Solutions</a:t>
            </a:r>
            <a:endParaRPr lang="en-IN" sz="2800" dirty="0">
              <a:latin typeface="Cambria" panose="02040503050406030204" pitchFamily="18" charset="0"/>
            </a:endParaRPr>
          </a:p>
        </p:txBody>
      </p:sp>
    </p:spTree>
    <p:extLst>
      <p:ext uri="{BB962C8B-B14F-4D97-AF65-F5344CB8AC3E}">
        <p14:creationId xmlns:p14="http://schemas.microsoft.com/office/powerpoint/2010/main" val="3404520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524" y="431248"/>
            <a:ext cx="2466975" cy="2924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430" y="4039605"/>
            <a:ext cx="3352800" cy="2505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051" y="3972930"/>
            <a:ext cx="34290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6292" y="404750"/>
            <a:ext cx="3019560" cy="29506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78065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108" y="1288425"/>
            <a:ext cx="3952286" cy="3322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738" y="1288425"/>
            <a:ext cx="4111793" cy="3322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6352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03031"/>
            <a:ext cx="10131425" cy="1241619"/>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smtClean="0">
              <a:latin typeface="Copperplate Gothic Light" panose="020E0507020206020404" pitchFamily="34" charset="0"/>
            </a:endParaRPr>
          </a:p>
          <a:p>
            <a:r>
              <a:rPr lang="en-IN" dirty="0" smtClean="0">
                <a:latin typeface="Copperplate Gothic Light" panose="020E0507020206020404" pitchFamily="34" charset="0"/>
              </a:rPr>
              <a:t>ergonomics IN daily life:</a:t>
            </a:r>
            <a:endParaRPr lang="en-IN" dirty="0">
              <a:latin typeface="Copperplate Gothic Light" panose="020E0507020206020404" pitchFamily="34" charset="0"/>
            </a:endParaRPr>
          </a:p>
        </p:txBody>
      </p:sp>
      <p:sp>
        <p:nvSpPr>
          <p:cNvPr id="3" name="Content Placeholder 2"/>
          <p:cNvSpPr txBox="1">
            <a:spLocks/>
          </p:cNvSpPr>
          <p:nvPr/>
        </p:nvSpPr>
        <p:spPr>
          <a:xfrm>
            <a:off x="685801" y="1589349"/>
            <a:ext cx="10131425" cy="4708420"/>
          </a:xfrm>
          <a:prstGeom prst="rect">
            <a:avLst/>
          </a:prstGeom>
        </p:spPr>
        <p:txBody>
          <a:bodyPr numCol="2">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IN" sz="3600" dirty="0" smtClean="0">
                <a:latin typeface="Cambria" panose="02040503050406030204" pitchFamily="18" charset="0"/>
              </a:rPr>
              <a:t>Sitting</a:t>
            </a:r>
          </a:p>
          <a:p>
            <a:r>
              <a:rPr lang="en-IN" sz="3600" dirty="0" smtClean="0">
                <a:latin typeface="Cambria" panose="02040503050406030204" pitchFamily="18" charset="0"/>
              </a:rPr>
              <a:t>Standing</a:t>
            </a:r>
          </a:p>
          <a:p>
            <a:r>
              <a:rPr lang="en-IN" sz="3600" dirty="0" smtClean="0">
                <a:latin typeface="Cambria" panose="02040503050406030204" pitchFamily="18" charset="0"/>
              </a:rPr>
              <a:t>Walking</a:t>
            </a:r>
          </a:p>
          <a:p>
            <a:r>
              <a:rPr lang="en-IN" sz="3600" dirty="0">
                <a:latin typeface="Cambria" panose="02040503050406030204" pitchFamily="18" charset="0"/>
              </a:rPr>
              <a:t>Texting</a:t>
            </a:r>
          </a:p>
          <a:p>
            <a:r>
              <a:rPr lang="en-IN" sz="3600" dirty="0">
                <a:latin typeface="Cambria" panose="02040503050406030204" pitchFamily="18" charset="0"/>
              </a:rPr>
              <a:t>Sleeping</a:t>
            </a:r>
          </a:p>
          <a:p>
            <a:r>
              <a:rPr lang="en-IN" sz="3600" dirty="0" smtClean="0">
                <a:latin typeface="Cambria" panose="02040503050406030204" pitchFamily="18" charset="0"/>
              </a:rPr>
              <a:t>Driving</a:t>
            </a:r>
          </a:p>
          <a:p>
            <a:r>
              <a:rPr lang="en-IN" sz="3600" dirty="0" smtClean="0">
                <a:latin typeface="Cambria" panose="02040503050406030204" pitchFamily="18" charset="0"/>
              </a:rPr>
              <a:t>Lifting</a:t>
            </a:r>
          </a:p>
          <a:p>
            <a:endParaRPr lang="en-IN" sz="3600" dirty="0">
              <a:latin typeface="Cambria" panose="02040503050406030204" pitchFamily="18" charset="0"/>
            </a:endParaRPr>
          </a:p>
          <a:p>
            <a:endParaRPr lang="en-IN" sz="3600" dirty="0" smtClean="0">
              <a:latin typeface="Cambria" panose="02040503050406030204" pitchFamily="18" charset="0"/>
            </a:endParaRPr>
          </a:p>
        </p:txBody>
      </p:sp>
    </p:spTree>
    <p:extLst>
      <p:ext uri="{BB962C8B-B14F-4D97-AF65-F5344CB8AC3E}">
        <p14:creationId xmlns:p14="http://schemas.microsoft.com/office/powerpoint/2010/main" val="279731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9" y="-1609"/>
            <a:ext cx="10339122" cy="6859609"/>
          </a:xfrm>
          <a:prstGeom prst="rect">
            <a:avLst/>
          </a:prstGeom>
        </p:spPr>
      </p:pic>
    </p:spTree>
    <p:extLst>
      <p:ext uri="{BB962C8B-B14F-4D97-AF65-F5344CB8AC3E}">
        <p14:creationId xmlns:p14="http://schemas.microsoft.com/office/powerpoint/2010/main" val="100925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3" y="0"/>
            <a:ext cx="10336694" cy="6857999"/>
          </a:xfrm>
          <a:prstGeom prst="rect">
            <a:avLst/>
          </a:prstGeom>
        </p:spPr>
      </p:pic>
    </p:spTree>
    <p:extLst>
      <p:ext uri="{BB962C8B-B14F-4D97-AF65-F5344CB8AC3E}">
        <p14:creationId xmlns:p14="http://schemas.microsoft.com/office/powerpoint/2010/main" val="356791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3" y="0"/>
            <a:ext cx="10336696" cy="6858000"/>
          </a:xfrm>
          <a:prstGeom prst="rect">
            <a:avLst/>
          </a:prstGeom>
        </p:spPr>
      </p:pic>
    </p:spTree>
    <p:extLst>
      <p:ext uri="{BB962C8B-B14F-4D97-AF65-F5344CB8AC3E}">
        <p14:creationId xmlns:p14="http://schemas.microsoft.com/office/powerpoint/2010/main" val="146620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1" y="1"/>
            <a:ext cx="10336696" cy="6858000"/>
          </a:xfrm>
          <a:prstGeom prst="rect">
            <a:avLst/>
          </a:prstGeom>
        </p:spPr>
      </p:pic>
    </p:spTree>
    <p:extLst>
      <p:ext uri="{BB962C8B-B14F-4D97-AF65-F5344CB8AC3E}">
        <p14:creationId xmlns:p14="http://schemas.microsoft.com/office/powerpoint/2010/main" val="1044798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1" y="1"/>
            <a:ext cx="10336696" cy="6858000"/>
          </a:xfrm>
          <a:prstGeom prst="rect">
            <a:avLst/>
          </a:prstGeom>
        </p:spPr>
      </p:pic>
    </p:spTree>
    <p:extLst>
      <p:ext uri="{BB962C8B-B14F-4D97-AF65-F5344CB8AC3E}">
        <p14:creationId xmlns:p14="http://schemas.microsoft.com/office/powerpoint/2010/main" val="2222651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1" y="1"/>
            <a:ext cx="10336696" cy="6858000"/>
          </a:xfrm>
          <a:prstGeom prst="rect">
            <a:avLst/>
          </a:prstGeom>
        </p:spPr>
      </p:pic>
    </p:spTree>
    <p:extLst>
      <p:ext uri="{BB962C8B-B14F-4D97-AF65-F5344CB8AC3E}">
        <p14:creationId xmlns:p14="http://schemas.microsoft.com/office/powerpoint/2010/main" val="2182007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3082"/>
            <a:ext cx="10131425" cy="1456267"/>
          </a:xfrm>
        </p:spPr>
        <p:txBody>
          <a:bodyPr/>
          <a:lstStyle/>
          <a:p>
            <a:r>
              <a:rPr lang="en-IN" dirty="0" smtClean="0">
                <a:latin typeface="Copperplate Gothic Light" panose="020E0507020206020404" pitchFamily="34" charset="0"/>
              </a:rPr>
              <a:t>Ergonomics :</a:t>
            </a:r>
            <a:endParaRPr lang="en-IN" dirty="0">
              <a:latin typeface="Copperplate Gothic Light" panose="020E0507020206020404" pitchFamily="34" charset="0"/>
            </a:endParaRPr>
          </a:p>
        </p:txBody>
      </p:sp>
      <p:sp>
        <p:nvSpPr>
          <p:cNvPr id="3" name="Content Placeholder 2"/>
          <p:cNvSpPr>
            <a:spLocks noGrp="1"/>
          </p:cNvSpPr>
          <p:nvPr>
            <p:ph idx="1"/>
          </p:nvPr>
        </p:nvSpPr>
        <p:spPr>
          <a:xfrm>
            <a:off x="685801" y="1646112"/>
            <a:ext cx="10131425" cy="4619223"/>
          </a:xfrm>
        </p:spPr>
        <p:txBody>
          <a:bodyPr>
            <a:noAutofit/>
          </a:bodyPr>
          <a:lstStyle/>
          <a:p>
            <a:r>
              <a:rPr lang="en-US" sz="2400" dirty="0" smtClean="0">
                <a:latin typeface="Cambria" panose="02040503050406030204" pitchFamily="18" charset="0"/>
              </a:rPr>
              <a:t>According </a:t>
            </a:r>
            <a:r>
              <a:rPr lang="en-US" sz="2400" dirty="0">
                <a:latin typeface="Cambria" panose="02040503050406030204" pitchFamily="18" charset="0"/>
              </a:rPr>
              <a:t>to International </a:t>
            </a:r>
            <a:r>
              <a:rPr lang="en-US" sz="2400" dirty="0" smtClean="0">
                <a:latin typeface="Cambria" panose="02040503050406030204" pitchFamily="18" charset="0"/>
              </a:rPr>
              <a:t>Labor </a:t>
            </a:r>
            <a:r>
              <a:rPr lang="en-US" sz="2400" dirty="0">
                <a:latin typeface="Cambria" panose="02040503050406030204" pitchFamily="18" charset="0"/>
              </a:rPr>
              <a:t>Organization, ergonomics is the application of the human biological sciences in conjunction with engineering sciences to the worker and his working environment, so as to obtain maximum satisfaction for the worker and at the same time enhance productivity</a:t>
            </a:r>
            <a:r>
              <a:rPr lang="en-US" sz="2400" dirty="0" smtClean="0">
                <a:latin typeface="Cambria" panose="02040503050406030204" pitchFamily="18" charset="0"/>
              </a:rPr>
              <a:t>.</a:t>
            </a:r>
          </a:p>
          <a:p>
            <a:r>
              <a:rPr lang="en-US" sz="2400" dirty="0">
                <a:latin typeface="Cambria" panose="02040503050406030204" pitchFamily="18" charset="0"/>
              </a:rPr>
              <a:t>The term ergonomics was coined from the Greek words </a:t>
            </a:r>
            <a:r>
              <a:rPr lang="en-US" sz="2400" dirty="0" smtClean="0">
                <a:latin typeface="Cambria" panose="02040503050406030204" pitchFamily="18" charset="0"/>
              </a:rPr>
              <a:t>Ergon </a:t>
            </a:r>
            <a:r>
              <a:rPr lang="en-US" sz="2400" dirty="0">
                <a:latin typeface="Cambria" panose="02040503050406030204" pitchFamily="18" charset="0"/>
              </a:rPr>
              <a:t>(meaning "work") and nomos (meaning "rules). So the literal meaning is "the rules of work," Ergonomics is the science of fitting the work-place conditions and job demands to the capabilities of the working population. The goal of ergonomics is to make the work place more comfortable and to improve both health and productivity. </a:t>
            </a:r>
            <a:endParaRPr lang="en-IN" sz="2400" dirty="0">
              <a:latin typeface="Cambria" panose="02040503050406030204" pitchFamily="18" charset="0"/>
            </a:endParaRPr>
          </a:p>
          <a:p>
            <a:endParaRPr lang="en-IN" sz="2400" dirty="0">
              <a:latin typeface="Cambria" panose="02040503050406030204" pitchFamily="18" charset="0"/>
            </a:endParaRPr>
          </a:p>
        </p:txBody>
      </p:sp>
    </p:spTree>
    <p:extLst>
      <p:ext uri="{BB962C8B-B14F-4D97-AF65-F5344CB8AC3E}">
        <p14:creationId xmlns:p14="http://schemas.microsoft.com/office/powerpoint/2010/main" val="411968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0043" y="377783"/>
            <a:ext cx="10131425" cy="6782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latin typeface="Copperplate Gothic Light" panose="020E0507020206020404" pitchFamily="34" charset="0"/>
              </a:rPr>
              <a:t>Affects of poor Ergonomics</a:t>
            </a:r>
            <a:endParaRPr lang="en-IN" dirty="0">
              <a:latin typeface="Copperplate Gothic Light" panose="020E0507020206020404" pitchFamily="34" charset="0"/>
            </a:endParaRPr>
          </a:p>
        </p:txBody>
      </p:sp>
      <p:sp>
        <p:nvSpPr>
          <p:cNvPr id="3" name="TextBox 2"/>
          <p:cNvSpPr txBox="1"/>
          <p:nvPr/>
        </p:nvSpPr>
        <p:spPr>
          <a:xfrm>
            <a:off x="381747" y="1700401"/>
            <a:ext cx="4945627" cy="3908762"/>
          </a:xfrm>
          <a:prstGeom prst="rect">
            <a:avLst/>
          </a:prstGeom>
          <a:noFill/>
        </p:spPr>
        <p:txBody>
          <a:bodyPr wrap="square" rtlCol="0">
            <a:spAutoFit/>
          </a:bodyPr>
          <a:lstStyle/>
          <a:p>
            <a:r>
              <a:rPr lang="en-US" sz="2800" dirty="0">
                <a:latin typeface="Cambria" panose="02040503050406030204" pitchFamily="18" charset="0"/>
              </a:rPr>
              <a:t>MUSCULOSKELETAL </a:t>
            </a:r>
            <a:r>
              <a:rPr lang="en-US" sz="2800" dirty="0" smtClean="0">
                <a:latin typeface="Cambria" panose="02040503050406030204" pitchFamily="18" charset="0"/>
              </a:rPr>
              <a:t>DISORDERS </a:t>
            </a:r>
            <a:r>
              <a:rPr lang="en-IN" sz="2800" dirty="0" smtClean="0">
                <a:latin typeface="Cambria" panose="02040503050406030204" pitchFamily="18" charset="0"/>
              </a:rPr>
              <a:t>(MSD</a:t>
            </a:r>
            <a:r>
              <a:rPr lang="en-IN" sz="2800" dirty="0">
                <a:latin typeface="Cambria" panose="02040503050406030204" pitchFamily="18" charset="0"/>
              </a:rPr>
              <a:t>) </a:t>
            </a:r>
            <a:endParaRPr lang="en-IN" sz="2800" dirty="0" smtClean="0">
              <a:latin typeface="Cambria" panose="02040503050406030204" pitchFamily="18" charset="0"/>
            </a:endParaRPr>
          </a:p>
          <a:p>
            <a:r>
              <a:rPr lang="en-IN" sz="2400" dirty="0" smtClean="0">
                <a:latin typeface="Cambria" panose="02040503050406030204" pitchFamily="18" charset="0"/>
              </a:rPr>
              <a:t>It can </a:t>
            </a:r>
            <a:r>
              <a:rPr lang="en-IN" sz="2400" dirty="0">
                <a:latin typeface="Cambria" panose="02040503050406030204" pitchFamily="18" charset="0"/>
              </a:rPr>
              <a:t>range from general aches and </a:t>
            </a:r>
            <a:r>
              <a:rPr lang="en-IN" sz="2400" dirty="0" smtClean="0">
                <a:latin typeface="Cambria" panose="02040503050406030204" pitchFamily="18" charset="0"/>
              </a:rPr>
              <a:t>pains to </a:t>
            </a:r>
            <a:r>
              <a:rPr lang="en-IN" sz="2400" dirty="0">
                <a:latin typeface="Cambria" panose="02040503050406030204" pitchFamily="18" charset="0"/>
              </a:rPr>
              <a:t>more serious </a:t>
            </a:r>
            <a:r>
              <a:rPr lang="en-IN" sz="2400" dirty="0" smtClean="0">
                <a:latin typeface="Cambria" panose="02040503050406030204" pitchFamily="18" charset="0"/>
              </a:rPr>
              <a:t>problems</a:t>
            </a:r>
            <a:r>
              <a:rPr lang="en-IN" sz="2400" dirty="0">
                <a:latin typeface="Cambria" panose="02040503050406030204" pitchFamily="18" charset="0"/>
              </a:rPr>
              <a:t>. </a:t>
            </a:r>
            <a:r>
              <a:rPr lang="en-IN" sz="2400" dirty="0" smtClean="0">
                <a:latin typeface="Cambria" panose="02040503050406030204" pitchFamily="18" charset="0"/>
              </a:rPr>
              <a:t>Medical </a:t>
            </a:r>
            <a:r>
              <a:rPr lang="en-IN" sz="2400" dirty="0">
                <a:latin typeface="Cambria" panose="02040503050406030204" pitchFamily="18" charset="0"/>
              </a:rPr>
              <a:t>practitioners do recommend that all the users who </a:t>
            </a:r>
            <a:r>
              <a:rPr lang="en-IN" sz="2400" dirty="0" smtClean="0">
                <a:latin typeface="Cambria" panose="02040503050406030204" pitchFamily="18" charset="0"/>
              </a:rPr>
              <a:t>use computers </a:t>
            </a:r>
            <a:r>
              <a:rPr lang="en-IN" sz="2400" dirty="0">
                <a:latin typeface="Cambria" panose="02040503050406030204" pitchFamily="18" charset="0"/>
              </a:rPr>
              <a:t>regularly should report signs and symptoms </a:t>
            </a:r>
            <a:endParaRPr lang="en-IN" sz="2400" dirty="0" smtClean="0">
              <a:latin typeface="Cambria" panose="02040503050406030204" pitchFamily="18" charset="0"/>
            </a:endParaRPr>
          </a:p>
          <a:p>
            <a:r>
              <a:rPr lang="en-IN" sz="2400" dirty="0" smtClean="0">
                <a:latin typeface="Cambria" panose="02040503050406030204" pitchFamily="18" charset="0"/>
              </a:rPr>
              <a:t>as </a:t>
            </a:r>
            <a:r>
              <a:rPr lang="en-IN" sz="2400" dirty="0">
                <a:latin typeface="Cambria" panose="02040503050406030204" pitchFamily="18" charset="0"/>
              </a:rPr>
              <a:t>early as possible to prevent serious injury or </a:t>
            </a:r>
            <a:r>
              <a:rPr lang="en-IN" sz="2400" dirty="0" smtClean="0">
                <a:latin typeface="Cambria" panose="02040503050406030204" pitchFamily="18" charset="0"/>
              </a:rPr>
              <a:t>permanent </a:t>
            </a:r>
            <a:r>
              <a:rPr lang="en-IN" sz="2400" dirty="0">
                <a:latin typeface="Cambria" panose="02040503050406030204" pitchFamily="18" charset="0"/>
              </a:rPr>
              <a:t>damage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896" y="1700401"/>
            <a:ext cx="6324600" cy="4048125"/>
          </a:xfrm>
          <a:prstGeom prst="rect">
            <a:avLst/>
          </a:prstGeom>
          <a:ln>
            <a:noFill/>
          </a:ln>
          <a:effectLst>
            <a:softEdge rad="112500"/>
          </a:effectLst>
        </p:spPr>
      </p:pic>
    </p:spTree>
    <p:extLst>
      <p:ext uri="{BB962C8B-B14F-4D97-AF65-F5344CB8AC3E}">
        <p14:creationId xmlns:p14="http://schemas.microsoft.com/office/powerpoint/2010/main" val="1625625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60043" y="377783"/>
            <a:ext cx="10131425" cy="6782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latin typeface="Copperplate Gothic Light" panose="020E0507020206020404" pitchFamily="34" charset="0"/>
              </a:rPr>
              <a:t>Affects of poor Ergonomics</a:t>
            </a:r>
            <a:endParaRPr lang="en-IN" dirty="0">
              <a:latin typeface="Copperplate Gothic Light" panose="020E0507020206020404" pitchFamily="34" charset="0"/>
            </a:endParaRPr>
          </a:p>
        </p:txBody>
      </p:sp>
      <p:sp>
        <p:nvSpPr>
          <p:cNvPr id="4" name="TextBox 3"/>
          <p:cNvSpPr txBox="1"/>
          <p:nvPr/>
        </p:nvSpPr>
        <p:spPr>
          <a:xfrm>
            <a:off x="660044" y="1404187"/>
            <a:ext cx="5843788" cy="5109091"/>
          </a:xfrm>
          <a:prstGeom prst="rect">
            <a:avLst/>
          </a:prstGeom>
          <a:noFill/>
        </p:spPr>
        <p:txBody>
          <a:bodyPr wrap="square" rtlCol="0">
            <a:spAutoFit/>
          </a:bodyPr>
          <a:lstStyle/>
          <a:p>
            <a:r>
              <a:rPr lang="sv-SE" sz="3200" dirty="0" smtClean="0">
                <a:latin typeface="Cambria" panose="02040503050406030204" pitchFamily="18" charset="0"/>
              </a:rPr>
              <a:t>Carpal </a:t>
            </a:r>
            <a:r>
              <a:rPr lang="sv-SE" sz="3200" dirty="0">
                <a:latin typeface="Cambria" panose="02040503050406030204" pitchFamily="18" charset="0"/>
              </a:rPr>
              <a:t>Tunnel </a:t>
            </a:r>
            <a:r>
              <a:rPr lang="sv-SE" sz="3200" dirty="0" smtClean="0">
                <a:latin typeface="Cambria" panose="02040503050406030204" pitchFamily="18" charset="0"/>
              </a:rPr>
              <a:t>Syndrome (CTS)</a:t>
            </a:r>
          </a:p>
          <a:p>
            <a:endParaRPr lang="sv-SE" sz="2800" dirty="0">
              <a:latin typeface="Cambria" panose="02040503050406030204" pitchFamily="18" charset="0"/>
            </a:endParaRPr>
          </a:p>
          <a:p>
            <a:r>
              <a:rPr lang="en-IN" sz="2200" dirty="0" smtClean="0">
                <a:latin typeface="Cambria" panose="02040503050406030204" pitchFamily="18" charset="0"/>
              </a:rPr>
              <a:t>CTS is </a:t>
            </a:r>
            <a:r>
              <a:rPr lang="en-IN" sz="2200" dirty="0">
                <a:latin typeface="Cambria" panose="02040503050406030204" pitchFamily="18" charset="0"/>
              </a:rPr>
              <a:t>a pinched nerve (called the Median nerve) in the wrist. When the protective lining of the tendons within the carpal tunnel inflamed and swell or when the ligament that forms the roof becomes thicker and broader leads to Carpal Tunnel Syndrome</a:t>
            </a:r>
            <a:r>
              <a:rPr lang="en-IN" sz="2200" dirty="0" smtClean="0">
                <a:latin typeface="Cambria" panose="02040503050406030204" pitchFamily="18" charset="0"/>
              </a:rPr>
              <a:t>.</a:t>
            </a:r>
          </a:p>
          <a:p>
            <a:endParaRPr lang="en-IN" sz="2200" dirty="0">
              <a:latin typeface="Cambria" panose="02040503050406030204" pitchFamily="18" charset="0"/>
            </a:endParaRPr>
          </a:p>
          <a:p>
            <a:r>
              <a:rPr lang="en-IN" sz="2200" dirty="0">
                <a:latin typeface="Cambria" panose="02040503050406030204" pitchFamily="18" charset="0"/>
              </a:rPr>
              <a:t>•	Working with wrists that are bent; </a:t>
            </a:r>
          </a:p>
          <a:p>
            <a:r>
              <a:rPr lang="en-IN" sz="2200" dirty="0">
                <a:latin typeface="Cambria" panose="02040503050406030204" pitchFamily="18" charset="0"/>
              </a:rPr>
              <a:t>•	A high rate of repetition using the hands; </a:t>
            </a:r>
          </a:p>
          <a:p>
            <a:r>
              <a:rPr lang="en-IN" sz="2200" dirty="0">
                <a:latin typeface="Cambria" panose="02040503050406030204" pitchFamily="18" charset="0"/>
              </a:rPr>
              <a:t>•	A lack of rest for the hands and wrists; and </a:t>
            </a:r>
          </a:p>
          <a:p>
            <a:r>
              <a:rPr lang="en-IN" sz="2200" dirty="0">
                <a:latin typeface="Cambria" panose="02040503050406030204" pitchFamily="18" charset="0"/>
              </a:rPr>
              <a:t>•	Forceful hand motions.</a:t>
            </a:r>
          </a:p>
          <a:p>
            <a:endParaRPr lang="en-IN" sz="2400" dirty="0">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38" y="1404187"/>
            <a:ext cx="4945486" cy="4945486"/>
          </a:xfrm>
          <a:prstGeom prst="rect">
            <a:avLst/>
          </a:prstGeom>
          <a:ln>
            <a:noFill/>
          </a:ln>
          <a:effectLst>
            <a:softEdge rad="112500"/>
          </a:effectLst>
        </p:spPr>
      </p:pic>
    </p:spTree>
    <p:extLst>
      <p:ext uri="{BB962C8B-B14F-4D97-AF65-F5344CB8AC3E}">
        <p14:creationId xmlns:p14="http://schemas.microsoft.com/office/powerpoint/2010/main" val="3160784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90605" y="326268"/>
            <a:ext cx="10132453" cy="678286"/>
          </a:xfrm>
          <a:prstGeom prst="rect">
            <a:avLst/>
          </a:prstGeom>
        </p:spPr>
        <p:txBody>
          <a:bodyPr anchor="ct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smtClean="0">
                <a:latin typeface="Copperplate Gothic Light" panose="020E0507020206020404" pitchFamily="34" charset="0"/>
              </a:rPr>
              <a:t>prevention</a:t>
            </a:r>
            <a:endParaRPr lang="en-IN" dirty="0">
              <a:latin typeface="Copperplate Gothic Light" panose="020E0507020206020404" pitchFamily="34" charset="0"/>
            </a:endParaRPr>
          </a:p>
        </p:txBody>
      </p:sp>
      <p:pic>
        <p:nvPicPr>
          <p:cNvPr id="3" name="Picture 2"/>
          <p:cNvPicPr>
            <a:picLocks noChangeAspect="1"/>
          </p:cNvPicPr>
          <p:nvPr/>
        </p:nvPicPr>
        <p:blipFill>
          <a:blip r:embed="rId2"/>
          <a:stretch>
            <a:fillRect/>
          </a:stretch>
        </p:blipFill>
        <p:spPr>
          <a:xfrm>
            <a:off x="2350724" y="1365981"/>
            <a:ext cx="7012217" cy="5107221"/>
          </a:xfrm>
          <a:prstGeom prst="rect">
            <a:avLst/>
          </a:prstGeom>
        </p:spPr>
      </p:pic>
    </p:spTree>
    <p:extLst>
      <p:ext uri="{BB962C8B-B14F-4D97-AF65-F5344CB8AC3E}">
        <p14:creationId xmlns:p14="http://schemas.microsoft.com/office/powerpoint/2010/main" val="883680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5257" y="890463"/>
            <a:ext cx="10524228" cy="4708981"/>
          </a:xfrm>
          <a:prstGeom prst="rect">
            <a:avLst/>
          </a:prstGeom>
          <a:noFill/>
        </p:spPr>
        <p:txBody>
          <a:bodyPr wrap="none" lIns="91440" tIns="45720" rIns="91440" bIns="45720" anchor="ctr">
            <a:spAutoFit/>
          </a:bodyPr>
          <a:lstStyle/>
          <a:p>
            <a:pPr algn="ctr"/>
            <a:r>
              <a:rPr lang="en-US" sz="13800" b="1" dirty="0" smtClean="0">
                <a:ln w="22225">
                  <a:solidFill>
                    <a:schemeClr val="accent2"/>
                  </a:solidFill>
                  <a:prstDash val="solid"/>
                </a:ln>
                <a:solidFill>
                  <a:schemeClr val="accent2">
                    <a:lumMod val="40000"/>
                    <a:lumOff val="60000"/>
                  </a:schemeClr>
                </a:solidFill>
              </a:rPr>
              <a:t>THANK YOU !</a:t>
            </a:r>
          </a:p>
          <a:p>
            <a:pPr algn="ctr"/>
            <a:endParaRPr lang="en-US" sz="5400" b="1" dirty="0" smtClean="0">
              <a:ln w="22225">
                <a:solidFill>
                  <a:schemeClr val="accent2"/>
                </a:solidFill>
                <a:prstDash val="solid"/>
              </a:ln>
              <a:solidFill>
                <a:schemeClr val="accent2">
                  <a:lumMod val="40000"/>
                  <a:lumOff val="60000"/>
                </a:schemeClr>
              </a:solidFill>
            </a:endParaRPr>
          </a:p>
          <a:p>
            <a:pPr algn="ctr"/>
            <a:r>
              <a:rPr lang="en-US" sz="5400" b="1" cap="none" spc="0" dirty="0" smtClean="0">
                <a:ln w="22225">
                  <a:solidFill>
                    <a:schemeClr val="accent2"/>
                  </a:solidFill>
                  <a:prstDash val="solid"/>
                </a:ln>
                <a:solidFill>
                  <a:schemeClr val="accent2">
                    <a:lumMod val="40000"/>
                    <a:lumOff val="60000"/>
                  </a:schemeClr>
                </a:solidFill>
                <a:effectLst/>
              </a:rPr>
              <a:t>I WILL TAKE YOUR QUESTIONS </a:t>
            </a:r>
            <a:r>
              <a:rPr lang="en-US" sz="5400" b="1" cap="none" spc="0" dirty="0" smtClean="0">
                <a:ln w="22225">
                  <a:solidFill>
                    <a:schemeClr val="accent2"/>
                  </a:solidFill>
                  <a:prstDash val="solid"/>
                </a:ln>
                <a:solidFill>
                  <a:schemeClr val="accent2">
                    <a:lumMod val="40000"/>
                    <a:lumOff val="60000"/>
                  </a:schemeClr>
                </a:solidFill>
                <a:effectLst/>
              </a:rPr>
              <a:t>NOW</a:t>
            </a:r>
          </a:p>
          <a:p>
            <a:pPr algn="ctr"/>
            <a:r>
              <a:rPr lang="en-US" sz="5400" b="1" dirty="0" smtClean="0">
                <a:ln w="22225">
                  <a:solidFill>
                    <a:schemeClr val="accent2"/>
                  </a:solidFill>
                  <a:prstDash val="solid"/>
                </a:ln>
                <a:solidFill>
                  <a:schemeClr val="accent2">
                    <a:lumMod val="40000"/>
                    <a:lumOff val="60000"/>
                  </a:schemeClr>
                </a:solidFill>
              </a:rPr>
              <a:t>IF THERE ANY </a:t>
            </a:r>
            <a:r>
              <a:rPr lang="en-US" sz="5400" b="1" cap="none" spc="0" dirty="0" smtClean="0">
                <a:ln w="22225">
                  <a:solidFill>
                    <a:schemeClr val="accent2"/>
                  </a:solidFill>
                  <a:prstDash val="solid"/>
                </a:ln>
                <a:solidFill>
                  <a:schemeClr val="accent2">
                    <a:lumMod val="40000"/>
                    <a:lumOff val="60000"/>
                  </a:schemeClr>
                </a:solidFill>
                <a:effectLst/>
              </a:rPr>
              <a:t> </a:t>
            </a:r>
            <a:r>
              <a:rPr lang="en-US" sz="5400" b="1" cap="none" spc="0" dirty="0" smtClean="0">
                <a:ln w="22225">
                  <a:solidFill>
                    <a:schemeClr val="accent2"/>
                  </a:solidFill>
                  <a:prstDash val="solid"/>
                </a:ln>
                <a:solidFill>
                  <a:schemeClr val="accent2">
                    <a:lumMod val="40000"/>
                    <a:lumOff val="60000"/>
                  </a:schemeClr>
                </a:solidFill>
                <a:effectLst/>
              </a:rPr>
              <a: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546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133082"/>
            <a:ext cx="10131425" cy="1456267"/>
          </a:xfrm>
        </p:spPr>
        <p:txBody>
          <a:bodyPr/>
          <a:lstStyle/>
          <a:p>
            <a:r>
              <a:rPr lang="en-IN" dirty="0" smtClean="0">
                <a:latin typeface="Copperplate Gothic Light" panose="020E0507020206020404" pitchFamily="34" charset="0"/>
              </a:rPr>
              <a:t>WHY Ergonomics :</a:t>
            </a:r>
            <a:endParaRPr lang="en-IN" dirty="0">
              <a:latin typeface="Copperplate Gothic Light" panose="020E0507020206020404" pitchFamily="34" charset="0"/>
            </a:endParaRPr>
          </a:p>
        </p:txBody>
      </p:sp>
      <p:sp>
        <p:nvSpPr>
          <p:cNvPr id="7" name="Content Placeholder 2"/>
          <p:cNvSpPr>
            <a:spLocks noGrp="1"/>
          </p:cNvSpPr>
          <p:nvPr>
            <p:ph idx="1"/>
          </p:nvPr>
        </p:nvSpPr>
        <p:spPr>
          <a:xfrm>
            <a:off x="685801" y="1589349"/>
            <a:ext cx="10131425" cy="4607417"/>
          </a:xfrm>
        </p:spPr>
        <p:txBody>
          <a:bodyPr>
            <a:noAutofit/>
          </a:bodyPr>
          <a:lstStyle/>
          <a:p>
            <a:pPr marL="0" indent="0">
              <a:buNone/>
            </a:pPr>
            <a:r>
              <a:rPr lang="en-IN" sz="2400" dirty="0" smtClean="0">
                <a:latin typeface="Cambria" panose="02040503050406030204" pitchFamily="18" charset="0"/>
              </a:rPr>
              <a:t>Due to poor ergonomics there are certain risk factors that lead to injuries and disorders.</a:t>
            </a:r>
          </a:p>
          <a:p>
            <a:pPr marL="0" indent="0">
              <a:buNone/>
            </a:pPr>
            <a:r>
              <a:rPr lang="en-IN" sz="2400" dirty="0" smtClean="0">
                <a:latin typeface="Cambria" panose="02040503050406030204" pitchFamily="18" charset="0"/>
              </a:rPr>
              <a:t>Risk Factors :</a:t>
            </a:r>
          </a:p>
          <a:p>
            <a:r>
              <a:rPr lang="en-IN" sz="2400" dirty="0" smtClean="0">
                <a:latin typeface="Cambria" panose="02040503050406030204" pitchFamily="18" charset="0"/>
              </a:rPr>
              <a:t>Repetitive motion</a:t>
            </a:r>
            <a:r>
              <a:rPr lang="en-IN" sz="2400" dirty="0">
                <a:latin typeface="Cambria" panose="02040503050406030204" pitchFamily="18" charset="0"/>
              </a:rPr>
              <a:t>	</a:t>
            </a:r>
            <a:endParaRPr lang="en-IN" sz="2400" dirty="0" smtClean="0">
              <a:latin typeface="Cambria" panose="02040503050406030204" pitchFamily="18" charset="0"/>
            </a:endParaRPr>
          </a:p>
          <a:p>
            <a:r>
              <a:rPr lang="en-IN" sz="2400" dirty="0" smtClean="0">
                <a:latin typeface="Cambria" panose="02040503050406030204" pitchFamily="18" charset="0"/>
              </a:rPr>
              <a:t>Awkward posture</a:t>
            </a:r>
          </a:p>
          <a:p>
            <a:r>
              <a:rPr lang="en-IN" sz="2400" dirty="0" smtClean="0">
                <a:latin typeface="Cambria" panose="02040503050406030204" pitchFamily="18" charset="0"/>
              </a:rPr>
              <a:t>Long </a:t>
            </a:r>
            <a:r>
              <a:rPr lang="en-IN" sz="2400" dirty="0">
                <a:latin typeface="Cambria" panose="02040503050406030204" pitchFamily="18" charset="0"/>
              </a:rPr>
              <a:t>periods of repetitive activity (</a:t>
            </a:r>
            <a:r>
              <a:rPr lang="en-IN" sz="2400" dirty="0" smtClean="0">
                <a:latin typeface="Cambria" panose="02040503050406030204" pitchFamily="18" charset="0"/>
              </a:rPr>
              <a:t>duration)</a:t>
            </a:r>
          </a:p>
          <a:p>
            <a:r>
              <a:rPr lang="en-IN" sz="2400" dirty="0" smtClean="0">
                <a:latin typeface="Cambria" panose="02040503050406030204" pitchFamily="18" charset="0"/>
              </a:rPr>
              <a:t>Lack </a:t>
            </a:r>
            <a:r>
              <a:rPr lang="en-IN" sz="2400" dirty="0">
                <a:latin typeface="Cambria" panose="02040503050406030204" pitchFamily="18" charset="0"/>
              </a:rPr>
              <a:t>of recovery </a:t>
            </a:r>
            <a:r>
              <a:rPr lang="en-IN" sz="2400" dirty="0" smtClean="0">
                <a:latin typeface="Cambria" panose="02040503050406030204" pitchFamily="18" charset="0"/>
              </a:rPr>
              <a:t>time</a:t>
            </a:r>
          </a:p>
          <a:p>
            <a:r>
              <a:rPr lang="en-IN" sz="2400" dirty="0" smtClean="0">
                <a:latin typeface="Cambria" panose="02040503050406030204" pitchFamily="18" charset="0"/>
              </a:rPr>
              <a:t>Forceful movement</a:t>
            </a:r>
          </a:p>
          <a:p>
            <a:r>
              <a:rPr lang="en-IN" sz="2400" dirty="0" smtClean="0">
                <a:latin typeface="Cambria" panose="02040503050406030204" pitchFamily="18" charset="0"/>
              </a:rPr>
              <a:t>Stressful </a:t>
            </a:r>
            <a:r>
              <a:rPr lang="en-IN" sz="2400" dirty="0">
                <a:latin typeface="Cambria" panose="02040503050406030204" pitchFamily="18" charset="0"/>
              </a:rPr>
              <a:t>work organization</a:t>
            </a:r>
            <a:endParaRPr lang="en-IN" sz="2400" dirty="0" smtClean="0">
              <a:latin typeface="Cambria" panose="02040503050406030204" pitchFamily="18" charset="0"/>
            </a:endParaRPr>
          </a:p>
          <a:p>
            <a:endParaRPr lang="en-IN" sz="2400" dirty="0">
              <a:latin typeface="Cambria" panose="02040503050406030204" pitchFamily="18" charset="0"/>
            </a:endParaRPr>
          </a:p>
        </p:txBody>
      </p:sp>
    </p:spTree>
    <p:extLst>
      <p:ext uri="{BB962C8B-B14F-4D97-AF65-F5344CB8AC3E}">
        <p14:creationId xmlns:p14="http://schemas.microsoft.com/office/powerpoint/2010/main" val="2291365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1" y="133082"/>
            <a:ext cx="10131425" cy="1456267"/>
          </a:xfrm>
        </p:spPr>
        <p:txBody>
          <a:bodyPr/>
          <a:lstStyle/>
          <a:p>
            <a:r>
              <a:rPr lang="en-IN" dirty="0" smtClean="0">
                <a:latin typeface="Copperplate Gothic Light" panose="020E0507020206020404" pitchFamily="34" charset="0"/>
              </a:rPr>
              <a:t>Applications of ergonomics :</a:t>
            </a:r>
            <a:endParaRPr lang="en-IN" dirty="0">
              <a:latin typeface="Copperplate Gothic Light" panose="020E0507020206020404" pitchFamily="34" charset="0"/>
            </a:endParaRPr>
          </a:p>
        </p:txBody>
      </p:sp>
      <p:sp>
        <p:nvSpPr>
          <p:cNvPr id="5" name="Content Placeholder 2"/>
          <p:cNvSpPr>
            <a:spLocks noGrp="1"/>
          </p:cNvSpPr>
          <p:nvPr>
            <p:ph idx="1"/>
          </p:nvPr>
        </p:nvSpPr>
        <p:spPr>
          <a:xfrm>
            <a:off x="685800" y="1589349"/>
            <a:ext cx="10131425" cy="2783865"/>
          </a:xfrm>
        </p:spPr>
        <p:txBody>
          <a:bodyPr>
            <a:noAutofit/>
          </a:bodyPr>
          <a:lstStyle/>
          <a:p>
            <a:r>
              <a:rPr lang="en-IN" sz="2400" dirty="0" smtClean="0">
                <a:latin typeface="Cambria" panose="02040503050406030204" pitchFamily="18" charset="0"/>
              </a:rPr>
              <a:t>Ergonomics at home</a:t>
            </a:r>
          </a:p>
          <a:p>
            <a:r>
              <a:rPr lang="en-IN" sz="2400" dirty="0" smtClean="0">
                <a:latin typeface="Cambria" panose="02040503050406030204" pitchFamily="18" charset="0"/>
              </a:rPr>
              <a:t>Ergonomics and computer user.</a:t>
            </a:r>
          </a:p>
          <a:p>
            <a:r>
              <a:rPr lang="en-IN" sz="2400" dirty="0" smtClean="0">
                <a:latin typeface="Cambria" panose="02040503050406030204" pitchFamily="18" charset="0"/>
              </a:rPr>
              <a:t>Ergonomics and driving</a:t>
            </a:r>
          </a:p>
          <a:p>
            <a:r>
              <a:rPr lang="en-IN" sz="2400" dirty="0" smtClean="0">
                <a:latin typeface="Cambria" panose="02040503050406030204" pitchFamily="18" charset="0"/>
              </a:rPr>
              <a:t>Ergonomics and the office.</a:t>
            </a:r>
          </a:p>
          <a:p>
            <a:r>
              <a:rPr lang="en-IN" sz="2400" dirty="0" smtClean="0">
                <a:latin typeface="Cambria" panose="02040503050406030204" pitchFamily="18" charset="0"/>
              </a:rPr>
              <a:t>Ergonomics and the automotive machines.</a:t>
            </a:r>
            <a:endParaRPr lang="en-IN" sz="2400" dirty="0">
              <a:latin typeface="Cambria" panose="02040503050406030204" pitchFamily="18" charset="0"/>
            </a:endParaRPr>
          </a:p>
        </p:txBody>
      </p:sp>
    </p:spTree>
    <p:extLst>
      <p:ext uri="{BB962C8B-B14F-4D97-AF65-F5344CB8AC3E}">
        <p14:creationId xmlns:p14="http://schemas.microsoft.com/office/powerpoint/2010/main" val="1034368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1" y="540913"/>
            <a:ext cx="10131425" cy="104843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latin typeface="Copperplate Gothic Light" panose="020E0507020206020404" pitchFamily="34" charset="0"/>
              </a:rPr>
              <a:t>Ergonomics and computer user:</a:t>
            </a:r>
            <a:endParaRPr lang="en-IN" dirty="0">
              <a:latin typeface="Copperplate Gothic Light" panose="020E0507020206020404" pitchFamily="34" charset="0"/>
            </a:endParaRPr>
          </a:p>
        </p:txBody>
      </p:sp>
      <p:sp>
        <p:nvSpPr>
          <p:cNvPr id="6" name="Content Placeholder 2"/>
          <p:cNvSpPr txBox="1">
            <a:spLocks/>
          </p:cNvSpPr>
          <p:nvPr/>
        </p:nvSpPr>
        <p:spPr>
          <a:xfrm>
            <a:off x="685801" y="1589349"/>
            <a:ext cx="10131425" cy="4811451"/>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2400" dirty="0">
                <a:latin typeface="Cambria" panose="02040503050406030204" pitchFamily="18" charset="0"/>
              </a:rPr>
              <a:t>The personal computer is rapidly becoming a common household item and is now a necessary tool for all small businesses. </a:t>
            </a:r>
            <a:endParaRPr lang="en-IN" sz="2400" dirty="0" smtClean="0">
              <a:latin typeface="Cambria" panose="02040503050406030204" pitchFamily="18" charset="0"/>
            </a:endParaRPr>
          </a:p>
          <a:p>
            <a:pPr marL="0" indent="0">
              <a:buNone/>
            </a:pPr>
            <a:r>
              <a:rPr lang="en-IN" sz="2400" dirty="0" smtClean="0">
                <a:latin typeface="Cambria" panose="02040503050406030204" pitchFamily="18" charset="0"/>
              </a:rPr>
              <a:t>Machine Setup:</a:t>
            </a:r>
          </a:p>
          <a:p>
            <a:r>
              <a:rPr lang="en-IN" sz="2400" dirty="0" smtClean="0">
                <a:latin typeface="Cambria" panose="02040503050406030204" pitchFamily="18" charset="0"/>
              </a:rPr>
              <a:t>Chair</a:t>
            </a:r>
          </a:p>
          <a:p>
            <a:r>
              <a:rPr lang="en-IN" sz="2400" dirty="0" smtClean="0">
                <a:latin typeface="Cambria" panose="02040503050406030204" pitchFamily="18" charset="0"/>
              </a:rPr>
              <a:t>Keyboard</a:t>
            </a:r>
          </a:p>
          <a:p>
            <a:r>
              <a:rPr lang="en-IN" sz="2400" dirty="0" smtClean="0">
                <a:latin typeface="Cambria" panose="02040503050406030204" pitchFamily="18" charset="0"/>
              </a:rPr>
              <a:t>Mouse</a:t>
            </a:r>
          </a:p>
          <a:p>
            <a:r>
              <a:rPr lang="en-IN" sz="2400" dirty="0" smtClean="0">
                <a:latin typeface="Cambria" panose="02040503050406030204" pitchFamily="18" charset="0"/>
              </a:rPr>
              <a:t>Desk</a:t>
            </a:r>
          </a:p>
          <a:p>
            <a:pPr marL="0" indent="0">
              <a:buNone/>
            </a:pPr>
            <a:r>
              <a:rPr lang="en-IN" sz="2400" dirty="0" smtClean="0">
                <a:latin typeface="Cambria" panose="02040503050406030204" pitchFamily="18" charset="0"/>
              </a:rPr>
              <a:t>Human Setup:</a:t>
            </a:r>
          </a:p>
          <a:p>
            <a:r>
              <a:rPr lang="en-IN" sz="2400" dirty="0" smtClean="0">
                <a:latin typeface="Cambria" panose="02040503050406030204" pitchFamily="18" charset="0"/>
              </a:rPr>
              <a:t>Posture</a:t>
            </a:r>
          </a:p>
          <a:p>
            <a:r>
              <a:rPr lang="en-IN" sz="2400" dirty="0" smtClean="0">
                <a:latin typeface="Cambria" panose="02040503050406030204" pitchFamily="18" charset="0"/>
              </a:rPr>
              <a:t>Eyes</a:t>
            </a:r>
          </a:p>
          <a:p>
            <a:pPr marL="0" indent="0">
              <a:buNone/>
            </a:pPr>
            <a:endParaRPr lang="en-IN" sz="2400" dirty="0" smtClean="0">
              <a:latin typeface="Cambria" panose="02040503050406030204" pitchFamily="18" charset="0"/>
            </a:endParaRPr>
          </a:p>
        </p:txBody>
      </p:sp>
    </p:spTree>
    <p:extLst>
      <p:ext uri="{BB962C8B-B14F-4D97-AF65-F5344CB8AC3E}">
        <p14:creationId xmlns:p14="http://schemas.microsoft.com/office/powerpoint/2010/main" val="2417001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593" y="1102304"/>
            <a:ext cx="3904454" cy="37592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59" y="1076928"/>
            <a:ext cx="2352675"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706" y="1102304"/>
            <a:ext cx="3432973" cy="37592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725259" y="5769735"/>
            <a:ext cx="11054758" cy="523220"/>
          </a:xfrm>
          <a:prstGeom prst="rect">
            <a:avLst/>
          </a:prstGeom>
          <a:noFill/>
        </p:spPr>
        <p:txBody>
          <a:bodyPr wrap="none" rtlCol="0">
            <a:spAutoFit/>
          </a:bodyPr>
          <a:lstStyle/>
          <a:p>
            <a:r>
              <a:rPr lang="en-IN" sz="2800" dirty="0" smtClean="0">
                <a:latin typeface="Cambria" panose="02040503050406030204" pitchFamily="18" charset="0"/>
              </a:rPr>
              <a:t>Chair Height			System Alignment				</a:t>
            </a:r>
            <a:r>
              <a:rPr lang="en-IN" sz="2800" dirty="0">
                <a:latin typeface="Cambria" panose="02040503050406030204" pitchFamily="18" charset="0"/>
              </a:rPr>
              <a:t> </a:t>
            </a:r>
            <a:r>
              <a:rPr lang="en-IN" sz="2800" dirty="0" smtClean="0">
                <a:latin typeface="Cambria" panose="02040503050406030204" pitchFamily="18" charset="0"/>
              </a:rPr>
              <a:t>  Distance From Screen</a:t>
            </a:r>
            <a:endParaRPr lang="en-IN" sz="2800" dirty="0">
              <a:latin typeface="Cambria" panose="02040503050406030204" pitchFamily="18" charset="0"/>
            </a:endParaRPr>
          </a:p>
        </p:txBody>
      </p:sp>
    </p:spTree>
    <p:extLst>
      <p:ext uri="{BB962C8B-B14F-4D97-AF65-F5344CB8AC3E}">
        <p14:creationId xmlns:p14="http://schemas.microsoft.com/office/powerpoint/2010/main" val="77695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89" y="1390919"/>
            <a:ext cx="2516550" cy="24212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738" y="1390919"/>
            <a:ext cx="4207863" cy="23995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9067" y="1381870"/>
            <a:ext cx="2442042" cy="24176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p:cNvSpPr txBox="1"/>
          <p:nvPr/>
        </p:nvSpPr>
        <p:spPr>
          <a:xfrm>
            <a:off x="804889" y="4893972"/>
            <a:ext cx="9534726" cy="523220"/>
          </a:xfrm>
          <a:prstGeom prst="rect">
            <a:avLst/>
          </a:prstGeom>
          <a:noFill/>
        </p:spPr>
        <p:txBody>
          <a:bodyPr wrap="none" rtlCol="0">
            <a:spAutoFit/>
          </a:bodyPr>
          <a:lstStyle/>
          <a:p>
            <a:r>
              <a:rPr lang="en-IN" sz="2800" dirty="0" smtClean="0">
                <a:latin typeface="Cambria" panose="02040503050406030204" pitchFamily="18" charset="0"/>
              </a:rPr>
              <a:t>Lighting					Document Holder			Keyboard Setup</a:t>
            </a:r>
            <a:endParaRPr lang="en-IN" sz="2800" dirty="0">
              <a:latin typeface="Cambria" panose="02040503050406030204" pitchFamily="18" charset="0"/>
            </a:endParaRPr>
          </a:p>
        </p:txBody>
      </p:sp>
    </p:spTree>
    <p:extLst>
      <p:ext uri="{BB962C8B-B14F-4D97-AF65-F5344CB8AC3E}">
        <p14:creationId xmlns:p14="http://schemas.microsoft.com/office/powerpoint/2010/main" val="176453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296" y="1213760"/>
            <a:ext cx="5444138" cy="43553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94" y="1213761"/>
            <a:ext cx="4206955" cy="4355310"/>
          </a:xfrm>
          <a:prstGeom prst="rect">
            <a:avLst/>
          </a:prstGeom>
        </p:spPr>
      </p:pic>
      <p:sp>
        <p:nvSpPr>
          <p:cNvPr id="4" name="TextBox 3"/>
          <p:cNvSpPr txBox="1"/>
          <p:nvPr/>
        </p:nvSpPr>
        <p:spPr>
          <a:xfrm>
            <a:off x="3048071" y="5950040"/>
            <a:ext cx="5182957" cy="523220"/>
          </a:xfrm>
          <a:prstGeom prst="rect">
            <a:avLst/>
          </a:prstGeom>
          <a:noFill/>
        </p:spPr>
        <p:txBody>
          <a:bodyPr wrap="none" rtlCol="0">
            <a:spAutoFit/>
          </a:bodyPr>
          <a:lstStyle/>
          <a:p>
            <a:r>
              <a:rPr lang="en-IN" sz="2800" dirty="0" smtClean="0">
                <a:latin typeface="Cambria" panose="02040503050406030204" pitchFamily="18" charset="0"/>
              </a:rPr>
              <a:t>Take break and Relax more often</a:t>
            </a:r>
            <a:endParaRPr lang="en-IN" sz="2800" dirty="0">
              <a:latin typeface="Cambria" panose="02040503050406030204" pitchFamily="18" charset="0"/>
            </a:endParaRPr>
          </a:p>
        </p:txBody>
      </p:sp>
    </p:spTree>
    <p:extLst>
      <p:ext uri="{BB962C8B-B14F-4D97-AF65-F5344CB8AC3E}">
        <p14:creationId xmlns:p14="http://schemas.microsoft.com/office/powerpoint/2010/main" val="261361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264" y="285943"/>
            <a:ext cx="5048519" cy="53189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3605054" y="5911403"/>
            <a:ext cx="4817729" cy="523220"/>
          </a:xfrm>
          <a:prstGeom prst="rect">
            <a:avLst/>
          </a:prstGeom>
          <a:noFill/>
        </p:spPr>
        <p:txBody>
          <a:bodyPr wrap="none" rtlCol="0">
            <a:spAutoFit/>
          </a:bodyPr>
          <a:lstStyle/>
          <a:p>
            <a:r>
              <a:rPr lang="en-IN" sz="2800" dirty="0" smtClean="0">
                <a:latin typeface="Cambria" panose="02040503050406030204" pitchFamily="18" charset="0"/>
              </a:rPr>
              <a:t>Complete Workstation Setup </a:t>
            </a:r>
            <a:endParaRPr lang="en-IN" sz="2800" dirty="0">
              <a:latin typeface="Cambria" panose="02040503050406030204" pitchFamily="18" charset="0"/>
            </a:endParaRPr>
          </a:p>
        </p:txBody>
      </p:sp>
    </p:spTree>
    <p:extLst>
      <p:ext uri="{BB962C8B-B14F-4D97-AF65-F5344CB8AC3E}">
        <p14:creationId xmlns:p14="http://schemas.microsoft.com/office/powerpoint/2010/main" val="548275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332</TotalTime>
  <Words>376</Words>
  <Application>Microsoft Office PowerPoint</Application>
  <PresentationFormat>Widescreen</PresentationFormat>
  <Paragraphs>70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vt:lpstr>
      <vt:lpstr>Compacta Bd BT</vt:lpstr>
      <vt:lpstr>Copperplate Gothic Light</vt:lpstr>
      <vt:lpstr>Celestial</vt:lpstr>
      <vt:lpstr>PowerPoint Presentation</vt:lpstr>
      <vt:lpstr>Ergonomics :</vt:lpstr>
      <vt:lpstr>WHY Ergonomics :</vt:lpstr>
      <vt:lpstr>Applications of ergonomics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Pushpendra Singh</dc:creator>
  <cp:lastModifiedBy>Pushpendra Singh</cp:lastModifiedBy>
  <cp:revision>20</cp:revision>
  <dcterms:created xsi:type="dcterms:W3CDTF">2017-03-25T14:43:40Z</dcterms:created>
  <dcterms:modified xsi:type="dcterms:W3CDTF">2017-03-27T04:02:13Z</dcterms:modified>
</cp:coreProperties>
</file>