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352" r:id="rId2"/>
    <p:sldId id="259" r:id="rId3"/>
    <p:sldId id="266" r:id="rId4"/>
    <p:sldId id="348" r:id="rId5"/>
    <p:sldId id="275" r:id="rId6"/>
    <p:sldId id="282" r:id="rId7"/>
    <p:sldId id="349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10F57BB-704B-4F4E-9451-66E19E8B02DD}">
          <p14:sldIdLst>
            <p14:sldId id="352"/>
            <p14:sldId id="259"/>
            <p14:sldId id="266"/>
          </p14:sldIdLst>
        </p14:section>
        <p14:section name="无标题节" id="{A68A406E-3952-4B77-BAFA-0340095D336F}">
          <p14:sldIdLst>
            <p14:sldId id="348"/>
            <p14:sldId id="275"/>
            <p14:sldId id="282"/>
            <p14:sldId id="349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麒戈" initials="麒戈" lastIdx="1" clrIdx="0">
    <p:extLst>
      <p:ext uri="{19B8F6BF-5375-455C-9EA6-DF929625EA0E}">
        <p15:presenceInfo xmlns:p15="http://schemas.microsoft.com/office/powerpoint/2012/main" userId="6536e3cc3f5860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C2C"/>
    <a:srgbClr val="CAC7A2"/>
    <a:srgbClr val="CBBC91"/>
    <a:srgbClr val="010A13"/>
    <a:srgbClr val="8D6D3E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6314" autoAdjust="0"/>
  </p:normalViewPr>
  <p:slideViewPr>
    <p:cSldViewPr snapToGrid="0">
      <p:cViewPr varScale="1">
        <p:scale>
          <a:sx n="94" d="100"/>
          <a:sy n="94" d="100"/>
        </p:scale>
        <p:origin x="2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8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A8E3B6-E3D1-4F47-BE5A-373D5EC32A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34722-381D-40BD-8A43-7622AA9258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CC7B-AB0C-4925-8429-0D21F070127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1483B-2284-4165-96AF-E15A3A04BE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0BBA47-9B08-4F26-A12A-AC9482AB16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EAC6-437B-44A0-B082-E76E4BB11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4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2024/12/8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4313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76730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2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0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67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64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345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82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20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98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10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19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922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94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382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94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4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43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9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19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42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69FB2B4-F93E-4404-BFF2-DA1732B047B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07"/>
          </a:xfrm>
          <a:prstGeom prst="rect">
            <a:avLst/>
          </a:prstGeom>
        </p:spPr>
      </p:pic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94D717-DA92-464D-AABF-87934E222523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37FD42-200D-4078-8B22-282627114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082F06AD-CC63-40BD-B91E-63960B14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73" name="椭圆 72">
            <a:extLst>
              <a:ext uri="{FF2B5EF4-FFF2-40B4-BE49-F238E27FC236}">
                <a16:creationId xmlns:a16="http://schemas.microsoft.com/office/drawing/2014/main" id="{1FE9A8CE-5AFF-416D-9765-16556CC5A5C5}"/>
              </a:ext>
            </a:extLst>
          </p:cNvPr>
          <p:cNvSpPr/>
          <p:nvPr/>
        </p:nvSpPr>
        <p:spPr>
          <a:xfrm>
            <a:off x="1256583" y="3731881"/>
            <a:ext cx="677676" cy="67767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F00E617-0B7B-491E-B2A0-622975E002F2}"/>
              </a:ext>
            </a:extLst>
          </p:cNvPr>
          <p:cNvSpPr/>
          <p:nvPr/>
        </p:nvSpPr>
        <p:spPr>
          <a:xfrm>
            <a:off x="1458034" y="1271774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5" name="同心圆 67">
            <a:extLst>
              <a:ext uri="{FF2B5EF4-FFF2-40B4-BE49-F238E27FC236}">
                <a16:creationId xmlns:a16="http://schemas.microsoft.com/office/drawing/2014/main" id="{4FABD80A-A1E7-473B-9E17-8769B7289BEE}"/>
              </a:ext>
            </a:extLst>
          </p:cNvPr>
          <p:cNvSpPr/>
          <p:nvPr/>
        </p:nvSpPr>
        <p:spPr>
          <a:xfrm>
            <a:off x="3216986" y="4443041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AEA3BCE-F3A7-4D6D-AD1C-27CAAFDBFE5E}"/>
              </a:ext>
            </a:extLst>
          </p:cNvPr>
          <p:cNvSpPr/>
          <p:nvPr/>
        </p:nvSpPr>
        <p:spPr>
          <a:xfrm>
            <a:off x="3230128" y="4456182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7" name="同心圆 69">
            <a:extLst>
              <a:ext uri="{FF2B5EF4-FFF2-40B4-BE49-F238E27FC236}">
                <a16:creationId xmlns:a16="http://schemas.microsoft.com/office/drawing/2014/main" id="{578BA021-AC42-48DB-A181-97B4C5B4C28F}"/>
              </a:ext>
            </a:extLst>
          </p:cNvPr>
          <p:cNvSpPr/>
          <p:nvPr/>
        </p:nvSpPr>
        <p:spPr>
          <a:xfrm>
            <a:off x="2712289" y="925583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B7CD16C-7005-4DBD-867C-854BC603FE18}"/>
              </a:ext>
            </a:extLst>
          </p:cNvPr>
          <p:cNvSpPr/>
          <p:nvPr/>
        </p:nvSpPr>
        <p:spPr>
          <a:xfrm>
            <a:off x="2725906" y="939200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同心圆 71">
            <a:extLst>
              <a:ext uri="{FF2B5EF4-FFF2-40B4-BE49-F238E27FC236}">
                <a16:creationId xmlns:a16="http://schemas.microsoft.com/office/drawing/2014/main" id="{BAFAB807-3607-4350-85DA-175FE431223B}"/>
              </a:ext>
            </a:extLst>
          </p:cNvPr>
          <p:cNvSpPr/>
          <p:nvPr/>
        </p:nvSpPr>
        <p:spPr>
          <a:xfrm>
            <a:off x="2098096" y="4425694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79E62F7-0070-4F07-89AC-858C8956939F}"/>
              </a:ext>
            </a:extLst>
          </p:cNvPr>
          <p:cNvSpPr/>
          <p:nvPr/>
        </p:nvSpPr>
        <p:spPr>
          <a:xfrm>
            <a:off x="2107689" y="4435288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1" name="同心圆 73">
            <a:extLst>
              <a:ext uri="{FF2B5EF4-FFF2-40B4-BE49-F238E27FC236}">
                <a16:creationId xmlns:a16="http://schemas.microsoft.com/office/drawing/2014/main" id="{C4FA889A-3284-4A94-9EB6-95ABACEDDF6A}"/>
              </a:ext>
            </a:extLst>
          </p:cNvPr>
          <p:cNvSpPr/>
          <p:nvPr/>
        </p:nvSpPr>
        <p:spPr>
          <a:xfrm>
            <a:off x="773524" y="3232195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F78624F9-D19F-4B80-A0E3-A974359B33A8}"/>
              </a:ext>
            </a:extLst>
          </p:cNvPr>
          <p:cNvSpPr/>
          <p:nvPr/>
        </p:nvSpPr>
        <p:spPr>
          <a:xfrm>
            <a:off x="786091" y="3244763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3B4835-77D9-43D4-A88D-44DFFCBA9315}"/>
              </a:ext>
            </a:extLst>
          </p:cNvPr>
          <p:cNvSpPr/>
          <p:nvPr/>
        </p:nvSpPr>
        <p:spPr>
          <a:xfrm>
            <a:off x="2033501" y="1134385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7BC74947-8740-4541-BA58-08FEF4C5C0D9}"/>
              </a:ext>
            </a:extLst>
          </p:cNvPr>
          <p:cNvSpPr/>
          <p:nvPr/>
        </p:nvSpPr>
        <p:spPr>
          <a:xfrm>
            <a:off x="3024240" y="3868811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同心圆 77">
            <a:extLst>
              <a:ext uri="{FF2B5EF4-FFF2-40B4-BE49-F238E27FC236}">
                <a16:creationId xmlns:a16="http://schemas.microsoft.com/office/drawing/2014/main" id="{0D76D884-900C-4005-A6B0-C9E480541900}"/>
              </a:ext>
            </a:extLst>
          </p:cNvPr>
          <p:cNvSpPr/>
          <p:nvPr/>
        </p:nvSpPr>
        <p:spPr>
          <a:xfrm>
            <a:off x="3600310" y="4151250"/>
            <a:ext cx="452191" cy="452191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51CF92C3-0EA9-4457-95F4-A2CD2C5C795D}"/>
              </a:ext>
            </a:extLst>
          </p:cNvPr>
          <p:cNvSpPr/>
          <p:nvPr/>
        </p:nvSpPr>
        <p:spPr>
          <a:xfrm>
            <a:off x="3610180" y="4161120"/>
            <a:ext cx="432452" cy="43245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D778CE3-EAEA-46A0-9142-9A58E1C50994}"/>
              </a:ext>
            </a:extLst>
          </p:cNvPr>
          <p:cNvSpPr/>
          <p:nvPr/>
        </p:nvSpPr>
        <p:spPr>
          <a:xfrm>
            <a:off x="479790" y="4316515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同心圆 80">
            <a:extLst>
              <a:ext uri="{FF2B5EF4-FFF2-40B4-BE49-F238E27FC236}">
                <a16:creationId xmlns:a16="http://schemas.microsoft.com/office/drawing/2014/main" id="{8752CC63-611C-4543-BDE5-CAA48F43F5EC}"/>
              </a:ext>
            </a:extLst>
          </p:cNvPr>
          <p:cNvSpPr/>
          <p:nvPr/>
        </p:nvSpPr>
        <p:spPr>
          <a:xfrm>
            <a:off x="2479790" y="3701192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62C61FB-D07B-45D2-8B81-FBF8D098CC22}"/>
              </a:ext>
            </a:extLst>
          </p:cNvPr>
          <p:cNvSpPr/>
          <p:nvPr/>
        </p:nvSpPr>
        <p:spPr>
          <a:xfrm>
            <a:off x="2492931" y="3714334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同心圆 82">
            <a:extLst>
              <a:ext uri="{FF2B5EF4-FFF2-40B4-BE49-F238E27FC236}">
                <a16:creationId xmlns:a16="http://schemas.microsoft.com/office/drawing/2014/main" id="{9B258BD5-5A5C-4F3E-B329-91A2445D1F4A}"/>
              </a:ext>
            </a:extLst>
          </p:cNvPr>
          <p:cNvSpPr/>
          <p:nvPr/>
        </p:nvSpPr>
        <p:spPr>
          <a:xfrm>
            <a:off x="2470196" y="251766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8F9EB04-F815-4F65-B9DF-EAA2E5B52B6B}"/>
              </a:ext>
            </a:extLst>
          </p:cNvPr>
          <p:cNvSpPr/>
          <p:nvPr/>
        </p:nvSpPr>
        <p:spPr>
          <a:xfrm>
            <a:off x="2479790" y="261359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同心圆 84">
            <a:extLst>
              <a:ext uri="{FF2B5EF4-FFF2-40B4-BE49-F238E27FC236}">
                <a16:creationId xmlns:a16="http://schemas.microsoft.com/office/drawing/2014/main" id="{092685B1-BF1A-4885-BBB8-1D1B13C48DB2}"/>
              </a:ext>
            </a:extLst>
          </p:cNvPr>
          <p:cNvSpPr/>
          <p:nvPr/>
        </p:nvSpPr>
        <p:spPr>
          <a:xfrm>
            <a:off x="786092" y="835327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C11380A2-3800-4500-8BF6-F7D859305659}"/>
              </a:ext>
            </a:extLst>
          </p:cNvPr>
          <p:cNvSpPr/>
          <p:nvPr/>
        </p:nvSpPr>
        <p:spPr>
          <a:xfrm>
            <a:off x="798659" y="847895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23E2A163-D3E2-499B-B026-7CADBC7EBD8D}"/>
              </a:ext>
            </a:extLst>
          </p:cNvPr>
          <p:cNvSpPr/>
          <p:nvPr/>
        </p:nvSpPr>
        <p:spPr>
          <a:xfrm>
            <a:off x="2170890" y="576662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同心圆 87">
            <a:extLst>
              <a:ext uri="{FF2B5EF4-FFF2-40B4-BE49-F238E27FC236}">
                <a16:creationId xmlns:a16="http://schemas.microsoft.com/office/drawing/2014/main" id="{95051B6B-41BC-4CB3-9038-1E98A9C3B0DB}"/>
              </a:ext>
            </a:extLst>
          </p:cNvPr>
          <p:cNvSpPr/>
          <p:nvPr/>
        </p:nvSpPr>
        <p:spPr>
          <a:xfrm>
            <a:off x="503923" y="1271774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1E352D6-9656-4424-A798-FFE6134B3E8C}"/>
              </a:ext>
            </a:extLst>
          </p:cNvPr>
          <p:cNvSpPr/>
          <p:nvPr/>
        </p:nvSpPr>
        <p:spPr>
          <a:xfrm>
            <a:off x="519810" y="1287660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7" name="同心圆 89">
            <a:extLst>
              <a:ext uri="{FF2B5EF4-FFF2-40B4-BE49-F238E27FC236}">
                <a16:creationId xmlns:a16="http://schemas.microsoft.com/office/drawing/2014/main" id="{A052E331-62C7-4155-87CA-F08AC77DF9B2}"/>
              </a:ext>
            </a:extLst>
          </p:cNvPr>
          <p:cNvSpPr/>
          <p:nvPr/>
        </p:nvSpPr>
        <p:spPr>
          <a:xfrm>
            <a:off x="3610178" y="370006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1D01271-6FAD-4324-8039-1D89D90B5A5F}"/>
              </a:ext>
            </a:extLst>
          </p:cNvPr>
          <p:cNvSpPr/>
          <p:nvPr/>
        </p:nvSpPr>
        <p:spPr>
          <a:xfrm>
            <a:off x="3622746" y="382573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AD91F59-F690-4565-B33D-3A38F802A59D}"/>
              </a:ext>
            </a:extLst>
          </p:cNvPr>
          <p:cNvSpPr/>
          <p:nvPr/>
        </p:nvSpPr>
        <p:spPr>
          <a:xfrm>
            <a:off x="464439" y="2573844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B255B14-AB00-4223-95B7-3CE181E74A05}"/>
              </a:ext>
            </a:extLst>
          </p:cNvPr>
          <p:cNvSpPr/>
          <p:nvPr/>
        </p:nvSpPr>
        <p:spPr>
          <a:xfrm>
            <a:off x="222274" y="324135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1" name="同心圆 93">
            <a:extLst>
              <a:ext uri="{FF2B5EF4-FFF2-40B4-BE49-F238E27FC236}">
                <a16:creationId xmlns:a16="http://schemas.microsoft.com/office/drawing/2014/main" id="{7F42DDE7-B99C-46AE-A169-0B57C6A70CB6}"/>
              </a:ext>
            </a:extLst>
          </p:cNvPr>
          <p:cNvSpPr/>
          <p:nvPr/>
        </p:nvSpPr>
        <p:spPr>
          <a:xfrm>
            <a:off x="2630319" y="4756562"/>
            <a:ext cx="301060" cy="30106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489EC14-253B-44AD-ACCF-A654D284F194}"/>
              </a:ext>
            </a:extLst>
          </p:cNvPr>
          <p:cNvSpPr/>
          <p:nvPr/>
        </p:nvSpPr>
        <p:spPr>
          <a:xfrm>
            <a:off x="2643461" y="4769703"/>
            <a:ext cx="274777" cy="27477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3" name="同心圆 95">
            <a:extLst>
              <a:ext uri="{FF2B5EF4-FFF2-40B4-BE49-F238E27FC236}">
                <a16:creationId xmlns:a16="http://schemas.microsoft.com/office/drawing/2014/main" id="{B3AB0D88-6F45-4C03-96E4-457B9F9BB858}"/>
              </a:ext>
            </a:extLst>
          </p:cNvPr>
          <p:cNvSpPr/>
          <p:nvPr/>
        </p:nvSpPr>
        <p:spPr>
          <a:xfrm>
            <a:off x="8401532" y="4825707"/>
            <a:ext cx="287919" cy="2567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9C231EA8-18EB-4B56-B857-30760FC334BB}"/>
              </a:ext>
            </a:extLst>
          </p:cNvPr>
          <p:cNvSpPr/>
          <p:nvPr/>
        </p:nvSpPr>
        <p:spPr>
          <a:xfrm>
            <a:off x="8414099" y="4836914"/>
            <a:ext cx="262784" cy="234317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5" name="同心圆 97">
            <a:extLst>
              <a:ext uri="{FF2B5EF4-FFF2-40B4-BE49-F238E27FC236}">
                <a16:creationId xmlns:a16="http://schemas.microsoft.com/office/drawing/2014/main" id="{AA81DA9B-B2D9-41E5-89A6-81618C68DA23}"/>
              </a:ext>
            </a:extLst>
          </p:cNvPr>
          <p:cNvSpPr/>
          <p:nvPr/>
        </p:nvSpPr>
        <p:spPr>
          <a:xfrm>
            <a:off x="2539444" y="1505372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221AC9F9-9254-4DA1-A7C4-22860BA72461}"/>
              </a:ext>
            </a:extLst>
          </p:cNvPr>
          <p:cNvSpPr/>
          <p:nvPr/>
        </p:nvSpPr>
        <p:spPr>
          <a:xfrm>
            <a:off x="2546014" y="1511942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D8F1EFF-7B03-4E47-A9B6-D4F8F61BC154}"/>
              </a:ext>
            </a:extLst>
          </p:cNvPr>
          <p:cNvSpPr txBox="1"/>
          <p:nvPr/>
        </p:nvSpPr>
        <p:spPr>
          <a:xfrm>
            <a:off x="3190842" y="1505372"/>
            <a:ext cx="86790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时序数据驱动的安全漏洞管理工具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F029F9B-6D64-4117-B3BD-EF03F759B158}"/>
              </a:ext>
            </a:extLst>
          </p:cNvPr>
          <p:cNvSpPr txBox="1"/>
          <p:nvPr/>
        </p:nvSpPr>
        <p:spPr>
          <a:xfrm>
            <a:off x="4938598" y="4425694"/>
            <a:ext cx="626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ea"/>
              </a:rPr>
              <a:t>热爱生活队：谭刘麒戈、张佳傲</a:t>
            </a:r>
          </a:p>
        </p:txBody>
      </p:sp>
    </p:spTree>
    <p:extLst>
      <p:ext uri="{BB962C8B-B14F-4D97-AF65-F5344CB8AC3E}">
        <p14:creationId xmlns:p14="http://schemas.microsoft.com/office/powerpoint/2010/main" val="274750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1.48148E-6 L 0.05117 -0.31458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4.07407E-6 L -0.10378 -0.2787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9167E-6 -4.44444E-6 L 0.1526 -0.40347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201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4.07407E-6 L 0.0625 0.20556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1.48148E-6 L -0.01367 0.35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7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778E-17 4.81481E-6 L 0.16875 -0.04075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3.7037E-7 L -0.71211 -0.40347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9" y="-2016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95833E-6 1.48148E-6 L -0.6901 -0.46574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05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7" grpId="0" animBg="1"/>
      <p:bldP spid="87" grpId="1" animBg="1"/>
      <p:bldP spid="87" grpId="2" animBg="1"/>
      <p:bldP spid="94" grpId="0" animBg="1"/>
      <p:bldP spid="94" grpId="1" animBg="1"/>
      <p:bldP spid="94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61644" y="2274116"/>
            <a:ext cx="1901522" cy="74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ONTENTS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7" name="PA_矩形 29"/>
          <p:cNvSpPr/>
          <p:nvPr>
            <p:custDataLst>
              <p:tags r:id="rId1"/>
            </p:custDataLst>
          </p:nvPr>
        </p:nvSpPr>
        <p:spPr>
          <a:xfrm>
            <a:off x="634005" y="3389825"/>
            <a:ext cx="1550964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  <a:reflection blurRad="6350" stA="60000" endPos="50000" dist="60007" dir="5400000" sy="-100000" algn="bl" rotWithShape="0"/>
                </a:effectLst>
                <a:latin typeface="造字工房尚雅体演示版常规体" pitchFamily="2" charset="-122"/>
                <a:ea typeface="造字工房尚雅体演示版常规体" pitchFamily="2" charset="-122"/>
                <a:cs typeface="Open Sans" panose="020B0606030504020204" pitchFamily="34" charset="0"/>
              </a:rPr>
              <a:t>目</a:t>
            </a:r>
            <a:endParaRPr lang="en-US" altLang="zh-CN" sz="8000" b="1" dirty="0">
              <a:effectLst>
                <a:outerShdw blurRad="38100" dist="38100" dir="2700000" algn="tl">
                  <a:srgbClr val="000000">
                    <a:alpha val="50000"/>
                  </a:srgbClr>
                </a:outerShdw>
                <a:reflection blurRad="6350" stA="60000" endPos="50000" dist="60007" dir="5400000" sy="-100000" algn="bl" rotWithShape="0"/>
              </a:effectLst>
              <a:latin typeface="造字工房尚雅体演示版常规体" pitchFamily="2" charset="-122"/>
              <a:ea typeface="造字工房尚雅体演示版常规体" pitchFamily="2" charset="-122"/>
              <a:cs typeface="Open Sans" panose="020B0606030504020204" pitchFamily="34" charset="0"/>
            </a:endParaRPr>
          </a:p>
        </p:txBody>
      </p:sp>
      <p:sp>
        <p:nvSpPr>
          <p:cNvPr id="68" name="PA_矩形 29"/>
          <p:cNvSpPr/>
          <p:nvPr>
            <p:custDataLst>
              <p:tags r:id="rId2"/>
            </p:custDataLst>
          </p:nvPr>
        </p:nvSpPr>
        <p:spPr>
          <a:xfrm>
            <a:off x="1456544" y="4801325"/>
            <a:ext cx="1550964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8800" b="1" dirty="0"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  <a:reflection blurRad="6350" stA="60000" endPos="50000" dist="60007" dir="5400000" sy="-100000" algn="bl" rotWithShape="0"/>
                </a:effectLst>
                <a:latin typeface="造字工房尚雅体演示版常规体" pitchFamily="2" charset="-122"/>
                <a:ea typeface="造字工房尚雅体演示版常规体" pitchFamily="2" charset="-122"/>
                <a:cs typeface="Open Sans" panose="020B0606030504020204" pitchFamily="34" charset="0"/>
              </a:rPr>
              <a:t>录</a:t>
            </a:r>
            <a:endParaRPr lang="en-US" altLang="zh-CN" sz="8800" b="1" dirty="0">
              <a:effectLst>
                <a:outerShdw blurRad="38100" dist="38100" dir="2700000" algn="tl">
                  <a:srgbClr val="000000">
                    <a:alpha val="50000"/>
                  </a:srgbClr>
                </a:outerShdw>
                <a:reflection blurRad="6350" stA="60000" endPos="50000" dist="60007" dir="5400000" sy="-100000" algn="bl" rotWithShape="0"/>
              </a:effectLst>
              <a:latin typeface="造字工房尚雅体演示版常规体" pitchFamily="2" charset="-122"/>
              <a:ea typeface="造字工房尚雅体演示版常规体" pitchFamily="2" charset="-122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98216" y="2032346"/>
            <a:ext cx="3239528" cy="658134"/>
            <a:chOff x="5685416" y="1764492"/>
            <a:chExt cx="3239528" cy="658134"/>
          </a:xfrm>
        </p:grpSpPr>
        <p:sp>
          <p:nvSpPr>
            <p:cNvPr id="64" name="文本框 63"/>
            <p:cNvSpPr txBox="1"/>
            <p:nvPr/>
          </p:nvSpPr>
          <p:spPr>
            <a:xfrm>
              <a:off x="6473079" y="1764492"/>
              <a:ext cx="2451865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设计背景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5416" y="1886912"/>
              <a:ext cx="731646" cy="535714"/>
              <a:chOff x="5221022" y="1973410"/>
              <a:chExt cx="731646" cy="53571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320727" y="2001939"/>
                <a:ext cx="507185" cy="507185"/>
              </a:xfrm>
              <a:prstGeom prst="rect">
                <a:avLst/>
              </a:prstGeom>
              <a:noFill/>
              <a:ln w="28575">
                <a:solidFill>
                  <a:srgbClr val="CBBC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221022" y="1973410"/>
                <a:ext cx="731646" cy="52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一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497747" y="2032346"/>
            <a:ext cx="3073088" cy="658134"/>
            <a:chOff x="8684947" y="1764492"/>
            <a:chExt cx="3073088" cy="658134"/>
          </a:xfrm>
        </p:grpSpPr>
        <p:sp>
          <p:nvSpPr>
            <p:cNvPr id="80" name="文本框 79"/>
            <p:cNvSpPr txBox="1"/>
            <p:nvPr/>
          </p:nvSpPr>
          <p:spPr>
            <a:xfrm>
              <a:off x="9489768" y="1764492"/>
              <a:ext cx="2268267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系统简介</a:t>
              </a: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8684947" y="1886912"/>
              <a:ext cx="731646" cy="535714"/>
              <a:chOff x="5208665" y="1973410"/>
              <a:chExt cx="731646" cy="53571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320727" y="2001939"/>
                <a:ext cx="507185" cy="507185"/>
              </a:xfrm>
              <a:prstGeom prst="rect">
                <a:avLst/>
              </a:prstGeom>
              <a:noFill/>
              <a:ln w="28575">
                <a:solidFill>
                  <a:srgbClr val="CBBC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5208665" y="1973410"/>
                <a:ext cx="731646" cy="52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二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498216" y="3456599"/>
            <a:ext cx="3055930" cy="646350"/>
            <a:chOff x="5685416" y="3188745"/>
            <a:chExt cx="3055930" cy="646350"/>
          </a:xfrm>
        </p:grpSpPr>
        <p:sp>
          <p:nvSpPr>
            <p:cNvPr id="72" name="文本框 71"/>
            <p:cNvSpPr txBox="1"/>
            <p:nvPr/>
          </p:nvSpPr>
          <p:spPr>
            <a:xfrm>
              <a:off x="6473079" y="3188745"/>
              <a:ext cx="2268267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框架原理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5685416" y="3299381"/>
              <a:ext cx="731646" cy="535714"/>
              <a:chOff x="5221022" y="1973410"/>
              <a:chExt cx="731646" cy="53571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320727" y="2001939"/>
                <a:ext cx="507185" cy="507185"/>
              </a:xfrm>
              <a:prstGeom prst="rect">
                <a:avLst/>
              </a:prstGeom>
              <a:noFill/>
              <a:ln w="28575">
                <a:solidFill>
                  <a:srgbClr val="CBBC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5221022" y="1973410"/>
                <a:ext cx="731646" cy="525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三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497747" y="3456599"/>
            <a:ext cx="3178430" cy="646350"/>
            <a:chOff x="8684947" y="3188745"/>
            <a:chExt cx="3178430" cy="646350"/>
          </a:xfrm>
        </p:grpSpPr>
        <p:sp>
          <p:nvSpPr>
            <p:cNvPr id="85" name="文本框 84"/>
            <p:cNvSpPr txBox="1"/>
            <p:nvPr/>
          </p:nvSpPr>
          <p:spPr>
            <a:xfrm>
              <a:off x="9489768" y="3188745"/>
              <a:ext cx="2373609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功能展示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8684947" y="3299381"/>
              <a:ext cx="731646" cy="535714"/>
              <a:chOff x="5208665" y="1973410"/>
              <a:chExt cx="731646" cy="53571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320727" y="2001939"/>
                <a:ext cx="507185" cy="507185"/>
              </a:xfrm>
              <a:prstGeom prst="rect">
                <a:avLst/>
              </a:prstGeom>
              <a:noFill/>
              <a:ln w="28575">
                <a:solidFill>
                  <a:srgbClr val="CBBC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5208665" y="1973410"/>
                <a:ext cx="731646" cy="52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四</a:t>
                </a: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BAFCF3C-DA7C-4BD4-B678-23E9F467B256}"/>
              </a:ext>
            </a:extLst>
          </p:cNvPr>
          <p:cNvGrpSpPr/>
          <p:nvPr/>
        </p:nvGrpSpPr>
        <p:grpSpPr>
          <a:xfrm>
            <a:off x="6491344" y="4766862"/>
            <a:ext cx="3055930" cy="646350"/>
            <a:chOff x="5685416" y="3188745"/>
            <a:chExt cx="3055930" cy="64635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26D8E66-55A2-4BB0-AACE-489EA746DF07}"/>
                </a:ext>
              </a:extLst>
            </p:cNvPr>
            <p:cNvSpPr txBox="1"/>
            <p:nvPr/>
          </p:nvSpPr>
          <p:spPr>
            <a:xfrm>
              <a:off x="6473079" y="3188745"/>
              <a:ext cx="2268267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总结展望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0439526-0B3E-404A-9916-F71142206B5E}"/>
                </a:ext>
              </a:extLst>
            </p:cNvPr>
            <p:cNvGrpSpPr/>
            <p:nvPr/>
          </p:nvGrpSpPr>
          <p:grpSpPr>
            <a:xfrm>
              <a:off x="5685416" y="3299381"/>
              <a:ext cx="731646" cy="535714"/>
              <a:chOff x="5221022" y="1973410"/>
              <a:chExt cx="731646" cy="53571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DC41466-9991-4925-BBB3-9F2349F8E5BF}"/>
                  </a:ext>
                </a:extLst>
              </p:cNvPr>
              <p:cNvSpPr/>
              <p:nvPr/>
            </p:nvSpPr>
            <p:spPr>
              <a:xfrm>
                <a:off x="5320727" y="2001939"/>
                <a:ext cx="507185" cy="507185"/>
              </a:xfrm>
              <a:prstGeom prst="rect">
                <a:avLst/>
              </a:prstGeom>
              <a:noFill/>
              <a:ln w="28575">
                <a:solidFill>
                  <a:srgbClr val="CBBC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74E7996-84AF-4672-ABB4-8902CFF1558E}"/>
                  </a:ext>
                </a:extLst>
              </p:cNvPr>
              <p:cNvSpPr txBox="1"/>
              <p:nvPr/>
            </p:nvSpPr>
            <p:spPr>
              <a:xfrm>
                <a:off x="5221022" y="1973410"/>
                <a:ext cx="731646" cy="525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五</a:t>
                </a:r>
              </a:p>
            </p:txBody>
          </p:sp>
        </p:grp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DC13724-31C2-45A0-8630-95E820BAEAE4}"/>
              </a:ext>
            </a:extLst>
          </p:cNvPr>
          <p:cNvSpPr/>
          <p:nvPr/>
        </p:nvSpPr>
        <p:spPr>
          <a:xfrm>
            <a:off x="2113108" y="1288071"/>
            <a:ext cx="4115084" cy="4115084"/>
          </a:xfrm>
          <a:prstGeom prst="ellipse">
            <a:avLst/>
          </a:prstGeom>
          <a:ln>
            <a:gradFill>
              <a:gsLst>
                <a:gs pos="100000">
                  <a:srgbClr val="4C678E">
                    <a:alpha val="0"/>
                  </a:srgbClr>
                </a:gs>
                <a:gs pos="0">
                  <a:srgbClr val="4C678E"/>
                </a:gs>
              </a:gsLst>
              <a:lin ang="1080000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9E038AD-A2E6-4E99-9823-6086F1506B65}"/>
              </a:ext>
            </a:extLst>
          </p:cNvPr>
          <p:cNvSpPr/>
          <p:nvPr/>
        </p:nvSpPr>
        <p:spPr>
          <a:xfrm>
            <a:off x="2486113" y="1661076"/>
            <a:ext cx="3369075" cy="336907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0CD45B9-9ECE-4336-B5F5-63567D154674}"/>
              </a:ext>
            </a:extLst>
          </p:cNvPr>
          <p:cNvSpPr/>
          <p:nvPr/>
        </p:nvSpPr>
        <p:spPr>
          <a:xfrm>
            <a:off x="6016442" y="1496673"/>
            <a:ext cx="574607" cy="57460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DC98199-B717-40C5-BD91-51ACB8F57F96}"/>
              </a:ext>
            </a:extLst>
          </p:cNvPr>
          <p:cNvSpPr/>
          <p:nvPr/>
        </p:nvSpPr>
        <p:spPr>
          <a:xfrm>
            <a:off x="2097586" y="1728903"/>
            <a:ext cx="168206" cy="16820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F23E591-CD24-4B2D-BE00-3FDD1699264D}"/>
              </a:ext>
            </a:extLst>
          </p:cNvPr>
          <p:cNvSpPr/>
          <p:nvPr/>
        </p:nvSpPr>
        <p:spPr>
          <a:xfrm>
            <a:off x="5740161" y="4945461"/>
            <a:ext cx="429464" cy="42946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2621FD0-E5EE-4EE3-81C8-4B957AE28F74}"/>
              </a:ext>
            </a:extLst>
          </p:cNvPr>
          <p:cNvSpPr/>
          <p:nvPr/>
        </p:nvSpPr>
        <p:spPr>
          <a:xfrm>
            <a:off x="2694587" y="2118183"/>
            <a:ext cx="2981641" cy="245486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2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60"/>
                                </p:stCondLst>
                                <p:childTnLst>
                                  <p:par>
                                    <p:cTn id="1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1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1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6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67" grpId="0"/>
          <p:bldP spid="68" grpId="0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60"/>
                                </p:stCondLst>
                                <p:childTnLst>
                                  <p:par>
                                    <p:cTn id="1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1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1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6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67" grpId="0"/>
          <p:bldP spid="68" grpId="0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/>
          <p:nvPr/>
        </p:nvSpPr>
        <p:spPr>
          <a:xfrm>
            <a:off x="4278936" y="3419392"/>
            <a:ext cx="6799765" cy="306834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+mn-lt"/>
              </a:rPr>
              <a:t>随着开源项目的规模逐渐扩大，安全漏洞的管理和修复变得越来越重要。开发者需要一个高效的工具来跟踪漏洞的提交与修复进度，分析历史趋势并提前预测潜在风险。本项目旨在利用 </a:t>
            </a:r>
            <a:r>
              <a:rPr lang="en-US" altLang="zh-CN" sz="2400" b="1" dirty="0" err="1">
                <a:ea typeface="微软雅黑" panose="020B0503020204020204" pitchFamily="34" charset="-122"/>
                <a:cs typeface="+mn-ea"/>
                <a:sym typeface="+mn-lt"/>
              </a:rPr>
              <a:t>IoTDB</a:t>
            </a: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+mn-lt"/>
              </a:rPr>
              <a:t>强大的时序分析能力，构建一个实用的安全漏洞管理工具。</a:t>
            </a:r>
            <a:endParaRPr lang="zh-CN" altLang="en-US" sz="1200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设计背景</a:t>
            </a:r>
            <a:endParaRPr lang="en-US" altLang="zh-CN" sz="28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13299" y="4193619"/>
            <a:ext cx="1824786" cy="41126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+mn-ea"/>
                <a:sym typeface="+mn-lt"/>
              </a:rPr>
              <a:t>design background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1015218" y="2641220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D1BF2D-769A-482F-A3EB-237A057A7885}"/>
              </a:ext>
            </a:extLst>
          </p:cNvPr>
          <p:cNvSpPr/>
          <p:nvPr/>
        </p:nvSpPr>
        <p:spPr>
          <a:xfrm>
            <a:off x="4208859" y="2054647"/>
            <a:ext cx="7636412" cy="4012842"/>
          </a:xfrm>
          <a:prstGeom prst="roundRect">
            <a:avLst/>
          </a:prstGeom>
          <a:solidFill>
            <a:srgbClr val="B0907D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597423-8715-4EFF-8D8C-46F1014552B4}"/>
              </a:ext>
            </a:extLst>
          </p:cNvPr>
          <p:cNvSpPr/>
          <p:nvPr/>
        </p:nvSpPr>
        <p:spPr>
          <a:xfrm>
            <a:off x="4346980" y="2187298"/>
            <a:ext cx="7360170" cy="3747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311740-40BE-4FAB-A028-45FDFE7D8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1133985"/>
            <a:ext cx="3774565" cy="45900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6CF7CD-AD46-418A-8BFE-7A264B013A12}"/>
              </a:ext>
            </a:extLst>
          </p:cNvPr>
          <p:cNvSpPr txBox="1"/>
          <p:nvPr/>
        </p:nvSpPr>
        <p:spPr>
          <a:xfrm>
            <a:off x="518466" y="295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20"/>
            <a:r>
              <a:rPr lang="zh-CN" altLang="en-US" sz="2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1F367B01-E5B8-49B7-9137-13ACFA6E8F9A}"/>
              </a:ext>
            </a:extLst>
          </p:cNvPr>
          <p:cNvSpPr txBox="1"/>
          <p:nvPr/>
        </p:nvSpPr>
        <p:spPr>
          <a:xfrm>
            <a:off x="1189861" y="2526806"/>
            <a:ext cx="3341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cs typeface="+mn-ea"/>
                <a:sym typeface="+mn-lt"/>
              </a:rPr>
              <a:t>简介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5572CADB-8CFA-4ED0-8701-9CFA45CC14D7}"/>
              </a:ext>
            </a:extLst>
          </p:cNvPr>
          <p:cNvSpPr txBox="1"/>
          <p:nvPr/>
        </p:nvSpPr>
        <p:spPr>
          <a:xfrm>
            <a:off x="5116945" y="2526806"/>
            <a:ext cx="5661891" cy="18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本系统是一款基于 </a:t>
            </a:r>
            <a:r>
              <a:rPr lang="en-US" altLang="zh-CN" sz="1600" dirty="0" err="1">
                <a:cs typeface="+mn-ea"/>
                <a:sym typeface="+mn-lt"/>
              </a:rPr>
              <a:t>IoTDB</a:t>
            </a:r>
            <a:r>
              <a:rPr lang="zh-CN" altLang="en-US" sz="1600" dirty="0">
                <a:cs typeface="+mn-ea"/>
                <a:sym typeface="+mn-lt"/>
              </a:rPr>
              <a:t>（时序数据库） 开发的安全漏洞管理工具，旨在通过对漏洞提交和修复的时序数据进行分析，为开源社区和开发者提供高效、可视化的漏洞管理解决方案。系统通过实时数据采集、存储与智能分析，帮助用户监控漏洞趋势、优化修复效率，并提前预测潜在的安全问题。</a:t>
            </a:r>
          </a:p>
        </p:txBody>
      </p:sp>
    </p:spTree>
    <p:extLst>
      <p:ext uri="{BB962C8B-B14F-4D97-AF65-F5344CB8AC3E}">
        <p14:creationId xmlns:p14="http://schemas.microsoft.com/office/powerpoint/2010/main" val="312104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09163" y="2788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作品特色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5E1043A-A841-4BBB-92C3-8203CE04CA49}"/>
              </a:ext>
            </a:extLst>
          </p:cNvPr>
          <p:cNvGrpSpPr/>
          <p:nvPr/>
        </p:nvGrpSpPr>
        <p:grpSpPr>
          <a:xfrm>
            <a:off x="1561033" y="2007927"/>
            <a:ext cx="2723823" cy="3846585"/>
            <a:chOff x="1406242" y="1802903"/>
            <a:chExt cx="3052505" cy="4310749"/>
          </a:xfrm>
        </p:grpSpPr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79C12E26-AE8E-4B15-8D8D-CFF5B32B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30" y="1802903"/>
              <a:ext cx="2935782" cy="4310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C1A496A-661F-4D6F-B82B-07D448C736E5}"/>
                </a:ext>
              </a:extLst>
            </p:cNvPr>
            <p:cNvSpPr/>
            <p:nvPr/>
          </p:nvSpPr>
          <p:spPr bwMode="auto">
            <a:xfrm>
              <a:off x="1474030" y="1802903"/>
              <a:ext cx="1139938" cy="1334560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lnSpc>
                  <a:spcPct val="120000"/>
                </a:lnSpc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294D9521-960C-4A5C-AAD0-07707E05F5A7}"/>
                </a:ext>
              </a:extLst>
            </p:cNvPr>
            <p:cNvSpPr txBox="1"/>
            <p:nvPr/>
          </p:nvSpPr>
          <p:spPr>
            <a:xfrm>
              <a:off x="1696039" y="2045551"/>
              <a:ext cx="945313" cy="785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01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94AEBDB-258C-43F5-BFB6-C061999970F3}"/>
                </a:ext>
              </a:extLst>
            </p:cNvPr>
            <p:cNvSpPr txBox="1"/>
            <p:nvPr/>
          </p:nvSpPr>
          <p:spPr>
            <a:xfrm>
              <a:off x="1607478" y="4235411"/>
              <a:ext cx="2668885" cy="152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itchFamily="18" charset="0"/>
                </a:rPr>
                <a:t>将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itchFamily="18" charset="0"/>
                </a:rPr>
                <a:t>IoTDB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itchFamily="18" charset="0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itchFamily="18" charset="0"/>
                </a:rPr>
                <a:t>的高效时序分析能力应用于安全漏洞管理，通过时序数据揭示漏洞提交与修复趋势，实现智能化漏洞管理。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Times New Roman" pitchFamily="18" charset="0"/>
              </a:endParaRPr>
            </a:p>
          </p:txBody>
        </p:sp>
        <p:grpSp>
          <p:nvGrpSpPr>
            <p:cNvPr id="25" name="组合 216">
              <a:extLst>
                <a:ext uri="{FF2B5EF4-FFF2-40B4-BE49-F238E27FC236}">
                  <a16:creationId xmlns:a16="http://schemas.microsoft.com/office/drawing/2014/main" id="{4533C85C-A02B-460E-BB8F-CEC41DC0825F}"/>
                </a:ext>
              </a:extLst>
            </p:cNvPr>
            <p:cNvGrpSpPr/>
            <p:nvPr/>
          </p:nvGrpSpPr>
          <p:grpSpPr bwMode="auto">
            <a:xfrm>
              <a:off x="3419075" y="2282206"/>
              <a:ext cx="614951" cy="465338"/>
              <a:chOff x="3192968" y="2571029"/>
              <a:chExt cx="1012825" cy="766763"/>
            </a:xfrm>
            <a:solidFill>
              <a:srgbClr val="0B2C4F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74">
                <a:extLst>
                  <a:ext uri="{FF2B5EF4-FFF2-40B4-BE49-F238E27FC236}">
                    <a16:creationId xmlns:a16="http://schemas.microsoft.com/office/drawing/2014/main" id="{A9110DD9-3B29-4CBD-83AA-E3A939A11D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CDA256E0-7E4A-4882-95C2-D09B8FADFB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18F981A4-9CAB-430F-963A-A57AE1B0B5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Rectangle 77">
                <a:extLst>
                  <a:ext uri="{FF2B5EF4-FFF2-40B4-BE49-F238E27FC236}">
                    <a16:creationId xmlns:a16="http://schemas.microsoft.com/office/drawing/2014/main" id="{4D0E3713-779B-44B9-B60F-996FF913F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78">
                <a:extLst>
                  <a:ext uri="{FF2B5EF4-FFF2-40B4-BE49-F238E27FC236}">
                    <a16:creationId xmlns:a16="http://schemas.microsoft.com/office/drawing/2014/main" id="{BF23F387-1EC9-42DC-ADAB-40A48D9AE894}"/>
                  </a:ext>
                </a:extLst>
              </p:cNvPr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Rectangle 79">
                <a:extLst>
                  <a:ext uri="{FF2B5EF4-FFF2-40B4-BE49-F238E27FC236}">
                    <a16:creationId xmlns:a16="http://schemas.microsoft.com/office/drawing/2014/main" id="{3F8BC1A0-5ADD-4278-9F32-4073DE911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0A65CAF-8CEC-45D3-8352-7130A415AD3B}"/>
                </a:ext>
              </a:extLst>
            </p:cNvPr>
            <p:cNvSpPr/>
            <p:nvPr/>
          </p:nvSpPr>
          <p:spPr>
            <a:xfrm>
              <a:off x="1406242" y="3415737"/>
              <a:ext cx="3052505" cy="4444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244C8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时序分析与安全管理结合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E9172EB-D111-4A51-BAFF-723D90C8C3E0}"/>
                </a:ext>
              </a:extLst>
            </p:cNvPr>
            <p:cNvCxnSpPr/>
            <p:nvPr/>
          </p:nvCxnSpPr>
          <p:spPr>
            <a:xfrm>
              <a:off x="2613968" y="4028610"/>
              <a:ext cx="586432" cy="0"/>
            </a:xfrm>
            <a:prstGeom prst="line">
              <a:avLst/>
            </a:prstGeom>
            <a:ln w="38100">
              <a:solidFill>
                <a:srgbClr val="244C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8EF707-00BC-4E86-8FF1-A8EA8BEE0CB2}"/>
              </a:ext>
            </a:extLst>
          </p:cNvPr>
          <p:cNvGrpSpPr/>
          <p:nvPr/>
        </p:nvGrpSpPr>
        <p:grpSpPr>
          <a:xfrm>
            <a:off x="4830573" y="2007927"/>
            <a:ext cx="2619669" cy="3846585"/>
            <a:chOff x="4736414" y="1765832"/>
            <a:chExt cx="2935782" cy="431074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E56399C-DADE-4D86-B963-42555F476CA3}"/>
                </a:ext>
              </a:extLst>
            </p:cNvPr>
            <p:cNvGrpSpPr/>
            <p:nvPr/>
          </p:nvGrpSpPr>
          <p:grpSpPr>
            <a:xfrm>
              <a:off x="4736414" y="1765832"/>
              <a:ext cx="2935782" cy="4310749"/>
              <a:chOff x="4711700" y="1802903"/>
              <a:chExt cx="2935782" cy="4310749"/>
            </a:xfrm>
          </p:grpSpPr>
          <p:sp>
            <p:nvSpPr>
              <p:cNvPr id="50" name="Rectangle 24">
                <a:extLst>
                  <a:ext uri="{FF2B5EF4-FFF2-40B4-BE49-F238E27FC236}">
                    <a16:creationId xmlns:a16="http://schemas.microsoft.com/office/drawing/2014/main" id="{E311ED1C-C3FF-4826-9DE9-AAA60650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1700" y="1802903"/>
                <a:ext cx="2935782" cy="43107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>
                  <a:prstClr val="black"/>
                </a:innerShdw>
              </a:effec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zh-CN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F052283B-7F00-4F76-9E43-7727187947AC}"/>
                  </a:ext>
                </a:extLst>
              </p:cNvPr>
              <p:cNvSpPr/>
              <p:nvPr/>
            </p:nvSpPr>
            <p:spPr bwMode="auto">
              <a:xfrm>
                <a:off x="4711700" y="1802903"/>
                <a:ext cx="1139938" cy="1334560"/>
              </a:xfrm>
              <a:custGeom>
                <a:avLst/>
                <a:gdLst>
                  <a:gd name="T0" fmla="*/ 64 w 64"/>
                  <a:gd name="T1" fmla="*/ 21 h 75"/>
                  <a:gd name="T2" fmla="*/ 59 w 64"/>
                  <a:gd name="T3" fmla="*/ 0 h 75"/>
                  <a:gd name="T4" fmla="*/ 0 w 64"/>
                  <a:gd name="T5" fmla="*/ 0 h 75"/>
                  <a:gd name="T6" fmla="*/ 0 w 64"/>
                  <a:gd name="T7" fmla="*/ 74 h 75"/>
                  <a:gd name="T8" fmla="*/ 10 w 64"/>
                  <a:gd name="T9" fmla="*/ 75 h 75"/>
                  <a:gd name="T10" fmla="*/ 64 w 64"/>
                  <a:gd name="T11" fmla="*/ 2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75">
                    <a:moveTo>
                      <a:pt x="64" y="21"/>
                    </a:moveTo>
                    <a:cubicBezTo>
                      <a:pt x="64" y="14"/>
                      <a:pt x="62" y="7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" y="75"/>
                      <a:pt x="7" y="75"/>
                      <a:pt x="10" y="75"/>
                    </a:cubicBezTo>
                    <a:cubicBezTo>
                      <a:pt x="40" y="75"/>
                      <a:pt x="64" y="51"/>
                      <a:pt x="64" y="21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/>
              <a:lstStyle/>
              <a:p>
                <a:pPr fontAlgn="auto">
                  <a:lnSpc>
                    <a:spcPct val="120000"/>
                  </a:lnSpc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7A9EC1A5-DCD9-4CFC-AA75-CF8E3C829961}"/>
                  </a:ext>
                </a:extLst>
              </p:cNvPr>
              <p:cNvSpPr txBox="1"/>
              <p:nvPr/>
            </p:nvSpPr>
            <p:spPr>
              <a:xfrm>
                <a:off x="4933709" y="2045551"/>
                <a:ext cx="945313" cy="7856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02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2242A5E-B169-4BC4-BA07-24F799971B4D}"/>
                  </a:ext>
                </a:extLst>
              </p:cNvPr>
              <p:cNvSpPr txBox="1"/>
              <p:nvPr/>
            </p:nvSpPr>
            <p:spPr>
              <a:xfrm>
                <a:off x="4845148" y="4235411"/>
                <a:ext cx="2668885" cy="15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Times New Roman" pitchFamily="18" charset="0"/>
                  </a:rPr>
                  <a:t>提供从漏洞提交、修复到趋势分析与预测的全流程支持，结合实时预警和监控功能，帮助开发者提升漏洞修复效率，降低安全风险。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B7D2BF2-5EB7-4012-A912-FB954F65F7C7}"/>
                  </a:ext>
                </a:extLst>
              </p:cNvPr>
              <p:cNvSpPr/>
              <p:nvPr/>
            </p:nvSpPr>
            <p:spPr>
              <a:xfrm>
                <a:off x="4773258" y="3415737"/>
                <a:ext cx="2793817" cy="48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244C8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覆盖漏洞全生命周期</a:t>
                </a:r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A4C42ADD-818E-44D7-A336-82A38042B56F}"/>
                  </a:ext>
                </a:extLst>
              </p:cNvPr>
              <p:cNvCxnSpPr/>
              <p:nvPr/>
            </p:nvCxnSpPr>
            <p:spPr>
              <a:xfrm>
                <a:off x="5851638" y="4028610"/>
                <a:ext cx="586432" cy="0"/>
              </a:xfrm>
              <a:prstGeom prst="line">
                <a:avLst/>
              </a:prstGeom>
              <a:ln w="38100">
                <a:solidFill>
                  <a:srgbClr val="244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221">
              <a:extLst>
                <a:ext uri="{FF2B5EF4-FFF2-40B4-BE49-F238E27FC236}">
                  <a16:creationId xmlns:a16="http://schemas.microsoft.com/office/drawing/2014/main" id="{BD029BB7-B86E-42F5-99D7-AB2E47AC4E9D}"/>
                </a:ext>
              </a:extLst>
            </p:cNvPr>
            <p:cNvGrpSpPr/>
            <p:nvPr/>
          </p:nvGrpSpPr>
          <p:grpSpPr bwMode="auto">
            <a:xfrm>
              <a:off x="6629100" y="2256464"/>
              <a:ext cx="640086" cy="420193"/>
              <a:chOff x="165605" y="4160117"/>
              <a:chExt cx="962026" cy="631825"/>
            </a:xfrm>
            <a:solidFill>
              <a:srgbClr val="0B2C4F"/>
            </a:solidFill>
          </p:grpSpPr>
          <p:sp>
            <p:nvSpPr>
              <p:cNvPr id="46" name="Freeform 113">
                <a:extLst>
                  <a:ext uri="{FF2B5EF4-FFF2-40B4-BE49-F238E27FC236}">
                    <a16:creationId xmlns:a16="http://schemas.microsoft.com/office/drawing/2014/main" id="{CFC4DBDA-9B71-440C-971F-147C4A2136D6}"/>
                  </a:ext>
                </a:extLst>
              </p:cNvPr>
              <p:cNvSpPr/>
              <p:nvPr/>
            </p:nvSpPr>
            <p:spPr bwMode="auto">
              <a:xfrm>
                <a:off x="171329" y="4674430"/>
                <a:ext cx="956844" cy="117404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114">
                <a:extLst>
                  <a:ext uri="{FF2B5EF4-FFF2-40B4-BE49-F238E27FC236}">
                    <a16:creationId xmlns:a16="http://schemas.microsoft.com/office/drawing/2014/main" id="{4A7F013F-B684-4B0A-A587-20E2C09064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311" y="4159666"/>
                <a:ext cx="466385" cy="568950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115">
                <a:extLst>
                  <a:ext uri="{FF2B5EF4-FFF2-40B4-BE49-F238E27FC236}">
                    <a16:creationId xmlns:a16="http://schemas.microsoft.com/office/drawing/2014/main" id="{1032087F-75E8-498B-B027-74325B539088}"/>
                  </a:ext>
                </a:extLst>
              </p:cNvPr>
              <p:cNvSpPr/>
              <p:nvPr/>
            </p:nvSpPr>
            <p:spPr bwMode="auto">
              <a:xfrm>
                <a:off x="926573" y="4237934"/>
                <a:ext cx="132394" cy="135464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116">
                <a:extLst>
                  <a:ext uri="{FF2B5EF4-FFF2-40B4-BE49-F238E27FC236}">
                    <a16:creationId xmlns:a16="http://schemas.microsoft.com/office/drawing/2014/main" id="{31FBC4AA-41E9-466F-80F6-6E27BCF74C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786" y="4168696"/>
                <a:ext cx="466387" cy="568952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CE3CC52-C2EE-4334-A00A-9D2F4FD39FB0}"/>
              </a:ext>
            </a:extLst>
          </p:cNvPr>
          <p:cNvGrpSpPr/>
          <p:nvPr/>
        </p:nvGrpSpPr>
        <p:grpSpPr>
          <a:xfrm>
            <a:off x="8039622" y="2007927"/>
            <a:ext cx="2619669" cy="3846585"/>
            <a:chOff x="8163192" y="1765832"/>
            <a:chExt cx="2935782" cy="431074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7D7D010-29F0-4213-850B-51F8BF59742D}"/>
                </a:ext>
              </a:extLst>
            </p:cNvPr>
            <p:cNvGrpSpPr/>
            <p:nvPr/>
          </p:nvGrpSpPr>
          <p:grpSpPr>
            <a:xfrm>
              <a:off x="8163192" y="1765832"/>
              <a:ext cx="2935782" cy="4310749"/>
              <a:chOff x="8150835" y="1802903"/>
              <a:chExt cx="2935782" cy="4310749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59DE7EB9-D289-4BFF-86DA-5BBD34687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0835" y="1802903"/>
                <a:ext cx="2935782" cy="43107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76200">
                  <a:prstClr val="black"/>
                </a:innerShdw>
              </a:effec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zh-CN"/>
              </a:p>
            </p:txBody>
          </p:sp>
          <p:sp>
            <p:nvSpPr>
              <p:cNvPr id="69" name="Freeform 25">
                <a:extLst>
                  <a:ext uri="{FF2B5EF4-FFF2-40B4-BE49-F238E27FC236}">
                    <a16:creationId xmlns:a16="http://schemas.microsoft.com/office/drawing/2014/main" id="{4568E3B7-DB40-4284-8CEC-17076B101A43}"/>
                  </a:ext>
                </a:extLst>
              </p:cNvPr>
              <p:cNvSpPr/>
              <p:nvPr/>
            </p:nvSpPr>
            <p:spPr bwMode="auto">
              <a:xfrm>
                <a:off x="8150835" y="1802903"/>
                <a:ext cx="1139938" cy="1334560"/>
              </a:xfrm>
              <a:custGeom>
                <a:avLst/>
                <a:gdLst>
                  <a:gd name="T0" fmla="*/ 64 w 64"/>
                  <a:gd name="T1" fmla="*/ 21 h 75"/>
                  <a:gd name="T2" fmla="*/ 59 w 64"/>
                  <a:gd name="T3" fmla="*/ 0 h 75"/>
                  <a:gd name="T4" fmla="*/ 0 w 64"/>
                  <a:gd name="T5" fmla="*/ 0 h 75"/>
                  <a:gd name="T6" fmla="*/ 0 w 64"/>
                  <a:gd name="T7" fmla="*/ 74 h 75"/>
                  <a:gd name="T8" fmla="*/ 10 w 64"/>
                  <a:gd name="T9" fmla="*/ 75 h 75"/>
                  <a:gd name="T10" fmla="*/ 64 w 64"/>
                  <a:gd name="T11" fmla="*/ 2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75">
                    <a:moveTo>
                      <a:pt x="64" y="21"/>
                    </a:moveTo>
                    <a:cubicBezTo>
                      <a:pt x="64" y="14"/>
                      <a:pt x="62" y="7"/>
                      <a:pt x="5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3" y="75"/>
                      <a:pt x="7" y="75"/>
                      <a:pt x="10" y="75"/>
                    </a:cubicBezTo>
                    <a:cubicBezTo>
                      <a:pt x="40" y="75"/>
                      <a:pt x="64" y="51"/>
                      <a:pt x="64" y="21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/>
              <a:lstStyle/>
              <a:p>
                <a:pPr fontAlgn="auto">
                  <a:lnSpc>
                    <a:spcPct val="120000"/>
                  </a:lnSpc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70" name="TextBox 18">
                <a:extLst>
                  <a:ext uri="{FF2B5EF4-FFF2-40B4-BE49-F238E27FC236}">
                    <a16:creationId xmlns:a16="http://schemas.microsoft.com/office/drawing/2014/main" id="{4039E410-B9D4-4B86-B7A2-AA668D3AB7B5}"/>
                  </a:ext>
                </a:extLst>
              </p:cNvPr>
              <p:cNvSpPr txBox="1"/>
              <p:nvPr/>
            </p:nvSpPr>
            <p:spPr>
              <a:xfrm>
                <a:off x="8372844" y="2045551"/>
                <a:ext cx="945313" cy="7856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Rockwell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bg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03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D1595C6-3211-47DE-93BB-AA4C19677EC1}"/>
                  </a:ext>
                </a:extLst>
              </p:cNvPr>
              <p:cNvSpPr txBox="1"/>
              <p:nvPr/>
            </p:nvSpPr>
            <p:spPr>
              <a:xfrm>
                <a:off x="8284283" y="4235409"/>
                <a:ext cx="2668885" cy="123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Times New Roman" pitchFamily="18" charset="0"/>
                  </a:rPr>
                  <a:t>动态仪表盘和趋势图展示关键指标，支持多项目和多数据源扩展，适用于开源社区和企业的多种安全管理场景。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E2A367B-CE54-45E5-B05E-89E777557AB5}"/>
                  </a:ext>
                </a:extLst>
              </p:cNvPr>
              <p:cNvSpPr/>
              <p:nvPr/>
            </p:nvSpPr>
            <p:spPr>
              <a:xfrm>
                <a:off x="8499828" y="3415737"/>
                <a:ext cx="2218957" cy="482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244C8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可视化与扩展性</a:t>
                </a: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F93EFAE9-C717-4BFB-9AB7-E76635547A9D}"/>
                  </a:ext>
                </a:extLst>
              </p:cNvPr>
              <p:cNvCxnSpPr/>
              <p:nvPr/>
            </p:nvCxnSpPr>
            <p:spPr>
              <a:xfrm>
                <a:off x="9290773" y="4028610"/>
                <a:ext cx="586432" cy="0"/>
              </a:xfrm>
              <a:prstGeom prst="line">
                <a:avLst/>
              </a:prstGeom>
              <a:ln w="38100">
                <a:solidFill>
                  <a:srgbClr val="244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627CE43-1BD6-48FA-9A71-B33DF9C924AA}"/>
                </a:ext>
              </a:extLst>
            </p:cNvPr>
            <p:cNvGrpSpPr/>
            <p:nvPr/>
          </p:nvGrpSpPr>
          <p:grpSpPr>
            <a:xfrm>
              <a:off x="10308271" y="2256164"/>
              <a:ext cx="528026" cy="493514"/>
              <a:chOff x="7132549" y="4412456"/>
              <a:chExt cx="485775" cy="454025"/>
            </a:xfrm>
            <a:solidFill>
              <a:srgbClr val="0B2C4F"/>
            </a:solidFill>
          </p:grpSpPr>
          <p:sp>
            <p:nvSpPr>
              <p:cNvPr id="59" name="Rectangle 18">
                <a:extLst>
                  <a:ext uri="{FF2B5EF4-FFF2-40B4-BE49-F238E27FC236}">
                    <a16:creationId xmlns:a16="http://schemas.microsoft.com/office/drawing/2014/main" id="{E53D2915-0A71-40AC-93A7-CF4E1405D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9224" y="4525168"/>
                <a:ext cx="236538" cy="22225"/>
              </a:xfrm>
              <a:prstGeom prst="rect">
                <a:avLst/>
              </a:pr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9C8625D1-4F5A-4C1B-99DA-8090368A6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674" y="4706143"/>
                <a:ext cx="0" cy="15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20">
                <a:extLst>
                  <a:ext uri="{FF2B5EF4-FFF2-40B4-BE49-F238E27FC236}">
                    <a16:creationId xmlns:a16="http://schemas.microsoft.com/office/drawing/2014/main" id="{E0EA368F-6BDA-4CFE-B687-FEA3A0D833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32549" y="4412456"/>
                <a:ext cx="365125" cy="425450"/>
              </a:xfrm>
              <a:custGeom>
                <a:avLst/>
                <a:gdLst>
                  <a:gd name="T0" fmla="*/ 158 w 184"/>
                  <a:gd name="T1" fmla="*/ 186 h 213"/>
                  <a:gd name="T2" fmla="*/ 151 w 184"/>
                  <a:gd name="T3" fmla="*/ 190 h 213"/>
                  <a:gd name="T4" fmla="*/ 122 w 184"/>
                  <a:gd name="T5" fmla="*/ 196 h 213"/>
                  <a:gd name="T6" fmla="*/ 85 w 184"/>
                  <a:gd name="T7" fmla="*/ 184 h 213"/>
                  <a:gd name="T8" fmla="*/ 22 w 184"/>
                  <a:gd name="T9" fmla="*/ 184 h 213"/>
                  <a:gd name="T10" fmla="*/ 18 w 184"/>
                  <a:gd name="T11" fmla="*/ 181 h 213"/>
                  <a:gd name="T12" fmla="*/ 18 w 184"/>
                  <a:gd name="T13" fmla="*/ 21 h 213"/>
                  <a:gd name="T14" fmla="*/ 22 w 184"/>
                  <a:gd name="T15" fmla="*/ 17 h 213"/>
                  <a:gd name="T16" fmla="*/ 163 w 184"/>
                  <a:gd name="T17" fmla="*/ 17 h 213"/>
                  <a:gd name="T18" fmla="*/ 166 w 184"/>
                  <a:gd name="T19" fmla="*/ 21 h 213"/>
                  <a:gd name="T20" fmla="*/ 166 w 184"/>
                  <a:gd name="T21" fmla="*/ 85 h 213"/>
                  <a:gd name="T22" fmla="*/ 179 w 184"/>
                  <a:gd name="T23" fmla="*/ 102 h 213"/>
                  <a:gd name="T24" fmla="*/ 184 w 184"/>
                  <a:gd name="T25" fmla="*/ 116 h 213"/>
                  <a:gd name="T26" fmla="*/ 184 w 184"/>
                  <a:gd name="T27" fmla="*/ 21 h 213"/>
                  <a:gd name="T28" fmla="*/ 163 w 184"/>
                  <a:gd name="T29" fmla="*/ 0 h 213"/>
                  <a:gd name="T30" fmla="*/ 22 w 184"/>
                  <a:gd name="T31" fmla="*/ 0 h 213"/>
                  <a:gd name="T32" fmla="*/ 0 w 184"/>
                  <a:gd name="T33" fmla="*/ 21 h 213"/>
                  <a:gd name="T34" fmla="*/ 0 w 184"/>
                  <a:gd name="T35" fmla="*/ 192 h 213"/>
                  <a:gd name="T36" fmla="*/ 22 w 184"/>
                  <a:gd name="T37" fmla="*/ 213 h 213"/>
                  <a:gd name="T38" fmla="*/ 163 w 184"/>
                  <a:gd name="T39" fmla="*/ 213 h 213"/>
                  <a:gd name="T40" fmla="*/ 181 w 184"/>
                  <a:gd name="T41" fmla="*/ 203 h 213"/>
                  <a:gd name="T42" fmla="*/ 158 w 184"/>
                  <a:gd name="T43" fmla="*/ 186 h 213"/>
                  <a:gd name="T44" fmla="*/ 92 w 184"/>
                  <a:gd name="T45" fmla="*/ 206 h 213"/>
                  <a:gd name="T46" fmla="*/ 84 w 184"/>
                  <a:gd name="T47" fmla="*/ 199 h 213"/>
                  <a:gd name="T48" fmla="*/ 92 w 184"/>
                  <a:gd name="T49" fmla="*/ 191 h 213"/>
                  <a:gd name="T50" fmla="*/ 100 w 184"/>
                  <a:gd name="T51" fmla="*/ 199 h 213"/>
                  <a:gd name="T52" fmla="*/ 92 w 184"/>
                  <a:gd name="T53" fmla="*/ 20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13">
                    <a:moveTo>
                      <a:pt x="158" y="186"/>
                    </a:moveTo>
                    <a:cubicBezTo>
                      <a:pt x="155" y="187"/>
                      <a:pt x="153" y="189"/>
                      <a:pt x="151" y="190"/>
                    </a:cubicBezTo>
                    <a:cubicBezTo>
                      <a:pt x="142" y="194"/>
                      <a:pt x="132" y="196"/>
                      <a:pt x="122" y="196"/>
                    </a:cubicBezTo>
                    <a:cubicBezTo>
                      <a:pt x="109" y="196"/>
                      <a:pt x="96" y="192"/>
                      <a:pt x="85" y="184"/>
                    </a:cubicBezTo>
                    <a:cubicBezTo>
                      <a:pt x="22" y="184"/>
                      <a:pt x="22" y="184"/>
                      <a:pt x="22" y="184"/>
                    </a:cubicBezTo>
                    <a:cubicBezTo>
                      <a:pt x="20" y="184"/>
                      <a:pt x="18" y="183"/>
                      <a:pt x="18" y="18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19"/>
                      <a:pt x="20" y="17"/>
                      <a:pt x="22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5" y="17"/>
                      <a:pt x="166" y="19"/>
                      <a:pt x="166" y="21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71" y="90"/>
                      <a:pt x="175" y="95"/>
                      <a:pt x="179" y="102"/>
                    </a:cubicBezTo>
                    <a:cubicBezTo>
                      <a:pt x="181" y="107"/>
                      <a:pt x="183" y="111"/>
                      <a:pt x="184" y="116"/>
                    </a:cubicBezTo>
                    <a:cubicBezTo>
                      <a:pt x="184" y="21"/>
                      <a:pt x="184" y="21"/>
                      <a:pt x="184" y="21"/>
                    </a:cubicBezTo>
                    <a:cubicBezTo>
                      <a:pt x="184" y="9"/>
                      <a:pt x="175" y="0"/>
                      <a:pt x="16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04"/>
                      <a:pt x="10" y="213"/>
                      <a:pt x="22" y="213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71" y="213"/>
                      <a:pt x="177" y="209"/>
                      <a:pt x="181" y="203"/>
                    </a:cubicBezTo>
                    <a:cubicBezTo>
                      <a:pt x="158" y="186"/>
                      <a:pt x="158" y="186"/>
                      <a:pt x="158" y="186"/>
                    </a:cubicBezTo>
                    <a:close/>
                    <a:moveTo>
                      <a:pt x="92" y="206"/>
                    </a:moveTo>
                    <a:cubicBezTo>
                      <a:pt x="88" y="206"/>
                      <a:pt x="84" y="203"/>
                      <a:pt x="84" y="199"/>
                    </a:cubicBezTo>
                    <a:cubicBezTo>
                      <a:pt x="84" y="194"/>
                      <a:pt x="88" y="191"/>
                      <a:pt x="92" y="191"/>
                    </a:cubicBezTo>
                    <a:cubicBezTo>
                      <a:pt x="96" y="191"/>
                      <a:pt x="100" y="194"/>
                      <a:pt x="100" y="199"/>
                    </a:cubicBezTo>
                    <a:cubicBezTo>
                      <a:pt x="100" y="203"/>
                      <a:pt x="96" y="206"/>
                      <a:pt x="92" y="20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21">
                <a:extLst>
                  <a:ext uri="{FF2B5EF4-FFF2-40B4-BE49-F238E27FC236}">
                    <a16:creationId xmlns:a16="http://schemas.microsoft.com/office/drawing/2014/main" id="{09FF474E-4B34-4574-A9CB-2BFA98424A32}"/>
                  </a:ext>
                </a:extLst>
              </p:cNvPr>
              <p:cNvSpPr/>
              <p:nvPr/>
            </p:nvSpPr>
            <p:spPr bwMode="auto">
              <a:xfrm>
                <a:off x="7302412" y="4683918"/>
                <a:ext cx="130175" cy="22225"/>
              </a:xfrm>
              <a:custGeom>
                <a:avLst/>
                <a:gdLst>
                  <a:gd name="T0" fmla="*/ 3 w 65"/>
                  <a:gd name="T1" fmla="*/ 10 h 11"/>
                  <a:gd name="T2" fmla="*/ 4 w 65"/>
                  <a:gd name="T3" fmla="*/ 11 h 11"/>
                  <a:gd name="T4" fmla="*/ 65 w 65"/>
                  <a:gd name="T5" fmla="*/ 11 h 11"/>
                  <a:gd name="T6" fmla="*/ 65 w 65"/>
                  <a:gd name="T7" fmla="*/ 0 h 11"/>
                  <a:gd name="T8" fmla="*/ 0 w 65"/>
                  <a:gd name="T9" fmla="*/ 0 h 11"/>
                  <a:gd name="T10" fmla="*/ 3 w 6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1">
                    <a:moveTo>
                      <a:pt x="3" y="1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3" y="10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05A005A9-3806-483E-A3CE-0A75632437EB}"/>
                  </a:ext>
                </a:extLst>
              </p:cNvPr>
              <p:cNvSpPr/>
              <p:nvPr/>
            </p:nvSpPr>
            <p:spPr bwMode="auto">
              <a:xfrm>
                <a:off x="7196049" y="4683918"/>
                <a:ext cx="52388" cy="22225"/>
              </a:xfrm>
              <a:custGeom>
                <a:avLst/>
                <a:gdLst>
                  <a:gd name="T0" fmla="*/ 0 w 27"/>
                  <a:gd name="T1" fmla="*/ 0 h 11"/>
                  <a:gd name="T2" fmla="*/ 0 w 27"/>
                  <a:gd name="T3" fmla="*/ 11 h 11"/>
                  <a:gd name="T4" fmla="*/ 27 w 27"/>
                  <a:gd name="T5" fmla="*/ 11 h 11"/>
                  <a:gd name="T6" fmla="*/ 25 w 27"/>
                  <a:gd name="T7" fmla="*/ 0 h 11"/>
                  <a:gd name="T8" fmla="*/ 0 w 2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7"/>
                      <a:pt x="25" y="4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C5FC689A-5089-44BB-9664-53CB71DA072C}"/>
                  </a:ext>
                </a:extLst>
              </p:cNvPr>
              <p:cNvSpPr/>
              <p:nvPr/>
            </p:nvSpPr>
            <p:spPr bwMode="auto">
              <a:xfrm>
                <a:off x="7302412" y="4629943"/>
                <a:ext cx="131762" cy="25400"/>
              </a:xfrm>
              <a:custGeom>
                <a:avLst/>
                <a:gdLst>
                  <a:gd name="T0" fmla="*/ 5 w 66"/>
                  <a:gd name="T1" fmla="*/ 0 h 12"/>
                  <a:gd name="T2" fmla="*/ 1 w 66"/>
                  <a:gd name="T3" fmla="*/ 9 h 12"/>
                  <a:gd name="T4" fmla="*/ 0 w 66"/>
                  <a:gd name="T5" fmla="*/ 12 h 12"/>
                  <a:gd name="T6" fmla="*/ 66 w 66"/>
                  <a:gd name="T7" fmla="*/ 12 h 12"/>
                  <a:gd name="T8" fmla="*/ 66 w 66"/>
                  <a:gd name="T9" fmla="*/ 5 h 12"/>
                  <a:gd name="T10" fmla="*/ 63 w 66"/>
                  <a:gd name="T11" fmla="*/ 0 h 12"/>
                  <a:gd name="T12" fmla="*/ 5 w 6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2">
                    <a:moveTo>
                      <a:pt x="5" y="0"/>
                    </a:moveTo>
                    <a:cubicBezTo>
                      <a:pt x="3" y="3"/>
                      <a:pt x="2" y="6"/>
                      <a:pt x="1" y="9"/>
                    </a:cubicBezTo>
                    <a:cubicBezTo>
                      <a:pt x="1" y="10"/>
                      <a:pt x="1" y="11"/>
                      <a:pt x="0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5" y="4"/>
                      <a:pt x="64" y="2"/>
                      <a:pt x="63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2CE6C10C-7932-4D35-AC7D-7D3E909F8E1B}"/>
                  </a:ext>
                </a:extLst>
              </p:cNvPr>
              <p:cNvSpPr/>
              <p:nvPr/>
            </p:nvSpPr>
            <p:spPr bwMode="auto">
              <a:xfrm>
                <a:off x="7197637" y="4629943"/>
                <a:ext cx="50800" cy="25400"/>
              </a:xfrm>
              <a:custGeom>
                <a:avLst/>
                <a:gdLst>
                  <a:gd name="T0" fmla="*/ 0 w 26"/>
                  <a:gd name="T1" fmla="*/ 0 h 12"/>
                  <a:gd name="T2" fmla="*/ 0 w 26"/>
                  <a:gd name="T3" fmla="*/ 12 h 12"/>
                  <a:gd name="T4" fmla="*/ 24 w 26"/>
                  <a:gd name="T5" fmla="*/ 12 h 12"/>
                  <a:gd name="T6" fmla="*/ 26 w 26"/>
                  <a:gd name="T7" fmla="*/ 0 h 12"/>
                  <a:gd name="T8" fmla="*/ 0 w 2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E7675422-FA9F-44BD-9447-B5041505552C}"/>
                  </a:ext>
                </a:extLst>
              </p:cNvPr>
              <p:cNvSpPr/>
              <p:nvPr/>
            </p:nvSpPr>
            <p:spPr bwMode="auto">
              <a:xfrm>
                <a:off x="7197637" y="4577556"/>
                <a:ext cx="85725" cy="22225"/>
              </a:xfrm>
              <a:custGeom>
                <a:avLst/>
                <a:gdLst>
                  <a:gd name="T0" fmla="*/ 43 w 43"/>
                  <a:gd name="T1" fmla="*/ 0 h 12"/>
                  <a:gd name="T2" fmla="*/ 0 w 43"/>
                  <a:gd name="T3" fmla="*/ 0 h 12"/>
                  <a:gd name="T4" fmla="*/ 0 w 43"/>
                  <a:gd name="T5" fmla="*/ 12 h 12"/>
                  <a:gd name="T6" fmla="*/ 34 w 43"/>
                  <a:gd name="T7" fmla="*/ 12 h 12"/>
                  <a:gd name="T8" fmla="*/ 43 w 4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2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8"/>
                      <a:pt x="39" y="4"/>
                      <a:pt x="43" y="0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DDA5B25B-D848-4D46-AD40-536AB7352B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7324" y="4534693"/>
                <a:ext cx="381000" cy="331788"/>
              </a:xfrm>
              <a:custGeom>
                <a:avLst/>
                <a:gdLst>
                  <a:gd name="T0" fmla="*/ 184 w 192"/>
                  <a:gd name="T1" fmla="*/ 132 h 166"/>
                  <a:gd name="T2" fmla="*/ 129 w 192"/>
                  <a:gd name="T3" fmla="*/ 92 h 166"/>
                  <a:gd name="T4" fmla="*/ 125 w 192"/>
                  <a:gd name="T5" fmla="*/ 90 h 166"/>
                  <a:gd name="T6" fmla="*/ 121 w 192"/>
                  <a:gd name="T7" fmla="*/ 43 h 166"/>
                  <a:gd name="T8" fmla="*/ 41 w 192"/>
                  <a:gd name="T9" fmla="*/ 15 h 166"/>
                  <a:gd name="T10" fmla="*/ 15 w 192"/>
                  <a:gd name="T11" fmla="*/ 96 h 166"/>
                  <a:gd name="T12" fmla="*/ 95 w 192"/>
                  <a:gd name="T13" fmla="*/ 124 h 166"/>
                  <a:gd name="T14" fmla="*/ 105 w 192"/>
                  <a:gd name="T15" fmla="*/ 118 h 166"/>
                  <a:gd name="T16" fmla="*/ 108 w 192"/>
                  <a:gd name="T17" fmla="*/ 121 h 166"/>
                  <a:gd name="T18" fmla="*/ 163 w 192"/>
                  <a:gd name="T19" fmla="*/ 161 h 166"/>
                  <a:gd name="T20" fmla="*/ 184 w 192"/>
                  <a:gd name="T21" fmla="*/ 157 h 166"/>
                  <a:gd name="T22" fmla="*/ 188 w 192"/>
                  <a:gd name="T23" fmla="*/ 153 h 166"/>
                  <a:gd name="T24" fmla="*/ 184 w 192"/>
                  <a:gd name="T25" fmla="*/ 132 h 166"/>
                  <a:gd name="T26" fmla="*/ 87 w 192"/>
                  <a:gd name="T27" fmla="*/ 107 h 166"/>
                  <a:gd name="T28" fmla="*/ 32 w 192"/>
                  <a:gd name="T29" fmla="*/ 88 h 166"/>
                  <a:gd name="T30" fmla="*/ 49 w 192"/>
                  <a:gd name="T31" fmla="*/ 32 h 166"/>
                  <a:gd name="T32" fmla="*/ 104 w 192"/>
                  <a:gd name="T33" fmla="*/ 52 h 166"/>
                  <a:gd name="T34" fmla="*/ 87 w 192"/>
                  <a:gd name="T35" fmla="*/ 10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66">
                    <a:moveTo>
                      <a:pt x="184" y="132"/>
                    </a:moveTo>
                    <a:cubicBezTo>
                      <a:pt x="129" y="92"/>
                      <a:pt x="129" y="92"/>
                      <a:pt x="129" y="92"/>
                    </a:cubicBezTo>
                    <a:cubicBezTo>
                      <a:pt x="128" y="91"/>
                      <a:pt x="126" y="90"/>
                      <a:pt x="125" y="90"/>
                    </a:cubicBezTo>
                    <a:cubicBezTo>
                      <a:pt x="130" y="75"/>
                      <a:pt x="129" y="58"/>
                      <a:pt x="121" y="43"/>
                    </a:cubicBezTo>
                    <a:cubicBezTo>
                      <a:pt x="106" y="13"/>
                      <a:pt x="70" y="0"/>
                      <a:pt x="41" y="15"/>
                    </a:cubicBezTo>
                    <a:cubicBezTo>
                      <a:pt x="11" y="30"/>
                      <a:pt x="0" y="66"/>
                      <a:pt x="15" y="96"/>
                    </a:cubicBezTo>
                    <a:cubicBezTo>
                      <a:pt x="30" y="126"/>
                      <a:pt x="66" y="139"/>
                      <a:pt x="95" y="124"/>
                    </a:cubicBezTo>
                    <a:cubicBezTo>
                      <a:pt x="99" y="122"/>
                      <a:pt x="102" y="120"/>
                      <a:pt x="105" y="118"/>
                    </a:cubicBezTo>
                    <a:cubicBezTo>
                      <a:pt x="106" y="119"/>
                      <a:pt x="107" y="120"/>
                      <a:pt x="108" y="121"/>
                    </a:cubicBezTo>
                    <a:cubicBezTo>
                      <a:pt x="163" y="161"/>
                      <a:pt x="163" y="161"/>
                      <a:pt x="163" y="161"/>
                    </a:cubicBezTo>
                    <a:cubicBezTo>
                      <a:pt x="170" y="166"/>
                      <a:pt x="179" y="164"/>
                      <a:pt x="184" y="157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92" y="146"/>
                      <a:pt x="191" y="137"/>
                      <a:pt x="184" y="132"/>
                    </a:cubicBezTo>
                    <a:close/>
                    <a:moveTo>
                      <a:pt x="87" y="107"/>
                    </a:moveTo>
                    <a:cubicBezTo>
                      <a:pt x="67" y="117"/>
                      <a:pt x="42" y="108"/>
                      <a:pt x="32" y="88"/>
                    </a:cubicBezTo>
                    <a:cubicBezTo>
                      <a:pt x="22" y="67"/>
                      <a:pt x="29" y="42"/>
                      <a:pt x="49" y="32"/>
                    </a:cubicBezTo>
                    <a:cubicBezTo>
                      <a:pt x="69" y="22"/>
                      <a:pt x="94" y="31"/>
                      <a:pt x="104" y="52"/>
                    </a:cubicBezTo>
                    <a:cubicBezTo>
                      <a:pt x="114" y="72"/>
                      <a:pt x="107" y="97"/>
                      <a:pt x="87" y="107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lnSpc>
                    <a:spcPct val="120000"/>
                  </a:lnSpc>
                  <a:defRPr/>
                </a:pPr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366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446267" y="3626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系统架构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239DA5-C801-4BFA-A42C-6216988C4237}"/>
              </a:ext>
            </a:extLst>
          </p:cNvPr>
          <p:cNvGrpSpPr/>
          <p:nvPr/>
        </p:nvGrpSpPr>
        <p:grpSpPr>
          <a:xfrm>
            <a:off x="446267" y="881233"/>
            <a:ext cx="10097163" cy="5934776"/>
            <a:chOff x="1138238" y="995645"/>
            <a:chExt cx="9732202" cy="5152236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3EF18AC-62BD-4277-91B9-2C753DC0D790}"/>
                </a:ext>
              </a:extLst>
            </p:cNvPr>
            <p:cNvSpPr/>
            <p:nvPr/>
          </p:nvSpPr>
          <p:spPr bwMode="auto">
            <a:xfrm>
              <a:off x="1138238" y="2667283"/>
              <a:ext cx="2065338" cy="1787525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B8B2605-0831-4E72-A2D4-5334E6BB6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76A6E368-BDB8-4EB3-9431-69882CE2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C922BC95-2A82-41B7-A1ED-BCB77AB7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1B76152-E784-42C9-969E-4ADEEA690ADE}"/>
                </a:ext>
              </a:extLst>
            </p:cNvPr>
            <p:cNvGrpSpPr/>
            <p:nvPr/>
          </p:nvGrpSpPr>
          <p:grpSpPr>
            <a:xfrm>
              <a:off x="3751263" y="995645"/>
              <a:ext cx="7119177" cy="1686819"/>
              <a:chOff x="3751263" y="995645"/>
              <a:chExt cx="7119177" cy="1686819"/>
            </a:xfrm>
          </p:grpSpPr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C36188DC-5CB4-49F5-B36D-8A16CCD26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1333578"/>
                <a:ext cx="7119177" cy="1348886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D171D16A-81E2-43D5-932C-75E60B2AE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009" y="995645"/>
                <a:ext cx="3581400" cy="582090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</a:endParaRPr>
              </a:p>
            </p:txBody>
          </p:sp>
          <p:sp>
            <p:nvSpPr>
              <p:cNvPr id="67" name="TextBox 16">
                <a:extLst>
                  <a:ext uri="{FF2B5EF4-FFF2-40B4-BE49-F238E27FC236}">
                    <a16:creationId xmlns:a16="http://schemas.microsoft.com/office/drawing/2014/main" id="{33D6AA8E-FE7E-4FE7-83A3-E6D4C1C6D911}"/>
                  </a:ext>
                </a:extLst>
              </p:cNvPr>
              <p:cNvSpPr txBox="1"/>
              <p:nvPr/>
            </p:nvSpPr>
            <p:spPr>
              <a:xfrm>
                <a:off x="5776684" y="995645"/>
                <a:ext cx="3108046" cy="358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数据层模块</a:t>
                </a:r>
                <a:endParaRPr lang="en-US" altLang="zh-CN" sz="20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8" name="TextBox 17">
                <a:extLst>
                  <a:ext uri="{FF2B5EF4-FFF2-40B4-BE49-F238E27FC236}">
                    <a16:creationId xmlns:a16="http://schemas.microsoft.com/office/drawing/2014/main" id="{545DF5FF-A1E3-4D8C-9380-44D17086EBAE}"/>
                  </a:ext>
                </a:extLst>
              </p:cNvPr>
              <p:cNvSpPr txBox="1"/>
              <p:nvPr/>
            </p:nvSpPr>
            <p:spPr>
              <a:xfrm>
                <a:off x="3926779" y="1591447"/>
                <a:ext cx="6807853" cy="827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数据层负责安全漏洞信息的采集、处理和存储，是系统的基础部分。通过调用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GitHub API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或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CVE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数据库，实时获取开源项目的安全漏洞数据，包含漏洞提交时间、修复时间、严重等级和描述等重要信息。</a:t>
                </a:r>
                <a:endParaRPr lang="zh-CN" altLang="en-US" sz="1600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2C92C83-D991-44A2-8EAA-7814CB082476}"/>
                </a:ext>
              </a:extLst>
            </p:cNvPr>
            <p:cNvGrpSpPr/>
            <p:nvPr/>
          </p:nvGrpSpPr>
          <p:grpSpPr>
            <a:xfrm>
              <a:off x="3751263" y="2741895"/>
              <a:ext cx="7119177" cy="1686748"/>
              <a:chOff x="3751263" y="2741895"/>
              <a:chExt cx="7119177" cy="1686748"/>
            </a:xfrm>
          </p:grpSpPr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8609AA2C-2329-4BAC-86B6-D40BB6E1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3081414"/>
                <a:ext cx="7119177" cy="1347229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</a:endParaRPr>
              </a:p>
            </p:txBody>
          </p:sp>
          <p:sp>
            <p:nvSpPr>
              <p:cNvPr id="62" name="Rectangle 12">
                <a:extLst>
                  <a:ext uri="{FF2B5EF4-FFF2-40B4-BE49-F238E27FC236}">
                    <a16:creationId xmlns:a16="http://schemas.microsoft.com/office/drawing/2014/main" id="{E7D5C3B9-3C1F-46E8-BB6A-2812BCE1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009" y="2741895"/>
                <a:ext cx="3581400" cy="584278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</a:endParaRPr>
              </a:p>
            </p:txBody>
          </p:sp>
          <p:sp>
            <p:nvSpPr>
              <p:cNvPr id="63" name="TextBox 18">
                <a:extLst>
                  <a:ext uri="{FF2B5EF4-FFF2-40B4-BE49-F238E27FC236}">
                    <a16:creationId xmlns:a16="http://schemas.microsoft.com/office/drawing/2014/main" id="{61B3EE2C-C719-4D90-B2DD-1305137FEF7C}"/>
                  </a:ext>
                </a:extLst>
              </p:cNvPr>
              <p:cNvSpPr txBox="1"/>
              <p:nvPr/>
            </p:nvSpPr>
            <p:spPr>
              <a:xfrm>
                <a:off x="5776684" y="2750677"/>
                <a:ext cx="3108046" cy="358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应用层</a:t>
                </a:r>
                <a:endParaRPr lang="en-US" altLang="zh-CN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4" name="TextBox 19">
                <a:extLst>
                  <a:ext uri="{FF2B5EF4-FFF2-40B4-BE49-F238E27FC236}">
                    <a16:creationId xmlns:a16="http://schemas.microsoft.com/office/drawing/2014/main" id="{D61E70DE-1599-4DC9-896B-CCC86A3310BC}"/>
                  </a:ext>
                </a:extLst>
              </p:cNvPr>
              <p:cNvSpPr txBox="1"/>
              <p:nvPr/>
            </p:nvSpPr>
            <p:spPr>
              <a:xfrm>
                <a:off x="3902161" y="3347813"/>
                <a:ext cx="6807853" cy="827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应用层是系统的核心，主要负责对数据的分析、挖掘和预警功能的实现。利用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IoTDB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提供的时序数据查询功能，分析漏洞提交和修复的历史趋势，提取平均修复时间、修复效率等关键指标，识别潜在的风险区域。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67033A7-1137-4BF8-B712-0DAA9F10CAAC}"/>
                </a:ext>
              </a:extLst>
            </p:cNvPr>
            <p:cNvGrpSpPr/>
            <p:nvPr/>
          </p:nvGrpSpPr>
          <p:grpSpPr>
            <a:xfrm>
              <a:off x="3746501" y="4494495"/>
              <a:ext cx="7119177" cy="1653386"/>
              <a:chOff x="3746501" y="4494495"/>
              <a:chExt cx="7119177" cy="1653386"/>
            </a:xfrm>
          </p:grpSpPr>
          <p:sp>
            <p:nvSpPr>
              <p:cNvPr id="44" name="Rectangle 14">
                <a:extLst>
                  <a:ext uri="{FF2B5EF4-FFF2-40B4-BE49-F238E27FC236}">
                    <a16:creationId xmlns:a16="http://schemas.microsoft.com/office/drawing/2014/main" id="{CAE02362-7D51-43FF-9D2D-961C4E379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501" y="4798996"/>
                <a:ext cx="7119177" cy="134888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</a:endParaRPr>
              </a:p>
            </p:txBody>
          </p:sp>
          <p:sp>
            <p:nvSpPr>
              <p:cNvPr id="58" name="Rectangle 15">
                <a:extLst>
                  <a:ext uri="{FF2B5EF4-FFF2-40B4-BE49-F238E27FC236}">
                    <a16:creationId xmlns:a16="http://schemas.microsoft.com/office/drawing/2014/main" id="{D1B5259A-23F2-4C37-9645-87C1D3073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009" y="4494495"/>
                <a:ext cx="3581400" cy="584278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</a:endParaRPr>
              </a:p>
            </p:txBody>
          </p:sp>
          <p:sp>
            <p:nvSpPr>
              <p:cNvPr id="59" name="TextBox 20">
                <a:extLst>
                  <a:ext uri="{FF2B5EF4-FFF2-40B4-BE49-F238E27FC236}">
                    <a16:creationId xmlns:a16="http://schemas.microsoft.com/office/drawing/2014/main" id="{694B42BD-E026-49F0-8715-D3FFD6B308D1}"/>
                  </a:ext>
                </a:extLst>
              </p:cNvPr>
              <p:cNvSpPr txBox="1"/>
              <p:nvPr/>
            </p:nvSpPr>
            <p:spPr>
              <a:xfrm>
                <a:off x="5776685" y="4497591"/>
                <a:ext cx="3108046" cy="358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 展示层</a:t>
                </a:r>
                <a:endParaRPr lang="en-US" altLang="zh-CN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TextBox 21">
                <a:extLst>
                  <a:ext uri="{FF2B5EF4-FFF2-40B4-BE49-F238E27FC236}">
                    <a16:creationId xmlns:a16="http://schemas.microsoft.com/office/drawing/2014/main" id="{2868357A-F249-43BF-8459-0A773FDDEDBF}"/>
                  </a:ext>
                </a:extLst>
              </p:cNvPr>
              <p:cNvSpPr txBox="1"/>
              <p:nvPr/>
            </p:nvSpPr>
            <p:spPr>
              <a:xfrm>
                <a:off x="3902162" y="5022858"/>
                <a:ext cx="6807853" cy="41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prstClr val="black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sp>
          <p:nvSpPr>
            <p:cNvPr id="42" name="TextBox 22">
              <a:extLst>
                <a:ext uri="{FF2B5EF4-FFF2-40B4-BE49-F238E27FC236}">
                  <a16:creationId xmlns:a16="http://schemas.microsoft.com/office/drawing/2014/main" id="{9CCDB7E2-B6C6-42AF-A027-74DEFA0BE0A9}"/>
                </a:ext>
              </a:extLst>
            </p:cNvPr>
            <p:cNvSpPr txBox="1"/>
            <p:nvPr/>
          </p:nvSpPr>
          <p:spPr>
            <a:xfrm>
              <a:off x="1438197" y="3072903"/>
              <a:ext cx="1499007" cy="1196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系统</a:t>
              </a:r>
              <a:endParaRPr lang="en-US" altLang="zh-CN" sz="2400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架构</a:t>
              </a:r>
              <a:endParaRPr lang="en-US" altLang="zh-CN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96A18D2-D20B-4BFC-AEAF-D09BE9C40022}"/>
              </a:ext>
            </a:extLst>
          </p:cNvPr>
          <p:cNvSpPr txBox="1"/>
          <p:nvPr/>
        </p:nvSpPr>
        <p:spPr>
          <a:xfrm>
            <a:off x="3339378" y="5703503"/>
            <a:ext cx="7037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思源黑体" panose="020B0500000000000000" pitchFamily="34" charset="-122"/>
              </a:rPr>
              <a:t>展示层为用户提供直观的可视化界面，展示安全漏洞的状态和时序分析结果。通过动态仪表盘展示漏洞提交与修复的趋势图、未修复漏洞数量变化曲线、修复时长分布柱状图等，帮助用户直观了解项目的安全状况。</a:t>
            </a:r>
          </a:p>
        </p:txBody>
      </p:sp>
    </p:spTree>
    <p:extLst>
      <p:ext uri="{BB962C8B-B14F-4D97-AF65-F5344CB8AC3E}">
        <p14:creationId xmlns:p14="http://schemas.microsoft.com/office/powerpoint/2010/main" val="2574092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627764" y="3319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</a:p>
        </p:txBody>
      </p:sp>
      <p:sp>
        <p:nvSpPr>
          <p:cNvPr id="20" name="文本框 74">
            <a:extLst>
              <a:ext uri="{FF2B5EF4-FFF2-40B4-BE49-F238E27FC236}">
                <a16:creationId xmlns:a16="http://schemas.microsoft.com/office/drawing/2014/main" id="{A6CF0F9A-2D57-4D75-BA97-906CA2A64611}"/>
              </a:ext>
            </a:extLst>
          </p:cNvPr>
          <p:cNvSpPr txBox="1"/>
          <p:nvPr/>
        </p:nvSpPr>
        <p:spPr>
          <a:xfrm>
            <a:off x="1703017" y="1936588"/>
            <a:ext cx="21533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数据采集与存储</a:t>
            </a: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BA5D16BD-57BA-4352-A654-CFBA805AD527}"/>
              </a:ext>
            </a:extLst>
          </p:cNvPr>
          <p:cNvSpPr txBox="1"/>
          <p:nvPr/>
        </p:nvSpPr>
        <p:spPr>
          <a:xfrm>
            <a:off x="1366626" y="2322349"/>
            <a:ext cx="4658495" cy="786626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1218565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该模块负责提取安全漏洞信息。它将漏洞的提交时间、修复时间、严重等级等数据采集并存储到 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IoTDB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时序数据库中，保证数据准确、及时地更新。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文本框 76">
            <a:extLst>
              <a:ext uri="{FF2B5EF4-FFF2-40B4-BE49-F238E27FC236}">
                <a16:creationId xmlns:a16="http://schemas.microsoft.com/office/drawing/2014/main" id="{61708314-1C74-40D3-8D8E-4BDAEA73C1EF}"/>
              </a:ext>
            </a:extLst>
          </p:cNvPr>
          <p:cNvSpPr txBox="1"/>
          <p:nvPr/>
        </p:nvSpPr>
        <p:spPr>
          <a:xfrm>
            <a:off x="1718477" y="3405801"/>
            <a:ext cx="18993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时序数据分析</a:t>
            </a:r>
          </a:p>
        </p:txBody>
      </p:sp>
      <p:sp>
        <p:nvSpPr>
          <p:cNvPr id="23" name="TextBox 49">
            <a:extLst>
              <a:ext uri="{FF2B5EF4-FFF2-40B4-BE49-F238E27FC236}">
                <a16:creationId xmlns:a16="http://schemas.microsoft.com/office/drawing/2014/main" id="{3758AAF9-34B5-4F60-A92D-8DC4ADC7E792}"/>
              </a:ext>
            </a:extLst>
          </p:cNvPr>
          <p:cNvSpPr txBox="1"/>
          <p:nvPr/>
        </p:nvSpPr>
        <p:spPr>
          <a:xfrm>
            <a:off x="1366626" y="3761469"/>
            <a:ext cx="4658495" cy="1292149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1218565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通过分析存储在 </a:t>
            </a:r>
            <a:r>
              <a:rPr lang="en-US" altLang="zh-CN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IoTDB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中的漏洞数据，该模块可以展示漏洞提交与修复的时序趋势，帮助团队了解漏洞提交的数量变化和漏洞修复的效率。通过这些分析，能够识别出安全漏洞的高发时间段以及修复效率，便于开发团队优化漏洞修复流程。</a:t>
            </a:r>
          </a:p>
        </p:txBody>
      </p:sp>
      <p:sp>
        <p:nvSpPr>
          <p:cNvPr id="24" name="文本框 78">
            <a:extLst>
              <a:ext uri="{FF2B5EF4-FFF2-40B4-BE49-F238E27FC236}">
                <a16:creationId xmlns:a16="http://schemas.microsoft.com/office/drawing/2014/main" id="{05973BDB-6DA3-469A-B93A-4C76178DBD96}"/>
              </a:ext>
            </a:extLst>
          </p:cNvPr>
          <p:cNvSpPr txBox="1"/>
          <p:nvPr/>
        </p:nvSpPr>
        <p:spPr>
          <a:xfrm>
            <a:off x="1738970" y="5021204"/>
            <a:ext cx="19901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异常检测与预警</a:t>
            </a:r>
          </a:p>
        </p:txBody>
      </p:sp>
      <p:sp>
        <p:nvSpPr>
          <p:cNvPr id="25" name="TextBox 49">
            <a:extLst>
              <a:ext uri="{FF2B5EF4-FFF2-40B4-BE49-F238E27FC236}">
                <a16:creationId xmlns:a16="http://schemas.microsoft.com/office/drawing/2014/main" id="{0074594D-7467-473C-811D-87750B3A394D}"/>
              </a:ext>
            </a:extLst>
          </p:cNvPr>
          <p:cNvSpPr txBox="1"/>
          <p:nvPr/>
        </p:nvSpPr>
        <p:spPr>
          <a:xfrm>
            <a:off x="1387120" y="5391920"/>
            <a:ext cx="4717478" cy="1023614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1218565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该模块自动监测漏洞数据中的异常波动，如漏洞提交量的异常增加或修复进度缓慢。当发现漏洞未及时修复或修复进度异常时，系统会自动触发预警，通知相关开发人员采取行动，避免漏洞问题的积压与扩散。</a:t>
            </a:r>
          </a:p>
        </p:txBody>
      </p:sp>
      <p:sp>
        <p:nvSpPr>
          <p:cNvPr id="26" name="文本框 80">
            <a:extLst>
              <a:ext uri="{FF2B5EF4-FFF2-40B4-BE49-F238E27FC236}">
                <a16:creationId xmlns:a16="http://schemas.microsoft.com/office/drawing/2014/main" id="{C09A0115-2EC7-430E-B366-E509A89CBAC5}"/>
              </a:ext>
            </a:extLst>
          </p:cNvPr>
          <p:cNvSpPr txBox="1"/>
          <p:nvPr/>
        </p:nvSpPr>
        <p:spPr>
          <a:xfrm>
            <a:off x="7559528" y="1914030"/>
            <a:ext cx="20138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趋势预测与规划</a:t>
            </a: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1D63EF3D-E6DF-476A-99B1-23A70C45457B}"/>
              </a:ext>
            </a:extLst>
          </p:cNvPr>
          <p:cNvSpPr txBox="1"/>
          <p:nvPr/>
        </p:nvSpPr>
        <p:spPr>
          <a:xfrm>
            <a:off x="7559529" y="2299793"/>
            <a:ext cx="4365625" cy="1023614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1218565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基于历史漏洞数据，该模块采用统计分析方法对未来漏洞修复情况进行预测。这将帮助团队提前预判未来的漏洞数量和修复需求，从而更好地进行资源规划与任务安排。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9C31EC2-A472-49C0-89C6-7BE1935B2850}"/>
              </a:ext>
            </a:extLst>
          </p:cNvPr>
          <p:cNvGrpSpPr>
            <a:grpSpLocks noChangeAspect="1"/>
          </p:cNvGrpSpPr>
          <p:nvPr/>
        </p:nvGrpSpPr>
        <p:grpSpPr>
          <a:xfrm>
            <a:off x="248086" y="3440641"/>
            <a:ext cx="990047" cy="871255"/>
            <a:chOff x="4986998" y="1936812"/>
            <a:chExt cx="988314" cy="86973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7015B73-D749-48C7-B21C-CA14C3DAFD64}"/>
                </a:ext>
              </a:extLst>
            </p:cNvPr>
            <p:cNvSpPr/>
            <p:nvPr/>
          </p:nvSpPr>
          <p:spPr bwMode="auto">
            <a:xfrm>
              <a:off x="4986998" y="1936812"/>
              <a:ext cx="988314" cy="86973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868B4542-AC35-4F91-A86A-F122565BC0A6}"/>
                </a:ext>
              </a:extLst>
            </p:cNvPr>
            <p:cNvSpPr/>
            <p:nvPr/>
          </p:nvSpPr>
          <p:spPr bwMode="auto">
            <a:xfrm>
              <a:off x="5053012" y="1996679"/>
              <a:ext cx="842963" cy="741758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67B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B3D55A-DBCA-4A06-B438-621688C8C6D2}"/>
                </a:ext>
              </a:extLst>
            </p:cNvPr>
            <p:cNvSpPr txBox="1"/>
            <p:nvPr/>
          </p:nvSpPr>
          <p:spPr>
            <a:xfrm>
              <a:off x="5188425" y="2120766"/>
              <a:ext cx="526785" cy="5015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665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sz="2665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8FE7F1F-A34E-493A-8A6A-C436F14FFB02}"/>
              </a:ext>
            </a:extLst>
          </p:cNvPr>
          <p:cNvGrpSpPr>
            <a:grpSpLocks noChangeAspect="1"/>
          </p:cNvGrpSpPr>
          <p:nvPr/>
        </p:nvGrpSpPr>
        <p:grpSpPr>
          <a:xfrm>
            <a:off x="268580" y="5035957"/>
            <a:ext cx="990047" cy="871255"/>
            <a:chOff x="4986998" y="2842931"/>
            <a:chExt cx="988314" cy="86973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CAB1EB-8F40-4552-A246-A8AA9F89DE42}"/>
                </a:ext>
              </a:extLst>
            </p:cNvPr>
            <p:cNvSpPr/>
            <p:nvPr/>
          </p:nvSpPr>
          <p:spPr bwMode="auto">
            <a:xfrm>
              <a:off x="4986998" y="2842931"/>
              <a:ext cx="988314" cy="86973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6467AF9-57B0-4363-ACD2-C98B54A30BAD}"/>
                </a:ext>
              </a:extLst>
            </p:cNvPr>
            <p:cNvSpPr/>
            <p:nvPr/>
          </p:nvSpPr>
          <p:spPr bwMode="auto">
            <a:xfrm>
              <a:off x="5057775" y="2917032"/>
              <a:ext cx="837010" cy="735806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67B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9" name="文本框 34">
              <a:extLst>
                <a:ext uri="{FF2B5EF4-FFF2-40B4-BE49-F238E27FC236}">
                  <a16:creationId xmlns:a16="http://schemas.microsoft.com/office/drawing/2014/main" id="{951CB780-CB6F-46FE-9996-5D8157631615}"/>
                </a:ext>
              </a:extLst>
            </p:cNvPr>
            <p:cNvSpPr txBox="1"/>
            <p:nvPr/>
          </p:nvSpPr>
          <p:spPr>
            <a:xfrm>
              <a:off x="5188425" y="3026885"/>
              <a:ext cx="526785" cy="5015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665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sz="2665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F62351-0DE0-40E3-B4E6-A1558792D7BD}"/>
              </a:ext>
            </a:extLst>
          </p:cNvPr>
          <p:cNvGrpSpPr>
            <a:grpSpLocks noChangeAspect="1"/>
          </p:cNvGrpSpPr>
          <p:nvPr/>
        </p:nvGrpSpPr>
        <p:grpSpPr>
          <a:xfrm>
            <a:off x="6104597" y="1945911"/>
            <a:ext cx="990047" cy="871255"/>
            <a:chOff x="4986998" y="3749050"/>
            <a:chExt cx="988314" cy="869730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3C333D6-65A8-400F-A779-9774BE494FFC}"/>
                </a:ext>
              </a:extLst>
            </p:cNvPr>
            <p:cNvSpPr/>
            <p:nvPr/>
          </p:nvSpPr>
          <p:spPr bwMode="auto">
            <a:xfrm>
              <a:off x="4986998" y="3749050"/>
              <a:ext cx="988314" cy="86973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5FA0252-48A0-4084-BA1E-7D82EC706EB7}"/>
                </a:ext>
              </a:extLst>
            </p:cNvPr>
            <p:cNvSpPr/>
            <p:nvPr/>
          </p:nvSpPr>
          <p:spPr bwMode="auto">
            <a:xfrm>
              <a:off x="5060157" y="3818335"/>
              <a:ext cx="835819" cy="734615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67B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46" name="文本框 34">
              <a:extLst>
                <a:ext uri="{FF2B5EF4-FFF2-40B4-BE49-F238E27FC236}">
                  <a16:creationId xmlns:a16="http://schemas.microsoft.com/office/drawing/2014/main" id="{00E3A7EC-7E8E-48B6-95F3-20C177E14676}"/>
                </a:ext>
              </a:extLst>
            </p:cNvPr>
            <p:cNvSpPr txBox="1"/>
            <p:nvPr/>
          </p:nvSpPr>
          <p:spPr>
            <a:xfrm>
              <a:off x="5188425" y="3933004"/>
              <a:ext cx="526785" cy="5015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665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lang="zh-CN" altLang="en-US" sz="2665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7" name="文本框 80">
            <a:extLst>
              <a:ext uri="{FF2B5EF4-FFF2-40B4-BE49-F238E27FC236}">
                <a16:creationId xmlns:a16="http://schemas.microsoft.com/office/drawing/2014/main" id="{90DED3A1-B7C7-424C-9003-209714A7F804}"/>
              </a:ext>
            </a:extLst>
          </p:cNvPr>
          <p:cNvSpPr txBox="1"/>
          <p:nvPr/>
        </p:nvSpPr>
        <p:spPr>
          <a:xfrm>
            <a:off x="7586885" y="3410121"/>
            <a:ext cx="27816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漏洞分级与优先级推荐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995A6E1A-0B3D-4F5D-94ED-68D92308512D}"/>
              </a:ext>
            </a:extLst>
          </p:cNvPr>
          <p:cNvSpPr txBox="1"/>
          <p:nvPr/>
        </p:nvSpPr>
        <p:spPr>
          <a:xfrm>
            <a:off x="7586886" y="3795884"/>
            <a:ext cx="4365625" cy="1023614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1218565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该模块根据漏洞的严重等级、修复时间及影响范围，自动计算漏洞的优先级。系统会生成漏洞处理优先级推荐，确保最严重的漏洞能够优先修复，减少潜在的安全风险。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36426FB-3A15-4E45-A215-EEBF2190AB6B}"/>
              </a:ext>
            </a:extLst>
          </p:cNvPr>
          <p:cNvGrpSpPr>
            <a:grpSpLocks noChangeAspect="1"/>
          </p:cNvGrpSpPr>
          <p:nvPr/>
        </p:nvGrpSpPr>
        <p:grpSpPr>
          <a:xfrm>
            <a:off x="6104597" y="3406756"/>
            <a:ext cx="990047" cy="871255"/>
            <a:chOff x="4986998" y="3749050"/>
            <a:chExt cx="988314" cy="869730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191C398-C6B8-4797-B5EC-014053638911}"/>
                </a:ext>
              </a:extLst>
            </p:cNvPr>
            <p:cNvSpPr/>
            <p:nvPr/>
          </p:nvSpPr>
          <p:spPr bwMode="auto">
            <a:xfrm>
              <a:off x="4986998" y="3749050"/>
              <a:ext cx="988314" cy="86973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942AB557-D7CD-4779-9FC4-76B7D199C2A4}"/>
                </a:ext>
              </a:extLst>
            </p:cNvPr>
            <p:cNvSpPr/>
            <p:nvPr/>
          </p:nvSpPr>
          <p:spPr bwMode="auto">
            <a:xfrm>
              <a:off x="5060157" y="3818335"/>
              <a:ext cx="835819" cy="734615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67B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2" name="文本框 34">
              <a:extLst>
                <a:ext uri="{FF2B5EF4-FFF2-40B4-BE49-F238E27FC236}">
                  <a16:creationId xmlns:a16="http://schemas.microsoft.com/office/drawing/2014/main" id="{2AE813AA-90E9-49BB-AA61-4C485AF6147D}"/>
                </a:ext>
              </a:extLst>
            </p:cNvPr>
            <p:cNvSpPr txBox="1"/>
            <p:nvPr/>
          </p:nvSpPr>
          <p:spPr>
            <a:xfrm>
              <a:off x="5188425" y="3933004"/>
              <a:ext cx="526785" cy="5015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665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05</a:t>
              </a:r>
              <a:endParaRPr lang="zh-CN" altLang="en-US" sz="2665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E14F705-DC60-46AE-982F-C227BD4559FD}"/>
              </a:ext>
            </a:extLst>
          </p:cNvPr>
          <p:cNvGrpSpPr>
            <a:grpSpLocks noChangeAspect="1"/>
          </p:cNvGrpSpPr>
          <p:nvPr/>
        </p:nvGrpSpPr>
        <p:grpSpPr>
          <a:xfrm>
            <a:off x="248086" y="1991103"/>
            <a:ext cx="990047" cy="871255"/>
            <a:chOff x="4986998" y="1936812"/>
            <a:chExt cx="988314" cy="869730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758B1CC-0EA6-42FA-9969-7D4176967ADE}"/>
                </a:ext>
              </a:extLst>
            </p:cNvPr>
            <p:cNvSpPr/>
            <p:nvPr/>
          </p:nvSpPr>
          <p:spPr bwMode="auto">
            <a:xfrm>
              <a:off x="4986998" y="1936812"/>
              <a:ext cx="988314" cy="86973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7A3D5DB6-CADA-4757-B456-FB49AFDAB86E}"/>
                </a:ext>
              </a:extLst>
            </p:cNvPr>
            <p:cNvSpPr/>
            <p:nvPr/>
          </p:nvSpPr>
          <p:spPr bwMode="auto">
            <a:xfrm>
              <a:off x="5053012" y="1996679"/>
              <a:ext cx="842963" cy="741758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67B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7F5A17A-56D6-4907-8F5A-1875F259DDCE}"/>
                </a:ext>
              </a:extLst>
            </p:cNvPr>
            <p:cNvSpPr txBox="1"/>
            <p:nvPr/>
          </p:nvSpPr>
          <p:spPr>
            <a:xfrm>
              <a:off x="5188425" y="2120766"/>
              <a:ext cx="526785" cy="5015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665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lang="zh-CN" altLang="en-US" sz="2665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40" name="文本框 80">
            <a:extLst>
              <a:ext uri="{FF2B5EF4-FFF2-40B4-BE49-F238E27FC236}">
                <a16:creationId xmlns:a16="http://schemas.microsoft.com/office/drawing/2014/main" id="{508549BC-C45C-48A9-9ABA-4BF4EB57FC16}"/>
              </a:ext>
            </a:extLst>
          </p:cNvPr>
          <p:cNvSpPr txBox="1"/>
          <p:nvPr/>
        </p:nvSpPr>
        <p:spPr>
          <a:xfrm>
            <a:off x="7578288" y="5005516"/>
            <a:ext cx="14789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个性化显示</a:t>
            </a:r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BAC3616A-8898-47D9-9E1D-FC6C54395621}"/>
              </a:ext>
            </a:extLst>
          </p:cNvPr>
          <p:cNvSpPr txBox="1"/>
          <p:nvPr/>
        </p:nvSpPr>
        <p:spPr>
          <a:xfrm>
            <a:off x="7578289" y="5391279"/>
            <a:ext cx="4365625" cy="1260602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defTabSz="1218565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系统提供可视化仪表盘，展示漏洞修复的趋势、漏洞提交数量的时序变化以及修复效率等重要数据。用户可以通过图表、热力图等方式直观查看漏洞管理状况。此外，系统还能自动生成周期性的漏洞修复报告，帮助项目管理者评估和改进安全管理流程。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D566A4E-9807-4CD9-BBA0-23D5C14FDFDC}"/>
              </a:ext>
            </a:extLst>
          </p:cNvPr>
          <p:cNvGrpSpPr>
            <a:grpSpLocks noChangeAspect="1"/>
          </p:cNvGrpSpPr>
          <p:nvPr/>
        </p:nvGrpSpPr>
        <p:grpSpPr>
          <a:xfrm>
            <a:off x="6107897" y="5000180"/>
            <a:ext cx="990047" cy="871255"/>
            <a:chOff x="4986998" y="3749050"/>
            <a:chExt cx="988314" cy="869730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80E4EEE3-5419-49E0-8A5D-5E401A86A49B}"/>
                </a:ext>
              </a:extLst>
            </p:cNvPr>
            <p:cNvSpPr/>
            <p:nvPr/>
          </p:nvSpPr>
          <p:spPr bwMode="auto">
            <a:xfrm>
              <a:off x="4986998" y="3749050"/>
              <a:ext cx="988314" cy="869730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279400" dist="165100" dir="2700000" algn="t" rotWithShape="0">
                <a:prstClr val="black">
                  <a:alpha val="35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C3563D04-2654-4DD1-AD7E-2475B64A8C13}"/>
                </a:ext>
              </a:extLst>
            </p:cNvPr>
            <p:cNvSpPr/>
            <p:nvPr/>
          </p:nvSpPr>
          <p:spPr bwMode="auto">
            <a:xfrm>
              <a:off x="5060157" y="3818335"/>
              <a:ext cx="835819" cy="734615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rgbClr val="0067B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9" name="文本框 34">
              <a:extLst>
                <a:ext uri="{FF2B5EF4-FFF2-40B4-BE49-F238E27FC236}">
                  <a16:creationId xmlns:a16="http://schemas.microsoft.com/office/drawing/2014/main" id="{AD326714-E0B8-4A79-84D0-AD4A92452D21}"/>
                </a:ext>
              </a:extLst>
            </p:cNvPr>
            <p:cNvSpPr txBox="1"/>
            <p:nvPr/>
          </p:nvSpPr>
          <p:spPr>
            <a:xfrm>
              <a:off x="5188425" y="3933004"/>
              <a:ext cx="526785" cy="5015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2665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06</a:t>
              </a:r>
              <a:endParaRPr lang="zh-CN" altLang="en-US" sz="2665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66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47" grpId="0"/>
      <p:bldP spid="48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26311" y="3158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总结与展望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A3B4CCC-7821-446B-8B1B-5081DD0B1650}"/>
              </a:ext>
            </a:extLst>
          </p:cNvPr>
          <p:cNvGrpSpPr/>
          <p:nvPr/>
        </p:nvGrpSpPr>
        <p:grpSpPr>
          <a:xfrm>
            <a:off x="1195961" y="1547582"/>
            <a:ext cx="469233" cy="469233"/>
            <a:chOff x="3554916" y="2857764"/>
            <a:chExt cx="605676" cy="60567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A4917B-297F-48AA-846C-1F0DCD03C729}"/>
                </a:ext>
              </a:extLst>
            </p:cNvPr>
            <p:cNvSpPr/>
            <p:nvPr/>
          </p:nvSpPr>
          <p:spPr>
            <a:xfrm>
              <a:off x="35549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AF10D0F-9B12-4980-BA21-DDB66A37C4E0}"/>
                </a:ext>
              </a:extLst>
            </p:cNvPr>
            <p:cNvGrpSpPr/>
            <p:nvPr/>
          </p:nvGrpSpPr>
          <p:grpSpPr>
            <a:xfrm>
              <a:off x="3669345" y="3002908"/>
              <a:ext cx="376818" cy="305864"/>
              <a:chOff x="1998664" y="2974975"/>
              <a:chExt cx="623888" cy="506413"/>
            </a:xfrm>
            <a:solidFill>
              <a:schemeClr val="accent1"/>
            </a:solidFill>
          </p:grpSpPr>
          <p:sp>
            <p:nvSpPr>
              <p:cNvPr id="26" name="Freeform 55">
                <a:extLst>
                  <a:ext uri="{FF2B5EF4-FFF2-40B4-BE49-F238E27FC236}">
                    <a16:creationId xmlns:a16="http://schemas.microsoft.com/office/drawing/2014/main" id="{6F8F456E-5439-4460-A2BA-D709CDFE9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625" y="3178175"/>
                <a:ext cx="206375" cy="41275"/>
              </a:xfrm>
              <a:custGeom>
                <a:avLst/>
                <a:gdLst>
                  <a:gd name="T0" fmla="*/ 107 w 118"/>
                  <a:gd name="T1" fmla="*/ 24 h 24"/>
                  <a:gd name="T2" fmla="*/ 12 w 118"/>
                  <a:gd name="T3" fmla="*/ 24 h 24"/>
                  <a:gd name="T4" fmla="*/ 0 w 118"/>
                  <a:gd name="T5" fmla="*/ 12 h 24"/>
                  <a:gd name="T6" fmla="*/ 12 w 118"/>
                  <a:gd name="T7" fmla="*/ 0 h 24"/>
                  <a:gd name="T8" fmla="*/ 107 w 118"/>
                  <a:gd name="T9" fmla="*/ 0 h 24"/>
                  <a:gd name="T10" fmla="*/ 118 w 118"/>
                  <a:gd name="T11" fmla="*/ 12 h 24"/>
                  <a:gd name="T12" fmla="*/ 107 w 11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4">
                    <a:moveTo>
                      <a:pt x="107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3" y="0"/>
                      <a:pt x="118" y="6"/>
                      <a:pt x="118" y="12"/>
                    </a:cubicBezTo>
                    <a:cubicBezTo>
                      <a:pt x="118" y="18"/>
                      <a:pt x="113" y="24"/>
                      <a:pt x="107" y="24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225CCA5E-7761-42D6-B213-7668ABFA1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3182938"/>
                <a:ext cx="39688" cy="85725"/>
              </a:xfrm>
              <a:custGeom>
                <a:avLst/>
                <a:gdLst>
                  <a:gd name="T0" fmla="*/ 11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1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1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1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1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  <p:sp>
            <p:nvSpPr>
              <p:cNvPr id="49" name="Freeform 57">
                <a:extLst>
                  <a:ext uri="{FF2B5EF4-FFF2-40B4-BE49-F238E27FC236}">
                    <a16:creationId xmlns:a16="http://schemas.microsoft.com/office/drawing/2014/main" id="{7DF8D1A8-8EBE-4183-A48C-CEAE65159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0" y="3182938"/>
                <a:ext cx="41275" cy="85725"/>
              </a:xfrm>
              <a:custGeom>
                <a:avLst/>
                <a:gdLst>
                  <a:gd name="T0" fmla="*/ 12 w 23"/>
                  <a:gd name="T1" fmla="*/ 49 h 49"/>
                  <a:gd name="T2" fmla="*/ 0 w 23"/>
                  <a:gd name="T3" fmla="*/ 37 h 49"/>
                  <a:gd name="T4" fmla="*/ 0 w 23"/>
                  <a:gd name="T5" fmla="*/ 12 h 49"/>
                  <a:gd name="T6" fmla="*/ 12 w 23"/>
                  <a:gd name="T7" fmla="*/ 0 h 49"/>
                  <a:gd name="T8" fmla="*/ 23 w 23"/>
                  <a:gd name="T9" fmla="*/ 12 h 49"/>
                  <a:gd name="T10" fmla="*/ 23 w 23"/>
                  <a:gd name="T11" fmla="*/ 37 h 49"/>
                  <a:gd name="T12" fmla="*/ 12 w 2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9">
                    <a:moveTo>
                      <a:pt x="12" y="49"/>
                    </a:moveTo>
                    <a:cubicBezTo>
                      <a:pt x="5" y="49"/>
                      <a:pt x="0" y="43"/>
                      <a:pt x="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8" y="0"/>
                      <a:pt x="23" y="5"/>
                      <a:pt x="23" y="12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3"/>
                      <a:pt x="18" y="49"/>
                      <a:pt x="12" y="4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  <p:sp>
            <p:nvSpPr>
              <p:cNvPr id="50" name="Freeform 58">
                <a:extLst>
                  <a:ext uri="{FF2B5EF4-FFF2-40B4-BE49-F238E27FC236}">
                    <a16:creationId xmlns:a16="http://schemas.microsoft.com/office/drawing/2014/main" id="{F9A390F0-F584-4861-99AC-310F8B4273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2663" y="3111500"/>
                <a:ext cx="119063" cy="174625"/>
              </a:xfrm>
              <a:custGeom>
                <a:avLst/>
                <a:gdLst>
                  <a:gd name="T0" fmla="*/ 34 w 68"/>
                  <a:gd name="T1" fmla="*/ 100 h 100"/>
                  <a:gd name="T2" fmla="*/ 0 w 68"/>
                  <a:gd name="T3" fmla="*/ 66 h 100"/>
                  <a:gd name="T4" fmla="*/ 0 w 68"/>
                  <a:gd name="T5" fmla="*/ 34 h 100"/>
                  <a:gd name="T6" fmla="*/ 34 w 68"/>
                  <a:gd name="T7" fmla="*/ 0 h 100"/>
                  <a:gd name="T8" fmla="*/ 68 w 68"/>
                  <a:gd name="T9" fmla="*/ 34 h 100"/>
                  <a:gd name="T10" fmla="*/ 68 w 68"/>
                  <a:gd name="T11" fmla="*/ 66 h 100"/>
                  <a:gd name="T12" fmla="*/ 34 w 68"/>
                  <a:gd name="T13" fmla="*/ 100 h 100"/>
                  <a:gd name="T14" fmla="*/ 34 w 68"/>
                  <a:gd name="T15" fmla="*/ 23 h 100"/>
                  <a:gd name="T16" fmla="*/ 23 w 68"/>
                  <a:gd name="T17" fmla="*/ 34 h 100"/>
                  <a:gd name="T18" fmla="*/ 23 w 68"/>
                  <a:gd name="T19" fmla="*/ 66 h 100"/>
                  <a:gd name="T20" fmla="*/ 34 w 68"/>
                  <a:gd name="T21" fmla="*/ 77 h 100"/>
                  <a:gd name="T22" fmla="*/ 45 w 68"/>
                  <a:gd name="T23" fmla="*/ 66 h 100"/>
                  <a:gd name="T24" fmla="*/ 45 w 68"/>
                  <a:gd name="T25" fmla="*/ 34 h 100"/>
                  <a:gd name="T26" fmla="*/ 34 w 68"/>
                  <a:gd name="T27" fmla="*/ 2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00">
                    <a:moveTo>
                      <a:pt x="34" y="100"/>
                    </a:moveTo>
                    <a:cubicBezTo>
                      <a:pt x="16" y="100"/>
                      <a:pt x="0" y="84"/>
                      <a:pt x="0" y="6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84"/>
                      <a:pt x="53" y="100"/>
                      <a:pt x="34" y="100"/>
                    </a:cubicBezTo>
                    <a:close/>
                    <a:moveTo>
                      <a:pt x="34" y="23"/>
                    </a:moveTo>
                    <a:cubicBezTo>
                      <a:pt x="28" y="23"/>
                      <a:pt x="23" y="28"/>
                      <a:pt x="23" y="34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72"/>
                      <a:pt x="28" y="77"/>
                      <a:pt x="34" y="77"/>
                    </a:cubicBezTo>
                    <a:cubicBezTo>
                      <a:pt x="40" y="77"/>
                      <a:pt x="45" y="72"/>
                      <a:pt x="45" y="66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28"/>
                      <a:pt x="40" y="23"/>
                      <a:pt x="34" y="2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  <p:sp>
            <p:nvSpPr>
              <p:cNvPr id="51" name="Freeform 59">
                <a:extLst>
                  <a:ext uri="{FF2B5EF4-FFF2-40B4-BE49-F238E27FC236}">
                    <a16:creationId xmlns:a16="http://schemas.microsoft.com/office/drawing/2014/main" id="{4691B6E3-84EC-4793-94DD-BD50665C0E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8664" y="2974975"/>
                <a:ext cx="623888" cy="506413"/>
              </a:xfrm>
              <a:custGeom>
                <a:avLst/>
                <a:gdLst>
                  <a:gd name="T0" fmla="*/ 341 w 356"/>
                  <a:gd name="T1" fmla="*/ 240 h 289"/>
                  <a:gd name="T2" fmla="*/ 272 w 356"/>
                  <a:gd name="T3" fmla="*/ 196 h 289"/>
                  <a:gd name="T4" fmla="*/ 252 w 356"/>
                  <a:gd name="T5" fmla="*/ 192 h 289"/>
                  <a:gd name="T6" fmla="*/ 246 w 356"/>
                  <a:gd name="T7" fmla="*/ 195 h 289"/>
                  <a:gd name="T8" fmla="*/ 234 w 356"/>
                  <a:gd name="T9" fmla="*/ 187 h 289"/>
                  <a:gd name="T10" fmla="*/ 246 w 356"/>
                  <a:gd name="T11" fmla="*/ 103 h 289"/>
                  <a:gd name="T12" fmla="*/ 102 w 356"/>
                  <a:gd name="T13" fmla="*/ 16 h 289"/>
                  <a:gd name="T14" fmla="*/ 15 w 356"/>
                  <a:gd name="T15" fmla="*/ 159 h 289"/>
                  <a:gd name="T16" fmla="*/ 158 w 356"/>
                  <a:gd name="T17" fmla="*/ 246 h 289"/>
                  <a:gd name="T18" fmla="*/ 220 w 356"/>
                  <a:gd name="T19" fmla="*/ 208 h 289"/>
                  <a:gd name="T20" fmla="*/ 232 w 356"/>
                  <a:gd name="T21" fmla="*/ 216 h 289"/>
                  <a:gd name="T22" fmla="*/ 244 w 356"/>
                  <a:gd name="T23" fmla="*/ 239 h 289"/>
                  <a:gd name="T24" fmla="*/ 313 w 356"/>
                  <a:gd name="T25" fmla="*/ 284 h 289"/>
                  <a:gd name="T26" fmla="*/ 333 w 356"/>
                  <a:gd name="T27" fmla="*/ 287 h 289"/>
                  <a:gd name="T28" fmla="*/ 349 w 356"/>
                  <a:gd name="T29" fmla="*/ 276 h 289"/>
                  <a:gd name="T30" fmla="*/ 341 w 356"/>
                  <a:gd name="T31" fmla="*/ 240 h 289"/>
                  <a:gd name="T32" fmla="*/ 153 w 356"/>
                  <a:gd name="T33" fmla="*/ 225 h 289"/>
                  <a:gd name="T34" fmla="*/ 37 w 356"/>
                  <a:gd name="T35" fmla="*/ 154 h 289"/>
                  <a:gd name="T36" fmla="*/ 108 w 356"/>
                  <a:gd name="T37" fmla="*/ 37 h 289"/>
                  <a:gd name="T38" fmla="*/ 224 w 356"/>
                  <a:gd name="T39" fmla="*/ 108 h 289"/>
                  <a:gd name="T40" fmla="*/ 153 w 356"/>
                  <a:gd name="T41" fmla="*/ 2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289">
                    <a:moveTo>
                      <a:pt x="341" y="240"/>
                    </a:moveTo>
                    <a:cubicBezTo>
                      <a:pt x="272" y="196"/>
                      <a:pt x="272" y="196"/>
                      <a:pt x="272" y="196"/>
                    </a:cubicBezTo>
                    <a:cubicBezTo>
                      <a:pt x="266" y="192"/>
                      <a:pt x="259" y="191"/>
                      <a:pt x="252" y="192"/>
                    </a:cubicBezTo>
                    <a:cubicBezTo>
                      <a:pt x="250" y="193"/>
                      <a:pt x="248" y="194"/>
                      <a:pt x="246" y="195"/>
                    </a:cubicBezTo>
                    <a:cubicBezTo>
                      <a:pt x="234" y="187"/>
                      <a:pt x="234" y="187"/>
                      <a:pt x="234" y="187"/>
                    </a:cubicBezTo>
                    <a:cubicBezTo>
                      <a:pt x="248" y="163"/>
                      <a:pt x="253" y="133"/>
                      <a:pt x="246" y="103"/>
                    </a:cubicBezTo>
                    <a:cubicBezTo>
                      <a:pt x="230" y="40"/>
                      <a:pt x="166" y="0"/>
                      <a:pt x="102" y="16"/>
                    </a:cubicBezTo>
                    <a:cubicBezTo>
                      <a:pt x="39" y="31"/>
                      <a:pt x="0" y="96"/>
                      <a:pt x="15" y="159"/>
                    </a:cubicBezTo>
                    <a:cubicBezTo>
                      <a:pt x="31" y="223"/>
                      <a:pt x="95" y="262"/>
                      <a:pt x="158" y="246"/>
                    </a:cubicBezTo>
                    <a:cubicBezTo>
                      <a:pt x="183" y="240"/>
                      <a:pt x="205" y="226"/>
                      <a:pt x="220" y="208"/>
                    </a:cubicBezTo>
                    <a:cubicBezTo>
                      <a:pt x="232" y="216"/>
                      <a:pt x="232" y="216"/>
                      <a:pt x="232" y="216"/>
                    </a:cubicBezTo>
                    <a:cubicBezTo>
                      <a:pt x="232" y="225"/>
                      <a:pt x="235" y="234"/>
                      <a:pt x="244" y="239"/>
                    </a:cubicBezTo>
                    <a:cubicBezTo>
                      <a:pt x="313" y="284"/>
                      <a:pt x="313" y="284"/>
                      <a:pt x="313" y="284"/>
                    </a:cubicBezTo>
                    <a:cubicBezTo>
                      <a:pt x="319" y="288"/>
                      <a:pt x="326" y="289"/>
                      <a:pt x="333" y="287"/>
                    </a:cubicBezTo>
                    <a:cubicBezTo>
                      <a:pt x="339" y="286"/>
                      <a:pt x="345" y="282"/>
                      <a:pt x="349" y="276"/>
                    </a:cubicBezTo>
                    <a:cubicBezTo>
                      <a:pt x="356" y="264"/>
                      <a:pt x="353" y="248"/>
                      <a:pt x="341" y="240"/>
                    </a:cubicBezTo>
                    <a:close/>
                    <a:moveTo>
                      <a:pt x="153" y="225"/>
                    </a:moveTo>
                    <a:cubicBezTo>
                      <a:pt x="101" y="238"/>
                      <a:pt x="49" y="206"/>
                      <a:pt x="37" y="154"/>
                    </a:cubicBezTo>
                    <a:cubicBezTo>
                      <a:pt x="24" y="102"/>
                      <a:pt x="56" y="50"/>
                      <a:pt x="108" y="37"/>
                    </a:cubicBezTo>
                    <a:cubicBezTo>
                      <a:pt x="159" y="25"/>
                      <a:pt x="212" y="56"/>
                      <a:pt x="224" y="108"/>
                    </a:cubicBezTo>
                    <a:cubicBezTo>
                      <a:pt x="237" y="160"/>
                      <a:pt x="205" y="212"/>
                      <a:pt x="153" y="225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4B79F99-8888-4F2E-A12F-B48D9A0B10C5}"/>
              </a:ext>
            </a:extLst>
          </p:cNvPr>
          <p:cNvGrpSpPr/>
          <p:nvPr/>
        </p:nvGrpSpPr>
        <p:grpSpPr>
          <a:xfrm>
            <a:off x="7488100" y="1547582"/>
            <a:ext cx="469233" cy="469233"/>
            <a:chOff x="8012616" y="2857764"/>
            <a:chExt cx="605676" cy="60567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5DF6C83-031F-4EE4-B9A7-8AD6D9B368C8}"/>
                </a:ext>
              </a:extLst>
            </p:cNvPr>
            <p:cNvSpPr/>
            <p:nvPr/>
          </p:nvSpPr>
          <p:spPr>
            <a:xfrm>
              <a:off x="8012616" y="2857764"/>
              <a:ext cx="605676" cy="60567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349D85-4F7E-4E48-A38A-ECEF8CB1A74E}"/>
                </a:ext>
              </a:extLst>
            </p:cNvPr>
            <p:cNvGrpSpPr/>
            <p:nvPr/>
          </p:nvGrpSpPr>
          <p:grpSpPr>
            <a:xfrm>
              <a:off x="8188677" y="3015744"/>
              <a:ext cx="253548" cy="319248"/>
              <a:chOff x="6098454" y="4517151"/>
              <a:chExt cx="378389" cy="476437"/>
            </a:xfrm>
            <a:solidFill>
              <a:schemeClr val="accent2"/>
            </a:solidFill>
          </p:grpSpPr>
          <p:sp>
            <p:nvSpPr>
              <p:cNvPr id="55" name="Freeform 66">
                <a:extLst>
                  <a:ext uri="{FF2B5EF4-FFF2-40B4-BE49-F238E27FC236}">
                    <a16:creationId xmlns:a16="http://schemas.microsoft.com/office/drawing/2014/main" id="{460F7073-95A8-490C-810E-0C72AD0CC2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8454" y="4517151"/>
                <a:ext cx="378389" cy="476437"/>
              </a:xfrm>
              <a:custGeom>
                <a:avLst/>
                <a:gdLst>
                  <a:gd name="T0" fmla="*/ 0 w 138"/>
                  <a:gd name="T1" fmla="*/ 69 h 174"/>
                  <a:gd name="T2" fmla="*/ 138 w 138"/>
                  <a:gd name="T3" fmla="*/ 69 h 174"/>
                  <a:gd name="T4" fmla="*/ 114 w 138"/>
                  <a:gd name="T5" fmla="*/ 81 h 174"/>
                  <a:gd name="T6" fmla="*/ 110 w 138"/>
                  <a:gd name="T7" fmla="*/ 89 h 174"/>
                  <a:gd name="T8" fmla="*/ 101 w 138"/>
                  <a:gd name="T9" fmla="*/ 89 h 174"/>
                  <a:gd name="T10" fmla="*/ 101 w 138"/>
                  <a:gd name="T11" fmla="*/ 101 h 174"/>
                  <a:gd name="T12" fmla="*/ 94 w 138"/>
                  <a:gd name="T13" fmla="*/ 107 h 174"/>
                  <a:gd name="T14" fmla="*/ 85 w 138"/>
                  <a:gd name="T15" fmla="*/ 102 h 174"/>
                  <a:gd name="T16" fmla="*/ 79 w 138"/>
                  <a:gd name="T17" fmla="*/ 112 h 174"/>
                  <a:gd name="T18" fmla="*/ 70 w 138"/>
                  <a:gd name="T19" fmla="*/ 114 h 174"/>
                  <a:gd name="T20" fmla="*/ 65 w 138"/>
                  <a:gd name="T21" fmla="*/ 105 h 174"/>
                  <a:gd name="T22" fmla="*/ 55 w 138"/>
                  <a:gd name="T23" fmla="*/ 111 h 174"/>
                  <a:gd name="T24" fmla="*/ 47 w 138"/>
                  <a:gd name="T25" fmla="*/ 108 h 174"/>
                  <a:gd name="T26" fmla="*/ 47 w 138"/>
                  <a:gd name="T27" fmla="*/ 98 h 174"/>
                  <a:gd name="T28" fmla="*/ 35 w 138"/>
                  <a:gd name="T29" fmla="*/ 98 h 174"/>
                  <a:gd name="T30" fmla="*/ 29 w 138"/>
                  <a:gd name="T31" fmla="*/ 91 h 174"/>
                  <a:gd name="T32" fmla="*/ 34 w 138"/>
                  <a:gd name="T33" fmla="*/ 83 h 174"/>
                  <a:gd name="T34" fmla="*/ 24 w 138"/>
                  <a:gd name="T35" fmla="*/ 77 h 174"/>
                  <a:gd name="T36" fmla="*/ 23 w 138"/>
                  <a:gd name="T37" fmla="*/ 68 h 174"/>
                  <a:gd name="T38" fmla="*/ 31 w 138"/>
                  <a:gd name="T39" fmla="*/ 63 h 174"/>
                  <a:gd name="T40" fmla="*/ 25 w 138"/>
                  <a:gd name="T41" fmla="*/ 53 h 174"/>
                  <a:gd name="T42" fmla="*/ 28 w 138"/>
                  <a:gd name="T43" fmla="*/ 45 h 174"/>
                  <a:gd name="T44" fmla="*/ 38 w 138"/>
                  <a:gd name="T45" fmla="*/ 44 h 174"/>
                  <a:gd name="T46" fmla="*/ 38 w 138"/>
                  <a:gd name="T47" fmla="*/ 32 h 174"/>
                  <a:gd name="T48" fmla="*/ 45 w 138"/>
                  <a:gd name="T49" fmla="*/ 27 h 174"/>
                  <a:gd name="T50" fmla="*/ 54 w 138"/>
                  <a:gd name="T51" fmla="*/ 32 h 174"/>
                  <a:gd name="T52" fmla="*/ 59 w 138"/>
                  <a:gd name="T53" fmla="*/ 21 h 174"/>
                  <a:gd name="T54" fmla="*/ 68 w 138"/>
                  <a:gd name="T55" fmla="*/ 20 h 174"/>
                  <a:gd name="T56" fmla="*/ 73 w 138"/>
                  <a:gd name="T57" fmla="*/ 29 h 174"/>
                  <a:gd name="T58" fmla="*/ 83 w 138"/>
                  <a:gd name="T59" fmla="*/ 22 h 174"/>
                  <a:gd name="T60" fmla="*/ 92 w 138"/>
                  <a:gd name="T61" fmla="*/ 26 h 174"/>
                  <a:gd name="T62" fmla="*/ 92 w 138"/>
                  <a:gd name="T63" fmla="*/ 36 h 174"/>
                  <a:gd name="T64" fmla="*/ 104 w 138"/>
                  <a:gd name="T65" fmla="*/ 35 h 174"/>
                  <a:gd name="T66" fmla="*/ 109 w 138"/>
                  <a:gd name="T67" fmla="*/ 43 h 174"/>
                  <a:gd name="T68" fmla="*/ 105 w 138"/>
                  <a:gd name="T69" fmla="*/ 51 h 174"/>
                  <a:gd name="T70" fmla="*/ 115 w 138"/>
                  <a:gd name="T71" fmla="*/ 57 h 174"/>
                  <a:gd name="T72" fmla="*/ 116 w 138"/>
                  <a:gd name="T73" fmla="*/ 66 h 174"/>
                  <a:gd name="T74" fmla="*/ 108 w 138"/>
                  <a:gd name="T75" fmla="*/ 71 h 174"/>
                  <a:gd name="T76" fmla="*/ 114 w 138"/>
                  <a:gd name="T77" fmla="*/ 8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8" h="174">
                    <a:moveTo>
                      <a:pt x="69" y="0"/>
                    </a:move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69" y="174"/>
                      <a:pt x="69" y="174"/>
                    </a:cubicBezTo>
                    <a:cubicBezTo>
                      <a:pt x="69" y="174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4" y="81"/>
                    </a:moveTo>
                    <a:cubicBezTo>
                      <a:pt x="113" y="83"/>
                      <a:pt x="113" y="83"/>
                      <a:pt x="113" y="83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99" y="91"/>
                      <a:pt x="98" y="93"/>
                      <a:pt x="97" y="94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99" y="103"/>
                      <a:pt x="99" y="103"/>
                      <a:pt x="99" y="103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8"/>
                      <a:pt x="92" y="108"/>
                      <a:pt x="92" y="108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3" y="103"/>
                      <a:pt x="81" y="103"/>
                      <a:pt x="79" y="104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7" y="113"/>
                      <a:pt x="77" y="113"/>
                      <a:pt x="77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3" y="105"/>
                      <a:pt x="61" y="105"/>
                      <a:pt x="60" y="104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47" y="108"/>
                      <a:pt x="47" y="108"/>
                      <a:pt x="47" y="108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7"/>
                      <a:pt x="44" y="96"/>
                      <a:pt x="42" y="94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3" y="81"/>
                      <a:pt x="32" y="79"/>
                      <a:pt x="32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1"/>
                      <a:pt x="31" y="59"/>
                      <a:pt x="32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9" y="43"/>
                      <a:pt x="41" y="41"/>
                      <a:pt x="42" y="4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1"/>
                      <a:pt x="57" y="30"/>
                      <a:pt x="59" y="3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5" y="29"/>
                      <a:pt x="77" y="29"/>
                      <a:pt x="79" y="3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3" y="37"/>
                      <a:pt x="95" y="38"/>
                      <a:pt x="96" y="39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9" y="43"/>
                      <a:pt x="109" y="43"/>
                      <a:pt x="109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5" y="53"/>
                      <a:pt x="106" y="55"/>
                      <a:pt x="107" y="57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59"/>
                      <a:pt x="115" y="59"/>
                      <a:pt x="115" y="59"/>
                    </a:cubicBezTo>
                    <a:cubicBezTo>
                      <a:pt x="116" y="66"/>
                      <a:pt x="116" y="66"/>
                      <a:pt x="116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08" y="71"/>
                      <a:pt x="108" y="71"/>
                      <a:pt x="108" y="71"/>
                    </a:cubicBezTo>
                    <a:cubicBezTo>
                      <a:pt x="108" y="73"/>
                      <a:pt x="107" y="75"/>
                      <a:pt x="107" y="77"/>
                    </a:cubicBezTo>
                    <a:lnTo>
                      <a:pt x="114" y="81"/>
                    </a:ln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  <p:sp>
            <p:nvSpPr>
              <p:cNvPr id="56" name="Freeform 67">
                <a:extLst>
                  <a:ext uri="{FF2B5EF4-FFF2-40B4-BE49-F238E27FC236}">
                    <a16:creationId xmlns:a16="http://schemas.microsoft.com/office/drawing/2014/main" id="{E7050C97-E6A1-4B7E-BD8A-5B393F800B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2016" y="4614918"/>
                <a:ext cx="174004" cy="172621"/>
              </a:xfrm>
              <a:custGeom>
                <a:avLst/>
                <a:gdLst>
                  <a:gd name="T0" fmla="*/ 31 w 63"/>
                  <a:gd name="T1" fmla="*/ 0 h 63"/>
                  <a:gd name="T2" fmla="*/ 0 w 63"/>
                  <a:gd name="T3" fmla="*/ 32 h 63"/>
                  <a:gd name="T4" fmla="*/ 31 w 63"/>
                  <a:gd name="T5" fmla="*/ 63 h 63"/>
                  <a:gd name="T6" fmla="*/ 63 w 63"/>
                  <a:gd name="T7" fmla="*/ 32 h 63"/>
                  <a:gd name="T8" fmla="*/ 31 w 63"/>
                  <a:gd name="T9" fmla="*/ 0 h 63"/>
                  <a:gd name="T10" fmla="*/ 31 w 63"/>
                  <a:gd name="T11" fmla="*/ 46 h 63"/>
                  <a:gd name="T12" fmla="*/ 17 w 63"/>
                  <a:gd name="T13" fmla="*/ 32 h 63"/>
                  <a:gd name="T14" fmla="*/ 31 w 63"/>
                  <a:gd name="T15" fmla="*/ 18 h 63"/>
                  <a:gd name="T16" fmla="*/ 46 w 63"/>
                  <a:gd name="T17" fmla="*/ 32 h 63"/>
                  <a:gd name="T18" fmla="*/ 31 w 63"/>
                  <a:gd name="T19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3">
                    <a:moveTo>
                      <a:pt x="31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3"/>
                      <a:pt x="31" y="63"/>
                    </a:cubicBezTo>
                    <a:cubicBezTo>
                      <a:pt x="49" y="63"/>
                      <a:pt x="63" y="49"/>
                      <a:pt x="63" y="32"/>
                    </a:cubicBezTo>
                    <a:cubicBezTo>
                      <a:pt x="63" y="14"/>
                      <a:pt x="49" y="0"/>
                      <a:pt x="31" y="0"/>
                    </a:cubicBezTo>
                    <a:close/>
                    <a:moveTo>
                      <a:pt x="31" y="46"/>
                    </a:moveTo>
                    <a:cubicBezTo>
                      <a:pt x="23" y="46"/>
                      <a:pt x="17" y="40"/>
                      <a:pt x="17" y="32"/>
                    </a:cubicBezTo>
                    <a:cubicBezTo>
                      <a:pt x="17" y="24"/>
                      <a:pt x="23" y="18"/>
                      <a:pt x="31" y="18"/>
                    </a:cubicBezTo>
                    <a:cubicBezTo>
                      <a:pt x="39" y="18"/>
                      <a:pt x="46" y="24"/>
                      <a:pt x="46" y="32"/>
                    </a:cubicBezTo>
                    <a:cubicBezTo>
                      <a:pt x="46" y="40"/>
                      <a:pt x="39" y="46"/>
                      <a:pt x="31" y="46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</p:grpSp>
      </p:grpSp>
      <p:sp>
        <p:nvSpPr>
          <p:cNvPr id="57" name="Freeform 4">
            <a:extLst>
              <a:ext uri="{FF2B5EF4-FFF2-40B4-BE49-F238E27FC236}">
                <a16:creationId xmlns:a16="http://schemas.microsoft.com/office/drawing/2014/main" id="{85DEEBE2-02F1-4DBF-8815-BBF58A24BAC0}"/>
              </a:ext>
            </a:extLst>
          </p:cNvPr>
          <p:cNvSpPr>
            <a:spLocks/>
          </p:cNvSpPr>
          <p:nvPr/>
        </p:nvSpPr>
        <p:spPr bwMode="gray">
          <a:xfrm rot="19490962" flipH="1" flipV="1">
            <a:off x="5852133" y="1515482"/>
            <a:ext cx="1495562" cy="180717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244C8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58" name="Oval 5">
            <a:extLst>
              <a:ext uri="{FF2B5EF4-FFF2-40B4-BE49-F238E27FC236}">
                <a16:creationId xmlns:a16="http://schemas.microsoft.com/office/drawing/2014/main" id="{6C15F598-02A0-41B5-8607-EF83EAE165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8477" y="2117944"/>
            <a:ext cx="1296966" cy="1296966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9" name="Oval 6">
            <a:extLst>
              <a:ext uri="{FF2B5EF4-FFF2-40B4-BE49-F238E27FC236}">
                <a16:creationId xmlns:a16="http://schemas.microsoft.com/office/drawing/2014/main" id="{120C7D51-8EAF-4015-A631-4630FB1BE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51431" y="3067110"/>
            <a:ext cx="1296966" cy="1296966"/>
          </a:xfrm>
          <a:prstGeom prst="ellipse">
            <a:avLst/>
          </a:prstGeom>
          <a:solidFill>
            <a:srgbClr val="244C8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B3F12FFA-5B47-4589-BCA7-36E3BD45F254}"/>
              </a:ext>
            </a:extLst>
          </p:cNvPr>
          <p:cNvSpPr txBox="1"/>
          <p:nvPr/>
        </p:nvSpPr>
        <p:spPr>
          <a:xfrm>
            <a:off x="1180794" y="2233979"/>
            <a:ext cx="2673645" cy="361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基于 </a:t>
            </a:r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IoTDB</a:t>
            </a: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的时序数据驱动的安全漏洞管理工具，通过时序数据分析技术，帮助开源项目管理安全漏洞，提升漏洞修复效率。系统通过采集实时漏洞信息，利用 </a:t>
            </a:r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IoTDB</a:t>
            </a: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进行数据存储和分析，实现漏洞提交、修复趋势分析及预警。工具的异常检测和趋势预测功能，帮助开发者优化漏洞响应速度，提升项目安全性。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A2961BE-564F-4AD9-9C48-8DA65340B644}"/>
              </a:ext>
            </a:extLst>
          </p:cNvPr>
          <p:cNvCxnSpPr/>
          <p:nvPr/>
        </p:nvCxnSpPr>
        <p:spPr>
          <a:xfrm>
            <a:off x="1183671" y="2111336"/>
            <a:ext cx="4029646" cy="0"/>
          </a:xfrm>
          <a:prstGeom prst="line">
            <a:avLst/>
          </a:prstGeom>
          <a:noFill/>
          <a:ln>
            <a:solidFill>
              <a:srgbClr val="41445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10">
            <a:extLst>
              <a:ext uri="{FF2B5EF4-FFF2-40B4-BE49-F238E27FC236}">
                <a16:creationId xmlns:a16="http://schemas.microsoft.com/office/drawing/2014/main" id="{EFD27671-2883-4011-B8EC-175CBDFEDFE3}"/>
              </a:ext>
            </a:extLst>
          </p:cNvPr>
          <p:cNvSpPr txBox="1"/>
          <p:nvPr/>
        </p:nvSpPr>
        <p:spPr>
          <a:xfrm>
            <a:off x="7669507" y="2117944"/>
            <a:ext cx="2916984" cy="21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1.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智能化漏洞预测与修复建议，利用机器学习与 </a:t>
            </a: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AI 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技术，提升漏洞预测能力，自动生成修复建议。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2.</a:t>
            </a:r>
            <a:r>
              <a:rPr lang="zh-CN" altLang="en-US" sz="16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性能优化优化系统性能，支持大规模开源项目的数据处理，确保系统高效稳定运行。</a:t>
            </a:r>
            <a:endParaRPr lang="en-US" altLang="zh-CN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A548E2-6F0D-470B-B6FB-049DCC0E10A7}"/>
              </a:ext>
            </a:extLst>
          </p:cNvPr>
          <p:cNvCxnSpPr/>
          <p:nvPr/>
        </p:nvCxnSpPr>
        <p:spPr>
          <a:xfrm>
            <a:off x="7448704" y="2081684"/>
            <a:ext cx="4203563" cy="0"/>
          </a:xfrm>
          <a:prstGeom prst="line">
            <a:avLst/>
          </a:prstGeom>
          <a:noFill/>
          <a:ln>
            <a:solidFill>
              <a:srgbClr val="41445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84CF5B5-B22F-4859-99CB-73AF2073C677}"/>
              </a:ext>
            </a:extLst>
          </p:cNvPr>
          <p:cNvSpPr txBox="1"/>
          <p:nvPr/>
        </p:nvSpPr>
        <p:spPr>
          <a:xfrm>
            <a:off x="1657512" y="15881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总结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2BE1C8-BB80-440A-98EA-03105AC9A199}"/>
              </a:ext>
            </a:extLst>
          </p:cNvPr>
          <p:cNvSpPr txBox="1"/>
          <p:nvPr/>
        </p:nvSpPr>
        <p:spPr>
          <a:xfrm>
            <a:off x="7943331" y="1567545"/>
            <a:ext cx="2369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未来展望</a:t>
            </a: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水滴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13245</TotalTime>
  <Words>918</Words>
  <Application>Microsoft Office PowerPoint</Application>
  <PresentationFormat>宽屏</PresentationFormat>
  <Paragraphs>71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思源黑体</vt:lpstr>
      <vt:lpstr>微软雅黑</vt:lpstr>
      <vt:lpstr>造字工房尚雅体演示版常规体</vt:lpstr>
      <vt:lpstr>Arial</vt:lpstr>
      <vt:lpstr>Calibri</vt:lpstr>
      <vt:lpstr>Times New Roman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谭刘麒戈</dc:creator>
  <cp:lastModifiedBy>麒戈 谭刘</cp:lastModifiedBy>
  <cp:revision>163</cp:revision>
  <dcterms:created xsi:type="dcterms:W3CDTF">2020-06-09T08:26:45Z</dcterms:created>
  <dcterms:modified xsi:type="dcterms:W3CDTF">2024-12-08T06:17:41Z</dcterms:modified>
</cp:coreProperties>
</file>