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7" r:id="rId2"/>
    <p:sldId id="282" r:id="rId3"/>
    <p:sldId id="305" r:id="rId4"/>
    <p:sldId id="304" r:id="rId5"/>
    <p:sldId id="306" r:id="rId6"/>
    <p:sldId id="283" r:id="rId7"/>
    <p:sldId id="307" r:id="rId8"/>
    <p:sldId id="302" r:id="rId9"/>
    <p:sldId id="303" r:id="rId10"/>
    <p:sldId id="284" r:id="rId11"/>
    <p:sldId id="285" r:id="rId12"/>
    <p:sldId id="286" r:id="rId13"/>
    <p:sldId id="308" r:id="rId14"/>
    <p:sldId id="287" r:id="rId15"/>
    <p:sldId id="309" r:id="rId16"/>
    <p:sldId id="288" r:id="rId17"/>
    <p:sldId id="290" r:id="rId18"/>
    <p:sldId id="291" r:id="rId19"/>
    <p:sldId id="292" r:id="rId20"/>
    <p:sldId id="293" r:id="rId21"/>
    <p:sldId id="295" r:id="rId22"/>
    <p:sldId id="313" r:id="rId23"/>
    <p:sldId id="298" r:id="rId24"/>
    <p:sldId id="314" r:id="rId25"/>
    <p:sldId id="312" r:id="rId26"/>
    <p:sldId id="299" r:id="rId27"/>
    <p:sldId id="289" r:id="rId28"/>
    <p:sldId id="315" r:id="rId29"/>
    <p:sldId id="316" r:id="rId30"/>
    <p:sldId id="317" r:id="rId31"/>
    <p:sldId id="301" r:id="rId32"/>
    <p:sldId id="300" r:id="rId33"/>
    <p:sldId id="294" r:id="rId34"/>
    <p:sldId id="319" r:id="rId35"/>
    <p:sldId id="297" r:id="rId36"/>
    <p:sldId id="311" r:id="rId37"/>
    <p:sldId id="318" r:id="rId38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8" autoAdjust="0"/>
    <p:restoredTop sz="86364" autoAdjust="0"/>
  </p:normalViewPr>
  <p:slideViewPr>
    <p:cSldViewPr snapToGrid="0">
      <p:cViewPr varScale="1">
        <p:scale>
          <a:sx n="90" d="100"/>
          <a:sy n="90" d="100"/>
        </p:scale>
        <p:origin x="108" y="59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7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13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3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04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52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46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1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6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00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0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59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54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77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143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88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72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13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77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45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8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25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17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646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56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52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75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263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91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4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8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0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0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7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2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3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7D96-8BC2-4629-AA50-F359A84394DB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12EF-B671-4727-B858-825FC1C88D7F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97FC3-1991-4CD4-8511-167250323576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F58399B-2625-44EA-9F13-C2F47178F334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820316C-C93C-4D04-BE0A-66F6CCFA2DF2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809232" y="92076"/>
            <a:ext cx="2133600" cy="365125"/>
          </a:xfrm>
        </p:spPr>
        <p:txBody>
          <a:bodyPr/>
          <a:lstStyle>
            <a:lvl1pPr>
              <a:defRPr sz="8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A2BE7517-3BED-40BC-A01D-7BC9108C3D3E}" type="slidenum">
              <a:rPr lang="ko-KR" altLang="en-US" smtClean="0"/>
              <a:pPr/>
              <a:t>‹#›</a:t>
            </a:fld>
            <a:r>
              <a:rPr lang="en-US" altLang="ko-KR"/>
              <a:t>/23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13DB54E6-87C4-435C-9E5C-1EB2825FA0F1}" type="datetime1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version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-nativ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JavaScript 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2" y="3989119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2" y="4299115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2" y="4611730"/>
            <a:ext cx="171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JavaScript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사용하기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6"/>
            <a:ext cx="8350120" cy="500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내부 스크립트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head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안에 삽입 가능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외부 스크립트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인라인 스크립트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66" y="1829995"/>
            <a:ext cx="2781300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66" y="4381629"/>
            <a:ext cx="4200525" cy="87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66" y="6219285"/>
            <a:ext cx="7591425" cy="31432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3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JavaScript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사용하기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6"/>
            <a:ext cx="8350120" cy="500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기본 문법 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각 문장의 끝에는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;(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세미콜론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붙임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블록 사용 가능 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유니코드 지원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대소문자 구별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주석문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자바랑 동일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13645" y="2652643"/>
            <a:ext cx="4880918" cy="1272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	document.write(“Hello World!”);</a:t>
            </a:r>
          </a:p>
          <a:p>
            <a:r>
              <a:rPr lang="en-US" altLang="ko-KR">
                <a:solidFill>
                  <a:schemeClr val="tx1"/>
                </a:solidFill>
              </a:rPr>
              <a:t>	document.write(“How are you”);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변수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(Variable)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6"/>
            <a:ext cx="8350120" cy="500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변수 이름 규칙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변수 이름은 문자로 시작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변수 이름은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$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로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시작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변수 이름은 대소문자 구별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값의 유형을 지정하는 타입은 없음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41714" y="3465920"/>
            <a:ext cx="3230286" cy="271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var name;</a:t>
            </a:r>
          </a:p>
          <a:p>
            <a:r>
              <a:rPr lang="en-US" altLang="ko-KR">
                <a:solidFill>
                  <a:schemeClr val="tx1"/>
                </a:solidFill>
              </a:rPr>
              <a:t>name=“</a:t>
            </a:r>
            <a:r>
              <a:rPr lang="ko-KR" altLang="en-US">
                <a:solidFill>
                  <a:schemeClr val="tx1"/>
                </a:solidFill>
              </a:rPr>
              <a:t>홍길동</a:t>
            </a:r>
            <a:r>
              <a:rPr lang="en-US" altLang="ko-KR">
                <a:solidFill>
                  <a:schemeClr val="tx1"/>
                </a:solidFill>
              </a:rPr>
              <a:t>”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var x=10; </a:t>
            </a:r>
          </a:p>
          <a:p>
            <a:r>
              <a:rPr lang="en-US" altLang="ko-KR">
                <a:solidFill>
                  <a:schemeClr val="tx1"/>
                </a:solidFill>
              </a:rPr>
              <a:t>var x = undefined;</a:t>
            </a:r>
          </a:p>
          <a:p>
            <a:r>
              <a:rPr lang="en-US" altLang="ko-KR">
                <a:solidFill>
                  <a:schemeClr val="tx1"/>
                </a:solidFill>
              </a:rPr>
              <a:t>var x=[];</a:t>
            </a:r>
          </a:p>
          <a:p>
            <a:r>
              <a:rPr lang="en-US" altLang="ko-KR">
                <a:solidFill>
                  <a:schemeClr val="tx1"/>
                </a:solidFill>
              </a:rPr>
              <a:t>var x={}</a:t>
            </a:r>
          </a:p>
          <a:p>
            <a:r>
              <a:rPr lang="en-US" altLang="ko-KR">
                <a:solidFill>
                  <a:schemeClr val="tx1"/>
                </a:solidFill>
              </a:rPr>
              <a:t>var x=‘aaa’;</a:t>
            </a:r>
          </a:p>
          <a:p>
            <a:r>
              <a:rPr lang="en-US" altLang="ko-KR">
                <a:solidFill>
                  <a:schemeClr val="tx1"/>
                </a:solidFill>
              </a:rPr>
              <a:t>var x=“aaa”;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251ED6-A2F2-479C-86F5-6E755123D774}"/>
              </a:ext>
            </a:extLst>
          </p:cNvPr>
          <p:cNvSpPr/>
          <p:nvPr/>
        </p:nvSpPr>
        <p:spPr>
          <a:xfrm>
            <a:off x="4567802" y="3465920"/>
            <a:ext cx="3427881" cy="271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let name;</a:t>
            </a:r>
          </a:p>
          <a:p>
            <a:r>
              <a:rPr lang="en-US" altLang="ko-KR">
                <a:solidFill>
                  <a:schemeClr val="tx1"/>
                </a:solidFill>
              </a:rPr>
              <a:t>name=“</a:t>
            </a:r>
            <a:r>
              <a:rPr lang="ko-KR" altLang="en-US">
                <a:solidFill>
                  <a:schemeClr val="tx1"/>
                </a:solidFill>
              </a:rPr>
              <a:t>홍길동</a:t>
            </a:r>
            <a:r>
              <a:rPr lang="en-US" altLang="ko-KR">
                <a:solidFill>
                  <a:schemeClr val="tx1"/>
                </a:solidFill>
              </a:rPr>
              <a:t>”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let x1=10; </a:t>
            </a:r>
          </a:p>
          <a:p>
            <a:r>
              <a:rPr lang="en-US" altLang="ko-KR">
                <a:solidFill>
                  <a:schemeClr val="tx1"/>
                </a:solidFill>
              </a:rPr>
              <a:t>let x2 = undefined;</a:t>
            </a:r>
          </a:p>
          <a:p>
            <a:r>
              <a:rPr lang="en-US" altLang="ko-KR">
                <a:solidFill>
                  <a:schemeClr val="tx1"/>
                </a:solidFill>
              </a:rPr>
              <a:t>let x3=[];</a:t>
            </a:r>
          </a:p>
          <a:p>
            <a:r>
              <a:rPr lang="en-US" altLang="ko-KR">
                <a:solidFill>
                  <a:schemeClr val="tx1"/>
                </a:solidFill>
              </a:rPr>
              <a:t>let x4={}</a:t>
            </a:r>
          </a:p>
          <a:p>
            <a:r>
              <a:rPr lang="en-US" altLang="ko-KR">
                <a:solidFill>
                  <a:schemeClr val="tx1"/>
                </a:solidFill>
              </a:rPr>
              <a:t>let x5=‘aaa’;</a:t>
            </a:r>
          </a:p>
          <a:p>
            <a:r>
              <a:rPr lang="en-US" altLang="ko-KR">
                <a:solidFill>
                  <a:schemeClr val="tx1"/>
                </a:solidFill>
              </a:rPr>
              <a:t>let x6=“aaa”;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4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 위치에 따른 변수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0854"/>
            <a:ext cx="7108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지역변수 </a:t>
            </a:r>
            <a:r>
              <a:rPr lang="en-US" altLang="ko-KR"/>
              <a:t>: </a:t>
            </a:r>
            <a:r>
              <a:rPr lang="ko-KR" altLang="en-US"/>
              <a:t>함수 안에서 선언된 변수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전역변수 </a:t>
            </a:r>
            <a:r>
              <a:rPr lang="en-US" altLang="ko-KR"/>
              <a:t>: </a:t>
            </a:r>
            <a:r>
              <a:rPr lang="ko-KR" altLang="en-US"/>
              <a:t>함수 밖에서 선언된 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008" y="1936263"/>
            <a:ext cx="610819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function add(a, b){</a:t>
            </a:r>
          </a:p>
          <a:p>
            <a:r>
              <a:rPr lang="en-US" altLang="ko-KR"/>
              <a:t>     </a:t>
            </a:r>
            <a:r>
              <a:rPr lang="en-US" altLang="ko-KR" b="1">
                <a:solidFill>
                  <a:srgbClr val="FF0000"/>
                </a:solidFill>
              </a:rPr>
              <a:t>let sum= 0;</a:t>
            </a:r>
          </a:p>
          <a:p>
            <a:endParaRPr lang="en-US" altLang="ko-KR"/>
          </a:p>
          <a:p>
            <a:r>
              <a:rPr lang="en-US" altLang="ko-KR"/>
              <a:t>     sum = a + b;   </a:t>
            </a:r>
          </a:p>
          <a:p>
            <a:r>
              <a:rPr lang="en-US" altLang="ko-KR"/>
              <a:t>     return sum;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0008" y="4378719"/>
            <a:ext cx="610819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let sum= 0;</a:t>
            </a:r>
          </a:p>
          <a:p>
            <a:endParaRPr lang="en-US" altLang="ko-KR"/>
          </a:p>
          <a:p>
            <a:r>
              <a:rPr lang="en-US" altLang="ko-KR"/>
              <a:t>function add(a, b){    </a:t>
            </a:r>
          </a:p>
          <a:p>
            <a:r>
              <a:rPr lang="en-US" altLang="ko-KR"/>
              <a:t>     sum = a + b;   </a:t>
            </a:r>
          </a:p>
          <a:p>
            <a:r>
              <a:rPr lang="en-US" altLang="ko-KR"/>
              <a:t>     return sum;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9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자료형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(Data type)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6"/>
            <a:ext cx="8350120" cy="500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변수가 가질 수 있는 값의 종류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수치형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(number) –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정수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실수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문자열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(string) –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문자가 연결된 것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부울형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(boolean) – true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또는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false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객체형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(object) –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객체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undefined –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값이 정해지지 않은 상태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514350" indent="-457200"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특정한 값이 변수에 저장되는 순간 자료형은 내부적으로 결정됨</a:t>
            </a:r>
            <a:endParaRPr lang="en-US" altLang="ko-KR" sz="2000" b="1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13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상수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(constant)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6"/>
            <a:ext cx="8350120" cy="500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한번 선언하고 값이 바뀌지 않는 값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251ED6-A2F2-479C-86F5-6E755123D774}"/>
              </a:ext>
            </a:extLst>
          </p:cNvPr>
          <p:cNvSpPr/>
          <p:nvPr/>
        </p:nvSpPr>
        <p:spPr>
          <a:xfrm>
            <a:off x="771979" y="1917777"/>
            <a:ext cx="3427881" cy="481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const  a = 1;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연산자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0064"/>
              </p:ext>
            </p:extLst>
          </p:nvPr>
        </p:nvGraphicFramePr>
        <p:xfrm>
          <a:off x="807309" y="1584055"/>
          <a:ext cx="6878595" cy="3746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6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산술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복합 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비교연산자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논리연산자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===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&amp;&amp;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/>
                        <a:t>==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||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*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*=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/>
                        <a:t>!==</a:t>
                      </a:r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!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/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/=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!=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%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%=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&gt;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++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&lt;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--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&gt;=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40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&lt;=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782598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263455" y="5515055"/>
            <a:ext cx="8350120" cy="117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삼항 연산자 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5868" y="6038182"/>
            <a:ext cx="4345459" cy="4201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max_value = ( x&gt;y ) ? x : y;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9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조건문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66020"/>
              </p:ext>
            </p:extLst>
          </p:nvPr>
        </p:nvGraphicFramePr>
        <p:xfrm>
          <a:off x="486033" y="1570501"/>
          <a:ext cx="8284770" cy="1016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형식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if(</a:t>
                      </a:r>
                      <a:r>
                        <a:rPr lang="ko-KR" altLang="en-US"/>
                        <a:t>조건식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/>
                      <a:r>
                        <a:rPr lang="en-US" altLang="ko-KR"/>
                        <a:t>   </a:t>
                      </a:r>
                      <a:r>
                        <a:rPr lang="ko-KR" altLang="en-US"/>
                        <a:t>문장</a:t>
                      </a:r>
                      <a:r>
                        <a:rPr lang="en-US" altLang="ko-KR"/>
                        <a:t>;</a:t>
                      </a:r>
                      <a:endParaRPr lang="ko-KR" altLang="en-US" b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조건식이 참인 경우에만 문장이 실행된다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26150"/>
              </p:ext>
            </p:extLst>
          </p:nvPr>
        </p:nvGraphicFramePr>
        <p:xfrm>
          <a:off x="486033" y="2716871"/>
          <a:ext cx="8284770" cy="1565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형식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if(</a:t>
                      </a:r>
                      <a:r>
                        <a:rPr lang="ko-KR" altLang="en-US"/>
                        <a:t>조건식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/>
                      <a:r>
                        <a:rPr lang="en-US" altLang="ko-KR"/>
                        <a:t>   </a:t>
                      </a:r>
                      <a:r>
                        <a:rPr lang="ko-KR" altLang="en-US"/>
                        <a:t>문장</a:t>
                      </a:r>
                      <a:r>
                        <a:rPr lang="en-US" altLang="ko-KR"/>
                        <a:t>1;</a:t>
                      </a:r>
                    </a:p>
                    <a:p>
                      <a:pPr algn="l" latinLnBrk="1"/>
                      <a:r>
                        <a:rPr lang="en-US" altLang="ko-KR" b="0"/>
                        <a:t>else</a:t>
                      </a:r>
                    </a:p>
                    <a:p>
                      <a:pPr algn="l" latinLnBrk="1"/>
                      <a:r>
                        <a:rPr lang="en-US" altLang="ko-KR" b="0"/>
                        <a:t>   </a:t>
                      </a:r>
                      <a:r>
                        <a:rPr lang="ko-KR" altLang="en-US" b="0"/>
                        <a:t>문장</a:t>
                      </a:r>
                      <a:r>
                        <a:rPr lang="en-US" altLang="ko-KR" b="0"/>
                        <a:t>2;</a:t>
                      </a:r>
                      <a:endParaRPr lang="ko-KR" altLang="en-US" b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조건식이 참이면 문장 </a:t>
                      </a:r>
                      <a:r>
                        <a:rPr lang="en-US" altLang="ko-KR"/>
                        <a:t>1 </a:t>
                      </a:r>
                      <a:r>
                        <a:rPr lang="ko-KR" altLang="en-US"/>
                        <a:t>수행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거짓인 경우 문장 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가 실행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8620"/>
              </p:ext>
            </p:extLst>
          </p:nvPr>
        </p:nvGraphicFramePr>
        <p:xfrm>
          <a:off x="486033" y="4411881"/>
          <a:ext cx="8284770" cy="2113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형식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switch(</a:t>
                      </a:r>
                      <a:r>
                        <a:rPr lang="ko-KR" altLang="en-US"/>
                        <a:t>제어식</a:t>
                      </a:r>
                      <a:r>
                        <a:rPr lang="en-US" altLang="ko-KR"/>
                        <a:t>) {</a:t>
                      </a:r>
                    </a:p>
                    <a:p>
                      <a:pPr algn="l" latinLnBrk="1"/>
                      <a:r>
                        <a:rPr lang="en-US" altLang="ko-KR"/>
                        <a:t>   case</a:t>
                      </a:r>
                      <a:r>
                        <a:rPr lang="en-US" altLang="ko-KR" baseline="0"/>
                        <a:t> ‘A’ : alert(“</a:t>
                      </a:r>
                      <a:r>
                        <a:rPr lang="ko-KR" altLang="en-US" baseline="0"/>
                        <a:t>참 잘했어요</a:t>
                      </a:r>
                      <a:r>
                        <a:rPr lang="en-US" altLang="ko-KR" baseline="0"/>
                        <a:t>!”); break;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/>
                        <a:t>   </a:t>
                      </a:r>
                      <a:r>
                        <a:rPr lang="en-US" altLang="ko-KR"/>
                        <a:t>case</a:t>
                      </a:r>
                      <a:r>
                        <a:rPr lang="en-US" altLang="ko-KR" baseline="0"/>
                        <a:t> ‘B’ : alert(“</a:t>
                      </a:r>
                      <a:r>
                        <a:rPr lang="ko-KR" altLang="en-US" baseline="0"/>
                        <a:t>좋은 점수군요</a:t>
                      </a:r>
                      <a:r>
                        <a:rPr lang="en-US" altLang="ko-KR" baseline="0"/>
                        <a:t>!”); break;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/>
                        <a:t>   </a:t>
                      </a:r>
                      <a:r>
                        <a:rPr lang="en-US" altLang="ko-KR"/>
                        <a:t>case</a:t>
                      </a:r>
                      <a:r>
                        <a:rPr lang="en-US" altLang="ko-KR" baseline="0"/>
                        <a:t> ‘C’ : alert(“</a:t>
                      </a:r>
                      <a:r>
                        <a:rPr lang="ko-KR" altLang="en-US" baseline="0"/>
                        <a:t>괜찮은 점수군요</a:t>
                      </a:r>
                      <a:r>
                        <a:rPr lang="en-US" altLang="ko-KR" baseline="0"/>
                        <a:t>!”); break;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baseline="0"/>
                        <a:t>   default: alert(“</a:t>
                      </a:r>
                      <a:r>
                        <a:rPr lang="ko-KR" altLang="en-US" b="0" baseline="0"/>
                        <a:t>알 수 없는 학점입니다</a:t>
                      </a:r>
                      <a:r>
                        <a:rPr lang="en-US" altLang="ko-KR" b="0" baseline="0"/>
                        <a:t>.”); break;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baseline="0"/>
                        <a:t>}</a:t>
                      </a:r>
                      <a:endParaRPr lang="ko-KR" altLang="en-US" b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조건이</a:t>
                      </a:r>
                      <a:r>
                        <a:rPr lang="ko-KR" altLang="en-US" baseline="0"/>
                        <a:t> 여러 개인 경우 사용</a:t>
                      </a:r>
                      <a:endParaRPr lang="ko-KR" alt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49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반복문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47325"/>
              </p:ext>
            </p:extLst>
          </p:nvPr>
        </p:nvGraphicFramePr>
        <p:xfrm>
          <a:off x="486033" y="1570501"/>
          <a:ext cx="8284770" cy="1016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형식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while(</a:t>
                      </a:r>
                      <a:r>
                        <a:rPr lang="ko-KR" altLang="en-US"/>
                        <a:t>조건식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/>
                      <a:r>
                        <a:rPr lang="en-US" altLang="ko-KR"/>
                        <a:t>   </a:t>
                      </a:r>
                      <a:r>
                        <a:rPr lang="ko-KR" altLang="en-US"/>
                        <a:t>문장</a:t>
                      </a:r>
                      <a:r>
                        <a:rPr lang="en-US" altLang="ko-KR"/>
                        <a:t>;</a:t>
                      </a:r>
                      <a:endParaRPr lang="ko-KR" altLang="en-US" b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조건식이 참인 경우에만 문장이 반복된다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82464"/>
              </p:ext>
            </p:extLst>
          </p:nvPr>
        </p:nvGraphicFramePr>
        <p:xfrm>
          <a:off x="486033" y="2838791"/>
          <a:ext cx="828477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형식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for(</a:t>
                      </a:r>
                      <a:r>
                        <a:rPr lang="ko-KR" altLang="en-US"/>
                        <a:t>초기식</a:t>
                      </a:r>
                      <a:r>
                        <a:rPr lang="en-US" altLang="ko-KR"/>
                        <a:t>;</a:t>
                      </a:r>
                      <a:r>
                        <a:rPr lang="ko-KR" altLang="en-US"/>
                        <a:t>조건식</a:t>
                      </a:r>
                      <a:r>
                        <a:rPr lang="en-US" altLang="ko-KR"/>
                        <a:t>;</a:t>
                      </a:r>
                      <a:r>
                        <a:rPr lang="ko-KR" altLang="en-US"/>
                        <a:t>증감식</a:t>
                      </a:r>
                      <a:r>
                        <a:rPr lang="en-US" altLang="ko-KR"/>
                        <a:t>)</a:t>
                      </a:r>
                    </a:p>
                    <a:p>
                      <a:pPr algn="l" latinLnBrk="1"/>
                      <a:r>
                        <a:rPr lang="en-US" altLang="ko-KR"/>
                        <a:t>   </a:t>
                      </a:r>
                      <a:r>
                        <a:rPr lang="ko-KR" altLang="en-US"/>
                        <a:t>반복 문장</a:t>
                      </a:r>
                      <a:r>
                        <a:rPr lang="en-US" altLang="ko-KR"/>
                        <a:t>1;</a:t>
                      </a:r>
                      <a:endParaRPr lang="ko-KR" altLang="en-US" b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초기식을 실행한 후에 조건식의 값이 참인 동안 반복문장을 반복한다</a:t>
                      </a:r>
                      <a:r>
                        <a:rPr lang="en-US" altLang="ko-KR"/>
                        <a:t>. </a:t>
                      </a:r>
                      <a:r>
                        <a:rPr lang="ko-KR" altLang="en-US"/>
                        <a:t>한 번 반복이 끝날 때마다 증감식이 실행된다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87075"/>
              </p:ext>
            </p:extLst>
          </p:nvPr>
        </p:nvGraphicFramePr>
        <p:xfrm>
          <a:off x="486033" y="4411881"/>
          <a:ext cx="828477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형식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/>
                        <a:t>do{</a:t>
                      </a:r>
                    </a:p>
                    <a:p>
                      <a:pPr algn="l" latinLnBrk="1"/>
                      <a:r>
                        <a:rPr lang="en-US" altLang="ko-KR" b="0"/>
                        <a:t>        </a:t>
                      </a:r>
                      <a:r>
                        <a:rPr lang="ko-KR" altLang="en-US" b="0"/>
                        <a:t>반복문장</a:t>
                      </a:r>
                      <a:r>
                        <a:rPr lang="en-US" altLang="ko-KR" b="0"/>
                        <a:t>;</a:t>
                      </a:r>
                    </a:p>
                    <a:p>
                      <a:pPr algn="l" latinLnBrk="1"/>
                      <a:r>
                        <a:rPr lang="en-US" altLang="ko-KR" b="0"/>
                        <a:t>}while(</a:t>
                      </a:r>
                      <a:r>
                        <a:rPr lang="ko-KR" altLang="en-US" b="0"/>
                        <a:t>조건식</a:t>
                      </a:r>
                      <a:r>
                        <a:rPr lang="en-US" altLang="ko-KR" b="0"/>
                        <a:t>);</a:t>
                      </a:r>
                      <a:endParaRPr lang="ko-KR" altLang="en-US" b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일단 문장을 한 번 실행하고 나서 조건을 검사하고 싶을 때 사용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9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반복문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06166"/>
              </p:ext>
            </p:extLst>
          </p:nvPr>
        </p:nvGraphicFramePr>
        <p:xfrm>
          <a:off x="364803" y="1570503"/>
          <a:ext cx="8284770" cy="12906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형식</a:t>
                      </a:r>
                      <a:endParaRPr lang="ko-KR" altLang="en-US" b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/>
                        <a:t>for(</a:t>
                      </a:r>
                      <a:r>
                        <a:rPr lang="ko-KR" altLang="en-US" b="0"/>
                        <a:t>변수 </a:t>
                      </a:r>
                      <a:r>
                        <a:rPr lang="en-US" altLang="ko-KR" b="0"/>
                        <a:t>in </a:t>
                      </a:r>
                      <a:r>
                        <a:rPr lang="ko-KR" altLang="en-US" b="0"/>
                        <a:t>객체</a:t>
                      </a:r>
                      <a:r>
                        <a:rPr lang="en-US" altLang="ko-KR" b="0"/>
                        <a:t>){</a:t>
                      </a:r>
                    </a:p>
                    <a:p>
                      <a:pPr algn="l" latinLnBrk="1"/>
                      <a:r>
                        <a:rPr lang="en-US" altLang="ko-KR" b="0"/>
                        <a:t>        </a:t>
                      </a:r>
                      <a:r>
                        <a:rPr lang="ko-KR" altLang="en-US" b="0"/>
                        <a:t>문장</a:t>
                      </a:r>
                      <a:r>
                        <a:rPr lang="en-US" altLang="ko-KR" b="0"/>
                        <a:t>;</a:t>
                      </a:r>
                    </a:p>
                    <a:p>
                      <a:pPr algn="l" latinLnBrk="1"/>
                      <a:r>
                        <a:rPr lang="en-US" altLang="ko-KR" b="0"/>
                        <a:t>}</a:t>
                      </a:r>
                      <a:endParaRPr lang="ko-KR" altLang="en-US" b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객체 안의 속성들에 대하여 어떤 처리를 반복할 수 있는 구조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3531679"/>
            <a:ext cx="7001794" cy="22473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803" y="3193125"/>
            <a:ext cx="1000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+mn-ea"/>
              </a:rPr>
              <a:t>[</a:t>
            </a:r>
            <a:r>
              <a:rPr lang="ko-KR" altLang="en-US" sz="1600" b="1">
                <a:latin typeface="+mn-ea"/>
              </a:rPr>
              <a:t>예제</a:t>
            </a:r>
            <a:r>
              <a:rPr lang="en-US" altLang="ko-KR" sz="1600" b="1">
                <a:latin typeface="+mn-ea"/>
              </a:rPr>
              <a:t>]</a:t>
            </a:r>
            <a:endParaRPr lang="ko-KR" altLang="en-US" sz="1600" b="1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4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7"/>
            <a:ext cx="8470547" cy="517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넷스케이프 사의 브랜든 아이히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(Brendan Eich)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 의해 모카라는 이름으로 시작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넷스케이프 사가 썬 마이크로시스템과 함께 자바스크립트라는 이름을 붙이고 본격적 발전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브라우저가 소스코드를 직접 해석하여 실행하는 인터프리터 언어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브라우저 위에서 실행됨</a:t>
            </a:r>
            <a:endParaRPr lang="en-US" altLang="ko-KR" sz="2000">
              <a:solidFill>
                <a:srgbClr val="3D3C3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solidFill>
                  <a:srgbClr val="3D3C3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파일 안에 삽입 가능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변수의 타입을 선언하지 않아도 사용 가능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용도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이벤트에 반응하는 동작 구현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통해 전체 페이지를 로드하지 않고서도 서버로부터 새로운 페이지 콘텐츠를 받거나 데이터를 제출할 때 사용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요소의 크기나 색상을 동적으로 변경할 수 있음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게임이나 애니메이션 같은 상호 대화적인 콘텐츠 구현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사용자가 입력한 값을 검증</a:t>
            </a: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break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와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continue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803" y="1499616"/>
            <a:ext cx="840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+mn-ea"/>
              </a:rPr>
              <a:t>break : </a:t>
            </a:r>
            <a:r>
              <a:rPr lang="ko-KR" altLang="en-US" sz="2000">
                <a:latin typeface="+mn-ea"/>
              </a:rPr>
              <a:t>반복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>
                <a:latin typeface="+mn-ea"/>
              </a:rPr>
              <a:t>루프를 벗어나기 위해 사용</a:t>
            </a:r>
            <a:endParaRPr lang="en-US" altLang="ko-KR" sz="2000">
              <a:latin typeface="+mn-ea"/>
            </a:endParaRPr>
          </a:p>
          <a:p>
            <a:r>
              <a:rPr lang="en-US" altLang="ko-KR" sz="2000">
                <a:latin typeface="+mn-ea"/>
              </a:rPr>
              <a:t>continue : </a:t>
            </a:r>
            <a:r>
              <a:rPr lang="ko-KR" altLang="en-US" sz="2000">
                <a:latin typeface="+mn-ea"/>
              </a:rPr>
              <a:t>현재 실행하고 있는 반복 과정의 나머지를 생략하고 다음 반복을 시작하게 만듬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82391" y="2970465"/>
            <a:ext cx="7343136" cy="2549972"/>
            <a:chOff x="1055543" y="3031425"/>
            <a:chExt cx="7343136" cy="254997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543" y="3031426"/>
              <a:ext cx="3431113" cy="254997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2327" y="3031425"/>
              <a:ext cx="3496352" cy="2549971"/>
            </a:xfrm>
            <a:prstGeom prst="rect">
              <a:avLst/>
            </a:prstGeom>
          </p:spPr>
        </p:pic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6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함수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선언문 방식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008" y="1570503"/>
            <a:ext cx="6108192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function </a:t>
            </a:r>
            <a:r>
              <a:rPr lang="ko-KR" altLang="en-US"/>
              <a:t>함수이름</a:t>
            </a:r>
            <a:r>
              <a:rPr lang="en-US" altLang="ko-KR"/>
              <a:t>( ){</a:t>
            </a:r>
          </a:p>
          <a:p>
            <a:endParaRPr lang="en-US" altLang="ko-KR"/>
          </a:p>
          <a:p>
            <a:r>
              <a:rPr lang="en-US" altLang="ko-KR"/>
              <a:t>     </a:t>
            </a:r>
            <a:r>
              <a:rPr lang="ko-KR" altLang="en-US"/>
              <a:t>함수몸체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r>
              <a:rPr lang="en-US" altLang="ko-KR"/>
              <a:t>}</a:t>
            </a:r>
          </a:p>
          <a:p>
            <a:endParaRPr lang="en-US" altLang="ko-KR"/>
          </a:p>
          <a:p>
            <a:r>
              <a:rPr lang="en-US" altLang="ko-KR"/>
              <a:t>function </a:t>
            </a:r>
            <a:r>
              <a:rPr lang="ko-KR" altLang="en-US"/>
              <a:t>함수이름</a:t>
            </a:r>
            <a:r>
              <a:rPr lang="en-US" altLang="ko-KR"/>
              <a:t>(a, b){</a:t>
            </a:r>
          </a:p>
          <a:p>
            <a:r>
              <a:rPr lang="en-US" altLang="ko-KR"/>
              <a:t>   </a:t>
            </a:r>
          </a:p>
          <a:p>
            <a:r>
              <a:rPr lang="en-US" altLang="ko-KR"/>
              <a:t>    </a:t>
            </a:r>
            <a:r>
              <a:rPr lang="ko-KR" altLang="en-US"/>
              <a:t>함수 몸체</a:t>
            </a:r>
            <a:r>
              <a:rPr lang="en-US" altLang="ko-KR"/>
              <a:t>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49F073-A8CB-4664-9770-EA99471A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8" y="4807038"/>
            <a:ext cx="2616216" cy="13134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BA981B-6F68-4F8F-A2EB-6D72348E4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091" y="4732349"/>
            <a:ext cx="4026869" cy="13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9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함수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2)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표현식 방식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익명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EE8E8-37C4-4221-A990-C44889FF603C}"/>
              </a:ext>
            </a:extLst>
          </p:cNvPr>
          <p:cNvSpPr txBox="1"/>
          <p:nvPr/>
        </p:nvSpPr>
        <p:spPr>
          <a:xfrm>
            <a:off x="896431" y="2260864"/>
            <a:ext cx="610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const </a:t>
            </a:r>
            <a:r>
              <a:rPr lang="ko-KR" altLang="en-US"/>
              <a:t>함수 </a:t>
            </a:r>
            <a:r>
              <a:rPr lang="en-US" altLang="ko-KR"/>
              <a:t>= function(){ …..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8F6BC-770A-46C8-A144-8DE86D18C872}"/>
              </a:ext>
            </a:extLst>
          </p:cNvPr>
          <p:cNvSpPr txBox="1"/>
          <p:nvPr/>
        </p:nvSpPr>
        <p:spPr>
          <a:xfrm>
            <a:off x="364803" y="1712338"/>
            <a:ext cx="84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하나의 함수를 만들고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여기서 생성된 함수를 변수에 할당하여 함수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A79C67-1FFE-4771-8AB7-F77FEBF74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30" y="2983486"/>
            <a:ext cx="3879837" cy="254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35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함수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3) Arrow function (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화살표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0854"/>
            <a:ext cx="84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FBF8C-B94A-4EE9-A833-ADD88892A364}"/>
              </a:ext>
            </a:extLst>
          </p:cNvPr>
          <p:cNvSpPr txBox="1"/>
          <p:nvPr/>
        </p:nvSpPr>
        <p:spPr>
          <a:xfrm>
            <a:off x="486771" y="1669353"/>
            <a:ext cx="610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() =&gt; {  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9D25BD-58CD-482C-825F-B29D5E43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1" y="2627906"/>
            <a:ext cx="2957419" cy="202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0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514259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함수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4) callback (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콜백 함수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0854"/>
            <a:ext cx="84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8C3D8-7045-4234-9E7C-9007EEF7E574}"/>
              </a:ext>
            </a:extLst>
          </p:cNvPr>
          <p:cNvSpPr txBox="1"/>
          <p:nvPr/>
        </p:nvSpPr>
        <p:spPr>
          <a:xfrm>
            <a:off x="364803" y="1712338"/>
            <a:ext cx="84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함수가 하나의 자료형으로 인식되므로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매개변수로 전달 가능</a:t>
            </a:r>
          </a:p>
        </p:txBody>
      </p:sp>
    </p:spTree>
    <p:extLst>
      <p:ext uri="{BB962C8B-B14F-4D97-AF65-F5344CB8AC3E}">
        <p14:creationId xmlns:p14="http://schemas.microsoft.com/office/powerpoint/2010/main" val="2070714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내장함수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입출력 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0854"/>
            <a:ext cx="840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alert() </a:t>
            </a:r>
            <a:r>
              <a:rPr lang="ko-KR" altLang="en-US"/>
              <a:t>함수 </a:t>
            </a:r>
            <a:r>
              <a:rPr lang="en-US" altLang="ko-KR"/>
              <a:t>: </a:t>
            </a:r>
            <a:r>
              <a:rPr lang="ko-KR" altLang="en-US"/>
              <a:t>사용자에게 경고를 하는 윈도우를 띄우는 함수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confirm() </a:t>
            </a:r>
            <a:r>
              <a:rPr lang="ko-KR" altLang="en-US"/>
              <a:t>함수 </a:t>
            </a:r>
            <a:r>
              <a:rPr lang="en-US" altLang="ko-KR"/>
              <a:t>: </a:t>
            </a:r>
            <a:r>
              <a:rPr lang="ko-KR" altLang="en-US"/>
              <a:t>사용자에게 어떤 사항을 알려주고 확인이나 취소를 요구하는 윈도우를 화면에 띄운다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09" y="1953050"/>
            <a:ext cx="3250200" cy="8211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4213874"/>
            <a:ext cx="6807131" cy="9067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92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내장함수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입출력 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0854"/>
            <a:ext cx="840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/>
              <a:t>prompt() </a:t>
            </a:r>
            <a:r>
              <a:rPr lang="ko-KR" altLang="en-US" sz="2000"/>
              <a:t>함수 </a:t>
            </a:r>
            <a:r>
              <a:rPr lang="en-US" altLang="ko-KR" sz="2000"/>
              <a:t>: </a:t>
            </a:r>
            <a:r>
              <a:rPr lang="ko-KR" altLang="en-US" sz="2000"/>
              <a:t>사용자에게 어떤 사항을 알려주고 사용자가 답변을 입력할 수 있는 윈도우를 화면에 띄운다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/>
              <a:t>document.write</a:t>
            </a:r>
            <a:r>
              <a:rPr lang="ko-KR" altLang="en-US" sz="2000"/>
              <a:t>함수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문서에 쓰기</a:t>
            </a:r>
            <a:endParaRPr lang="en-US" altLang="ko-KR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0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85" y="3018806"/>
            <a:ext cx="6159437" cy="114676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347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0377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내장함수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2)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변환 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64803" y="1570503"/>
            <a:ext cx="8350120" cy="227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문자열을 숫자로 변환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parseInt( ) / parseFloat()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Number()</a:t>
            </a:r>
          </a:p>
          <a:p>
            <a:pPr lvl="1"/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arenR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숫자를 문자열로 변환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String( 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84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0377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내장함수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3)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타이머 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64803" y="1570503"/>
            <a:ext cx="8350120" cy="227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특정 시간에 특정 함수를 실행할 수 있게 하는 함수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12935-00B0-4A70-AA2F-B7D2CE57D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17711"/>
              </p:ext>
            </p:extLst>
          </p:nvPr>
        </p:nvGraphicFramePr>
        <p:xfrm>
          <a:off x="556437" y="2109381"/>
          <a:ext cx="815848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243">
                  <a:extLst>
                    <a:ext uri="{9D8B030D-6E8A-4147-A177-3AD203B41FA5}">
                      <a16:colId xmlns:a16="http://schemas.microsoft.com/office/drawing/2014/main" val="894982521"/>
                    </a:ext>
                  </a:extLst>
                </a:gridCol>
                <a:gridCol w="4079243">
                  <a:extLst>
                    <a:ext uri="{9D8B030D-6E8A-4147-A177-3AD203B41FA5}">
                      <a16:colId xmlns:a16="http://schemas.microsoft.com/office/drawing/2014/main" val="213463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6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setTimeout(function, millisecond)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일정시간 후 함수를 한 번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setInterval(function, millisecond)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일정시간 마다 함수를 반복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6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clearTimeout(id)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일정시간 후 함수를 한 번 실행하는 것 중지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4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clearInterval (id)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일정시간마다 함수를 반복하는 것을 중단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4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501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0377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내장함수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4)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인코딩과 디코딩함수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64803" y="1570503"/>
            <a:ext cx="8350120" cy="227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12935-00B0-4A70-AA2F-B7D2CE57D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8887"/>
              </p:ext>
            </p:extLst>
          </p:nvPr>
        </p:nvGraphicFramePr>
        <p:xfrm>
          <a:off x="460620" y="1739722"/>
          <a:ext cx="815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645">
                  <a:extLst>
                    <a:ext uri="{9D8B030D-6E8A-4147-A177-3AD203B41FA5}">
                      <a16:colId xmlns:a16="http://schemas.microsoft.com/office/drawing/2014/main" val="894982521"/>
                    </a:ext>
                  </a:extLst>
                </a:gridCol>
                <a:gridCol w="4025841">
                  <a:extLst>
                    <a:ext uri="{9D8B030D-6E8A-4147-A177-3AD203B41FA5}">
                      <a16:colId xmlns:a16="http://schemas.microsoft.com/office/drawing/2014/main" val="213463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6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escape()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적절한 정도로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unescape()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적절한 정도로 디코딩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6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encodeURI(uri)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최소한의 문자만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4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decodeURI(uri)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최소한의 문자만 디코딩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64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encodeURIComponent(uriComponent)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문자 대부분을 모두 인코딩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8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dncodeURIComponent(uriComponent)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문자 대부분을 모두 디코딩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50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41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7"/>
            <a:ext cx="8470547" cy="5173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800100" lvl="1" indent="-342900">
              <a:spcBef>
                <a:spcPct val="20000"/>
              </a:spcBef>
              <a:buFont typeface="+mj-ea"/>
              <a:buAutoNum type="circleNumDbPlain"/>
              <a:defRPr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/>
              <a:t>웹에서 웹 애플리케이션으로 </a:t>
            </a:r>
            <a:endParaRPr lang="en-US" altLang="ko-KR"/>
          </a:p>
          <a:p>
            <a:pPr lvl="1"/>
            <a:r>
              <a:rPr lang="ko-KR" altLang="en-US" sz="2200"/>
              <a:t>초기의 웹 </a:t>
            </a:r>
            <a:endParaRPr lang="en-US" altLang="ko-KR" sz="2200"/>
          </a:p>
          <a:p>
            <a:pPr lvl="2"/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변화 없는 정적 글자들의 나열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웹은 하이퍼링크라는 매개체를 사용해 웹 문서가 연결된 거대한 책에 불과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200"/>
              <a:t>자바스크립트의 등장 </a:t>
            </a:r>
            <a:endParaRPr lang="en-US" altLang="ko-KR" sz="2200"/>
          </a:p>
          <a:p>
            <a:pPr lvl="2"/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웹 문서의 내용을 동적으로 바꾸거나 마우스 클릭 같은 이벤트 처리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ko-KR" altLang="en-US" sz="2200"/>
              <a:t>웹은 애플리케이션의 모습에 점점 가까워짐</a:t>
            </a:r>
            <a:endParaRPr lang="en-US" altLang="ko-KR" sz="2200"/>
          </a:p>
          <a:p>
            <a:pPr lvl="2"/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마이크로소프트에서는 웹 브라우저만으로 워드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엑셀</a:t>
            </a:r>
            <a:r>
              <a:rPr lang="en-US" altLang="ko-KR" sz="22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파워포인트  같은 애플리케이션 사용 가능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</a:rPr>
              <a:t>웹 애플리케이션은 웹 브라우저만 있으면 언제 어디서나 사용 가능</a:t>
            </a:r>
            <a:endParaRPr lang="en-US" altLang="ko-KR" sz="22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35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3" y="700126"/>
            <a:ext cx="8600377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내장함수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5)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숫자 확인 함수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64803" y="1570503"/>
            <a:ext cx="8350120" cy="227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012935-00B0-4A70-AA2F-B7D2CE57D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07664"/>
              </p:ext>
            </p:extLst>
          </p:nvPr>
        </p:nvGraphicFramePr>
        <p:xfrm>
          <a:off x="460620" y="1739722"/>
          <a:ext cx="81584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636">
                  <a:extLst>
                    <a:ext uri="{9D8B030D-6E8A-4147-A177-3AD203B41FA5}">
                      <a16:colId xmlns:a16="http://schemas.microsoft.com/office/drawing/2014/main" val="894982521"/>
                    </a:ext>
                  </a:extLst>
                </a:gridCol>
                <a:gridCol w="5269850">
                  <a:extLst>
                    <a:ext uri="{9D8B030D-6E8A-4147-A177-3AD203B41FA5}">
                      <a16:colId xmlns:a16="http://schemas.microsoft.com/office/drawing/2014/main" val="2134636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6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isFinite()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number</a:t>
                      </a:r>
                      <a:r>
                        <a:rPr lang="ko-KR" altLang="en-US"/>
                        <a:t>가 무한한 값인지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isNaN()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number</a:t>
                      </a:r>
                      <a:r>
                        <a:rPr lang="ko-KR" altLang="en-US"/>
                        <a:t>가 </a:t>
                      </a:r>
                      <a:r>
                        <a:rPr lang="en-US" altLang="ko-KR"/>
                        <a:t>NaN</a:t>
                      </a:r>
                      <a:r>
                        <a:rPr lang="ko-KR" altLang="en-US"/>
                        <a:t>인지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36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94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0854"/>
            <a:ext cx="84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confirm() </a:t>
            </a:r>
            <a:r>
              <a:rPr lang="ko-KR" altLang="en-US"/>
              <a:t>메서드를 이용해 사용자의 의견을 받아들인 후 그 결과값에 따라 </a:t>
            </a:r>
            <a:r>
              <a:rPr lang="en-US" altLang="ko-KR"/>
              <a:t>alert </a:t>
            </a:r>
            <a:r>
              <a:rPr lang="ko-KR" altLang="en-US"/>
              <a:t>창을 띄우시오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47" y="2454184"/>
            <a:ext cx="428625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2" y="4051209"/>
            <a:ext cx="3975549" cy="1130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265" y="4033261"/>
            <a:ext cx="4088538" cy="11487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 flipH="1">
            <a:off x="3661998" y="3437178"/>
            <a:ext cx="1727831" cy="59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0" idx="0"/>
          </p:cNvCxnSpPr>
          <p:nvPr/>
        </p:nvCxnSpPr>
        <p:spPr>
          <a:xfrm>
            <a:off x="6327648" y="3535680"/>
            <a:ext cx="398886" cy="49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3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0854"/>
            <a:ext cx="840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1</a:t>
            </a:r>
            <a:r>
              <a:rPr lang="ko-KR" altLang="en-US"/>
              <a:t>부터 </a:t>
            </a:r>
            <a:r>
              <a:rPr lang="en-US" altLang="ko-KR"/>
              <a:t>100</a:t>
            </a:r>
            <a:r>
              <a:rPr lang="ko-KR" altLang="en-US"/>
              <a:t>까지의 합을 구하는 프로그램을 작성하여 </a:t>
            </a:r>
            <a:r>
              <a:rPr lang="en-US" altLang="ko-KR"/>
              <a:t>alert()</a:t>
            </a:r>
            <a:r>
              <a:rPr lang="ko-KR" altLang="en-US"/>
              <a:t>를 사용하여 결과를 출력하시오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3" y="2264046"/>
            <a:ext cx="3810000" cy="1104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803" y="3778972"/>
            <a:ext cx="84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태양계의 모든 행성을 배열에 저장하고 반복하면서 행성의 이름을 경고 상자로 출력하는 프로그램 작성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3" y="4693734"/>
            <a:ext cx="3829050" cy="116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362" y="5279521"/>
            <a:ext cx="3800475" cy="115252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2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배열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803" y="1499616"/>
            <a:ext cx="840600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자바스크립트에서 배열은 객체로 다루어짐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배열 생성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리터럴로 배열 생성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Array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객체로 배열 생성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00B28-5B86-4F51-BAC0-C8F9454B7B44}"/>
              </a:ext>
            </a:extLst>
          </p:cNvPr>
          <p:cNvSpPr txBox="1"/>
          <p:nvPr/>
        </p:nvSpPr>
        <p:spPr>
          <a:xfrm>
            <a:off x="950865" y="3842347"/>
            <a:ext cx="610819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const fruits=new</a:t>
            </a:r>
            <a:r>
              <a:rPr lang="ko-KR" altLang="en-US"/>
              <a:t> </a:t>
            </a:r>
            <a:r>
              <a:rPr lang="en-US" altLang="ko-KR"/>
              <a:t>Array();</a:t>
            </a:r>
          </a:p>
          <a:p>
            <a:r>
              <a:rPr lang="en-US" altLang="ko-KR"/>
              <a:t>fruits[0] = “Apple”;</a:t>
            </a:r>
          </a:p>
          <a:p>
            <a:r>
              <a:rPr lang="en-US" altLang="ko-KR"/>
              <a:t>fruits[1] = “Banana”;</a:t>
            </a:r>
          </a:p>
          <a:p>
            <a:r>
              <a:rPr lang="en-US" altLang="ko-KR"/>
              <a:t>fruits[2] = “Peach”</a:t>
            </a:r>
          </a:p>
          <a:p>
            <a:endParaRPr lang="en-US" altLang="ko-KR"/>
          </a:p>
          <a:p>
            <a:r>
              <a:rPr lang="en-US" altLang="ko-KR"/>
              <a:t>const fruits = new Array(“Apple”,”Banana”, “Peach”);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63067-1B73-475B-B2E4-9F2E50CE593B}"/>
              </a:ext>
            </a:extLst>
          </p:cNvPr>
          <p:cNvSpPr txBox="1"/>
          <p:nvPr/>
        </p:nvSpPr>
        <p:spPr>
          <a:xfrm>
            <a:off x="950865" y="2924897"/>
            <a:ext cx="610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const fruits=[“apple”, ”banana”,” peach”]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60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배열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803" y="1727160"/>
            <a:ext cx="781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※ </a:t>
            </a:r>
            <a:r>
              <a:rPr lang="ko-KR" altLang="en-US" b="1">
                <a:solidFill>
                  <a:srgbClr val="FF0000"/>
                </a:solidFill>
              </a:rPr>
              <a:t>하나의 배열에 여러 가지 종류의 객체를 혼합해서 저장 가능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592" y="2096492"/>
            <a:ext cx="431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const comp = new Array();</a:t>
            </a:r>
          </a:p>
          <a:p>
            <a:r>
              <a:rPr lang="en-US" altLang="ko-KR"/>
              <a:t>comp[0] = “Apple”;</a:t>
            </a:r>
          </a:p>
          <a:p>
            <a:r>
              <a:rPr lang="en-US" altLang="ko-KR"/>
              <a:t>comp[1] = new Date();</a:t>
            </a:r>
          </a:p>
          <a:p>
            <a:r>
              <a:rPr lang="en-US" altLang="ko-KR"/>
              <a:t>comp[2] = 3.14;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8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객체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0854"/>
            <a:ext cx="7108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F066B-7465-4950-8521-F26EBE77112F}"/>
              </a:ext>
            </a:extLst>
          </p:cNvPr>
          <p:cNvSpPr txBox="1"/>
          <p:nvPr/>
        </p:nvSpPr>
        <p:spPr>
          <a:xfrm>
            <a:off x="364803" y="1499616"/>
            <a:ext cx="8406000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객체 생성</a:t>
            </a:r>
            <a:endParaRPr lang="en-US" altLang="ko-KR" sz="200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>
              <a:latin typeface="+mn-ea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0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94B18-9987-49A1-989A-46390C5914D3}"/>
              </a:ext>
            </a:extLst>
          </p:cNvPr>
          <p:cNvSpPr txBox="1"/>
          <p:nvPr/>
        </p:nvSpPr>
        <p:spPr>
          <a:xfrm>
            <a:off x="865153" y="2084852"/>
            <a:ext cx="610819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const  product = {</a:t>
            </a:r>
          </a:p>
          <a:p>
            <a:r>
              <a:rPr lang="en-US" altLang="ko-KR"/>
              <a:t>    pname : ‘7D </a:t>
            </a:r>
            <a:r>
              <a:rPr lang="ko-KR" altLang="en-US"/>
              <a:t>건조 망고‘</a:t>
            </a:r>
            <a:r>
              <a:rPr lang="en-US" altLang="ko-KR"/>
              <a:t>,</a:t>
            </a:r>
          </a:p>
          <a:p>
            <a:r>
              <a:rPr lang="en-US" altLang="ko-KR"/>
              <a:t>    type : ‘</a:t>
            </a:r>
            <a:r>
              <a:rPr lang="ko-KR" altLang="en-US"/>
              <a:t>당절임</a:t>
            </a:r>
            <a:r>
              <a:rPr lang="en-US" altLang="ko-KR"/>
              <a:t>’,</a:t>
            </a:r>
          </a:p>
          <a:p>
            <a:r>
              <a:rPr lang="en-US" altLang="ko-KR"/>
              <a:t>    ingredient : ‘</a:t>
            </a:r>
            <a:r>
              <a:rPr lang="ko-KR" altLang="en-US"/>
              <a:t>망고</a:t>
            </a:r>
            <a:r>
              <a:rPr lang="en-US" altLang="ko-KR"/>
              <a:t>, </a:t>
            </a:r>
            <a:r>
              <a:rPr lang="ko-KR" altLang="en-US"/>
              <a:t>설탕</a:t>
            </a:r>
            <a:r>
              <a:rPr lang="en-US" altLang="ko-KR"/>
              <a:t>, </a:t>
            </a:r>
            <a:r>
              <a:rPr lang="ko-KR" altLang="en-US"/>
              <a:t>치자황색소‘</a:t>
            </a:r>
            <a:r>
              <a:rPr lang="en-US" altLang="ko-KR"/>
              <a:t>,</a:t>
            </a:r>
          </a:p>
          <a:p>
            <a:r>
              <a:rPr lang="en-US" altLang="ko-KR"/>
              <a:t>    origin : ‘</a:t>
            </a:r>
            <a:r>
              <a:rPr lang="ko-KR" altLang="en-US"/>
              <a:t>필리핀‘</a:t>
            </a:r>
            <a:endParaRPr lang="en-US" altLang="ko-KR"/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87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배열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803" y="1499616"/>
            <a:ext cx="840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latin typeface="+mn-ea"/>
              </a:rPr>
              <a:t>내장함수</a:t>
            </a:r>
            <a:endParaRPr lang="en-US" altLang="ko-KR" sz="2000">
              <a:latin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forEach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map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indexOf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findIndex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find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Filter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splice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lice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shift  </a:t>
            </a:r>
            <a:r>
              <a:rPr lang="ko-KR" altLang="en-US" sz="2000">
                <a:latin typeface="+mn-ea"/>
              </a:rPr>
              <a:t>와 </a:t>
            </a:r>
            <a:r>
              <a:rPr lang="en-US" altLang="ko-KR" sz="2000">
                <a:latin typeface="+mn-ea"/>
              </a:rPr>
              <a:t>pop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unshift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concat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join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>
                <a:latin typeface="+mn-ea"/>
              </a:rPr>
              <a:t>reduce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23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객체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803" y="1530854"/>
            <a:ext cx="7108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590972" y="2125831"/>
            <a:ext cx="7953662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var product = {</a:t>
            </a:r>
          </a:p>
          <a:p>
            <a:r>
              <a:rPr lang="en-US" altLang="ko-KR"/>
              <a:t>	proName : ‘7D </a:t>
            </a:r>
            <a:r>
              <a:rPr lang="ko-KR" altLang="en-US"/>
              <a:t>건조 망고</a:t>
            </a:r>
            <a:r>
              <a:rPr lang="en-US" altLang="ko-KR"/>
              <a:t>‘,</a:t>
            </a:r>
          </a:p>
          <a:p>
            <a:r>
              <a:rPr lang="en-US" altLang="ko-KR"/>
              <a:t>	proKind : ‘</a:t>
            </a:r>
            <a:r>
              <a:rPr lang="ko-KR" altLang="en-US"/>
              <a:t>당절임</a:t>
            </a:r>
            <a:r>
              <a:rPr lang="en-US" altLang="ko-KR"/>
              <a:t>’,</a:t>
            </a:r>
          </a:p>
          <a:p>
            <a:r>
              <a:rPr lang="en-US" altLang="ko-KR"/>
              <a:t>	proConstituent : ‘</a:t>
            </a:r>
            <a:r>
              <a:rPr lang="ko-KR" altLang="en-US"/>
              <a:t>망고</a:t>
            </a:r>
            <a:r>
              <a:rPr lang="en-US" altLang="ko-KR"/>
              <a:t>, </a:t>
            </a:r>
            <a:r>
              <a:rPr lang="ko-KR" altLang="en-US"/>
              <a:t>설탕</a:t>
            </a:r>
            <a:r>
              <a:rPr lang="en-US" altLang="ko-KR"/>
              <a:t>, </a:t>
            </a:r>
            <a:r>
              <a:rPr lang="ko-KR" altLang="en-US"/>
              <a:t>메타주아황산나트륨</a:t>
            </a:r>
            <a:r>
              <a:rPr lang="en-US" altLang="ko-KR"/>
              <a:t>, </a:t>
            </a:r>
            <a:r>
              <a:rPr lang="ko-KR" altLang="en-US"/>
              <a:t>치자황색소</a:t>
            </a:r>
            <a:r>
              <a:rPr lang="en-US" altLang="ko-KR"/>
              <a:t>‘,</a:t>
            </a:r>
          </a:p>
          <a:p>
            <a:r>
              <a:rPr lang="en-US" altLang="ko-KR"/>
              <a:t>	proOrigin : ‘</a:t>
            </a:r>
            <a:r>
              <a:rPr lang="ko-KR" altLang="en-US"/>
              <a:t>필리핀</a:t>
            </a:r>
            <a:r>
              <a:rPr lang="en-US" altLang="ko-KR"/>
              <a:t>’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5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7"/>
            <a:ext cx="8470547" cy="517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버전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+mj-ea"/>
              <a:buAutoNum type="circleNumDbPlain"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ECMAScript(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줄여서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ES)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의 버전에 따라서 결정되고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이를 자바스크립트 실행 엔진이 반영함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>
              <a:buFont typeface="+mj-ea"/>
              <a:buAutoNum type="circleNumDbPlain"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ES5, ES6 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이런 식으로 버전을 일컫게 됨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+mj-ea"/>
              <a:buAutoNum type="circleNumDbPlain"/>
            </a:pP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ES6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는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ES5</a:t>
            </a: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를 포함하고 있어 하위 호환성 문제가 없음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>
              <a:buFont typeface="+mj-ea"/>
              <a:buAutoNum type="circleNumDbPlain"/>
            </a:pPr>
            <a:r>
              <a:rPr lang="ko-KR" altLang="en-US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참고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2000" dirty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https://www.w3schools.com/js/js_versions.asp</a:t>
            </a:r>
            <a:endParaRPr lang="en-US" altLang="ko-KR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+mj-ea"/>
              <a:buAutoNum type="circleNumDbPlain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7"/>
            <a:ext cx="8470547" cy="517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JavaScript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 클라이언트 애플리케이션 개발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</a:t>
            </a:r>
            <a:r>
              <a:rPr kumimoji="1"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서버 애플리케이션 개발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kumimoji="1"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Node.js </a:t>
            </a:r>
            <a:r>
              <a:rPr kumimoji="1"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kumimoji="1"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등장으로 웹 서버 애플리케이션 개발 가능</a:t>
            </a:r>
            <a:endParaRPr kumimoji="1"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모바일 애플리케이션 개발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kumimoji="1"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자바스크립트로 네이티브 애플리케이션 개발 </a:t>
            </a:r>
            <a:endParaRPr kumimoji="1"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kumimoji="1"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React Native (</a:t>
            </a:r>
            <a:r>
              <a:rPr kumimoji="1" lang="en-US" altLang="ko-KR" sz="18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http://facebook.github.io/react-native/</a:t>
            </a:r>
            <a:r>
              <a:rPr kumimoji="1"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데스크탑 애플리케이션 개발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kumimoji="1"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NW.js </a:t>
            </a:r>
          </a:p>
          <a:p>
            <a:pPr lvl="2"/>
            <a:r>
              <a:rPr kumimoji="1"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일렉트론</a:t>
            </a:r>
            <a:r>
              <a:rPr kumimoji="1"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(GitHub</a:t>
            </a:r>
            <a:r>
              <a:rPr kumimoji="1"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에서 에디터 아톰을 만들 때 활용한 모듈</a:t>
            </a:r>
            <a:r>
              <a:rPr kumimoji="1"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게임 개발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kumimoji="1" lang="ko-KR" altLang="en-US" sz="1800">
                <a:latin typeface="나눔고딕" panose="020D0604000000000000" pitchFamily="50" charset="-127"/>
                <a:ea typeface="나눔고딕" panose="020D0604000000000000" pitchFamily="50" charset="-127"/>
              </a:rPr>
              <a:t>유니티</a:t>
            </a:r>
            <a:endParaRPr kumimoji="1"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 관리</a:t>
            </a:r>
            <a:endParaRPr kumimoji="1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2"/>
            <a:r>
              <a:rPr kumimoji="1" lang="en-US" altLang="ko-KR" sz="1800">
                <a:latin typeface="나눔고딕" panose="020D0604000000000000" pitchFamily="50" charset="-127"/>
                <a:ea typeface="나눔고딕" panose="020D0604000000000000" pitchFamily="50" charset="-127"/>
              </a:rPr>
              <a:t>NoSQL</a:t>
            </a:r>
          </a:p>
          <a:p>
            <a:pPr lvl="1">
              <a:buFont typeface="+mj-ea"/>
              <a:buAutoNum type="circleNumDbPlain"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0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6"/>
            <a:ext cx="8350120" cy="500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Node.js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자바 스크립트의 서버 사이드 시스템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이벤트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-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구동형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비동기적 입출력 채택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자바 스크립트 라이브러리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18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18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자바 스크립트의 객체 표기법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개발 언어와 무관한 독립적인 데이터 형식으로 데이터 전송 시 사용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939" y="1570503"/>
            <a:ext cx="1857375" cy="942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75" y="3138145"/>
            <a:ext cx="2466975" cy="742950"/>
          </a:xfrm>
          <a:prstGeom prst="rect">
            <a:avLst/>
          </a:prstGeom>
        </p:spPr>
      </p:pic>
      <p:pic>
        <p:nvPicPr>
          <p:cNvPr id="1026" name="Picture 2" descr="js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81" y="4591247"/>
            <a:ext cx="1002727" cy="10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8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6"/>
            <a:ext cx="8350120" cy="500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fontAlgn="b">
              <a:buFont typeface="+mj-lt"/>
              <a:buAutoNum type="arabicPeriod" startAt="4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앵귤러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.JS(Angular.js)</a:t>
            </a:r>
          </a:p>
          <a:p>
            <a:pPr marL="628650" lvl="1" indent="-342900" fontAlgn="b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 애플리케이션 프레임워크로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개발과 테스트 환경을 단순화시킨 기술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342900" fontAlgn="b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구글이 직접 만들었으며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현재 버전은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2.0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까지 나옴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628650" lvl="1" indent="-342900" fontAlgn="b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제이쿼리나 자바스크립트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 컴포넌트를 쉽게 재사용 하며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양방향 데이터 바인딩을 통해 불필요한 코드를 제거해 향후 유지보수를 쉽게 할 수 있는 장점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 fontAlgn="b">
              <a:buFont typeface="+mj-lt"/>
              <a:buAutoNum type="arabicPeriod" startAt="5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D3.JS</a:t>
            </a:r>
          </a:p>
          <a:p>
            <a:pPr lvl="1" fontAlgn="b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D3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는 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Drivened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Document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기반 문서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약자로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자바스크립트 라이브러리다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데이터와 이미지를 함께 묶어 표현해줘 데이터 시각화를 웹페이지에서 표현할 때 많이 사용된다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457200" indent="-457200">
              <a:buFont typeface="+mj-lt"/>
              <a:buAutoNum type="arabicPeriod" startAt="4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0" indent="0">
              <a:buNone/>
            </a:pPr>
            <a:endParaRPr lang="ko-KR" altLang="en-US" sz="20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44961" t="37299" r="1248" b="40673"/>
          <a:stretch/>
        </p:blipFill>
        <p:spPr>
          <a:xfrm>
            <a:off x="6087328" y="1138754"/>
            <a:ext cx="2328672" cy="57302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8867" t="57452" r="52545" b="12083"/>
          <a:stretch/>
        </p:blipFill>
        <p:spPr>
          <a:xfrm>
            <a:off x="7473696" y="4937760"/>
            <a:ext cx="804672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개발환경 구축하기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6"/>
            <a:ext cx="8350120" cy="500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tern </a:t>
            </a: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설치</a:t>
            </a: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[Help] – [Eclipse Marketplace] -  tern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설치 후 프로젝트 선택 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– [Configure]-[Convert to Term Project…]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09239" y="4882462"/>
            <a:ext cx="5539291" cy="1034946"/>
            <a:chOff x="909239" y="4852455"/>
            <a:chExt cx="5539291" cy="103494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037" b="90211"/>
            <a:stretch/>
          </p:blipFill>
          <p:spPr>
            <a:xfrm>
              <a:off x="909239" y="4852455"/>
              <a:ext cx="3763400" cy="49683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63" t="91034" r="16098" b="78"/>
            <a:stretch/>
          </p:blipFill>
          <p:spPr>
            <a:xfrm>
              <a:off x="1235730" y="5412343"/>
              <a:ext cx="5212800" cy="475058"/>
            </a:xfrm>
            <a:prstGeom prst="rect">
              <a:avLst/>
            </a:prstGeom>
          </p:spPr>
        </p:pic>
      </p:grpSp>
      <p:pic>
        <p:nvPicPr>
          <p:cNvPr id="11" name="Picture 2" descr="http://zzong.net/extendedFile/2016-05-28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" t="44170" r="421" b="31736"/>
          <a:stretch/>
        </p:blipFill>
        <p:spPr bwMode="auto">
          <a:xfrm>
            <a:off x="823895" y="2265288"/>
            <a:ext cx="5808553" cy="188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JavaScript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개발환경 구축하기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4896" y="1425266"/>
            <a:ext cx="8350120" cy="5000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필요한 라이브러리 선택</a:t>
            </a:r>
            <a:r>
              <a:rPr lang="en-US" altLang="ko-KR" sz="200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2" y="2007044"/>
            <a:ext cx="4519882" cy="236988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809122" y="2007044"/>
            <a:ext cx="1507358" cy="3094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9122" y="3494468"/>
            <a:ext cx="1507358" cy="3094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7517-3BED-40BC-A01D-7BC9108C3D3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6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4958</TotalTime>
  <Words>1607</Words>
  <Application>Microsoft Office PowerPoint</Application>
  <PresentationFormat>화면 슬라이드 쇼(4:3)</PresentationFormat>
  <Paragraphs>513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Arial</vt:lpstr>
      <vt:lpstr>나눔고딕</vt:lpstr>
      <vt:lpstr>맑은 고딕</vt:lpstr>
      <vt:lpstr>Wingdings</vt:lpstr>
      <vt:lpstr>Office 테마</vt:lpstr>
      <vt:lpstr>JavaScript </vt:lpstr>
      <vt:lpstr>JavaScript</vt:lpstr>
      <vt:lpstr>JavaScript</vt:lpstr>
      <vt:lpstr>JavaScript</vt:lpstr>
      <vt:lpstr>JavaScript</vt:lpstr>
      <vt:lpstr>JavaScript</vt:lpstr>
      <vt:lpstr>JavaScript</vt:lpstr>
      <vt:lpstr>개발환경 구축하기</vt:lpstr>
      <vt:lpstr>개발환경 구축하기</vt:lpstr>
      <vt:lpstr>JavaScript 사용하기</vt:lpstr>
      <vt:lpstr>JavaScript 사용하기</vt:lpstr>
      <vt:lpstr>변수(Variable)</vt:lpstr>
      <vt:lpstr>선언 위치에 따른 변수</vt:lpstr>
      <vt:lpstr>자료형(Data type)</vt:lpstr>
      <vt:lpstr>상수(constant)</vt:lpstr>
      <vt:lpstr>연산자</vt:lpstr>
      <vt:lpstr>조건문</vt:lpstr>
      <vt:lpstr>반복문</vt:lpstr>
      <vt:lpstr>반복문</vt:lpstr>
      <vt:lpstr>break 와 continue</vt:lpstr>
      <vt:lpstr>함수 – 1) 선언문 방식</vt:lpstr>
      <vt:lpstr>함수 – 2) 표현식 방식(익명 함수)</vt:lpstr>
      <vt:lpstr>함수 – 3) Arrow function (화살표 함수)</vt:lpstr>
      <vt:lpstr>함수 – 4) callback (콜백 함수)</vt:lpstr>
      <vt:lpstr>내장함수 – 1) 입출력 함수</vt:lpstr>
      <vt:lpstr>내장함수 – 1) 입출력 함수</vt:lpstr>
      <vt:lpstr>내장함수 – 2) 변환 함수</vt:lpstr>
      <vt:lpstr>내장함수 – 3) 타이머 함수</vt:lpstr>
      <vt:lpstr>내장함수 – 4) 인코딩과 디코딩함수</vt:lpstr>
      <vt:lpstr>내장함수 – 5) 숫자 확인 함수</vt:lpstr>
      <vt:lpstr>[실습]</vt:lpstr>
      <vt:lpstr>[실습]</vt:lpstr>
      <vt:lpstr>배열</vt:lpstr>
      <vt:lpstr>배열</vt:lpstr>
      <vt:lpstr>객체</vt:lpstr>
      <vt:lpstr>배열</vt:lpstr>
      <vt:lpstr>객체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182</cp:revision>
  <cp:lastPrinted>2011-08-28T13:13:29Z</cp:lastPrinted>
  <dcterms:created xsi:type="dcterms:W3CDTF">2011-08-24T01:05:33Z</dcterms:created>
  <dcterms:modified xsi:type="dcterms:W3CDTF">2020-01-13T14:24:34Z</dcterms:modified>
</cp:coreProperties>
</file>