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258" r:id="rId3"/>
    <p:sldId id="284" r:id="rId4"/>
    <p:sldId id="285" r:id="rId5"/>
    <p:sldId id="288" r:id="rId6"/>
    <p:sldId id="303" r:id="rId7"/>
    <p:sldId id="337" r:id="rId8"/>
    <p:sldId id="294" r:id="rId9"/>
    <p:sldId id="327" r:id="rId10"/>
    <p:sldId id="329" r:id="rId11"/>
    <p:sldId id="262" r:id="rId12"/>
    <p:sldId id="263" r:id="rId13"/>
    <p:sldId id="334" r:id="rId14"/>
    <p:sldId id="335" r:id="rId15"/>
    <p:sldId id="306" r:id="rId16"/>
    <p:sldId id="307" r:id="rId17"/>
    <p:sldId id="308" r:id="rId18"/>
    <p:sldId id="309" r:id="rId19"/>
    <p:sldId id="311" r:id="rId20"/>
    <p:sldId id="336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3" r:id="rId29"/>
    <p:sldId id="324" r:id="rId30"/>
    <p:sldId id="325" r:id="rId31"/>
    <p:sldId id="326" r:id="rId32"/>
    <p:sldId id="330" r:id="rId33"/>
    <p:sldId id="331" r:id="rId34"/>
    <p:sldId id="332" r:id="rId35"/>
    <p:sldId id="333" r:id="rId36"/>
    <p:sldId id="328" r:id="rId3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0066"/>
    <a:srgbClr val="0000FF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5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2-22T01:27:39.2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0 0,'-35'61'0,"1"-13"0,34-48 0,0 0 0,-24 97 0,24-97 0,-11 98 0,-12-37 0,11 36 0,1-37 0,0 14 0,11 23 0,-12 0 0,12-37 0,0 13 0,0-24 0,0-12 0,0-37 0,34 60 0,-34-60 0,24 49 0</inkml:trace>
  <inkml:trace contextRef="#ctx0" brushRef="#br0" timeOffset="327">310 850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0,-22 146 0,22-146 0,0 0 0,0 0 0,0 0 0,0 0 0,0 0 0,0 0 0,0 0 0,0 0 0,0 0 0,0 0 0,0 0 0,0 0 0,0 0 0,0 0 0,0 0 0,0 0 0,-24 49 0,24-49 0,0 0 0,0 0 0,0 0 0,-11 36 0,11-36 0,0 0 0,0 0 0,0 37 0,0-37 0,0 0 0,0 0 0,0 0 0,-11 48 0,11-48 0,0 61 0,0-61 0,-12 49 0,24-1 0,-1 25 0,12 0 0,11-12 0,-10-1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3-02-22T01:31:37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0 903,'-19'12'2322,"19"-12"-774,0 0-258,0 0-516,-9 12-258,9-12-387,0 0 0,0 0 0,0 0 129,0 0-129,0 0-129,0 0-774,0 15-1032,0-15-1032,0 0 130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2-22T02:28:04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</inkml:trace>
  <inkml:trace contextRef="#ctx0" brushRef="#br0" timeOffset="547">11777 5145 0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3-02-22T04:03:54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-14 17 2709,'0'0'2322,"0"0"129,0 0-516,0 0 0,0 0-129,0 0-129,-4-17 0,4 17-387,0 0-129,0 0-516,0 0-129,0 0-258,0 0-129,0 0-129,0 0-258,0 0-258,0 0 0,0 0-645,23-4-1548,-23 4-1548,0 0-387,-4 8 129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08-02-25T02:55:11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21 0 60,'0'0'36,"-11"4"-3,11-4-33,0 0-23,-10-1-6,10 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BBA704-67C8-4191-9B27-7568363647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3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51290E2E-9653-491A-8284-F7EDFD1ECD7B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</a:t>
            </a:fld>
            <a:endParaRPr lang="en-US" altLang="zh-TW" sz="120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78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42DFA-770E-433A-AEA7-EE5B11311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2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30776-13F8-4481-9F8B-2C20F04A97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0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1700-989E-4302-9B73-E5AA108187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65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9A77-E748-4AFA-AE63-97427574AD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9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31ECD-53D3-4D74-BF41-0BA5D19C7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37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4D13-405D-4369-A2E3-2BB437C978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2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A0BEA-4D5E-4FEA-BB12-8D911C7C4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1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ADC2-646E-43CE-9F17-407AD089F4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5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7E41B-37BF-4CD3-854F-143AFA3E66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51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22BEC-ECBD-4FB8-9E84-B78FCEFBB4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A8C0F-CC35-4C25-82FA-ACA8F08E1C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9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fld id="{FC2AA2DF-9EE1-4449-A242-C1D7831DF4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customXml" Target="../ink/ink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19" Type="http://schemas.openxmlformats.org/officeDocument/2006/relationships/image" Target="../media/image44.png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6.png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wmf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wmf"/><Relationship Id="rId22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AEEE8-0F92-4AD1-999E-3076E8A27C78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20713"/>
            <a:ext cx="7772400" cy="14700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sz="3200" b="1" smtClean="0"/>
              <a:t>Advanced Digital Signal Processing</a:t>
            </a:r>
            <a:br>
              <a:rPr lang="en-US" altLang="zh-TW" sz="3200" b="1" smtClean="0"/>
            </a:br>
            <a:r>
              <a:rPr lang="zh-TW" altLang="en-US" sz="3200" b="1" smtClean="0"/>
              <a:t>高等數位訊號處理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205038"/>
            <a:ext cx="7200900" cy="3313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3200" b="1" smtClean="0">
                <a:solidFill>
                  <a:srgbClr val="3333FF"/>
                </a:solidFill>
                <a:latin typeface="標楷體" panose="03000509000000000000" pitchFamily="65" charset="-120"/>
              </a:rPr>
              <a:t>授課者： 丁 建 均</a:t>
            </a:r>
          </a:p>
          <a:p>
            <a:pPr eaLnBrk="1" hangingPunct="1">
              <a:lnSpc>
                <a:spcPct val="80000"/>
              </a:lnSpc>
            </a:pPr>
            <a:endParaRPr lang="zh-TW" altLang="en-US" sz="3200" b="1" smtClean="0">
              <a:solidFill>
                <a:srgbClr val="3333FF"/>
              </a:solidFill>
              <a:latin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Office</a:t>
            </a:r>
            <a:r>
              <a:rPr lang="zh-TW" altLang="en-US" sz="2400" smtClean="0"/>
              <a:t>：</a:t>
            </a:r>
            <a:r>
              <a:rPr lang="zh-TW" altLang="en-US" sz="2400" smtClean="0">
                <a:latin typeface="標楷體" panose="03000509000000000000" pitchFamily="65" charset="-120"/>
              </a:rPr>
              <a:t>明達館</a:t>
            </a:r>
            <a:r>
              <a:rPr lang="en-US" altLang="zh-TW" sz="2400" smtClean="0"/>
              <a:t>723</a:t>
            </a:r>
            <a:r>
              <a:rPr lang="zh-TW" altLang="en-US" sz="2400" smtClean="0">
                <a:latin typeface="標楷體" panose="03000509000000000000" pitchFamily="65" charset="-120"/>
              </a:rPr>
              <a:t>室</a:t>
            </a:r>
            <a:r>
              <a:rPr lang="en-US" altLang="zh-TW" sz="2400" smtClean="0">
                <a:latin typeface="標楷體" panose="03000509000000000000" pitchFamily="65" charset="-120"/>
              </a:rPr>
              <a:t>, </a:t>
            </a:r>
            <a:r>
              <a:rPr lang="en-US" altLang="zh-TW" sz="2400" smtClean="0"/>
              <a:t>TEL</a:t>
            </a:r>
            <a:r>
              <a:rPr lang="zh-TW" altLang="en-US" sz="2400" smtClean="0"/>
              <a:t>： </a:t>
            </a:r>
            <a:r>
              <a:rPr lang="en-US" altLang="zh-TW" sz="2400" smtClean="0"/>
              <a:t>33669652</a:t>
            </a:r>
            <a:r>
              <a:rPr lang="en-US" altLang="zh-TW" sz="2400" smtClean="0">
                <a:latin typeface="標楷體" panose="03000509000000000000" pitchFamily="65" charset="-12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smtClean="0"/>
              <a:t>E-mail:  jjding@ntu.edu.tw</a:t>
            </a:r>
          </a:p>
          <a:p>
            <a:pPr algn="l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2400" smtClean="0">
                <a:solidFill>
                  <a:srgbClr val="3333FF"/>
                </a:solidFill>
                <a:latin typeface="標楷體" panose="03000509000000000000" pitchFamily="65" charset="-120"/>
              </a:rPr>
              <a:t>課程網頁：</a:t>
            </a:r>
            <a:r>
              <a:rPr lang="en-US" altLang="zh-TW" sz="2400" smtClean="0">
                <a:solidFill>
                  <a:srgbClr val="3333FF"/>
                </a:solidFill>
              </a:rPr>
              <a:t>http://djj.ee.ntu.edu.tw/ADSP.htm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2400" smtClean="0">
                <a:latin typeface="標楷體" panose="03000509000000000000" pitchFamily="65" charset="-120"/>
              </a:rPr>
              <a:t>歡迎大家來修課，也歡迎有問題時隨時聯絡！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5556C-8956-4ED2-90FC-E05318419D02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84213" y="981075"/>
            <a:ext cx="3382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0000FF"/>
                </a:solidFill>
              </a:rPr>
              <a:t>Question:</a:t>
            </a:r>
            <a:endParaRPr lang="zh-TW" altLang="en-US" sz="2800" b="1">
              <a:solidFill>
                <a:srgbClr val="0000FF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87450" y="2565400"/>
            <a:ext cx="727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0000FF"/>
                </a:solidFill>
              </a:rPr>
              <a:t>Why should we use the Fourier transform?</a:t>
            </a:r>
            <a:endParaRPr lang="zh-TW" altLang="en-US" sz="2800" b="1">
              <a:solidFill>
                <a:srgbClr val="0000FF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42988" y="5300663"/>
            <a:ext cx="7489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</a:rPr>
              <a:t>Is the Fourier transform the best choice in any condition?</a:t>
            </a:r>
            <a:endParaRPr lang="zh-TW" altLang="en-US" sz="240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804863" y="3514725"/>
              <a:ext cx="4240213" cy="1852613"/>
            </p14:xfrm>
          </p:contentPart>
        </mc:Choice>
        <mc:Fallback xmlns="">
          <p:pic>
            <p:nvPicPr>
              <p:cNvPr id="20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7383" y="3512205"/>
                <a:ext cx="4245253" cy="185765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20D39-34A9-448C-8D7F-202CE460C987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95288" y="8366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Contents: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78486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7230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(1) Introduction     	1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(2) Digital Filter Design (A)              	2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(3) Digital Filter Design (B)     	2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(4) Homomorphic Signal Processing	1 W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(5) Applications (A):                   Acoustics 	1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(6) Applications (B):                   Data Compression, Others            2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(7) Fast Algorithms:                    Basis, FFT and Convolution 	3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(8) Orthogonal Transform (A):    Walsh Transform	1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(9) Orthogonal Transform (B):  Number Theoretic Transform, 	1 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                                     OFDM, CDMA , and Others	 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00113" y="33337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 b="1">
                <a:solidFill>
                  <a:srgbClr val="3333FF"/>
                </a:solidFill>
              </a:rPr>
              <a:t>I. Introduction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A59CE0-7FFC-4BE8-A25B-5091092C5138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7056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目標：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(1) </a:t>
            </a:r>
            <a:r>
              <a:rPr lang="zh-TW" altLang="en-US"/>
              <a:t>對 </a:t>
            </a:r>
            <a:r>
              <a:rPr lang="en-US" altLang="zh-TW"/>
              <a:t>Digital Signal Processing </a:t>
            </a:r>
            <a:r>
              <a:rPr lang="zh-TW" altLang="en-US"/>
              <a:t>作更有系統且深入的了解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(2) </a:t>
            </a:r>
            <a:r>
              <a:rPr lang="zh-TW" altLang="en-US"/>
              <a:t>學習 </a:t>
            </a:r>
            <a:r>
              <a:rPr lang="en-US" altLang="zh-TW"/>
              <a:t>Digital Signal Processing </a:t>
            </a:r>
            <a:r>
              <a:rPr lang="zh-TW" altLang="en-US"/>
              <a:t>幾個重要子領域的基礎知識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5BFBF-CB93-45C5-8DEC-490BF2A74250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Filter </a:t>
            </a:r>
            <a:r>
              <a:rPr lang="zh-TW" altLang="en-US"/>
              <a:t>的分類</a:t>
            </a:r>
          </a:p>
        </p:txBody>
      </p:sp>
      <p:sp>
        <p:nvSpPr>
          <p:cNvPr id="16388" name="Text Box 52"/>
          <p:cNvSpPr txBox="1">
            <a:spLocks noChangeArrowheads="1"/>
          </p:cNvSpPr>
          <p:nvPr/>
        </p:nvSpPr>
        <p:spPr bwMode="auto">
          <a:xfrm>
            <a:off x="611188" y="292417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filter</a:t>
            </a:r>
          </a:p>
        </p:txBody>
      </p:sp>
      <p:sp>
        <p:nvSpPr>
          <p:cNvPr id="16389" name="Line 53"/>
          <p:cNvSpPr>
            <a:spLocks noChangeShapeType="1"/>
          </p:cNvSpPr>
          <p:nvPr/>
        </p:nvSpPr>
        <p:spPr bwMode="auto">
          <a:xfrm>
            <a:off x="1258888" y="31400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54"/>
          <p:cNvSpPr>
            <a:spLocks noChangeShapeType="1"/>
          </p:cNvSpPr>
          <p:nvPr/>
        </p:nvSpPr>
        <p:spPr bwMode="auto">
          <a:xfrm>
            <a:off x="1547813" y="2205038"/>
            <a:ext cx="0" cy="251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Line 55"/>
          <p:cNvSpPr>
            <a:spLocks noChangeShapeType="1"/>
          </p:cNvSpPr>
          <p:nvPr/>
        </p:nvSpPr>
        <p:spPr bwMode="auto">
          <a:xfrm>
            <a:off x="1547813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56"/>
          <p:cNvSpPr>
            <a:spLocks noChangeShapeType="1"/>
          </p:cNvSpPr>
          <p:nvPr/>
        </p:nvSpPr>
        <p:spPr bwMode="auto">
          <a:xfrm>
            <a:off x="1547813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Text Box 57"/>
          <p:cNvSpPr txBox="1">
            <a:spLocks noChangeArrowheads="1"/>
          </p:cNvSpPr>
          <p:nvPr/>
        </p:nvSpPr>
        <p:spPr bwMode="auto">
          <a:xfrm>
            <a:off x="1908175" y="45085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analog</a:t>
            </a:r>
          </a:p>
        </p:txBody>
      </p:sp>
      <p:sp>
        <p:nvSpPr>
          <p:cNvPr id="16394" name="Text Box 58"/>
          <p:cNvSpPr txBox="1">
            <a:spLocks noChangeArrowheads="1"/>
          </p:cNvSpPr>
          <p:nvPr/>
        </p:nvSpPr>
        <p:spPr bwMode="auto">
          <a:xfrm>
            <a:off x="1979613" y="198913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digital</a:t>
            </a:r>
          </a:p>
        </p:txBody>
      </p:sp>
      <p:sp>
        <p:nvSpPr>
          <p:cNvPr id="16395" name="Line 60"/>
          <p:cNvSpPr>
            <a:spLocks noChangeShapeType="1"/>
          </p:cNvSpPr>
          <p:nvPr/>
        </p:nvSpPr>
        <p:spPr bwMode="auto">
          <a:xfrm>
            <a:off x="2771775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61"/>
          <p:cNvSpPr>
            <a:spLocks noChangeShapeType="1"/>
          </p:cNvSpPr>
          <p:nvPr/>
        </p:nvSpPr>
        <p:spPr bwMode="auto">
          <a:xfrm>
            <a:off x="3203575" y="191611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62"/>
          <p:cNvSpPr>
            <a:spLocks noChangeShapeType="1"/>
          </p:cNvSpPr>
          <p:nvPr/>
        </p:nvSpPr>
        <p:spPr bwMode="auto">
          <a:xfrm>
            <a:off x="3203575" y="191611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63"/>
          <p:cNvSpPr>
            <a:spLocks noChangeShapeType="1"/>
          </p:cNvSpPr>
          <p:nvPr/>
        </p:nvSpPr>
        <p:spPr bwMode="auto">
          <a:xfrm>
            <a:off x="3203575" y="35004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Text Box 64"/>
          <p:cNvSpPr txBox="1">
            <a:spLocks noChangeArrowheads="1"/>
          </p:cNvSpPr>
          <p:nvPr/>
        </p:nvSpPr>
        <p:spPr bwMode="auto">
          <a:xfrm>
            <a:off x="3995738" y="17002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IIR</a:t>
            </a:r>
          </a:p>
        </p:txBody>
      </p:sp>
      <p:sp>
        <p:nvSpPr>
          <p:cNvPr id="16400" name="Text Box 65"/>
          <p:cNvSpPr txBox="1">
            <a:spLocks noChangeArrowheads="1"/>
          </p:cNvSpPr>
          <p:nvPr/>
        </p:nvSpPr>
        <p:spPr bwMode="auto">
          <a:xfrm>
            <a:off x="3995738" y="32845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FIR</a:t>
            </a:r>
          </a:p>
        </p:txBody>
      </p:sp>
      <p:sp>
        <p:nvSpPr>
          <p:cNvPr id="16401" name="Line 66"/>
          <p:cNvSpPr>
            <a:spLocks noChangeShapeType="1"/>
          </p:cNvSpPr>
          <p:nvPr/>
        </p:nvSpPr>
        <p:spPr bwMode="auto">
          <a:xfrm>
            <a:off x="4500563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2" name="Line 67"/>
          <p:cNvSpPr>
            <a:spLocks noChangeShapeType="1"/>
          </p:cNvSpPr>
          <p:nvPr/>
        </p:nvSpPr>
        <p:spPr bwMode="auto">
          <a:xfrm>
            <a:off x="5364163" y="148431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68"/>
          <p:cNvSpPr>
            <a:spLocks noChangeShapeType="1"/>
          </p:cNvSpPr>
          <p:nvPr/>
        </p:nvSpPr>
        <p:spPr bwMode="auto">
          <a:xfrm>
            <a:off x="5364163" y="14843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Line 69"/>
          <p:cNvSpPr>
            <a:spLocks noChangeShapeType="1"/>
          </p:cNvSpPr>
          <p:nvPr/>
        </p:nvSpPr>
        <p:spPr bwMode="auto">
          <a:xfrm>
            <a:off x="5364163" y="19161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5" name="Line 70"/>
          <p:cNvSpPr>
            <a:spLocks noChangeShapeType="1"/>
          </p:cNvSpPr>
          <p:nvPr/>
        </p:nvSpPr>
        <p:spPr bwMode="auto">
          <a:xfrm>
            <a:off x="5364163" y="23479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6" name="Line 72"/>
          <p:cNvSpPr>
            <a:spLocks noChangeShapeType="1"/>
          </p:cNvSpPr>
          <p:nvPr/>
        </p:nvSpPr>
        <p:spPr bwMode="auto">
          <a:xfrm>
            <a:off x="4572000" y="35004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7" name="Line 73"/>
          <p:cNvSpPr>
            <a:spLocks noChangeShapeType="1"/>
          </p:cNvSpPr>
          <p:nvPr/>
        </p:nvSpPr>
        <p:spPr bwMode="auto">
          <a:xfrm>
            <a:off x="5292725" y="285273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8" name="Line 74"/>
          <p:cNvSpPr>
            <a:spLocks noChangeShapeType="1"/>
          </p:cNvSpPr>
          <p:nvPr/>
        </p:nvSpPr>
        <p:spPr bwMode="auto">
          <a:xfrm>
            <a:off x="5292725" y="28527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9" name="Text Box 75"/>
          <p:cNvSpPr txBox="1">
            <a:spLocks noChangeArrowheads="1"/>
          </p:cNvSpPr>
          <p:nvPr/>
        </p:nvSpPr>
        <p:spPr bwMode="auto">
          <a:xfrm>
            <a:off x="5940425" y="2636838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MSE (mean square error)</a:t>
            </a:r>
          </a:p>
        </p:txBody>
      </p:sp>
      <p:sp>
        <p:nvSpPr>
          <p:cNvPr id="16410" name="Text Box 76"/>
          <p:cNvSpPr txBox="1">
            <a:spLocks noChangeArrowheads="1"/>
          </p:cNvSpPr>
          <p:nvPr/>
        </p:nvSpPr>
        <p:spPr bwMode="auto">
          <a:xfrm>
            <a:off x="5940425" y="3284538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minimax</a:t>
            </a:r>
          </a:p>
        </p:txBody>
      </p:sp>
      <p:sp>
        <p:nvSpPr>
          <p:cNvPr id="16411" name="Line 77"/>
          <p:cNvSpPr>
            <a:spLocks noChangeShapeType="1"/>
          </p:cNvSpPr>
          <p:nvPr/>
        </p:nvSpPr>
        <p:spPr bwMode="auto">
          <a:xfrm>
            <a:off x="5292725" y="41481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Text Box 78"/>
          <p:cNvSpPr txBox="1">
            <a:spLocks noChangeArrowheads="1"/>
          </p:cNvSpPr>
          <p:nvPr/>
        </p:nvSpPr>
        <p:spPr bwMode="auto">
          <a:xfrm>
            <a:off x="5940425" y="3932238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frequency sampling</a:t>
            </a:r>
          </a:p>
        </p:txBody>
      </p:sp>
      <p:sp>
        <p:nvSpPr>
          <p:cNvPr id="16413" name="Text Box 79"/>
          <p:cNvSpPr txBox="1">
            <a:spLocks noChangeArrowheads="1"/>
          </p:cNvSpPr>
          <p:nvPr/>
        </p:nvSpPr>
        <p:spPr bwMode="auto">
          <a:xfrm>
            <a:off x="395288" y="333375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Part 1: Filter</a:t>
            </a:r>
          </a:p>
        </p:txBody>
      </p:sp>
      <p:sp>
        <p:nvSpPr>
          <p:cNvPr id="16414" name="文字方塊 30"/>
          <p:cNvSpPr txBox="1">
            <a:spLocks noChangeArrowheads="1"/>
          </p:cNvSpPr>
          <p:nvPr/>
        </p:nvSpPr>
        <p:spPr bwMode="auto">
          <a:xfrm>
            <a:off x="3419475" y="206057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</a:t>
            </a:r>
            <a:r>
              <a:rPr lang="zh-TW" altLang="en-US"/>
              <a:t>考慮</a:t>
            </a:r>
            <a:r>
              <a:rPr lang="en-US" altLang="zh-TW"/>
              <a:t>aliasing)</a:t>
            </a:r>
          </a:p>
        </p:txBody>
      </p:sp>
      <p:sp>
        <p:nvSpPr>
          <p:cNvPr id="16415" name="文字方塊 31"/>
          <p:cNvSpPr txBox="1">
            <a:spLocks noChangeArrowheads="1"/>
          </p:cNvSpPr>
          <p:nvPr/>
        </p:nvSpPr>
        <p:spPr bwMode="auto">
          <a:xfrm>
            <a:off x="1547813" y="49418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</a:t>
            </a:r>
            <a:r>
              <a:rPr lang="zh-TW" altLang="en-US"/>
              <a:t>技術較早開發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673C6-36B2-41F2-8C22-5FA9201453C6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7411" name="Text Box 66"/>
          <p:cNvSpPr txBox="1">
            <a:spLocks noChangeArrowheads="1"/>
          </p:cNvSpPr>
          <p:nvPr/>
        </p:nvSpPr>
        <p:spPr bwMode="auto">
          <a:xfrm>
            <a:off x="755650" y="476250"/>
            <a:ext cx="6696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IIR filter </a:t>
            </a:r>
            <a:r>
              <a:rPr lang="zh-TW" altLang="en-US"/>
              <a:t>的優點：</a:t>
            </a:r>
            <a:r>
              <a:rPr lang="en-US" altLang="zh-TW"/>
              <a:t>(1) easy to design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                 (2) (sometimes) easy to implement</a:t>
            </a:r>
          </a:p>
        </p:txBody>
      </p:sp>
      <p:sp>
        <p:nvSpPr>
          <p:cNvPr id="17412" name="Rectangle 67"/>
          <p:cNvSpPr>
            <a:spLocks noChangeArrowheads="1"/>
          </p:cNvSpPr>
          <p:nvPr/>
        </p:nvSpPr>
        <p:spPr bwMode="auto">
          <a:xfrm>
            <a:off x="1979613" y="14128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缺點：</a:t>
            </a:r>
          </a:p>
        </p:txBody>
      </p:sp>
      <p:sp>
        <p:nvSpPr>
          <p:cNvPr id="17413" name="Text Box 68"/>
          <p:cNvSpPr txBox="1">
            <a:spLocks noChangeArrowheads="1"/>
          </p:cNvSpPr>
          <p:nvPr/>
        </p:nvSpPr>
        <p:spPr bwMode="auto">
          <a:xfrm>
            <a:off x="755650" y="3068638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FIR filter </a:t>
            </a:r>
            <a:r>
              <a:rPr lang="zh-TW" altLang="en-US"/>
              <a:t>的優點：</a:t>
            </a:r>
          </a:p>
        </p:txBody>
      </p:sp>
      <p:sp>
        <p:nvSpPr>
          <p:cNvPr id="17414" name="Rectangle 69"/>
          <p:cNvSpPr>
            <a:spLocks noChangeArrowheads="1"/>
          </p:cNvSpPr>
          <p:nvPr/>
        </p:nvSpPr>
        <p:spPr bwMode="auto">
          <a:xfrm>
            <a:off x="827088" y="42926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缺點：</a:t>
            </a:r>
          </a:p>
        </p:txBody>
      </p:sp>
      <p:sp>
        <p:nvSpPr>
          <p:cNvPr id="17415" name="Text Box 70"/>
          <p:cNvSpPr txBox="1">
            <a:spLocks noChangeArrowheads="1"/>
          </p:cNvSpPr>
          <p:nvPr/>
        </p:nvSpPr>
        <p:spPr bwMode="auto">
          <a:xfrm>
            <a:off x="1619250" y="4292600"/>
            <a:ext cx="612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An FIR filter is impossible to have the ideal frequency response of</a:t>
            </a:r>
          </a:p>
        </p:txBody>
      </p:sp>
      <p:sp>
        <p:nvSpPr>
          <p:cNvPr id="17416" name="Line 71"/>
          <p:cNvSpPr>
            <a:spLocks noChangeShapeType="1"/>
          </p:cNvSpPr>
          <p:nvPr/>
        </p:nvSpPr>
        <p:spPr bwMode="auto">
          <a:xfrm>
            <a:off x="2052638" y="55880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72"/>
          <p:cNvSpPr>
            <a:spLocks noChangeShapeType="1"/>
          </p:cNvSpPr>
          <p:nvPr/>
        </p:nvSpPr>
        <p:spPr bwMode="auto">
          <a:xfrm flipV="1">
            <a:off x="3419475" y="47958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8" name="Line 73"/>
          <p:cNvSpPr>
            <a:spLocks noChangeShapeType="1"/>
          </p:cNvSpPr>
          <p:nvPr/>
        </p:nvSpPr>
        <p:spPr bwMode="auto">
          <a:xfrm>
            <a:off x="3419475" y="47958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9" name="Line 74"/>
          <p:cNvSpPr>
            <a:spLocks noChangeShapeType="1"/>
          </p:cNvSpPr>
          <p:nvPr/>
        </p:nvSpPr>
        <p:spPr bwMode="auto">
          <a:xfrm>
            <a:off x="4716463" y="47958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Line 75"/>
          <p:cNvSpPr>
            <a:spLocks noChangeShapeType="1"/>
          </p:cNvSpPr>
          <p:nvPr/>
        </p:nvSpPr>
        <p:spPr bwMode="auto">
          <a:xfrm>
            <a:off x="4716463" y="558800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06A3C-3E31-458F-93CA-9B597D87C9FD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1843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AB40B2-7472-4114-8292-F3AD1E436F86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539750" y="981075"/>
            <a:ext cx="5183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zh-TW" altLang="en-US"/>
              <a:t>概念：把 </a:t>
            </a:r>
            <a:r>
              <a:rPr lang="en-US" altLang="zh-TW">
                <a:solidFill>
                  <a:srgbClr val="0000FF"/>
                </a:solidFill>
              </a:rPr>
              <a:t>convolution </a:t>
            </a:r>
            <a:r>
              <a:rPr lang="zh-TW" altLang="en-US"/>
              <a:t>變成 </a:t>
            </a:r>
            <a:r>
              <a:rPr lang="en-US" altLang="zh-TW">
                <a:solidFill>
                  <a:srgbClr val="0000FF"/>
                </a:solidFill>
              </a:rPr>
              <a:t>addition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539750" y="2781300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Part 3: Applications of DSP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611188" y="3500438"/>
            <a:ext cx="8208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filter design, data compression (image, video, text), acoustics (speech, music), image analysis (structural similarity, sharpness), 3D accelerometer </a:t>
            </a:r>
          </a:p>
        </p:txBody>
      </p:sp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468313" y="40481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Part 2: Homomorphic Signal 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EC64B-26F8-42FC-B38D-049A2487EBB1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1945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B977BE-9BAD-4525-A3AE-3C327EE6DFFC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23850" y="836613"/>
            <a:ext cx="504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Basic </a:t>
            </a:r>
            <a:r>
              <a:rPr lang="en-US" altLang="zh-TW"/>
              <a:t>Implementation Techniques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327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Example:  one complex number multiplication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= ?  Real number multiplication. </a:t>
            </a:r>
          </a:p>
        </p:txBody>
      </p:sp>
      <p:sp>
        <p:nvSpPr>
          <p:cNvPr id="19462" name="Text Box 64"/>
          <p:cNvSpPr txBox="1">
            <a:spLocks noChangeArrowheads="1"/>
          </p:cNvSpPr>
          <p:nvPr/>
        </p:nvSpPr>
        <p:spPr bwMode="auto">
          <a:xfrm>
            <a:off x="323850" y="404813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sym typeface="Symbol" panose="05050102010706020507" pitchFamily="18" charset="2"/>
              </a:rPr>
              <a:t> </a:t>
            </a:r>
            <a:r>
              <a:rPr lang="en-US" altLang="zh-TW" b="1">
                <a:solidFill>
                  <a:srgbClr val="0000FF"/>
                </a:solidFill>
              </a:rPr>
              <a:t>Part 4: Fast Algorithms </a:t>
            </a:r>
          </a:p>
        </p:txBody>
      </p:sp>
      <p:sp>
        <p:nvSpPr>
          <p:cNvPr id="19463" name="文字方塊 6"/>
          <p:cNvSpPr txBox="1">
            <a:spLocks noChangeArrowheads="1"/>
          </p:cNvSpPr>
          <p:nvPr/>
        </p:nvSpPr>
        <p:spPr bwMode="auto">
          <a:xfrm>
            <a:off x="395288" y="6021388"/>
            <a:ext cx="5976937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Trade-off: “Multiplication” takes longer than “addition”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0AFF8-6DE5-42D2-A497-6E5AF20EA39F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048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66C2075-9C32-4220-852C-5A0F456E3017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404813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FFT and Convolution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4213" y="908050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Due to the Cooley-Tukey algorithm (butterflies),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the complexity of the FFT is: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27088" y="3933825"/>
            <a:ext cx="518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The complexity of the convolution is:  3</a:t>
            </a:r>
            <a:r>
              <a:rPr lang="zh-TW" altLang="en-US">
                <a:sym typeface="Symbol" panose="05050102010706020507" pitchFamily="18" charset="2"/>
              </a:rPr>
              <a:t>個 </a:t>
            </a:r>
            <a:r>
              <a:rPr lang="en-US" altLang="zh-TW">
                <a:sym typeface="Symbol" panose="05050102010706020507" pitchFamily="18" charset="2"/>
              </a:rPr>
              <a:t>DFTs,   </a:t>
            </a:r>
            <a:r>
              <a:rPr lang="en-US" altLang="zh-TW"/>
              <a:t> 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116013" y="17732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260475" y="1773238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260475" y="1773238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116013" y="21336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116013" y="23479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260475" y="234791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1260475" y="2347913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116013" y="27082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116013" y="28527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1260475" y="2852738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260475" y="2852738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16013" y="32131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1189038" y="34290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1333500" y="34290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>
            <a:off x="1333500" y="3429000"/>
            <a:ext cx="8636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189038" y="378936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6084888" y="3933825"/>
          <a:ext cx="15795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33825"/>
                        <a:ext cx="15795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8CBAFF-DE8C-4E00-BA6E-22E24BADE96A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150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AEE2424-0A93-446B-86AF-12BE32D1690E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68313" y="2852738"/>
            <a:ext cx="352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Walsh Transform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   </a:t>
            </a:r>
            <a:r>
              <a:rPr lang="en-US" altLang="zh-TW">
                <a:solidFill>
                  <a:srgbClr val="FF0000"/>
                </a:solidFill>
              </a:rPr>
              <a:t>(CDMA) 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468313" y="4005263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Number Theoretic Transform 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68313" y="1773238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Question:  DFT </a:t>
            </a:r>
            <a:r>
              <a:rPr lang="zh-TW" altLang="en-US">
                <a:sym typeface="Symbol" panose="05050102010706020507" pitchFamily="18" charset="2"/>
              </a:rPr>
              <a:t>的缺點是什麼？</a:t>
            </a:r>
            <a:r>
              <a:rPr lang="zh-TW" altLang="en-US"/>
              <a:t> </a:t>
            </a:r>
          </a:p>
        </p:txBody>
      </p:sp>
      <p:sp>
        <p:nvSpPr>
          <p:cNvPr id="21511" name="Text Box 51"/>
          <p:cNvSpPr txBox="1">
            <a:spLocks noChangeArrowheads="1"/>
          </p:cNvSpPr>
          <p:nvPr/>
        </p:nvSpPr>
        <p:spPr bwMode="auto">
          <a:xfrm>
            <a:off x="323850" y="404813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sym typeface="Symbol" panose="05050102010706020507" pitchFamily="18" charset="2"/>
              </a:rPr>
              <a:t> </a:t>
            </a:r>
            <a:r>
              <a:rPr lang="en-US" altLang="zh-TW" b="1">
                <a:solidFill>
                  <a:srgbClr val="0000FF"/>
                </a:solidFill>
              </a:rPr>
              <a:t>Part 5: Orthogonal Transforms </a:t>
            </a:r>
          </a:p>
        </p:txBody>
      </p:sp>
      <p:graphicFrame>
        <p:nvGraphicFramePr>
          <p:cNvPr id="21512" name="Object 52"/>
          <p:cNvGraphicFramePr>
            <a:graphicFrameLocks noChangeAspect="1"/>
          </p:cNvGraphicFramePr>
          <p:nvPr/>
        </p:nvGraphicFramePr>
        <p:xfrm>
          <a:off x="4284663" y="1628775"/>
          <a:ext cx="2955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3" imgW="2959100" imgH="711200" progId="Equation.DSMT4">
                  <p:embed/>
                </p:oleObj>
              </mc:Choice>
              <mc:Fallback>
                <p:oleObj name="Equation" r:id="rId3" imgW="2959100" imgH="711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28775"/>
                        <a:ext cx="29559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文字方塊 8"/>
          <p:cNvSpPr txBox="1">
            <a:spLocks noChangeArrowheads="1"/>
          </p:cNvSpPr>
          <p:nvPr/>
        </p:nvSpPr>
        <p:spPr bwMode="auto">
          <a:xfrm>
            <a:off x="468313" y="981075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DFT </a:t>
            </a:r>
            <a:r>
              <a:rPr lang="zh-TW" altLang="en-US"/>
              <a:t>的兩個主要用途</a:t>
            </a:r>
            <a:r>
              <a:rPr lang="en-US" altLang="zh-TW"/>
              <a:t>:</a:t>
            </a:r>
          </a:p>
        </p:txBody>
      </p:sp>
      <p:sp>
        <p:nvSpPr>
          <p:cNvPr id="21514" name="Rectangle 3"/>
          <p:cNvSpPr>
            <a:spLocks noChangeArrowheads="1"/>
          </p:cNvSpPr>
          <p:nvPr/>
        </p:nvSpPr>
        <p:spPr bwMode="auto">
          <a:xfrm>
            <a:off x="468313" y="5013325"/>
            <a:ext cx="633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/>
              <a:t> Orthogonal Frequency-Division Multiplexing (OFDM) </a:t>
            </a:r>
          </a:p>
        </p:txBody>
      </p:sp>
      <p:sp>
        <p:nvSpPr>
          <p:cNvPr id="21515" name="Rectangle 3"/>
          <p:cNvSpPr>
            <a:spLocks noChangeArrowheads="1"/>
          </p:cNvSpPr>
          <p:nvPr/>
        </p:nvSpPr>
        <p:spPr bwMode="auto">
          <a:xfrm>
            <a:off x="468313" y="5661025"/>
            <a:ext cx="633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/>
              <a:t> Code Division Multiple Access (CDMA)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D88A0E-31B8-4475-A4B2-B31990615843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253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27AFB10-38C5-4FB0-BAC8-2D6192970FC7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280400" cy="588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1:  Four Types of  the Fourier Transform 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68405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(1) Fourier Transform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,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Alternative definitions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827088" y="1989138"/>
          <a:ext cx="2581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3" imgW="2578100" imgH="495300" progId="Equation.DSMT4">
                  <p:embed/>
                </p:oleObj>
              </mc:Choice>
              <mc:Fallback>
                <p:oleObj name="Equation" r:id="rId3" imgW="25781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2581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4217988" y="1989138"/>
          <a:ext cx="2568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5" imgW="2565400" imgH="495300" progId="Equation.DSMT4">
                  <p:embed/>
                </p:oleObj>
              </mc:Choice>
              <mc:Fallback>
                <p:oleObj name="Equation" r:id="rId5" imgW="25654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989138"/>
                        <a:ext cx="2568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900113" y="2997200"/>
          <a:ext cx="2378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7" imgW="2373870" imgH="495085" progId="Equation.DSMT4">
                  <p:embed/>
                </p:oleObj>
              </mc:Choice>
              <mc:Fallback>
                <p:oleObj name="Equation" r:id="rId7" imgW="2373870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2378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8"/>
          <p:cNvGraphicFramePr>
            <a:graphicFrameLocks noChangeAspect="1"/>
          </p:cNvGraphicFramePr>
          <p:nvPr/>
        </p:nvGraphicFramePr>
        <p:xfrm>
          <a:off x="4211638" y="2925763"/>
          <a:ext cx="2771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9" imgW="2768600" imgH="609600" progId="Equation.DSMT4">
                  <p:embed/>
                </p:oleObj>
              </mc:Choice>
              <mc:Fallback>
                <p:oleObj name="Equation" r:id="rId9" imgW="27686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925763"/>
                        <a:ext cx="2771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468313" y="3789363"/>
            <a:ext cx="5281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(2) Fourier series </a:t>
            </a: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(suitable for period function)</a:t>
            </a:r>
          </a:p>
        </p:txBody>
      </p:sp>
      <p:graphicFrame>
        <p:nvGraphicFramePr>
          <p:cNvPr id="22540" name="Object 10"/>
          <p:cNvGraphicFramePr>
            <a:graphicFrameLocks noChangeAspect="1"/>
          </p:cNvGraphicFramePr>
          <p:nvPr/>
        </p:nvGraphicFramePr>
        <p:xfrm>
          <a:off x="827088" y="4365625"/>
          <a:ext cx="24685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1" imgW="2463800" imgH="622300" progId="Equation.DSMT4">
                  <p:embed/>
                </p:oleObj>
              </mc:Choice>
              <mc:Fallback>
                <p:oleObj name="Equation" r:id="rId11" imgW="24638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24685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1"/>
          <p:cNvGraphicFramePr>
            <a:graphicFrameLocks noChangeAspect="1"/>
          </p:cNvGraphicFramePr>
          <p:nvPr/>
        </p:nvGraphicFramePr>
        <p:xfrm>
          <a:off x="4427538" y="4365625"/>
          <a:ext cx="26844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3" imgW="2679700" imgH="698500" progId="Equation.DSMT4">
                  <p:embed/>
                </p:oleObj>
              </mc:Choice>
              <mc:Fallback>
                <p:oleObj name="Equation" r:id="rId13" imgW="2679700" imgH="698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65625"/>
                        <a:ext cx="26844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2"/>
          <p:cNvSpPr txBox="1">
            <a:spLocks noChangeArrowheads="1"/>
          </p:cNvSpPr>
          <p:nvPr/>
        </p:nvSpPr>
        <p:spPr bwMode="auto">
          <a:xfrm>
            <a:off x="684213" y="33575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/>
          </a:p>
        </p:txBody>
      </p:sp>
      <p:graphicFrame>
        <p:nvGraphicFramePr>
          <p:cNvPr id="22543" name="Object 17"/>
          <p:cNvGraphicFramePr>
            <a:graphicFrameLocks noChangeAspect="1"/>
          </p:cNvGraphicFramePr>
          <p:nvPr/>
        </p:nvGraphicFramePr>
        <p:xfrm>
          <a:off x="3492500" y="5662613"/>
          <a:ext cx="687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5" imgW="685800" imgH="609600" progId="Equation.DSMT4">
                  <p:embed/>
                </p:oleObj>
              </mc:Choice>
              <mc:Fallback>
                <p:oleObj name="Equation" r:id="rId15" imgW="685800" imgH="609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2613"/>
                        <a:ext cx="6873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755650" y="5734050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頻率和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zh-TW" altLang="en-US"/>
              <a:t>之間的關係：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900113" y="508476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solidFill>
                  <a:srgbClr val="0000FF"/>
                </a:solidFill>
              </a:rPr>
              <a:t>T</a:t>
            </a:r>
            <a:r>
              <a:rPr lang="en-US" altLang="zh-TW">
                <a:solidFill>
                  <a:srgbClr val="0000FF"/>
                </a:solidFill>
              </a:rPr>
              <a:t>: </a:t>
            </a:r>
            <a:r>
              <a:rPr lang="zh-TW" altLang="en-US">
                <a:solidFill>
                  <a:srgbClr val="0000FF"/>
                </a:solidFill>
              </a:rPr>
              <a:t>週期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4B03F-9207-44E6-8E81-F29FFE4B23F8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4213" y="585788"/>
            <a:ext cx="75596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sym typeface="Symbol" panose="05050102010706020507" pitchFamily="18" charset="2"/>
              </a:rPr>
              <a:t></a:t>
            </a:r>
            <a:r>
              <a:rPr lang="en-US" altLang="zh-TW" b="1">
                <a:solidFill>
                  <a:srgbClr val="3333FF"/>
                </a:solidFill>
              </a:rPr>
              <a:t> </a:t>
            </a:r>
            <a:r>
              <a:rPr lang="zh-TW" altLang="en-US" b="1">
                <a:solidFill>
                  <a:srgbClr val="3333FF"/>
                </a:solidFill>
              </a:rPr>
              <a:t>評分方式：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zh-TW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</a:rPr>
              <a:t>Basic: 15 scores  </a:t>
            </a:r>
            <a:endParaRPr lang="en-US" altLang="zh-TW">
              <a:solidFill>
                <a:srgbClr val="3333FF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/>
              <a:t>原則上每位同學都可以拿到 </a:t>
            </a:r>
            <a:r>
              <a:rPr lang="en-US" altLang="zh-TW"/>
              <a:t>12 </a:t>
            </a:r>
            <a:r>
              <a:rPr lang="zh-TW" altLang="en-US"/>
              <a:t>分以上，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另外，上課回答問題，每回答一次加</a:t>
            </a:r>
            <a:r>
              <a:rPr lang="en-US" altLang="zh-TW"/>
              <a:t>1</a:t>
            </a:r>
            <a:r>
              <a:rPr lang="zh-TW" altLang="en-US"/>
              <a:t>分</a:t>
            </a: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</a:rPr>
              <a:t>Homework: 60 scores</a:t>
            </a:r>
            <a:r>
              <a:rPr lang="en-US" altLang="zh-TW" b="1"/>
              <a:t> </a:t>
            </a:r>
            <a:r>
              <a:rPr lang="en-US" altLang="zh-TW"/>
              <a:t>(5 times, </a:t>
            </a:r>
            <a:r>
              <a:rPr lang="zh-TW" altLang="en-US"/>
              <a:t>每 </a:t>
            </a:r>
            <a:r>
              <a:rPr lang="en-US" altLang="zh-TW"/>
              <a:t>3 </a:t>
            </a:r>
            <a:r>
              <a:rPr lang="zh-TW" altLang="en-US"/>
              <a:t>週一次</a:t>
            </a:r>
            <a:r>
              <a:rPr lang="en-US" altLang="zh-TW"/>
              <a:t>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/>
              <a:t>請自己寫，和同學內容極高度相同 ，將扣 </a:t>
            </a:r>
            <a:r>
              <a:rPr lang="en-US" altLang="zh-TW"/>
              <a:t>70% </a:t>
            </a:r>
            <a:r>
              <a:rPr lang="zh-TW" altLang="en-US"/>
              <a:t>的分數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就算寫錯但好好寫也會給 </a:t>
            </a:r>
            <a:r>
              <a:rPr lang="en-US" altLang="zh-TW"/>
              <a:t>40~95% </a:t>
            </a:r>
            <a:r>
              <a:rPr lang="zh-TW" altLang="en-US"/>
              <a:t>的分數，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遲交分數打 </a:t>
            </a:r>
            <a:r>
              <a:rPr lang="en-US" altLang="zh-TW"/>
              <a:t>8 </a:t>
            </a:r>
            <a:r>
              <a:rPr lang="zh-TW" altLang="en-US"/>
              <a:t>折，</a:t>
            </a:r>
            <a:r>
              <a:rPr lang="zh-TW" altLang="en-US">
                <a:solidFill>
                  <a:srgbClr val="FF0000"/>
                </a:solidFill>
              </a:rPr>
              <a:t>不交不給分</a:t>
            </a:r>
            <a:r>
              <a:rPr lang="zh-TW" altLang="en-US"/>
              <a:t>。 不知道如何寫，可用 </a:t>
            </a:r>
            <a:r>
              <a:rPr lang="en-US" altLang="zh-TW"/>
              <a:t>E-mail </a:t>
            </a:r>
            <a:r>
              <a:rPr lang="zh-TW" altLang="en-US"/>
              <a:t>和我聯絡，或於上課時發問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>
                <a:solidFill>
                  <a:srgbClr val="FF0000"/>
                </a:solidFill>
              </a:rPr>
              <a:t>禁止 </a:t>
            </a:r>
            <a:r>
              <a:rPr lang="en-US" altLang="zh-TW">
                <a:solidFill>
                  <a:srgbClr val="FF0000"/>
                </a:solidFill>
              </a:rPr>
              <a:t>Ctrl-C Ctrl-V </a:t>
            </a:r>
            <a:r>
              <a:rPr lang="zh-TW" altLang="en-US">
                <a:solidFill>
                  <a:srgbClr val="FF0000"/>
                </a:solidFill>
              </a:rPr>
              <a:t>的情形。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　</a:t>
            </a:r>
            <a:endParaRPr lang="zh-TW" altLang="en-US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</a:rPr>
              <a:t>Term paper 25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8652C-738C-4B76-A2C9-AECBE4E1A357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355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BE068CD-080D-4F56-86ED-692068031C65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4168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ea typeface="新細明體" panose="02020500000000000000" pitchFamily="18" charset="-120"/>
              </a:rPr>
              <a:t>(3) Discrete-time Fourier transform  (DSP </a:t>
            </a:r>
            <a:r>
              <a:rPr lang="zh-TW" altLang="en-US" b="1">
                <a:solidFill>
                  <a:srgbClr val="0000FF"/>
                </a:solidFill>
              </a:rPr>
              <a:t>常用</a:t>
            </a:r>
            <a:r>
              <a:rPr lang="en-US" altLang="zh-TW" b="1">
                <a:solidFill>
                  <a:srgbClr val="0000FF"/>
                </a:solidFill>
                <a:ea typeface="新細明體" panose="02020500000000000000" pitchFamily="18" charset="-120"/>
              </a:rPr>
              <a:t>) 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,                                                       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       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: sampling interval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(4) Discrete Fourier transform (DFT) </a:t>
            </a:r>
            <a:r>
              <a:rPr lang="en-US" altLang="zh-TW" b="1">
                <a:solidFill>
                  <a:srgbClr val="0000FF"/>
                </a:solidFill>
              </a:rPr>
              <a:t>(DSP </a:t>
            </a:r>
            <a:r>
              <a:rPr lang="zh-TW" altLang="en-US" b="1">
                <a:solidFill>
                  <a:srgbClr val="0000FF"/>
                </a:solidFill>
              </a:rPr>
              <a:t>常用</a:t>
            </a:r>
            <a:r>
              <a:rPr lang="en-US" altLang="zh-TW" b="1">
                <a:solidFill>
                  <a:srgbClr val="0000FF"/>
                </a:solidFill>
              </a:rPr>
              <a:t>)</a:t>
            </a:r>
            <a:r>
              <a:rPr lang="en-US" altLang="zh-TW"/>
              <a:t> </a:t>
            </a:r>
            <a:endParaRPr lang="en-US" altLang="zh-TW" b="1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            </a:t>
            </a:r>
            <a:r>
              <a:rPr lang="en-US" altLang="zh-TW">
                <a:ea typeface="新細明體" panose="02020500000000000000" pitchFamily="18" charset="-120"/>
              </a:rPr>
              <a:t>,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</a:t>
            </a: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187450" y="4005263"/>
          <a:ext cx="2397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3" imgW="2400300" imgH="711200" progId="Equation.DSMT4">
                  <p:embed/>
                </p:oleObj>
              </mc:Choice>
              <mc:Fallback>
                <p:oleObj name="Equation" r:id="rId3" imgW="24003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23971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4138613" y="3933825"/>
          <a:ext cx="25622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5" imgW="2565400" imgH="711200" progId="Equation.DSMT4">
                  <p:embed/>
                </p:oleObj>
              </mc:Choice>
              <mc:Fallback>
                <p:oleObj name="Equation" r:id="rId5" imgW="25654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933825"/>
                        <a:ext cx="25622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1030288" y="836613"/>
          <a:ext cx="2646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7" imgW="2641600" imgH="685800" progId="Equation.DSMT4">
                  <p:embed/>
                </p:oleObj>
              </mc:Choice>
              <mc:Fallback>
                <p:oleObj name="Equation" r:id="rId7" imgW="26416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836613"/>
                        <a:ext cx="26463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4049713" y="909638"/>
          <a:ext cx="3090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9" imgW="3086100" imgH="508000" progId="Equation.DSMT4">
                  <p:embed/>
                </p:oleObj>
              </mc:Choice>
              <mc:Fallback>
                <p:oleObj name="Equation" r:id="rId9" imgW="30861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909638"/>
                        <a:ext cx="30908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1017588" y="2205038"/>
          <a:ext cx="2454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1" imgW="2451100" imgH="685800" progId="Equation.DSMT4">
                  <p:embed/>
                </p:oleObj>
              </mc:Choice>
              <mc:Fallback>
                <p:oleObj name="Equation" r:id="rId11" imgW="24511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205038"/>
                        <a:ext cx="2454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2"/>
          <p:cNvGraphicFramePr>
            <a:graphicFrameLocks noChangeAspect="1"/>
          </p:cNvGraphicFramePr>
          <p:nvPr/>
        </p:nvGraphicFramePr>
        <p:xfrm>
          <a:off x="4016375" y="2276475"/>
          <a:ext cx="319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3" imgW="3187700" imgH="571500" progId="Equation.DSMT4">
                  <p:embed/>
                </p:oleObj>
              </mc:Choice>
              <mc:Fallback>
                <p:oleObj name="Equation" r:id="rId13" imgW="3187700" imgH="571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276475"/>
                        <a:ext cx="3190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43"/>
          <p:cNvGraphicFramePr>
            <a:graphicFrameLocks noChangeAspect="1"/>
          </p:cNvGraphicFramePr>
          <p:nvPr/>
        </p:nvGraphicFramePr>
        <p:xfrm>
          <a:off x="3779838" y="5229225"/>
          <a:ext cx="1666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15" imgW="1663700" imgH="673100" progId="Equation.DSMT4">
                  <p:embed/>
                </p:oleObj>
              </mc:Choice>
              <mc:Fallback>
                <p:oleObj name="Equation" r:id="rId15" imgW="1663700" imgH="6731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229225"/>
                        <a:ext cx="16668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4"/>
          <p:cNvSpPr txBox="1">
            <a:spLocks noChangeArrowheads="1"/>
          </p:cNvSpPr>
          <p:nvPr/>
        </p:nvSpPr>
        <p:spPr bwMode="auto">
          <a:xfrm>
            <a:off x="1116013" y="5300663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頻率和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zh-TW" altLang="en-US"/>
              <a:t>之間的關係：</a:t>
            </a:r>
          </a:p>
        </p:txBody>
      </p:sp>
      <p:sp>
        <p:nvSpPr>
          <p:cNvPr id="23566" name="Rectangle 45"/>
          <p:cNvSpPr>
            <a:spLocks noChangeArrowheads="1"/>
          </p:cNvSpPr>
          <p:nvPr/>
        </p:nvSpPr>
        <p:spPr bwMode="auto">
          <a:xfrm>
            <a:off x="3779838" y="5949950"/>
            <a:ext cx="390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where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(sampling frequency)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53DF3-A046-4AB5-84D7-9313E4F42C17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457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F03838-1032-4942-9890-D2BACD331D94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(1) Fourier transform 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2627313" y="83661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time domain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5724525" y="838200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frequency domain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2555875" y="1414463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aperiodic  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5795963" y="1412875"/>
            <a:ext cx="2665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aperiodic 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179388" y="1990725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(2) Fourier series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2555875" y="1989138"/>
            <a:ext cx="33115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periodic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(or continuous, only the value in a finite duration is known) 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5795963" y="1990725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discrete, aperiodic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179388" y="3429000"/>
            <a:ext cx="2519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(3) discrete-time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en-US" altLang="zh-TW">
                <a:solidFill>
                  <a:srgbClr val="3333FF"/>
                </a:solidFill>
              </a:rPr>
              <a:t>    Fourier transform       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2555875" y="3573463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discrete , aperiodic 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5867400" y="3573463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periodic  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179388" y="4529138"/>
            <a:ext cx="2519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(4) discrete Fourier 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en-US" altLang="zh-TW">
                <a:solidFill>
                  <a:srgbClr val="3333FF"/>
                </a:solidFill>
              </a:rPr>
              <a:t>      transform       </a:t>
            </a: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2555875" y="4508500"/>
            <a:ext cx="30956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discrete, periodic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(or discrete, only the value in a finite duration is known)</a:t>
            </a:r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5940425" y="4581525"/>
            <a:ext cx="1928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discrete, periodic</a:t>
            </a:r>
          </a:p>
        </p:txBody>
      </p:sp>
      <p:sp>
        <p:nvSpPr>
          <p:cNvPr id="24594" name="Text Box 30"/>
          <p:cNvSpPr txBox="1">
            <a:spLocks noChangeArrowheads="1"/>
          </p:cNvSpPr>
          <p:nvPr/>
        </p:nvSpPr>
        <p:spPr bwMode="auto">
          <a:xfrm>
            <a:off x="323850" y="333375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sym typeface="Symbol" panose="05050102010706020507" pitchFamily="18" charset="2"/>
              </a:rPr>
              <a:t> </a:t>
            </a:r>
            <a:r>
              <a:rPr lang="zh-TW" altLang="en-US" b="1">
                <a:solidFill>
                  <a:srgbClr val="0000FF"/>
                </a:solidFill>
              </a:rPr>
              <a:t>四種 </a:t>
            </a:r>
            <a:r>
              <a:rPr lang="en-US" altLang="zh-TW" b="1">
                <a:solidFill>
                  <a:srgbClr val="0000FF"/>
                </a:solidFill>
              </a:rPr>
              <a:t>Fourier transforms </a:t>
            </a:r>
            <a:r>
              <a:rPr lang="zh-TW" altLang="en-US" b="1">
                <a:solidFill>
                  <a:srgbClr val="0000FF"/>
                </a:solidFill>
              </a:rPr>
              <a:t>的比較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E49FF-C521-4AED-B032-91AE09E536D5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560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D4316E-EB67-4FD5-B124-D68EC534191C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559675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2:  Normalized Frequency 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39750" y="1196975"/>
            <a:ext cx="472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(1) Definition of </a:t>
            </a:r>
            <a:r>
              <a:rPr lang="en-US" altLang="zh-TW" b="1">
                <a:solidFill>
                  <a:srgbClr val="0000FF"/>
                </a:solidFill>
                <a:ea typeface="新細明體" panose="02020500000000000000" pitchFamily="18" charset="-120"/>
              </a:rPr>
              <a:t>normalized frequency </a:t>
            </a:r>
            <a:r>
              <a:rPr lang="en-US" altLang="zh-TW" b="1" i="1">
                <a:solidFill>
                  <a:srgbClr val="0000FF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:  </a:t>
            </a:r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869950" y="1773238"/>
          <a:ext cx="2171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" imgW="2171700" imgH="673100" progId="Equation.DSMT4">
                  <p:embed/>
                </p:oleObj>
              </mc:Choice>
              <mc:Fallback>
                <p:oleObj name="Equation" r:id="rId3" imgW="21717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773238"/>
                        <a:ext cx="21717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3563938" y="1916113"/>
            <a:ext cx="390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where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(sampling frequency)</a:t>
            </a: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539750" y="2997200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(2) folding frequency </a:t>
            </a:r>
            <a:r>
              <a:rPr lang="en-US" altLang="zh-TW" i="1">
                <a:solidFill>
                  <a:srgbClr val="3333FF"/>
                </a:solidFill>
              </a:rPr>
              <a:t>f</a:t>
            </a:r>
            <a:r>
              <a:rPr lang="en-US" altLang="zh-TW" baseline="-25000">
                <a:solidFill>
                  <a:srgbClr val="3333FF"/>
                </a:solidFill>
              </a:rPr>
              <a:t>0</a:t>
            </a:r>
          </a:p>
        </p:txBody>
      </p:sp>
      <p:graphicFrame>
        <p:nvGraphicFramePr>
          <p:cNvPr id="25609" name="Object 7"/>
          <p:cNvGraphicFramePr>
            <a:graphicFrameLocks noChangeAspect="1"/>
          </p:cNvGraphicFramePr>
          <p:nvPr/>
        </p:nvGraphicFramePr>
        <p:xfrm>
          <a:off x="1116013" y="3429000"/>
          <a:ext cx="774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5" imgW="774364" imgH="609336" progId="Equation.DSMT4">
                  <p:embed/>
                </p:oleObj>
              </mc:Choice>
              <mc:Fallback>
                <p:oleObj name="Equation" r:id="rId5" imgW="774364" imgH="60933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774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4140200" y="2420938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/>
              <a:t>: sampling interval</a:t>
            </a: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2484438" y="3644900"/>
            <a:ext cx="4679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若以 </a:t>
            </a:r>
            <a:r>
              <a:rPr lang="en-US" altLang="zh-TW"/>
              <a:t>normalized frequency </a:t>
            </a:r>
            <a:r>
              <a:rPr lang="zh-TW" altLang="en-US"/>
              <a:t>來表示，</a:t>
            </a:r>
            <a:br>
              <a:rPr lang="zh-TW" altLang="en-US"/>
            </a:br>
            <a:r>
              <a:rPr lang="en-US" altLang="zh-TW">
                <a:solidFill>
                  <a:srgbClr val="0000FF"/>
                </a:solidFill>
              </a:rPr>
              <a:t>folding frequency = 1/2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2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6563" y="3973513"/>
              <a:ext cx="1587" cy="6350"/>
            </p14:xfrm>
          </p:contentPart>
        </mc:Choice>
        <mc:Fallback xmlns="">
          <p:pic>
            <p:nvPicPr>
              <p:cNvPr id="922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4264" y="3963988"/>
                <a:ext cx="23805" cy="24694"/>
              </a:xfrm>
              <a:prstGeom prst="rect">
                <a:avLst/>
              </a:prstGeom>
            </p:spPr>
          </p:pic>
        </mc:Fallback>
      </mc:AlternateContent>
      <p:pic>
        <p:nvPicPr>
          <p:cNvPr id="2561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97400"/>
            <a:ext cx="473551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868D8-C7F4-4AFC-8764-3A78AA136FE3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662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DDEA036-2D0A-4004-BE91-F8C40008041F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For the discrete time Fourier transform 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539750" y="105251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(1)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                    i.e.,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+ 1).  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468313" y="1700213"/>
            <a:ext cx="727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(2) If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] is real                     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*(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 (* means conjugation)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468313" y="3563938"/>
            <a:ext cx="6359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(3) If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]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  (even)         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(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),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= 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[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 (odd)           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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(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          </a:t>
            </a:r>
            <a:endParaRPr lang="en-US" altLang="zh-TW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</a:t>
            </a: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971550" y="2349500"/>
            <a:ext cx="69834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只需知道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for 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 ½  (</a:t>
            </a:r>
            <a:r>
              <a:rPr lang="zh-TW" altLang="en-US">
                <a:sym typeface="Symbol" panose="05050102010706020507" pitchFamily="18" charset="2"/>
              </a:rPr>
              <a:t>即 </a:t>
            </a:r>
            <a:r>
              <a:rPr lang="en-US" altLang="zh-TW">
                <a:sym typeface="Symbol" panose="05050102010706020507" pitchFamily="18" charset="2"/>
              </a:rPr>
              <a:t>0 &lt;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&lt;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 baseline="-25000">
                <a:sym typeface="Symbol" panose="05050102010706020507" pitchFamily="18" charset="2"/>
              </a:rPr>
              <a:t>0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就可以知道全部的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2700338" y="12684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2484438" y="17732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334803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3348038" y="43656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663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589588"/>
            <a:ext cx="2116138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445125"/>
            <a:ext cx="2105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445125"/>
            <a:ext cx="19939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文字方塊 16"/>
          <p:cNvSpPr txBox="1">
            <a:spLocks noChangeArrowheads="1"/>
          </p:cNvSpPr>
          <p:nvPr/>
        </p:nvSpPr>
        <p:spPr bwMode="auto">
          <a:xfrm>
            <a:off x="179388" y="5589588"/>
            <a:ext cx="1152525" cy="708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Analog filter: </a:t>
            </a:r>
            <a:r>
              <a:rPr lang="en-US" altLang="zh-TW" sz="1600" i="1"/>
              <a:t>H</a:t>
            </a:r>
            <a:r>
              <a:rPr lang="en-US" altLang="zh-TW" sz="1600"/>
              <a:t>(</a:t>
            </a:r>
            <a:r>
              <a:rPr lang="en-US" altLang="zh-TW" sz="1600" i="1"/>
              <a:t>f</a:t>
            </a:r>
            <a:r>
              <a:rPr lang="en-US" altLang="zh-TW" sz="160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42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2125" y="5153025"/>
              <a:ext cx="7938" cy="1588"/>
            </p14:xfrm>
          </p:contentPart>
        </mc:Choice>
        <mc:Fallback xmlns="">
          <p:pic>
            <p:nvPicPr>
              <p:cNvPr id="10242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2744" y="5144767"/>
                <a:ext cx="26701" cy="181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5CD2FD-9598-4A9F-B4E2-A639B01713BD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765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03D57C-FEAF-4DBB-B739-581D9297E318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79388" y="333375"/>
            <a:ext cx="845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</a:t>
            </a:r>
            <a:r>
              <a:rPr lang="en-US" altLang="zh-TW"/>
              <a:t> Discrete time Fourier transform of the lowpass, highpass, and band pass filters</a:t>
            </a:r>
            <a:r>
              <a:rPr lang="en-US" altLang="zh-TW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7653" name="AutoShape 3"/>
          <p:cNvSpPr>
            <a:spLocks noChangeAspect="1" noChangeArrowheads="1"/>
          </p:cNvSpPr>
          <p:nvPr/>
        </p:nvSpPr>
        <p:spPr bwMode="auto">
          <a:xfrm>
            <a:off x="250825" y="2708275"/>
            <a:ext cx="85725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2079625" y="3279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5280025" y="3279775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 flipH="1">
            <a:off x="8251825" y="3279775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365125" y="2770188"/>
            <a:ext cx="2057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high pass filter        </a:t>
            </a:r>
            <a:endParaRPr lang="en-US" altLang="zh-TW"/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365125" y="3906838"/>
            <a:ext cx="7886700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1)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0.5                  0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0)  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0.5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1)</a:t>
            </a:r>
            <a:endParaRPr lang="en-US" altLang="zh-TW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593725" y="3279775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20796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6798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52800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66516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82518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13938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44799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74517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365125" y="3851275"/>
            <a:ext cx="8229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365125" y="32797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>
            <a:off x="28797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1" name="Line 21"/>
          <p:cNvSpPr>
            <a:spLocks noChangeShapeType="1"/>
          </p:cNvSpPr>
          <p:nvPr/>
        </p:nvSpPr>
        <p:spPr bwMode="auto">
          <a:xfrm>
            <a:off x="59658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7672" name="Group 22"/>
          <p:cNvGrpSpPr>
            <a:grpSpLocks noChangeAspect="1"/>
          </p:cNvGrpSpPr>
          <p:nvPr/>
        </p:nvGrpSpPr>
        <p:grpSpPr bwMode="auto">
          <a:xfrm>
            <a:off x="250825" y="836613"/>
            <a:ext cx="8572500" cy="1600200"/>
            <a:chOff x="1095" y="1980"/>
            <a:chExt cx="13500" cy="2520"/>
          </a:xfrm>
        </p:grpSpPr>
        <p:sp>
          <p:nvSpPr>
            <p:cNvPr id="27701" name="AutoShape 23"/>
            <p:cNvSpPr>
              <a:spLocks noChangeAspect="1" noChangeArrowheads="1"/>
            </p:cNvSpPr>
            <p:nvPr/>
          </p:nvSpPr>
          <p:spPr bwMode="auto">
            <a:xfrm>
              <a:off x="1095" y="1980"/>
              <a:ext cx="13500" cy="2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/>
            </a:p>
          </p:txBody>
        </p:sp>
        <p:sp>
          <p:nvSpPr>
            <p:cNvPr id="27702" name="Line 24"/>
            <p:cNvSpPr>
              <a:spLocks noChangeShapeType="1"/>
            </p:cNvSpPr>
            <p:nvPr/>
          </p:nvSpPr>
          <p:spPr bwMode="auto">
            <a:xfrm>
              <a:off x="1635" y="2880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3" name="Line 25"/>
            <p:cNvSpPr>
              <a:spLocks noChangeShapeType="1"/>
            </p:cNvSpPr>
            <p:nvPr/>
          </p:nvSpPr>
          <p:spPr bwMode="auto">
            <a:xfrm>
              <a:off x="6495" y="2880"/>
              <a:ext cx="251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4" name="Line 26"/>
            <p:cNvSpPr>
              <a:spLocks noChangeShapeType="1"/>
            </p:cNvSpPr>
            <p:nvPr/>
          </p:nvSpPr>
          <p:spPr bwMode="auto">
            <a:xfrm>
              <a:off x="11175" y="2880"/>
              <a:ext cx="252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72" name="Text Box 27"/>
            <p:cNvSpPr txBox="1">
              <a:spLocks noChangeArrowheads="1"/>
            </p:cNvSpPr>
            <p:nvPr/>
          </p:nvSpPr>
          <p:spPr bwMode="auto">
            <a:xfrm>
              <a:off x="1275" y="2052"/>
              <a:ext cx="1150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r>
                <a:rPr lang="en-US" altLang="zh-TW" sz="1800" dirty="0">
                  <a:ea typeface="新細明體" pitchFamily="18" charset="-120"/>
                </a:rPr>
                <a:t>low pass filter </a:t>
              </a:r>
              <a:r>
                <a:rPr lang="en-US" altLang="zh-TW" sz="1800" b="1" dirty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zh-TW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zh-TW" sz="1800" b="1" dirty="0">
                  <a:solidFill>
                    <a:srgbClr val="FF0000"/>
                  </a:solidFill>
                  <a:latin typeface="+mn-lt"/>
                  <a:ea typeface="+mn-ea"/>
                </a:rPr>
                <a:t>pass band </a:t>
              </a:r>
              <a:r>
                <a:rPr lang="zh-TW" altLang="en-US" sz="1800" b="1" dirty="0">
                  <a:solidFill>
                    <a:srgbClr val="FF0000"/>
                  </a:solidFill>
                  <a:latin typeface="+mn-lt"/>
                  <a:ea typeface="+mn-ea"/>
                </a:rPr>
                <a:t>在 </a:t>
              </a:r>
              <a:r>
                <a:rPr lang="en-US" altLang="zh-TW" sz="1800" b="1" i="1" dirty="0" err="1">
                  <a:solidFill>
                    <a:srgbClr val="FF0000"/>
                  </a:solidFill>
                  <a:latin typeface="+mn-lt"/>
                  <a:ea typeface="+mn-ea"/>
                </a:rPr>
                <a:t>f</a:t>
              </a:r>
              <a:r>
                <a:rPr lang="en-US" altLang="zh-TW" sz="1800" b="1" dirty="0" err="1">
                  <a:solidFill>
                    <a:srgbClr val="FF0000"/>
                  </a:solidFill>
                  <a:latin typeface="+mn-lt"/>
                  <a:ea typeface="+mn-ea"/>
                </a:rPr>
                <a:t>s</a:t>
              </a:r>
              <a:r>
                <a:rPr lang="zh-TW" altLang="en-US" sz="1800" b="1" dirty="0">
                  <a:solidFill>
                    <a:srgbClr val="FF0000"/>
                  </a:solidFill>
                  <a:latin typeface="+mn-lt"/>
                  <a:ea typeface="+mn-ea"/>
                </a:rPr>
                <a:t> 的整數倍附近 </a:t>
              </a:r>
              <a:r>
                <a:rPr lang="en-US" altLang="zh-TW" sz="1800" b="1" dirty="0">
                  <a:solidFill>
                    <a:srgbClr val="FF0000"/>
                  </a:solidFill>
                  <a:latin typeface="+mn-ea"/>
                  <a:ea typeface="+mn-ea"/>
                </a:rPr>
                <a:t>)       </a:t>
              </a:r>
              <a:endParaRPr lang="en-US" altLang="zh-TW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7706" name="Text Box 28"/>
            <p:cNvSpPr txBox="1">
              <a:spLocks noChangeArrowheads="1"/>
            </p:cNvSpPr>
            <p:nvPr/>
          </p:nvSpPr>
          <p:spPr bwMode="auto">
            <a:xfrm>
              <a:off x="1455" y="3780"/>
              <a:ext cx="12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   </a:t>
              </a:r>
              <a:r>
                <a:rPr lang="en-US" altLang="zh-TW" sz="1800">
                  <a:ea typeface="新細明體" panose="02020500000000000000" pitchFamily="18" charset="-120"/>
                  <a:sym typeface="Symbol" panose="05050102010706020507" pitchFamily="18" charset="2"/>
                </a:rPr>
                <a:t>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 i="1" baseline="-25000">
                  <a:ea typeface="新細明體" panose="02020500000000000000" pitchFamily="18" charset="-120"/>
                </a:rPr>
                <a:t>s</a:t>
              </a:r>
              <a:r>
                <a:rPr lang="en-US" altLang="zh-TW" sz="1800">
                  <a:ea typeface="新細明體" panose="02020500000000000000" pitchFamily="18" charset="-120"/>
                </a:rPr>
                <a:t> (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>
                  <a:ea typeface="新細明體" panose="02020500000000000000" pitchFamily="18" charset="-120"/>
                </a:rPr>
                <a:t> = </a:t>
              </a:r>
              <a:r>
                <a:rPr lang="en-US" altLang="zh-TW" sz="1800">
                  <a:ea typeface="新細明體" panose="02020500000000000000" pitchFamily="18" charset="-120"/>
                  <a:sym typeface="Symbol" panose="05050102010706020507" pitchFamily="18" charset="2"/>
                </a:rPr>
                <a:t></a:t>
              </a:r>
              <a:r>
                <a:rPr lang="en-US" altLang="zh-TW" sz="1800">
                  <a:ea typeface="新細明體" panose="02020500000000000000" pitchFamily="18" charset="-120"/>
                </a:rPr>
                <a:t>1)                                      0 (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>
                  <a:ea typeface="新細明體" panose="02020500000000000000" pitchFamily="18" charset="-120"/>
                </a:rPr>
                <a:t> = 0)                                     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 i="1" baseline="-25000">
                  <a:ea typeface="新細明體" panose="02020500000000000000" pitchFamily="18" charset="-120"/>
                </a:rPr>
                <a:t>s</a:t>
              </a:r>
              <a:r>
                <a:rPr lang="en-US" altLang="zh-TW" sz="1800">
                  <a:ea typeface="新細明體" panose="02020500000000000000" pitchFamily="18" charset="-120"/>
                </a:rPr>
                <a:t> (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>
                  <a:ea typeface="新細明體" panose="02020500000000000000" pitchFamily="18" charset="-120"/>
                </a:rPr>
                <a:t> = 1)</a:t>
              </a:r>
              <a:endParaRPr lang="en-US" altLang="zh-TW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/>
            </a:p>
          </p:txBody>
        </p:sp>
        <p:sp>
          <p:nvSpPr>
            <p:cNvPr id="27707" name="Line 29"/>
            <p:cNvSpPr>
              <a:spLocks noChangeShapeType="1"/>
            </p:cNvSpPr>
            <p:nvPr/>
          </p:nvSpPr>
          <p:spPr bwMode="auto">
            <a:xfrm>
              <a:off x="1635" y="2880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8" name="Line 30"/>
            <p:cNvSpPr>
              <a:spLocks noChangeShapeType="1"/>
            </p:cNvSpPr>
            <p:nvPr/>
          </p:nvSpPr>
          <p:spPr bwMode="auto">
            <a:xfrm>
              <a:off x="397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9" name="Line 31"/>
            <p:cNvSpPr>
              <a:spLocks noChangeShapeType="1"/>
            </p:cNvSpPr>
            <p:nvPr/>
          </p:nvSpPr>
          <p:spPr bwMode="auto">
            <a:xfrm>
              <a:off x="649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0" name="Line 32"/>
            <p:cNvSpPr>
              <a:spLocks noChangeShapeType="1"/>
            </p:cNvSpPr>
            <p:nvPr/>
          </p:nvSpPr>
          <p:spPr bwMode="auto">
            <a:xfrm>
              <a:off x="901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1" name="Line 33"/>
            <p:cNvSpPr>
              <a:spLocks noChangeShapeType="1"/>
            </p:cNvSpPr>
            <p:nvPr/>
          </p:nvSpPr>
          <p:spPr bwMode="auto">
            <a:xfrm>
              <a:off x="1117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2" name="Line 34"/>
            <p:cNvSpPr>
              <a:spLocks noChangeShapeType="1"/>
            </p:cNvSpPr>
            <p:nvPr/>
          </p:nvSpPr>
          <p:spPr bwMode="auto">
            <a:xfrm>
              <a:off x="1369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3" name="Line 35"/>
            <p:cNvSpPr>
              <a:spLocks noChangeShapeType="1"/>
            </p:cNvSpPr>
            <p:nvPr/>
          </p:nvSpPr>
          <p:spPr bwMode="auto">
            <a:xfrm>
              <a:off x="2895" y="360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4" name="Line 36"/>
            <p:cNvSpPr>
              <a:spLocks noChangeShapeType="1"/>
            </p:cNvSpPr>
            <p:nvPr/>
          </p:nvSpPr>
          <p:spPr bwMode="auto">
            <a:xfrm>
              <a:off x="7755" y="360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5" name="Line 37"/>
            <p:cNvSpPr>
              <a:spLocks noChangeShapeType="1"/>
            </p:cNvSpPr>
            <p:nvPr/>
          </p:nvSpPr>
          <p:spPr bwMode="auto">
            <a:xfrm>
              <a:off x="12435" y="360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6" name="Line 38"/>
            <p:cNvSpPr>
              <a:spLocks noChangeShapeType="1"/>
            </p:cNvSpPr>
            <p:nvPr/>
          </p:nvSpPr>
          <p:spPr bwMode="auto">
            <a:xfrm>
              <a:off x="1275" y="3780"/>
              <a:ext cx="129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673" name="AutoShape 39"/>
          <p:cNvSpPr>
            <a:spLocks noChangeAspect="1" noChangeArrowheads="1"/>
          </p:cNvSpPr>
          <p:nvPr/>
        </p:nvSpPr>
        <p:spPr bwMode="auto">
          <a:xfrm>
            <a:off x="250825" y="4652963"/>
            <a:ext cx="85725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27674" name="Line 40"/>
          <p:cNvSpPr>
            <a:spLocks noChangeShapeType="1"/>
          </p:cNvSpPr>
          <p:nvPr/>
        </p:nvSpPr>
        <p:spPr bwMode="auto">
          <a:xfrm>
            <a:off x="1508125" y="5224463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5" name="Line 41"/>
          <p:cNvSpPr>
            <a:spLocks noChangeShapeType="1"/>
          </p:cNvSpPr>
          <p:nvPr/>
        </p:nvSpPr>
        <p:spPr bwMode="auto">
          <a:xfrm>
            <a:off x="3336925" y="5224463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6" name="Line 42"/>
          <p:cNvSpPr>
            <a:spLocks noChangeShapeType="1"/>
          </p:cNvSpPr>
          <p:nvPr/>
        </p:nvSpPr>
        <p:spPr bwMode="auto">
          <a:xfrm flipH="1">
            <a:off x="6308725" y="5224463"/>
            <a:ext cx="1028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7" name="Text Box 43"/>
          <p:cNvSpPr txBox="1">
            <a:spLocks noChangeArrowheads="1"/>
          </p:cNvSpPr>
          <p:nvPr/>
        </p:nvSpPr>
        <p:spPr bwMode="auto">
          <a:xfrm>
            <a:off x="395288" y="4724400"/>
            <a:ext cx="2057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band pass filter        </a:t>
            </a:r>
            <a:endParaRPr lang="en-US" altLang="zh-TW"/>
          </a:p>
        </p:txBody>
      </p:sp>
      <p:sp>
        <p:nvSpPr>
          <p:cNvPr id="27678" name="Text Box 44"/>
          <p:cNvSpPr txBox="1">
            <a:spLocks noChangeArrowheads="1"/>
          </p:cNvSpPr>
          <p:nvPr/>
        </p:nvSpPr>
        <p:spPr bwMode="auto">
          <a:xfrm>
            <a:off x="365125" y="5795963"/>
            <a:ext cx="7886700" cy="296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1)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0.5             0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0)  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0.5  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1)</a:t>
            </a:r>
          </a:p>
        </p:txBody>
      </p:sp>
      <p:sp>
        <p:nvSpPr>
          <p:cNvPr id="27679" name="Line 45"/>
          <p:cNvSpPr>
            <a:spLocks noChangeShapeType="1"/>
          </p:cNvSpPr>
          <p:nvPr/>
        </p:nvSpPr>
        <p:spPr bwMode="auto">
          <a:xfrm>
            <a:off x="12795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0" name="Line 46"/>
          <p:cNvSpPr>
            <a:spLocks noChangeShapeType="1"/>
          </p:cNvSpPr>
          <p:nvPr/>
        </p:nvSpPr>
        <p:spPr bwMode="auto">
          <a:xfrm>
            <a:off x="15081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1" name="Line 47"/>
          <p:cNvSpPr>
            <a:spLocks noChangeShapeType="1"/>
          </p:cNvSpPr>
          <p:nvPr/>
        </p:nvSpPr>
        <p:spPr bwMode="auto">
          <a:xfrm>
            <a:off x="25368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2" name="Line 48"/>
          <p:cNvSpPr>
            <a:spLocks noChangeShapeType="1"/>
          </p:cNvSpPr>
          <p:nvPr/>
        </p:nvSpPr>
        <p:spPr bwMode="auto">
          <a:xfrm>
            <a:off x="33369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49"/>
          <p:cNvSpPr>
            <a:spLocks noChangeShapeType="1"/>
          </p:cNvSpPr>
          <p:nvPr/>
        </p:nvSpPr>
        <p:spPr bwMode="auto">
          <a:xfrm>
            <a:off x="43656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50"/>
          <p:cNvSpPr>
            <a:spLocks noChangeShapeType="1"/>
          </p:cNvSpPr>
          <p:nvPr/>
        </p:nvSpPr>
        <p:spPr bwMode="auto">
          <a:xfrm>
            <a:off x="63087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51"/>
          <p:cNvSpPr>
            <a:spLocks noChangeShapeType="1"/>
          </p:cNvSpPr>
          <p:nvPr/>
        </p:nvSpPr>
        <p:spPr bwMode="auto">
          <a:xfrm>
            <a:off x="13938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6" name="Line 52"/>
          <p:cNvSpPr>
            <a:spLocks noChangeShapeType="1"/>
          </p:cNvSpPr>
          <p:nvPr/>
        </p:nvSpPr>
        <p:spPr bwMode="auto">
          <a:xfrm>
            <a:off x="44799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7" name="Line 53"/>
          <p:cNvSpPr>
            <a:spLocks noChangeShapeType="1"/>
          </p:cNvSpPr>
          <p:nvPr/>
        </p:nvSpPr>
        <p:spPr bwMode="auto">
          <a:xfrm>
            <a:off x="74517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8" name="Line 54"/>
          <p:cNvSpPr>
            <a:spLocks noChangeShapeType="1"/>
          </p:cNvSpPr>
          <p:nvPr/>
        </p:nvSpPr>
        <p:spPr bwMode="auto">
          <a:xfrm>
            <a:off x="250825" y="5795963"/>
            <a:ext cx="845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9" name="Line 55"/>
          <p:cNvSpPr>
            <a:spLocks noChangeShapeType="1"/>
          </p:cNvSpPr>
          <p:nvPr/>
        </p:nvSpPr>
        <p:spPr bwMode="auto">
          <a:xfrm>
            <a:off x="365125" y="522446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0" name="Line 56"/>
          <p:cNvSpPr>
            <a:spLocks noChangeShapeType="1"/>
          </p:cNvSpPr>
          <p:nvPr/>
        </p:nvSpPr>
        <p:spPr bwMode="auto">
          <a:xfrm>
            <a:off x="28797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1" name="Line 57"/>
          <p:cNvSpPr>
            <a:spLocks noChangeShapeType="1"/>
          </p:cNvSpPr>
          <p:nvPr/>
        </p:nvSpPr>
        <p:spPr bwMode="auto">
          <a:xfrm>
            <a:off x="59658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2" name="Line 58"/>
          <p:cNvSpPr>
            <a:spLocks noChangeShapeType="1"/>
          </p:cNvSpPr>
          <p:nvPr/>
        </p:nvSpPr>
        <p:spPr bwMode="auto">
          <a:xfrm>
            <a:off x="3651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3" name="Line 59"/>
          <p:cNvSpPr>
            <a:spLocks noChangeShapeType="1"/>
          </p:cNvSpPr>
          <p:nvPr/>
        </p:nvSpPr>
        <p:spPr bwMode="auto">
          <a:xfrm>
            <a:off x="45942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4" name="Line 60"/>
          <p:cNvSpPr>
            <a:spLocks noChangeShapeType="1"/>
          </p:cNvSpPr>
          <p:nvPr/>
        </p:nvSpPr>
        <p:spPr bwMode="auto">
          <a:xfrm>
            <a:off x="4594225" y="5224463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5" name="Line 61"/>
          <p:cNvSpPr>
            <a:spLocks noChangeShapeType="1"/>
          </p:cNvSpPr>
          <p:nvPr/>
        </p:nvSpPr>
        <p:spPr bwMode="auto">
          <a:xfrm>
            <a:off x="56229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6" name="Line 62"/>
          <p:cNvSpPr>
            <a:spLocks noChangeShapeType="1"/>
          </p:cNvSpPr>
          <p:nvPr/>
        </p:nvSpPr>
        <p:spPr bwMode="auto">
          <a:xfrm>
            <a:off x="73374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7" name="Line 63"/>
          <p:cNvSpPr>
            <a:spLocks noChangeShapeType="1"/>
          </p:cNvSpPr>
          <p:nvPr/>
        </p:nvSpPr>
        <p:spPr bwMode="auto">
          <a:xfrm flipH="1">
            <a:off x="7566025" y="5224463"/>
            <a:ext cx="1028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8" name="Line 64"/>
          <p:cNvSpPr>
            <a:spLocks noChangeShapeType="1"/>
          </p:cNvSpPr>
          <p:nvPr/>
        </p:nvSpPr>
        <p:spPr bwMode="auto">
          <a:xfrm>
            <a:off x="75660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9" name="Line 65"/>
          <p:cNvSpPr>
            <a:spLocks noChangeShapeType="1"/>
          </p:cNvSpPr>
          <p:nvPr/>
        </p:nvSpPr>
        <p:spPr bwMode="auto">
          <a:xfrm>
            <a:off x="85947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00" name="文字方塊 1"/>
          <p:cNvSpPr txBox="1">
            <a:spLocks noChangeArrowheads="1"/>
          </p:cNvSpPr>
          <p:nvPr/>
        </p:nvSpPr>
        <p:spPr bwMode="auto">
          <a:xfrm>
            <a:off x="5622925" y="4071938"/>
            <a:ext cx="110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>
                <a:solidFill>
                  <a:srgbClr val="FF0066"/>
                </a:solidFill>
              </a:rPr>
              <a:t>f</a:t>
            </a:r>
            <a:r>
              <a:rPr lang="en-US" altLang="zh-TW">
                <a:solidFill>
                  <a:srgbClr val="FF0066"/>
                </a:solidFill>
              </a:rPr>
              <a:t> = </a:t>
            </a:r>
            <a:r>
              <a:rPr lang="en-US" altLang="zh-TW" i="1">
                <a:solidFill>
                  <a:srgbClr val="FF0066"/>
                </a:solidFill>
              </a:rPr>
              <a:t>f</a:t>
            </a:r>
            <a:r>
              <a:rPr lang="en-US" altLang="zh-TW" i="1" baseline="-25000">
                <a:solidFill>
                  <a:srgbClr val="FF0066"/>
                </a:solidFill>
              </a:rPr>
              <a:t>s</a:t>
            </a:r>
            <a:r>
              <a:rPr lang="en-US" altLang="zh-TW">
                <a:solidFill>
                  <a:srgbClr val="FF0066"/>
                </a:solidFill>
              </a:rPr>
              <a:t>/2</a:t>
            </a:r>
            <a:endParaRPr lang="zh-TW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D14C3-3370-4261-AA20-D59F776E1310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867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1C51E4-5ADA-4E72-B1AF-ED866ECE077D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124075" y="2276475"/>
          <a:ext cx="207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2070100" imgH="685800" progId="Equation.DSMT4">
                  <p:embed/>
                </p:oleObj>
              </mc:Choice>
              <mc:Fallback>
                <p:oleObj name="Equation" r:id="rId3" imgW="20701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2070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2170113" y="3573463"/>
          <a:ext cx="2709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2705100" imgH="685800" progId="Equation.DSMT4">
                  <p:embed/>
                </p:oleObj>
              </mc:Choice>
              <mc:Fallback>
                <p:oleObj name="Equation" r:id="rId5" imgW="27051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573463"/>
                        <a:ext cx="27098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5921375" y="3716338"/>
          <a:ext cx="1076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1079032" imgH="304668" progId="Equation.DSMT4">
                  <p:embed/>
                </p:oleObj>
              </mc:Choice>
              <mc:Fallback>
                <p:oleObj name="Equation" r:id="rId7" imgW="1079032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3716338"/>
                        <a:ext cx="10763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539750" y="1268413"/>
            <a:ext cx="1951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sz="2200" b="1">
                <a:ea typeface="新細明體" panose="02020500000000000000" pitchFamily="18" charset="-120"/>
              </a:rPr>
              <a:t> </a:t>
            </a:r>
            <a:r>
              <a:rPr lang="en-US" altLang="zh-TW" sz="2200" b="1" i="1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-Transform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827088" y="2997200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Compared with the </a:t>
            </a:r>
            <a:r>
              <a:rPr lang="en-US" altLang="zh-TW" u="sng">
                <a:ea typeface="新細明體" panose="02020500000000000000" pitchFamily="18" charset="-120"/>
              </a:rPr>
              <a:t>discrete time Fourier transform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23850" y="476250"/>
            <a:ext cx="8135938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3:  Z Transform and Laplace Transform   </a:t>
            </a:r>
          </a:p>
        </p:txBody>
      </p:sp>
      <p:sp>
        <p:nvSpPr>
          <p:cNvPr id="28682" name="Text Box 35"/>
          <p:cNvSpPr txBox="1">
            <a:spLocks noChangeArrowheads="1"/>
          </p:cNvSpPr>
          <p:nvPr/>
        </p:nvSpPr>
        <p:spPr bwMode="auto">
          <a:xfrm>
            <a:off x="827088" y="1773238"/>
            <a:ext cx="604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suitable for </a:t>
            </a:r>
            <a:r>
              <a:rPr lang="en-US" altLang="zh-TW">
                <a:solidFill>
                  <a:srgbClr val="0000FF"/>
                </a:solidFill>
              </a:rPr>
              <a:t>discrete</a:t>
            </a:r>
            <a:r>
              <a:rPr lang="en-US" altLang="zh-TW"/>
              <a:t>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A61035-0E6F-4B4A-8424-32A4ABAB244B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969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B118590-3D93-4F07-B3DE-EAFACD4C19B4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2636838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Compared with the </a:t>
            </a:r>
            <a:r>
              <a:rPr lang="en-US" altLang="zh-TW" u="sng">
                <a:ea typeface="新細明體" panose="02020500000000000000" pitchFamily="18" charset="-120"/>
              </a:rPr>
              <a:t>Fourier transform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03575" y="1339850"/>
          <a:ext cx="207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2070100" imgH="520700" progId="Equation.DSMT4">
                  <p:embed/>
                </p:oleObj>
              </mc:Choice>
              <mc:Fallback>
                <p:oleObj name="Equation" r:id="rId3" imgW="20701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39850"/>
                        <a:ext cx="207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68313" y="333375"/>
            <a:ext cx="35988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sz="2200" b="1">
                <a:ea typeface="新細明體" panose="02020500000000000000" pitchFamily="18" charset="-120"/>
              </a:rPr>
              <a:t> Laplace </a:t>
            </a: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Transform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87450" y="141287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One-sided form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187450" y="19891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Two-sided form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3251200" y="1922463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2120900" imgH="508000" progId="Equation.DSMT4">
                  <p:embed/>
                </p:oleObj>
              </mc:Choice>
              <mc:Fallback>
                <p:oleObj name="Equation" r:id="rId5" imgW="21209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922463"/>
                        <a:ext cx="212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27088" y="908050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suitable for </a:t>
            </a:r>
            <a:r>
              <a:rPr lang="en-US" altLang="zh-TW">
                <a:solidFill>
                  <a:srgbClr val="0000FF"/>
                </a:solidFill>
              </a:rPr>
              <a:t>continuous </a:t>
            </a:r>
            <a:r>
              <a:rPr lang="en-US" altLang="zh-TW"/>
              <a:t>signals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403350" y="3284538"/>
          <a:ext cx="2568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7" imgW="2565400" imgH="495300" progId="Equation.DSMT4">
                  <p:embed/>
                </p:oleObj>
              </mc:Choice>
              <mc:Fallback>
                <p:oleObj name="Equation" r:id="rId7" imgW="25654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2568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5292725" y="3429000"/>
          <a:ext cx="10382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9" imgW="1040948" imgH="304668" progId="Equation.DSMT4">
                  <p:embed/>
                </p:oleObj>
              </mc:Choice>
              <mc:Fallback>
                <p:oleObj name="Equation" r:id="rId9" imgW="1040948" imgH="30466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429000"/>
                        <a:ext cx="10382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2EC7-3B23-4A21-A517-3DD7A36A2DF8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072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923F43-6CD9-4C38-8B4E-4ADBA7EE72B0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920037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4:  IIR Filter Design  </a:t>
            </a:r>
          </a:p>
        </p:txBody>
      </p:sp>
      <p:sp>
        <p:nvSpPr>
          <p:cNvPr id="30725" name="文字方塊 12"/>
          <p:cNvSpPr txBox="1">
            <a:spLocks noChangeArrowheads="1"/>
          </p:cNvSpPr>
          <p:nvPr/>
        </p:nvSpPr>
        <p:spPr bwMode="auto">
          <a:xfrm>
            <a:off x="684213" y="1484313"/>
            <a:ext cx="74168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Two types of digital filter: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(1) IIR filter (infinite impulse response filter)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(2) FIR filer (finite impulse response filer)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There are 3 popular methods to design the IIR filter.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4ED8F-9F1D-4D63-A297-20F7CCF12E2A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174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94AC1A-BD0B-4865-8631-44A01EEA69C4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4751387" cy="4064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Method 1</a:t>
            </a:r>
            <a:r>
              <a:rPr lang="en-US" altLang="zh-TW">
                <a:solidFill>
                  <a:srgbClr val="0000FF"/>
                </a:solidFill>
              </a:rPr>
              <a:t>:  Impulse Invariance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白話一點，就是直接做 </a:t>
            </a:r>
            <a:r>
              <a:rPr lang="en-US" altLang="zh-TW"/>
              <a:t>sampling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11188" y="1555750"/>
            <a:ext cx="1925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589338" y="1595438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484438" y="2276475"/>
          <a:ext cx="156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562100" imgH="355600" progId="Equation.DSMT4">
                  <p:embed/>
                </p:oleObj>
              </mc:Choice>
              <mc:Fallback>
                <p:oleObj name="Equation" r:id="rId3" imgW="15621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15621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27088" y="3716338"/>
            <a:ext cx="2665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Advantage :        Simple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827088" y="4581525"/>
            <a:ext cx="38893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Disadvantage :</a:t>
            </a:r>
            <a:r>
              <a:rPr lang="zh-TW" altLang="en-US"/>
              <a:t>    </a:t>
            </a:r>
            <a:r>
              <a:rPr lang="en-US" altLang="zh-TW"/>
              <a:t>(1)</a:t>
            </a:r>
            <a:r>
              <a:rPr lang="zh-TW" altLang="en-US"/>
              <a:t> </a:t>
            </a:r>
            <a:r>
              <a:rPr lang="en-US" altLang="zh-TW"/>
              <a:t>infinite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              </a:t>
            </a:r>
            <a:r>
              <a:rPr lang="en-US" altLang="zh-TW">
                <a:solidFill>
                  <a:srgbClr val="FF0000"/>
                </a:solidFill>
              </a:rPr>
              <a:t>(2)</a:t>
            </a:r>
          </a:p>
        </p:txBody>
      </p:sp>
      <p:pic>
        <p:nvPicPr>
          <p:cNvPr id="3175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125538"/>
            <a:ext cx="20796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00438"/>
            <a:ext cx="23368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F6BB0-81B3-4683-9AD7-3A127F1F87A3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277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E99F98-8B09-454C-BE72-66625F6F6D16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5288" y="477838"/>
            <a:ext cx="4751387" cy="4064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Method 2</a:t>
            </a:r>
            <a:r>
              <a:rPr lang="en-US" altLang="zh-TW">
                <a:solidFill>
                  <a:srgbClr val="0000FF"/>
                </a:solidFill>
              </a:rPr>
              <a:t>:  Step Invariance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9750" y="1054100"/>
            <a:ext cx="460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對 </a:t>
            </a:r>
            <a:r>
              <a:rPr lang="en-US" altLang="zh-TW"/>
              <a:t>step function </a:t>
            </a:r>
            <a:r>
              <a:rPr lang="zh-TW" altLang="en-US"/>
              <a:t>的 </a:t>
            </a:r>
            <a:r>
              <a:rPr lang="en-US" altLang="zh-TW"/>
              <a:t>response </a:t>
            </a:r>
            <a:r>
              <a:rPr lang="zh-TW" altLang="en-US"/>
              <a:t>作 </a:t>
            </a:r>
            <a:r>
              <a:rPr lang="en-US" altLang="zh-TW"/>
              <a:t>sampling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84213" y="1630363"/>
            <a:ext cx="1925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924300" y="1630363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755650" y="2565400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step function (continuous form) 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114425" y="37893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3059113" y="32131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059113" y="32131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06588" y="342900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490913" y="28527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827088" y="4292600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step function (discrete form) </a:t>
            </a:r>
          </a:p>
        </p:txBody>
      </p:sp>
      <p:sp>
        <p:nvSpPr>
          <p:cNvPr id="32783" name="Text Box 16"/>
          <p:cNvSpPr txBox="1">
            <a:spLocks noChangeArrowheads="1"/>
          </p:cNvSpPr>
          <p:nvPr/>
        </p:nvSpPr>
        <p:spPr bwMode="auto">
          <a:xfrm>
            <a:off x="2843213" y="37163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1258888" y="306863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5" name="Oval 20"/>
          <p:cNvSpPr>
            <a:spLocks noChangeArrowheads="1"/>
          </p:cNvSpPr>
          <p:nvPr/>
        </p:nvSpPr>
        <p:spPr bwMode="auto">
          <a:xfrm>
            <a:off x="1258888" y="55895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6" name="Oval 21"/>
          <p:cNvSpPr>
            <a:spLocks noChangeArrowheads="1"/>
          </p:cNvSpPr>
          <p:nvPr/>
        </p:nvSpPr>
        <p:spPr bwMode="auto">
          <a:xfrm>
            <a:off x="1690688" y="55895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7" name="Oval 22"/>
          <p:cNvSpPr>
            <a:spLocks noChangeArrowheads="1"/>
          </p:cNvSpPr>
          <p:nvPr/>
        </p:nvSpPr>
        <p:spPr bwMode="auto">
          <a:xfrm>
            <a:off x="2122488" y="55895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8" name="Oval 23"/>
          <p:cNvSpPr>
            <a:spLocks noChangeArrowheads="1"/>
          </p:cNvSpPr>
          <p:nvPr/>
        </p:nvSpPr>
        <p:spPr bwMode="auto">
          <a:xfrm>
            <a:off x="2555875" y="55895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9" name="Oval 24"/>
          <p:cNvSpPr>
            <a:spLocks noChangeArrowheads="1"/>
          </p:cNvSpPr>
          <p:nvPr/>
        </p:nvSpPr>
        <p:spPr bwMode="auto">
          <a:xfrm>
            <a:off x="2986088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 flipV="1">
            <a:off x="3059113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1" name="Oval 26"/>
          <p:cNvSpPr>
            <a:spLocks noChangeArrowheads="1"/>
          </p:cNvSpPr>
          <p:nvPr/>
        </p:nvSpPr>
        <p:spPr bwMode="auto">
          <a:xfrm>
            <a:off x="3419475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2" name="Line 27"/>
          <p:cNvSpPr>
            <a:spLocks noChangeShapeType="1"/>
          </p:cNvSpPr>
          <p:nvPr/>
        </p:nvSpPr>
        <p:spPr bwMode="auto">
          <a:xfrm>
            <a:off x="971550" y="56610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 flipV="1">
            <a:off x="3490913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4" name="Line 29"/>
          <p:cNvSpPr>
            <a:spLocks noChangeShapeType="1"/>
          </p:cNvSpPr>
          <p:nvPr/>
        </p:nvSpPr>
        <p:spPr bwMode="auto">
          <a:xfrm flipV="1">
            <a:off x="3922713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5" name="Oval 30"/>
          <p:cNvSpPr>
            <a:spLocks noChangeArrowheads="1"/>
          </p:cNvSpPr>
          <p:nvPr/>
        </p:nvSpPr>
        <p:spPr bwMode="auto">
          <a:xfrm>
            <a:off x="3851275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6" name="Text Box 31"/>
          <p:cNvSpPr txBox="1">
            <a:spLocks noChangeArrowheads="1"/>
          </p:cNvSpPr>
          <p:nvPr/>
        </p:nvSpPr>
        <p:spPr bwMode="auto">
          <a:xfrm>
            <a:off x="1330325" y="46529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97" name="Oval 32"/>
          <p:cNvSpPr>
            <a:spLocks noChangeArrowheads="1"/>
          </p:cNvSpPr>
          <p:nvPr/>
        </p:nvSpPr>
        <p:spPr bwMode="auto">
          <a:xfrm>
            <a:off x="4284663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 flipV="1">
            <a:off x="4356100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 flipV="1">
            <a:off x="4787900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00" name="Oval 35"/>
          <p:cNvSpPr>
            <a:spLocks noChangeArrowheads="1"/>
          </p:cNvSpPr>
          <p:nvPr/>
        </p:nvSpPr>
        <p:spPr bwMode="auto">
          <a:xfrm>
            <a:off x="4716463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801" name="Text Box 36"/>
          <p:cNvSpPr txBox="1">
            <a:spLocks noChangeArrowheads="1"/>
          </p:cNvSpPr>
          <p:nvPr/>
        </p:nvSpPr>
        <p:spPr bwMode="auto">
          <a:xfrm>
            <a:off x="2843213" y="56610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2" name="Text Box 37"/>
          <p:cNvSpPr txBox="1">
            <a:spLocks noChangeArrowheads="1"/>
          </p:cNvSpPr>
          <p:nvPr/>
        </p:nvSpPr>
        <p:spPr bwMode="auto">
          <a:xfrm>
            <a:off x="2854325" y="4559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3" name="Text Box 38"/>
          <p:cNvSpPr txBox="1">
            <a:spLocks noChangeArrowheads="1"/>
          </p:cNvSpPr>
          <p:nvPr/>
        </p:nvSpPr>
        <p:spPr bwMode="auto">
          <a:xfrm>
            <a:off x="3286125" y="4559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4" name="Text Box 39"/>
          <p:cNvSpPr txBox="1">
            <a:spLocks noChangeArrowheads="1"/>
          </p:cNvSpPr>
          <p:nvPr/>
        </p:nvSpPr>
        <p:spPr bwMode="auto">
          <a:xfrm>
            <a:off x="3740150" y="45481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5" name="Text Box 40"/>
          <p:cNvSpPr txBox="1">
            <a:spLocks noChangeArrowheads="1"/>
          </p:cNvSpPr>
          <p:nvPr/>
        </p:nvSpPr>
        <p:spPr bwMode="auto">
          <a:xfrm>
            <a:off x="4183063" y="45481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6" name="Text Box 41"/>
          <p:cNvSpPr txBox="1">
            <a:spLocks noChangeArrowheads="1"/>
          </p:cNvSpPr>
          <p:nvPr/>
        </p:nvSpPr>
        <p:spPr bwMode="auto">
          <a:xfrm>
            <a:off x="4616450" y="45481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7" name="Text Box 42"/>
          <p:cNvSpPr txBox="1">
            <a:spLocks noChangeArrowheads="1"/>
          </p:cNvSpPr>
          <p:nvPr/>
        </p:nvSpPr>
        <p:spPr bwMode="auto">
          <a:xfrm>
            <a:off x="11874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8" name="Text Box 43"/>
          <p:cNvSpPr txBox="1">
            <a:spLocks noChangeArrowheads="1"/>
          </p:cNvSpPr>
          <p:nvPr/>
        </p:nvSpPr>
        <p:spPr bwMode="auto">
          <a:xfrm>
            <a:off x="16192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9" name="Text Box 44"/>
          <p:cNvSpPr txBox="1">
            <a:spLocks noChangeArrowheads="1"/>
          </p:cNvSpPr>
          <p:nvPr/>
        </p:nvSpPr>
        <p:spPr bwMode="auto">
          <a:xfrm>
            <a:off x="20510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10" name="Text Box 45"/>
          <p:cNvSpPr txBox="1">
            <a:spLocks noChangeArrowheads="1"/>
          </p:cNvSpPr>
          <p:nvPr/>
        </p:nvSpPr>
        <p:spPr bwMode="auto">
          <a:xfrm>
            <a:off x="24828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11" name="Rectangle 46"/>
          <p:cNvSpPr>
            <a:spLocks noChangeArrowheads="1"/>
          </p:cNvSpPr>
          <p:nvPr/>
        </p:nvSpPr>
        <p:spPr bwMode="auto">
          <a:xfrm>
            <a:off x="5219700" y="2565400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Laplace transform of </a:t>
            </a:r>
            <a:r>
              <a:rPr lang="en-US" altLang="zh-TW" i="1">
                <a:sym typeface="Symbol" panose="05050102010706020507" pitchFamily="18" charset="2"/>
              </a:rPr>
              <a:t>u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):</a:t>
            </a:r>
          </a:p>
        </p:txBody>
      </p:sp>
      <p:graphicFrame>
        <p:nvGraphicFramePr>
          <p:cNvPr id="32812" name="Object 47"/>
          <p:cNvGraphicFramePr>
            <a:graphicFrameLocks noChangeAspect="1"/>
          </p:cNvGraphicFramePr>
          <p:nvPr/>
        </p:nvGraphicFramePr>
        <p:xfrm>
          <a:off x="6227763" y="2925763"/>
          <a:ext cx="17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3" imgW="177723" imgH="507780" progId="Equation.DSMT4">
                  <p:embed/>
                </p:oleObj>
              </mc:Choice>
              <mc:Fallback>
                <p:oleObj name="Equation" r:id="rId3" imgW="177723" imgH="5077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25763"/>
                        <a:ext cx="17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3" name="Rectangle 48"/>
          <p:cNvSpPr>
            <a:spLocks noChangeArrowheads="1"/>
          </p:cNvSpPr>
          <p:nvPr/>
        </p:nvSpPr>
        <p:spPr bwMode="auto">
          <a:xfrm>
            <a:off x="5219700" y="3357563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Fourier transform of </a:t>
            </a:r>
            <a:r>
              <a:rPr lang="en-US" altLang="zh-TW" i="1">
                <a:sym typeface="Symbol" panose="05050102010706020507" pitchFamily="18" charset="2"/>
              </a:rPr>
              <a:t>u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):</a:t>
            </a:r>
          </a:p>
        </p:txBody>
      </p:sp>
      <p:graphicFrame>
        <p:nvGraphicFramePr>
          <p:cNvPr id="32814" name="Object 49"/>
          <p:cNvGraphicFramePr>
            <a:graphicFrameLocks noChangeAspect="1"/>
          </p:cNvGraphicFramePr>
          <p:nvPr/>
        </p:nvGraphicFramePr>
        <p:xfrm>
          <a:off x="6011863" y="3716338"/>
          <a:ext cx="67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5" imgW="672808" imgH="558558" progId="Equation.DSMT4">
                  <p:embed/>
                </p:oleObj>
              </mc:Choice>
              <mc:Fallback>
                <p:oleObj name="Equation" r:id="rId5" imgW="672808" imgH="558558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16338"/>
                        <a:ext cx="67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5" name="Rectangle 50"/>
          <p:cNvSpPr>
            <a:spLocks noChangeArrowheads="1"/>
          </p:cNvSpPr>
          <p:nvPr/>
        </p:nvSpPr>
        <p:spPr bwMode="auto">
          <a:xfrm>
            <a:off x="5364163" y="4724400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/>
              <a:t>Z</a:t>
            </a:r>
            <a:r>
              <a:rPr lang="en-US" altLang="zh-TW"/>
              <a:t> transform of </a:t>
            </a:r>
            <a:r>
              <a:rPr lang="en-US" altLang="zh-TW" i="1">
                <a:sym typeface="Symbol" panose="05050102010706020507" pitchFamily="18" charset="2"/>
              </a:rPr>
              <a:t>u</a:t>
            </a:r>
            <a:r>
              <a:rPr lang="en-US" altLang="zh-TW">
                <a:sym typeface="Symbol" panose="05050102010706020507" pitchFamily="18" charset="2"/>
              </a:rPr>
              <a:t>[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]:</a:t>
            </a:r>
          </a:p>
        </p:txBody>
      </p:sp>
      <p:graphicFrame>
        <p:nvGraphicFramePr>
          <p:cNvPr id="32816" name="Object 51"/>
          <p:cNvGraphicFramePr>
            <a:graphicFrameLocks noChangeAspect="1"/>
          </p:cNvGraphicFramePr>
          <p:nvPr/>
        </p:nvGraphicFramePr>
        <p:xfrm>
          <a:off x="6051550" y="5138738"/>
          <a:ext cx="67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7" imgW="672808" imgH="545863" progId="Equation.DSMT4">
                  <p:embed/>
                </p:oleObj>
              </mc:Choice>
              <mc:Fallback>
                <p:oleObj name="Equation" r:id="rId7" imgW="672808" imgH="54586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5138738"/>
                        <a:ext cx="673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2F76A-06D4-4465-8468-2FB82D1267B2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684213" y="476250"/>
            <a:ext cx="7777162" cy="595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Term paper 25 scores</a:t>
            </a:r>
            <a:endParaRPr lang="en-US" altLang="zh-TW" dirty="0">
              <a:solidFill>
                <a:srgbClr val="3333FF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方式有四種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(1) </a:t>
            </a:r>
            <a:r>
              <a:rPr lang="zh-TW" altLang="en-US" b="1" dirty="0">
                <a:solidFill>
                  <a:srgbClr val="3333FF"/>
                </a:solidFill>
              </a:rPr>
              <a:t>書面報告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dirty="0"/>
              <a:t>10</a:t>
            </a:r>
            <a:r>
              <a:rPr lang="zh-TW" altLang="en-US" dirty="0"/>
              <a:t>頁以上</a:t>
            </a:r>
            <a:r>
              <a:rPr lang="en-US" altLang="zh-TW" dirty="0"/>
              <a:t>(</a:t>
            </a:r>
            <a:r>
              <a:rPr lang="zh-TW" altLang="en-US" dirty="0"/>
              <a:t>不含封面</a:t>
            </a:r>
            <a:r>
              <a:rPr lang="en-US" altLang="zh-TW" dirty="0"/>
              <a:t>)</a:t>
            </a:r>
            <a:r>
              <a:rPr lang="zh-TW" altLang="en-US" dirty="0"/>
              <a:t>，中英文皆可，</a:t>
            </a:r>
            <a:r>
              <a:rPr lang="en-US" altLang="zh-TW" dirty="0"/>
              <a:t>11</a:t>
            </a:r>
            <a:r>
              <a:rPr lang="zh-TW" altLang="en-US" dirty="0"/>
              <a:t>或</a:t>
            </a:r>
            <a:r>
              <a:rPr lang="en-US" altLang="zh-TW" dirty="0"/>
              <a:t>12</a:t>
            </a:r>
            <a:r>
              <a:rPr lang="zh-TW" altLang="en-US" dirty="0"/>
              <a:t>的字體，題目可選擇和課程有關的</a:t>
            </a:r>
            <a:r>
              <a:rPr lang="zh-TW" altLang="en-US" dirty="0">
                <a:solidFill>
                  <a:srgbClr val="0000CC"/>
                </a:solidFill>
              </a:rPr>
              <a:t>任何一個</a:t>
            </a:r>
            <a:r>
              <a:rPr lang="zh-TW" altLang="en-US" dirty="0"/>
              <a:t>主題。</a:t>
            </a:r>
            <a:br>
              <a:rPr lang="zh-TW" altLang="en-US" dirty="0"/>
            </a:br>
            <a:r>
              <a:rPr lang="zh-TW" altLang="en-US" dirty="0"/>
              <a:t>格式和一般寫期刊論文或碩博士論文相同，包括 </a:t>
            </a:r>
            <a:r>
              <a:rPr lang="en-US" altLang="zh-TW" dirty="0"/>
              <a:t>abstract, conclusion, </a:t>
            </a:r>
            <a:r>
              <a:rPr lang="zh-TW" altLang="en-US" dirty="0"/>
              <a:t>及 </a:t>
            </a:r>
            <a:r>
              <a:rPr lang="en-US" altLang="zh-TW" dirty="0"/>
              <a:t>references</a:t>
            </a:r>
            <a:r>
              <a:rPr lang="zh-TW" altLang="en-US" dirty="0"/>
              <a:t>，並且要分 </a:t>
            </a:r>
            <a:r>
              <a:rPr lang="en-US" altLang="zh-TW" dirty="0"/>
              <a:t>sections</a:t>
            </a:r>
            <a:r>
              <a:rPr lang="zh-TW" altLang="en-US" dirty="0"/>
              <a:t>，必要時有</a:t>
            </a:r>
            <a:r>
              <a:rPr lang="en-US" altLang="zh-TW" dirty="0"/>
              <a:t>subsections</a:t>
            </a:r>
            <a:r>
              <a:rPr lang="zh-TW" altLang="en-US" dirty="0"/>
              <a:t>。 </a:t>
            </a:r>
            <a:r>
              <a:rPr lang="en-US" altLang="zh-TW" dirty="0"/>
              <a:t>References </a:t>
            </a:r>
            <a:r>
              <a:rPr lang="zh-TW" altLang="en-US" dirty="0"/>
              <a:t>的寫法</a:t>
            </a:r>
            <a:r>
              <a:rPr lang="en-US" altLang="zh-TW" dirty="0"/>
              <a:t>, </a:t>
            </a:r>
            <a:r>
              <a:rPr lang="zh-TW" altLang="en-US" dirty="0"/>
              <a:t>可參照一般 </a:t>
            </a:r>
            <a:r>
              <a:rPr lang="en-US" altLang="zh-TW" dirty="0"/>
              <a:t>IEEE </a:t>
            </a:r>
            <a:r>
              <a:rPr lang="zh-TW" altLang="en-US" dirty="0"/>
              <a:t>的論文的寫法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鼓勵</a:t>
            </a:r>
            <a:r>
              <a:rPr lang="zh-TW" altLang="en-US" dirty="0">
                <a:solidFill>
                  <a:srgbClr val="FF0000"/>
                </a:solidFill>
              </a:rPr>
              <a:t>多做實驗及模擬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3333FF"/>
                </a:solidFill>
              </a:rPr>
              <a:t>有創新更好</a:t>
            </a:r>
            <a:r>
              <a:rPr lang="zh-TW" altLang="en-US" dirty="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rgbClr val="FF0000"/>
                </a:solidFill>
              </a:rPr>
              <a:t>嚴禁 </a:t>
            </a:r>
            <a:r>
              <a:rPr lang="en-US" altLang="zh-TW" dirty="0">
                <a:solidFill>
                  <a:srgbClr val="FF0000"/>
                </a:solidFill>
              </a:rPr>
              <a:t>Ctrl-C Ctrl-V </a:t>
            </a:r>
            <a:r>
              <a:rPr lang="zh-TW" altLang="en-US" dirty="0">
                <a:solidFill>
                  <a:srgbClr val="FF0000"/>
                </a:solidFill>
              </a:rPr>
              <a:t>的情形</a:t>
            </a:r>
            <a:r>
              <a:rPr lang="zh-TW" altLang="en-US" dirty="0"/>
              <a:t>，否則扣 </a:t>
            </a:r>
            <a:r>
              <a:rPr lang="en-US" altLang="zh-TW" dirty="0"/>
              <a:t>70% </a:t>
            </a:r>
            <a:r>
              <a:rPr lang="zh-TW" altLang="en-US" dirty="0"/>
              <a:t>的分數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(2) Tutorial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對既有領域做潛顯易懂的整理</a:t>
            </a:r>
            <a:r>
              <a:rPr lang="en-US" altLang="zh-TW" dirty="0"/>
              <a:t>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限十八個名額，和書面報告格式相同，但 頁數限制為</a:t>
            </a:r>
            <a:r>
              <a:rPr lang="en-US" altLang="zh-TW" dirty="0"/>
              <a:t>18</a:t>
            </a:r>
            <a:r>
              <a:rPr lang="zh-TW" altLang="en-US" dirty="0"/>
              <a:t>頁以上</a:t>
            </a:r>
            <a:r>
              <a:rPr lang="en-US" altLang="zh-TW" dirty="0"/>
              <a:t>(</a:t>
            </a:r>
            <a:r>
              <a:rPr lang="zh-TW" altLang="en-US" dirty="0"/>
              <a:t>若</a:t>
            </a:r>
            <a:r>
              <a:rPr lang="zh-TW" altLang="en-US"/>
              <a:t>為</a:t>
            </a:r>
            <a:r>
              <a:rPr lang="zh-TW" altLang="en-US" smtClean="0"/>
              <a:t>加強前人的 </a:t>
            </a:r>
            <a:r>
              <a:rPr lang="en-US" altLang="zh-TW" dirty="0"/>
              <a:t>tutorial</a:t>
            </a:r>
            <a:r>
              <a:rPr lang="zh-TW" altLang="en-US" dirty="0"/>
              <a:t>，則頁數為 </a:t>
            </a:r>
            <a:r>
              <a:rPr lang="en-US" altLang="zh-TW" dirty="0"/>
              <a:t>(2/3)</a:t>
            </a:r>
            <a:r>
              <a:rPr lang="en-US" altLang="zh-TW" i="1" dirty="0"/>
              <a:t>N</a:t>
            </a:r>
            <a:r>
              <a:rPr lang="en-US" altLang="zh-TW" dirty="0"/>
              <a:t> + 13 </a:t>
            </a:r>
            <a:r>
              <a:rPr lang="zh-TW" altLang="en-US" dirty="0"/>
              <a:t>以上，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zh-TW" altLang="en-US" dirty="0"/>
              <a:t>為前人 </a:t>
            </a:r>
            <a:r>
              <a:rPr lang="en-US" altLang="zh-TW" dirty="0"/>
              <a:t>tutorial </a:t>
            </a:r>
            <a:r>
              <a:rPr lang="zh-TW" altLang="en-US" dirty="0"/>
              <a:t>之頁數</a:t>
            </a:r>
            <a:r>
              <a:rPr lang="en-US" altLang="zh-TW" dirty="0"/>
              <a:t>)</a:t>
            </a:r>
            <a:r>
              <a:rPr lang="zh-TW" altLang="en-US" dirty="0"/>
              <a:t>，題目由老師指定，以</a:t>
            </a:r>
            <a:r>
              <a:rPr lang="zh-TW" altLang="en-US" b="1" dirty="0">
                <a:solidFill>
                  <a:srgbClr val="FF0000"/>
                </a:solidFill>
              </a:rPr>
              <a:t>清楚且有系統</a:t>
            </a:r>
            <a:r>
              <a:rPr lang="zh-TW" altLang="en-US" dirty="0"/>
              <a:t>的介紹一個主題的基本概念和應用為要求，為上課內容的進一步探討和補充，</a:t>
            </a:r>
            <a:r>
              <a:rPr lang="zh-TW" altLang="en-US" b="1" u="sng" dirty="0">
                <a:solidFill>
                  <a:srgbClr val="3333FF"/>
                </a:solidFill>
              </a:rPr>
              <a:t>交 </a:t>
            </a:r>
            <a:r>
              <a:rPr lang="en-US" altLang="zh-TW" b="1" u="sng" dirty="0">
                <a:solidFill>
                  <a:srgbClr val="3333FF"/>
                </a:solidFill>
              </a:rPr>
              <a:t>Word </a:t>
            </a:r>
            <a:r>
              <a:rPr lang="zh-TW" altLang="en-US" b="1" u="sng" dirty="0">
                <a:solidFill>
                  <a:srgbClr val="3333FF"/>
                </a:solidFill>
              </a:rPr>
              <a:t>檔</a:t>
            </a:r>
            <a:r>
              <a:rPr lang="zh-TW" altLang="en-US" dirty="0"/>
              <a:t>。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TW" altLang="en-US" dirty="0"/>
              <a:t>選擇這個項目的同學，學期成績加 </a:t>
            </a:r>
            <a:r>
              <a:rPr lang="en-US" altLang="zh-TW" dirty="0"/>
              <a:t>3</a:t>
            </a:r>
            <a:r>
              <a:rPr lang="zh-TW" altLang="en-US" dirty="0"/>
              <a:t>分 </a:t>
            </a:r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93325" y="7938"/>
              <a:ext cx="120650" cy="573087"/>
            </p14:xfrm>
          </p:contentPart>
        </mc:Choice>
        <mc:Fallback xmlns="">
          <p:pic>
            <p:nvPicPr>
              <p:cNvPr id="10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0804" y="5418"/>
                <a:ext cx="125692" cy="57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3275" y="5875338"/>
              <a:ext cx="9525" cy="14287"/>
            </p14:xfrm>
          </p:contentPart>
        </mc:Choice>
        <mc:Fallback xmlns="">
          <p:pic>
            <p:nvPicPr>
              <p:cNvPr id="1027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413" y="5872481"/>
                <a:ext cx="18317" cy="217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D3975-77AF-444C-BA4F-873F61C5F3FA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379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4E408A-7676-485D-B3B2-8EC9E1D31847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</a:rPr>
              <a:t>Step 1</a:t>
            </a:r>
            <a:r>
              <a:rPr lang="en-US" altLang="zh-TW"/>
              <a:t>  Calculate the convolution of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and </a:t>
            </a:r>
            <a:r>
              <a:rPr lang="en-US" altLang="zh-TW" i="1"/>
              <a:t>u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403350" y="1052513"/>
          <a:ext cx="580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3" imgW="5803900" imgH="508000" progId="Equation.DSMT4">
                  <p:embed/>
                </p:oleObj>
              </mc:Choice>
              <mc:Fallback>
                <p:oleObj name="Equation" r:id="rId3" imgW="58039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5803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284663" y="1628775"/>
            <a:ext cx="3025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</a:t>
            </a:r>
            <a:r>
              <a:rPr lang="zh-TW" altLang="en-US"/>
              <a:t>其實就是對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</a:t>
            </a:r>
            <a:r>
              <a:rPr lang="zh-TW" altLang="en-US"/>
              <a:t>做積分</a:t>
            </a:r>
            <a:r>
              <a:rPr lang="en-US" altLang="zh-TW"/>
              <a:t>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9750" y="3068638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</a:rPr>
              <a:t>Step 2</a:t>
            </a:r>
            <a:r>
              <a:rPr lang="en-US" altLang="zh-TW"/>
              <a:t>  Perform sampling for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 baseline="-25000"/>
              <a:t>,</a:t>
            </a:r>
            <a:r>
              <a:rPr lang="en-US" altLang="zh-TW" i="1" baseline="-25000"/>
              <a:t>u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 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476375" y="3573463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5" imgW="1778000" imgH="368300" progId="Equation.DSMT4">
                  <p:embed/>
                </p:oleObj>
              </mc:Choice>
              <mc:Fallback>
                <p:oleObj name="Equation" r:id="rId5" imgW="17780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11188" y="4005263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</a:rPr>
              <a:t>Step 3</a:t>
            </a:r>
            <a:r>
              <a:rPr lang="en-US" altLang="zh-TW"/>
              <a:t> Calculate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from 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627313" y="4725988"/>
          <a:ext cx="193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7" imgW="1930400" imgH="355600" progId="Equation.DSMT4">
                  <p:embed/>
                </p:oleObj>
              </mc:Choice>
              <mc:Fallback>
                <p:oleObj name="Equation" r:id="rId7" imgW="19304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5988"/>
                        <a:ext cx="1930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42988" y="4652963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Note: Since</a:t>
            </a: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003800" y="4654550"/>
          <a:ext cx="219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9" imgW="2197100" imgH="546100" progId="Equation.DSMT4">
                  <p:embed/>
                </p:oleObj>
              </mc:Choice>
              <mc:Fallback>
                <p:oleObj name="Equation" r:id="rId9" imgW="2197100" imgH="54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54550"/>
                        <a:ext cx="2197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5003800" y="5229225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11" imgW="2362200" imgH="431800" progId="Equation.DSMT4">
                  <p:embed/>
                </p:oleObj>
              </mc:Choice>
              <mc:Fallback>
                <p:oleObj name="Equation" r:id="rId11" imgW="23622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229225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771775" y="5734050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13" imgW="2362200" imgH="355600" progId="Equation.DSMT4">
                  <p:embed/>
                </p:oleObj>
              </mc:Choice>
              <mc:Fallback>
                <p:oleObj name="Equation" r:id="rId13" imgW="2362200" imgH="3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2362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908175" y="56610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so</a:t>
            </a: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3635375" y="4005263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15" imgW="2362200" imgH="355600" progId="Equation.DSMT4">
                  <p:embed/>
                </p:oleObj>
              </mc:Choice>
              <mc:Fallback>
                <p:oleObj name="Equation" r:id="rId15" imgW="2362200" imgH="355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05263"/>
                        <a:ext cx="2362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8"/>
          <p:cNvGraphicFramePr>
            <a:graphicFrameLocks noChangeAspect="1"/>
          </p:cNvGraphicFramePr>
          <p:nvPr/>
        </p:nvGraphicFramePr>
        <p:xfrm>
          <a:off x="1403350" y="1700213"/>
          <a:ext cx="17081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17" imgW="1104900" imgH="419100" progId="Equation.DSMT4">
                  <p:embed/>
                </p:oleObj>
              </mc:Choice>
              <mc:Fallback>
                <p:oleObj name="Equation" r:id="rId17" imgW="11049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17081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10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33600"/>
            <a:ext cx="257968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544AE9-4CA7-4F04-B822-1ABC10A455A1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481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A3E718B-774E-4342-B285-494448BA515D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44640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Advantage of the step invariance method: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＊</a:t>
            </a:r>
            <a:r>
              <a:rPr lang="zh-TW" altLang="en-US">
                <a:solidFill>
                  <a:srgbClr val="FF0000"/>
                </a:solidFill>
              </a:rPr>
              <a:t>主要 </a:t>
            </a:r>
            <a:r>
              <a:rPr lang="en-US" altLang="zh-TW">
                <a:solidFill>
                  <a:srgbClr val="FF0000"/>
                </a:solidFill>
              </a:rPr>
              <a:t>Advantage: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Disadvantage of the step invariance method: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971550" y="2492375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較為間接，設計上稍微複雜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0CD4-8B95-498F-9483-3265F6A593FF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584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C7E930F-6F84-4DE9-A046-CA63F14DFB70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9750" y="549275"/>
            <a:ext cx="4751388" cy="4064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Method 3</a:t>
            </a:r>
            <a:r>
              <a:rPr lang="en-US" altLang="zh-TW">
                <a:solidFill>
                  <a:srgbClr val="0000FF"/>
                </a:solidFill>
              </a:rPr>
              <a:t>:  Bilinear Transform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39750" y="1266825"/>
            <a:ext cx="734536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Suppose that we have known an 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whose frequency response is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To design the 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with the frequency response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),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283075" y="2563813"/>
            <a:ext cx="30972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solidFill>
                  <a:srgbClr val="0000FF"/>
                </a:solidFill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</a:rPr>
              <a:t>old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 (, )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solidFill>
                  <a:srgbClr val="0000FF"/>
                </a:solidFill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</a:rPr>
              <a:t>new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 (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/2, 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/2)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188" y="4075113"/>
            <a:ext cx="7920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The relation between </a:t>
            </a:r>
            <a:r>
              <a:rPr lang="en-US" altLang="zh-TW" i="1"/>
              <a:t>f</a:t>
            </a:r>
            <a:r>
              <a:rPr lang="en-US" altLang="zh-TW" i="1" baseline="-25000"/>
              <a:t>new</a:t>
            </a:r>
            <a:r>
              <a:rPr lang="en-US" altLang="zh-TW"/>
              <a:t> and </a:t>
            </a:r>
            <a:r>
              <a:rPr lang="en-US" altLang="zh-TW" i="1"/>
              <a:t>f</a:t>
            </a:r>
            <a:r>
              <a:rPr lang="en-US" altLang="zh-TW" i="1" baseline="-25000"/>
              <a:t>old</a:t>
            </a:r>
            <a:r>
              <a:rPr lang="en-US" altLang="zh-TW"/>
              <a:t> is determined by the mapping function </a:t>
            </a:r>
          </a:p>
        </p:txBody>
      </p:sp>
      <p:graphicFrame>
        <p:nvGraphicFramePr>
          <p:cNvPr id="35848" name="Object 9"/>
          <p:cNvGraphicFramePr>
            <a:graphicFrameLocks noChangeAspect="1"/>
          </p:cNvGraphicFramePr>
          <p:nvPr/>
        </p:nvGraphicFramePr>
        <p:xfrm>
          <a:off x="1835150" y="4795838"/>
          <a:ext cx="119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" imgW="1193800" imgH="647700" progId="Equation.DSMT4">
                  <p:embed/>
                </p:oleObj>
              </mc:Choice>
              <mc:Fallback>
                <p:oleObj name="Equation" r:id="rId3" imgW="1193800" imgH="647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95838"/>
                        <a:ext cx="1193800" cy="647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7"/>
          <p:cNvGraphicFramePr>
            <a:graphicFrameLocks noChangeAspect="1"/>
          </p:cNvGraphicFramePr>
          <p:nvPr/>
        </p:nvGraphicFramePr>
        <p:xfrm>
          <a:off x="1619250" y="2635250"/>
          <a:ext cx="20256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5" imgW="2032000" imgH="381000" progId="Equation.DSMT4">
                  <p:embed/>
                </p:oleObj>
              </mc:Choice>
              <mc:Fallback>
                <p:oleObj name="Equation" r:id="rId5" imgW="20320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5250"/>
                        <a:ext cx="2025650" cy="382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8"/>
          <p:cNvSpPr>
            <a:spLocks noChangeArrowheads="1"/>
          </p:cNvSpPr>
          <p:nvPr/>
        </p:nvSpPr>
        <p:spPr bwMode="auto">
          <a:xfrm>
            <a:off x="5148263" y="3500438"/>
            <a:ext cx="328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 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(sampling frequency)</a:t>
            </a:r>
          </a:p>
        </p:txBody>
      </p:sp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3779838" y="4651375"/>
            <a:ext cx="4176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s</a:t>
            </a:r>
            <a:r>
              <a:rPr lang="en-US" altLang="zh-TW"/>
              <a:t>: index of the Laplace transform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z</a:t>
            </a:r>
            <a:r>
              <a:rPr lang="en-US" altLang="zh-TW"/>
              <a:t>: index of the Z transform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c</a:t>
            </a:r>
            <a:r>
              <a:rPr lang="en-US" altLang="zh-TW"/>
              <a:t>: some constant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22408-A246-4A8A-92B7-A12604FDD230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686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7C9A913-D765-4377-829D-ED4A873BBD5C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68313" y="1341438"/>
          <a:ext cx="490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3" imgW="4902200" imgH="1447800" progId="Equation.DSMT4">
                  <p:embed/>
                </p:oleObj>
              </mc:Choice>
              <mc:Fallback>
                <p:oleObj name="Equation" r:id="rId3" imgW="4902200" imgH="144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4902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68313" y="2997200"/>
          <a:ext cx="254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5" imgW="2540000" imgH="355600" progId="Equation.DSMT4">
                  <p:embed/>
                </p:oleObj>
              </mc:Choice>
              <mc:Fallback>
                <p:oleObj name="Equation" r:id="rId5" imgW="25400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254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39750" y="3644900"/>
          <a:ext cx="448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7" imgW="4483100" imgH="685800" progId="Equation.DSMT4">
                  <p:embed/>
                </p:oleObj>
              </mc:Choice>
              <mc:Fallback>
                <p:oleObj name="Equation" r:id="rId7" imgW="44831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483100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39750" y="333375"/>
          <a:ext cx="119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9" imgW="1193800" imgH="647700" progId="Equation.DSMT4">
                  <p:embed/>
                </p:oleObj>
              </mc:Choice>
              <mc:Fallback>
                <p:oleObj name="Equation" r:id="rId9" imgW="11938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1193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339975" y="477838"/>
          <a:ext cx="11906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Equation" r:id="rId11" imgW="1193800" imgH="330200" progId="Equation.DSMT4">
                  <p:embed/>
                </p:oleObj>
              </mc:Choice>
              <mc:Fallback>
                <p:oleObj name="Equation" r:id="rId11" imgW="11938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7838"/>
                        <a:ext cx="11906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284663" y="477838"/>
          <a:ext cx="12414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13" imgW="1244600" imgH="304800" progId="Equation.DSMT4">
                  <p:embed/>
                </p:oleObj>
              </mc:Choice>
              <mc:Fallback>
                <p:oleObj name="Equation" r:id="rId13" imgW="12446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7838"/>
                        <a:ext cx="12414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664200" y="4397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代入</a:t>
            </a:r>
          </a:p>
        </p:txBody>
      </p:sp>
      <p:sp>
        <p:nvSpPr>
          <p:cNvPr id="36875" name="Rectangle 57"/>
          <p:cNvSpPr>
            <a:spLocks noChangeArrowheads="1"/>
          </p:cNvSpPr>
          <p:nvPr/>
        </p:nvSpPr>
        <p:spPr bwMode="auto">
          <a:xfrm>
            <a:off x="395288" y="4581525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Suppose that the Laplace transform of the 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is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 baseline="-25000"/>
              <a:t>,</a:t>
            </a:r>
            <a:r>
              <a:rPr lang="en-US" altLang="zh-TW" i="1" baseline="-25000"/>
              <a:t>L</a:t>
            </a:r>
            <a:r>
              <a:rPr lang="en-US" altLang="zh-TW"/>
              <a:t>(</a:t>
            </a:r>
            <a:r>
              <a:rPr lang="en-US" altLang="zh-TW" i="1"/>
              <a:t>s</a:t>
            </a:r>
            <a:r>
              <a:rPr lang="en-US" altLang="zh-TW"/>
              <a:t>)</a:t>
            </a:r>
          </a:p>
        </p:txBody>
      </p:sp>
      <p:sp>
        <p:nvSpPr>
          <p:cNvPr id="36876" name="Rectangle 58"/>
          <p:cNvSpPr>
            <a:spLocks noChangeArrowheads="1"/>
          </p:cNvSpPr>
          <p:nvPr/>
        </p:nvSpPr>
        <p:spPr bwMode="auto">
          <a:xfrm>
            <a:off x="611188" y="5084763"/>
            <a:ext cx="5472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The </a:t>
            </a:r>
            <a:r>
              <a:rPr lang="en-US" altLang="zh-TW" i="1"/>
              <a:t>Z</a:t>
            </a:r>
            <a:r>
              <a:rPr lang="en-US" altLang="zh-TW"/>
              <a:t> transform of the 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is </a:t>
            </a:r>
            <a:r>
              <a:rPr lang="en-US" altLang="zh-TW" i="1"/>
              <a:t>H</a:t>
            </a:r>
            <a:r>
              <a:rPr lang="en-US" altLang="zh-TW" i="1" baseline="-25000"/>
              <a:t>z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</a:t>
            </a:r>
          </a:p>
        </p:txBody>
      </p:sp>
      <p:graphicFrame>
        <p:nvGraphicFramePr>
          <p:cNvPr id="36877" name="Object 59"/>
          <p:cNvGraphicFramePr>
            <a:graphicFrameLocks noChangeAspect="1"/>
          </p:cNvGraphicFramePr>
          <p:nvPr/>
        </p:nvGraphicFramePr>
        <p:xfrm>
          <a:off x="2051050" y="5734050"/>
          <a:ext cx="241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15" imgW="2413000" imgH="584200" progId="Equation.DSMT4">
                  <p:embed/>
                </p:oleObj>
              </mc:Choice>
              <mc:Fallback>
                <p:oleObj name="Equation" r:id="rId15" imgW="2413000" imgH="584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734050"/>
                        <a:ext cx="2413000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文字方塊 1"/>
          <p:cNvSpPr txBox="1">
            <a:spLocks noChangeArrowheads="1"/>
          </p:cNvSpPr>
          <p:nvPr/>
        </p:nvSpPr>
        <p:spPr bwMode="auto">
          <a:xfrm>
            <a:off x="2935288" y="847725"/>
            <a:ext cx="2303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參考</a:t>
            </a:r>
            <a:r>
              <a:rPr lang="en-US" altLang="zh-TW" sz="1800">
                <a:solidFill>
                  <a:srgbClr val="FF0000"/>
                </a:solidFill>
              </a:rPr>
              <a:t>page 25</a:t>
            </a:r>
            <a:r>
              <a:rPr lang="zh-TW" altLang="en-US" sz="1800">
                <a:solidFill>
                  <a:srgbClr val="FF0000"/>
                </a:solidFill>
              </a:rPr>
              <a:t>、</a:t>
            </a:r>
            <a:r>
              <a:rPr lang="en-US" altLang="zh-TW" sz="1800">
                <a:solidFill>
                  <a:srgbClr val="FF0000"/>
                </a:solidFill>
              </a:rPr>
              <a:t>page26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8313" y="874713"/>
            <a:ext cx="2230437" cy="3429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6880" name="圖片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590800"/>
            <a:ext cx="1962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圖片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979488"/>
            <a:ext cx="19240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文字方塊 4"/>
          <p:cNvSpPr txBox="1">
            <a:spLocks noChangeArrowheads="1"/>
          </p:cNvSpPr>
          <p:nvPr/>
        </p:nvSpPr>
        <p:spPr bwMode="auto">
          <a:xfrm>
            <a:off x="8170863" y="9080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6883" name="文字方塊 20"/>
          <p:cNvSpPr txBox="1">
            <a:spLocks noChangeArrowheads="1"/>
          </p:cNvSpPr>
          <p:nvPr/>
        </p:nvSpPr>
        <p:spPr bwMode="auto">
          <a:xfrm>
            <a:off x="7921625" y="2589213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 </a:t>
            </a:r>
            <a:endParaRPr lang="zh-TW" altLang="en-US"/>
          </a:p>
        </p:txBody>
      </p:sp>
      <p:graphicFrame>
        <p:nvGraphicFramePr>
          <p:cNvPr id="36884" name="Object 8"/>
          <p:cNvGraphicFramePr>
            <a:graphicFrameLocks noChangeAspect="1"/>
          </p:cNvGraphicFramePr>
          <p:nvPr/>
        </p:nvGraphicFramePr>
        <p:xfrm>
          <a:off x="6364288" y="3346450"/>
          <a:ext cx="11906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19" imgW="1193760" imgH="330120" progId="Equation.DSMT4">
                  <p:embed/>
                </p:oleObj>
              </mc:Choice>
              <mc:Fallback>
                <p:oleObj name="Equation" r:id="rId19" imgW="119376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3346450"/>
                        <a:ext cx="11906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9"/>
          <p:cNvGraphicFramePr>
            <a:graphicFrameLocks noChangeAspect="1"/>
          </p:cNvGraphicFramePr>
          <p:nvPr/>
        </p:nvGraphicFramePr>
        <p:xfrm>
          <a:off x="6078538" y="1758950"/>
          <a:ext cx="10763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21" imgW="1079280" imgH="304560" progId="Equation.DSMT4">
                  <p:embed/>
                </p:oleObj>
              </mc:Choice>
              <mc:Fallback>
                <p:oleObj name="Equation" r:id="rId21" imgW="107928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758950"/>
                        <a:ext cx="10763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F0F7B-1627-443F-8CC9-4627F9293C4B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789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7FD96B1-8DE7-40EB-827F-F7C4D79B035F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27088" y="333375"/>
          <a:ext cx="2400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3" imgW="2400300" imgH="660400" progId="Equation.DSMT4">
                  <p:embed/>
                </p:oleObj>
              </mc:Choice>
              <mc:Fallback>
                <p:oleObj name="Equation" r:id="rId3" imgW="24003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24003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13038"/>
            <a:ext cx="591343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50"/>
          <p:cNvSpPr txBox="1">
            <a:spLocks noChangeArrowheads="1"/>
          </p:cNvSpPr>
          <p:nvPr/>
        </p:nvSpPr>
        <p:spPr bwMode="auto">
          <a:xfrm>
            <a:off x="6516688" y="60928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f</a:t>
            </a:r>
            <a:r>
              <a:rPr lang="en-US" altLang="zh-TW" i="1" baseline="-25000"/>
              <a:t>old</a:t>
            </a:r>
          </a:p>
        </p:txBody>
      </p:sp>
      <p:sp>
        <p:nvSpPr>
          <p:cNvPr id="37895" name="Text Box 51"/>
          <p:cNvSpPr txBox="1">
            <a:spLocks noChangeArrowheads="1"/>
          </p:cNvSpPr>
          <p:nvPr/>
        </p:nvSpPr>
        <p:spPr bwMode="auto">
          <a:xfrm>
            <a:off x="755650" y="3284538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f</a:t>
            </a:r>
            <a:r>
              <a:rPr lang="en-US" altLang="zh-TW" i="1" baseline="-25000"/>
              <a:t>new</a:t>
            </a:r>
            <a:r>
              <a:rPr lang="en-US" altLang="zh-TW" i="1"/>
              <a:t>/f</a:t>
            </a:r>
            <a:r>
              <a:rPr lang="en-US" altLang="zh-TW" i="1" baseline="-25000"/>
              <a:t>s</a:t>
            </a:r>
          </a:p>
        </p:txBody>
      </p:sp>
      <p:sp>
        <p:nvSpPr>
          <p:cNvPr id="37896" name="Text Box 52"/>
          <p:cNvSpPr txBox="1">
            <a:spLocks noChangeArrowheads="1"/>
          </p:cNvSpPr>
          <p:nvPr/>
        </p:nvSpPr>
        <p:spPr bwMode="auto">
          <a:xfrm>
            <a:off x="2122488" y="33575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c</a:t>
            </a:r>
            <a:r>
              <a:rPr lang="en-US" altLang="zh-TW"/>
              <a:t> = 2</a:t>
            </a:r>
            <a:r>
              <a:rPr lang="en-US" altLang="zh-TW" i="1">
                <a:sym typeface="Symbol" panose="05050102010706020507" pitchFamily="18" charset="2"/>
              </a:rPr>
              <a:t></a:t>
            </a:r>
          </a:p>
        </p:txBody>
      </p:sp>
      <p:graphicFrame>
        <p:nvGraphicFramePr>
          <p:cNvPr id="46133" name="Group 53"/>
          <p:cNvGraphicFramePr>
            <a:graphicFrameLocks noGrp="1"/>
          </p:cNvGraphicFramePr>
          <p:nvPr/>
        </p:nvGraphicFramePr>
        <p:xfrm>
          <a:off x="827088" y="1196975"/>
          <a:ext cx="6697662" cy="1368425"/>
        </p:xfrm>
        <a:graphic>
          <a:graphicData uri="http://schemas.openxmlformats.org/drawingml/2006/table">
            <a:tbl>
              <a:tblPr/>
              <a:tblGrid>
                <a:gridCol w="1339850"/>
                <a:gridCol w="1339850"/>
                <a:gridCol w="1338262"/>
                <a:gridCol w="1339850"/>
                <a:gridCol w="1339850"/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f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old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−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f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new</a:t>
                      </a:r>
                    </a:p>
                  </a:txBody>
                  <a:tcPr marL="18000" marR="18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4643438" y="2781300"/>
            <a:ext cx="2016125" cy="1152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6659563" y="3573463"/>
            <a:ext cx="649287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F242B-148B-46FF-AFFB-F366EC86E06F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891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C89021-89E9-4D0A-9946-C6BC1D953E8B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393382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Advantage of the bilinear transform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Disadvantage of the bilinear transform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95288" y="260350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analog filter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39750" y="620713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331913" y="162877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3492500" y="908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492500" y="908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292725" y="908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292725" y="16287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23850" y="1989138"/>
            <a:ext cx="15128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digital filter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771775" y="29972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V="1">
            <a:off x="3924300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924300" y="22764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4932363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932363" y="29972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2700338" y="29241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484438" y="2997200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</a:rPr>
              <a:t>−</a:t>
            </a:r>
            <a:r>
              <a:rPr lang="en-US" altLang="zh-TW" i="1">
                <a:cs typeface="Times New Roman" panose="02020603050405020304" pitchFamily="18" charset="0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</a:rPr>
              <a:t>s</a:t>
            </a:r>
            <a:r>
              <a:rPr lang="en-US" altLang="zh-TW"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795963" y="2997200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</a:rPr>
              <a:t>s</a:t>
            </a:r>
            <a:r>
              <a:rPr lang="en-US" altLang="zh-TW"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6011863" y="29241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971550" y="15573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</a:rPr>
              <a:t>−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7885113" y="15573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1331913" y="1700213"/>
            <a:ext cx="1368425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 flipH="1">
            <a:off x="6011863" y="1700213"/>
            <a:ext cx="2016125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4356100" y="2924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4356100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4427538" y="177323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284663" y="299720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427538" y="15573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292725" y="15573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TW" i="1" baseline="-25000">
              <a:cs typeface="Times New Roman" panose="02020603050405020304" pitchFamily="18" charset="0"/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092450" y="159067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−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219700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3419475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8" name="Oval 36"/>
          <p:cNvSpPr>
            <a:spLocks noChangeArrowheads="1"/>
          </p:cNvSpPr>
          <p:nvPr/>
        </p:nvSpPr>
        <p:spPr bwMode="auto">
          <a:xfrm>
            <a:off x="3851275" y="2924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4859338" y="29241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graphicFrame>
        <p:nvGraphicFramePr>
          <p:cNvPr id="38950" name="Object 38"/>
          <p:cNvGraphicFramePr>
            <a:graphicFrameLocks noChangeAspect="1"/>
          </p:cNvGraphicFramePr>
          <p:nvPr/>
        </p:nvGraphicFramePr>
        <p:xfrm>
          <a:off x="4859338" y="3500438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3" imgW="2171700" imgH="660400" progId="Equation.DSMT4">
                  <p:embed/>
                </p:oleObj>
              </mc:Choice>
              <mc:Fallback>
                <p:oleObj name="Equation" r:id="rId3" imgW="2171700" imgH="660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00438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4787900" y="29972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baseline="-25000">
                <a:cs typeface="Times New Roman" panose="02020603050405020304" pitchFamily="18" charset="0"/>
                <a:sym typeface="Symbol" panose="05050102010706020507" pitchFamily="18" charset="2"/>
              </a:rPr>
              <a:t>,1</a:t>
            </a:r>
            <a:endParaRPr lang="en-US" altLang="zh-TW" baseline="-25000">
              <a:cs typeface="Times New Roman" panose="02020603050405020304" pitchFamily="18" charset="0"/>
            </a:endParaRP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3581400" y="299720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−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baseline="-25000">
                <a:cs typeface="Times New Roman" panose="02020603050405020304" pitchFamily="18" charset="0"/>
                <a:sym typeface="Symbol" panose="05050102010706020507" pitchFamily="18" charset="2"/>
              </a:rPr>
              <a:t>,1</a:t>
            </a:r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H="1">
            <a:off x="5003800" y="1773238"/>
            <a:ext cx="288925" cy="1150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3563938" y="1700213"/>
            <a:ext cx="287337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03A5245E-4B11-4F38-B344-1C1C5AC52B61}" type="slidenum">
              <a:rPr lang="en-US" altLang="zh-TW">
                <a:solidFill>
                  <a:srgbClr val="0000FF"/>
                </a:solidFill>
                <a:ea typeface="+mn-ea"/>
              </a:rPr>
              <a:pPr algn="r" eaLnBrk="1" hangingPunct="1">
                <a:defRPr/>
              </a:pPr>
              <a:t>36</a:t>
            </a:fld>
            <a:endParaRPr lang="en-US" altLang="zh-TW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7561262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</a:rPr>
              <a:t>附錄一：  學習 </a:t>
            </a:r>
            <a:r>
              <a:rPr lang="en-US" altLang="zh-TW" sz="2400" b="1">
                <a:solidFill>
                  <a:srgbClr val="3333FF"/>
                </a:solidFill>
              </a:rPr>
              <a:t>DSP </a:t>
            </a:r>
            <a:r>
              <a:rPr lang="zh-TW" altLang="en-US" sz="2400" b="1">
                <a:solidFill>
                  <a:srgbClr val="3333FF"/>
                </a:solidFill>
              </a:rPr>
              <a:t>知識把握的要點</a:t>
            </a:r>
          </a:p>
        </p:txBody>
      </p:sp>
      <p:sp>
        <p:nvSpPr>
          <p:cNvPr id="39940" name="Text Box 11"/>
          <p:cNvSpPr txBox="1">
            <a:spLocks noChangeArrowheads="1"/>
          </p:cNvSpPr>
          <p:nvPr/>
        </p:nvSpPr>
        <p:spPr bwMode="auto">
          <a:xfrm>
            <a:off x="539750" y="1196975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(1) </a:t>
            </a:r>
            <a:r>
              <a:rPr lang="en-US" altLang="zh-TW">
                <a:solidFill>
                  <a:srgbClr val="0000FF"/>
                </a:solidFill>
              </a:rPr>
              <a:t>Concepts</a:t>
            </a:r>
            <a:r>
              <a:rPr lang="en-US" altLang="zh-TW"/>
              <a:t>:   </a:t>
            </a:r>
            <a:r>
              <a:rPr lang="zh-TW" altLang="en-US"/>
              <a:t>這個方法的核心概念、基本精神是什麼</a:t>
            </a:r>
          </a:p>
        </p:txBody>
      </p:sp>
      <p:sp>
        <p:nvSpPr>
          <p:cNvPr id="39941" name="Text Box 12"/>
          <p:cNvSpPr txBox="1">
            <a:spLocks noChangeArrowheads="1"/>
          </p:cNvSpPr>
          <p:nvPr/>
        </p:nvSpPr>
        <p:spPr bwMode="auto">
          <a:xfrm>
            <a:off x="539750" y="2708275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(3) </a:t>
            </a:r>
            <a:r>
              <a:rPr lang="en-US" altLang="zh-TW">
                <a:solidFill>
                  <a:srgbClr val="3333FF"/>
                </a:solidFill>
              </a:rPr>
              <a:t>Advantages</a:t>
            </a:r>
            <a:r>
              <a:rPr lang="en-US" altLang="zh-TW"/>
              <a:t>: </a:t>
            </a:r>
            <a:r>
              <a:rPr lang="zh-TW" altLang="en-US"/>
              <a:t>這方法的優點是什麼</a:t>
            </a:r>
          </a:p>
        </p:txBody>
      </p:sp>
      <p:sp>
        <p:nvSpPr>
          <p:cNvPr id="39942" name="Text Box 13"/>
          <p:cNvSpPr txBox="1">
            <a:spLocks noChangeArrowheads="1"/>
          </p:cNvSpPr>
          <p:nvPr/>
        </p:nvSpPr>
        <p:spPr bwMode="auto">
          <a:xfrm>
            <a:off x="539750" y="3644900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(4) </a:t>
            </a:r>
            <a:r>
              <a:rPr lang="en-US" altLang="zh-TW">
                <a:solidFill>
                  <a:srgbClr val="3333FF"/>
                </a:solidFill>
              </a:rPr>
              <a:t>Disadvantages</a:t>
            </a:r>
            <a:r>
              <a:rPr lang="en-US" altLang="zh-TW"/>
              <a:t>: </a:t>
            </a:r>
            <a:r>
              <a:rPr lang="zh-TW" altLang="en-US"/>
              <a:t>這方法的缺點是什麼</a:t>
            </a:r>
          </a:p>
        </p:txBody>
      </p:sp>
      <p:sp>
        <p:nvSpPr>
          <p:cNvPr id="39943" name="Text Box 14"/>
          <p:cNvSpPr txBox="1">
            <a:spLocks noChangeArrowheads="1"/>
          </p:cNvSpPr>
          <p:nvPr/>
        </p:nvSpPr>
        <p:spPr bwMode="auto">
          <a:xfrm>
            <a:off x="539750" y="4652963"/>
            <a:ext cx="705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(5) </a:t>
            </a:r>
            <a:r>
              <a:rPr lang="en-US" altLang="zh-TW">
                <a:solidFill>
                  <a:srgbClr val="3333FF"/>
                </a:solidFill>
              </a:rPr>
              <a:t>Applications</a:t>
            </a:r>
            <a:r>
              <a:rPr lang="en-US" altLang="zh-TW"/>
              <a:t>:  </a:t>
            </a:r>
            <a:r>
              <a:rPr lang="zh-TW" altLang="en-US"/>
              <a:t>這個方法要用來處理什麼問題，有什麼應用</a:t>
            </a:r>
          </a:p>
        </p:txBody>
      </p:sp>
      <p:sp>
        <p:nvSpPr>
          <p:cNvPr id="39944" name="Text Box 15"/>
          <p:cNvSpPr txBox="1">
            <a:spLocks noChangeArrowheads="1"/>
          </p:cNvSpPr>
          <p:nvPr/>
        </p:nvSpPr>
        <p:spPr bwMode="auto">
          <a:xfrm>
            <a:off x="539750" y="5302250"/>
            <a:ext cx="6337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(6) </a:t>
            </a:r>
            <a:r>
              <a:rPr lang="en-US" altLang="zh-TW">
                <a:solidFill>
                  <a:srgbClr val="0000FF"/>
                </a:solidFill>
              </a:rPr>
              <a:t>Innovations</a:t>
            </a:r>
            <a:r>
              <a:rPr lang="en-US" altLang="zh-TW"/>
              <a:t>: </a:t>
            </a:r>
            <a:r>
              <a:rPr lang="zh-TW" altLang="en-US"/>
              <a:t>這方法有什麼可以改進的地方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                           或是可以推廣到什麼地方 </a:t>
            </a:r>
          </a:p>
        </p:txBody>
      </p:sp>
      <p:sp>
        <p:nvSpPr>
          <p:cNvPr id="39945" name="Rectangle 16"/>
          <p:cNvSpPr>
            <a:spLocks noChangeArrowheads="1"/>
          </p:cNvSpPr>
          <p:nvPr/>
        </p:nvSpPr>
        <p:spPr bwMode="auto">
          <a:xfrm>
            <a:off x="2339975" y="3141663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(3-1) Why? </a:t>
            </a:r>
            <a:r>
              <a:rPr lang="zh-TW" altLang="en-US"/>
              <a:t>造成這些優點的原因是什麼</a:t>
            </a:r>
          </a:p>
        </p:txBody>
      </p:sp>
      <p:sp>
        <p:nvSpPr>
          <p:cNvPr id="39946" name="Rectangle 17"/>
          <p:cNvSpPr>
            <a:spLocks noChangeArrowheads="1"/>
          </p:cNvSpPr>
          <p:nvPr/>
        </p:nvSpPr>
        <p:spPr bwMode="auto">
          <a:xfrm>
            <a:off x="2339975" y="4078288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(4-1) Why? </a:t>
            </a:r>
            <a:r>
              <a:rPr lang="zh-TW" altLang="en-US"/>
              <a:t>造成這些缺點的原因是什麼</a:t>
            </a:r>
          </a:p>
        </p:txBody>
      </p:sp>
      <p:sp>
        <p:nvSpPr>
          <p:cNvPr id="39947" name="Text Box 18"/>
          <p:cNvSpPr txBox="1">
            <a:spLocks noChangeArrowheads="1"/>
          </p:cNvSpPr>
          <p:nvPr/>
        </p:nvSpPr>
        <p:spPr bwMode="auto">
          <a:xfrm>
            <a:off x="539750" y="1773238"/>
            <a:ext cx="712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(2) </a:t>
            </a:r>
            <a:r>
              <a:rPr lang="en-US" altLang="zh-TW">
                <a:solidFill>
                  <a:srgbClr val="3333FF"/>
                </a:solidFill>
              </a:rPr>
              <a:t>Comparison</a:t>
            </a:r>
            <a:r>
              <a:rPr lang="en-US" altLang="zh-TW"/>
              <a:t>: </a:t>
            </a:r>
            <a:r>
              <a:rPr lang="zh-TW" altLang="en-US"/>
              <a:t>這方法和其他方法之間，有什麼相同的地方？</a:t>
            </a:r>
          </a:p>
        </p:txBody>
      </p:sp>
      <p:sp>
        <p:nvSpPr>
          <p:cNvPr id="39948" name="Rectangle 19"/>
          <p:cNvSpPr>
            <a:spLocks noChangeArrowheads="1"/>
          </p:cNvSpPr>
          <p:nvPr/>
        </p:nvSpPr>
        <p:spPr bwMode="auto">
          <a:xfrm>
            <a:off x="2268538" y="2133600"/>
            <a:ext cx="237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有什麼相異的地方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8E745-768F-4812-B8E7-61982E043FA6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68313" y="404813"/>
            <a:ext cx="82804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(3) </a:t>
            </a:r>
            <a:r>
              <a:rPr lang="zh-TW" altLang="en-US" b="1" dirty="0">
                <a:solidFill>
                  <a:srgbClr val="3333FF"/>
                </a:solidFill>
              </a:rPr>
              <a:t>口頭報告</a:t>
            </a:r>
            <a:r>
              <a:rPr lang="zh-TW" altLang="en-US" dirty="0"/>
              <a:t>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限四個人，每個人 </a:t>
            </a:r>
            <a:r>
              <a:rPr lang="en-US" altLang="zh-TW" dirty="0"/>
              <a:t>30~45</a:t>
            </a:r>
            <a:r>
              <a:rPr lang="zh-TW" altLang="en-US" dirty="0"/>
              <a:t>分鐘，題目可選擇和課程有關的任何一個主題。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口頭報告將於 </a:t>
            </a:r>
            <a:r>
              <a:rPr lang="en-US" altLang="zh-TW" dirty="0"/>
              <a:t>5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27</a:t>
            </a:r>
            <a:r>
              <a:rPr lang="zh-TW" altLang="en-US" dirty="0" smtClean="0"/>
              <a:t>日</a:t>
            </a:r>
            <a:r>
              <a:rPr lang="en-US" altLang="zh-TW" dirty="0"/>
              <a:t>(</a:t>
            </a:r>
            <a:r>
              <a:rPr lang="zh-TW" altLang="en-US" dirty="0"/>
              <a:t>第 </a:t>
            </a:r>
            <a:r>
              <a:rPr lang="en-US" altLang="zh-TW" dirty="0" smtClean="0"/>
              <a:t>13 </a:t>
            </a:r>
            <a:r>
              <a:rPr lang="zh-TW" altLang="en-US" dirty="0"/>
              <a:t>週</a:t>
            </a:r>
            <a:r>
              <a:rPr lang="en-US" altLang="zh-TW" dirty="0"/>
              <a:t>)</a:t>
            </a:r>
            <a:r>
              <a:rPr lang="zh-TW" altLang="en-US" dirty="0"/>
              <a:t>進行。有意願的同學，請及早告知，並且在口頭報告之前提供 </a:t>
            </a:r>
            <a:r>
              <a:rPr lang="en-US" altLang="zh-TW" dirty="0"/>
              <a:t>PowerPoint </a:t>
            </a:r>
            <a:r>
              <a:rPr lang="zh-TW" altLang="en-US" dirty="0"/>
              <a:t>檔。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口頭報告時，鼓勵大家提問（包括口頭報告的同學，也可針對其他同學的報告內容提問）。曾經提問的同學，學期成績皆加 </a:t>
            </a:r>
            <a:r>
              <a:rPr lang="en-US" altLang="zh-TW" dirty="0"/>
              <a:t>0.5 </a:t>
            </a:r>
            <a:r>
              <a:rPr lang="zh-TW" altLang="en-US" dirty="0"/>
              <a:t>分。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選擇這個項目的同學，學期成績加 </a:t>
            </a:r>
            <a:r>
              <a:rPr lang="en-US" altLang="zh-TW" dirty="0"/>
              <a:t>2</a:t>
            </a:r>
            <a:r>
              <a:rPr lang="zh-TW" altLang="en-US" dirty="0"/>
              <a:t>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(4) </a:t>
            </a:r>
            <a:r>
              <a:rPr lang="zh-TW" altLang="en-US" b="1" dirty="0">
                <a:solidFill>
                  <a:srgbClr val="3333FF"/>
                </a:solidFill>
              </a:rPr>
              <a:t>編輯 </a:t>
            </a:r>
            <a:r>
              <a:rPr lang="en-US" altLang="zh-TW" b="1" dirty="0">
                <a:solidFill>
                  <a:srgbClr val="3333FF"/>
                </a:solidFill>
              </a:rPr>
              <a:t>Wikipedia</a:t>
            </a:r>
            <a:r>
              <a:rPr lang="en-US" altLang="zh-TW" dirty="0"/>
              <a:t>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中文或英文網頁皆可，至少 </a:t>
            </a:r>
            <a:r>
              <a:rPr lang="en-US" altLang="zh-TW" dirty="0"/>
              <a:t>2 </a:t>
            </a:r>
            <a:r>
              <a:rPr lang="zh-TW" altLang="en-US" dirty="0"/>
              <a:t>個條目，但不可同一個條目翻成中文和英文。總計 </a:t>
            </a:r>
            <a:r>
              <a:rPr lang="en-US" altLang="zh-TW" dirty="0"/>
              <a:t>80</a:t>
            </a:r>
            <a:r>
              <a:rPr lang="zh-TW" altLang="en-US" dirty="0"/>
              <a:t>行以上。限和課程相關者，自由發揮，越有條理、有系統的越好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選擇編輯 </a:t>
            </a:r>
            <a:r>
              <a:rPr lang="en-US" altLang="zh-TW" dirty="0"/>
              <a:t>Wikipedia </a:t>
            </a:r>
            <a:r>
              <a:rPr lang="zh-TW" altLang="en-US" dirty="0"/>
              <a:t>的同學，請於 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13</a:t>
            </a:r>
            <a:r>
              <a:rPr lang="zh-TW" altLang="en-US" dirty="0"/>
              <a:t>日前，向我登記並告知我要編緝的條目</a:t>
            </a:r>
            <a:r>
              <a:rPr lang="en-US" altLang="zh-TW" dirty="0"/>
              <a:t>(2 </a:t>
            </a:r>
            <a:r>
              <a:rPr lang="zh-TW" altLang="en-US" dirty="0"/>
              <a:t>個以上</a:t>
            </a:r>
            <a:r>
              <a:rPr lang="en-US" altLang="zh-TW" dirty="0"/>
              <a:t>)</a:t>
            </a:r>
            <a:r>
              <a:rPr lang="zh-TW" altLang="en-US" dirty="0"/>
              <a:t>，若有和其他同學選擇相同條目的情形，則較晚向我登記的同學將更換要編緝的條目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書面報告和編輯 </a:t>
            </a:r>
            <a:r>
              <a:rPr lang="en-US" altLang="zh-TW" dirty="0"/>
              <a:t>Wikipedia</a:t>
            </a:r>
            <a:r>
              <a:rPr lang="zh-TW" altLang="en-US" dirty="0"/>
              <a:t>，期限是 </a:t>
            </a:r>
            <a:r>
              <a:rPr lang="en-US" altLang="zh-TW" dirty="0"/>
              <a:t>7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73440-9A32-4766-91BF-569CCF282F71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</a:rPr>
              <a:t>Tutorial </a:t>
            </a:r>
            <a:r>
              <a:rPr lang="zh-TW" altLang="en-US" b="1">
                <a:solidFill>
                  <a:srgbClr val="3333FF"/>
                </a:solidFill>
              </a:rPr>
              <a:t>可供選擇的題目</a:t>
            </a:r>
            <a:r>
              <a:rPr lang="en-US" altLang="zh-TW" b="1">
                <a:solidFill>
                  <a:srgbClr val="3333FF"/>
                </a:solidFill>
              </a:rPr>
              <a:t>(</a:t>
            </a:r>
            <a:r>
              <a:rPr lang="zh-TW" altLang="en-US" b="1">
                <a:solidFill>
                  <a:srgbClr val="3333FF"/>
                </a:solidFill>
              </a:rPr>
              <a:t>共 </a:t>
            </a:r>
            <a:r>
              <a:rPr lang="en-US" altLang="zh-TW" b="1">
                <a:solidFill>
                  <a:srgbClr val="3333FF"/>
                </a:solidFill>
              </a:rPr>
              <a:t>17 </a:t>
            </a:r>
            <a:r>
              <a:rPr lang="zh-TW" altLang="en-US" b="1">
                <a:solidFill>
                  <a:srgbClr val="3333FF"/>
                </a:solidFill>
              </a:rPr>
              <a:t>個，可以略做修改</a:t>
            </a:r>
            <a:r>
              <a:rPr lang="en-US" altLang="zh-TW" b="1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76327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(1) Nonlinear Filter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(2) </a:t>
            </a:r>
            <a:r>
              <a:rPr lang="en-US" altLang="zh-TW" dirty="0" err="1"/>
              <a:t>Mellin</a:t>
            </a:r>
            <a:r>
              <a:rPr lang="en-US" altLang="zh-TW" dirty="0"/>
              <a:t> Transform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(3) Financial Signal Processing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(4) Synthetic Aperture Radar (SAR) Image Processing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(5) Echo Cancellation Techniques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(6) Speeded-up Robust Feature (SURF) Points for Template Matching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(7) </a:t>
            </a:r>
            <a:r>
              <a:rPr lang="en-US" altLang="zh-TW" dirty="0" err="1"/>
              <a:t>Supervoxel</a:t>
            </a:r>
            <a:r>
              <a:rPr lang="en-US" altLang="zh-TW" dirty="0"/>
              <a:t> and Video Segmentation  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(8) Compressive Sensing  </a:t>
            </a:r>
            <a:r>
              <a:rPr lang="en-US" altLang="zh-TW" dirty="0" smtClean="0"/>
              <a:t>(* </a:t>
            </a:r>
            <a:r>
              <a:rPr lang="zh-TW" altLang="en-US" dirty="0" smtClean="0"/>
              <a:t>加強前人的 </a:t>
            </a:r>
            <a:r>
              <a:rPr lang="en-US" altLang="zh-TW" dirty="0" smtClean="0"/>
              <a:t>tutorial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(9) Compressive Sensing for Pattern Recognition 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(10) Lossless Image Compression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(11) Recent Development of Video Compression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EB815-2271-4479-A294-D578DE2770C6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41338" y="1052513"/>
            <a:ext cx="76327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/>
              <a:t>(12) Stereoscopic Image Processing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/>
              <a:t>(13) Recent Development of Face Recognition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/>
              <a:t>(14) Haze Removal for Digital Images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/>
              <a:t>(15) Light Field Camera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/>
              <a:t>(16) Digital Watermarking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/>
              <a:t>(17) Signal Processing for Electroencephalography (</a:t>
            </a:r>
            <a:r>
              <a:rPr lang="zh-TW" altLang="en-US"/>
              <a:t>腦電圖</a:t>
            </a:r>
            <a:r>
              <a:rPr lang="en-US" altLang="zh-TW"/>
              <a:t>)</a:t>
            </a:r>
            <a:endParaRPr lang="zh-TW" altLang="zh-TW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</a:rPr>
              <a:t>Tutorial </a:t>
            </a:r>
            <a:r>
              <a:rPr lang="zh-TW" altLang="en-US" b="1">
                <a:solidFill>
                  <a:srgbClr val="3333FF"/>
                </a:solidFill>
              </a:rPr>
              <a:t>可供選擇的題目</a:t>
            </a:r>
            <a:r>
              <a:rPr lang="en-US" altLang="zh-TW" b="1">
                <a:solidFill>
                  <a:srgbClr val="3333FF"/>
                </a:solidFill>
              </a:rPr>
              <a:t>(</a:t>
            </a:r>
            <a:r>
              <a:rPr lang="zh-TW" altLang="en-US" b="1">
                <a:solidFill>
                  <a:srgbClr val="3333FF"/>
                </a:solidFill>
              </a:rPr>
              <a:t>可以略做修改</a:t>
            </a:r>
            <a:r>
              <a:rPr lang="en-US" altLang="zh-TW" b="1">
                <a:solidFill>
                  <a:srgbClr val="3333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65D7EB1-085D-482F-9711-BC461CF1492C}" type="slidenum">
              <a:rPr lang="en-US" altLang="zh-TW" smtClean="0">
                <a:solidFill>
                  <a:srgbClr val="0000FF"/>
                </a:solidFill>
              </a:rPr>
              <a:pPr/>
              <a:t>7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/>
              <a:t>上課時間：</a:t>
            </a:r>
            <a:r>
              <a:rPr lang="en-US" altLang="zh-TW"/>
              <a:t>15 </a:t>
            </a:r>
            <a:r>
              <a:rPr lang="zh-TW" altLang="en-US"/>
              <a:t>週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84213" y="906463"/>
            <a:ext cx="32385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/>
              <a:t>2/26,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3/4, 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3/11,   </a:t>
            </a:r>
            <a:r>
              <a:rPr lang="zh-TW" altLang="en-US">
                <a:solidFill>
                  <a:srgbClr val="3333FF"/>
                </a:solidFill>
              </a:rPr>
              <a:t>出 </a:t>
            </a:r>
            <a:r>
              <a:rPr lang="en-US" altLang="zh-TW">
                <a:solidFill>
                  <a:srgbClr val="3333FF"/>
                </a:solidFill>
              </a:rPr>
              <a:t>HW1</a:t>
            </a:r>
            <a:r>
              <a:rPr lang="en-US" altLang="zh-TW"/>
              <a:t> 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3/18, 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FF"/>
                </a:solidFill>
              </a:rPr>
              <a:t>3/25,    </a:t>
            </a:r>
            <a:r>
              <a:rPr lang="zh-TW" altLang="en-US">
                <a:solidFill>
                  <a:srgbClr val="FF00FF"/>
                </a:solidFill>
              </a:rPr>
              <a:t>交 </a:t>
            </a:r>
            <a:r>
              <a:rPr lang="en-US" altLang="zh-TW">
                <a:solidFill>
                  <a:srgbClr val="FF00FF"/>
                </a:solidFill>
              </a:rPr>
              <a:t>HW1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4/8,    </a:t>
            </a:r>
            <a:r>
              <a:rPr lang="zh-TW" altLang="en-US">
                <a:solidFill>
                  <a:srgbClr val="3333FF"/>
                </a:solidFill>
              </a:rPr>
              <a:t>出</a:t>
            </a:r>
            <a:r>
              <a:rPr lang="zh-TW" altLang="en-US"/>
              <a:t> </a:t>
            </a:r>
            <a:r>
              <a:rPr lang="en-US" altLang="zh-TW">
                <a:solidFill>
                  <a:srgbClr val="3333FF"/>
                </a:solidFill>
              </a:rPr>
              <a:t>HW2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4/15, </a:t>
            </a:r>
            <a:endParaRPr lang="en-US" altLang="zh-TW">
              <a:solidFill>
                <a:srgbClr val="3333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FF"/>
                </a:solidFill>
              </a:rPr>
              <a:t>4/22,    </a:t>
            </a:r>
            <a:r>
              <a:rPr lang="zh-TW" altLang="en-US">
                <a:solidFill>
                  <a:srgbClr val="FF00FF"/>
                </a:solidFill>
              </a:rPr>
              <a:t>交 </a:t>
            </a:r>
            <a:r>
              <a:rPr lang="en-US" altLang="zh-TW">
                <a:solidFill>
                  <a:srgbClr val="FF00FF"/>
                </a:solidFill>
              </a:rPr>
              <a:t>HW2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716463" y="908050"/>
            <a:ext cx="352742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solidFill>
                  <a:srgbClr val="0000FF"/>
                </a:solidFill>
              </a:rPr>
              <a:t>4/29,    </a:t>
            </a:r>
            <a:r>
              <a:rPr lang="zh-TW" altLang="en-US" dirty="0">
                <a:solidFill>
                  <a:srgbClr val="0000FF"/>
                </a:solidFill>
              </a:rPr>
              <a:t>出 </a:t>
            </a:r>
            <a:r>
              <a:rPr lang="en-US" altLang="zh-TW" dirty="0">
                <a:solidFill>
                  <a:srgbClr val="0000FF"/>
                </a:solidFill>
              </a:rPr>
              <a:t>HW3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5/6, 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FF00FF"/>
                </a:solidFill>
              </a:rPr>
              <a:t>5/13</a:t>
            </a:r>
            <a:r>
              <a:rPr lang="en-US" altLang="zh-TW" dirty="0">
                <a:solidFill>
                  <a:srgbClr val="FF00FF"/>
                </a:solidFill>
              </a:rPr>
              <a:t>,</a:t>
            </a:r>
            <a:r>
              <a:rPr lang="en-US" altLang="zh-TW" dirty="0"/>
              <a:t>  </a:t>
            </a:r>
            <a:r>
              <a:rPr lang="zh-TW" altLang="en-US" dirty="0">
                <a:solidFill>
                  <a:srgbClr val="FF00FF"/>
                </a:solidFill>
              </a:rPr>
              <a:t>交 </a:t>
            </a:r>
            <a:r>
              <a:rPr lang="en-US" altLang="zh-TW" dirty="0">
                <a:solidFill>
                  <a:srgbClr val="FF00FF"/>
                </a:solidFill>
              </a:rPr>
              <a:t>HW3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5/20,  </a:t>
            </a:r>
            <a:r>
              <a:rPr lang="zh-TW" altLang="en-US" dirty="0">
                <a:solidFill>
                  <a:srgbClr val="3333FF"/>
                </a:solidFill>
              </a:rPr>
              <a:t>出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3333FF"/>
                </a:solidFill>
              </a:rPr>
              <a:t>HW4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996633"/>
                </a:solidFill>
              </a:rPr>
              <a:t>5/27</a:t>
            </a:r>
            <a:r>
              <a:rPr lang="en-US" altLang="zh-TW" dirty="0">
                <a:solidFill>
                  <a:srgbClr val="996633"/>
                </a:solidFill>
              </a:rPr>
              <a:t>,     </a:t>
            </a:r>
            <a:r>
              <a:rPr lang="en-US" altLang="zh-TW" dirty="0" smtClean="0">
                <a:solidFill>
                  <a:srgbClr val="996633"/>
                </a:solidFill>
              </a:rPr>
              <a:t>Oral</a:t>
            </a:r>
            <a:r>
              <a:rPr lang="en-US" altLang="zh-TW" dirty="0" smtClean="0">
                <a:solidFill>
                  <a:srgbClr val="996633"/>
                </a:solidFill>
              </a:rPr>
              <a:t> </a:t>
            </a:r>
            <a:endParaRPr lang="en-US" altLang="zh-TW" dirty="0">
              <a:solidFill>
                <a:srgbClr val="9966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FF"/>
                </a:solidFill>
              </a:rPr>
              <a:t>6/3,</a:t>
            </a:r>
            <a:r>
              <a:rPr lang="en-US" altLang="zh-TW" dirty="0"/>
              <a:t>    </a:t>
            </a:r>
            <a:r>
              <a:rPr lang="zh-TW" altLang="en-US" dirty="0">
                <a:solidFill>
                  <a:srgbClr val="FF00FF"/>
                </a:solidFill>
              </a:rPr>
              <a:t>交 </a:t>
            </a:r>
            <a:r>
              <a:rPr lang="en-US" altLang="zh-TW" dirty="0">
                <a:solidFill>
                  <a:srgbClr val="FF00FF"/>
                </a:solidFill>
              </a:rPr>
              <a:t>HW4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6/17, </a:t>
            </a:r>
            <a:r>
              <a:rPr lang="zh-TW" altLang="en-US" dirty="0">
                <a:solidFill>
                  <a:srgbClr val="0000FF"/>
                </a:solidFill>
              </a:rPr>
              <a:t>出 </a:t>
            </a:r>
            <a:r>
              <a:rPr lang="en-US" altLang="zh-TW" dirty="0">
                <a:solidFill>
                  <a:srgbClr val="0000FF"/>
                </a:solidFill>
              </a:rPr>
              <a:t>HW5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716463" y="4724400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FF"/>
                </a:solidFill>
              </a:rPr>
              <a:t>7/1,  </a:t>
            </a:r>
            <a:r>
              <a:rPr lang="zh-TW" altLang="en-US">
                <a:solidFill>
                  <a:srgbClr val="FF00FF"/>
                </a:solidFill>
              </a:rPr>
              <a:t>交 </a:t>
            </a:r>
            <a:r>
              <a:rPr lang="en-US" altLang="zh-TW">
                <a:solidFill>
                  <a:srgbClr val="FF00FF"/>
                </a:solidFill>
              </a:rPr>
              <a:t>HW5 </a:t>
            </a:r>
            <a:r>
              <a:rPr lang="zh-TW" altLang="en-US">
                <a:solidFill>
                  <a:srgbClr val="FF00FF"/>
                </a:solidFill>
              </a:rPr>
              <a:t>及 </a:t>
            </a:r>
            <a:r>
              <a:rPr lang="en-US" altLang="zh-TW">
                <a:solidFill>
                  <a:srgbClr val="FF00FF"/>
                </a:solidFill>
              </a:rPr>
              <a:t>term paper</a:t>
            </a:r>
          </a:p>
        </p:txBody>
      </p:sp>
      <p:sp>
        <p:nvSpPr>
          <p:cNvPr id="10247" name="文字方塊 7"/>
          <p:cNvSpPr txBox="1">
            <a:spLocks noChangeArrowheads="1"/>
          </p:cNvSpPr>
          <p:nvPr/>
        </p:nvSpPr>
        <p:spPr bwMode="auto">
          <a:xfrm>
            <a:off x="684213" y="5589588"/>
            <a:ext cx="4537075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zh-TW" altLang="en-US"/>
              <a:t>原則上</a:t>
            </a:r>
            <a:r>
              <a:rPr lang="en-US" altLang="zh-TW"/>
              <a:t>: 3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週出作業</a:t>
            </a:r>
            <a:r>
              <a:rPr lang="en-US" altLang="zh-TW"/>
              <a:t>, 3</a:t>
            </a:r>
            <a:r>
              <a:rPr lang="en-US" altLang="zh-TW" i="1"/>
              <a:t>n</a:t>
            </a:r>
            <a:r>
              <a:rPr lang="en-US" altLang="zh-TW"/>
              <a:t>+2 </a:t>
            </a:r>
            <a:r>
              <a:rPr lang="zh-TW" altLang="en-US"/>
              <a:t>週繳交</a:t>
            </a:r>
          </a:p>
        </p:txBody>
      </p:sp>
      <p:sp>
        <p:nvSpPr>
          <p:cNvPr id="10248" name="矩形 7"/>
          <p:cNvSpPr>
            <a:spLocks noChangeArrowheads="1"/>
          </p:cNvSpPr>
          <p:nvPr/>
        </p:nvSpPr>
        <p:spPr bwMode="auto">
          <a:xfrm>
            <a:off x="755650" y="501332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4/1, 6/10 </a:t>
            </a:r>
            <a:r>
              <a:rPr lang="zh-TW" altLang="en-US"/>
              <a:t>放假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4D4CBB-76D3-46EB-9197-8CF6F59BCC42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993063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Download: </a:t>
            </a:r>
            <a:r>
              <a:rPr lang="zh-TW" altLang="en-US"/>
              <a:t>請洽台大電信所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http://comm.ntu.edu.tw/matlab/request.php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參考書目</a:t>
            </a:r>
            <a:endParaRPr lang="en-US" altLang="zh-TW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洪維恩，</a:t>
            </a:r>
            <a:r>
              <a:rPr lang="en-US" altLang="zh-TW"/>
              <a:t>Matlab 7 </a:t>
            </a:r>
            <a:r>
              <a:rPr lang="zh-TW" altLang="en-US"/>
              <a:t>程式設計，旗標，台北市，</a:t>
            </a:r>
            <a:r>
              <a:rPr lang="en-US" altLang="zh-TW"/>
              <a:t>2010. .    (</a:t>
            </a:r>
            <a:r>
              <a:rPr lang="zh-TW" altLang="en-US"/>
              <a:t>合適的入門書</a:t>
            </a:r>
            <a:r>
              <a:rPr lang="en-US" altLang="zh-TW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張智星，</a:t>
            </a:r>
            <a:r>
              <a:rPr lang="en-US" altLang="zh-TW"/>
              <a:t>Matlab </a:t>
            </a:r>
            <a:r>
              <a:rPr lang="zh-TW" altLang="en-US"/>
              <a:t>程式設計入門篇，第三版，碁峰，</a:t>
            </a:r>
            <a:r>
              <a:rPr lang="en-US" altLang="zh-TW"/>
              <a:t>2011.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蒙以正，數位信號處理：應用 </a:t>
            </a:r>
            <a:r>
              <a:rPr lang="en-US" altLang="zh-TW"/>
              <a:t>Matlab</a:t>
            </a:r>
            <a:r>
              <a:rPr lang="zh-TW" altLang="en-US"/>
              <a:t>，旗標，台北市，</a:t>
            </a:r>
            <a:r>
              <a:rPr lang="en-US" altLang="zh-TW"/>
              <a:t>2007.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繆紹綱譯，</a:t>
            </a:r>
            <a:r>
              <a:rPr lang="zh-TW" altLang="en-US">
                <a:latin typeface="標楷體" panose="03000509000000000000" pitchFamily="65" charset="-120"/>
              </a:rPr>
              <a:t>數位影像處理：運用</a:t>
            </a:r>
            <a:r>
              <a:rPr lang="en-US" altLang="zh-TW"/>
              <a:t>-Matlab</a:t>
            </a:r>
            <a:r>
              <a:rPr lang="en-US" altLang="en-US">
                <a:ea typeface="新細明體" panose="02020500000000000000" pitchFamily="18" charset="-120"/>
              </a:rPr>
              <a:t>，</a:t>
            </a:r>
            <a:r>
              <a:rPr lang="zh-TW" altLang="en-US">
                <a:latin typeface="標楷體" panose="03000509000000000000" pitchFamily="65" charset="-120"/>
              </a:rPr>
              <a:t>東華，</a:t>
            </a:r>
            <a:r>
              <a:rPr lang="en-US" altLang="zh-TW"/>
              <a:t>2005.</a:t>
            </a:r>
            <a:r>
              <a:rPr lang="en-US" altLang="zh-TW">
                <a:latin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>
              <a:latin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預計看書學習所花時間： </a:t>
            </a:r>
            <a:r>
              <a:rPr lang="en-US" altLang="zh-TW"/>
              <a:t>3~5 </a:t>
            </a:r>
            <a:r>
              <a:rPr lang="zh-TW" altLang="en-US"/>
              <a:t>天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7991475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</a:rPr>
              <a:t>Matlab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727DD-37F2-4C73-97B2-3E06690CA153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00113" y="836613"/>
            <a:ext cx="7848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</a:rPr>
              <a:t>研究所</a:t>
            </a:r>
            <a:r>
              <a:rPr lang="zh-TW" altLang="en-US" sz="2800" b="1">
                <a:solidFill>
                  <a:srgbClr val="0000FF"/>
                </a:solidFill>
              </a:rPr>
              <a:t>和</a:t>
            </a:r>
            <a:r>
              <a:rPr lang="zh-TW" altLang="en-US" sz="2800" b="1">
                <a:solidFill>
                  <a:srgbClr val="FF0000"/>
                </a:solidFill>
              </a:rPr>
              <a:t>大學以前</a:t>
            </a:r>
            <a:r>
              <a:rPr lang="zh-TW" altLang="en-US" sz="2800" b="1">
                <a:solidFill>
                  <a:srgbClr val="0000FF"/>
                </a:solidFill>
              </a:rPr>
              <a:t>追求知識的方法有什麼不同？</a:t>
            </a: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</a:rPr>
              <a:t>研究所 </a:t>
            </a:r>
            <a:r>
              <a:rPr lang="en-US" altLang="zh-TW" sz="2800" b="1">
                <a:solidFill>
                  <a:srgbClr val="FF0000"/>
                </a:solidFill>
              </a:rPr>
              <a:t>:</a:t>
            </a:r>
            <a:r>
              <a:rPr lang="zh-TW" altLang="en-US" sz="2800" b="1">
                <a:solidFill>
                  <a:srgbClr val="FF0000"/>
                </a:solidFill>
              </a:rPr>
              <a:t> </a:t>
            </a:r>
            <a:r>
              <a:rPr lang="zh-TW" altLang="en-US" sz="2800" b="1">
                <a:solidFill>
                  <a:srgbClr val="0000FF"/>
                </a:solidFill>
              </a:rPr>
              <a:t>觀念的學習</a:t>
            </a: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</a:rPr>
              <a:t>大學 </a:t>
            </a:r>
            <a:r>
              <a:rPr lang="en-US" altLang="zh-TW" sz="2800" b="1">
                <a:solidFill>
                  <a:srgbClr val="FF0000"/>
                </a:solidFill>
              </a:rPr>
              <a:t>:</a:t>
            </a:r>
            <a:r>
              <a:rPr lang="zh-TW" altLang="en-US" sz="2800" b="1">
                <a:solidFill>
                  <a:srgbClr val="0000FF"/>
                </a:solidFill>
              </a:rPr>
              <a:t> </a:t>
            </a: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2099</Words>
  <Application>Microsoft Office PowerPoint</Application>
  <PresentationFormat>如螢幕大小 (4:3)</PresentationFormat>
  <Paragraphs>387</Paragraphs>
  <Slides>36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標楷體</vt:lpstr>
      <vt:lpstr>Arial</vt:lpstr>
      <vt:lpstr>Symbol</vt:lpstr>
      <vt:lpstr>Times New Roman</vt:lpstr>
      <vt:lpstr>預設簡報設計</vt:lpstr>
      <vt:lpstr>Equation</vt:lpstr>
      <vt:lpstr>Advanced Digital Signal Processing 高等數位訊號處理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Digital Signal Processing 高等數位訊號處理</dc:title>
  <dc:creator>DJJ</dc:creator>
  <cp:lastModifiedBy>disp</cp:lastModifiedBy>
  <cp:revision>390</cp:revision>
  <dcterms:created xsi:type="dcterms:W3CDTF">2010-02-24T05:03:40Z</dcterms:created>
  <dcterms:modified xsi:type="dcterms:W3CDTF">2016-02-11T04:39:21Z</dcterms:modified>
</cp:coreProperties>
</file>