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09" r:id="rId2"/>
    <p:sldId id="257" r:id="rId3"/>
    <p:sldId id="258" r:id="rId4"/>
    <p:sldId id="261" r:id="rId5"/>
    <p:sldId id="317" r:id="rId6"/>
    <p:sldId id="316" r:id="rId7"/>
    <p:sldId id="262" r:id="rId8"/>
    <p:sldId id="273" r:id="rId9"/>
    <p:sldId id="272" r:id="rId10"/>
    <p:sldId id="274" r:id="rId11"/>
    <p:sldId id="275" r:id="rId12"/>
    <p:sldId id="276" r:id="rId13"/>
    <p:sldId id="277" r:id="rId14"/>
    <p:sldId id="279" r:id="rId15"/>
    <p:sldId id="280" r:id="rId16"/>
    <p:sldId id="281" r:id="rId17"/>
    <p:sldId id="282" r:id="rId18"/>
    <p:sldId id="283" r:id="rId19"/>
    <p:sldId id="284" r:id="rId20"/>
    <p:sldId id="31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11" r:id="rId39"/>
    <p:sldId id="312" r:id="rId40"/>
    <p:sldId id="313" r:id="rId41"/>
    <p:sldId id="302" r:id="rId42"/>
    <p:sldId id="303" r:id="rId43"/>
    <p:sldId id="310" r:id="rId44"/>
    <p:sldId id="304" r:id="rId45"/>
    <p:sldId id="305" r:id="rId46"/>
    <p:sldId id="315" r:id="rId47"/>
    <p:sldId id="306" r:id="rId48"/>
    <p:sldId id="307" r:id="rId49"/>
    <p:sldId id="30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E000E"/>
    <a:srgbClr val="9F1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67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46" d="100"/>
          <a:sy n="146" d="100"/>
        </p:scale>
        <p:origin x="-448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B722B-E3AC-4C7D-957C-252DB6CD779B}" type="datetimeFigureOut">
              <a:rPr lang="en-US" smtClean="0"/>
              <a:pPr/>
              <a:t>9/7/15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4CC845-311B-48F7-99BF-26823089503F}" type="slidenum">
              <a:rPr lang="en-US" smtClean="0"/>
              <a:pPr/>
              <a:t>‹#›</a:t>
            </a:fld>
            <a:endParaRPr lang="en-US"/>
          </a:p>
        </p:txBody>
      </p:sp>
    </p:spTree>
    <p:extLst>
      <p:ext uri="{BB962C8B-B14F-4D97-AF65-F5344CB8AC3E}">
        <p14:creationId xmlns:p14="http://schemas.microsoft.com/office/powerpoint/2010/main" val="186219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26" name="Picture 25" descr="Fidcy_blackhat_ppt_title.png"/>
          <p:cNvPicPr>
            <a:picLocks noChangeAspect="1"/>
          </p:cNvPicPr>
          <p:nvPr userDrawn="1"/>
        </p:nvPicPr>
        <p:blipFill>
          <a:blip r:embed="rId2" cstate="print"/>
          <a:stretch>
            <a:fillRect/>
          </a:stretch>
        </p:blipFill>
        <p:spPr>
          <a:xfrm>
            <a:off x="0" y="0"/>
            <a:ext cx="9144000" cy="6913402"/>
          </a:xfrm>
          <a:prstGeom prst="rect">
            <a:avLst/>
          </a:prstGeom>
        </p:spPr>
      </p:pic>
      <p:sp>
        <p:nvSpPr>
          <p:cNvPr id="2" name="Title 1"/>
          <p:cNvSpPr>
            <a:spLocks noGrp="1"/>
          </p:cNvSpPr>
          <p:nvPr>
            <p:ph type="ctrTitle" hasCustomPrompt="1"/>
          </p:nvPr>
        </p:nvSpPr>
        <p:spPr>
          <a:xfrm>
            <a:off x="457200" y="3418347"/>
            <a:ext cx="8229600" cy="1938992"/>
          </a:xfrm>
        </p:spPr>
        <p:txBody>
          <a:bodyPr wrap="square" anchor="b">
            <a:spAutoFit/>
          </a:bodyPr>
          <a:lstStyle>
            <a:lvl1pPr algn="ctr">
              <a:lnSpc>
                <a:spcPts val="7200"/>
              </a:lnSpc>
              <a:defRPr lang="en-US" sz="6600" b="1" kern="1200" spc="0" dirty="0">
                <a:solidFill>
                  <a:schemeClr val="tx1">
                    <a:lumMod val="85000"/>
                    <a:lumOff val="15000"/>
                  </a:schemeClr>
                </a:solidFill>
                <a:latin typeface="Calibri Light"/>
                <a:ea typeface="Segoe UI" panose="020B0502040204020203" pitchFamily="34" charset="0"/>
                <a:cs typeface="Calibri Ligh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457200" y="5422380"/>
            <a:ext cx="8229600" cy="553998"/>
          </a:xfrm>
          <a:prstGeom prst="rect">
            <a:avLst/>
          </a:prstGeom>
        </p:spPr>
        <p:txBody>
          <a:bodyPr wrap="square">
            <a:spAutoFit/>
          </a:bodyPr>
          <a:lstStyle>
            <a:lvl1pPr marL="0" indent="0" algn="ctr">
              <a:lnSpc>
                <a:spcPts val="3600"/>
              </a:lnSpc>
              <a:spcBef>
                <a:spcPts val="0"/>
              </a:spcBef>
              <a:spcAft>
                <a:spcPts val="0"/>
              </a:spcAft>
              <a:buNone/>
              <a:defRPr lang="en-US" altLang="en-US" sz="2400" b="1" kern="1200" spc="0" dirty="0">
                <a:solidFill>
                  <a:schemeClr val="tx1">
                    <a:lumMod val="65000"/>
                    <a:lumOff val="35000"/>
                  </a:schemeClr>
                </a:solidFill>
                <a:latin typeface="Calibri Light"/>
                <a:ea typeface="Segoe UI" panose="020B0502040204020203" pitchFamily="34" charset="0"/>
                <a:cs typeface="Calibri Ligh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50" name="Text Placeholder 149"/>
          <p:cNvSpPr>
            <a:spLocks noGrp="1"/>
          </p:cNvSpPr>
          <p:nvPr>
            <p:ph type="body" sz="quarter" idx="10"/>
          </p:nvPr>
        </p:nvSpPr>
        <p:spPr>
          <a:xfrm>
            <a:off x="457200" y="6373156"/>
            <a:ext cx="8229600" cy="451406"/>
          </a:xfrm>
          <a:prstGeom prst="rect">
            <a:avLst/>
          </a:prstGeom>
        </p:spPr>
        <p:txBody>
          <a:bodyPr wrap="square">
            <a:spAutoFit/>
          </a:bodyPr>
          <a:lstStyle>
            <a:lvl1pPr algn="ctr">
              <a:defRPr sz="2000" b="1">
                <a:solidFill>
                  <a:schemeClr val="accent1">
                    <a:lumMod val="20000"/>
                    <a:lumOff val="80000"/>
                  </a:schemeClr>
                </a:solidFill>
                <a:latin typeface="Calibri Light"/>
                <a:cs typeface="Calibri Light"/>
              </a:defRPr>
            </a:lvl1pPr>
          </a:lstStyle>
          <a:p>
            <a:pPr lvl="0"/>
            <a:r>
              <a:rPr lang="en-US" dirty="0" smtClean="0"/>
              <a:t>Click to edit Master text styles</a:t>
            </a:r>
          </a:p>
        </p:txBody>
      </p:sp>
    </p:spTree>
    <p:extLst>
      <p:ext uri="{BB962C8B-B14F-4D97-AF65-F5344CB8AC3E}">
        <p14:creationId xmlns:p14="http://schemas.microsoft.com/office/powerpoint/2010/main" val="3103490428"/>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Fidcy_blackhat_ppt_header.png"/>
          <p:cNvPicPr>
            <a:picLocks noChangeAspect="1"/>
          </p:cNvPicPr>
          <p:nvPr userDrawn="1"/>
        </p:nvPicPr>
        <p:blipFill>
          <a:blip r:embed="rId2" cstate="print"/>
          <a:stretch>
            <a:fillRect/>
          </a:stretch>
        </p:blipFill>
        <p:spPr>
          <a:xfrm>
            <a:off x="0" y="0"/>
            <a:ext cx="9144000" cy="1008395"/>
          </a:xfrm>
          <a:prstGeom prst="rect">
            <a:avLst/>
          </a:prstGeom>
        </p:spPr>
      </p:pic>
      <p:sp>
        <p:nvSpPr>
          <p:cNvPr id="4" name="Date Placeholder 3"/>
          <p:cNvSpPr>
            <a:spLocks noGrp="1"/>
          </p:cNvSpPr>
          <p:nvPr>
            <p:ph type="dt" sz="half" idx="10"/>
          </p:nvPr>
        </p:nvSpPr>
        <p:spPr/>
        <p:txBody>
          <a:bodyPr/>
          <a:lstStyle/>
          <a:p>
            <a:fld id="{3B218040-158E-42BA-87E1-CFE5C98D6949}"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544E-898A-44B0-A7F2-493DC6AAE131}" type="slidenum">
              <a:rPr lang="en-US" smtClean="0"/>
              <a:pPr/>
              <a:t>‹#›</a:t>
            </a:fld>
            <a:endParaRPr lang="en-US"/>
          </a:p>
        </p:txBody>
      </p:sp>
      <p:sp>
        <p:nvSpPr>
          <p:cNvPr id="9" name="Title Placeholder 1"/>
          <p:cNvSpPr txBox="1">
            <a:spLocks/>
          </p:cNvSpPr>
          <p:nvPr userDrawn="1"/>
        </p:nvSpPr>
        <p:spPr>
          <a:xfrm>
            <a:off x="457200" y="76200"/>
            <a:ext cx="8229600" cy="609600"/>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7" name="Text Placeholder 16"/>
          <p:cNvSpPr>
            <a:spLocks noGrp="1"/>
          </p:cNvSpPr>
          <p:nvPr>
            <p:ph type="body" sz="quarter" idx="13"/>
          </p:nvPr>
        </p:nvSpPr>
        <p:spPr>
          <a:xfrm>
            <a:off x="457200" y="1219200"/>
            <a:ext cx="8153400" cy="838200"/>
          </a:xfrm>
          <a:prstGeom prst="rect">
            <a:avLst/>
          </a:prstGeom>
        </p:spPr>
        <p:txBody>
          <a:bodyPr/>
          <a:lstStyle>
            <a:lvl1pPr>
              <a:buNone/>
              <a:defRPr/>
            </a:lvl1pPr>
          </a:lstStyle>
          <a:p>
            <a:pPr lvl="0"/>
            <a:r>
              <a:rPr lang="en-US" dirty="0" smtClean="0"/>
              <a:t>Click to edit Master text styles</a:t>
            </a:r>
          </a:p>
        </p:txBody>
      </p:sp>
      <p:sp>
        <p:nvSpPr>
          <p:cNvPr id="10" name="Rectangle 9"/>
          <p:cNvSpPr/>
          <p:nvPr userDrawn="1"/>
        </p:nvSpPr>
        <p:spPr>
          <a:xfrm>
            <a:off x="0" y="0"/>
            <a:ext cx="9144000" cy="8382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1"/>
          <p:cNvSpPr>
            <a:spLocks noGrp="1"/>
          </p:cNvSpPr>
          <p:nvPr>
            <p:ph type="title"/>
          </p:nvPr>
        </p:nvSpPr>
        <p:spPr>
          <a:xfrm>
            <a:off x="457200" y="76200"/>
            <a:ext cx="8229600" cy="6858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B218040-158E-42BA-87E1-CFE5C98D6949}"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544E-898A-44B0-A7F2-493DC6AAE1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1"/>
            <a:ext cx="4040188" cy="762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57400"/>
            <a:ext cx="4040188" cy="40687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95401"/>
            <a:ext cx="4041775" cy="762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57400"/>
            <a:ext cx="4041775" cy="40687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218040-158E-42BA-87E1-CFE5C98D6949}" type="datetimeFigureOut">
              <a:rPr lang="en-US" smtClean="0"/>
              <a:pPr/>
              <a:t>9/7/15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2544E-898A-44B0-A7F2-493DC6AAE1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77000"/>
            <a:ext cx="9144000" cy="381000"/>
          </a:xfrm>
          <a:prstGeom prst="rect">
            <a:avLst/>
          </a:prstGeom>
          <a:solidFill>
            <a:srgbClr val="8E00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idcy_blackhat_ppt_header.png"/>
          <p:cNvPicPr>
            <a:picLocks noChangeAspect="1"/>
          </p:cNvPicPr>
          <p:nvPr userDrawn="1"/>
        </p:nvPicPr>
        <p:blipFill>
          <a:blip r:embed="rId6" cstate="print"/>
          <a:stretch>
            <a:fillRect/>
          </a:stretch>
        </p:blipFill>
        <p:spPr>
          <a:xfrm>
            <a:off x="0" y="0"/>
            <a:ext cx="9144000" cy="1008395"/>
          </a:xfrm>
          <a:prstGeom prst="rect">
            <a:avLst/>
          </a:prstGeom>
        </p:spPr>
      </p:pic>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chemeClr val="bg1"/>
                </a:solidFill>
              </a:defRPr>
            </a:lvl1pPr>
          </a:lstStyle>
          <a:p>
            <a:fld id="{68A24C9F-3E9A-4072-9342-FB370765D326}" type="datetimeFigureOut">
              <a:rPr lang="en-US" smtClean="0"/>
              <a:pPr/>
              <a:t>9/7/15</a:t>
            </a:fld>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E30C60B-D0D7-4DC8-94BB-58133362C558}" type="slidenum">
              <a:rPr lang="en-US" smtClean="0"/>
              <a:pPr/>
              <a:t>‹#›</a:t>
            </a:fld>
            <a:endParaRPr lang="en-US"/>
          </a:p>
        </p:txBody>
      </p:sp>
      <p:sp>
        <p:nvSpPr>
          <p:cNvPr id="8" name="Rectangle 7"/>
          <p:cNvSpPr/>
          <p:nvPr userDrawn="1"/>
        </p:nvSpPr>
        <p:spPr>
          <a:xfrm>
            <a:off x="0" y="0"/>
            <a:ext cx="9144000" cy="8382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76200"/>
            <a:ext cx="8229600" cy="6858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3" r:id="rId4"/>
  </p:sldLayoutIdLst>
  <p:txStyles>
    <p:titleStyle>
      <a:lvl1pPr>
        <a:defRPr sz="4000">
          <a:latin typeface="+mj-lt"/>
        </a:defRPr>
      </a:lvl1pPr>
    </p:titleStyle>
    <p:bodyStyle>
      <a:lvl1pPr>
        <a:defRPr>
          <a:latin typeface="+mn-lt"/>
        </a:defRPr>
      </a:lvl1pPr>
      <a:lvl2pPr>
        <a:defRPr>
          <a:latin typeface="+mn-lt"/>
        </a:defRPr>
      </a:lvl2pPr>
      <a:lvl3pPr>
        <a:defRPr>
          <a:latin typeface="+mn-lt"/>
        </a:defRPr>
      </a:lvl3pPr>
      <a:lvl4pPr>
        <a:defRPr>
          <a:latin typeface="+mn-lt"/>
        </a:defRPr>
      </a:lvl4pPr>
      <a:lvl5pPr>
        <a:defRPr>
          <a:latin typeface="+mn-lt"/>
        </a:defRPr>
      </a:lvl5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asert.arbornetworks.com/bedeps-dga-trading-foreign-exchange-for-malware-domai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jcb@bambenekconsulting.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402958"/>
            <a:ext cx="8229600" cy="1954381"/>
          </a:xfrm>
        </p:spPr>
        <p:txBody>
          <a:bodyPr/>
          <a:lstStyle/>
          <a:p>
            <a:r>
              <a:rPr lang="en-US" dirty="0" smtClean="0"/>
              <a:t>DGAs and Threat Intelligence</a:t>
            </a:r>
            <a:endParaRPr lang="en-US" dirty="0"/>
          </a:p>
        </p:txBody>
      </p:sp>
      <p:sp>
        <p:nvSpPr>
          <p:cNvPr id="3" name="Subtitle 2"/>
          <p:cNvSpPr>
            <a:spLocks noGrp="1"/>
          </p:cNvSpPr>
          <p:nvPr>
            <p:ph type="subTitle" idx="1"/>
          </p:nvPr>
        </p:nvSpPr>
        <p:spPr>
          <a:xfrm>
            <a:off x="457200" y="5422380"/>
            <a:ext cx="8229600" cy="538609"/>
          </a:xfrm>
        </p:spPr>
        <p:txBody>
          <a:bodyPr/>
          <a:lstStyle/>
          <a:p>
            <a:r>
              <a:rPr lang="en-US" dirty="0" smtClean="0"/>
              <a:t>John Bambenek – Fidelis </a:t>
            </a:r>
            <a:r>
              <a:rPr lang="en-US" dirty="0" err="1" smtClean="0"/>
              <a:t>Cybersecurity</a:t>
            </a:r>
            <a:r>
              <a:rPr lang="en-US" dirty="0"/>
              <a:t> </a:t>
            </a:r>
            <a:r>
              <a:rPr lang="en-US" dirty="0" smtClean="0"/>
              <a:t>Threat Research Team</a:t>
            </a:r>
          </a:p>
        </p:txBody>
      </p:sp>
      <p:sp>
        <p:nvSpPr>
          <p:cNvPr id="4" name="Text Placeholder 3"/>
          <p:cNvSpPr>
            <a:spLocks noGrp="1"/>
          </p:cNvSpPr>
          <p:nvPr>
            <p:ph type="body" sz="quarter" idx="10"/>
          </p:nvPr>
        </p:nvSpPr>
        <p:spPr>
          <a:xfrm>
            <a:off x="457200" y="6373156"/>
            <a:ext cx="8229600" cy="400110"/>
          </a:xfrm>
        </p:spPr>
        <p:txBody>
          <a:bodyPr/>
          <a:lstStyle/>
          <a:p>
            <a:r>
              <a:rPr lang="en-US" dirty="0" smtClean="0"/>
              <a:t>HITCON 2015</a:t>
            </a:r>
            <a:endParaRPr lang="en-US" dirty="0"/>
          </a:p>
        </p:txBody>
      </p:sp>
    </p:spTree>
    <p:extLst>
      <p:ext uri="{BB962C8B-B14F-4D97-AF65-F5344CB8AC3E}">
        <p14:creationId xmlns:p14="http://schemas.microsoft.com/office/powerpoint/2010/main" val="95492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Engineering DGAs</a:t>
            </a:r>
            <a:endParaRPr lang="en-US" dirty="0"/>
          </a:p>
        </p:txBody>
      </p:sp>
      <p:sp>
        <p:nvSpPr>
          <p:cNvPr id="3" name="Content Placeholder 2"/>
          <p:cNvSpPr>
            <a:spLocks noGrp="1"/>
          </p:cNvSpPr>
          <p:nvPr>
            <p:ph idx="1"/>
          </p:nvPr>
        </p:nvSpPr>
        <p:spPr/>
        <p:txBody>
          <a:bodyPr>
            <a:normAutofit fontScale="92500" lnSpcReduction="20000"/>
          </a:bodyPr>
          <a:lstStyle/>
          <a:p>
            <a:pPr marL="282575" indent="-252413">
              <a:buFont typeface="Wingdings" panose="05000000000000000000" pitchFamily="2" charset="2"/>
              <a:buChar char="§"/>
            </a:pPr>
            <a:r>
              <a:rPr lang="en-US" sz="3200" dirty="0" smtClean="0"/>
              <a:t>Many blog posts about reversing specific DGAs, Johannes Bader has the most online at his blog:</a:t>
            </a:r>
          </a:p>
          <a:p>
            <a:pPr marL="575183" lvl="1" indent="-252413">
              <a:buFont typeface="Wingdings" panose="05000000000000000000" pitchFamily="2" charset="2"/>
              <a:buChar char="§"/>
            </a:pPr>
            <a:r>
              <a:rPr lang="en-US" sz="3000" dirty="0" smtClean="0"/>
              <a:t>Johannesbader.ch</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No real shortcuts except working through IDA/Debugger and reversing the function.</a:t>
            </a:r>
          </a:p>
          <a:p>
            <a:pPr marL="575183" lvl="1" indent="-252413">
              <a:buFont typeface="Wingdings" panose="05000000000000000000" pitchFamily="2" charset="2"/>
              <a:buChar char="§"/>
            </a:pPr>
            <a:r>
              <a:rPr lang="en-US" sz="3000" dirty="0" smtClean="0"/>
              <a:t>Look for functions that iterate many times.</a:t>
            </a:r>
          </a:p>
          <a:p>
            <a:pPr marL="575183" lvl="1" indent="-252413">
              <a:buFont typeface="Wingdings" panose="05000000000000000000" pitchFamily="2" charset="2"/>
              <a:buChar char="§"/>
            </a:pPr>
            <a:r>
              <a:rPr lang="en-US" sz="3000" dirty="0" smtClean="0"/>
              <a:t>There will be at least a function to generate the domains and a function to connect to all of them to find the C2.</a:t>
            </a:r>
          </a:p>
          <a:p>
            <a:pPr marL="575183" lvl="1" indent="-252413">
              <a:buFont typeface="Wingdings" panose="05000000000000000000" pitchFamily="2" charset="2"/>
              <a:buChar char="§"/>
            </a:pPr>
            <a:r>
              <a:rPr lang="en-US" sz="3000" dirty="0" smtClean="0"/>
              <a:t>As with all reverse engineering, be aware of obfuscation and decoy code meant to deceive you.</a:t>
            </a:r>
          </a:p>
          <a:p>
            <a:pPr marL="282575" indent="-252413">
              <a:buFont typeface="Wingdings" panose="05000000000000000000" pitchFamily="2" charset="2"/>
              <a:buChar char="§"/>
            </a:pPr>
            <a:endParaRPr lang="en-US" sz="3200" dirty="0"/>
          </a:p>
        </p:txBody>
      </p:sp>
    </p:spTree>
    <p:extLst>
      <p:ext uri="{BB962C8B-B14F-4D97-AF65-F5344CB8AC3E}">
        <p14:creationId xmlns:p14="http://schemas.microsoft.com/office/powerpoint/2010/main" val="2340843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 DGAs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7050" y="1846264"/>
            <a:ext cx="1575144" cy="4022725"/>
          </a:xfrm>
        </p:spPr>
      </p:pic>
      <p:sp>
        <p:nvSpPr>
          <p:cNvPr id="5" name="TextBox 4"/>
          <p:cNvSpPr txBox="1"/>
          <p:nvPr/>
        </p:nvSpPr>
        <p:spPr>
          <a:xfrm>
            <a:off x="647164" y="5977891"/>
            <a:ext cx="8094371" cy="369332"/>
          </a:xfrm>
          <a:prstGeom prst="rect">
            <a:avLst/>
          </a:prstGeom>
          <a:noFill/>
        </p:spPr>
        <p:txBody>
          <a:bodyPr wrap="square" rtlCol="0">
            <a:spAutoFit/>
          </a:bodyPr>
          <a:lstStyle/>
          <a:p>
            <a:r>
              <a:rPr lang="en-US" dirty="0"/>
              <a:t>From http://johannesbader.ch/2015/05/the-dga-of-ranbyus/</a:t>
            </a:r>
          </a:p>
        </p:txBody>
      </p:sp>
    </p:spTree>
    <p:extLst>
      <p:ext uri="{BB962C8B-B14F-4D97-AF65-F5344CB8AC3E}">
        <p14:creationId xmlns:p14="http://schemas.microsoft.com/office/powerpoint/2010/main" val="272954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DGAs</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Almost all DGAs use some time of “Seed”.</a:t>
            </a:r>
          </a:p>
          <a:p>
            <a:pPr marL="282575" indent="-252413">
              <a:buFont typeface="Wingdings" panose="05000000000000000000" pitchFamily="2" charset="2"/>
              <a:buChar char="§"/>
            </a:pPr>
            <a:r>
              <a:rPr lang="en-US" sz="3200" dirty="0" smtClean="0"/>
              <a:t>Types:</a:t>
            </a:r>
          </a:p>
          <a:p>
            <a:pPr marL="575183" lvl="1" indent="-252413">
              <a:buFont typeface="Wingdings" panose="05000000000000000000" pitchFamily="2" charset="2"/>
              <a:buChar char="§"/>
            </a:pPr>
            <a:r>
              <a:rPr lang="en-US" sz="3000" dirty="0" smtClean="0"/>
              <a:t>Date-based</a:t>
            </a:r>
          </a:p>
          <a:p>
            <a:pPr marL="575183" lvl="1" indent="-252413">
              <a:buFont typeface="Wingdings" panose="05000000000000000000" pitchFamily="2" charset="2"/>
              <a:buChar char="§"/>
            </a:pPr>
            <a:r>
              <a:rPr lang="en-US" sz="3000" dirty="0" smtClean="0"/>
              <a:t>Static seed</a:t>
            </a:r>
          </a:p>
          <a:p>
            <a:pPr marL="575183" lvl="1" indent="-252413">
              <a:buFont typeface="Wingdings" panose="05000000000000000000" pitchFamily="2" charset="2"/>
              <a:buChar char="§"/>
            </a:pPr>
            <a:r>
              <a:rPr lang="en-US" sz="3000" dirty="0" smtClean="0"/>
              <a:t>Dynamic seed</a:t>
            </a:r>
          </a:p>
          <a:p>
            <a:pPr marL="282575" indent="-252413">
              <a:buFont typeface="Wingdings" panose="05000000000000000000" pitchFamily="2" charset="2"/>
              <a:buChar char="§"/>
            </a:pPr>
            <a:r>
              <a:rPr lang="en-US" sz="3200" dirty="0" smtClean="0"/>
              <a:t>Seed has to be globally consistent so all victims use the same one at the same time.</a:t>
            </a:r>
            <a:endParaRPr lang="en-US" sz="3200" dirty="0"/>
          </a:p>
        </p:txBody>
      </p:sp>
    </p:spTree>
    <p:extLst>
      <p:ext uri="{BB962C8B-B14F-4D97-AF65-F5344CB8AC3E}">
        <p14:creationId xmlns:p14="http://schemas.microsoft.com/office/powerpoint/2010/main" val="102455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DGA Hardening Techniques</a:t>
            </a:r>
            <a:endParaRPr lang="en-US" dirty="0"/>
          </a:p>
        </p:txBody>
      </p:sp>
      <p:sp>
        <p:nvSpPr>
          <p:cNvPr id="3" name="Content Placeholder 2"/>
          <p:cNvSpPr>
            <a:spLocks noGrp="1"/>
          </p:cNvSpPr>
          <p:nvPr>
            <p:ph idx="1"/>
          </p:nvPr>
        </p:nvSpPr>
        <p:spPr/>
        <p:txBody>
          <a:bodyPr>
            <a:normAutofit fontScale="92500" lnSpcReduction="10000"/>
          </a:bodyPr>
          <a:lstStyle/>
          <a:p>
            <a:pPr marL="282575" indent="-252413">
              <a:buFont typeface="Wingdings" panose="05000000000000000000" pitchFamily="2" charset="2"/>
              <a:buChar char="§"/>
            </a:pPr>
            <a:r>
              <a:rPr lang="en-US" sz="3200" dirty="0" smtClean="0"/>
              <a:t>Choice of </a:t>
            </a:r>
            <a:r>
              <a:rPr lang="en-US" sz="3200" dirty="0" err="1" smtClean="0"/>
              <a:t>gTLD</a:t>
            </a:r>
            <a:r>
              <a:rPr lang="en-US" sz="3200" dirty="0" smtClean="0"/>
              <a:t> matters.</a:t>
            </a:r>
          </a:p>
          <a:p>
            <a:pPr marL="575183" lvl="1" indent="-252413">
              <a:buFont typeface="Wingdings" panose="05000000000000000000" pitchFamily="2" charset="2"/>
              <a:buChar char="§"/>
            </a:pPr>
            <a:r>
              <a:rPr lang="en-US" sz="3000" dirty="0" smtClean="0"/>
              <a:t>Some doing have WHOIS protection, make it hard to sinkhole</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Rotation of seeds</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Some malware has rudimentary “sinkhole awareness”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Adversarial objectives: Maintain control, limit surveillance</a:t>
            </a:r>
            <a:endParaRPr lang="en-US" sz="3200" dirty="0"/>
          </a:p>
        </p:txBody>
      </p:sp>
    </p:spTree>
    <p:extLst>
      <p:ext uri="{BB962C8B-B14F-4D97-AF65-F5344CB8AC3E}">
        <p14:creationId xmlns:p14="http://schemas.microsoft.com/office/powerpoint/2010/main" val="319868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Examples of select DGAs - </a:t>
            </a:r>
            <a:r>
              <a:rPr lang="en-US" sz="3600" dirty="0" err="1" smtClean="0"/>
              <a:t>Cryptolocker</a:t>
            </a:r>
            <a:endParaRPr lang="en-US" sz="3600" dirty="0"/>
          </a:p>
        </p:txBody>
      </p:sp>
      <p:sp>
        <p:nvSpPr>
          <p:cNvPr id="3" name="Content Placeholder 2"/>
          <p:cNvSpPr>
            <a:spLocks noGrp="1"/>
          </p:cNvSpPr>
          <p:nvPr>
            <p:ph idx="1"/>
          </p:nvPr>
        </p:nvSpPr>
        <p:spPr/>
        <p:txBody>
          <a:bodyPr>
            <a:normAutofit lnSpcReduction="10000"/>
          </a:bodyPr>
          <a:lstStyle/>
          <a:p>
            <a:pPr marL="282575" indent="-252413">
              <a:buFont typeface="Wingdings" panose="05000000000000000000" pitchFamily="2" charset="2"/>
              <a:buChar char="§"/>
            </a:pPr>
            <a:r>
              <a:rPr lang="en-US" sz="3200" dirty="0" smtClean="0"/>
              <a:t>Used 1000 domains a day across 7 </a:t>
            </a:r>
            <a:r>
              <a:rPr lang="en-US" sz="3200" dirty="0" err="1" smtClean="0"/>
              <a:t>gTLDs</a:t>
            </a:r>
            <a:r>
              <a:rPr lang="en-US" sz="3200" dirty="0" smtClean="0"/>
              <a:t>. Order domains are queries in based on </a:t>
            </a:r>
            <a:r>
              <a:rPr lang="en-US" sz="3200" dirty="0" err="1" smtClean="0"/>
              <a:t>GetTickCount</a:t>
            </a:r>
            <a:r>
              <a:rPr lang="en-US" sz="3200" dirty="0" smtClean="0"/>
              <a:t>()</a:t>
            </a:r>
          </a:p>
          <a:p>
            <a:pPr marL="282575" indent="-252413">
              <a:buFont typeface="Wingdings" panose="05000000000000000000" pitchFamily="2" charset="2"/>
              <a:buChar char="§"/>
            </a:pPr>
            <a:r>
              <a:rPr lang="en-US" sz="3200" dirty="0" smtClean="0"/>
              <a:t>Eerily similar to DGA described in Wikipedia article on DGAs.</a:t>
            </a:r>
            <a:endParaRPr lang="en-US" sz="3000" dirty="0"/>
          </a:p>
          <a:p>
            <a:pPr marL="282575" indent="-252413">
              <a:buFont typeface="Wingdings" panose="05000000000000000000" pitchFamily="2" charset="2"/>
              <a:buChar char="§"/>
            </a:pPr>
            <a:r>
              <a:rPr lang="en-US" sz="3000" dirty="0" smtClean="0"/>
              <a:t>Used previously by Flashback OSX Worm.</a:t>
            </a:r>
          </a:p>
          <a:p>
            <a:pPr marL="282575" indent="-252413">
              <a:buFont typeface="Wingdings" panose="05000000000000000000" pitchFamily="2" charset="2"/>
              <a:buChar char="§"/>
            </a:pPr>
            <a:r>
              <a:rPr lang="en-US" sz="3000" dirty="0" smtClean="0"/>
              <a:t>Never changed during the life of the malware campaign.</a:t>
            </a:r>
          </a:p>
          <a:p>
            <a:pPr marL="282575" indent="-252413">
              <a:buFont typeface="Wingdings" panose="05000000000000000000" pitchFamily="2" charset="2"/>
              <a:buChar char="§"/>
            </a:pPr>
            <a:r>
              <a:rPr lang="en-US" sz="3000" dirty="0" smtClean="0"/>
              <a:t>Successfully taken down in June 2014.</a:t>
            </a:r>
          </a:p>
          <a:p>
            <a:pPr marL="282575" indent="-252413">
              <a:buFont typeface="Wingdings" panose="05000000000000000000" pitchFamily="2" charset="2"/>
              <a:buChar char="§"/>
            </a:pPr>
            <a:r>
              <a:rPr lang="en-US" sz="3000" dirty="0" smtClean="0"/>
              <a:t>Special thanks to Vladimir </a:t>
            </a:r>
            <a:r>
              <a:rPr lang="en-US" sz="3000" dirty="0" err="1" smtClean="0"/>
              <a:t>Kropotov</a:t>
            </a:r>
            <a:r>
              <a:rPr lang="en-US" sz="3000" dirty="0" smtClean="0"/>
              <a:t> for his help on this!</a:t>
            </a:r>
            <a:endParaRPr lang="en-US" sz="3200" dirty="0" smtClean="0"/>
          </a:p>
        </p:txBody>
      </p:sp>
    </p:spTree>
    <p:extLst>
      <p:ext uri="{BB962C8B-B14F-4D97-AF65-F5344CB8AC3E}">
        <p14:creationId xmlns:p14="http://schemas.microsoft.com/office/powerpoint/2010/main" val="129147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Examples of select DGAs - </a:t>
            </a:r>
            <a:r>
              <a:rPr lang="en-US" sz="3600" dirty="0" err="1" smtClean="0"/>
              <a:t>Cryptolocker</a:t>
            </a:r>
            <a:endParaRPr lang="en-US" sz="3600" dirty="0"/>
          </a:p>
        </p:txBody>
      </p:sp>
      <p:sp>
        <p:nvSpPr>
          <p:cNvPr id="3" name="Content Placeholder 2"/>
          <p:cNvSpPr>
            <a:spLocks noGrp="1"/>
          </p:cNvSpPr>
          <p:nvPr>
            <p:ph idx="1"/>
          </p:nvPr>
        </p:nvSpPr>
        <p:spPr/>
        <p:txBody>
          <a:bodyPr>
            <a:normAutofit lnSpcReduction="10000"/>
          </a:bodyPr>
          <a:lstStyle/>
          <a:p>
            <a:pPr marL="282575" indent="-252413">
              <a:buFont typeface="Wingdings" panose="05000000000000000000" pitchFamily="2" charset="2"/>
              <a:buChar char="§"/>
            </a:pPr>
            <a:r>
              <a:rPr lang="en-US" sz="3200" dirty="0" smtClean="0"/>
              <a:t>Intel conclusions:</a:t>
            </a:r>
          </a:p>
          <a:p>
            <a:pPr marL="575183" lvl="1" indent="-252413">
              <a:buFont typeface="Wingdings" panose="05000000000000000000" pitchFamily="2" charset="2"/>
              <a:buChar char="§"/>
            </a:pPr>
            <a:r>
              <a:rPr lang="en-US" sz="3000" dirty="0" smtClean="0"/>
              <a:t>Likely written by a third party.</a:t>
            </a:r>
          </a:p>
          <a:p>
            <a:pPr marL="575183" lvl="1" indent="-252413">
              <a:buFont typeface="Wingdings" panose="05000000000000000000" pitchFamily="2" charset="2"/>
              <a:buChar char="§"/>
            </a:pPr>
            <a:r>
              <a:rPr lang="en-US" sz="3000" dirty="0" smtClean="0"/>
              <a:t>Went days without a domain registered, actor wanted to get paid but wasn’t overly concerned about keeping everything going 24x7.</a:t>
            </a:r>
          </a:p>
          <a:p>
            <a:pPr marL="575183" lvl="1" indent="-252413">
              <a:buFont typeface="Wingdings" panose="05000000000000000000" pitchFamily="2" charset="2"/>
              <a:buChar char="§"/>
            </a:pPr>
            <a:r>
              <a:rPr lang="en-US" sz="3000" dirty="0" smtClean="0"/>
              <a:t>Tended not to shift registrar even after domains were suspended.</a:t>
            </a:r>
          </a:p>
          <a:p>
            <a:pPr marL="575183" lvl="1" indent="-252413">
              <a:buFont typeface="Wingdings" panose="05000000000000000000" pitchFamily="2" charset="2"/>
              <a:buChar char="§"/>
            </a:pPr>
            <a:r>
              <a:rPr lang="en-US" sz="3000" dirty="0" smtClean="0"/>
              <a:t>Likely didn’t monitor his own domains because the ratio of malicious to </a:t>
            </a:r>
            <a:r>
              <a:rPr lang="en-US" sz="3000" dirty="0" err="1" smtClean="0"/>
              <a:t>sinkholed</a:t>
            </a:r>
            <a:r>
              <a:rPr lang="en-US" sz="3000" dirty="0" smtClean="0"/>
              <a:t> domains was about 1:125.</a:t>
            </a:r>
          </a:p>
          <a:p>
            <a:pPr marL="758063" lvl="2" indent="-252413">
              <a:buFont typeface="Wingdings" panose="05000000000000000000" pitchFamily="2" charset="2"/>
              <a:buChar char="§"/>
            </a:pPr>
            <a:r>
              <a:rPr lang="en-US" sz="2600" dirty="0" smtClean="0"/>
              <a:t>Way to go on the OPSEC good guys. </a:t>
            </a:r>
            <a:r>
              <a:rPr lang="en-US" sz="2600" dirty="0" smtClean="0">
                <a:sym typeface="Wingdings" panose="05000000000000000000" pitchFamily="2" charset="2"/>
              </a:rPr>
              <a:t>D</a:t>
            </a:r>
            <a:endParaRPr lang="en-US" sz="2600" dirty="0" smtClean="0"/>
          </a:p>
        </p:txBody>
      </p:sp>
    </p:spTree>
    <p:extLst>
      <p:ext uri="{BB962C8B-B14F-4D97-AF65-F5344CB8AC3E}">
        <p14:creationId xmlns:p14="http://schemas.microsoft.com/office/powerpoint/2010/main" val="1257797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select DGAs - </a:t>
            </a:r>
            <a:r>
              <a:rPr lang="en-US" dirty="0" err="1" smtClean="0"/>
              <a:t>Tinba</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Generated 1,000 domains a day, not date-seeded.</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Seeded by an initial hostname and a defined </a:t>
            </a:r>
            <a:r>
              <a:rPr lang="en-US" sz="3200" dirty="0" err="1" smtClean="0"/>
              <a:t>gTLD</a:t>
            </a:r>
            <a:r>
              <a:rPr lang="en-US" sz="3200" dirty="0" smtClean="0"/>
              <a:t> (one or more).</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Changes seeds often and tends to update already infected machines.</a:t>
            </a:r>
          </a:p>
          <a:p>
            <a:pPr marL="575183" lvl="1" indent="-252413">
              <a:buFont typeface="Wingdings" panose="05000000000000000000" pitchFamily="2" charset="2"/>
              <a:buChar char="§"/>
            </a:pPr>
            <a:r>
              <a:rPr lang="en-US" sz="2400" dirty="0" smtClean="0"/>
              <a:t>At least </a:t>
            </a:r>
            <a:r>
              <a:rPr lang="en-US" sz="2400" dirty="0" err="1" smtClean="0"/>
              <a:t>sinkholing</a:t>
            </a:r>
            <a:r>
              <a:rPr lang="en-US" sz="2400" dirty="0" smtClean="0"/>
              <a:t> tended to be ineffective for more than a few days.</a:t>
            </a:r>
          </a:p>
        </p:txBody>
      </p:sp>
    </p:spTree>
    <p:extLst>
      <p:ext uri="{BB962C8B-B14F-4D97-AF65-F5344CB8AC3E}">
        <p14:creationId xmlns:p14="http://schemas.microsoft.com/office/powerpoint/2010/main" val="631600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select DGAs - </a:t>
            </a:r>
            <a:r>
              <a:rPr lang="en-US" dirty="0" err="1" smtClean="0"/>
              <a:t>Tinba</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Intelligence conclusions:</a:t>
            </a:r>
          </a:p>
          <a:p>
            <a:pPr marL="575183" lvl="1" indent="-252413">
              <a:buFont typeface="Wingdings" panose="05000000000000000000" pitchFamily="2" charset="2"/>
              <a:buChar char="§"/>
            </a:pPr>
            <a:r>
              <a:rPr lang="en-US" sz="2200" dirty="0" smtClean="0"/>
              <a:t>These guys care about their infrastructure.</a:t>
            </a:r>
          </a:p>
          <a:p>
            <a:pPr marL="575183" lvl="1" indent="-252413">
              <a:buFont typeface="Wingdings" panose="05000000000000000000" pitchFamily="2" charset="2"/>
              <a:buChar char="§"/>
            </a:pPr>
            <a:endParaRPr lang="en-US" sz="2200" dirty="0" smtClean="0"/>
          </a:p>
          <a:p>
            <a:pPr marL="575183" lvl="1" indent="-252413">
              <a:buFont typeface="Wingdings" panose="05000000000000000000" pitchFamily="2" charset="2"/>
              <a:buChar char="§"/>
            </a:pPr>
            <a:r>
              <a:rPr lang="en-US" sz="2200" dirty="0" smtClean="0"/>
              <a:t>Likely they are actively monitoring to see when their DGA is cracked and adapting accordingly.</a:t>
            </a:r>
          </a:p>
          <a:p>
            <a:pPr marL="575183" lvl="1" indent="-252413">
              <a:buFont typeface="Wingdings" panose="05000000000000000000" pitchFamily="2" charset="2"/>
              <a:buChar char="§"/>
            </a:pPr>
            <a:endParaRPr lang="en-US" sz="2200" dirty="0" smtClean="0"/>
          </a:p>
          <a:p>
            <a:pPr marL="575183" lvl="1" indent="-252413">
              <a:buFont typeface="Wingdings" panose="05000000000000000000" pitchFamily="2" charset="2"/>
              <a:buChar char="§"/>
            </a:pPr>
            <a:r>
              <a:rPr lang="en-US" sz="2200" dirty="0" smtClean="0"/>
              <a:t>Likely they wrote DGA with this kind of flexibility in mind.</a:t>
            </a:r>
          </a:p>
        </p:txBody>
      </p:sp>
    </p:spTree>
    <p:extLst>
      <p:ext uri="{BB962C8B-B14F-4D97-AF65-F5344CB8AC3E}">
        <p14:creationId xmlns:p14="http://schemas.microsoft.com/office/powerpoint/2010/main" val="2944953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select DGAs - </a:t>
            </a:r>
            <a:r>
              <a:rPr lang="en-US" dirty="0" err="1" smtClean="0"/>
              <a:t>Bedep</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Uses a dynamic seed – currency exchange values for foreign currency</a:t>
            </a:r>
          </a:p>
          <a:p>
            <a:pPr marL="575183" lvl="1" indent="-252413">
              <a:buFont typeface="Wingdings" panose="05000000000000000000" pitchFamily="2" charset="2"/>
              <a:buChar char="§"/>
            </a:pPr>
            <a:r>
              <a:rPr lang="en-US" sz="3000" dirty="0" smtClean="0"/>
              <a:t>European Central Bank produces daily feeds of the rates, this is used as source data.</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Impossible to predict in advance even though code to generate the domains is publicly available.</a:t>
            </a:r>
          </a:p>
          <a:p>
            <a:pPr marL="575183" lvl="1" indent="-252413">
              <a:buFont typeface="Wingdings" panose="05000000000000000000" pitchFamily="2" charset="2"/>
              <a:buChar char="§"/>
            </a:pPr>
            <a:r>
              <a:rPr lang="en-US" sz="2200" dirty="0">
                <a:hlinkClick r:id="rId2"/>
              </a:rPr>
              <a:t>http://asert.arbornetworks.com/bedeps-dga-trading-foreign-exchange-for-malware-domains</a:t>
            </a:r>
            <a:r>
              <a:rPr lang="en-US" sz="2200" dirty="0" smtClean="0">
                <a:hlinkClick r:id="rId2"/>
              </a:rPr>
              <a:t>/</a:t>
            </a:r>
            <a:endParaRPr lang="en-US" sz="2200" dirty="0" smtClean="0"/>
          </a:p>
          <a:p>
            <a:pPr marL="575183" lvl="1" indent="-252413">
              <a:buFont typeface="Wingdings" panose="05000000000000000000" pitchFamily="2" charset="2"/>
              <a:buChar char="§"/>
            </a:pPr>
            <a:endParaRPr lang="en-US" sz="2200" dirty="0" smtClean="0"/>
          </a:p>
        </p:txBody>
      </p:sp>
    </p:spTree>
    <p:extLst>
      <p:ext uri="{BB962C8B-B14F-4D97-AF65-F5344CB8AC3E}">
        <p14:creationId xmlns:p14="http://schemas.microsoft.com/office/powerpoint/2010/main" val="198305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select DGAs - </a:t>
            </a:r>
            <a:r>
              <a:rPr lang="en-US" dirty="0" err="1" smtClean="0"/>
              <a:t>Bedep</a:t>
            </a:r>
            <a:endParaRPr lang="en-US" dirty="0"/>
          </a:p>
        </p:txBody>
      </p:sp>
      <p:sp>
        <p:nvSpPr>
          <p:cNvPr id="3" name="Content Placeholder 2"/>
          <p:cNvSpPr>
            <a:spLocks noGrp="1"/>
          </p:cNvSpPr>
          <p:nvPr>
            <p:ph idx="1"/>
          </p:nvPr>
        </p:nvSpPr>
        <p:spPr/>
        <p:txBody>
          <a:bodyPr>
            <a:normAutofit fontScale="92500" lnSpcReduction="20000"/>
          </a:bodyPr>
          <a:lstStyle/>
          <a:p>
            <a:pPr marL="282575" indent="-252413">
              <a:buFont typeface="Wingdings" panose="05000000000000000000" pitchFamily="2" charset="2"/>
              <a:buChar char="§"/>
            </a:pPr>
            <a:r>
              <a:rPr lang="en-US" sz="3200" dirty="0" smtClean="0"/>
              <a:t>To date, all successful takedowns (and for that matter unsuccessful takedowns) seized malicious DGA domains in advance while simultaneously suspending current domains.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This would decapitate a botnet if and only if there was no fallback mechanism to reach the C2 (i.e. tor).</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How can you do this for </a:t>
            </a:r>
            <a:r>
              <a:rPr lang="en-US" sz="3200" dirty="0" err="1" smtClean="0"/>
              <a:t>Bedep</a:t>
            </a:r>
            <a:r>
              <a:rPr lang="en-US" sz="3200" dirty="0" smtClean="0"/>
              <a:t> when you don’t know future currency values?</a:t>
            </a:r>
          </a:p>
          <a:p>
            <a:pPr marL="575183" lvl="1" indent="-252413">
              <a:buFont typeface="Wingdings" panose="05000000000000000000" pitchFamily="2" charset="2"/>
              <a:buChar char="§"/>
            </a:pPr>
            <a:r>
              <a:rPr lang="en-US" dirty="0" smtClean="0"/>
              <a:t>Intelligence conclusion: this is obviously an intentional choice.</a:t>
            </a:r>
          </a:p>
          <a:p>
            <a:pPr marL="575183" lvl="1" indent="-252413">
              <a:buFont typeface="Wingdings" panose="05000000000000000000" pitchFamily="2" charset="2"/>
              <a:buChar char="§"/>
            </a:pPr>
            <a:endParaRPr lang="en-US" sz="2200" dirty="0" smtClean="0"/>
          </a:p>
        </p:txBody>
      </p:sp>
    </p:spTree>
    <p:extLst>
      <p:ext uri="{BB962C8B-B14F-4D97-AF65-F5344CB8AC3E}">
        <p14:creationId xmlns:p14="http://schemas.microsoft.com/office/powerpoint/2010/main" val="203885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Sr. Threat Analyst for Fidelis </a:t>
            </a:r>
            <a:r>
              <a:rPr lang="en-US" sz="3200" dirty="0" err="1" smtClean="0"/>
              <a:t>Cybersecurity</a:t>
            </a:r>
            <a:endParaRPr lang="en-US" sz="3200" dirty="0" smtClean="0"/>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Adjunct Faculty in CS Department at the University of Illinois at Urbana-Champaign</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Producer </a:t>
            </a:r>
            <a:r>
              <a:rPr lang="en-US" sz="3200" dirty="0" smtClean="0"/>
              <a:t>of open-source intel feeds</a:t>
            </a:r>
          </a:p>
          <a:p>
            <a:pPr marL="282575" indent="-252413">
              <a:buFont typeface="Wingdings" panose="05000000000000000000" pitchFamily="2" charset="2"/>
              <a:buChar char="§"/>
            </a:pPr>
            <a:endParaRPr lang="en-US" sz="3200" smtClean="0"/>
          </a:p>
          <a:p>
            <a:pPr marL="282575" indent="-252413">
              <a:buFont typeface="Wingdings" panose="05000000000000000000" pitchFamily="2" charset="2"/>
              <a:buChar char="§"/>
            </a:pPr>
            <a:r>
              <a:rPr lang="en-US" sz="3200" smtClean="0"/>
              <a:t>Work </a:t>
            </a:r>
            <a:r>
              <a:rPr lang="en-US" sz="3200" dirty="0" smtClean="0"/>
              <a:t>with companies and LE all over the world to address growth in cybercrime</a:t>
            </a:r>
            <a:endParaRPr lang="en-US" sz="3200" dirty="0"/>
          </a:p>
        </p:txBody>
      </p:sp>
    </p:spTree>
    <p:extLst>
      <p:ext uri="{BB962C8B-B14F-4D97-AF65-F5344CB8AC3E}">
        <p14:creationId xmlns:p14="http://schemas.microsoft.com/office/powerpoint/2010/main" val="2815070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Examples of Select DGAs – </a:t>
            </a:r>
            <a:r>
              <a:rPr lang="en-US" sz="3200" dirty="0" err="1" smtClean="0"/>
              <a:t>Matsnu</a:t>
            </a:r>
            <a:r>
              <a:rPr lang="en-US" sz="3200" dirty="0" smtClean="0"/>
              <a:t> and </a:t>
            </a:r>
            <a:r>
              <a:rPr lang="en-US" sz="3200" dirty="0" err="1" smtClean="0"/>
              <a:t>Rovnix</a:t>
            </a:r>
            <a:endParaRPr lang="en-US" sz="3200" dirty="0"/>
          </a:p>
        </p:txBody>
      </p:sp>
      <p:sp>
        <p:nvSpPr>
          <p:cNvPr id="3" name="Content Placeholder 2"/>
          <p:cNvSpPr>
            <a:spLocks noGrp="1"/>
          </p:cNvSpPr>
          <p:nvPr>
            <p:ph idx="1"/>
          </p:nvPr>
        </p:nvSpPr>
        <p:spPr/>
        <p:txBody>
          <a:bodyPr>
            <a:normAutofit fontScale="62500" lnSpcReduction="20000"/>
          </a:bodyPr>
          <a:lstStyle/>
          <a:p>
            <a:pPr marL="274320" indent="-274320">
              <a:buFont typeface="Wingdings" charset="2"/>
              <a:buChar char="§"/>
            </a:pPr>
            <a:r>
              <a:rPr lang="en-US" sz="2800" dirty="0" err="1" smtClean="0"/>
              <a:t>Matsnu</a:t>
            </a:r>
            <a:r>
              <a:rPr lang="en-US" sz="2800" dirty="0" smtClean="0"/>
              <a:t> and </a:t>
            </a:r>
            <a:r>
              <a:rPr lang="en-US" sz="2800" dirty="0" err="1" smtClean="0"/>
              <a:t>Rovnix</a:t>
            </a:r>
            <a:r>
              <a:rPr lang="en-US" sz="2800" dirty="0" smtClean="0"/>
              <a:t> both use wordlists to generate domains that appear like they would be “reasonable”.  </a:t>
            </a:r>
            <a:r>
              <a:rPr lang="en-US" sz="2800" dirty="0" err="1" smtClean="0"/>
              <a:t>Rovnix</a:t>
            </a:r>
            <a:r>
              <a:rPr lang="en-US" sz="2800" dirty="0" smtClean="0"/>
              <a:t> uses the US Declaration of Independence.</a:t>
            </a:r>
          </a:p>
          <a:p>
            <a:pPr marL="274320" indent="-274320">
              <a:buFont typeface="Wingdings" charset="2"/>
              <a:buChar char="§"/>
            </a:pPr>
            <a:endParaRPr lang="en-US" sz="2800" dirty="0"/>
          </a:p>
          <a:p>
            <a:pPr marL="274320" indent="-274320">
              <a:buFont typeface="Wingdings" charset="2"/>
              <a:buChar char="§"/>
            </a:pPr>
            <a:r>
              <a:rPr lang="en-US" sz="2800" dirty="0" smtClean="0"/>
              <a:t>Problem is that sometimes there is collisions with real domains.</a:t>
            </a:r>
          </a:p>
          <a:p>
            <a:pPr marL="274320" indent="-274320">
              <a:buFont typeface="Wingdings" charset="2"/>
              <a:buChar char="§"/>
            </a:pPr>
            <a:endParaRPr lang="en-US" sz="2800" dirty="0"/>
          </a:p>
          <a:p>
            <a:r>
              <a:rPr lang="en-US" sz="3200" dirty="0" err="1"/>
              <a:t>teamroomthing.com,Domain</a:t>
            </a:r>
            <a:r>
              <a:rPr lang="en-US" sz="3200" dirty="0"/>
              <a:t> used by </a:t>
            </a:r>
            <a:r>
              <a:rPr lang="en-US" sz="3200" dirty="0" err="1"/>
              <a:t>matsnu</a:t>
            </a:r>
            <a:r>
              <a:rPr lang="en-US" sz="3200" dirty="0"/>
              <a:t> DGA for 16 Aug 2015,2015-08-</a:t>
            </a:r>
            <a:r>
              <a:rPr lang="en-US" sz="3200" dirty="0" smtClean="0"/>
              <a:t>16</a:t>
            </a:r>
          </a:p>
          <a:p>
            <a:r>
              <a:rPr lang="en-US" sz="3200" dirty="0" err="1" smtClean="0"/>
              <a:t>transitionoccur.com</a:t>
            </a:r>
            <a:r>
              <a:rPr lang="en-US" sz="3200" dirty="0" err="1"/>
              <a:t>,Domain</a:t>
            </a:r>
            <a:r>
              <a:rPr lang="en-US" sz="3200" dirty="0"/>
              <a:t> used by </a:t>
            </a:r>
            <a:r>
              <a:rPr lang="en-US" sz="3200" dirty="0" err="1"/>
              <a:t>matsnu</a:t>
            </a:r>
            <a:r>
              <a:rPr lang="en-US" sz="3200" dirty="0"/>
              <a:t> DGA for 16 Aug 2015,2015-08-</a:t>
            </a:r>
            <a:r>
              <a:rPr lang="en-US" sz="3200" dirty="0" smtClean="0"/>
              <a:t>16</a:t>
            </a:r>
          </a:p>
          <a:p>
            <a:r>
              <a:rPr lang="en-US" sz="3200" dirty="0" err="1" smtClean="0"/>
              <a:t>windbearboxreceive.com</a:t>
            </a:r>
            <a:r>
              <a:rPr lang="en-US" sz="3200" dirty="0" err="1"/>
              <a:t>,Domain</a:t>
            </a:r>
            <a:r>
              <a:rPr lang="en-US" sz="3200" dirty="0"/>
              <a:t> used by </a:t>
            </a:r>
            <a:r>
              <a:rPr lang="en-US" sz="3200" dirty="0" err="1"/>
              <a:t>matsnu</a:t>
            </a:r>
            <a:r>
              <a:rPr lang="en-US" sz="3200" dirty="0"/>
              <a:t> DGA for 16 Aug 2015,2015-08-</a:t>
            </a:r>
            <a:r>
              <a:rPr lang="en-US" sz="3200" dirty="0" smtClean="0"/>
              <a:t>16</a:t>
            </a:r>
          </a:p>
          <a:p>
            <a:r>
              <a:rPr lang="en-US" sz="3200" dirty="0" smtClean="0"/>
              <a:t>winner</a:t>
            </a:r>
            <a:r>
              <a:rPr lang="en-US" sz="3200" dirty="0"/>
              <a:t>-care-</a:t>
            </a:r>
            <a:r>
              <a:rPr lang="en-US" sz="3200" dirty="0" err="1"/>
              <a:t>sir.com,Domain</a:t>
            </a:r>
            <a:r>
              <a:rPr lang="en-US" sz="3200" dirty="0"/>
              <a:t> used by </a:t>
            </a:r>
            <a:r>
              <a:rPr lang="en-US" sz="3200" dirty="0" err="1"/>
              <a:t>matsnu</a:t>
            </a:r>
            <a:r>
              <a:rPr lang="en-US" sz="3200" dirty="0"/>
              <a:t> DGA for 16 Aug 2015,2015-08-</a:t>
            </a:r>
            <a:r>
              <a:rPr lang="en-US" sz="3200" dirty="0" smtClean="0"/>
              <a:t>16</a:t>
            </a:r>
          </a:p>
          <a:p>
            <a:endParaRPr lang="en-US" sz="3200" dirty="0"/>
          </a:p>
          <a:p>
            <a:r>
              <a:rPr lang="en-US" sz="3200" dirty="0" err="1" smtClean="0"/>
              <a:t>theirtheandaloneinto.com</a:t>
            </a:r>
            <a:r>
              <a:rPr lang="en-US" sz="3200" dirty="0" smtClean="0"/>
              <a:t>, Domain used by </a:t>
            </a:r>
            <a:r>
              <a:rPr lang="en-US" sz="3200" dirty="0" err="1" smtClean="0"/>
              <a:t>Rovnix</a:t>
            </a:r>
            <a:r>
              <a:rPr lang="en-US" sz="3200" dirty="0" smtClean="0"/>
              <a:t> DGA</a:t>
            </a:r>
            <a:endParaRPr lang="en-US" sz="3200" dirty="0"/>
          </a:p>
          <a:p>
            <a:r>
              <a:rPr lang="en-US" sz="3200" dirty="0" err="1" smtClean="0"/>
              <a:t>thathistoryformertrial.com</a:t>
            </a:r>
            <a:r>
              <a:rPr lang="en-US" sz="3200" dirty="0"/>
              <a:t>, Domain used by </a:t>
            </a:r>
            <a:r>
              <a:rPr lang="en-US" sz="3200" dirty="0" err="1"/>
              <a:t>Rovnix</a:t>
            </a:r>
            <a:r>
              <a:rPr lang="en-US" sz="3200" dirty="0"/>
              <a:t> </a:t>
            </a:r>
            <a:r>
              <a:rPr lang="en-US" sz="3200" dirty="0" smtClean="0"/>
              <a:t>DGA</a:t>
            </a:r>
            <a:endParaRPr lang="en-US" sz="3200" dirty="0"/>
          </a:p>
          <a:p>
            <a:r>
              <a:rPr lang="en-US" sz="3200" dirty="0" err="1" smtClean="0"/>
              <a:t>tothelayingthatarefor.com</a:t>
            </a:r>
            <a:r>
              <a:rPr lang="en-US" sz="3200" dirty="0"/>
              <a:t>, Domain used by </a:t>
            </a:r>
            <a:r>
              <a:rPr lang="en-US" sz="3200" dirty="0" err="1"/>
              <a:t>Rovnix</a:t>
            </a:r>
            <a:r>
              <a:rPr lang="en-US" sz="3200" dirty="0"/>
              <a:t> </a:t>
            </a:r>
            <a:r>
              <a:rPr lang="en-US" sz="3200" dirty="0" smtClean="0"/>
              <a:t>DGA</a:t>
            </a:r>
            <a:endParaRPr lang="en-US" sz="3200" dirty="0"/>
          </a:p>
          <a:p>
            <a:r>
              <a:rPr lang="en-US" sz="3200" dirty="0" err="1" smtClean="0"/>
              <a:t>definebritainhasforhe.com</a:t>
            </a:r>
            <a:r>
              <a:rPr lang="en-US" sz="3200" dirty="0"/>
              <a:t>, Domain used by </a:t>
            </a:r>
            <a:r>
              <a:rPr lang="en-US" sz="3200" dirty="0" err="1"/>
              <a:t>Rovnix</a:t>
            </a:r>
            <a:r>
              <a:rPr lang="en-US" sz="3200" dirty="0"/>
              <a:t> </a:t>
            </a:r>
            <a:r>
              <a:rPr lang="en-US" sz="3200" dirty="0" smtClean="0"/>
              <a:t>DGA</a:t>
            </a:r>
            <a:endParaRPr lang="en-US" sz="3200" dirty="0"/>
          </a:p>
          <a:p>
            <a:r>
              <a:rPr lang="en-US" sz="3200" dirty="0" err="1" smtClean="0"/>
              <a:t>tosecureonweestablishment.com</a:t>
            </a:r>
            <a:r>
              <a:rPr lang="en-US" sz="3200" dirty="0"/>
              <a:t>, Domain used by </a:t>
            </a:r>
            <a:r>
              <a:rPr lang="en-US" sz="3200" dirty="0" err="1"/>
              <a:t>Rovnix</a:t>
            </a:r>
            <a:r>
              <a:rPr lang="en-US" sz="3200" dirty="0"/>
              <a:t> </a:t>
            </a:r>
            <a:r>
              <a:rPr lang="en-US" sz="3200" dirty="0" smtClean="0"/>
              <a:t>DGA</a:t>
            </a:r>
            <a:endParaRPr lang="en-US" sz="3200" dirty="0"/>
          </a:p>
        </p:txBody>
      </p:sp>
    </p:spTree>
    <p:extLst>
      <p:ext uri="{BB962C8B-B14F-4D97-AF65-F5344CB8AC3E}">
        <p14:creationId xmlns:p14="http://schemas.microsoft.com/office/powerpoint/2010/main" val="207069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the use of DGAs gives the good guys</a:t>
            </a:r>
            <a:endParaRPr lang="en-US" sz="3600"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Easy ability to sinkhole unused DGA domains to gather additional intelligence.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Easier ability to do bulk takedowns.</a:t>
            </a:r>
          </a:p>
          <a:p>
            <a:pPr marL="575183" lvl="1" indent="-252413">
              <a:buFont typeface="Wingdings" panose="05000000000000000000" pitchFamily="2" charset="2"/>
              <a:buChar char="§"/>
            </a:pPr>
            <a:r>
              <a:rPr lang="en-US" sz="3000" dirty="0" smtClean="0"/>
              <a:t>*IF* you can predict domains in advance.</a:t>
            </a:r>
          </a:p>
          <a:p>
            <a:pPr marL="575183" lvl="1" indent="-252413">
              <a:buFont typeface="Wingdings" panose="05000000000000000000" pitchFamily="2" charset="2"/>
              <a:buChar char="§"/>
            </a:pPr>
            <a:endParaRPr lang="en-US" sz="3000" dirty="0"/>
          </a:p>
          <a:p>
            <a:pPr marL="282575" indent="-252413">
              <a:buFont typeface="Wingdings" panose="05000000000000000000" pitchFamily="2" charset="2"/>
              <a:buChar char="§"/>
            </a:pPr>
            <a:r>
              <a:rPr lang="en-US" sz="3200" dirty="0" smtClean="0"/>
              <a:t>The ability to </a:t>
            </a:r>
            <a:r>
              <a:rPr lang="en-US" sz="3200" dirty="0" err="1" smtClean="0"/>
              <a:t>surveil</a:t>
            </a:r>
            <a:r>
              <a:rPr lang="en-US" sz="3200" dirty="0" smtClean="0"/>
              <a:t> malicious infrastructure in near real-time.</a:t>
            </a:r>
            <a:endParaRPr lang="en-US" sz="3200" dirty="0"/>
          </a:p>
        </p:txBody>
      </p:sp>
    </p:spTree>
    <p:extLst>
      <p:ext uri="{BB962C8B-B14F-4D97-AF65-F5344CB8AC3E}">
        <p14:creationId xmlns:p14="http://schemas.microsoft.com/office/powerpoint/2010/main" val="316319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the use of DGAs gives the good guys</a:t>
            </a:r>
            <a:endParaRPr lang="en-US" sz="3600" dirty="0"/>
          </a:p>
        </p:txBody>
      </p:sp>
      <p:sp>
        <p:nvSpPr>
          <p:cNvPr id="3" name="Content Placeholder 2"/>
          <p:cNvSpPr>
            <a:spLocks noGrp="1"/>
          </p:cNvSpPr>
          <p:nvPr>
            <p:ph idx="1"/>
          </p:nvPr>
        </p:nvSpPr>
        <p:spPr/>
        <p:txBody>
          <a:bodyPr>
            <a:normAutofit lnSpcReduction="10000"/>
          </a:bodyPr>
          <a:lstStyle/>
          <a:p>
            <a:pPr marL="282575" indent="-252413">
              <a:buFont typeface="Wingdings" panose="05000000000000000000" pitchFamily="2" charset="2"/>
              <a:buChar char="§"/>
            </a:pPr>
            <a:r>
              <a:rPr lang="en-US" sz="3200" dirty="0" smtClean="0"/>
              <a:t>The use of DNS in malware severely limits the ability of the adversary to play games.</a:t>
            </a:r>
          </a:p>
          <a:p>
            <a:pPr marL="575183" lvl="1" indent="-252413">
              <a:buFont typeface="Wingdings" panose="05000000000000000000" pitchFamily="2" charset="2"/>
              <a:buChar char="§"/>
            </a:pPr>
            <a:r>
              <a:rPr lang="en-US" sz="3000" dirty="0" smtClean="0"/>
              <a:t>They need the world to be able to find their infrastructure in order to control victim machines.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Even when DGA changes, the adversary **tends** not to immediately change their infrastructure too.</a:t>
            </a:r>
          </a:p>
          <a:p>
            <a:pPr marL="575183" lvl="1" indent="-252413">
              <a:buFont typeface="Wingdings" panose="05000000000000000000" pitchFamily="2" charset="2"/>
              <a:buChar char="§"/>
            </a:pPr>
            <a:r>
              <a:rPr lang="en-US" sz="3000" dirty="0" smtClean="0"/>
              <a:t>Allows for the use of passive DNS to see the extent of DGA changes.</a:t>
            </a:r>
            <a:endParaRPr lang="en-US" sz="3000" dirty="0"/>
          </a:p>
        </p:txBody>
      </p:sp>
    </p:spTree>
    <p:extLst>
      <p:ext uri="{BB962C8B-B14F-4D97-AF65-F5344CB8AC3E}">
        <p14:creationId xmlns:p14="http://schemas.microsoft.com/office/powerpoint/2010/main" val="983986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Sinkholing</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Many security companies do this.</a:t>
            </a:r>
          </a:p>
          <a:p>
            <a:pPr marL="282575" indent="-252413">
              <a:buFont typeface="Wingdings" panose="05000000000000000000" pitchFamily="2" charset="2"/>
              <a:buChar char="§"/>
            </a:pPr>
            <a:r>
              <a:rPr lang="en-US" sz="3200" dirty="0" smtClean="0"/>
              <a:t>Many want to hide the fact they do this.</a:t>
            </a:r>
          </a:p>
          <a:p>
            <a:pPr marL="282575" indent="-252413">
              <a:buFont typeface="Wingdings" panose="05000000000000000000" pitchFamily="2" charset="2"/>
              <a:buChar char="§"/>
            </a:pPr>
            <a:r>
              <a:rPr lang="en-US" sz="3200" dirty="0" smtClean="0"/>
              <a:t>Most adversaries aren’t stupid enough to not notice.</a:t>
            </a:r>
          </a:p>
          <a:p>
            <a:pPr marL="282575" indent="-252413">
              <a:buFont typeface="Wingdings" panose="05000000000000000000" pitchFamily="2" charset="2"/>
              <a:buChar char="§"/>
            </a:pPr>
            <a:r>
              <a:rPr lang="en-US" sz="3200" dirty="0" smtClean="0"/>
              <a:t>Remember, </a:t>
            </a:r>
            <a:r>
              <a:rPr lang="en-US" sz="3200" dirty="0" err="1" smtClean="0"/>
              <a:t>Cryptolocker</a:t>
            </a:r>
            <a:r>
              <a:rPr lang="en-US" sz="3200" dirty="0" smtClean="0"/>
              <a:t> we had 125 or so </a:t>
            </a:r>
            <a:r>
              <a:rPr lang="en-US" sz="3200" dirty="0" err="1" smtClean="0"/>
              <a:t>sinkholed</a:t>
            </a:r>
            <a:r>
              <a:rPr lang="en-US" sz="3200" dirty="0" smtClean="0"/>
              <a:t> domain for every 1 malicious domain.</a:t>
            </a:r>
            <a:endParaRPr lang="en-US" sz="3200" dirty="0"/>
          </a:p>
        </p:txBody>
      </p:sp>
    </p:spTree>
    <p:extLst>
      <p:ext uri="{BB962C8B-B14F-4D97-AF65-F5344CB8AC3E}">
        <p14:creationId xmlns:p14="http://schemas.microsoft.com/office/powerpoint/2010/main" val="125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 generation on DGAs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err="1"/>
              <a:t>sjuemopwhollev.co.uk,Domain</a:t>
            </a:r>
            <a:r>
              <a:rPr lang="en-US" sz="2400" dirty="0"/>
              <a:t> used by </a:t>
            </a:r>
            <a:r>
              <a:rPr lang="en-US" sz="2400" dirty="0" err="1"/>
              <a:t>Cryptolocker</a:t>
            </a:r>
            <a:r>
              <a:rPr lang="en-US" sz="2400" dirty="0"/>
              <a:t> - Flashback DGA for 13 Aug 2015,2015-08-</a:t>
            </a:r>
            <a:r>
              <a:rPr lang="en-US" sz="2400" dirty="0" smtClean="0"/>
              <a:t>13</a:t>
            </a:r>
            <a:endParaRPr lang="en-US" sz="2400" dirty="0"/>
          </a:p>
          <a:p>
            <a:r>
              <a:rPr lang="en-US" sz="2400" dirty="0" err="1" smtClean="0"/>
              <a:t>meeeqyblgbussq.info</a:t>
            </a:r>
            <a:r>
              <a:rPr lang="en-US" sz="2400" dirty="0" err="1"/>
              <a:t>,Domain</a:t>
            </a:r>
            <a:r>
              <a:rPr lang="en-US" sz="2400" dirty="0"/>
              <a:t> used by </a:t>
            </a:r>
            <a:r>
              <a:rPr lang="en-US" sz="2400" dirty="0" err="1"/>
              <a:t>Cryptolocker</a:t>
            </a:r>
            <a:r>
              <a:rPr lang="en-US" sz="2400" dirty="0"/>
              <a:t> - Flashback DGA for 13 Aug 2015,2015-08-</a:t>
            </a:r>
            <a:r>
              <a:rPr lang="en-US" sz="2400" dirty="0" smtClean="0"/>
              <a:t>13</a:t>
            </a:r>
          </a:p>
          <a:p>
            <a:r>
              <a:rPr lang="en-US" sz="2400" dirty="0" err="1" smtClean="0"/>
              <a:t>ntjqyqhqwcwost.com</a:t>
            </a:r>
            <a:r>
              <a:rPr lang="en-US" sz="2400" dirty="0" err="1"/>
              <a:t>,Domain</a:t>
            </a:r>
            <a:r>
              <a:rPr lang="en-US" sz="2400" dirty="0"/>
              <a:t> used by </a:t>
            </a:r>
            <a:r>
              <a:rPr lang="en-US" sz="2400" dirty="0" err="1"/>
              <a:t>Cryptolocker</a:t>
            </a:r>
            <a:r>
              <a:rPr lang="en-US" sz="2400" dirty="0"/>
              <a:t> - Flashback DGA for 13 Aug 2015,2015-08-13</a:t>
            </a:r>
            <a:r>
              <a:rPr lang="en-US" sz="2400" dirty="0" smtClean="0"/>
              <a:t>,</a:t>
            </a:r>
          </a:p>
          <a:p>
            <a:r>
              <a:rPr lang="en-US" sz="2400" dirty="0" smtClean="0"/>
              <a:t> </a:t>
            </a:r>
            <a:r>
              <a:rPr lang="en-US" sz="2400" dirty="0" err="1" smtClean="0"/>
              <a:t>nvtvqpjmstuvju.net</a:t>
            </a:r>
            <a:r>
              <a:rPr lang="en-US" sz="2400" dirty="0" err="1"/>
              <a:t>,Domain</a:t>
            </a:r>
            <a:r>
              <a:rPr lang="en-US" sz="2400" dirty="0"/>
              <a:t> used by </a:t>
            </a:r>
            <a:r>
              <a:rPr lang="en-US" sz="2400" dirty="0" err="1"/>
              <a:t>Cryptolocker</a:t>
            </a:r>
            <a:r>
              <a:rPr lang="en-US" sz="2400" dirty="0"/>
              <a:t> - Flashback DGA for 13 Aug 2015,2015-08-</a:t>
            </a:r>
            <a:r>
              <a:rPr lang="en-US" sz="2400" dirty="0" smtClean="0"/>
              <a:t>13</a:t>
            </a:r>
          </a:p>
          <a:p>
            <a:r>
              <a:rPr lang="en-US" sz="2400" dirty="0" err="1" smtClean="0"/>
              <a:t>olyiyhprjuwrsl.biz</a:t>
            </a:r>
            <a:r>
              <a:rPr lang="en-US" sz="2400" dirty="0" err="1"/>
              <a:t>,Domain</a:t>
            </a:r>
            <a:r>
              <a:rPr lang="en-US" sz="2400" dirty="0"/>
              <a:t> used by </a:t>
            </a:r>
            <a:r>
              <a:rPr lang="en-US" sz="2400" dirty="0" err="1"/>
              <a:t>Cryptolocker</a:t>
            </a:r>
            <a:r>
              <a:rPr lang="en-US" sz="2400" dirty="0"/>
              <a:t> - Flashback DGA for 13 Aug 2015,2015-08-</a:t>
            </a:r>
            <a:r>
              <a:rPr lang="en-US" sz="2400" dirty="0" smtClean="0"/>
              <a:t>13</a:t>
            </a:r>
          </a:p>
          <a:p>
            <a:r>
              <a:rPr lang="en-US" sz="2400" dirty="0" err="1" smtClean="0"/>
              <a:t>sillomslltbgyu.ru</a:t>
            </a:r>
            <a:r>
              <a:rPr lang="en-US" sz="2400" dirty="0" err="1"/>
              <a:t>,Domain</a:t>
            </a:r>
            <a:r>
              <a:rPr lang="en-US" sz="2400" dirty="0"/>
              <a:t> used by </a:t>
            </a:r>
            <a:r>
              <a:rPr lang="en-US" sz="2400" dirty="0" err="1"/>
              <a:t>Cryptolocker</a:t>
            </a:r>
            <a:r>
              <a:rPr lang="en-US" sz="2400" dirty="0"/>
              <a:t> - Flashback DGA for 13 Aug 2015,2015-08-</a:t>
            </a:r>
            <a:r>
              <a:rPr lang="en-US" sz="2400" dirty="0" smtClean="0"/>
              <a:t>13</a:t>
            </a:r>
          </a:p>
          <a:p>
            <a:r>
              <a:rPr lang="en-US" sz="2400" dirty="0" err="1" smtClean="0"/>
              <a:t>gmqjihgsfulcau.org</a:t>
            </a:r>
            <a:r>
              <a:rPr lang="en-US" sz="2400" dirty="0" err="1"/>
              <a:t>,Domain</a:t>
            </a:r>
            <a:r>
              <a:rPr lang="en-US" sz="2400" dirty="0"/>
              <a:t> used by </a:t>
            </a:r>
            <a:r>
              <a:rPr lang="en-US" sz="2400" dirty="0" err="1"/>
              <a:t>Cryptolocker</a:t>
            </a:r>
            <a:r>
              <a:rPr lang="en-US" sz="2400" dirty="0"/>
              <a:t> - Flashback DGA for 13 Aug 2015,2015-08-13</a:t>
            </a:r>
            <a:r>
              <a:rPr lang="en-US" sz="2400" dirty="0" smtClean="0"/>
              <a:t>,</a:t>
            </a:r>
          </a:p>
          <a:p>
            <a:endParaRPr lang="en-US" sz="3200" dirty="0"/>
          </a:p>
          <a:p>
            <a:pPr marL="30162" indent="0">
              <a:buNone/>
            </a:pPr>
            <a:r>
              <a:rPr lang="en-US" sz="3200" dirty="0" smtClean="0"/>
              <a:t>From here you could easily feed this into RPZ or other technology to protect your organization.  But we want more.</a:t>
            </a:r>
            <a:endParaRPr lang="en-US" sz="3200" dirty="0"/>
          </a:p>
        </p:txBody>
      </p:sp>
    </p:spTree>
    <p:extLst>
      <p:ext uri="{BB962C8B-B14F-4D97-AF65-F5344CB8AC3E}">
        <p14:creationId xmlns:p14="http://schemas.microsoft.com/office/powerpoint/2010/main" val="3168741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up surveillance on a DGA</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Easy to set up with shell scripting and a non-t1.micro AWS instance.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Requires GNU parallel and </a:t>
            </a:r>
            <a:r>
              <a:rPr lang="en-US" sz="3200" dirty="0" err="1" smtClean="0"/>
              <a:t>adns</a:t>
            </a:r>
            <a:r>
              <a:rPr lang="en-US" sz="3200" dirty="0" smtClean="0"/>
              <a:t>-tools to handle bulk DNS queries.</a:t>
            </a:r>
            <a:endParaRPr lang="en-US" sz="3200" dirty="0"/>
          </a:p>
        </p:txBody>
      </p:sp>
    </p:spTree>
    <p:extLst>
      <p:ext uri="{BB962C8B-B14F-4D97-AF65-F5344CB8AC3E}">
        <p14:creationId xmlns:p14="http://schemas.microsoft.com/office/powerpoint/2010/main" val="204984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DGA surveillance</a:t>
            </a:r>
            <a:endParaRPr lang="en-US" dirty="0"/>
          </a:p>
        </p:txBody>
      </p:sp>
      <p:sp>
        <p:nvSpPr>
          <p:cNvPr id="3" name="Content Placeholder 2"/>
          <p:cNvSpPr>
            <a:spLocks noGrp="1"/>
          </p:cNvSpPr>
          <p:nvPr>
            <p:ph idx="1"/>
          </p:nvPr>
        </p:nvSpPr>
        <p:spPr/>
        <p:txBody>
          <a:bodyPr>
            <a:normAutofit fontScale="92500" lnSpcReduction="10000"/>
          </a:bodyPr>
          <a:lstStyle/>
          <a:p>
            <a:pPr marL="282575" indent="-252413">
              <a:buFont typeface="Wingdings" panose="05000000000000000000" pitchFamily="2" charset="2"/>
              <a:buChar char="§"/>
            </a:pPr>
            <a:r>
              <a:rPr lang="en-US" sz="3200" dirty="0" smtClean="0"/>
              <a:t>Pre-generate all domains 2 days before to 2 days in future.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Pipe all those domains into </a:t>
            </a:r>
            <a:r>
              <a:rPr lang="en-US" sz="3200" dirty="0" err="1" smtClean="0"/>
              <a:t>adnshost</a:t>
            </a:r>
            <a:r>
              <a:rPr lang="en-US" sz="3200" dirty="0" smtClean="0"/>
              <a:t> using parallel to limit the number of lines.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Able to process over 700,000 domains inside 10 minutes (and I’m not done optimizing).</a:t>
            </a:r>
            <a:endParaRPr lang="en-US" sz="3200" dirty="0"/>
          </a:p>
          <a:p>
            <a:pPr marL="282575" indent="-252413">
              <a:buFont typeface="Wingdings" panose="05000000000000000000" pitchFamily="2" charset="2"/>
              <a:buChar char="§"/>
            </a:pPr>
            <a:endParaRPr lang="en-US" sz="3200" dirty="0" smtClean="0"/>
          </a:p>
          <a:p>
            <a:r>
              <a:rPr lang="en-US" sz="2600" i="1" dirty="0"/>
              <a:t>parallel -j4 --max-lines=3500 --pipe </a:t>
            </a:r>
            <a:r>
              <a:rPr lang="en-US" sz="2600" i="1" dirty="0" err="1"/>
              <a:t>adnshost</a:t>
            </a:r>
            <a:r>
              <a:rPr lang="en-US" sz="2600" i="1" dirty="0"/>
              <a:t> -a -f &lt; </a:t>
            </a:r>
            <a:r>
              <a:rPr lang="en-US" sz="2600" i="1" dirty="0" smtClean="0"/>
              <a:t>$list-of-domains </a:t>
            </a:r>
            <a:r>
              <a:rPr lang="en-US" sz="2600" i="1" dirty="0"/>
              <a:t>| </a:t>
            </a:r>
            <a:r>
              <a:rPr lang="en-US" sz="2600" i="1" dirty="0" err="1"/>
              <a:t>fgrep</a:t>
            </a:r>
            <a:r>
              <a:rPr lang="en-US" sz="2600" i="1" dirty="0"/>
              <a:t> -v </a:t>
            </a:r>
            <a:r>
              <a:rPr lang="en-US" sz="2600" i="1" dirty="0" err="1" smtClean="0"/>
              <a:t>nxdomain</a:t>
            </a:r>
            <a:r>
              <a:rPr lang="en-US" sz="2600" i="1" dirty="0" smtClean="0"/>
              <a:t>  </a:t>
            </a:r>
            <a:r>
              <a:rPr lang="en-US" sz="2600" i="1" dirty="0"/>
              <a:t>&gt;&gt; </a:t>
            </a:r>
            <a:r>
              <a:rPr lang="en-US" sz="2600" i="1" dirty="0" smtClean="0"/>
              <a:t>$</a:t>
            </a:r>
            <a:r>
              <a:rPr lang="en-US" sz="2600" i="1" dirty="0" err="1" smtClean="0"/>
              <a:t>outputfile</a:t>
            </a:r>
            <a:endParaRPr lang="en-US" sz="2600" i="1" dirty="0"/>
          </a:p>
        </p:txBody>
      </p:sp>
    </p:spTree>
    <p:extLst>
      <p:ext uri="{BB962C8B-B14F-4D97-AF65-F5344CB8AC3E}">
        <p14:creationId xmlns:p14="http://schemas.microsoft.com/office/powerpoint/2010/main" val="404586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Tinba</a:t>
            </a:r>
            <a:r>
              <a:rPr lang="en-US" dirty="0" smtClean="0"/>
              <a:t> DGA feed example</a:t>
            </a:r>
            <a:endParaRPr lang="en-US" dirty="0"/>
          </a:p>
        </p:txBody>
      </p:sp>
      <p:sp>
        <p:nvSpPr>
          <p:cNvPr id="3" name="Content Placeholder 2"/>
          <p:cNvSpPr>
            <a:spLocks noGrp="1"/>
          </p:cNvSpPr>
          <p:nvPr>
            <p:ph idx="1"/>
          </p:nvPr>
        </p:nvSpPr>
        <p:spPr/>
        <p:txBody>
          <a:bodyPr>
            <a:normAutofit/>
          </a:bodyPr>
          <a:lstStyle/>
          <a:p>
            <a:r>
              <a:rPr lang="en-US" sz="2400" dirty="0" err="1"/>
              <a:t>bcldleeivfii.com,Domain</a:t>
            </a:r>
            <a:r>
              <a:rPr lang="en-US" sz="2400" dirty="0"/>
              <a:t> used by tinba,2015-08-15 04:</a:t>
            </a:r>
            <a:r>
              <a:rPr lang="en-US" sz="2400" dirty="0" smtClean="0"/>
              <a:t>15</a:t>
            </a:r>
          </a:p>
          <a:p>
            <a:r>
              <a:rPr lang="en-US" sz="2400" dirty="0" err="1" smtClean="0"/>
              <a:t>bfoxyvqtolmn.com</a:t>
            </a:r>
            <a:r>
              <a:rPr lang="en-US" sz="2400" dirty="0" err="1"/>
              <a:t>,Domain</a:t>
            </a:r>
            <a:r>
              <a:rPr lang="en-US" sz="2400" dirty="0"/>
              <a:t> used by tinba,2015-08-15 04:</a:t>
            </a:r>
            <a:r>
              <a:rPr lang="en-US" sz="2400" dirty="0" smtClean="0"/>
              <a:t>15</a:t>
            </a:r>
          </a:p>
          <a:p>
            <a:r>
              <a:rPr lang="en-US" sz="2400" dirty="0" err="1" smtClean="0"/>
              <a:t>cniuybkgxelo.com</a:t>
            </a:r>
            <a:r>
              <a:rPr lang="en-US" sz="2400" dirty="0" err="1"/>
              <a:t>,Domain</a:t>
            </a:r>
            <a:r>
              <a:rPr lang="en-US" sz="2400" dirty="0"/>
              <a:t> used by tinba,2015-08-15 04:</a:t>
            </a:r>
            <a:r>
              <a:rPr lang="en-US" sz="2400" dirty="0" smtClean="0"/>
              <a:t>15</a:t>
            </a:r>
          </a:p>
          <a:p>
            <a:r>
              <a:rPr lang="en-US" sz="2400" dirty="0" err="1" smtClean="0"/>
              <a:t>dgscodhlppkk.com</a:t>
            </a:r>
            <a:r>
              <a:rPr lang="en-US" sz="2400" dirty="0" err="1"/>
              <a:t>,Domain</a:t>
            </a:r>
            <a:r>
              <a:rPr lang="en-US" sz="2400" dirty="0"/>
              <a:t> used by tinba,2015-08-15 04:</a:t>
            </a:r>
            <a:r>
              <a:rPr lang="en-US" sz="2400" dirty="0" smtClean="0"/>
              <a:t>15 </a:t>
            </a:r>
          </a:p>
          <a:p>
            <a:r>
              <a:rPr lang="en-US" sz="2400" dirty="0" err="1" smtClean="0"/>
              <a:t>djnmllhgwtff.net</a:t>
            </a:r>
            <a:r>
              <a:rPr lang="en-US" sz="2400" dirty="0" err="1"/>
              <a:t>,Domain</a:t>
            </a:r>
            <a:r>
              <a:rPr lang="en-US" sz="2400" dirty="0"/>
              <a:t> used by tinba,2015-08-15 04:</a:t>
            </a:r>
            <a:r>
              <a:rPr lang="en-US" sz="2400" dirty="0" smtClean="0"/>
              <a:t>15</a:t>
            </a:r>
          </a:p>
          <a:p>
            <a:endParaRPr lang="en-US" sz="2400" dirty="0" smtClean="0"/>
          </a:p>
          <a:p>
            <a:r>
              <a:rPr lang="en-US" sz="3200" dirty="0" smtClean="0"/>
              <a:t>This is active not-known-sinkhole domains current resolving.</a:t>
            </a:r>
            <a:endParaRPr lang="en-US" sz="3200" dirty="0"/>
          </a:p>
        </p:txBody>
      </p:sp>
    </p:spTree>
    <p:extLst>
      <p:ext uri="{BB962C8B-B14F-4D97-AF65-F5344CB8AC3E}">
        <p14:creationId xmlns:p14="http://schemas.microsoft.com/office/powerpoint/2010/main" val="3527107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intelligence bias</a:t>
            </a:r>
            <a:endParaRPr lang="en-US" dirty="0"/>
          </a:p>
        </p:txBody>
      </p:sp>
      <p:sp>
        <p:nvSpPr>
          <p:cNvPr id="3" name="Content Placeholder 2"/>
          <p:cNvSpPr>
            <a:spLocks noGrp="1"/>
          </p:cNvSpPr>
          <p:nvPr>
            <p:ph idx="1"/>
          </p:nvPr>
        </p:nvSpPr>
        <p:spPr/>
        <p:txBody>
          <a:bodyPr>
            <a:normAutofit lnSpcReduction="10000"/>
          </a:bodyPr>
          <a:lstStyle/>
          <a:p>
            <a:pPr marL="282575" indent="-252413">
              <a:buFont typeface="Wingdings" panose="05000000000000000000" pitchFamily="2" charset="2"/>
              <a:buChar char="§"/>
            </a:pPr>
            <a:r>
              <a:rPr lang="en-US" sz="3200" dirty="0" smtClean="0"/>
              <a:t>How we look at threats and what we tend to do with information will affect how we gather intel and how we process it.</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I tend to be involved in takedowns so I am generally uninterested in sinkholes.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If you protect an organization, however, you care about your client machines reaching out to sinkholes because they are still infected.</a:t>
            </a:r>
            <a:endParaRPr lang="en-US" sz="3200" dirty="0"/>
          </a:p>
        </p:txBody>
      </p:sp>
    </p:spTree>
    <p:extLst>
      <p:ext uri="{BB962C8B-B14F-4D97-AF65-F5344CB8AC3E}">
        <p14:creationId xmlns:p14="http://schemas.microsoft.com/office/powerpoint/2010/main" val="666182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Tinba</a:t>
            </a:r>
            <a:r>
              <a:rPr lang="en-US" dirty="0" smtClean="0"/>
              <a:t> IP list</a:t>
            </a:r>
            <a:endParaRPr lang="en-US" dirty="0"/>
          </a:p>
        </p:txBody>
      </p:sp>
      <p:sp>
        <p:nvSpPr>
          <p:cNvPr id="3" name="Content Placeholder 2"/>
          <p:cNvSpPr>
            <a:spLocks noGrp="1"/>
          </p:cNvSpPr>
          <p:nvPr>
            <p:ph idx="1"/>
          </p:nvPr>
        </p:nvSpPr>
        <p:spPr/>
        <p:txBody>
          <a:bodyPr>
            <a:normAutofit fontScale="92500"/>
          </a:bodyPr>
          <a:lstStyle/>
          <a:p>
            <a:r>
              <a:rPr lang="en-US" sz="3000" dirty="0"/>
              <a:t>5.230.193.215,IP used by </a:t>
            </a:r>
            <a:r>
              <a:rPr lang="en-US" sz="3000" dirty="0" err="1"/>
              <a:t>tinba</a:t>
            </a:r>
            <a:r>
              <a:rPr lang="en-US" sz="3000" dirty="0"/>
              <a:t> C&amp;C,2015-08-15 04:</a:t>
            </a:r>
            <a:r>
              <a:rPr lang="en-US" sz="3000" dirty="0" smtClean="0"/>
              <a:t>15</a:t>
            </a:r>
          </a:p>
          <a:p>
            <a:r>
              <a:rPr lang="en-US" sz="3000" dirty="0" smtClean="0"/>
              <a:t>54.72.9.51</a:t>
            </a:r>
            <a:r>
              <a:rPr lang="en-US" sz="3000" dirty="0"/>
              <a:t>,IP used by </a:t>
            </a:r>
            <a:r>
              <a:rPr lang="en-US" sz="3000" dirty="0" err="1"/>
              <a:t>tinba</a:t>
            </a:r>
            <a:r>
              <a:rPr lang="en-US" sz="3000" dirty="0"/>
              <a:t> C&amp;C,2015-08-15 04:</a:t>
            </a:r>
            <a:r>
              <a:rPr lang="en-US" sz="3000" dirty="0" smtClean="0"/>
              <a:t>15</a:t>
            </a:r>
          </a:p>
          <a:p>
            <a:r>
              <a:rPr lang="en-US" sz="3000" dirty="0" smtClean="0"/>
              <a:t>95.163.121.201</a:t>
            </a:r>
            <a:r>
              <a:rPr lang="en-US" sz="3000" dirty="0"/>
              <a:t>,IP used by </a:t>
            </a:r>
            <a:r>
              <a:rPr lang="en-US" sz="3000" dirty="0" err="1"/>
              <a:t>tinba</a:t>
            </a:r>
            <a:r>
              <a:rPr lang="en-US" sz="3000" dirty="0"/>
              <a:t> C&amp;C,2015-08-15 04:</a:t>
            </a:r>
            <a:r>
              <a:rPr lang="en-US" sz="3000" dirty="0" smtClean="0"/>
              <a:t>15</a:t>
            </a:r>
          </a:p>
          <a:p>
            <a:r>
              <a:rPr lang="en-US" sz="3000" dirty="0" smtClean="0"/>
              <a:t>104.27.169.12</a:t>
            </a:r>
            <a:r>
              <a:rPr lang="en-US" sz="3000" dirty="0"/>
              <a:t>,IP used by </a:t>
            </a:r>
            <a:r>
              <a:rPr lang="en-US" sz="3000" dirty="0" err="1"/>
              <a:t>tinba</a:t>
            </a:r>
            <a:r>
              <a:rPr lang="en-US" sz="3000" dirty="0"/>
              <a:t> C&amp;C,2015-08-15 04:</a:t>
            </a:r>
            <a:r>
              <a:rPr lang="en-US" sz="3000" dirty="0" smtClean="0"/>
              <a:t>15</a:t>
            </a:r>
          </a:p>
          <a:p>
            <a:r>
              <a:rPr lang="en-US" sz="3000" dirty="0" smtClean="0"/>
              <a:t>104.28.13.180</a:t>
            </a:r>
            <a:r>
              <a:rPr lang="en-US" sz="3000" dirty="0"/>
              <a:t>,IP used by </a:t>
            </a:r>
            <a:r>
              <a:rPr lang="en-US" sz="3000" dirty="0" err="1"/>
              <a:t>tinba</a:t>
            </a:r>
            <a:r>
              <a:rPr lang="en-US" sz="3000" dirty="0"/>
              <a:t> C&amp;C,2015-08-15 04:</a:t>
            </a:r>
            <a:r>
              <a:rPr lang="en-US" sz="3000" dirty="0" smtClean="0"/>
              <a:t>15</a:t>
            </a:r>
          </a:p>
          <a:p>
            <a:endParaRPr lang="en-US" sz="3200" dirty="0"/>
          </a:p>
          <a:p>
            <a:r>
              <a:rPr lang="en-US" sz="3200" dirty="0" smtClean="0"/>
              <a:t>Seems like a good list to firewall…</a:t>
            </a:r>
          </a:p>
          <a:p>
            <a:pPr marL="30162" indent="0">
              <a:buNone/>
            </a:pPr>
            <a:r>
              <a:rPr lang="en-US" sz="3200" dirty="0" smtClean="0"/>
              <a:t>More on that in a moment.</a:t>
            </a:r>
            <a:endParaRPr lang="en-US" sz="3200" dirty="0"/>
          </a:p>
        </p:txBody>
      </p:sp>
    </p:spTree>
    <p:extLst>
      <p:ext uri="{BB962C8B-B14F-4D97-AF65-F5344CB8AC3E}">
        <p14:creationId xmlns:p14="http://schemas.microsoft.com/office/powerpoint/2010/main" val="60488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Threat Intelligence</a:t>
            </a:r>
            <a:endParaRPr lang="en-US" dirty="0"/>
          </a:p>
        </p:txBody>
      </p:sp>
      <p:sp>
        <p:nvSpPr>
          <p:cNvPr id="3" name="Content Placeholder 2"/>
          <p:cNvSpPr>
            <a:spLocks noGrp="1"/>
          </p:cNvSpPr>
          <p:nvPr>
            <p:ph idx="1"/>
          </p:nvPr>
        </p:nvSpPr>
        <p:spPr/>
        <p:txBody>
          <a:bodyPr>
            <a:normAutofit fontScale="92500"/>
          </a:bodyPr>
          <a:lstStyle/>
          <a:p>
            <a:pPr marL="282575" indent="-252413">
              <a:buFont typeface="Wingdings" panose="05000000000000000000" pitchFamily="2" charset="2"/>
              <a:buChar char="§"/>
            </a:pPr>
            <a:r>
              <a:rPr lang="en-US" sz="3200" dirty="0" smtClean="0"/>
              <a:t>Information is a set of unprocessed data that may or may not contain actionable intelligence.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Intelligence is the art of critically examining information to draw meaningful and actionable conclusions based on observations and information.</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a:t>Involves analyzing adversary capabilities, intentions and motivations.</a:t>
            </a:r>
          </a:p>
          <a:p>
            <a:pPr marL="282575" indent="-252413">
              <a:buFont typeface="Wingdings" panose="05000000000000000000" pitchFamily="2" charset="2"/>
              <a:buChar char="§"/>
            </a:pPr>
            <a:endParaRPr lang="en-US" sz="3200" dirty="0"/>
          </a:p>
        </p:txBody>
      </p:sp>
    </p:spTree>
    <p:extLst>
      <p:ext uri="{BB962C8B-B14F-4D97-AF65-F5344CB8AC3E}">
        <p14:creationId xmlns:p14="http://schemas.microsoft.com/office/powerpoint/2010/main" val="3087543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also check NS info too</a:t>
            </a:r>
            <a:endParaRPr lang="en-US" dirty="0"/>
          </a:p>
        </p:txBody>
      </p:sp>
      <p:sp>
        <p:nvSpPr>
          <p:cNvPr id="3" name="Content Placeholder 2"/>
          <p:cNvSpPr>
            <a:spLocks noGrp="1"/>
          </p:cNvSpPr>
          <p:nvPr>
            <p:ph idx="1"/>
          </p:nvPr>
        </p:nvSpPr>
        <p:spPr/>
        <p:txBody>
          <a:bodyPr>
            <a:normAutofit/>
          </a:bodyPr>
          <a:lstStyle/>
          <a:p>
            <a:r>
              <a:rPr lang="en-US" sz="2000" dirty="0"/>
              <a:t>5.230.193.215,Nameserver IP used by </a:t>
            </a:r>
            <a:r>
              <a:rPr lang="en-US" sz="2000" dirty="0" err="1"/>
              <a:t>tinba</a:t>
            </a:r>
            <a:r>
              <a:rPr lang="en-US" sz="2000" dirty="0"/>
              <a:t> C&amp;C,2015-08-15 04:</a:t>
            </a:r>
            <a:r>
              <a:rPr lang="en-US" sz="2000" dirty="0" smtClean="0"/>
              <a:t>21</a:t>
            </a:r>
          </a:p>
          <a:p>
            <a:r>
              <a:rPr lang="en-US" sz="2000" dirty="0" smtClean="0"/>
              <a:t>5.45.69.31</a:t>
            </a:r>
            <a:r>
              <a:rPr lang="en-US" sz="2000" dirty="0"/>
              <a:t>,Nameserver IP used by </a:t>
            </a:r>
            <a:r>
              <a:rPr lang="en-US" sz="2000" dirty="0" err="1"/>
              <a:t>tinba</a:t>
            </a:r>
            <a:r>
              <a:rPr lang="en-US" sz="2000" dirty="0"/>
              <a:t> C&amp;C,2015-08-15 04:</a:t>
            </a:r>
            <a:r>
              <a:rPr lang="en-US" sz="2000" dirty="0" smtClean="0"/>
              <a:t>21</a:t>
            </a:r>
          </a:p>
          <a:p>
            <a:r>
              <a:rPr lang="en-US" sz="2000" dirty="0" smtClean="0"/>
              <a:t>46.166.189.99</a:t>
            </a:r>
            <a:r>
              <a:rPr lang="en-US" sz="2000" dirty="0"/>
              <a:t>,Nameserver IP used by </a:t>
            </a:r>
            <a:r>
              <a:rPr lang="en-US" sz="2000" dirty="0" err="1"/>
              <a:t>tinba</a:t>
            </a:r>
            <a:r>
              <a:rPr lang="en-US" sz="2000" dirty="0"/>
              <a:t> C&amp;C,2015-08-15 04:</a:t>
            </a:r>
            <a:r>
              <a:rPr lang="en-US" sz="2000" dirty="0" smtClean="0"/>
              <a:t>21</a:t>
            </a:r>
          </a:p>
          <a:p>
            <a:r>
              <a:rPr lang="en-US" sz="2000" dirty="0" smtClean="0"/>
              <a:t>50.7.230.28</a:t>
            </a:r>
            <a:r>
              <a:rPr lang="en-US" sz="2000" dirty="0"/>
              <a:t>,Nameserver IP used by </a:t>
            </a:r>
            <a:r>
              <a:rPr lang="en-US" sz="2000" dirty="0" err="1"/>
              <a:t>tinba</a:t>
            </a:r>
            <a:r>
              <a:rPr lang="en-US" sz="2000" dirty="0"/>
              <a:t> C&amp;C,2015-08-15 04:</a:t>
            </a:r>
            <a:r>
              <a:rPr lang="en-US" sz="2000" dirty="0" smtClean="0"/>
              <a:t>21</a:t>
            </a:r>
          </a:p>
          <a:p>
            <a:r>
              <a:rPr lang="en-US" sz="2000" dirty="0" smtClean="0"/>
              <a:t>54.75.226.194</a:t>
            </a:r>
            <a:r>
              <a:rPr lang="en-US" sz="2000" dirty="0"/>
              <a:t>,Nameserver IP used by </a:t>
            </a:r>
            <a:r>
              <a:rPr lang="en-US" sz="2000" dirty="0" err="1"/>
              <a:t>tinba</a:t>
            </a:r>
            <a:r>
              <a:rPr lang="en-US" sz="2000" dirty="0"/>
              <a:t> C&amp;C,2015-08-15 04:</a:t>
            </a:r>
            <a:r>
              <a:rPr lang="en-US" sz="2000" dirty="0" smtClean="0"/>
              <a:t>21</a:t>
            </a:r>
          </a:p>
          <a:p>
            <a:endParaRPr lang="en-US" sz="2000" dirty="0"/>
          </a:p>
        </p:txBody>
      </p:sp>
    </p:spTree>
    <p:extLst>
      <p:ext uri="{BB962C8B-B14F-4D97-AF65-F5344CB8AC3E}">
        <p14:creationId xmlns:p14="http://schemas.microsoft.com/office/powerpoint/2010/main" val="847831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also check NS info too</a:t>
            </a:r>
            <a:endParaRPr lang="en-US" dirty="0"/>
          </a:p>
        </p:txBody>
      </p:sp>
      <p:sp>
        <p:nvSpPr>
          <p:cNvPr id="3" name="Content Placeholder 2"/>
          <p:cNvSpPr>
            <a:spLocks noGrp="1"/>
          </p:cNvSpPr>
          <p:nvPr>
            <p:ph idx="1"/>
          </p:nvPr>
        </p:nvSpPr>
        <p:spPr/>
        <p:txBody>
          <a:bodyPr>
            <a:normAutofit/>
          </a:bodyPr>
          <a:lstStyle/>
          <a:p>
            <a:r>
              <a:rPr lang="en-US" sz="1600" dirty="0"/>
              <a:t>ns3.freedns.ws,Nameserver used by </a:t>
            </a:r>
            <a:r>
              <a:rPr lang="en-US" sz="1600" dirty="0" err="1"/>
              <a:t>tinba</a:t>
            </a:r>
            <a:r>
              <a:rPr lang="en-US" sz="1600" dirty="0"/>
              <a:t> C&amp;C,2015-08-15 04:</a:t>
            </a:r>
            <a:r>
              <a:rPr lang="en-US" sz="1600" dirty="0" smtClean="0"/>
              <a:t>21</a:t>
            </a:r>
          </a:p>
          <a:p>
            <a:r>
              <a:rPr lang="en-US" sz="1600" dirty="0" smtClean="0"/>
              <a:t>ns4</a:t>
            </a:r>
            <a:r>
              <a:rPr lang="en-US" sz="1600" dirty="0"/>
              <a:t>.freedns.ws,Nameserver used by </a:t>
            </a:r>
            <a:r>
              <a:rPr lang="en-US" sz="1600" dirty="0" err="1"/>
              <a:t>tinba</a:t>
            </a:r>
            <a:r>
              <a:rPr lang="en-US" sz="1600" dirty="0"/>
              <a:t> C&amp;C,2015-08-15 04:</a:t>
            </a:r>
            <a:r>
              <a:rPr lang="en-US" sz="1600" dirty="0" smtClean="0"/>
              <a:t>21</a:t>
            </a:r>
          </a:p>
          <a:p>
            <a:r>
              <a:rPr lang="en-US" sz="1600" dirty="0" smtClean="0"/>
              <a:t>ns</a:t>
            </a:r>
            <a:r>
              <a:rPr lang="en-US" sz="1600" dirty="0"/>
              <a:t>-</a:t>
            </a:r>
            <a:r>
              <a:rPr lang="en-US" sz="1600" dirty="0" err="1"/>
              <a:t>canada.topdns.com,Nameserver</a:t>
            </a:r>
            <a:r>
              <a:rPr lang="en-US" sz="1600" dirty="0"/>
              <a:t> used by </a:t>
            </a:r>
            <a:r>
              <a:rPr lang="en-US" sz="1600" dirty="0" err="1"/>
              <a:t>tinba</a:t>
            </a:r>
            <a:r>
              <a:rPr lang="en-US" sz="1600" dirty="0"/>
              <a:t> C&amp;C,2015-08-15 04:</a:t>
            </a:r>
            <a:r>
              <a:rPr lang="en-US" sz="1600" dirty="0" smtClean="0"/>
              <a:t>21</a:t>
            </a:r>
          </a:p>
          <a:p>
            <a:r>
              <a:rPr lang="en-US" sz="1600" dirty="0" smtClean="0"/>
              <a:t>ns</a:t>
            </a:r>
            <a:r>
              <a:rPr lang="en-US" sz="1600" dirty="0"/>
              <a:t>-</a:t>
            </a:r>
            <a:r>
              <a:rPr lang="en-US" sz="1600" dirty="0" err="1"/>
              <a:t>uk.topdns.com,Nameserver</a:t>
            </a:r>
            <a:r>
              <a:rPr lang="en-US" sz="1600" dirty="0"/>
              <a:t> used by </a:t>
            </a:r>
            <a:r>
              <a:rPr lang="en-US" sz="1600" dirty="0" err="1"/>
              <a:t>tinba</a:t>
            </a:r>
            <a:r>
              <a:rPr lang="en-US" sz="1600" dirty="0"/>
              <a:t> C&amp;C,2015-08-15 04:</a:t>
            </a:r>
            <a:r>
              <a:rPr lang="en-US" sz="1600" dirty="0" smtClean="0"/>
              <a:t>21</a:t>
            </a:r>
          </a:p>
          <a:p>
            <a:r>
              <a:rPr lang="en-US" sz="1600" dirty="0" smtClean="0"/>
              <a:t>ns</a:t>
            </a:r>
            <a:r>
              <a:rPr lang="en-US" sz="1600" dirty="0"/>
              <a:t>-</a:t>
            </a:r>
            <a:r>
              <a:rPr lang="en-US" sz="1600" dirty="0" err="1"/>
              <a:t>usa.topdns.com,Nameserver</a:t>
            </a:r>
            <a:r>
              <a:rPr lang="en-US" sz="1600" dirty="0"/>
              <a:t> used by </a:t>
            </a:r>
            <a:r>
              <a:rPr lang="en-US" sz="1600" dirty="0" err="1"/>
              <a:t>tinba</a:t>
            </a:r>
            <a:r>
              <a:rPr lang="en-US" sz="1600" dirty="0"/>
              <a:t> C&amp;C,2015-08-15 04:</a:t>
            </a:r>
            <a:r>
              <a:rPr lang="en-US" sz="1600" dirty="0" smtClean="0"/>
              <a:t>21</a:t>
            </a:r>
          </a:p>
          <a:p>
            <a:r>
              <a:rPr lang="en-US" sz="3200" dirty="0" smtClean="0"/>
              <a:t>With these two data points you can usually quickly validate what is a sinkhole and what is likely malicious and bears further investigation.</a:t>
            </a:r>
            <a:endParaRPr lang="en-US" sz="3200" dirty="0"/>
          </a:p>
        </p:txBody>
      </p:sp>
    </p:spTree>
    <p:extLst>
      <p:ext uri="{BB962C8B-B14F-4D97-AF65-F5344CB8AC3E}">
        <p14:creationId xmlns:p14="http://schemas.microsoft.com/office/powerpoint/2010/main" val="4141959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DGA Surveillance</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Looking at those four data points you now have solid information to make decisions based on the data.</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You could block domains/IPs.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You could block </a:t>
            </a:r>
            <a:r>
              <a:rPr lang="en-US" sz="3200" dirty="0" err="1" smtClean="0"/>
              <a:t>nameservers</a:t>
            </a:r>
            <a:r>
              <a:rPr lang="en-US" sz="3200" dirty="0" smtClean="0"/>
              <a:t> (some times).</a:t>
            </a:r>
            <a:endParaRPr lang="en-US" sz="3200" dirty="0"/>
          </a:p>
        </p:txBody>
      </p:sp>
    </p:spTree>
    <p:extLst>
      <p:ext uri="{BB962C8B-B14F-4D97-AF65-F5344CB8AC3E}">
        <p14:creationId xmlns:p14="http://schemas.microsoft.com/office/powerpoint/2010/main" val="290850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Response</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Adversaries know we are doing this.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In response:</a:t>
            </a:r>
          </a:p>
          <a:p>
            <a:pPr marL="575183" lvl="1" indent="-252413">
              <a:buFont typeface="Wingdings" panose="05000000000000000000" pitchFamily="2" charset="2"/>
              <a:buChar char="§"/>
            </a:pPr>
            <a:r>
              <a:rPr lang="en-US" sz="3000" dirty="0" smtClean="0"/>
              <a:t>They change seeds frequently</a:t>
            </a:r>
          </a:p>
          <a:p>
            <a:pPr marL="575183" lvl="1" indent="-252413">
              <a:buFont typeface="Wingdings" panose="05000000000000000000" pitchFamily="2" charset="2"/>
              <a:buChar char="§"/>
            </a:pPr>
            <a:r>
              <a:rPr lang="en-US" sz="3000" dirty="0" smtClean="0"/>
              <a:t>They have non-DGA communication mechanisms</a:t>
            </a:r>
          </a:p>
          <a:p>
            <a:pPr marL="575183" lvl="1" indent="-252413">
              <a:buFont typeface="Wingdings" panose="05000000000000000000" pitchFamily="2" charset="2"/>
              <a:buChar char="§"/>
            </a:pPr>
            <a:r>
              <a:rPr lang="en-US" sz="3000" dirty="0" smtClean="0"/>
              <a:t>They engage in counterintelligence</a:t>
            </a:r>
            <a:endParaRPr lang="en-US" sz="3000" dirty="0"/>
          </a:p>
        </p:txBody>
      </p:sp>
    </p:spTree>
    <p:extLst>
      <p:ext uri="{BB962C8B-B14F-4D97-AF65-F5344CB8AC3E}">
        <p14:creationId xmlns:p14="http://schemas.microsoft.com/office/powerpoint/2010/main" val="2221000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Counterintelligence</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The tactics by which an adversary thwarts attempts to gather information on itself.</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Remember the domain and IP lists before?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What if an adversary registers domains that they aren’t using?</a:t>
            </a:r>
            <a:endParaRPr lang="en-US" sz="3200" dirty="0"/>
          </a:p>
        </p:txBody>
      </p:sp>
    </p:spTree>
    <p:extLst>
      <p:ext uri="{BB962C8B-B14F-4D97-AF65-F5344CB8AC3E}">
        <p14:creationId xmlns:p14="http://schemas.microsoft.com/office/powerpoint/2010/main" val="166987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Counterintelligence – or worse version</a:t>
            </a:r>
            <a:endParaRPr lang="en-US" dirty="0"/>
          </a:p>
        </p:txBody>
      </p:sp>
      <p:sp>
        <p:nvSpPr>
          <p:cNvPr id="3" name="Content Placeholder 2"/>
          <p:cNvSpPr>
            <a:spLocks noGrp="1"/>
          </p:cNvSpPr>
          <p:nvPr>
            <p:ph idx="1"/>
          </p:nvPr>
        </p:nvSpPr>
        <p:spPr/>
        <p:txBody>
          <a:bodyPr>
            <a:normAutofit fontScale="55000" lnSpcReduction="20000"/>
          </a:bodyPr>
          <a:lstStyle/>
          <a:p>
            <a:pPr marL="282575" indent="-252413">
              <a:buFont typeface="Wingdings" panose="05000000000000000000" pitchFamily="2" charset="2"/>
              <a:buChar char="§"/>
            </a:pPr>
            <a:r>
              <a:rPr lang="en-US" sz="4400" dirty="0" smtClean="0"/>
              <a:t>What if adversary knows you pump these IP lists directly into your firewall (and I know people do this with my feeds)?</a:t>
            </a:r>
          </a:p>
          <a:p>
            <a:pPr marL="282575" indent="-252413">
              <a:buFont typeface="Wingdings" panose="05000000000000000000" pitchFamily="2" charset="2"/>
              <a:buChar char="§"/>
            </a:pPr>
            <a:endParaRPr lang="en-US" sz="4400" dirty="0" smtClean="0"/>
          </a:p>
          <a:p>
            <a:pPr marL="282575" indent="-252413">
              <a:buFont typeface="Wingdings" panose="05000000000000000000" pitchFamily="2" charset="2"/>
              <a:buChar char="§"/>
            </a:pPr>
            <a:r>
              <a:rPr lang="en-US" sz="4400" dirty="0" smtClean="0"/>
              <a:t>Anyone recognize these IP addresses? They are the DNS Root Servers</a:t>
            </a:r>
          </a:p>
          <a:p>
            <a:pPr marL="30162"/>
            <a:endParaRPr lang="en-US" sz="4400" dirty="0" smtClean="0"/>
          </a:p>
          <a:p>
            <a:pPr marL="30162" indent="0">
              <a:lnSpc>
                <a:spcPct val="120000"/>
              </a:lnSpc>
              <a:buNone/>
            </a:pPr>
            <a:r>
              <a:rPr lang="en-US" sz="2500" dirty="0" smtClean="0"/>
              <a:t>198.41.0.4</a:t>
            </a:r>
            <a:br>
              <a:rPr lang="en-US" sz="2500" dirty="0" smtClean="0"/>
            </a:br>
            <a:r>
              <a:rPr lang="en-US" sz="2500" dirty="0" smtClean="0"/>
              <a:t>192.228.79.201</a:t>
            </a:r>
            <a:br>
              <a:rPr lang="en-US" sz="2500" dirty="0" smtClean="0"/>
            </a:br>
            <a:r>
              <a:rPr lang="en-US" sz="2500" dirty="0" smtClean="0"/>
              <a:t>192.33.4.12</a:t>
            </a:r>
            <a:br>
              <a:rPr lang="en-US" sz="2500" dirty="0" smtClean="0"/>
            </a:br>
            <a:r>
              <a:rPr lang="en-US" sz="2500" dirty="0" smtClean="0"/>
              <a:t>199.7.91.13</a:t>
            </a:r>
            <a:br>
              <a:rPr lang="en-US" sz="2500" dirty="0" smtClean="0"/>
            </a:br>
            <a:r>
              <a:rPr lang="en-US" sz="2500" dirty="0" smtClean="0"/>
              <a:t>192.203.230.10</a:t>
            </a:r>
            <a:br>
              <a:rPr lang="en-US" sz="2500" dirty="0" smtClean="0"/>
            </a:br>
            <a:r>
              <a:rPr lang="en-US" sz="2500" dirty="0" smtClean="0"/>
              <a:t>192.5.5.241</a:t>
            </a:r>
            <a:br>
              <a:rPr lang="en-US" sz="2500" dirty="0" smtClean="0"/>
            </a:br>
            <a:r>
              <a:rPr lang="en-US" sz="2500" dirty="0" smtClean="0"/>
              <a:t>192.112.36.4</a:t>
            </a:r>
            <a:br>
              <a:rPr lang="en-US" sz="2500" dirty="0" smtClean="0"/>
            </a:br>
            <a:r>
              <a:rPr lang="en-US" sz="2500" dirty="0" smtClean="0"/>
              <a:t>128.63.2.53 </a:t>
            </a:r>
            <a:br>
              <a:rPr lang="en-US" sz="2500" dirty="0" smtClean="0"/>
            </a:br>
            <a:r>
              <a:rPr lang="en-US" sz="2500" dirty="0" smtClean="0"/>
              <a:t>192.36.148.17</a:t>
            </a:r>
            <a:br>
              <a:rPr lang="en-US" sz="2500" dirty="0" smtClean="0"/>
            </a:br>
            <a:r>
              <a:rPr lang="en-US" sz="2500" dirty="0" smtClean="0"/>
              <a:t>192.58.128.30 </a:t>
            </a:r>
            <a:br>
              <a:rPr lang="en-US" sz="2500" dirty="0" smtClean="0"/>
            </a:br>
            <a:r>
              <a:rPr lang="en-US" sz="2500" dirty="0" smtClean="0"/>
              <a:t>193.0.14.129</a:t>
            </a:r>
            <a:br>
              <a:rPr lang="en-US" sz="2500" dirty="0" smtClean="0"/>
            </a:br>
            <a:r>
              <a:rPr lang="en-US" sz="2500" dirty="0" smtClean="0"/>
              <a:t>199.7.83.42</a:t>
            </a:r>
            <a:br>
              <a:rPr lang="en-US" sz="2500" dirty="0" smtClean="0"/>
            </a:br>
            <a:r>
              <a:rPr lang="en-US" sz="2500" dirty="0" smtClean="0"/>
              <a:t>202.12.27.33</a:t>
            </a:r>
            <a:endParaRPr lang="en-US" sz="2500" dirty="0"/>
          </a:p>
          <a:p>
            <a:pPr marL="282575" indent="-252413">
              <a:buFont typeface="Wingdings" panose="05000000000000000000" pitchFamily="2" charset="2"/>
              <a:buChar char="§"/>
            </a:pPr>
            <a:endParaRPr lang="en-US" sz="3200" dirty="0"/>
          </a:p>
        </p:txBody>
      </p:sp>
    </p:spTree>
    <p:extLst>
      <p:ext uri="{BB962C8B-B14F-4D97-AF65-F5344CB8AC3E}">
        <p14:creationId xmlns:p14="http://schemas.microsoft.com/office/powerpoint/2010/main" val="320171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Counterintelligence – or worse version</a:t>
            </a:r>
            <a:endParaRPr lang="en-US" dirty="0"/>
          </a:p>
        </p:txBody>
      </p:sp>
      <p:sp>
        <p:nvSpPr>
          <p:cNvPr id="3" name="Content Placeholder 2"/>
          <p:cNvSpPr>
            <a:spLocks noGrp="1"/>
          </p:cNvSpPr>
          <p:nvPr>
            <p:ph idx="1"/>
          </p:nvPr>
        </p:nvSpPr>
        <p:spPr/>
        <p:txBody>
          <a:bodyPr>
            <a:normAutofit fontScale="92500"/>
          </a:bodyPr>
          <a:lstStyle/>
          <a:p>
            <a:pPr marL="282575" indent="-252413">
              <a:buFont typeface="Wingdings" panose="05000000000000000000" pitchFamily="2" charset="2"/>
              <a:buChar char="§"/>
            </a:pPr>
            <a:r>
              <a:rPr lang="en-US" sz="3200" dirty="0" smtClean="0"/>
              <a:t>Taking action on information without analysis is generally a bad idea, especially when the information is under the complete control of the adversary.</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This is why intelligence analysis is so important.</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(I whitelisted the root servers after I noticed an adversary tried to do an attack similar to this.)</a:t>
            </a:r>
            <a:endParaRPr lang="en-US" sz="3200" dirty="0"/>
          </a:p>
          <a:p>
            <a:pPr marL="282575" indent="-252413">
              <a:buFont typeface="Wingdings" panose="05000000000000000000" pitchFamily="2" charset="2"/>
              <a:buChar char="§"/>
            </a:pPr>
            <a:endParaRPr lang="en-US" sz="3200" dirty="0"/>
          </a:p>
        </p:txBody>
      </p:sp>
    </p:spTree>
    <p:extLst>
      <p:ext uri="{BB962C8B-B14F-4D97-AF65-F5344CB8AC3E}">
        <p14:creationId xmlns:p14="http://schemas.microsoft.com/office/powerpoint/2010/main" val="2997186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Whois</a:t>
            </a:r>
            <a:r>
              <a:rPr lang="en-US" dirty="0" smtClean="0"/>
              <a:t> Registrar Intel</a:t>
            </a:r>
            <a:endParaRPr lang="en-US" dirty="0"/>
          </a:p>
        </p:txBody>
      </p:sp>
      <p:sp>
        <p:nvSpPr>
          <p:cNvPr id="3" name="Content Placeholder 2"/>
          <p:cNvSpPr>
            <a:spLocks noGrp="1"/>
          </p:cNvSpPr>
          <p:nvPr>
            <p:ph idx="1"/>
          </p:nvPr>
        </p:nvSpPr>
        <p:spPr/>
        <p:txBody>
          <a:bodyPr>
            <a:normAutofit fontScale="92500" lnSpcReduction="20000"/>
          </a:bodyPr>
          <a:lstStyle/>
          <a:p>
            <a:pPr marL="282575" indent="-252413">
              <a:buFont typeface="Wingdings" panose="05000000000000000000" pitchFamily="2" charset="2"/>
              <a:buChar char="§"/>
            </a:pPr>
            <a:r>
              <a:rPr lang="en-US" sz="3200" dirty="0" smtClean="0"/>
              <a:t>Often actors may re-use registrant information across different campaigns.  There may be other indicators too.</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Sometimes *</a:t>
            </a:r>
            <a:r>
              <a:rPr lang="en-US" sz="3200" i="1" dirty="0" smtClean="0"/>
              <a:t>even with WHOIS privacy protection</a:t>
            </a:r>
            <a:r>
              <a:rPr lang="en-US" sz="3200" dirty="0" smtClean="0"/>
              <a:t>* it may be possible to correlate domains and by extension the actor.</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Most criminal prosecution in cybercrime is due to an OPSEC fail and the ability to map backwards in time of what the actor did to find that fail that exposes them.</a:t>
            </a:r>
            <a:endParaRPr lang="en-US" sz="3200" dirty="0"/>
          </a:p>
        </p:txBody>
      </p:sp>
    </p:spTree>
    <p:extLst>
      <p:ext uri="{BB962C8B-B14F-4D97-AF65-F5344CB8AC3E}">
        <p14:creationId xmlns:p14="http://schemas.microsoft.com/office/powerpoint/2010/main" val="788773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Whois</a:t>
            </a:r>
            <a:r>
              <a:rPr lang="en-US" dirty="0" smtClean="0"/>
              <a:t> Info</a:t>
            </a:r>
            <a:endParaRPr lang="en-US" dirty="0"/>
          </a:p>
        </p:txBody>
      </p:sp>
      <p:sp>
        <p:nvSpPr>
          <p:cNvPr id="3" name="Content Placeholder 2"/>
          <p:cNvSpPr>
            <a:spLocks noGrp="1"/>
          </p:cNvSpPr>
          <p:nvPr>
            <p:ph idx="1"/>
          </p:nvPr>
        </p:nvSpPr>
        <p:spPr/>
        <p:txBody>
          <a:bodyPr>
            <a:normAutofit fontScale="70000" lnSpcReduction="20000"/>
          </a:bodyPr>
          <a:lstStyle/>
          <a:p>
            <a:pPr marL="285750" indent="-285750">
              <a:buFont typeface="Arial"/>
              <a:buChar char="•"/>
            </a:pPr>
            <a:r>
              <a:rPr lang="en-US" sz="3000" dirty="0" smtClean="0"/>
              <a:t>Many actors will use WHOIS protection… some just use fake information.</a:t>
            </a:r>
          </a:p>
          <a:p>
            <a:pPr marL="285750" indent="-285750">
              <a:buFont typeface="Arial"/>
              <a:buChar char="•"/>
            </a:pPr>
            <a:endParaRPr lang="en-US" sz="3000" dirty="0"/>
          </a:p>
          <a:p>
            <a:pPr marL="285750" indent="-285750">
              <a:buFont typeface="Arial"/>
              <a:buChar char="•"/>
            </a:pPr>
            <a:r>
              <a:rPr lang="en-US" sz="3000" dirty="0" smtClean="0"/>
              <a:t>“David Bowers” is common for </a:t>
            </a:r>
            <a:r>
              <a:rPr lang="en-US" sz="3000" dirty="0" err="1" smtClean="0"/>
              <a:t>Bedep</a:t>
            </a:r>
            <a:r>
              <a:rPr lang="en-US" sz="3000" dirty="0" smtClean="0"/>
              <a:t>.</a:t>
            </a:r>
          </a:p>
          <a:p>
            <a:pPr marL="285750" indent="-285750">
              <a:buFont typeface="Arial"/>
              <a:buChar char="•"/>
            </a:pPr>
            <a:endParaRPr lang="en-US" sz="3000" dirty="0"/>
          </a:p>
          <a:p>
            <a:r>
              <a:rPr lang="en-US" sz="3200" dirty="0" err="1" smtClean="0"/>
              <a:t>ubuntu</a:t>
            </a:r>
            <a:r>
              <a:rPr lang="en-US" sz="3200" dirty="0" smtClean="0"/>
              <a:t>$ </a:t>
            </a:r>
            <a:r>
              <a:rPr lang="en-US" sz="3200" dirty="0" err="1"/>
              <a:t>grep</a:t>
            </a:r>
            <a:r>
              <a:rPr lang="en-US" sz="3200" dirty="0"/>
              <a:t> "David Bowers" *.txt | </a:t>
            </a:r>
            <a:r>
              <a:rPr lang="en-US" sz="3200" dirty="0" err="1"/>
              <a:t>grep</a:t>
            </a:r>
            <a:r>
              <a:rPr lang="en-US" sz="3200" dirty="0"/>
              <a:t> </a:t>
            </a:r>
            <a:r>
              <a:rPr lang="en-US" sz="3200" dirty="0" smtClean="0"/>
              <a:t>Registrant</a:t>
            </a:r>
          </a:p>
          <a:p>
            <a:endParaRPr lang="en-US" sz="3200" dirty="0"/>
          </a:p>
          <a:p>
            <a:r>
              <a:rPr lang="en-US" sz="3200" dirty="0" err="1"/>
              <a:t>whois-bfzflqejohxmq.com.txt:</a:t>
            </a:r>
            <a:r>
              <a:rPr lang="en-US" sz="3200" b="1" dirty="0" err="1"/>
              <a:t>Registrant</a:t>
            </a:r>
            <a:r>
              <a:rPr lang="en-US" sz="3200" dirty="0"/>
              <a:t> Name: David Bowers</a:t>
            </a:r>
          </a:p>
          <a:p>
            <a:r>
              <a:rPr lang="en-US" sz="3200" dirty="0" err="1"/>
              <a:t>whois-demoqmfritwektsd.com.txt:</a:t>
            </a:r>
            <a:r>
              <a:rPr lang="en-US" sz="3200" b="1" dirty="0" err="1"/>
              <a:t>Registrant</a:t>
            </a:r>
            <a:r>
              <a:rPr lang="en-US" sz="3200" dirty="0"/>
              <a:t> Name: David Bowers</a:t>
            </a:r>
          </a:p>
          <a:p>
            <a:r>
              <a:rPr lang="en-US" sz="3200" dirty="0" err="1"/>
              <a:t>whois-eulletnyrxagvokz.com.txt:</a:t>
            </a:r>
            <a:r>
              <a:rPr lang="en-US" sz="3200" b="1" dirty="0" err="1"/>
              <a:t>Registrant</a:t>
            </a:r>
            <a:r>
              <a:rPr lang="en-US" sz="3200" dirty="0"/>
              <a:t> Name: David Bowers</a:t>
            </a:r>
          </a:p>
          <a:p>
            <a:r>
              <a:rPr lang="en-US" sz="3200" dirty="0"/>
              <a:t>whois-lepnzsiqowk94.com.txt:</a:t>
            </a:r>
            <a:r>
              <a:rPr lang="en-US" sz="3200" b="1" dirty="0"/>
              <a:t>Registrant</a:t>
            </a:r>
            <a:r>
              <a:rPr lang="en-US" sz="3200" dirty="0"/>
              <a:t> Name: David Bowers</a:t>
            </a:r>
          </a:p>
          <a:p>
            <a:r>
              <a:rPr lang="en-US" sz="3200" dirty="0"/>
              <a:t>whois-mhqfmrapcgphff4y.com.txt:</a:t>
            </a:r>
            <a:r>
              <a:rPr lang="en-US" sz="3200" b="1" dirty="0"/>
              <a:t>Registrant</a:t>
            </a:r>
            <a:r>
              <a:rPr lang="en-US" sz="3200" dirty="0"/>
              <a:t> Name: David Bowers</a:t>
            </a:r>
          </a:p>
          <a:p>
            <a:r>
              <a:rPr lang="en-US" sz="3200" dirty="0"/>
              <a:t>whois-natrhkylqoxjtqt45.com.txt:</a:t>
            </a:r>
            <a:r>
              <a:rPr lang="en-US" sz="3200" b="1" dirty="0"/>
              <a:t>Registrant</a:t>
            </a:r>
            <a:r>
              <a:rPr lang="en-US" sz="3200" dirty="0"/>
              <a:t> Name: David Bowers</a:t>
            </a:r>
          </a:p>
          <a:p>
            <a:r>
              <a:rPr lang="en-US" sz="3200" dirty="0" err="1"/>
              <a:t>whois-nrqagzfcsnneozu.com.txt:</a:t>
            </a:r>
            <a:r>
              <a:rPr lang="en-US" sz="3200" b="1" dirty="0" err="1"/>
              <a:t>Registrant</a:t>
            </a:r>
            <a:r>
              <a:rPr lang="en-US" sz="3200" dirty="0"/>
              <a:t> Name: David Bowers</a:t>
            </a:r>
          </a:p>
          <a:p>
            <a:r>
              <a:rPr lang="en-US" sz="3200" dirty="0"/>
              <a:t>whois-ofkjmtvsnmy1k.com.txt:</a:t>
            </a:r>
            <a:r>
              <a:rPr lang="en-US" sz="3200" b="1" dirty="0"/>
              <a:t>Registrant</a:t>
            </a:r>
            <a:r>
              <a:rPr lang="en-US" sz="3200" dirty="0"/>
              <a:t> Name: David Bowers</a:t>
            </a:r>
            <a:endParaRPr lang="en-US" sz="3000" dirty="0" smtClean="0"/>
          </a:p>
          <a:p>
            <a:pPr marL="285750" indent="-285750">
              <a:buFont typeface="Arial"/>
              <a:buChar char="•"/>
            </a:pPr>
            <a:endParaRPr lang="en-US" sz="3000" dirty="0"/>
          </a:p>
        </p:txBody>
      </p:sp>
    </p:spTree>
    <p:extLst>
      <p:ext uri="{BB962C8B-B14F-4D97-AF65-F5344CB8AC3E}">
        <p14:creationId xmlns:p14="http://schemas.microsoft.com/office/powerpoint/2010/main" val="109930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David Bowers</a:t>
            </a:r>
            <a:endParaRPr lang="en-US" dirty="0"/>
          </a:p>
        </p:txBody>
      </p:sp>
      <p:sp>
        <p:nvSpPr>
          <p:cNvPr id="3" name="Content Placeholder 2"/>
          <p:cNvSpPr>
            <a:spLocks noGrp="1"/>
          </p:cNvSpPr>
          <p:nvPr>
            <p:ph idx="1"/>
          </p:nvPr>
        </p:nvSpPr>
        <p:spPr/>
        <p:txBody>
          <a:bodyPr/>
          <a:lstStyle/>
          <a:p>
            <a:r>
              <a:rPr lang="en-US" b="1" dirty="0" err="1"/>
              <a:t>bfzflqejohxmq.com</a:t>
            </a:r>
            <a:r>
              <a:rPr lang="en-US" dirty="0" err="1"/>
              <a:t>,Domain</a:t>
            </a:r>
            <a:r>
              <a:rPr lang="en-US" dirty="0"/>
              <a:t> used by </a:t>
            </a:r>
            <a:r>
              <a:rPr lang="en-US" dirty="0" err="1"/>
              <a:t>bedep</a:t>
            </a:r>
            <a:r>
              <a:rPr lang="en-US" dirty="0"/>
              <a:t> (-4 days to today),2015-08-16</a:t>
            </a:r>
          </a:p>
          <a:p>
            <a:r>
              <a:rPr lang="en-US" b="1" dirty="0" err="1"/>
              <a:t>eulletnyrxagvokz.com</a:t>
            </a:r>
            <a:r>
              <a:rPr lang="en-US" dirty="0" err="1"/>
              <a:t>,Domain</a:t>
            </a:r>
            <a:r>
              <a:rPr lang="en-US" dirty="0"/>
              <a:t> used by </a:t>
            </a:r>
            <a:r>
              <a:rPr lang="en-US" dirty="0" err="1"/>
              <a:t>bedep</a:t>
            </a:r>
            <a:r>
              <a:rPr lang="en-US" dirty="0"/>
              <a:t> (-4 days to today),2015-08-16</a:t>
            </a:r>
          </a:p>
          <a:p>
            <a:r>
              <a:rPr lang="en-US" b="1" dirty="0"/>
              <a:t>natrhkylqoxjtqt45.com</a:t>
            </a:r>
            <a:r>
              <a:rPr lang="en-US" dirty="0"/>
              <a:t>,Domain used by </a:t>
            </a:r>
            <a:r>
              <a:rPr lang="en-US" dirty="0" err="1"/>
              <a:t>bedep</a:t>
            </a:r>
            <a:r>
              <a:rPr lang="en-US" dirty="0"/>
              <a:t> (-4 days to today),2015-08-16</a:t>
            </a:r>
          </a:p>
          <a:p>
            <a:r>
              <a:rPr lang="en-US" b="1" dirty="0" err="1"/>
              <a:t>nrqagzfcsnneozu.com</a:t>
            </a:r>
            <a:r>
              <a:rPr lang="en-US" dirty="0" err="1"/>
              <a:t>,Domain</a:t>
            </a:r>
            <a:r>
              <a:rPr lang="en-US" dirty="0"/>
              <a:t> used by </a:t>
            </a:r>
            <a:r>
              <a:rPr lang="en-US" dirty="0" err="1"/>
              <a:t>bedep</a:t>
            </a:r>
            <a:r>
              <a:rPr lang="en-US" dirty="0"/>
              <a:t> (-4 days to today),2015-08-</a:t>
            </a:r>
            <a:r>
              <a:rPr lang="en-US" dirty="0" smtClean="0"/>
              <a:t>16</a:t>
            </a:r>
          </a:p>
          <a:p>
            <a:endParaRPr lang="en-US" dirty="0"/>
          </a:p>
          <a:p>
            <a:r>
              <a:rPr lang="en-US" dirty="0" smtClean="0"/>
              <a:t>But why stop with just known DGAs, what other domains are associated with “David Bowers”?</a:t>
            </a:r>
            <a:endParaRPr lang="en-US" dirty="0"/>
          </a:p>
          <a:p>
            <a:endParaRPr lang="en-US" dirty="0"/>
          </a:p>
        </p:txBody>
      </p:sp>
    </p:spTree>
    <p:extLst>
      <p:ext uri="{BB962C8B-B14F-4D97-AF65-F5344CB8AC3E}">
        <p14:creationId xmlns:p14="http://schemas.microsoft.com/office/powerpoint/2010/main" val="112955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objectives</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Here we are generally talking about organized crime, usually financially motivated.</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What we know:</a:t>
            </a:r>
          </a:p>
          <a:p>
            <a:pPr marL="575183" lvl="1" indent="-252413">
              <a:buFont typeface="Wingdings" panose="05000000000000000000" pitchFamily="2" charset="2"/>
              <a:buChar char="§"/>
            </a:pPr>
            <a:r>
              <a:rPr lang="en-US" sz="3000" dirty="0" smtClean="0"/>
              <a:t>Highly rational actors</a:t>
            </a:r>
          </a:p>
          <a:p>
            <a:pPr marL="575183" lvl="1" indent="-252413">
              <a:buFont typeface="Wingdings" panose="05000000000000000000" pitchFamily="2" charset="2"/>
              <a:buChar char="§"/>
            </a:pPr>
            <a:r>
              <a:rPr lang="en-US" sz="3000" dirty="0" smtClean="0"/>
              <a:t>May hire “outside experts” for specific tasks</a:t>
            </a:r>
          </a:p>
          <a:p>
            <a:pPr marL="575183" lvl="1" indent="-252413">
              <a:buFont typeface="Wingdings" panose="05000000000000000000" pitchFamily="2" charset="2"/>
              <a:buChar char="§"/>
            </a:pPr>
            <a:r>
              <a:rPr lang="en-US" sz="3000" dirty="0" smtClean="0"/>
              <a:t>Generally technological sophisticated</a:t>
            </a:r>
          </a:p>
          <a:p>
            <a:pPr marL="575183" lvl="1" indent="-252413">
              <a:buFont typeface="Wingdings" panose="05000000000000000000" pitchFamily="2" charset="2"/>
              <a:buChar char="§"/>
            </a:pPr>
            <a:r>
              <a:rPr lang="en-US" sz="3000" dirty="0" smtClean="0"/>
              <a:t>Desire to remain “quiet” and resilient</a:t>
            </a:r>
          </a:p>
        </p:txBody>
      </p:sp>
    </p:spTree>
    <p:extLst>
      <p:ext uri="{BB962C8B-B14F-4D97-AF65-F5344CB8AC3E}">
        <p14:creationId xmlns:p14="http://schemas.microsoft.com/office/powerpoint/2010/main" val="3699555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David Bowers</a:t>
            </a:r>
            <a:endParaRPr lang="en-US" dirty="0"/>
          </a:p>
        </p:txBody>
      </p:sp>
      <p:pic>
        <p:nvPicPr>
          <p:cNvPr id="4" name="Picture 3" descr="Screen Shot 2015-08-15 at 10.58.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90600"/>
            <a:ext cx="6172200" cy="5622355"/>
          </a:xfrm>
          <a:prstGeom prst="rect">
            <a:avLst/>
          </a:prstGeom>
        </p:spPr>
      </p:pic>
    </p:spTree>
    <p:extLst>
      <p:ext uri="{BB962C8B-B14F-4D97-AF65-F5344CB8AC3E}">
        <p14:creationId xmlns:p14="http://schemas.microsoft.com/office/powerpoint/2010/main" val="1310016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Surveillance is nice, what about notification?</a:t>
            </a:r>
            <a:endParaRPr lang="en-US" sz="3200"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Creation of feeds and intake is still a passive tactic.</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It is all possible to automate notifications when key changes happen to allow for more near-time actions.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This uses the Pushover application (Apple and Google stores) which has a very simple API.</a:t>
            </a:r>
            <a:endParaRPr lang="en-US" sz="3200" dirty="0"/>
          </a:p>
        </p:txBody>
      </p:sp>
    </p:spTree>
    <p:extLst>
      <p:ext uri="{BB962C8B-B14F-4D97-AF65-F5344CB8AC3E}">
        <p14:creationId xmlns:p14="http://schemas.microsoft.com/office/powerpoint/2010/main" val="616134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err="1" smtClean="0"/>
              <a:t>Dyre</a:t>
            </a:r>
            <a:r>
              <a:rPr lang="en-US" dirty="0" smtClean="0"/>
              <a:t> domain registered</a:t>
            </a:r>
            <a:endParaRPr lang="en-US" dirty="0"/>
          </a:p>
        </p:txBody>
      </p:sp>
      <p:pic>
        <p:nvPicPr>
          <p:cNvPr id="7" name="Picture 6" descr="IMG_025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1066800"/>
            <a:ext cx="3043238" cy="5410200"/>
          </a:xfrm>
          <a:prstGeom prst="rect">
            <a:avLst/>
          </a:prstGeom>
        </p:spPr>
      </p:pic>
    </p:spTree>
    <p:extLst>
      <p:ext uri="{BB962C8B-B14F-4D97-AF65-F5344CB8AC3E}">
        <p14:creationId xmlns:p14="http://schemas.microsoft.com/office/powerpoint/2010/main" val="3744750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err="1" smtClean="0"/>
              <a:t>Bedep</a:t>
            </a:r>
            <a:r>
              <a:rPr lang="en-US" dirty="0" smtClean="0"/>
              <a:t> Domain Registered</a:t>
            </a:r>
            <a:endParaRPr lang="en-US" dirty="0"/>
          </a:p>
        </p:txBody>
      </p:sp>
      <p:pic>
        <p:nvPicPr>
          <p:cNvPr id="4" name="Picture 3" descr="IMG_0256.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066800"/>
            <a:ext cx="3043238" cy="5410200"/>
          </a:xfrm>
          <a:prstGeom prst="rect">
            <a:avLst/>
          </a:prstGeom>
        </p:spPr>
      </p:pic>
    </p:spTree>
    <p:extLst>
      <p:ext uri="{BB962C8B-B14F-4D97-AF65-F5344CB8AC3E}">
        <p14:creationId xmlns:p14="http://schemas.microsoft.com/office/powerpoint/2010/main" val="253066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err="1" smtClean="0"/>
              <a:t>Matsnu</a:t>
            </a:r>
            <a:r>
              <a:rPr lang="en-US" dirty="0" smtClean="0"/>
              <a:t> domains registered</a:t>
            </a:r>
            <a:endParaRPr lang="en-US" dirty="0"/>
          </a:p>
        </p:txBody>
      </p:sp>
      <p:pic>
        <p:nvPicPr>
          <p:cNvPr id="4" name="Picture 3" descr="IMG_0259.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937" y="1524000"/>
            <a:ext cx="2914651" cy="5181600"/>
          </a:xfrm>
          <a:prstGeom prst="rect">
            <a:avLst/>
          </a:prstGeom>
        </p:spPr>
      </p:pic>
      <p:pic>
        <p:nvPicPr>
          <p:cNvPr id="8" name="Picture 7" descr="IMG_026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1524000"/>
            <a:ext cx="2914650" cy="5181600"/>
          </a:xfrm>
          <a:prstGeom prst="rect">
            <a:avLst/>
          </a:prstGeom>
        </p:spPr>
      </p:pic>
      <p:pic>
        <p:nvPicPr>
          <p:cNvPr id="9" name="Picture 8" descr="IMG_0261.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524000"/>
            <a:ext cx="2914650" cy="5181600"/>
          </a:xfrm>
          <a:prstGeom prst="rect">
            <a:avLst/>
          </a:prstGeom>
        </p:spPr>
      </p:pic>
    </p:spTree>
    <p:extLst>
      <p:ext uri="{BB962C8B-B14F-4D97-AF65-F5344CB8AC3E}">
        <p14:creationId xmlns:p14="http://schemas.microsoft.com/office/powerpoint/2010/main" val="2364578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Pivoting</a:t>
            </a:r>
            <a:endParaRPr lang="en-US" dirty="0"/>
          </a:p>
        </p:txBody>
      </p:sp>
      <p:sp>
        <p:nvSpPr>
          <p:cNvPr id="3" name="Content Placeholder 2"/>
          <p:cNvSpPr>
            <a:spLocks noGrp="1"/>
          </p:cNvSpPr>
          <p:nvPr>
            <p:ph idx="1"/>
          </p:nvPr>
        </p:nvSpPr>
        <p:spPr/>
        <p:txBody>
          <a:bodyPr>
            <a:normAutofit fontScale="92500" lnSpcReduction="20000"/>
          </a:bodyPr>
          <a:lstStyle/>
          <a:p>
            <a:pPr marL="282575" indent="-252413">
              <a:buFont typeface="Wingdings" panose="05000000000000000000" pitchFamily="2" charset="2"/>
              <a:buChar char="§"/>
            </a:pPr>
            <a:r>
              <a:rPr lang="en-US" sz="3200" dirty="0" smtClean="0"/>
              <a:t>Now that I know the-fancastar.com and j-</a:t>
            </a:r>
            <a:r>
              <a:rPr lang="en-US" sz="3200" dirty="0" err="1" smtClean="0"/>
              <a:t>manage.com</a:t>
            </a:r>
            <a:r>
              <a:rPr lang="en-US" sz="3200" dirty="0" smtClean="0"/>
              <a:t> serve NS for </a:t>
            </a:r>
            <a:r>
              <a:rPr lang="en-US" sz="3200" dirty="0" err="1" smtClean="0"/>
              <a:t>Matsnu</a:t>
            </a:r>
            <a:r>
              <a:rPr lang="en-US" sz="3200" dirty="0" smtClean="0"/>
              <a:t>, I can see what else is served by those </a:t>
            </a:r>
            <a:r>
              <a:rPr lang="en-US" sz="3200" dirty="0" err="1" smtClean="0"/>
              <a:t>nameservers</a:t>
            </a:r>
            <a:r>
              <a:rPr lang="en-US" sz="3200" dirty="0" smtClean="0"/>
              <a:t> to find additional intelligence.</a:t>
            </a:r>
          </a:p>
          <a:p>
            <a:pPr marL="282575" lvl="2" indent="-252413">
              <a:buFont typeface="Wingdings" panose="05000000000000000000" pitchFamily="2" charset="2"/>
              <a:buChar char="§"/>
            </a:pPr>
            <a:endParaRPr lang="en-US" sz="3200" i="1" dirty="0"/>
          </a:p>
          <a:p>
            <a:pPr marL="282575" lvl="2" indent="-252413">
              <a:buFont typeface="Wingdings" panose="05000000000000000000" pitchFamily="2" charset="2"/>
              <a:buChar char="§"/>
            </a:pPr>
            <a:r>
              <a:rPr lang="en-US" sz="3200" i="1" dirty="0" smtClean="0"/>
              <a:t>As of 24 Aug, this has switched to </a:t>
            </a:r>
            <a:r>
              <a:rPr lang="en-US" sz="3200" i="1" dirty="0" err="1" smtClean="0"/>
              <a:t>nausoccer.net</a:t>
            </a:r>
            <a:r>
              <a:rPr lang="en-US" sz="3200" i="1" dirty="0" smtClean="0"/>
              <a:t> and </a:t>
            </a:r>
            <a:r>
              <a:rPr lang="en-US" sz="3200" i="1" dirty="0" err="1" smtClean="0"/>
              <a:t>kanesth.com</a:t>
            </a:r>
            <a:endParaRPr lang="en-US" sz="3200" i="1" dirty="0" smtClean="0"/>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Caution is due, this may not always yield results and may yield false positives.  Always correlate with something else before making a final </a:t>
            </a:r>
            <a:r>
              <a:rPr lang="en-US" sz="3200" dirty="0" err="1" smtClean="0"/>
              <a:t>judgement</a:t>
            </a:r>
            <a:r>
              <a:rPr lang="en-US" sz="3200" dirty="0" smtClean="0"/>
              <a:t>.</a:t>
            </a:r>
            <a:endParaRPr lang="en-US" sz="3200" dirty="0"/>
          </a:p>
        </p:txBody>
      </p:sp>
    </p:spTree>
    <p:extLst>
      <p:ext uri="{BB962C8B-B14F-4D97-AF65-F5344CB8AC3E}">
        <p14:creationId xmlns:p14="http://schemas.microsoft.com/office/powerpoint/2010/main" val="1519458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Pivoting</a:t>
            </a:r>
            <a:endParaRPr lang="en-US" dirty="0"/>
          </a:p>
        </p:txBody>
      </p:sp>
      <p:sp>
        <p:nvSpPr>
          <p:cNvPr id="3" name="Content Placeholder 2"/>
          <p:cNvSpPr>
            <a:spLocks noGrp="1"/>
          </p:cNvSpPr>
          <p:nvPr>
            <p:ph idx="1"/>
          </p:nvPr>
        </p:nvSpPr>
        <p:spPr/>
        <p:txBody>
          <a:bodyPr/>
          <a:lstStyle/>
          <a:p>
            <a:r>
              <a:rPr lang="en-US" dirty="0" smtClean="0"/>
              <a:t>Using IP from </a:t>
            </a:r>
            <a:r>
              <a:rPr lang="en-US" dirty="0" err="1" smtClean="0"/>
              <a:t>Matsnu</a:t>
            </a:r>
            <a:r>
              <a:rPr lang="en-US" dirty="0" smtClean="0"/>
              <a:t> 31.210.120.103</a:t>
            </a:r>
          </a:p>
          <a:p>
            <a:endParaRPr lang="en-US" dirty="0"/>
          </a:p>
          <a:p>
            <a:r>
              <a:rPr lang="pl-PL" dirty="0" err="1"/>
              <a:t>hostkale.com</a:t>
            </a:r>
            <a:r>
              <a:rPr lang="pl-PL" dirty="0"/>
              <a:t>. IN A 31.210.120.103</a:t>
            </a:r>
          </a:p>
          <a:p>
            <a:r>
              <a:rPr lang="pl-PL" dirty="0"/>
              <a:t>ns1.hostkale.com. IN A 31.210.120.103</a:t>
            </a:r>
          </a:p>
          <a:p>
            <a:r>
              <a:rPr lang="pl-PL" dirty="0"/>
              <a:t>ns2.hostkale.com. IN A 31.210.120.103</a:t>
            </a:r>
          </a:p>
          <a:p>
            <a:r>
              <a:rPr lang="pl-PL" dirty="0" err="1"/>
              <a:t>linuxtr.hostkale.com</a:t>
            </a:r>
            <a:r>
              <a:rPr lang="pl-PL" dirty="0"/>
              <a:t>. IN A 31.210.120.103</a:t>
            </a:r>
          </a:p>
          <a:p>
            <a:r>
              <a:rPr lang="hr-HR" dirty="0"/>
              <a:t>mobiluzman.com. IN A 31.210.120.103</a:t>
            </a:r>
          </a:p>
          <a:p>
            <a:r>
              <a:rPr lang="pt-BR" dirty="0" err="1"/>
              <a:t>habertemasi.com</a:t>
            </a:r>
            <a:r>
              <a:rPr lang="pt-BR" dirty="0"/>
              <a:t>. IN A 31.210.120.103</a:t>
            </a:r>
          </a:p>
          <a:p>
            <a:r>
              <a:rPr lang="pl-PL" dirty="0" err="1"/>
              <a:t>kinghackerz.com</a:t>
            </a:r>
            <a:r>
              <a:rPr lang="pl-PL" dirty="0"/>
              <a:t>. IN A 31.210.120.103</a:t>
            </a:r>
          </a:p>
          <a:p>
            <a:r>
              <a:rPr lang="is-IS" dirty="0"/>
              <a:t>eglencekeyfi.com. IN A 31.210.120.103</a:t>
            </a:r>
          </a:p>
          <a:p>
            <a:r>
              <a:rPr lang="is-IS" dirty="0"/>
              <a:t>ns1.eglencekeyfi.com. IN A 31.210.120.103</a:t>
            </a:r>
          </a:p>
          <a:p>
            <a:r>
              <a:rPr lang="da-DK" dirty="0" err="1"/>
              <a:t>nejdetkuafor.com</a:t>
            </a:r>
            <a:r>
              <a:rPr lang="da-DK" dirty="0"/>
              <a:t>. IN A 31.210.120.103</a:t>
            </a:r>
          </a:p>
          <a:p>
            <a:r>
              <a:rPr lang="hr-HR" dirty="0"/>
              <a:t>profitstring.com. IN A 31.210.120.103</a:t>
            </a:r>
          </a:p>
          <a:p>
            <a:r>
              <a:rPr lang="sk-SK" dirty="0"/>
              <a:t>sirketrehber.com. IN A 31.210.120.103</a:t>
            </a:r>
          </a:p>
          <a:p>
            <a:r>
              <a:rPr lang="en-US" dirty="0" err="1"/>
              <a:t>actstudy-meat.com</a:t>
            </a:r>
            <a:r>
              <a:rPr lang="en-US" dirty="0"/>
              <a:t>. IN A 31.210.120.103</a:t>
            </a:r>
          </a:p>
          <a:p>
            <a:r>
              <a:rPr lang="en-US" dirty="0" smtClean="0"/>
              <a:t>….</a:t>
            </a:r>
            <a:endParaRPr lang="en-US" dirty="0"/>
          </a:p>
        </p:txBody>
      </p:sp>
    </p:spTree>
    <p:extLst>
      <p:ext uri="{BB962C8B-B14F-4D97-AF65-F5344CB8AC3E}">
        <p14:creationId xmlns:p14="http://schemas.microsoft.com/office/powerpoint/2010/main" val="1849510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adversarial response</a:t>
            </a:r>
            <a:endParaRPr lang="en-US" dirty="0"/>
          </a:p>
        </p:txBody>
      </p:sp>
      <p:sp>
        <p:nvSpPr>
          <p:cNvPr id="3" name="Content Placeholder 2"/>
          <p:cNvSpPr>
            <a:spLocks noGrp="1"/>
          </p:cNvSpPr>
          <p:nvPr>
            <p:ph idx="1"/>
          </p:nvPr>
        </p:nvSpPr>
        <p:spPr/>
        <p:txBody>
          <a:bodyPr>
            <a:normAutofit/>
          </a:bodyPr>
          <a:lstStyle/>
          <a:p>
            <a:pPr marL="282575" indent="-252413">
              <a:buFont typeface="Wingdings" panose="05000000000000000000" pitchFamily="2" charset="2"/>
              <a:buChar char="§"/>
            </a:pPr>
            <a:r>
              <a:rPr lang="en-US" sz="3200" dirty="0" smtClean="0"/>
              <a:t>Starting to see sinkhole-aware malware.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Some malware always authenticated the C2, but sinkholes still could gather intel.</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Now malware is being written to attempt to bypass sinkholes altogether.</a:t>
            </a:r>
            <a:endParaRPr lang="en-US" sz="3200" dirty="0"/>
          </a:p>
        </p:txBody>
      </p:sp>
    </p:spTree>
    <p:extLst>
      <p:ext uri="{BB962C8B-B14F-4D97-AF65-F5344CB8AC3E}">
        <p14:creationId xmlns:p14="http://schemas.microsoft.com/office/powerpoint/2010/main" val="3701700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3" name="Content Placeholder 2"/>
          <p:cNvSpPr>
            <a:spLocks noGrp="1"/>
          </p:cNvSpPr>
          <p:nvPr>
            <p:ph idx="1"/>
          </p:nvPr>
        </p:nvSpPr>
        <p:spPr/>
        <p:txBody>
          <a:bodyPr>
            <a:normAutofit lnSpcReduction="10000"/>
          </a:bodyPr>
          <a:lstStyle/>
          <a:p>
            <a:pPr marL="282575" indent="-252413">
              <a:buFont typeface="Wingdings" panose="05000000000000000000" pitchFamily="2" charset="2"/>
              <a:buChar char="§"/>
            </a:pPr>
            <a:r>
              <a:rPr lang="en-US" sz="3200" dirty="0" smtClean="0"/>
              <a:t>DGAs will be around for awhile as part of several methods of communication to victim machines.</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Tor/I2P will continue to be used because of its advantages but DGAs still needed due to ease of blocking tor.</a:t>
            </a:r>
          </a:p>
          <a:p>
            <a:pPr marL="282575" indent="-252413">
              <a:buFont typeface="Wingdings" panose="05000000000000000000" pitchFamily="2" charset="2"/>
              <a:buChar char="§"/>
            </a:pPr>
            <a:endParaRPr lang="en-US" sz="3200" dirty="0" smtClean="0"/>
          </a:p>
          <a:p>
            <a:pPr marL="282575" indent="-252413">
              <a:buFont typeface="Wingdings" panose="05000000000000000000" pitchFamily="2" charset="2"/>
              <a:buChar char="§"/>
            </a:pPr>
            <a:r>
              <a:rPr lang="en-US" sz="3200" dirty="0" smtClean="0"/>
              <a:t>Increase in the use of “interesting” dynamic seeds.</a:t>
            </a:r>
            <a:endParaRPr lang="en-US" sz="3200" dirty="0"/>
          </a:p>
        </p:txBody>
      </p:sp>
    </p:spTree>
    <p:extLst>
      <p:ext uri="{BB962C8B-B14F-4D97-AF65-F5344CB8AC3E}">
        <p14:creationId xmlns:p14="http://schemas.microsoft.com/office/powerpoint/2010/main" val="273598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a:bodyPr>
          <a:lstStyle/>
          <a:p>
            <a:pPr marL="30162" indent="0">
              <a:buNone/>
            </a:pPr>
            <a:r>
              <a:rPr lang="en-US" sz="3200" dirty="0" smtClean="0"/>
              <a:t>Thanks Daniel </a:t>
            </a:r>
            <a:r>
              <a:rPr lang="en-US" sz="3200" dirty="0" err="1" smtClean="0"/>
              <a:t>Plohmann</a:t>
            </a:r>
            <a:r>
              <a:rPr lang="en-US" sz="3200" dirty="0" smtClean="0"/>
              <a:t>, April </a:t>
            </a:r>
            <a:r>
              <a:rPr lang="en-US" sz="3200" dirty="0" err="1" smtClean="0"/>
              <a:t>Lorenzen</a:t>
            </a:r>
            <a:r>
              <a:rPr lang="en-US" sz="3200" dirty="0" smtClean="0"/>
              <a:t>, Andrew </a:t>
            </a:r>
            <a:r>
              <a:rPr lang="en-US" sz="3200" dirty="0" err="1" smtClean="0"/>
              <a:t>Abakumov</a:t>
            </a:r>
            <a:r>
              <a:rPr lang="en-US" sz="3200" dirty="0" smtClean="0"/>
              <a:t>, Anubis Networks, many others</a:t>
            </a:r>
            <a:r>
              <a:rPr lang="en-US" sz="3200" dirty="0"/>
              <a:t>.</a:t>
            </a:r>
          </a:p>
          <a:p>
            <a:pPr marL="30162" indent="0">
              <a:buNone/>
            </a:pPr>
            <a:endParaRPr lang="en-US" sz="3200" dirty="0" smtClean="0"/>
          </a:p>
          <a:p>
            <a:pPr marL="30162" indent="0">
              <a:buNone/>
            </a:pPr>
            <a:r>
              <a:rPr lang="en-US" sz="3200" dirty="0" smtClean="0"/>
              <a:t>And thanks HITCON!</a:t>
            </a:r>
          </a:p>
          <a:p>
            <a:pPr marL="30162" indent="0">
              <a:buNone/>
            </a:pPr>
            <a:endParaRPr lang="en-US" sz="3200" dirty="0" smtClean="0"/>
          </a:p>
          <a:p>
            <a:pPr marL="30162" indent="0">
              <a:buNone/>
            </a:pPr>
            <a:r>
              <a:rPr lang="en-US" sz="3200" dirty="0" smtClean="0"/>
              <a:t>My feeds: </a:t>
            </a:r>
            <a:r>
              <a:rPr lang="en-US" sz="3200" dirty="0" err="1" smtClean="0"/>
              <a:t>osint.bambenekconsulting.com</a:t>
            </a:r>
            <a:r>
              <a:rPr lang="en-US" sz="3200" dirty="0" smtClean="0"/>
              <a:t>/feeds/ </a:t>
            </a:r>
            <a:endParaRPr lang="en-US" sz="3200" dirty="0"/>
          </a:p>
          <a:p>
            <a:pPr marL="30162" indent="0">
              <a:buNone/>
            </a:pPr>
            <a:endParaRPr lang="en-US" sz="3200" dirty="0" smtClean="0"/>
          </a:p>
          <a:p>
            <a:pPr marL="30162" indent="0">
              <a:buNone/>
            </a:pPr>
            <a:r>
              <a:rPr lang="en-US" sz="3200" dirty="0" smtClean="0">
                <a:hlinkClick r:id="rId2"/>
              </a:rPr>
              <a:t>jcb@bambenekconsulting.com</a:t>
            </a:r>
            <a:endParaRPr lang="en-US" sz="3200" dirty="0" smtClean="0"/>
          </a:p>
          <a:p>
            <a:pPr marL="30162" indent="0">
              <a:buNone/>
            </a:pPr>
            <a:r>
              <a:rPr lang="en-US" sz="3200" dirty="0" smtClean="0"/>
              <a:t>www.bambenekconsulting.com</a:t>
            </a:r>
            <a:endParaRPr lang="en-US" sz="3200" dirty="0"/>
          </a:p>
          <a:p>
            <a:pPr marL="30162" indent="0">
              <a:buNone/>
            </a:pPr>
            <a:r>
              <a:rPr lang="en-US" sz="3200" dirty="0" smtClean="0"/>
              <a:t>+1 312 425 7225</a:t>
            </a:r>
            <a:endParaRPr lang="en-US" sz="3200" dirty="0"/>
          </a:p>
        </p:txBody>
      </p:sp>
    </p:spTree>
    <p:extLst>
      <p:ext uri="{BB962C8B-B14F-4D97-AF65-F5344CB8AC3E}">
        <p14:creationId xmlns:p14="http://schemas.microsoft.com/office/powerpoint/2010/main" val="282021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Objectives</a:t>
            </a:r>
            <a:endParaRPr lang="en-US" dirty="0"/>
          </a:p>
        </p:txBody>
      </p:sp>
      <p:sp>
        <p:nvSpPr>
          <p:cNvPr id="3" name="Content Placeholder 2"/>
          <p:cNvSpPr>
            <a:spLocks noGrp="1"/>
          </p:cNvSpPr>
          <p:nvPr>
            <p:ph idx="1"/>
          </p:nvPr>
        </p:nvSpPr>
        <p:spPr/>
        <p:txBody>
          <a:bodyPr>
            <a:normAutofit fontScale="92500" lnSpcReduction="20000"/>
          </a:bodyPr>
          <a:lstStyle/>
          <a:p>
            <a:pPr marL="282575" indent="-252413">
              <a:buFont typeface="Wingdings" panose="05000000000000000000" pitchFamily="2" charset="2"/>
              <a:buChar char="§"/>
            </a:pPr>
            <a:r>
              <a:rPr lang="en-US" sz="3200" dirty="0" smtClean="0"/>
              <a:t>Any good intelligence program needs to also analyze your own objectives.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I investigate and try to disrupt criminal networks, so my objective is externally focused.</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These efforts are directed toward “criminal” actors, nation-state / APT threats would require a different focus.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Most people are defensively focused so their information priorities are different.</a:t>
            </a:r>
            <a:endParaRPr lang="en-US" sz="3000" dirty="0"/>
          </a:p>
          <a:p>
            <a:endParaRPr lang="en-US" dirty="0"/>
          </a:p>
        </p:txBody>
      </p:sp>
    </p:spTree>
    <p:extLst>
      <p:ext uri="{BB962C8B-B14F-4D97-AF65-F5344CB8AC3E}">
        <p14:creationId xmlns:p14="http://schemas.microsoft.com/office/powerpoint/2010/main" val="342116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C2 Network Types</a:t>
            </a:r>
            <a:endParaRPr lang="en-US" dirty="0"/>
          </a:p>
        </p:txBody>
      </p:sp>
      <p:sp>
        <p:nvSpPr>
          <p:cNvPr id="3" name="Content Placeholder 2"/>
          <p:cNvSpPr>
            <a:spLocks noGrp="1"/>
          </p:cNvSpPr>
          <p:nvPr>
            <p:ph idx="1"/>
          </p:nvPr>
        </p:nvSpPr>
        <p:spPr/>
        <p:txBody>
          <a:bodyPr>
            <a:normAutofit lnSpcReduction="10000"/>
          </a:bodyPr>
          <a:lstStyle/>
          <a:p>
            <a:pPr marL="282575" indent="-252413">
              <a:buFont typeface="Wingdings" panose="05000000000000000000" pitchFamily="2" charset="2"/>
              <a:buChar char="§"/>
            </a:pPr>
            <a:r>
              <a:rPr lang="en-US" sz="3000" dirty="0" smtClean="0"/>
              <a:t>Static IP / Hostname Lists</a:t>
            </a:r>
          </a:p>
          <a:p>
            <a:pPr marL="282575" indent="-252413">
              <a:buFont typeface="Wingdings" panose="05000000000000000000" pitchFamily="2" charset="2"/>
              <a:buChar char="§"/>
            </a:pPr>
            <a:endParaRPr lang="en-US" sz="3000" dirty="0" smtClean="0"/>
          </a:p>
          <a:p>
            <a:pPr marL="282575" indent="-252413">
              <a:buFont typeface="Wingdings" panose="05000000000000000000" pitchFamily="2" charset="2"/>
              <a:buChar char="§"/>
            </a:pPr>
            <a:r>
              <a:rPr lang="en-US" sz="3000" dirty="0" err="1" smtClean="0"/>
              <a:t>Proxied</a:t>
            </a:r>
            <a:r>
              <a:rPr lang="en-US" sz="3000" dirty="0" smtClean="0"/>
              <a:t> C2s</a:t>
            </a:r>
          </a:p>
          <a:p>
            <a:pPr marL="282575" indent="-252413">
              <a:buFont typeface="Wingdings" panose="05000000000000000000" pitchFamily="2" charset="2"/>
              <a:buChar char="§"/>
            </a:pPr>
            <a:endParaRPr lang="en-US" sz="3000" dirty="0" smtClean="0"/>
          </a:p>
          <a:p>
            <a:pPr marL="282575" indent="-252413">
              <a:buFont typeface="Wingdings" panose="05000000000000000000" pitchFamily="2" charset="2"/>
              <a:buChar char="§"/>
            </a:pPr>
            <a:r>
              <a:rPr lang="en-US" sz="3000" dirty="0" smtClean="0"/>
              <a:t>Dynamic DNS</a:t>
            </a:r>
          </a:p>
          <a:p>
            <a:pPr marL="282575" indent="-252413">
              <a:buFont typeface="Wingdings" panose="05000000000000000000" pitchFamily="2" charset="2"/>
              <a:buChar char="§"/>
            </a:pPr>
            <a:endParaRPr lang="en-US" sz="3000" dirty="0" smtClean="0"/>
          </a:p>
          <a:p>
            <a:pPr marL="282575" indent="-252413">
              <a:buFont typeface="Wingdings" panose="05000000000000000000" pitchFamily="2" charset="2"/>
              <a:buChar char="§"/>
            </a:pPr>
            <a:r>
              <a:rPr lang="en-US" sz="3000" dirty="0" smtClean="0"/>
              <a:t>Fast Flux / Double Flux Networks</a:t>
            </a:r>
          </a:p>
          <a:p>
            <a:pPr marL="282575" indent="-252413">
              <a:buFont typeface="Wingdings" panose="05000000000000000000" pitchFamily="2" charset="2"/>
              <a:buChar char="§"/>
            </a:pPr>
            <a:endParaRPr lang="en-US" sz="3000" dirty="0" smtClean="0"/>
          </a:p>
          <a:p>
            <a:pPr marL="282575" indent="-252413">
              <a:buFont typeface="Wingdings" panose="05000000000000000000" pitchFamily="2" charset="2"/>
              <a:buChar char="§"/>
            </a:pPr>
            <a:r>
              <a:rPr lang="en-US" sz="3000" dirty="0" smtClean="0"/>
              <a:t>Domain Generation Algorithms</a:t>
            </a:r>
          </a:p>
          <a:p>
            <a:pPr marL="282575" indent="-252413">
              <a:buFont typeface="Wingdings" panose="05000000000000000000" pitchFamily="2" charset="2"/>
              <a:buChar char="§"/>
            </a:pPr>
            <a:endParaRPr lang="en-US" sz="3000" dirty="0" smtClean="0"/>
          </a:p>
          <a:p>
            <a:pPr marL="282575" indent="-252413">
              <a:buFont typeface="Wingdings" panose="05000000000000000000" pitchFamily="2" charset="2"/>
              <a:buChar char="§"/>
            </a:pPr>
            <a:r>
              <a:rPr lang="en-US" sz="3000" dirty="0" smtClean="0"/>
              <a:t>Tor / i2p hidden services</a:t>
            </a:r>
          </a:p>
          <a:p>
            <a:pPr marL="282575" indent="-252413">
              <a:buFont typeface="Wingdings" panose="05000000000000000000" pitchFamily="2" charset="2"/>
              <a:buChar char="§"/>
            </a:pPr>
            <a:endParaRPr lang="en-US" sz="3000" dirty="0"/>
          </a:p>
          <a:p>
            <a:endParaRPr lang="en-US" sz="3000" dirty="0"/>
          </a:p>
        </p:txBody>
      </p:sp>
    </p:spTree>
    <p:extLst>
      <p:ext uri="{BB962C8B-B14F-4D97-AF65-F5344CB8AC3E}">
        <p14:creationId xmlns:p14="http://schemas.microsoft.com/office/powerpoint/2010/main" val="207018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History of Malware C2 Networks</a:t>
            </a:r>
            <a:endParaRPr lang="en-US" dirty="0"/>
          </a:p>
        </p:txBody>
      </p:sp>
      <p:sp>
        <p:nvSpPr>
          <p:cNvPr id="3" name="Content Placeholder 2"/>
          <p:cNvSpPr>
            <a:spLocks noGrp="1"/>
          </p:cNvSpPr>
          <p:nvPr>
            <p:ph idx="1"/>
          </p:nvPr>
        </p:nvSpPr>
        <p:spPr/>
        <p:txBody>
          <a:bodyPr>
            <a:normAutofit fontScale="92500"/>
          </a:bodyPr>
          <a:lstStyle/>
          <a:p>
            <a:pPr marL="282575" indent="-252413">
              <a:buFont typeface="Wingdings" panose="05000000000000000000" pitchFamily="2" charset="2"/>
              <a:buChar char="§"/>
            </a:pPr>
            <a:r>
              <a:rPr lang="en-US" sz="3200" dirty="0" smtClean="0"/>
              <a:t>An adversary wants to persist over the long-term and make their networks more resilient against enforcement actions.</a:t>
            </a:r>
            <a:endParaRPr lang="en-US" sz="3200" dirty="0"/>
          </a:p>
          <a:p>
            <a:pPr marL="282575" indent="-252413">
              <a:buFont typeface="Wingdings" panose="05000000000000000000" pitchFamily="2" charset="2"/>
              <a:buChar char="§"/>
            </a:pPr>
            <a:r>
              <a:rPr lang="en-US" sz="3200" dirty="0" smtClean="0"/>
              <a:t>Domains tend to be easier to take down the IPs due to avoidance of jurisdictional issues.</a:t>
            </a:r>
          </a:p>
          <a:p>
            <a:pPr marL="282575" indent="-252413">
              <a:buFont typeface="Wingdings" panose="05000000000000000000" pitchFamily="2" charset="2"/>
              <a:buChar char="§"/>
            </a:pPr>
            <a:r>
              <a:rPr lang="en-US" sz="3200" dirty="0" smtClean="0"/>
              <a:t>Development over time will largely show adversaries have acted in ways to ensure increased resiliency.  </a:t>
            </a:r>
          </a:p>
          <a:p>
            <a:pPr marL="282575" indent="-252413">
              <a:buFont typeface="Wingdings" panose="05000000000000000000" pitchFamily="2" charset="2"/>
              <a:buChar char="§"/>
            </a:pPr>
            <a:r>
              <a:rPr lang="en-US" sz="3200" dirty="0" smtClean="0"/>
              <a:t>We can continue to map forward over time where they are likely to go in the future as a result.</a:t>
            </a:r>
            <a:endParaRPr lang="en-US" sz="3200" dirty="0"/>
          </a:p>
        </p:txBody>
      </p:sp>
    </p:spTree>
    <p:extLst>
      <p:ext uri="{BB962C8B-B14F-4D97-AF65-F5344CB8AC3E}">
        <p14:creationId xmlns:p14="http://schemas.microsoft.com/office/powerpoint/2010/main" val="135597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Multiple Techniques</a:t>
            </a:r>
            <a:endParaRPr lang="en-US" dirty="0"/>
          </a:p>
        </p:txBody>
      </p:sp>
      <p:sp>
        <p:nvSpPr>
          <p:cNvPr id="3" name="Content Placeholder 2"/>
          <p:cNvSpPr>
            <a:spLocks noGrp="1"/>
          </p:cNvSpPr>
          <p:nvPr>
            <p:ph idx="1"/>
          </p:nvPr>
        </p:nvSpPr>
        <p:spPr/>
        <p:txBody>
          <a:bodyPr>
            <a:normAutofit fontScale="92500"/>
          </a:bodyPr>
          <a:lstStyle/>
          <a:p>
            <a:pPr marL="282575" indent="-252413">
              <a:buFont typeface="Wingdings" panose="05000000000000000000" pitchFamily="2" charset="2"/>
              <a:buChar char="§"/>
            </a:pPr>
            <a:r>
              <a:rPr lang="en-US" sz="3200" dirty="0" smtClean="0"/>
              <a:t>The most resilient malware C2 use multiple methods of callback.</a:t>
            </a:r>
          </a:p>
          <a:p>
            <a:pPr marL="282575" indent="-252413">
              <a:buFont typeface="Wingdings" panose="05000000000000000000" pitchFamily="2" charset="2"/>
              <a:buChar char="§"/>
            </a:pPr>
            <a:r>
              <a:rPr lang="en-US" sz="3200" dirty="0" smtClean="0"/>
              <a:t>Static Lists</a:t>
            </a:r>
          </a:p>
          <a:p>
            <a:pPr marL="282575" indent="-252413">
              <a:buFont typeface="Wingdings" panose="05000000000000000000" pitchFamily="2" charset="2"/>
              <a:buChar char="§"/>
            </a:pPr>
            <a:r>
              <a:rPr lang="en-US" sz="3200" dirty="0" smtClean="0"/>
              <a:t>DGAs</a:t>
            </a:r>
          </a:p>
          <a:p>
            <a:pPr marL="282575" indent="-252413">
              <a:buFont typeface="Wingdings" panose="05000000000000000000" pitchFamily="2" charset="2"/>
              <a:buChar char="§"/>
            </a:pPr>
            <a:r>
              <a:rPr lang="en-US" sz="3200" dirty="0" smtClean="0"/>
              <a:t>Tor/I2P</a:t>
            </a:r>
          </a:p>
          <a:p>
            <a:pPr marL="282575" indent="-252413">
              <a:buFont typeface="Wingdings" panose="05000000000000000000" pitchFamily="2" charset="2"/>
              <a:buChar char="§"/>
            </a:pPr>
            <a:r>
              <a:rPr lang="en-US" sz="3200" dirty="0" smtClean="0"/>
              <a:t>If one or two are blocked, still able to control machine.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To affect a takedown, need to block all means of communication and updating victim machines.</a:t>
            </a:r>
            <a:endParaRPr lang="en-US" sz="3200" dirty="0"/>
          </a:p>
        </p:txBody>
      </p:sp>
    </p:spTree>
    <p:extLst>
      <p:ext uri="{BB962C8B-B14F-4D97-AF65-F5344CB8AC3E}">
        <p14:creationId xmlns:p14="http://schemas.microsoft.com/office/powerpoint/2010/main" val="310025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Generation Algorithms</a:t>
            </a:r>
            <a:endParaRPr lang="en-US" dirty="0"/>
          </a:p>
        </p:txBody>
      </p:sp>
      <p:sp>
        <p:nvSpPr>
          <p:cNvPr id="3" name="Content Placeholder 2"/>
          <p:cNvSpPr>
            <a:spLocks noGrp="1"/>
          </p:cNvSpPr>
          <p:nvPr>
            <p:ph idx="1"/>
          </p:nvPr>
        </p:nvSpPr>
        <p:spPr/>
        <p:txBody>
          <a:bodyPr>
            <a:normAutofit fontScale="92500"/>
          </a:bodyPr>
          <a:lstStyle/>
          <a:p>
            <a:pPr marL="282575" indent="-252413">
              <a:buFont typeface="Wingdings" panose="05000000000000000000" pitchFamily="2" charset="2"/>
              <a:buChar char="§"/>
            </a:pPr>
            <a:r>
              <a:rPr lang="en-US" sz="3200" dirty="0" smtClean="0"/>
              <a:t>Usually a complex math algorithm to create pseudo-random but predictable domain names.</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Now instead of a static list, you have a dynamic list of hundreds or thousands of domains and adversary only needs to have a couple registered at a time.</a:t>
            </a:r>
          </a:p>
          <a:p>
            <a:pPr marL="282575" indent="-252413">
              <a:buFont typeface="Wingdings" panose="05000000000000000000" pitchFamily="2" charset="2"/>
              <a:buChar char="§"/>
            </a:pPr>
            <a:endParaRPr lang="en-US" sz="3200" dirty="0"/>
          </a:p>
          <a:p>
            <a:pPr marL="282575" indent="-252413">
              <a:buFont typeface="Wingdings" panose="05000000000000000000" pitchFamily="2" charset="2"/>
              <a:buChar char="§"/>
            </a:pPr>
            <a:r>
              <a:rPr lang="en-US" sz="3200" dirty="0" smtClean="0"/>
              <a:t>Can search for “friendly” registrars to avoid suspension.</a:t>
            </a:r>
            <a:endParaRPr lang="en-US" sz="3200" dirty="0"/>
          </a:p>
        </p:txBody>
      </p:sp>
    </p:spTree>
    <p:extLst>
      <p:ext uri="{BB962C8B-B14F-4D97-AF65-F5344CB8AC3E}">
        <p14:creationId xmlns:p14="http://schemas.microsoft.com/office/powerpoint/2010/main" val="302937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2232</TotalTime>
  <Words>2930</Words>
  <Application>Microsoft Macintosh PowerPoint</Application>
  <PresentationFormat>On-screen Show (4:3)</PresentationFormat>
  <Paragraphs>336</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DGAs and Threat Intelligence</vt:lpstr>
      <vt:lpstr>Intro</vt:lpstr>
      <vt:lpstr>About Threat Intelligence</vt:lpstr>
      <vt:lpstr>Adversarial objectives</vt:lpstr>
      <vt:lpstr>My Objectives</vt:lpstr>
      <vt:lpstr>Malware C2 Network Types</vt:lpstr>
      <vt:lpstr>A History of Malware C2 Networks</vt:lpstr>
      <vt:lpstr>Use of Multiple Techniques</vt:lpstr>
      <vt:lpstr>Domain Generation Algorithms</vt:lpstr>
      <vt:lpstr>Reverse Engineering DGAs</vt:lpstr>
      <vt:lpstr>Reversing DGAs Example</vt:lpstr>
      <vt:lpstr>Types of DGAs</vt:lpstr>
      <vt:lpstr>Other DGA Hardening Techniques</vt:lpstr>
      <vt:lpstr>Examples of select DGAs - Cryptolocker</vt:lpstr>
      <vt:lpstr>Examples of select DGAs - Cryptolocker</vt:lpstr>
      <vt:lpstr>Examples of select DGAs - Tinba</vt:lpstr>
      <vt:lpstr>Examples of select DGAs - Tinba</vt:lpstr>
      <vt:lpstr>Examples of select DGAs - Bedep</vt:lpstr>
      <vt:lpstr>Examples of select DGAs - Bedep</vt:lpstr>
      <vt:lpstr>Examples of Select DGAs – Matsnu and Rovnix</vt:lpstr>
      <vt:lpstr>What the use of DGAs gives the good guys</vt:lpstr>
      <vt:lpstr>What the use of DGAs gives the good guys</vt:lpstr>
      <vt:lpstr>Sinkholing</vt:lpstr>
      <vt:lpstr>Feed generation on DGAs</vt:lpstr>
      <vt:lpstr>How to set up surveillance on a DGA</vt:lpstr>
      <vt:lpstr>DGA surveillance</vt:lpstr>
      <vt:lpstr>Tinba DGA feed example</vt:lpstr>
      <vt:lpstr>A note on intelligence bias</vt:lpstr>
      <vt:lpstr>Tinba IP list</vt:lpstr>
      <vt:lpstr>Should also check NS info too</vt:lpstr>
      <vt:lpstr>Should also check NS info too</vt:lpstr>
      <vt:lpstr>DGA Surveillance</vt:lpstr>
      <vt:lpstr>Adversarial Response</vt:lpstr>
      <vt:lpstr>Counterintelligence</vt:lpstr>
      <vt:lpstr>Counterintelligence – or worse version</vt:lpstr>
      <vt:lpstr>Counterintelligence – or worse version</vt:lpstr>
      <vt:lpstr>Whois Registrar Intel</vt:lpstr>
      <vt:lpstr>Whois Info</vt:lpstr>
      <vt:lpstr>David Bowers</vt:lpstr>
      <vt:lpstr>David Bowers</vt:lpstr>
      <vt:lpstr>Surveillance is nice, what about notification?</vt:lpstr>
      <vt:lpstr>New Dyre domain registered</vt:lpstr>
      <vt:lpstr>New Bedep Domain Registered</vt:lpstr>
      <vt:lpstr>New Matsnu domains registered</vt:lpstr>
      <vt:lpstr>Pivoting</vt:lpstr>
      <vt:lpstr>Pivoting</vt:lpstr>
      <vt:lpstr>Last adversarial response</vt:lpstr>
      <vt:lpstr>The Future?</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 Fulmer</dc:creator>
  <cp:lastModifiedBy>John Bambenek</cp:lastModifiedBy>
  <cp:revision>30</cp:revision>
  <cp:lastPrinted>2015-09-07T20:19:17Z</cp:lastPrinted>
  <dcterms:created xsi:type="dcterms:W3CDTF">2015-07-28T17:27:55Z</dcterms:created>
  <dcterms:modified xsi:type="dcterms:W3CDTF">2015-09-07T20:23:35Z</dcterms:modified>
</cp:coreProperties>
</file>