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67" r:id="rId3"/>
    <p:sldId id="263" r:id="rId4"/>
    <p:sldId id="269" r:id="rId5"/>
    <p:sldId id="257" r:id="rId6"/>
    <p:sldId id="268" r:id="rId7"/>
    <p:sldId id="258" r:id="rId8"/>
    <p:sldId id="259" r:id="rId9"/>
    <p:sldId id="262" r:id="rId10"/>
    <p:sldId id="264" r:id="rId11"/>
    <p:sldId id="270" r:id="rId12"/>
    <p:sldId id="271" r:id="rId13"/>
    <p:sldId id="272" r:id="rId14"/>
    <p:sldId id="273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/>
    <p:restoredTop sz="83891"/>
  </p:normalViewPr>
  <p:slideViewPr>
    <p:cSldViewPr snapToGrid="0" snapToObjects="1">
      <p:cViewPr varScale="1">
        <p:scale>
          <a:sx n="88" d="100"/>
          <a:sy n="8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inyilu.net/production/ma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be able to make </a:t>
            </a:r>
            <a:r>
              <a:rPr lang="en-US" dirty="0" err="1"/>
              <a:t>ur</a:t>
            </a:r>
            <a:r>
              <a:rPr lang="en-US" dirty="0"/>
              <a:t> own </a:t>
            </a:r>
            <a:r>
              <a:rPr lang="en-US" dirty="0" err="1"/>
              <a:t>exps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simple experiment: </a:t>
            </a:r>
            <a:r>
              <a:rPr lang="en-US" dirty="0">
                <a:hlinkClick r:id="rId3"/>
              </a:rPr>
              <a:t>https://xinyilu.net/production/main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JS…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change the contents of a page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dymanically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respond to the user’s actions (for example, mouse clicks or key presses).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you to interact with the page without having to load another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Java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framework/library written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Contains handy functions that psychologists would like to use</a:t>
            </a:r>
          </a:p>
          <a:p>
            <a:endParaRPr lang="en-US" dirty="0"/>
          </a:p>
          <a:p>
            <a:r>
              <a:rPr lang="en-US" dirty="0"/>
              <a:t>e.g., show some pictures to a user, and collect their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stands for Integrated development environment.</a:t>
            </a:r>
          </a:p>
          <a:p>
            <a:r>
              <a:rPr lang="en-US" dirty="0"/>
              <a:t>Other popular option: visual studio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8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1161E1-0024-7546-8342-EAA6D0B2C926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manual.atom.io/getting-started/sections/atom-bas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manual.atom.io/using-atom/sections/atom-packag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2EEB-AC22-7341-842E-55BE6A10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/>
              <a:t>Online Experiments with jsPsych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DCFE-D3EF-DB43-A338-5173D4E0C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Week 1: Intro to HTML, CSS and JS</a:t>
            </a:r>
          </a:p>
          <a:p>
            <a:pPr algn="r"/>
            <a:r>
              <a:rPr lang="en-US" sz="2000" dirty="0"/>
              <a:t>Created by Xinyi Lu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A674-1BD9-8144-B7F5-CC0CCCAD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source 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D4A-8600-2C4C-A060-D1AE6C5A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options out there, but we will use Atom: </a:t>
            </a:r>
            <a:r>
              <a:rPr lang="en-US" sz="2800" dirty="0">
                <a:hlinkClick r:id="rId3"/>
              </a:rPr>
              <a:t>https://atom.io</a:t>
            </a:r>
            <a:endParaRPr lang="en-US" sz="2800" dirty="0"/>
          </a:p>
          <a:p>
            <a:r>
              <a:rPr lang="en-US" sz="2800" dirty="0"/>
              <a:t>Free, open source, cross platform, customizable!</a:t>
            </a:r>
          </a:p>
        </p:txBody>
      </p:sp>
    </p:spTree>
    <p:extLst>
      <p:ext uri="{BB962C8B-B14F-4D97-AF65-F5344CB8AC3E}">
        <p14:creationId xmlns:p14="http://schemas.microsoft.com/office/powerpoint/2010/main" val="5832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ACC5-4922-B305-F38A-F186AE6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FB6E-8984-EE32-9DC3-E6119505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lightweight notepad for coding</a:t>
            </a:r>
          </a:p>
          <a:p>
            <a:r>
              <a:rPr lang="en-US" sz="2800" dirty="0"/>
              <a:t>You can add functionality with packages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68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410-2245-0645-BCFC-9919A9C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D66-6A5C-9746-AECF-D227D57B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https://flight-manual.atom.io/getting-started/sections/atom-basics/</a:t>
            </a:r>
            <a:endParaRPr lang="en-US" dirty="0"/>
          </a:p>
          <a:p>
            <a:r>
              <a:rPr lang="en-US" dirty="0"/>
              <a:t>Change theme and/or install new themes</a:t>
            </a:r>
          </a:p>
          <a:p>
            <a:r>
              <a:rPr lang="en-US" dirty="0"/>
              <a:t>Soft wrap of lines (!!)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Command/Ctrl + Shift + P </a:t>
            </a:r>
            <a:r>
              <a:rPr lang="en-US" dirty="0"/>
              <a:t>to navigate anywhere in Atom</a:t>
            </a:r>
          </a:p>
        </p:txBody>
      </p:sp>
    </p:spTree>
    <p:extLst>
      <p:ext uri="{BB962C8B-B14F-4D97-AF65-F5344CB8AC3E}">
        <p14:creationId xmlns:p14="http://schemas.microsoft.com/office/powerpoint/2010/main" val="334489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18AA-65E1-F54B-B3C7-2CEC2946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19F-98D6-1643-8B82-61AD09FB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https://flight-manual.atom.io/using-atom/sections/atom-packages/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the “script” package – allows you to launch any kind of code directly from atom (python, R, html/JS)</a:t>
            </a:r>
          </a:p>
        </p:txBody>
      </p:sp>
    </p:spTree>
    <p:extLst>
      <p:ext uri="{BB962C8B-B14F-4D97-AF65-F5344CB8AC3E}">
        <p14:creationId xmlns:p14="http://schemas.microsoft.com/office/powerpoint/2010/main" val="269428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F010-1C52-FA4A-B6DA-C419E1ED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“script”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A392-CA21-7F44-99EB-BA742FC8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Command/Ctrl + I </a:t>
            </a:r>
            <a:r>
              <a:rPr lang="en-US" dirty="0"/>
              <a:t>launches the current script from Atom using the default application for that extension</a:t>
            </a:r>
          </a:p>
          <a:p>
            <a:r>
              <a:rPr lang="en-US"/>
              <a:t>For </a:t>
            </a:r>
            <a:r>
              <a:rPr lang="en-US" dirty="0"/>
              <a:t>.</a:t>
            </a:r>
            <a:r>
              <a:rPr lang="en-US"/>
              <a:t>html files, </a:t>
            </a:r>
            <a:r>
              <a:rPr lang="en-US" dirty="0"/>
              <a:t>you can set your default browser to Chrome and this will make it easier to launch files</a:t>
            </a:r>
          </a:p>
        </p:txBody>
      </p:sp>
    </p:spTree>
    <p:extLst>
      <p:ext uri="{BB962C8B-B14F-4D97-AF65-F5344CB8AC3E}">
        <p14:creationId xmlns:p14="http://schemas.microsoft.com/office/powerpoint/2010/main" val="62195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ADC62-6F31-F34D-BC7F-AAAF02B3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en-US" sz="6000"/>
              <a:t>Hello world!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FBA9CA-C8DC-694A-A80B-829DA4AB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797" y="1534475"/>
            <a:ext cx="2727369" cy="386155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Your first JS program!</a:t>
            </a:r>
          </a:p>
        </p:txBody>
      </p:sp>
    </p:spTree>
    <p:extLst>
      <p:ext uri="{BB962C8B-B14F-4D97-AF65-F5344CB8AC3E}">
        <p14:creationId xmlns:p14="http://schemas.microsoft.com/office/powerpoint/2010/main" val="257378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3D03-A920-6243-B248-9096476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basic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76D6-B063-9242-BBC8-3775E674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good intro: </a:t>
            </a:r>
            <a:r>
              <a:rPr lang="en-US" sz="2800" dirty="0">
                <a:hlinkClick r:id="rId2"/>
              </a:rPr>
              <a:t>https://javascript.info/</a:t>
            </a:r>
            <a:endParaRPr lang="en-US" sz="2800" dirty="0">
              <a:hlinkClick r:id="rId3"/>
            </a:endParaRPr>
          </a:p>
          <a:p>
            <a:r>
              <a:rPr lang="en-US" sz="2800" dirty="0"/>
              <a:t>Snippets: </a:t>
            </a:r>
            <a:r>
              <a:rPr lang="en-US" sz="2800" dirty="0">
                <a:hlinkClick r:id="rId3"/>
              </a:rPr>
              <a:t>https://www.w3schools.com/js/default.asp</a:t>
            </a:r>
            <a:endParaRPr lang="en-US" sz="2800" dirty="0"/>
          </a:p>
          <a:p>
            <a:r>
              <a:rPr lang="en-US" sz="2800" dirty="0"/>
              <a:t>Tutorials: </a:t>
            </a:r>
            <a:r>
              <a:rPr lang="en-US" sz="2800" dirty="0">
                <a:hlinkClick r:id="rId4"/>
              </a:rPr>
              <a:t>https://www.codecademy.com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23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CC6C-B91F-B340-891B-50551C1D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1DA1-9E95-6843-980D-EC7E5699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Introduction, setup and “hello world”</a:t>
            </a:r>
          </a:p>
          <a:p>
            <a:r>
              <a:rPr lang="en-US" sz="2800" dirty="0"/>
              <a:t>2. Basic HTML, CSS and JavaScript</a:t>
            </a:r>
          </a:p>
          <a:p>
            <a:r>
              <a:rPr lang="en-US" sz="2800" dirty="0"/>
              <a:t>3. Using </a:t>
            </a:r>
            <a:r>
              <a:rPr lang="en-US" sz="2800" dirty="0" err="1"/>
              <a:t>jsPsych</a:t>
            </a:r>
            <a:endParaRPr lang="en-US" sz="2800" dirty="0"/>
          </a:p>
          <a:p>
            <a:r>
              <a:rPr lang="en-US" sz="2800" dirty="0"/>
              <a:t>4. More </a:t>
            </a:r>
            <a:r>
              <a:rPr lang="en-US" sz="2800" dirty="0" err="1"/>
              <a:t>jsPsych</a:t>
            </a:r>
            <a:endParaRPr lang="en-US" sz="2800" dirty="0"/>
          </a:p>
          <a:p>
            <a:r>
              <a:rPr lang="en-US" sz="2800" dirty="0"/>
              <a:t>5. and beyond: working on your own project (flexible)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89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BB16-01B7-D44C-93F9-D49B8758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780B-E673-4B4F-9A3D-83CC44DB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Laptops are not optional – we will be installing software as we go, this will be very hands-on!</a:t>
            </a:r>
          </a:p>
          <a:p>
            <a:r>
              <a:rPr lang="en-US" sz="2800" dirty="0"/>
              <a:t>You will need the </a:t>
            </a:r>
            <a:r>
              <a:rPr lang="en-US" sz="2800" b="1" dirty="0"/>
              <a:t>Google Chrome browser</a:t>
            </a:r>
          </a:p>
          <a:p>
            <a:pPr lvl="1"/>
            <a:r>
              <a:rPr lang="en-US" sz="2400" dirty="0"/>
              <a:t>Microsoft Edge or Mozilla Firefox will probably also work</a:t>
            </a:r>
          </a:p>
          <a:p>
            <a:pPr lvl="1"/>
            <a:r>
              <a:rPr lang="en-US" sz="2400" dirty="0"/>
              <a:t>Safari is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40778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CE3B-7144-1D7E-0482-6CBB75F1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online experiment work?</a:t>
            </a:r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79CBC0AD-DE26-AACC-DAE2-BAD43719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28" y="3504184"/>
            <a:ext cx="2768600" cy="276860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45DA0C0D-DF2C-8DBA-7B4A-A9AADE25E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272" y="3504184"/>
            <a:ext cx="2768600" cy="2768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3D4F70-937B-0DAD-625B-E46C0E9B150D}"/>
              </a:ext>
            </a:extLst>
          </p:cNvPr>
          <p:cNvCxnSpPr>
            <a:cxnSpLocks/>
          </p:cNvCxnSpPr>
          <p:nvPr/>
        </p:nvCxnSpPr>
        <p:spPr>
          <a:xfrm>
            <a:off x="4606834" y="4961468"/>
            <a:ext cx="26585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F21E9-E7D1-4775-4008-1249768F92FD}"/>
              </a:ext>
            </a:extLst>
          </p:cNvPr>
          <p:cNvCxnSpPr>
            <a:cxnSpLocks/>
          </p:cNvCxnSpPr>
          <p:nvPr/>
        </p:nvCxnSpPr>
        <p:spPr>
          <a:xfrm flipH="1">
            <a:off x="4606835" y="4445000"/>
            <a:ext cx="26585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03CBC-B2DE-4244-E67D-11D3396282FA}"/>
              </a:ext>
            </a:extLst>
          </p:cNvPr>
          <p:cNvSpPr txBox="1"/>
          <p:nvPr/>
        </p:nvSpPr>
        <p:spPr>
          <a:xfrm>
            <a:off x="5037183" y="4041816"/>
            <a:ext cx="21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Loads experiment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03A57-0E54-B3D1-0AC2-86B873BE1C4C}"/>
              </a:ext>
            </a:extLst>
          </p:cNvPr>
          <p:cNvSpPr txBox="1"/>
          <p:nvPr/>
        </p:nvSpPr>
        <p:spPr>
          <a:xfrm>
            <a:off x="1522355" y="3227185"/>
            <a:ext cx="2270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Participant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3D46-2052-92EE-28DB-E75BA04FB5D2}"/>
              </a:ext>
            </a:extLst>
          </p:cNvPr>
          <p:cNvSpPr txBox="1"/>
          <p:nvPr/>
        </p:nvSpPr>
        <p:spPr>
          <a:xfrm>
            <a:off x="9194800" y="3227185"/>
            <a:ext cx="1322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032D2-13D9-7559-F306-EDB3DB631E99}"/>
              </a:ext>
            </a:extLst>
          </p:cNvPr>
          <p:cNvSpPr txBox="1"/>
          <p:nvPr/>
        </p:nvSpPr>
        <p:spPr>
          <a:xfrm>
            <a:off x="5104916" y="4961468"/>
            <a:ext cx="21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</a:t>
            </a:r>
          </a:p>
        </p:txBody>
      </p:sp>
    </p:spTree>
    <p:extLst>
      <p:ext uri="{BB962C8B-B14F-4D97-AF65-F5344CB8AC3E}">
        <p14:creationId xmlns:p14="http://schemas.microsoft.com/office/powerpoint/2010/main" val="37073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D65-7A8E-1A40-A754-69B1A27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C989-E7EB-C14B-AA6A-97AAC8A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HTML: Hypertext </a:t>
            </a:r>
            <a:r>
              <a:rPr lang="en-US" sz="2800" b="1" dirty="0"/>
              <a:t>Markup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Places your content on a webpage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Not a programming language!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/>
              <a:t>&lt;title&gt;My Webpage&lt;/title&gt;</a:t>
            </a:r>
          </a:p>
          <a:p>
            <a:pPr marL="0" indent="0" algn="ctr">
              <a:buNone/>
            </a:pPr>
            <a:r>
              <a:rPr lang="en-US" sz="3000" dirty="0"/>
              <a:t>&lt;a </a:t>
            </a:r>
            <a:r>
              <a:rPr lang="en-US" sz="3000" dirty="0" err="1"/>
              <a:t>href</a:t>
            </a:r>
            <a:r>
              <a:rPr lang="en-US" sz="3000" dirty="0"/>
              <a:t>=“</a:t>
            </a:r>
            <a:r>
              <a:rPr lang="en-US" sz="3000" dirty="0" err="1"/>
              <a:t>jspsych.org</a:t>
            </a:r>
            <a:r>
              <a:rPr lang="en-US" sz="3000" dirty="0"/>
              <a:t>”&gt;</a:t>
            </a:r>
            <a:r>
              <a:rPr lang="en-US" sz="3000" dirty="0" err="1"/>
              <a:t>JsPsych</a:t>
            </a:r>
            <a:r>
              <a:rPr lang="en-US" sz="3000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D65-7A8E-1A40-A754-69B1A27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C989-E7EB-C14B-AA6A-97AAC8A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CSS: Cascading </a:t>
            </a:r>
            <a:r>
              <a:rPr lang="en-US" sz="2800" b="1" dirty="0"/>
              <a:t>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Style sheet language: makes your content look pretty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Also not a programming language!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sz="3000" b="1" dirty="0"/>
          </a:p>
          <a:p>
            <a:pPr marL="457200" lvl="1" indent="0" algn="ctr">
              <a:buNone/>
            </a:pPr>
            <a:r>
              <a:rPr lang="en-US" sz="3000" dirty="0"/>
              <a:t>a { color: blue; text-decoration: underline; 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374C-CA96-1644-A347-09C4D097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(JS)?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9DDB-3937-FF4D-9DE8-9E7A3B6B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true programming language</a:t>
            </a:r>
          </a:p>
          <a:p>
            <a:r>
              <a:rPr lang="en-US" sz="2800" dirty="0"/>
              <a:t>The main one used for front-end web development</a:t>
            </a:r>
          </a:p>
          <a:p>
            <a:r>
              <a:rPr lang="en-US" sz="2800" dirty="0"/>
              <a:t>JS programs are called </a:t>
            </a:r>
            <a:r>
              <a:rPr lang="en-US" sz="2800" i="1" dirty="0"/>
              <a:t>scripts</a:t>
            </a:r>
            <a:r>
              <a:rPr lang="en-US" sz="2800" dirty="0"/>
              <a:t>. They can be written right in a web page’s HTML and run automatically as the page loads.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0C6F3-1FCF-6840-8A25-CEAE8EB2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7" y="4339168"/>
            <a:ext cx="1905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CE7-FACB-D241-B180-9D20BC27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jsPsych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FE9C-451C-FA40-916C-17CEF34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framework </a:t>
            </a:r>
            <a:r>
              <a:rPr lang="en-US" sz="2800" dirty="0"/>
              <a:t>written for experimental psychologists</a:t>
            </a:r>
            <a:endParaRPr lang="en-US" sz="2800" b="1" dirty="0"/>
          </a:p>
          <a:p>
            <a:pPr lvl="1"/>
            <a:r>
              <a:rPr lang="en-US" sz="2400" dirty="0"/>
              <a:t>Like </a:t>
            </a:r>
            <a:r>
              <a:rPr lang="en-US" sz="2400" dirty="0" err="1"/>
              <a:t>psychopy</a:t>
            </a:r>
            <a:r>
              <a:rPr lang="en-US" sz="2400" dirty="0"/>
              <a:t> for python, or packages in R</a:t>
            </a:r>
          </a:p>
          <a:p>
            <a:endParaRPr lang="en-US" sz="2800" dirty="0"/>
          </a:p>
          <a:p>
            <a:r>
              <a:rPr lang="en-US" sz="2800" dirty="0"/>
              <a:t>Has pre-written functions so you don’t have to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354254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9FF-C880-4E4B-B595-2DA95BD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jsPsych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8743-25E0-DC43-9D10-4D67150A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need to install JS – it runs in your browser, which already has a JS engine.</a:t>
            </a:r>
          </a:p>
          <a:p>
            <a:r>
              <a:rPr lang="en-US" sz="2400" dirty="0"/>
              <a:t>We will, however, need to install the </a:t>
            </a:r>
            <a:r>
              <a:rPr lang="en-US" sz="2400" dirty="0" err="1"/>
              <a:t>jsPsych</a:t>
            </a:r>
            <a:r>
              <a:rPr lang="en-US" sz="2400" dirty="0"/>
              <a:t> library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We’ll use </a:t>
            </a:r>
            <a:r>
              <a:rPr lang="en-US" sz="2000" b="1" dirty="0"/>
              <a:t>Option 2 </a:t>
            </a:r>
            <a:r>
              <a:rPr lang="en-US" sz="2000" dirty="0"/>
              <a:t>because it offers a good balance between ease of use and customizability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2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{0274CC5C-2879-8E4C-83E4-0415C66B2142}tf10001061</Template>
  <TotalTime>324</TotalTime>
  <Words>651</Words>
  <Application>Microsoft Macintosh PowerPoint</Application>
  <PresentationFormat>Widescreen</PresentationFormat>
  <Paragraphs>96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Online Experiments with jsPsych</vt:lpstr>
      <vt:lpstr>Overview of the course</vt:lpstr>
      <vt:lpstr>Before we begin..</vt:lpstr>
      <vt:lpstr>How does an online experiment work?</vt:lpstr>
      <vt:lpstr>What is HTML?</vt:lpstr>
      <vt:lpstr>What is CSS?</vt:lpstr>
      <vt:lpstr>What is JavaScript (JS)?</vt:lpstr>
      <vt:lpstr>What is jsPsych?</vt:lpstr>
      <vt:lpstr>Installing jsPsych</vt:lpstr>
      <vt:lpstr>Installing a source code editor</vt:lpstr>
      <vt:lpstr>Atom functionality</vt:lpstr>
      <vt:lpstr>Atom 101</vt:lpstr>
      <vt:lpstr>Installing packages</vt:lpstr>
      <vt:lpstr>the “script” package</vt:lpstr>
      <vt:lpstr>Hello world!</vt:lpstr>
      <vt:lpstr>Resources for learning basic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52</cp:revision>
  <dcterms:created xsi:type="dcterms:W3CDTF">2019-12-06T16:07:15Z</dcterms:created>
  <dcterms:modified xsi:type="dcterms:W3CDTF">2022-05-31T21:38:52Z</dcterms:modified>
</cp:coreProperties>
</file>