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1" r:id="rId3"/>
    <p:sldId id="310" r:id="rId4"/>
    <p:sldId id="309" r:id="rId5"/>
    <p:sldId id="311" r:id="rId6"/>
    <p:sldId id="308" r:id="rId7"/>
    <p:sldId id="294" r:id="rId8"/>
    <p:sldId id="286" r:id="rId9"/>
    <p:sldId id="306" r:id="rId10"/>
    <p:sldId id="295" r:id="rId11"/>
    <p:sldId id="293" r:id="rId12"/>
    <p:sldId id="300" r:id="rId13"/>
    <p:sldId id="289" r:id="rId14"/>
    <p:sldId id="285" r:id="rId15"/>
    <p:sldId id="287" r:id="rId16"/>
    <p:sldId id="288" r:id="rId17"/>
    <p:sldId id="291" r:id="rId18"/>
    <p:sldId id="292" r:id="rId19"/>
    <p:sldId id="297" r:id="rId20"/>
    <p:sldId id="296" r:id="rId21"/>
    <p:sldId id="302" r:id="rId22"/>
    <p:sldId id="303" r:id="rId23"/>
    <p:sldId id="304" r:id="rId24"/>
    <p:sldId id="298" r:id="rId25"/>
    <p:sldId id="305" r:id="rId26"/>
    <p:sldId id="307" r:id="rId27"/>
    <p:sldId id="312" r:id="rId28"/>
    <p:sldId id="314" r:id="rId29"/>
    <p:sldId id="313" r:id="rId3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 Lu" initials="WL" lastIdx="1" clrIdx="0">
    <p:extLst>
      <p:ext uri="{19B8F6BF-5375-455C-9EA6-DF929625EA0E}">
        <p15:presenceInfo xmlns:p15="http://schemas.microsoft.com/office/powerpoint/2012/main" userId="eb5699da93e490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6824" autoAdjust="0"/>
  </p:normalViewPr>
  <p:slideViewPr>
    <p:cSldViewPr showGuides="1">
      <p:cViewPr varScale="1">
        <p:scale>
          <a:sx n="92" d="100"/>
          <a:sy n="92" d="100"/>
        </p:scale>
        <p:origin x="306" y="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2020年7月27日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2020年7月27日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37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0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10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65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6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AA75B6-A9DC-417D-B131-3A25F859321C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添加</a:t>
            </a:r>
            <a:r>
              <a:rPr lang="en-US" altLang="zh-CN" noProof="0" smtClean="0"/>
              <a:t>‹#›</a:t>
            </a:r>
            <a:r>
              <a:rPr lang="zh-CN" altLang="en-US" noProof="0" smtClean="0"/>
              <a:t>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1268324" y="5937497"/>
            <a:ext cx="1219200" cy="6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91661B-F2F7-4D25-81B1-5DA94B5C076A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添加</a:t>
            </a:r>
            <a:r>
              <a:rPr lang="en-US" altLang="zh-CN" noProof="0" smtClean="0"/>
              <a:t>‹#›</a:t>
            </a:r>
            <a:r>
              <a:rPr lang="zh-CN" altLang="en-US" noProof="0" smtClean="0"/>
              <a:t>页脚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114E353-599E-4195-A113-E79FCF557E63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添加</a:t>
            </a:r>
            <a:r>
              <a:rPr lang="en-US" altLang="zh-CN" noProof="0" smtClean="0"/>
              <a:t>‹#›</a:t>
            </a:r>
            <a:r>
              <a:rPr lang="zh-CN" altLang="en-US" noProof="0" smtClean="0"/>
              <a:t>页脚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49000B5-3E93-4BDE-9C12-21865C97CA06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添加</a:t>
            </a:r>
            <a:fld id="{1753E979-F077-447B-AB16-C0F53179EA43}" type="slidenum">
              <a:rPr lang="zh-CN" altLang="en-US" smtClean="0"/>
              <a:pPr/>
              <a:t>‹#›</a:t>
            </a:fld>
            <a:r>
              <a:rPr lang="zh-CN" altLang="en-US" dirty="0" smtClean="0"/>
              <a:t>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662F08-71BF-40F2-89B5-EEF05BFBAB6E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添加</a:t>
            </a:r>
            <a:r>
              <a:rPr lang="en-US" altLang="zh-CN" noProof="0" smtClean="0"/>
              <a:t>‹#›</a:t>
            </a:r>
            <a:r>
              <a:rPr lang="zh-CN" altLang="en-US" noProof="0" smtClean="0"/>
              <a:t>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7CA7EBA-D29C-48DD-8C32-C67A79174ED8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添加</a:t>
            </a:r>
            <a:r>
              <a:rPr lang="en-US" altLang="zh-CN" smtClean="0"/>
              <a:t>‹#›</a:t>
            </a:r>
            <a:r>
              <a:rPr lang="zh-CN" altLang="en-US" smtClean="0"/>
              <a:t>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75C62AE-431F-4D55-A0E6-E930C72BE33B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添加</a:t>
            </a:r>
            <a:r>
              <a:rPr lang="en-US" altLang="zh-CN" smtClean="0"/>
              <a:t>‹#›</a:t>
            </a:r>
            <a:r>
              <a:rPr lang="zh-CN" altLang="en-US" smtClean="0"/>
              <a:t>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6C0F8-C2B6-4689-B5BA-C61E0633C5AC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添加</a:t>
            </a:r>
            <a:r>
              <a:rPr lang="en-US" altLang="zh-CN" smtClean="0"/>
              <a:t>‹#›</a:t>
            </a:r>
            <a:r>
              <a:rPr lang="zh-CN" altLang="en-US" smtClean="0"/>
              <a:t>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56FDA5-D2D5-4038-B33F-34EA48258013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添加</a:t>
            </a:r>
            <a:r>
              <a:rPr lang="en-US" altLang="zh-CN" smtClean="0"/>
              <a:t>‹#›</a:t>
            </a:r>
            <a:r>
              <a:rPr lang="zh-CN" altLang="en-US" smtClean="0"/>
              <a:t>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26D1D9-EC84-496B-B523-B171838A42B1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添加</a:t>
            </a:r>
            <a:r>
              <a:rPr lang="en-US" altLang="zh-CN" noProof="0" smtClean="0"/>
              <a:t>‹#›</a:t>
            </a:r>
            <a:r>
              <a:rPr lang="zh-CN" altLang="en-US" noProof="0" smtClean="0"/>
              <a:t>页脚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F2C8CD3-3BDF-49CE-8DC0-F54440737B45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添加</a:t>
            </a:r>
            <a:r>
              <a:rPr lang="en-US" altLang="zh-CN" smtClean="0"/>
              <a:t>‹#›</a:t>
            </a:r>
            <a:r>
              <a:rPr lang="zh-CN" altLang="en-US" smtClean="0"/>
              <a:t>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37DF73E-DBD2-4257-8CB3-791A0847D4C1}" type="datetime2">
              <a:rPr lang="zh-CN" altLang="en-US" smtClean="0"/>
              <a:t>2020年7月27日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添加</a:t>
            </a:r>
            <a:r>
              <a:rPr lang="en-US" altLang="zh-CN" smtClean="0"/>
              <a:t>‹#›</a:t>
            </a:r>
            <a:r>
              <a:rPr lang="zh-CN" altLang="en-US" smtClean="0"/>
              <a:t>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Cryptographic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Library</a:t>
            </a:r>
            <a:b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Miracl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-149356"/>
            <a:ext cx="9782801" cy="796949"/>
          </a:xfrm>
        </p:spPr>
        <p:txBody>
          <a:bodyPr/>
          <a:lstStyle/>
          <a:p>
            <a:r>
              <a:rPr lang="zh-CN" altLang="en-US" dirty="0" smtClean="0"/>
              <a:t>使用工具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10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68" y="913169"/>
            <a:ext cx="10225136" cy="51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-149356"/>
            <a:ext cx="9782801" cy="796949"/>
          </a:xfrm>
        </p:spPr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11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26" y="249119"/>
            <a:ext cx="6447619" cy="45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26" y="4941168"/>
            <a:ext cx="6333333" cy="1057143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6369876" y="2755040"/>
            <a:ext cx="529130" cy="6746829"/>
          </a:xfrm>
          <a:prstGeom prst="leftBrace">
            <a:avLst>
              <a:gd name="adj1" fmla="val 53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06380" y="63930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ash linux64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7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2164" y="2060848"/>
            <a:ext cx="5832648" cy="879927"/>
          </a:xfrm>
        </p:spPr>
        <p:txBody>
          <a:bodyPr rtlCol="0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核心变量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Big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介绍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12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47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13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err="1" smtClean="0"/>
              <a:t>Miracl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809018"/>
            <a:ext cx="4114815" cy="60241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45079" y="3349498"/>
            <a:ext cx="522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对称部分：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</a:t>
            </a:r>
            <a:r>
              <a:rPr lang="zh-CN" altLang="en-US" dirty="0" smtClean="0"/>
              <a:t>哈希函数：</a:t>
            </a:r>
            <a:r>
              <a:rPr lang="en-US" altLang="zh-CN" dirty="0" smtClean="0"/>
              <a:t>SHA1,SHA256/384/512</a:t>
            </a:r>
          </a:p>
          <a:p>
            <a:pPr lvl="1"/>
            <a:r>
              <a:rPr lang="en-US" altLang="zh-CN" dirty="0" smtClean="0"/>
              <a:t>1.2 AES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CBC/ECB/CFB/OFB/GCM,128/192/256</a:t>
            </a:r>
          </a:p>
          <a:p>
            <a:pPr lvl="1"/>
            <a:r>
              <a:rPr lang="en-US" altLang="zh-CN" dirty="0" smtClean="0"/>
              <a:t>1.3 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非对称部分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2.1 </a:t>
            </a:r>
            <a:r>
              <a:rPr lang="zh-CN" altLang="en-US" dirty="0" smtClean="0"/>
              <a:t>椭圆曲线群上诸多操作</a:t>
            </a:r>
            <a:endParaRPr lang="en-US" altLang="zh-CN" dirty="0" smtClean="0"/>
          </a:p>
          <a:p>
            <a:r>
              <a:rPr lang="en-US" altLang="zh-CN" dirty="0" smtClean="0"/>
              <a:t>    2.2 </a:t>
            </a:r>
            <a:r>
              <a:rPr lang="zh-CN" altLang="en-US" dirty="0" smtClean="0"/>
              <a:t>乘法群上诸多操作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145079" y="1658322"/>
            <a:ext cx="53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两大基本数据类型：</a:t>
            </a:r>
            <a:r>
              <a:rPr lang="en-US" altLang="zh-CN" dirty="0" err="1" smtClean="0">
                <a:solidFill>
                  <a:srgbClr val="FF0000"/>
                </a:solidFill>
              </a:rPr>
              <a:t>Big&amp;Flash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7655" y="2973999"/>
            <a:ext cx="53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两大基本模块：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Why Big Number?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484784"/>
            <a:ext cx="5219048" cy="37444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598468" y="292494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1248898"/>
            <a:ext cx="3133333" cy="2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44" y="4077072"/>
            <a:ext cx="20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692696"/>
            <a:ext cx="7180952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43063"/>
            <a:ext cx="5876925" cy="489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751075"/>
            <a:ext cx="4536504" cy="4679826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Big</a:t>
            </a:r>
            <a:r>
              <a:rPr lang="zh-CN" altLang="en-US" dirty="0" smtClean="0"/>
              <a:t>类方法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39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17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Precision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01924" y="1052736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Precision</a:t>
            </a:r>
            <a:r>
              <a:rPr lang="zh-CN" altLang="en-US" dirty="0" smtClean="0">
                <a:solidFill>
                  <a:srgbClr val="FF0000"/>
                </a:solidFill>
              </a:rPr>
              <a:t>决定了</a:t>
            </a:r>
            <a:r>
              <a:rPr lang="en-US" altLang="zh-CN" dirty="0" smtClean="0">
                <a:solidFill>
                  <a:srgbClr val="FF0000"/>
                </a:solidFill>
              </a:rPr>
              <a:t>Big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Flash</a:t>
            </a:r>
            <a:r>
              <a:rPr lang="zh-CN" altLang="en-US" dirty="0" smtClean="0">
                <a:solidFill>
                  <a:srgbClr val="FF0000"/>
                </a:solidFill>
              </a:rPr>
              <a:t>变量的进制和最大长度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57" y="1785600"/>
            <a:ext cx="4725679" cy="47830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89956" y="2492896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4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18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Precision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01924" y="1052736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Precision</a:t>
            </a:r>
            <a:r>
              <a:rPr lang="zh-CN" altLang="en-US" dirty="0" smtClean="0">
                <a:solidFill>
                  <a:srgbClr val="FF0000"/>
                </a:solidFill>
              </a:rPr>
              <a:t>决定了输出的最大长度或者精度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7" y="4041776"/>
            <a:ext cx="7334250" cy="2314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7" y="1562669"/>
            <a:ext cx="4295775" cy="2362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27287" y="3645024"/>
            <a:ext cx="323507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53214" y="6140327"/>
            <a:ext cx="730832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6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19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IO Base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01924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支持常见的进制：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3" y="1568911"/>
            <a:ext cx="79819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0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150196" y="1916832"/>
            <a:ext cx="5023328" cy="879927"/>
          </a:xfrm>
        </p:spPr>
        <p:txBody>
          <a:bodyPr rtlCol="0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基础知识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20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Random Number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24996" y="11967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两种基本生成方法：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86" y="1700808"/>
            <a:ext cx="7890210" cy="50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21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Random Number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24996" y="11967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生成特点：使用了</a:t>
            </a:r>
            <a:r>
              <a:rPr lang="en-US" altLang="zh-CN" dirty="0" smtClean="0">
                <a:solidFill>
                  <a:srgbClr val="FF0000"/>
                </a:solidFill>
              </a:rPr>
              <a:t>PRNG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1772816"/>
            <a:ext cx="646871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0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22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Random Number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24996" y="11967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Big</a:t>
            </a:r>
            <a:r>
              <a:rPr lang="zh-CN" altLang="en-US" dirty="0" smtClean="0">
                <a:solidFill>
                  <a:srgbClr val="FF0000"/>
                </a:solidFill>
              </a:rPr>
              <a:t>变量与</a:t>
            </a:r>
            <a:r>
              <a:rPr lang="en-US" altLang="zh-CN" dirty="0" smtClean="0">
                <a:solidFill>
                  <a:srgbClr val="FF0000"/>
                </a:solidFill>
              </a:rPr>
              <a:t>Char *</a:t>
            </a:r>
            <a:r>
              <a:rPr lang="zh-CN" altLang="en-US" dirty="0" smtClean="0">
                <a:solidFill>
                  <a:srgbClr val="FF0000"/>
                </a:solidFill>
              </a:rPr>
              <a:t>数组之间的转换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56" y="1772816"/>
            <a:ext cx="8055935" cy="44644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28" y="1186180"/>
            <a:ext cx="1057143" cy="390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右箭头 6"/>
          <p:cNvSpPr/>
          <p:nvPr/>
        </p:nvSpPr>
        <p:spPr>
          <a:xfrm>
            <a:off x="5014292" y="1289085"/>
            <a:ext cx="230425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2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2164" y="2060848"/>
            <a:ext cx="5832648" cy="879927"/>
          </a:xfrm>
        </p:spPr>
        <p:txBody>
          <a:bodyPr rtlCol="0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对称算法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23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18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24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Security Level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or Strength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38" y="1946497"/>
            <a:ext cx="9746278" cy="44446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56181" y="1385354"/>
            <a:ext cx="445731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NIST recommendations (2020)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21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25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zh-CN" altLang="en-US" dirty="0" smtClean="0"/>
              <a:t>哈希函数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132856"/>
            <a:ext cx="4500976" cy="36659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1924" y="126876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SHA </a:t>
            </a:r>
            <a:r>
              <a:rPr lang="en-US" altLang="zh-CN" dirty="0" smtClean="0">
                <a:solidFill>
                  <a:srgbClr val="FF0000"/>
                </a:solidFill>
              </a:rPr>
              <a:t>128/160</a:t>
            </a:r>
            <a:r>
              <a:rPr lang="en-US" altLang="zh-CN" dirty="0" smtClean="0"/>
              <a:t>/256/384/521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02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26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zh-CN" altLang="en-US" dirty="0" smtClean="0"/>
              <a:t>哈希函数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01924" y="126876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</a:t>
            </a:r>
            <a:r>
              <a:rPr lang="zh-CN" altLang="en-US" dirty="0" smtClean="0"/>
              <a:t>希函数的调用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23" y="2501024"/>
            <a:ext cx="4968552" cy="41569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23" y="1988840"/>
            <a:ext cx="1057143" cy="3904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4954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27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1484784"/>
            <a:ext cx="4717000" cy="52637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1924" y="90872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支持的模式：</a:t>
            </a:r>
            <a:r>
              <a:rPr lang="en-US" altLang="zh-CN" dirty="0"/>
              <a:t>CBC/ECB/CFB/OFB/</a:t>
            </a:r>
            <a:r>
              <a:rPr lang="en-US" altLang="zh-CN" dirty="0">
                <a:solidFill>
                  <a:srgbClr val="FF0000"/>
                </a:solidFill>
              </a:rPr>
              <a:t>GCM</a:t>
            </a:r>
            <a:r>
              <a:rPr lang="en-US" altLang="zh-CN" dirty="0"/>
              <a:t>,128/192/256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69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28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3436" y="174459"/>
            <a:ext cx="9782801" cy="652933"/>
          </a:xfrm>
        </p:spPr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01924" y="9087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64" y="1278052"/>
            <a:ext cx="4445140" cy="55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5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2164" y="2060848"/>
            <a:ext cx="5832648" cy="879927"/>
          </a:xfrm>
        </p:spPr>
        <p:txBody>
          <a:bodyPr rtlCol="0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未完待续。。。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29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853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-149356"/>
            <a:ext cx="9782801" cy="796949"/>
          </a:xfrm>
        </p:spPr>
        <p:txBody>
          <a:bodyPr/>
          <a:lstStyle/>
          <a:p>
            <a:r>
              <a:rPr lang="zh-CN" altLang="en-US" dirty="0"/>
              <a:t>必需</a:t>
            </a:r>
            <a:r>
              <a:rPr lang="zh-CN" altLang="en-US" dirty="0" smtClean="0"/>
              <a:t>知识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73932" y="1052736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基本操作（基本命令、图形化操作）；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C++</a:t>
            </a:r>
            <a:r>
              <a:rPr lang="zh-CN" altLang="en-US" dirty="0" smtClean="0"/>
              <a:t>基本知识；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密码学基础理论；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编译基础知识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35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-149356"/>
            <a:ext cx="9782801" cy="796949"/>
          </a:xfrm>
        </p:spPr>
        <p:txBody>
          <a:bodyPr/>
          <a:lstStyle/>
          <a:p>
            <a:r>
              <a:rPr lang="zh-CN" altLang="en-US" dirty="0" smtClean="0"/>
              <a:t>编译、汇编、链接、运行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01924" y="1124744"/>
            <a:ext cx="95770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g</a:t>
            </a:r>
            <a:r>
              <a:rPr lang="en-US" altLang="zh-CN" dirty="0"/>
              <a:t>++</a:t>
            </a:r>
            <a:r>
              <a:rPr lang="zh-CN" altLang="en-US" dirty="0"/>
              <a:t>是</a:t>
            </a:r>
            <a:r>
              <a:rPr lang="en-US" altLang="zh-CN" dirty="0"/>
              <a:t>GCC</a:t>
            </a:r>
            <a:r>
              <a:rPr lang="zh-CN" altLang="en-US" dirty="0"/>
              <a:t>中的</a:t>
            </a:r>
            <a:r>
              <a:rPr lang="en-US" altLang="zh-CN" dirty="0"/>
              <a:t>GUN C++ Compiler</a:t>
            </a:r>
            <a:r>
              <a:rPr lang="zh-CN" altLang="en-US" dirty="0"/>
              <a:t>（</a:t>
            </a:r>
            <a:r>
              <a:rPr lang="en-US" altLang="zh-CN" dirty="0"/>
              <a:t>C++</a:t>
            </a:r>
            <a:r>
              <a:rPr lang="zh-CN" altLang="en-US" dirty="0"/>
              <a:t>编译器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g++</a:t>
            </a:r>
            <a:r>
              <a:rPr lang="zh-CN" altLang="en-US" dirty="0" smtClean="0"/>
              <a:t>常用参数：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/>
              <a:t>-L </a:t>
            </a:r>
            <a:r>
              <a:rPr lang="zh-CN" altLang="en-US" dirty="0" smtClean="0"/>
              <a:t>后跟路径，告诉链接器从哪找库</a:t>
            </a:r>
            <a:r>
              <a:rPr lang="en-US" altLang="zh-CN" dirty="0" smtClean="0"/>
              <a:t>(.so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r>
              <a:rPr lang="zh-CN" altLang="en-US" dirty="0"/>
              <a:t>，只有在链接时会用</a:t>
            </a:r>
            <a:r>
              <a:rPr lang="zh-CN" altLang="en-US" dirty="0" smtClean="0"/>
              <a:t>到。如</a:t>
            </a:r>
            <a:r>
              <a:rPr lang="zh-CN" altLang="en-US" dirty="0"/>
              <a:t>：</a:t>
            </a:r>
            <a:r>
              <a:rPr lang="en-US" altLang="zh-CN" dirty="0"/>
              <a:t>-L /</a:t>
            </a:r>
            <a:r>
              <a:rPr lang="en-US" altLang="zh-CN" dirty="0" smtClean="0"/>
              <a:t>home/hello/lib </a:t>
            </a:r>
            <a:r>
              <a:rPr lang="zh-CN" altLang="en-US" dirty="0" smtClean="0"/>
              <a:t>表示</a:t>
            </a:r>
            <a:r>
              <a:rPr lang="zh-CN" altLang="en-US" dirty="0"/>
              <a:t>将</a:t>
            </a:r>
            <a:r>
              <a:rPr lang="en-US" altLang="zh-CN" dirty="0"/>
              <a:t>/home/hello/lib</a:t>
            </a:r>
            <a:r>
              <a:rPr lang="zh-CN" altLang="en-US" dirty="0"/>
              <a:t>目录作为第一个寻找库文件的目录，寻找顺序是：</a:t>
            </a:r>
            <a:r>
              <a:rPr lang="en-US" altLang="zh-CN" dirty="0"/>
              <a:t>/home/hello/lib--&gt;/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/lib--&gt;/</a:t>
            </a:r>
            <a:r>
              <a:rPr lang="en-US" altLang="zh-CN" dirty="0" err="1"/>
              <a:t>usr</a:t>
            </a:r>
            <a:r>
              <a:rPr lang="en-US" altLang="zh-CN" dirty="0"/>
              <a:t>/local/lib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/>
              <a:t>-</a:t>
            </a:r>
            <a:r>
              <a:rPr lang="en-US" altLang="zh-CN" dirty="0"/>
              <a:t>l </a:t>
            </a:r>
            <a:r>
              <a:rPr lang="zh-CN" altLang="en-US" dirty="0"/>
              <a:t>在链接时用到，它的作用是告诉链接器，要用到哪个库。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-l </a:t>
            </a:r>
            <a:r>
              <a:rPr lang="en-US" altLang="zh-CN" dirty="0" err="1" smtClean="0"/>
              <a:t>pthread</a:t>
            </a:r>
            <a:r>
              <a:rPr lang="en-US" altLang="zh-CN" dirty="0"/>
              <a:t> </a:t>
            </a:r>
            <a:r>
              <a:rPr lang="zh-CN" altLang="en-US" dirty="0" smtClean="0"/>
              <a:t>告诉</a:t>
            </a:r>
            <a:r>
              <a:rPr lang="zh-CN" altLang="en-US" dirty="0"/>
              <a:t>链接器</a:t>
            </a:r>
            <a:r>
              <a:rPr lang="en-US" altLang="zh-CN" dirty="0"/>
              <a:t>(linker)</a:t>
            </a:r>
            <a:r>
              <a:rPr lang="zh-CN" altLang="en-US" dirty="0"/>
              <a:t>，程序需要链接</a:t>
            </a:r>
            <a:r>
              <a:rPr lang="en-US" altLang="zh-CN" dirty="0" err="1"/>
              <a:t>pthread</a:t>
            </a:r>
            <a:r>
              <a:rPr lang="zh-CN" altLang="en-US" dirty="0"/>
              <a:t>这个库</a:t>
            </a:r>
            <a:r>
              <a:rPr lang="en-US" altLang="zh-CN" dirty="0"/>
              <a:t>,</a:t>
            </a:r>
            <a:r>
              <a:rPr lang="zh-CN" altLang="en-US" dirty="0"/>
              <a:t>这里的</a:t>
            </a:r>
            <a:r>
              <a:rPr lang="en-US" altLang="zh-CN" dirty="0" err="1"/>
              <a:t>pthread</a:t>
            </a:r>
            <a:r>
              <a:rPr lang="zh-CN" altLang="en-US" dirty="0"/>
              <a:t>是库名不是文件名，具体来说文件句是</a:t>
            </a:r>
            <a:r>
              <a:rPr lang="en-US" altLang="zh-CN" dirty="0"/>
              <a:t>libpthread.so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/>
              <a:t>-I </a:t>
            </a:r>
            <a:r>
              <a:rPr lang="zh-CN" altLang="en-US" dirty="0"/>
              <a:t>在编译时用，告诉编译器去哪个路径下找</a:t>
            </a:r>
            <a:r>
              <a:rPr lang="zh-CN" altLang="en-US" dirty="0" smtClean="0"/>
              <a:t>文件，如</a:t>
            </a:r>
            <a:r>
              <a:rPr lang="zh-CN" altLang="en-US" dirty="0"/>
              <a:t>：</a:t>
            </a:r>
            <a:r>
              <a:rPr lang="en-US" altLang="zh-CN" dirty="0"/>
              <a:t>-I /</a:t>
            </a:r>
            <a:r>
              <a:rPr lang="en-US" altLang="zh-CN" dirty="0" smtClean="0"/>
              <a:t>home/hello/include</a:t>
            </a:r>
            <a:r>
              <a:rPr lang="zh-CN" altLang="en-US" dirty="0" smtClean="0"/>
              <a:t>表示</a:t>
            </a:r>
            <a:r>
              <a:rPr lang="zh-CN" altLang="en-US" dirty="0"/>
              <a:t>将</a:t>
            </a:r>
            <a:r>
              <a:rPr lang="en-US" altLang="zh-CN" dirty="0"/>
              <a:t>/home/hello/include</a:t>
            </a:r>
            <a:r>
              <a:rPr lang="zh-CN" altLang="en-US" dirty="0"/>
              <a:t>目录作为第一个寻找头文件的目录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/>
              <a:t>-</a:t>
            </a:r>
            <a:r>
              <a:rPr lang="en-US" altLang="zh-CN" dirty="0" smtClean="0"/>
              <a:t>o </a:t>
            </a:r>
            <a:r>
              <a:rPr lang="zh-CN" altLang="en-US" dirty="0" smtClean="0"/>
              <a:t>制定</a:t>
            </a:r>
            <a:r>
              <a:rPr lang="zh-CN" altLang="en-US" dirty="0"/>
              <a:t>目标名称</a:t>
            </a:r>
            <a:r>
              <a:rPr lang="en-US" altLang="zh-CN" dirty="0"/>
              <a:t>,</a:t>
            </a:r>
            <a:r>
              <a:rPr lang="zh-CN" altLang="en-US" dirty="0"/>
              <a:t>缺省的时候</a:t>
            </a:r>
            <a:r>
              <a:rPr lang="en-US" altLang="zh-CN" dirty="0"/>
              <a:t>,</a:t>
            </a:r>
            <a:r>
              <a:rPr lang="en-US" altLang="zh-CN" dirty="0" smtClean="0"/>
              <a:t>g++ </a:t>
            </a:r>
            <a:r>
              <a:rPr lang="zh-CN" altLang="en-US" dirty="0"/>
              <a:t>编译出来的文件是</a:t>
            </a:r>
            <a:r>
              <a:rPr lang="en-US" altLang="zh-CN" dirty="0" err="1" smtClean="0"/>
              <a:t>a.out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buFont typeface="+mj-lt"/>
              <a:buAutoNum type="alphaLcParenR"/>
            </a:pPr>
            <a:endParaRPr lang="zh-CN" altLang="en-US" dirty="0" smtClean="0"/>
          </a:p>
          <a:p>
            <a:pPr marL="800100" lvl="1" indent="-342900">
              <a:buAutoNum type="alphaLcParenR"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8" y="5994281"/>
            <a:ext cx="9194010" cy="7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-149356"/>
            <a:ext cx="9782801" cy="796949"/>
          </a:xfrm>
        </p:spPr>
        <p:txBody>
          <a:bodyPr/>
          <a:lstStyle/>
          <a:p>
            <a:r>
              <a:rPr lang="zh-CN" altLang="en-US" dirty="0" smtClean="0"/>
              <a:t>动态库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静态库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73932" y="1052736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基本概念：</a:t>
            </a:r>
            <a:r>
              <a:rPr lang="zh-CN" altLang="en-US" dirty="0"/>
              <a:t>我们在编写代码的时候经常用到已有的接口</a:t>
            </a:r>
            <a:r>
              <a:rPr lang="zh-CN" altLang="en-US" dirty="0" smtClean="0"/>
              <a:t>，这些接口往往是</a:t>
            </a:r>
            <a:r>
              <a:rPr lang="zh-CN" altLang="en-US" dirty="0"/>
              <a:t>以库的形式提供给我们使用的，而常见形式有两种，一种常以</a:t>
            </a:r>
            <a:r>
              <a:rPr lang="en-US" altLang="zh-CN" dirty="0"/>
              <a:t>.a</a:t>
            </a:r>
            <a:r>
              <a:rPr lang="zh-CN" altLang="en-US" dirty="0"/>
              <a:t>为后缀，为</a:t>
            </a:r>
            <a:r>
              <a:rPr lang="zh-CN" altLang="en-US" dirty="0">
                <a:solidFill>
                  <a:srgbClr val="FF0000"/>
                </a:solidFill>
              </a:rPr>
              <a:t>静态库</a:t>
            </a:r>
            <a:r>
              <a:rPr lang="zh-CN" altLang="en-US" dirty="0"/>
              <a:t>；另一种以</a:t>
            </a:r>
            <a:r>
              <a:rPr lang="en-US" altLang="zh-CN" dirty="0"/>
              <a:t>.so</a:t>
            </a:r>
            <a:r>
              <a:rPr lang="zh-CN" altLang="en-US" dirty="0"/>
              <a:t>为后缀，为动态库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特点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区别：静态库耗费内存空间、更新困难，但运行速度快（复制了代码）；动态库节省内存空间（用到时才加载）、更新方便，但运行速度稍慢。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3557427"/>
            <a:ext cx="7920880" cy="6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646140" y="1916832"/>
            <a:ext cx="6516216" cy="879927"/>
          </a:xfrm>
        </p:spPr>
        <p:txBody>
          <a:bodyPr rtlCol="0"/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使用环境、工具简介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1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-149356"/>
            <a:ext cx="9782801" cy="796949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681484"/>
            <a:ext cx="5246297" cy="37444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5" y="647594"/>
            <a:ext cx="5184576" cy="37783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2084" y="465313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0532" y="467192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MinGW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78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-149356"/>
            <a:ext cx="9782801" cy="796949"/>
          </a:xfrm>
        </p:spPr>
        <p:txBody>
          <a:bodyPr/>
          <a:lstStyle/>
          <a:p>
            <a:r>
              <a:rPr lang="zh-CN" altLang="en-US" dirty="0" smtClean="0"/>
              <a:t>使用工具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73932" y="1052736"/>
            <a:ext cx="943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编程语言：</a:t>
            </a:r>
            <a:r>
              <a:rPr lang="en-US" altLang="zh-CN" dirty="0" smtClean="0"/>
              <a:t>C/</a:t>
            </a:r>
            <a:r>
              <a:rPr lang="en-US" altLang="zh-CN" dirty="0" smtClean="0">
                <a:solidFill>
                  <a:srgbClr val="FF0000"/>
                </a:solidFill>
              </a:rPr>
              <a:t>C++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编译工具：</a:t>
            </a:r>
            <a:r>
              <a:rPr lang="en-US" altLang="zh-CN" dirty="0" err="1" smtClean="0"/>
              <a:t>gcc&amp;g</a:t>
            </a:r>
            <a:r>
              <a:rPr lang="en-US" altLang="zh-CN" dirty="0" smtClean="0"/>
              <a:t>++</a:t>
            </a:r>
          </a:p>
          <a:p>
            <a:endParaRPr lang="en-US" altLang="zh-CN" dirty="0"/>
          </a:p>
          <a:p>
            <a:r>
              <a:rPr lang="zh-CN" altLang="en-US" dirty="0" smtClean="0"/>
              <a:t>开发工具：</a:t>
            </a:r>
            <a:r>
              <a:rPr lang="en-US" altLang="zh-CN" dirty="0" smtClean="0"/>
              <a:t>Sublime(/</a:t>
            </a:r>
            <a:r>
              <a:rPr lang="en-US" altLang="zh-CN" dirty="0" err="1" smtClean="0"/>
              <a:t>EditPlus</a:t>
            </a:r>
            <a:r>
              <a:rPr lang="en-US" altLang="zh-CN" dirty="0" smtClean="0"/>
              <a:t>/Vim)+</a:t>
            </a:r>
            <a:r>
              <a:rPr lang="zh-CN" altLang="en-US" dirty="0" smtClean="0"/>
              <a:t>命令行终端、</a:t>
            </a:r>
            <a:r>
              <a:rPr lang="en-US" altLang="zh-CN" dirty="0" smtClean="0"/>
              <a:t>Visual Studio Code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 CDT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38028" y="3796876"/>
            <a:ext cx="400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优点：简单快速、不需要配置</a:t>
            </a:r>
            <a:endParaRPr lang="en-US" altLang="zh-CN" dirty="0" smtClean="0"/>
          </a:p>
          <a:p>
            <a:r>
              <a:rPr lang="zh-CN" altLang="en-US" dirty="0" smtClean="0"/>
              <a:t>缺点：不支持代码跳转、提示等功能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84482" y="379687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</a:t>
            </a:r>
            <a:r>
              <a:rPr lang="zh-CN" altLang="en-US" dirty="0"/>
              <a:t>支持代码跳转、提示等功能</a:t>
            </a:r>
          </a:p>
          <a:p>
            <a:r>
              <a:rPr lang="zh-CN" altLang="en-US" dirty="0" smtClean="0"/>
              <a:t>缺点：需要配置、有一定门槛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>
          <a:xfrm rot="5400000">
            <a:off x="8362664" y="1279023"/>
            <a:ext cx="504056" cy="3312368"/>
          </a:xfrm>
          <a:prstGeom prst="rightBrace">
            <a:avLst>
              <a:gd name="adj1" fmla="val 392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 rot="5400000">
            <a:off x="4597500" y="1283994"/>
            <a:ext cx="504056" cy="3312368"/>
          </a:xfrm>
          <a:prstGeom prst="rightBrace">
            <a:avLst>
              <a:gd name="adj1" fmla="val 392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4484683" y="3218116"/>
            <a:ext cx="720080" cy="54868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-149356"/>
            <a:ext cx="9782801" cy="796949"/>
          </a:xfrm>
        </p:spPr>
        <p:txBody>
          <a:bodyPr/>
          <a:lstStyle/>
          <a:p>
            <a:r>
              <a:rPr lang="zh-CN" altLang="en-US" dirty="0" smtClean="0"/>
              <a:t>使用工具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37" y="862013"/>
            <a:ext cx="8410575" cy="5676900"/>
          </a:xfrm>
          <a:prstGeom prst="rect">
            <a:avLst/>
          </a:prstGeom>
        </p:spPr>
      </p:pic>
      <p:sp>
        <p:nvSpPr>
          <p:cNvPr id="4" name="五角星 3"/>
          <p:cNvSpPr/>
          <p:nvPr/>
        </p:nvSpPr>
        <p:spPr>
          <a:xfrm>
            <a:off x="3646140" y="98913"/>
            <a:ext cx="720080" cy="54868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7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11582</TotalTime>
  <Words>614</Words>
  <Application>Microsoft Office PowerPoint</Application>
  <PresentationFormat>自定义</PresentationFormat>
  <Paragraphs>113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微软雅黑</vt:lpstr>
      <vt:lpstr>Arial</vt:lpstr>
      <vt:lpstr>Euphemia</vt:lpstr>
      <vt:lpstr>数学 16x9</vt:lpstr>
      <vt:lpstr>Cryptographic Library Miracl</vt:lpstr>
      <vt:lpstr>基础知识</vt:lpstr>
      <vt:lpstr>必需知识</vt:lpstr>
      <vt:lpstr>编译、汇编、链接、运行</vt:lpstr>
      <vt:lpstr>动态库&amp;静态库</vt:lpstr>
      <vt:lpstr>使用环境、工具简介</vt:lpstr>
      <vt:lpstr>使用环境</vt:lpstr>
      <vt:lpstr>使用工具</vt:lpstr>
      <vt:lpstr>使用工具</vt:lpstr>
      <vt:lpstr>使用工具</vt:lpstr>
      <vt:lpstr>编译</vt:lpstr>
      <vt:lpstr>核心变量Big介绍</vt:lpstr>
      <vt:lpstr>Miracl框架</vt:lpstr>
      <vt:lpstr>Why Big Number?</vt:lpstr>
      <vt:lpstr>PowerPoint 演示文稿</vt:lpstr>
      <vt:lpstr>Big类方法</vt:lpstr>
      <vt:lpstr>Precision</vt:lpstr>
      <vt:lpstr>Precision</vt:lpstr>
      <vt:lpstr>IO Base</vt:lpstr>
      <vt:lpstr>Random Number</vt:lpstr>
      <vt:lpstr>Random Number</vt:lpstr>
      <vt:lpstr>Random Number</vt:lpstr>
      <vt:lpstr>对称算法</vt:lpstr>
      <vt:lpstr>Security Level（or Strength）</vt:lpstr>
      <vt:lpstr>哈希函数</vt:lpstr>
      <vt:lpstr>哈希函数</vt:lpstr>
      <vt:lpstr>AES</vt:lpstr>
      <vt:lpstr>AES</vt:lpstr>
      <vt:lpstr>未完待续。。。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miracl</dc:title>
  <dc:creator>weilu</dc:creator>
  <cp:lastModifiedBy>Wei Lu</cp:lastModifiedBy>
  <cp:revision>133</cp:revision>
  <dcterms:created xsi:type="dcterms:W3CDTF">2019-10-06T02:16:10Z</dcterms:created>
  <dcterms:modified xsi:type="dcterms:W3CDTF">2020-07-28T12:36:01Z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