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0" r:id="rId4"/>
  </p:sldMasterIdLst>
  <p:notesMasterIdLst>
    <p:notesMasterId r:id="rId53"/>
  </p:notesMasterIdLst>
  <p:handoutMasterIdLst>
    <p:handoutMasterId r:id="rId54"/>
  </p:handoutMasterIdLst>
  <p:sldIdLst>
    <p:sldId id="288" r:id="rId5"/>
    <p:sldId id="291" r:id="rId6"/>
    <p:sldId id="292" r:id="rId7"/>
    <p:sldId id="293" r:id="rId8"/>
    <p:sldId id="294" r:id="rId9"/>
    <p:sldId id="295" r:id="rId10"/>
    <p:sldId id="296" r:id="rId11"/>
    <p:sldId id="297" r:id="rId12"/>
    <p:sldId id="334"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35" r:id="rId39"/>
    <p:sldId id="336" r:id="rId40"/>
    <p:sldId id="337" r:id="rId41"/>
    <p:sldId id="338" r:id="rId42"/>
    <p:sldId id="339" r:id="rId43"/>
    <p:sldId id="340" r:id="rId44"/>
    <p:sldId id="341" r:id="rId45"/>
    <p:sldId id="342" r:id="rId46"/>
    <p:sldId id="343" r:id="rId47"/>
    <p:sldId id="327" r:id="rId48"/>
    <p:sldId id="328" r:id="rId49"/>
    <p:sldId id="329" r:id="rId50"/>
    <p:sldId id="346" r:id="rId51"/>
    <p:sldId id="345" r:id="rId52"/>
  </p:sldIdLst>
  <p:sldSz cx="9144000" cy="6858000" type="screen4x3"/>
  <p:notesSz cx="6629400" cy="86868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ＭＳ Ｐゴシック" pitchFamily="100"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pitchFamily="100"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pitchFamily="100"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pitchFamily="100"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pitchFamily="100"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100"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100"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100"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10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77AB9"/>
    <a:srgbClr val="6887B0"/>
    <a:srgbClr val="C6CCD2"/>
    <a:srgbClr val="8A9E99"/>
    <a:srgbClr val="EF8200"/>
    <a:srgbClr val="B0D983"/>
    <a:srgbClr val="B5BF00"/>
    <a:srgbClr val="616265"/>
    <a:srgbClr val="624D7D"/>
    <a:srgbClr val="7A66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43" autoAdjust="0"/>
    <p:restoredTop sz="86400" autoAdjust="0"/>
  </p:normalViewPr>
  <p:slideViewPr>
    <p:cSldViewPr snapToGrid="0">
      <p:cViewPr varScale="1">
        <p:scale>
          <a:sx n="76" d="100"/>
          <a:sy n="76" d="100"/>
        </p:scale>
        <p:origin x="-1896" y="-86"/>
      </p:cViewPr>
      <p:guideLst>
        <p:guide orient="horz" pos="2172"/>
        <p:guide orient="horz" pos="3747"/>
        <p:guide orient="horz" pos="331"/>
        <p:guide orient="horz" pos="3610"/>
        <p:guide orient="horz" pos="671"/>
        <p:guide orient="horz" pos="2363"/>
        <p:guide pos="2880"/>
        <p:guide pos="153"/>
        <p:guide pos="5619"/>
        <p:guide pos="2592"/>
        <p:guide pos="3183"/>
        <p:guide pos="4092"/>
        <p:guide pos="4794"/>
        <p:guide pos="1668"/>
        <p:guide pos="1458"/>
        <p:guide pos="4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168"/>
    </p:cViewPr>
  </p:sorterViewPr>
  <p:notesViewPr>
    <p:cSldViewPr snapToGrid="0">
      <p:cViewPr varScale="1">
        <p:scale>
          <a:sx n="131" d="100"/>
          <a:sy n="131" d="100"/>
        </p:scale>
        <p:origin x="-3966" y="-84"/>
      </p:cViewPr>
      <p:guideLst>
        <p:guide orient="horz" pos="2736"/>
        <p:guide pos="208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2" Type="http://schemas.openxmlformats.org/officeDocument/2006/relationships/oleObject" Target="Book2"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Sheet1!$B$1:$B$21</c:f>
              <c:strCache>
                <c:ptCount val="1"/>
              </c:strCache>
            </c:strRef>
          </c:tx>
          <c:marker>
            <c:symbol val="none"/>
          </c:marker>
          <c:cat>
            <c:strRef>
              <c:f>Sheet1!$A$22:$A$1023</c:f>
              <c:strCache>
                <c:ptCount val="1002"/>
                <c:pt idx="0">
                  <c:v>probability of error</c:v>
                </c:pt>
                <c:pt idx="2">
                  <c:v>0.001</c:v>
                </c:pt>
                <c:pt idx="3">
                  <c:v>0.002</c:v>
                </c:pt>
                <c:pt idx="4">
                  <c:v>0.003</c:v>
                </c:pt>
                <c:pt idx="5">
                  <c:v>0.004</c:v>
                </c:pt>
                <c:pt idx="6">
                  <c:v>0.005</c:v>
                </c:pt>
                <c:pt idx="7">
                  <c:v>0.006</c:v>
                </c:pt>
                <c:pt idx="8">
                  <c:v>0.007</c:v>
                </c:pt>
                <c:pt idx="9">
                  <c:v>0.008</c:v>
                </c:pt>
                <c:pt idx="10">
                  <c:v>0.009</c:v>
                </c:pt>
                <c:pt idx="11">
                  <c:v>0.01</c:v>
                </c:pt>
                <c:pt idx="12">
                  <c:v>0.011</c:v>
                </c:pt>
                <c:pt idx="13">
                  <c:v>0.012</c:v>
                </c:pt>
                <c:pt idx="14">
                  <c:v>0.013</c:v>
                </c:pt>
                <c:pt idx="15">
                  <c:v>0.014</c:v>
                </c:pt>
                <c:pt idx="16">
                  <c:v>0.015</c:v>
                </c:pt>
                <c:pt idx="17">
                  <c:v>0.016</c:v>
                </c:pt>
                <c:pt idx="18">
                  <c:v>0.017</c:v>
                </c:pt>
                <c:pt idx="19">
                  <c:v>0.018</c:v>
                </c:pt>
                <c:pt idx="20">
                  <c:v>0.019</c:v>
                </c:pt>
                <c:pt idx="21">
                  <c:v>0.02</c:v>
                </c:pt>
                <c:pt idx="22">
                  <c:v>0.021</c:v>
                </c:pt>
                <c:pt idx="23">
                  <c:v>0.022</c:v>
                </c:pt>
                <c:pt idx="24">
                  <c:v>0.023</c:v>
                </c:pt>
                <c:pt idx="25">
                  <c:v>0.024</c:v>
                </c:pt>
                <c:pt idx="26">
                  <c:v>0.025</c:v>
                </c:pt>
                <c:pt idx="27">
                  <c:v>0.026</c:v>
                </c:pt>
                <c:pt idx="28">
                  <c:v>0.027</c:v>
                </c:pt>
                <c:pt idx="29">
                  <c:v>0.028</c:v>
                </c:pt>
                <c:pt idx="30">
                  <c:v>0.029</c:v>
                </c:pt>
                <c:pt idx="31">
                  <c:v>0.03</c:v>
                </c:pt>
                <c:pt idx="32">
                  <c:v>0.031</c:v>
                </c:pt>
                <c:pt idx="33">
                  <c:v>0.032</c:v>
                </c:pt>
                <c:pt idx="34">
                  <c:v>0.033</c:v>
                </c:pt>
                <c:pt idx="35">
                  <c:v>0.034</c:v>
                </c:pt>
                <c:pt idx="36">
                  <c:v>0.035</c:v>
                </c:pt>
                <c:pt idx="37">
                  <c:v>0.036</c:v>
                </c:pt>
                <c:pt idx="38">
                  <c:v>0.037</c:v>
                </c:pt>
                <c:pt idx="39">
                  <c:v>0.038</c:v>
                </c:pt>
                <c:pt idx="40">
                  <c:v>0.039</c:v>
                </c:pt>
                <c:pt idx="41">
                  <c:v>0.04</c:v>
                </c:pt>
                <c:pt idx="42">
                  <c:v>0.041</c:v>
                </c:pt>
                <c:pt idx="43">
                  <c:v>0.042</c:v>
                </c:pt>
                <c:pt idx="44">
                  <c:v>0.043</c:v>
                </c:pt>
                <c:pt idx="45">
                  <c:v>0.044</c:v>
                </c:pt>
                <c:pt idx="46">
                  <c:v>0.045</c:v>
                </c:pt>
                <c:pt idx="47">
                  <c:v>0.046</c:v>
                </c:pt>
                <c:pt idx="48">
                  <c:v>0.047</c:v>
                </c:pt>
                <c:pt idx="49">
                  <c:v>0.048</c:v>
                </c:pt>
                <c:pt idx="50">
                  <c:v>0.049</c:v>
                </c:pt>
                <c:pt idx="51">
                  <c:v>0.05</c:v>
                </c:pt>
                <c:pt idx="52">
                  <c:v>0.051</c:v>
                </c:pt>
                <c:pt idx="53">
                  <c:v>0.052</c:v>
                </c:pt>
                <c:pt idx="54">
                  <c:v>0.053</c:v>
                </c:pt>
                <c:pt idx="55">
                  <c:v>0.054</c:v>
                </c:pt>
                <c:pt idx="56">
                  <c:v>0.055</c:v>
                </c:pt>
                <c:pt idx="57">
                  <c:v>0.056</c:v>
                </c:pt>
                <c:pt idx="58">
                  <c:v>0.057</c:v>
                </c:pt>
                <c:pt idx="59">
                  <c:v>0.058</c:v>
                </c:pt>
                <c:pt idx="60">
                  <c:v>0.059</c:v>
                </c:pt>
                <c:pt idx="61">
                  <c:v>0.06</c:v>
                </c:pt>
                <c:pt idx="62">
                  <c:v>0.061</c:v>
                </c:pt>
                <c:pt idx="63">
                  <c:v>0.062</c:v>
                </c:pt>
                <c:pt idx="64">
                  <c:v>0.063</c:v>
                </c:pt>
                <c:pt idx="65">
                  <c:v>0.064</c:v>
                </c:pt>
                <c:pt idx="66">
                  <c:v>0.065</c:v>
                </c:pt>
                <c:pt idx="67">
                  <c:v>0.066</c:v>
                </c:pt>
                <c:pt idx="68">
                  <c:v>0.067</c:v>
                </c:pt>
                <c:pt idx="69">
                  <c:v>0.068</c:v>
                </c:pt>
                <c:pt idx="70">
                  <c:v>0.069</c:v>
                </c:pt>
                <c:pt idx="71">
                  <c:v>0.07</c:v>
                </c:pt>
                <c:pt idx="72">
                  <c:v>0.071</c:v>
                </c:pt>
                <c:pt idx="73">
                  <c:v>0.072</c:v>
                </c:pt>
                <c:pt idx="74">
                  <c:v>0.073</c:v>
                </c:pt>
                <c:pt idx="75">
                  <c:v>0.074</c:v>
                </c:pt>
                <c:pt idx="76">
                  <c:v>0.075</c:v>
                </c:pt>
                <c:pt idx="77">
                  <c:v>0.076</c:v>
                </c:pt>
                <c:pt idx="78">
                  <c:v>0.077</c:v>
                </c:pt>
                <c:pt idx="79">
                  <c:v>0.078</c:v>
                </c:pt>
                <c:pt idx="80">
                  <c:v>0.079</c:v>
                </c:pt>
                <c:pt idx="81">
                  <c:v>0.08</c:v>
                </c:pt>
                <c:pt idx="82">
                  <c:v>0.081</c:v>
                </c:pt>
                <c:pt idx="83">
                  <c:v>0.082</c:v>
                </c:pt>
                <c:pt idx="84">
                  <c:v>0.083</c:v>
                </c:pt>
                <c:pt idx="85">
                  <c:v>0.084</c:v>
                </c:pt>
                <c:pt idx="86">
                  <c:v>0.085</c:v>
                </c:pt>
                <c:pt idx="87">
                  <c:v>0.086</c:v>
                </c:pt>
                <c:pt idx="88">
                  <c:v>0.087</c:v>
                </c:pt>
                <c:pt idx="89">
                  <c:v>0.088</c:v>
                </c:pt>
                <c:pt idx="90">
                  <c:v>0.089</c:v>
                </c:pt>
                <c:pt idx="91">
                  <c:v>0.09</c:v>
                </c:pt>
                <c:pt idx="92">
                  <c:v>0.091</c:v>
                </c:pt>
                <c:pt idx="93">
                  <c:v>0.092</c:v>
                </c:pt>
                <c:pt idx="94">
                  <c:v>0.093</c:v>
                </c:pt>
                <c:pt idx="95">
                  <c:v>0.094</c:v>
                </c:pt>
                <c:pt idx="96">
                  <c:v>0.095</c:v>
                </c:pt>
                <c:pt idx="97">
                  <c:v>0.096</c:v>
                </c:pt>
                <c:pt idx="98">
                  <c:v>0.097</c:v>
                </c:pt>
                <c:pt idx="99">
                  <c:v>0.098</c:v>
                </c:pt>
                <c:pt idx="100">
                  <c:v>0.099</c:v>
                </c:pt>
                <c:pt idx="101">
                  <c:v>0.1</c:v>
                </c:pt>
                <c:pt idx="102">
                  <c:v>0.101</c:v>
                </c:pt>
                <c:pt idx="103">
                  <c:v>0.102</c:v>
                </c:pt>
                <c:pt idx="104">
                  <c:v>0.103</c:v>
                </c:pt>
                <c:pt idx="105">
                  <c:v>0.104</c:v>
                </c:pt>
                <c:pt idx="106">
                  <c:v>0.105</c:v>
                </c:pt>
                <c:pt idx="107">
                  <c:v>0.106</c:v>
                </c:pt>
                <c:pt idx="108">
                  <c:v>0.107</c:v>
                </c:pt>
                <c:pt idx="109">
                  <c:v>0.108</c:v>
                </c:pt>
                <c:pt idx="110">
                  <c:v>0.109</c:v>
                </c:pt>
                <c:pt idx="111">
                  <c:v>0.11</c:v>
                </c:pt>
                <c:pt idx="112">
                  <c:v>0.111</c:v>
                </c:pt>
                <c:pt idx="113">
                  <c:v>0.112</c:v>
                </c:pt>
                <c:pt idx="114">
                  <c:v>0.113</c:v>
                </c:pt>
                <c:pt idx="115">
                  <c:v>0.114</c:v>
                </c:pt>
                <c:pt idx="116">
                  <c:v>0.115</c:v>
                </c:pt>
                <c:pt idx="117">
                  <c:v>0.116</c:v>
                </c:pt>
                <c:pt idx="118">
                  <c:v>0.117</c:v>
                </c:pt>
                <c:pt idx="119">
                  <c:v>0.118</c:v>
                </c:pt>
                <c:pt idx="120">
                  <c:v>0.119</c:v>
                </c:pt>
                <c:pt idx="121">
                  <c:v>0.12</c:v>
                </c:pt>
                <c:pt idx="122">
                  <c:v>0.121</c:v>
                </c:pt>
                <c:pt idx="123">
                  <c:v>0.122</c:v>
                </c:pt>
                <c:pt idx="124">
                  <c:v>0.123</c:v>
                </c:pt>
                <c:pt idx="125">
                  <c:v>0.124</c:v>
                </c:pt>
                <c:pt idx="126">
                  <c:v>0.125</c:v>
                </c:pt>
                <c:pt idx="127">
                  <c:v>0.126</c:v>
                </c:pt>
                <c:pt idx="128">
                  <c:v>0.127</c:v>
                </c:pt>
                <c:pt idx="129">
                  <c:v>0.128</c:v>
                </c:pt>
                <c:pt idx="130">
                  <c:v>0.129</c:v>
                </c:pt>
                <c:pt idx="131">
                  <c:v>0.13</c:v>
                </c:pt>
                <c:pt idx="132">
                  <c:v>0.131</c:v>
                </c:pt>
                <c:pt idx="133">
                  <c:v>0.132</c:v>
                </c:pt>
                <c:pt idx="134">
                  <c:v>0.133</c:v>
                </c:pt>
                <c:pt idx="135">
                  <c:v>0.134</c:v>
                </c:pt>
                <c:pt idx="136">
                  <c:v>0.135</c:v>
                </c:pt>
                <c:pt idx="137">
                  <c:v>0.136</c:v>
                </c:pt>
                <c:pt idx="138">
                  <c:v>0.137</c:v>
                </c:pt>
                <c:pt idx="139">
                  <c:v>0.138</c:v>
                </c:pt>
                <c:pt idx="140">
                  <c:v>0.139</c:v>
                </c:pt>
                <c:pt idx="141">
                  <c:v>0.14</c:v>
                </c:pt>
                <c:pt idx="142">
                  <c:v>0.141</c:v>
                </c:pt>
                <c:pt idx="143">
                  <c:v>0.142</c:v>
                </c:pt>
                <c:pt idx="144">
                  <c:v>0.143</c:v>
                </c:pt>
                <c:pt idx="145">
                  <c:v>0.144</c:v>
                </c:pt>
                <c:pt idx="146">
                  <c:v>0.145</c:v>
                </c:pt>
                <c:pt idx="147">
                  <c:v>0.146</c:v>
                </c:pt>
                <c:pt idx="148">
                  <c:v>0.147</c:v>
                </c:pt>
                <c:pt idx="149">
                  <c:v>0.148</c:v>
                </c:pt>
                <c:pt idx="150">
                  <c:v>0.149</c:v>
                </c:pt>
                <c:pt idx="151">
                  <c:v>0.15</c:v>
                </c:pt>
                <c:pt idx="152">
                  <c:v>0.151</c:v>
                </c:pt>
                <c:pt idx="153">
                  <c:v>0.152</c:v>
                </c:pt>
                <c:pt idx="154">
                  <c:v>0.153</c:v>
                </c:pt>
                <c:pt idx="155">
                  <c:v>0.154</c:v>
                </c:pt>
                <c:pt idx="156">
                  <c:v>0.155</c:v>
                </c:pt>
                <c:pt idx="157">
                  <c:v>0.156</c:v>
                </c:pt>
                <c:pt idx="158">
                  <c:v>0.157</c:v>
                </c:pt>
                <c:pt idx="159">
                  <c:v>0.158</c:v>
                </c:pt>
                <c:pt idx="160">
                  <c:v>0.159</c:v>
                </c:pt>
                <c:pt idx="161">
                  <c:v>0.16</c:v>
                </c:pt>
                <c:pt idx="162">
                  <c:v>0.161</c:v>
                </c:pt>
                <c:pt idx="163">
                  <c:v>0.162</c:v>
                </c:pt>
                <c:pt idx="164">
                  <c:v>0.163</c:v>
                </c:pt>
                <c:pt idx="165">
                  <c:v>0.164</c:v>
                </c:pt>
                <c:pt idx="166">
                  <c:v>0.165</c:v>
                </c:pt>
                <c:pt idx="167">
                  <c:v>0.166</c:v>
                </c:pt>
                <c:pt idx="168">
                  <c:v>0.167</c:v>
                </c:pt>
                <c:pt idx="169">
                  <c:v>0.168</c:v>
                </c:pt>
                <c:pt idx="170">
                  <c:v>0.169</c:v>
                </c:pt>
                <c:pt idx="171">
                  <c:v>0.17</c:v>
                </c:pt>
                <c:pt idx="172">
                  <c:v>0.171</c:v>
                </c:pt>
                <c:pt idx="173">
                  <c:v>0.172</c:v>
                </c:pt>
                <c:pt idx="174">
                  <c:v>0.173</c:v>
                </c:pt>
                <c:pt idx="175">
                  <c:v>0.174</c:v>
                </c:pt>
                <c:pt idx="176">
                  <c:v>0.175</c:v>
                </c:pt>
                <c:pt idx="177">
                  <c:v>0.176</c:v>
                </c:pt>
                <c:pt idx="178">
                  <c:v>0.177</c:v>
                </c:pt>
                <c:pt idx="179">
                  <c:v>0.178</c:v>
                </c:pt>
                <c:pt idx="180">
                  <c:v>0.179</c:v>
                </c:pt>
                <c:pt idx="181">
                  <c:v>0.18</c:v>
                </c:pt>
                <c:pt idx="182">
                  <c:v>0.181</c:v>
                </c:pt>
                <c:pt idx="183">
                  <c:v>0.182</c:v>
                </c:pt>
                <c:pt idx="184">
                  <c:v>0.183</c:v>
                </c:pt>
                <c:pt idx="185">
                  <c:v>0.184</c:v>
                </c:pt>
                <c:pt idx="186">
                  <c:v>0.185</c:v>
                </c:pt>
                <c:pt idx="187">
                  <c:v>0.186</c:v>
                </c:pt>
                <c:pt idx="188">
                  <c:v>0.187</c:v>
                </c:pt>
                <c:pt idx="189">
                  <c:v>0.188</c:v>
                </c:pt>
                <c:pt idx="190">
                  <c:v>0.189</c:v>
                </c:pt>
                <c:pt idx="191">
                  <c:v>0.19</c:v>
                </c:pt>
                <c:pt idx="192">
                  <c:v>0.191</c:v>
                </c:pt>
                <c:pt idx="193">
                  <c:v>0.192</c:v>
                </c:pt>
                <c:pt idx="194">
                  <c:v>0.193</c:v>
                </c:pt>
                <c:pt idx="195">
                  <c:v>0.194</c:v>
                </c:pt>
                <c:pt idx="196">
                  <c:v>0.195</c:v>
                </c:pt>
                <c:pt idx="197">
                  <c:v>0.196</c:v>
                </c:pt>
                <c:pt idx="198">
                  <c:v>0.197</c:v>
                </c:pt>
                <c:pt idx="199">
                  <c:v>0.198</c:v>
                </c:pt>
                <c:pt idx="200">
                  <c:v>0.199</c:v>
                </c:pt>
                <c:pt idx="201">
                  <c:v>0.2</c:v>
                </c:pt>
                <c:pt idx="202">
                  <c:v>0.201</c:v>
                </c:pt>
                <c:pt idx="203">
                  <c:v>0.202</c:v>
                </c:pt>
                <c:pt idx="204">
                  <c:v>0.203</c:v>
                </c:pt>
                <c:pt idx="205">
                  <c:v>0.204</c:v>
                </c:pt>
                <c:pt idx="206">
                  <c:v>0.205</c:v>
                </c:pt>
                <c:pt idx="207">
                  <c:v>0.206</c:v>
                </c:pt>
                <c:pt idx="208">
                  <c:v>0.207</c:v>
                </c:pt>
                <c:pt idx="209">
                  <c:v>0.208</c:v>
                </c:pt>
                <c:pt idx="210">
                  <c:v>0.209</c:v>
                </c:pt>
                <c:pt idx="211">
                  <c:v>0.21</c:v>
                </c:pt>
                <c:pt idx="212">
                  <c:v>0.211</c:v>
                </c:pt>
                <c:pt idx="213">
                  <c:v>0.212</c:v>
                </c:pt>
                <c:pt idx="214">
                  <c:v>0.213</c:v>
                </c:pt>
                <c:pt idx="215">
                  <c:v>0.214</c:v>
                </c:pt>
                <c:pt idx="216">
                  <c:v>0.215</c:v>
                </c:pt>
                <c:pt idx="217">
                  <c:v>0.216</c:v>
                </c:pt>
                <c:pt idx="218">
                  <c:v>0.217</c:v>
                </c:pt>
                <c:pt idx="219">
                  <c:v>0.218</c:v>
                </c:pt>
                <c:pt idx="220">
                  <c:v>0.219</c:v>
                </c:pt>
                <c:pt idx="221">
                  <c:v>0.22</c:v>
                </c:pt>
                <c:pt idx="222">
                  <c:v>0.221</c:v>
                </c:pt>
                <c:pt idx="223">
                  <c:v>0.222</c:v>
                </c:pt>
                <c:pt idx="224">
                  <c:v>0.223</c:v>
                </c:pt>
                <c:pt idx="225">
                  <c:v>0.224</c:v>
                </c:pt>
                <c:pt idx="226">
                  <c:v>0.225</c:v>
                </c:pt>
                <c:pt idx="227">
                  <c:v>0.226</c:v>
                </c:pt>
                <c:pt idx="228">
                  <c:v>0.227</c:v>
                </c:pt>
                <c:pt idx="229">
                  <c:v>0.228</c:v>
                </c:pt>
                <c:pt idx="230">
                  <c:v>0.229</c:v>
                </c:pt>
                <c:pt idx="231">
                  <c:v>0.23</c:v>
                </c:pt>
                <c:pt idx="232">
                  <c:v>0.231</c:v>
                </c:pt>
                <c:pt idx="233">
                  <c:v>0.232</c:v>
                </c:pt>
                <c:pt idx="234">
                  <c:v>0.233</c:v>
                </c:pt>
                <c:pt idx="235">
                  <c:v>0.234</c:v>
                </c:pt>
                <c:pt idx="236">
                  <c:v>0.235</c:v>
                </c:pt>
                <c:pt idx="237">
                  <c:v>0.236</c:v>
                </c:pt>
                <c:pt idx="238">
                  <c:v>0.237</c:v>
                </c:pt>
                <c:pt idx="239">
                  <c:v>0.238</c:v>
                </c:pt>
                <c:pt idx="240">
                  <c:v>0.239</c:v>
                </c:pt>
                <c:pt idx="241">
                  <c:v>0.24</c:v>
                </c:pt>
                <c:pt idx="242">
                  <c:v>0.241</c:v>
                </c:pt>
                <c:pt idx="243">
                  <c:v>0.242</c:v>
                </c:pt>
                <c:pt idx="244">
                  <c:v>0.243</c:v>
                </c:pt>
                <c:pt idx="245">
                  <c:v>0.244</c:v>
                </c:pt>
                <c:pt idx="246">
                  <c:v>0.245</c:v>
                </c:pt>
                <c:pt idx="247">
                  <c:v>0.246</c:v>
                </c:pt>
                <c:pt idx="248">
                  <c:v>0.247</c:v>
                </c:pt>
                <c:pt idx="249">
                  <c:v>0.248</c:v>
                </c:pt>
                <c:pt idx="250">
                  <c:v>0.249</c:v>
                </c:pt>
                <c:pt idx="251">
                  <c:v>0.25</c:v>
                </c:pt>
                <c:pt idx="252">
                  <c:v>0.251</c:v>
                </c:pt>
                <c:pt idx="253">
                  <c:v>0.252</c:v>
                </c:pt>
                <c:pt idx="254">
                  <c:v>0.253</c:v>
                </c:pt>
                <c:pt idx="255">
                  <c:v>0.254</c:v>
                </c:pt>
                <c:pt idx="256">
                  <c:v>0.255</c:v>
                </c:pt>
                <c:pt idx="257">
                  <c:v>0.256</c:v>
                </c:pt>
                <c:pt idx="258">
                  <c:v>0.257</c:v>
                </c:pt>
                <c:pt idx="259">
                  <c:v>0.258</c:v>
                </c:pt>
                <c:pt idx="260">
                  <c:v>0.259</c:v>
                </c:pt>
                <c:pt idx="261">
                  <c:v>0.26</c:v>
                </c:pt>
                <c:pt idx="262">
                  <c:v>0.261</c:v>
                </c:pt>
                <c:pt idx="263">
                  <c:v>0.262</c:v>
                </c:pt>
                <c:pt idx="264">
                  <c:v>0.263</c:v>
                </c:pt>
                <c:pt idx="265">
                  <c:v>0.264</c:v>
                </c:pt>
                <c:pt idx="266">
                  <c:v>0.265</c:v>
                </c:pt>
                <c:pt idx="267">
                  <c:v>0.266</c:v>
                </c:pt>
                <c:pt idx="268">
                  <c:v>0.267</c:v>
                </c:pt>
                <c:pt idx="269">
                  <c:v>0.268</c:v>
                </c:pt>
                <c:pt idx="270">
                  <c:v>0.269</c:v>
                </c:pt>
                <c:pt idx="271">
                  <c:v>0.27</c:v>
                </c:pt>
                <c:pt idx="272">
                  <c:v>0.271</c:v>
                </c:pt>
                <c:pt idx="273">
                  <c:v>0.272</c:v>
                </c:pt>
                <c:pt idx="274">
                  <c:v>0.273</c:v>
                </c:pt>
                <c:pt idx="275">
                  <c:v>0.274</c:v>
                </c:pt>
                <c:pt idx="276">
                  <c:v>0.275</c:v>
                </c:pt>
                <c:pt idx="277">
                  <c:v>0.276</c:v>
                </c:pt>
                <c:pt idx="278">
                  <c:v>0.277</c:v>
                </c:pt>
                <c:pt idx="279">
                  <c:v>0.278</c:v>
                </c:pt>
                <c:pt idx="280">
                  <c:v>0.279</c:v>
                </c:pt>
                <c:pt idx="281">
                  <c:v>0.28</c:v>
                </c:pt>
                <c:pt idx="282">
                  <c:v>0.281</c:v>
                </c:pt>
                <c:pt idx="283">
                  <c:v>0.282</c:v>
                </c:pt>
                <c:pt idx="284">
                  <c:v>0.283</c:v>
                </c:pt>
                <c:pt idx="285">
                  <c:v>0.284</c:v>
                </c:pt>
                <c:pt idx="286">
                  <c:v>0.285</c:v>
                </c:pt>
                <c:pt idx="287">
                  <c:v>0.286</c:v>
                </c:pt>
                <c:pt idx="288">
                  <c:v>0.287</c:v>
                </c:pt>
                <c:pt idx="289">
                  <c:v>0.288</c:v>
                </c:pt>
                <c:pt idx="290">
                  <c:v>0.289</c:v>
                </c:pt>
                <c:pt idx="291">
                  <c:v>0.29</c:v>
                </c:pt>
                <c:pt idx="292">
                  <c:v>0.291</c:v>
                </c:pt>
                <c:pt idx="293">
                  <c:v>0.292</c:v>
                </c:pt>
                <c:pt idx="294">
                  <c:v>0.293</c:v>
                </c:pt>
                <c:pt idx="295">
                  <c:v>0.294</c:v>
                </c:pt>
                <c:pt idx="296">
                  <c:v>0.295</c:v>
                </c:pt>
                <c:pt idx="297">
                  <c:v>0.296</c:v>
                </c:pt>
                <c:pt idx="298">
                  <c:v>0.297</c:v>
                </c:pt>
                <c:pt idx="299">
                  <c:v>0.298</c:v>
                </c:pt>
                <c:pt idx="300">
                  <c:v>0.299</c:v>
                </c:pt>
                <c:pt idx="301">
                  <c:v>0.3</c:v>
                </c:pt>
                <c:pt idx="302">
                  <c:v>0.301</c:v>
                </c:pt>
                <c:pt idx="303">
                  <c:v>0.302</c:v>
                </c:pt>
                <c:pt idx="304">
                  <c:v>0.303</c:v>
                </c:pt>
                <c:pt idx="305">
                  <c:v>0.304</c:v>
                </c:pt>
                <c:pt idx="306">
                  <c:v>0.305</c:v>
                </c:pt>
                <c:pt idx="307">
                  <c:v>0.306</c:v>
                </c:pt>
                <c:pt idx="308">
                  <c:v>0.307</c:v>
                </c:pt>
                <c:pt idx="309">
                  <c:v>0.308</c:v>
                </c:pt>
                <c:pt idx="310">
                  <c:v>0.309</c:v>
                </c:pt>
                <c:pt idx="311">
                  <c:v>0.31</c:v>
                </c:pt>
                <c:pt idx="312">
                  <c:v>0.311</c:v>
                </c:pt>
                <c:pt idx="313">
                  <c:v>0.312</c:v>
                </c:pt>
                <c:pt idx="314">
                  <c:v>0.313</c:v>
                </c:pt>
                <c:pt idx="315">
                  <c:v>0.314</c:v>
                </c:pt>
                <c:pt idx="316">
                  <c:v>0.315</c:v>
                </c:pt>
                <c:pt idx="317">
                  <c:v>0.316</c:v>
                </c:pt>
                <c:pt idx="318">
                  <c:v>0.317</c:v>
                </c:pt>
                <c:pt idx="319">
                  <c:v>0.318</c:v>
                </c:pt>
                <c:pt idx="320">
                  <c:v>0.319</c:v>
                </c:pt>
                <c:pt idx="321">
                  <c:v>0.32</c:v>
                </c:pt>
                <c:pt idx="322">
                  <c:v>0.321</c:v>
                </c:pt>
                <c:pt idx="323">
                  <c:v>0.322</c:v>
                </c:pt>
                <c:pt idx="324">
                  <c:v>0.323</c:v>
                </c:pt>
                <c:pt idx="325">
                  <c:v>0.324</c:v>
                </c:pt>
                <c:pt idx="326">
                  <c:v>0.325</c:v>
                </c:pt>
                <c:pt idx="327">
                  <c:v>0.326</c:v>
                </c:pt>
                <c:pt idx="328">
                  <c:v>0.327</c:v>
                </c:pt>
                <c:pt idx="329">
                  <c:v>0.328</c:v>
                </c:pt>
                <c:pt idx="330">
                  <c:v>0.329</c:v>
                </c:pt>
                <c:pt idx="331">
                  <c:v>0.33</c:v>
                </c:pt>
                <c:pt idx="332">
                  <c:v>0.331</c:v>
                </c:pt>
                <c:pt idx="333">
                  <c:v>0.332</c:v>
                </c:pt>
                <c:pt idx="334">
                  <c:v>0.333</c:v>
                </c:pt>
                <c:pt idx="335">
                  <c:v>0.334</c:v>
                </c:pt>
                <c:pt idx="336">
                  <c:v>0.335</c:v>
                </c:pt>
                <c:pt idx="337">
                  <c:v>0.336</c:v>
                </c:pt>
                <c:pt idx="338">
                  <c:v>0.337</c:v>
                </c:pt>
                <c:pt idx="339">
                  <c:v>0.338</c:v>
                </c:pt>
                <c:pt idx="340">
                  <c:v>0.339</c:v>
                </c:pt>
                <c:pt idx="341">
                  <c:v>0.34</c:v>
                </c:pt>
                <c:pt idx="342">
                  <c:v>0.341</c:v>
                </c:pt>
                <c:pt idx="343">
                  <c:v>0.342</c:v>
                </c:pt>
                <c:pt idx="344">
                  <c:v>0.343</c:v>
                </c:pt>
                <c:pt idx="345">
                  <c:v>0.344</c:v>
                </c:pt>
                <c:pt idx="346">
                  <c:v>0.345</c:v>
                </c:pt>
                <c:pt idx="347">
                  <c:v>0.346</c:v>
                </c:pt>
                <c:pt idx="348">
                  <c:v>0.347</c:v>
                </c:pt>
                <c:pt idx="349">
                  <c:v>0.348</c:v>
                </c:pt>
                <c:pt idx="350">
                  <c:v>0.349</c:v>
                </c:pt>
                <c:pt idx="351">
                  <c:v>0.35</c:v>
                </c:pt>
                <c:pt idx="352">
                  <c:v>0.351</c:v>
                </c:pt>
                <c:pt idx="353">
                  <c:v>0.352</c:v>
                </c:pt>
                <c:pt idx="354">
                  <c:v>0.353</c:v>
                </c:pt>
                <c:pt idx="355">
                  <c:v>0.354</c:v>
                </c:pt>
                <c:pt idx="356">
                  <c:v>0.355</c:v>
                </c:pt>
                <c:pt idx="357">
                  <c:v>0.356</c:v>
                </c:pt>
                <c:pt idx="358">
                  <c:v>0.357</c:v>
                </c:pt>
                <c:pt idx="359">
                  <c:v>0.358</c:v>
                </c:pt>
                <c:pt idx="360">
                  <c:v>0.359</c:v>
                </c:pt>
                <c:pt idx="361">
                  <c:v>0.36</c:v>
                </c:pt>
                <c:pt idx="362">
                  <c:v>0.361</c:v>
                </c:pt>
                <c:pt idx="363">
                  <c:v>0.362</c:v>
                </c:pt>
                <c:pt idx="364">
                  <c:v>0.363</c:v>
                </c:pt>
                <c:pt idx="365">
                  <c:v>0.364</c:v>
                </c:pt>
                <c:pt idx="366">
                  <c:v>0.365</c:v>
                </c:pt>
                <c:pt idx="367">
                  <c:v>0.366</c:v>
                </c:pt>
                <c:pt idx="368">
                  <c:v>0.367</c:v>
                </c:pt>
                <c:pt idx="369">
                  <c:v>0.368</c:v>
                </c:pt>
                <c:pt idx="370">
                  <c:v>0.369</c:v>
                </c:pt>
                <c:pt idx="371">
                  <c:v>0.37</c:v>
                </c:pt>
                <c:pt idx="372">
                  <c:v>0.371</c:v>
                </c:pt>
                <c:pt idx="373">
                  <c:v>0.372</c:v>
                </c:pt>
                <c:pt idx="374">
                  <c:v>0.373</c:v>
                </c:pt>
                <c:pt idx="375">
                  <c:v>0.374</c:v>
                </c:pt>
                <c:pt idx="376">
                  <c:v>0.375</c:v>
                </c:pt>
                <c:pt idx="377">
                  <c:v>0.376</c:v>
                </c:pt>
                <c:pt idx="378">
                  <c:v>0.377</c:v>
                </c:pt>
                <c:pt idx="379">
                  <c:v>0.378</c:v>
                </c:pt>
                <c:pt idx="380">
                  <c:v>0.379</c:v>
                </c:pt>
                <c:pt idx="381">
                  <c:v>0.38</c:v>
                </c:pt>
                <c:pt idx="382">
                  <c:v>0.381</c:v>
                </c:pt>
                <c:pt idx="383">
                  <c:v>0.382</c:v>
                </c:pt>
                <c:pt idx="384">
                  <c:v>0.383</c:v>
                </c:pt>
                <c:pt idx="385">
                  <c:v>0.384</c:v>
                </c:pt>
                <c:pt idx="386">
                  <c:v>0.385</c:v>
                </c:pt>
                <c:pt idx="387">
                  <c:v>0.386</c:v>
                </c:pt>
                <c:pt idx="388">
                  <c:v>0.387</c:v>
                </c:pt>
                <c:pt idx="389">
                  <c:v>0.388</c:v>
                </c:pt>
                <c:pt idx="390">
                  <c:v>0.389</c:v>
                </c:pt>
                <c:pt idx="391">
                  <c:v>0.39</c:v>
                </c:pt>
                <c:pt idx="392">
                  <c:v>0.391</c:v>
                </c:pt>
                <c:pt idx="393">
                  <c:v>0.392</c:v>
                </c:pt>
                <c:pt idx="394">
                  <c:v>0.393</c:v>
                </c:pt>
                <c:pt idx="395">
                  <c:v>0.394</c:v>
                </c:pt>
                <c:pt idx="396">
                  <c:v>0.395</c:v>
                </c:pt>
                <c:pt idx="397">
                  <c:v>0.396</c:v>
                </c:pt>
                <c:pt idx="398">
                  <c:v>0.397</c:v>
                </c:pt>
                <c:pt idx="399">
                  <c:v>0.398</c:v>
                </c:pt>
                <c:pt idx="400">
                  <c:v>0.399</c:v>
                </c:pt>
                <c:pt idx="401">
                  <c:v>0.4</c:v>
                </c:pt>
                <c:pt idx="402">
                  <c:v>0.401</c:v>
                </c:pt>
                <c:pt idx="403">
                  <c:v>0.402</c:v>
                </c:pt>
                <c:pt idx="404">
                  <c:v>0.403</c:v>
                </c:pt>
                <c:pt idx="405">
                  <c:v>0.404</c:v>
                </c:pt>
                <c:pt idx="406">
                  <c:v>0.405</c:v>
                </c:pt>
                <c:pt idx="407">
                  <c:v>0.406</c:v>
                </c:pt>
                <c:pt idx="408">
                  <c:v>0.407</c:v>
                </c:pt>
                <c:pt idx="409">
                  <c:v>0.408</c:v>
                </c:pt>
                <c:pt idx="410">
                  <c:v>0.409</c:v>
                </c:pt>
                <c:pt idx="411">
                  <c:v>0.41</c:v>
                </c:pt>
                <c:pt idx="412">
                  <c:v>0.411</c:v>
                </c:pt>
                <c:pt idx="413">
                  <c:v>0.412</c:v>
                </c:pt>
                <c:pt idx="414">
                  <c:v>0.413</c:v>
                </c:pt>
                <c:pt idx="415">
                  <c:v>0.414</c:v>
                </c:pt>
                <c:pt idx="416">
                  <c:v>0.415</c:v>
                </c:pt>
                <c:pt idx="417">
                  <c:v>0.416</c:v>
                </c:pt>
                <c:pt idx="418">
                  <c:v>0.417</c:v>
                </c:pt>
                <c:pt idx="419">
                  <c:v>0.418</c:v>
                </c:pt>
                <c:pt idx="420">
                  <c:v>0.419</c:v>
                </c:pt>
                <c:pt idx="421">
                  <c:v>0.42</c:v>
                </c:pt>
                <c:pt idx="422">
                  <c:v>0.421</c:v>
                </c:pt>
                <c:pt idx="423">
                  <c:v>0.422</c:v>
                </c:pt>
                <c:pt idx="424">
                  <c:v>0.423</c:v>
                </c:pt>
                <c:pt idx="425">
                  <c:v>0.424</c:v>
                </c:pt>
                <c:pt idx="426">
                  <c:v>0.425</c:v>
                </c:pt>
                <c:pt idx="427">
                  <c:v>0.426</c:v>
                </c:pt>
                <c:pt idx="428">
                  <c:v>0.427</c:v>
                </c:pt>
                <c:pt idx="429">
                  <c:v>0.428</c:v>
                </c:pt>
                <c:pt idx="430">
                  <c:v>0.429</c:v>
                </c:pt>
                <c:pt idx="431">
                  <c:v>0.43</c:v>
                </c:pt>
                <c:pt idx="432">
                  <c:v>0.431</c:v>
                </c:pt>
                <c:pt idx="433">
                  <c:v>0.432</c:v>
                </c:pt>
                <c:pt idx="434">
                  <c:v>0.433</c:v>
                </c:pt>
                <c:pt idx="435">
                  <c:v>0.434</c:v>
                </c:pt>
                <c:pt idx="436">
                  <c:v>0.435</c:v>
                </c:pt>
                <c:pt idx="437">
                  <c:v>0.436</c:v>
                </c:pt>
                <c:pt idx="438">
                  <c:v>0.437</c:v>
                </c:pt>
                <c:pt idx="439">
                  <c:v>0.438</c:v>
                </c:pt>
                <c:pt idx="440">
                  <c:v>0.439</c:v>
                </c:pt>
                <c:pt idx="441">
                  <c:v>0.44</c:v>
                </c:pt>
                <c:pt idx="442">
                  <c:v>0.441</c:v>
                </c:pt>
                <c:pt idx="443">
                  <c:v>0.442</c:v>
                </c:pt>
                <c:pt idx="444">
                  <c:v>0.443</c:v>
                </c:pt>
                <c:pt idx="445">
                  <c:v>0.444</c:v>
                </c:pt>
                <c:pt idx="446">
                  <c:v>0.445</c:v>
                </c:pt>
                <c:pt idx="447">
                  <c:v>0.446</c:v>
                </c:pt>
                <c:pt idx="448">
                  <c:v>0.447</c:v>
                </c:pt>
                <c:pt idx="449">
                  <c:v>0.448</c:v>
                </c:pt>
                <c:pt idx="450">
                  <c:v>0.449</c:v>
                </c:pt>
                <c:pt idx="451">
                  <c:v>0.45</c:v>
                </c:pt>
                <c:pt idx="452">
                  <c:v>0.451</c:v>
                </c:pt>
                <c:pt idx="453">
                  <c:v>0.452</c:v>
                </c:pt>
                <c:pt idx="454">
                  <c:v>0.453</c:v>
                </c:pt>
                <c:pt idx="455">
                  <c:v>0.454</c:v>
                </c:pt>
                <c:pt idx="456">
                  <c:v>0.455</c:v>
                </c:pt>
                <c:pt idx="457">
                  <c:v>0.456</c:v>
                </c:pt>
                <c:pt idx="458">
                  <c:v>0.457</c:v>
                </c:pt>
                <c:pt idx="459">
                  <c:v>0.458</c:v>
                </c:pt>
                <c:pt idx="460">
                  <c:v>0.459</c:v>
                </c:pt>
                <c:pt idx="461">
                  <c:v>0.46</c:v>
                </c:pt>
                <c:pt idx="462">
                  <c:v>0.461</c:v>
                </c:pt>
                <c:pt idx="463">
                  <c:v>0.462</c:v>
                </c:pt>
                <c:pt idx="464">
                  <c:v>0.463</c:v>
                </c:pt>
                <c:pt idx="465">
                  <c:v>0.464</c:v>
                </c:pt>
                <c:pt idx="466">
                  <c:v>0.465</c:v>
                </c:pt>
                <c:pt idx="467">
                  <c:v>0.466</c:v>
                </c:pt>
                <c:pt idx="468">
                  <c:v>0.467</c:v>
                </c:pt>
                <c:pt idx="469">
                  <c:v>0.468</c:v>
                </c:pt>
                <c:pt idx="470">
                  <c:v>0.469</c:v>
                </c:pt>
                <c:pt idx="471">
                  <c:v>0.47</c:v>
                </c:pt>
                <c:pt idx="472">
                  <c:v>0.471</c:v>
                </c:pt>
                <c:pt idx="473">
                  <c:v>0.472</c:v>
                </c:pt>
                <c:pt idx="474">
                  <c:v>0.473</c:v>
                </c:pt>
                <c:pt idx="475">
                  <c:v>0.474</c:v>
                </c:pt>
                <c:pt idx="476">
                  <c:v>0.475</c:v>
                </c:pt>
                <c:pt idx="477">
                  <c:v>0.476</c:v>
                </c:pt>
                <c:pt idx="478">
                  <c:v>0.477</c:v>
                </c:pt>
                <c:pt idx="479">
                  <c:v>0.478</c:v>
                </c:pt>
                <c:pt idx="480">
                  <c:v>0.479</c:v>
                </c:pt>
                <c:pt idx="481">
                  <c:v>0.48</c:v>
                </c:pt>
                <c:pt idx="482">
                  <c:v>0.481</c:v>
                </c:pt>
                <c:pt idx="483">
                  <c:v>0.482</c:v>
                </c:pt>
                <c:pt idx="484">
                  <c:v>0.483</c:v>
                </c:pt>
                <c:pt idx="485">
                  <c:v>0.484</c:v>
                </c:pt>
                <c:pt idx="486">
                  <c:v>0.485</c:v>
                </c:pt>
                <c:pt idx="487">
                  <c:v>0.486</c:v>
                </c:pt>
                <c:pt idx="488">
                  <c:v>0.487</c:v>
                </c:pt>
                <c:pt idx="489">
                  <c:v>0.488</c:v>
                </c:pt>
                <c:pt idx="490">
                  <c:v>0.489</c:v>
                </c:pt>
                <c:pt idx="491">
                  <c:v>0.49</c:v>
                </c:pt>
                <c:pt idx="492">
                  <c:v>0.491</c:v>
                </c:pt>
                <c:pt idx="493">
                  <c:v>0.492</c:v>
                </c:pt>
                <c:pt idx="494">
                  <c:v>0.493</c:v>
                </c:pt>
                <c:pt idx="495">
                  <c:v>0.494</c:v>
                </c:pt>
                <c:pt idx="496">
                  <c:v>0.495</c:v>
                </c:pt>
                <c:pt idx="497">
                  <c:v>0.496</c:v>
                </c:pt>
                <c:pt idx="498">
                  <c:v>0.497</c:v>
                </c:pt>
                <c:pt idx="499">
                  <c:v>0.498</c:v>
                </c:pt>
                <c:pt idx="500">
                  <c:v>0.499</c:v>
                </c:pt>
                <c:pt idx="501">
                  <c:v>0.5</c:v>
                </c:pt>
                <c:pt idx="502">
                  <c:v>0.501</c:v>
                </c:pt>
                <c:pt idx="503">
                  <c:v>0.502</c:v>
                </c:pt>
                <c:pt idx="504">
                  <c:v>0.503</c:v>
                </c:pt>
                <c:pt idx="505">
                  <c:v>0.504</c:v>
                </c:pt>
                <c:pt idx="506">
                  <c:v>0.505</c:v>
                </c:pt>
                <c:pt idx="507">
                  <c:v>0.506</c:v>
                </c:pt>
                <c:pt idx="508">
                  <c:v>0.507</c:v>
                </c:pt>
                <c:pt idx="509">
                  <c:v>0.508</c:v>
                </c:pt>
                <c:pt idx="510">
                  <c:v>0.509</c:v>
                </c:pt>
                <c:pt idx="511">
                  <c:v>0.51</c:v>
                </c:pt>
                <c:pt idx="512">
                  <c:v>0.511</c:v>
                </c:pt>
                <c:pt idx="513">
                  <c:v>0.512</c:v>
                </c:pt>
                <c:pt idx="514">
                  <c:v>0.513</c:v>
                </c:pt>
                <c:pt idx="515">
                  <c:v>0.514</c:v>
                </c:pt>
                <c:pt idx="516">
                  <c:v>0.515</c:v>
                </c:pt>
                <c:pt idx="517">
                  <c:v>0.516</c:v>
                </c:pt>
                <c:pt idx="518">
                  <c:v>0.517</c:v>
                </c:pt>
                <c:pt idx="519">
                  <c:v>0.518</c:v>
                </c:pt>
                <c:pt idx="520">
                  <c:v>0.519</c:v>
                </c:pt>
                <c:pt idx="521">
                  <c:v>0.52</c:v>
                </c:pt>
                <c:pt idx="522">
                  <c:v>0.521</c:v>
                </c:pt>
                <c:pt idx="523">
                  <c:v>0.522</c:v>
                </c:pt>
                <c:pt idx="524">
                  <c:v>0.523</c:v>
                </c:pt>
                <c:pt idx="525">
                  <c:v>0.524</c:v>
                </c:pt>
                <c:pt idx="526">
                  <c:v>0.525</c:v>
                </c:pt>
                <c:pt idx="527">
                  <c:v>0.526</c:v>
                </c:pt>
                <c:pt idx="528">
                  <c:v>0.527</c:v>
                </c:pt>
                <c:pt idx="529">
                  <c:v>0.528</c:v>
                </c:pt>
                <c:pt idx="530">
                  <c:v>0.529</c:v>
                </c:pt>
                <c:pt idx="531">
                  <c:v>0.53</c:v>
                </c:pt>
                <c:pt idx="532">
                  <c:v>0.531</c:v>
                </c:pt>
                <c:pt idx="533">
                  <c:v>0.532</c:v>
                </c:pt>
                <c:pt idx="534">
                  <c:v>0.533</c:v>
                </c:pt>
                <c:pt idx="535">
                  <c:v>0.534</c:v>
                </c:pt>
                <c:pt idx="536">
                  <c:v>0.535</c:v>
                </c:pt>
                <c:pt idx="537">
                  <c:v>0.536</c:v>
                </c:pt>
                <c:pt idx="538">
                  <c:v>0.537</c:v>
                </c:pt>
                <c:pt idx="539">
                  <c:v>0.538</c:v>
                </c:pt>
                <c:pt idx="540">
                  <c:v>0.539</c:v>
                </c:pt>
                <c:pt idx="541">
                  <c:v>0.54</c:v>
                </c:pt>
                <c:pt idx="542">
                  <c:v>0.541</c:v>
                </c:pt>
                <c:pt idx="543">
                  <c:v>0.542</c:v>
                </c:pt>
                <c:pt idx="544">
                  <c:v>0.543</c:v>
                </c:pt>
                <c:pt idx="545">
                  <c:v>0.544</c:v>
                </c:pt>
                <c:pt idx="546">
                  <c:v>0.545</c:v>
                </c:pt>
                <c:pt idx="547">
                  <c:v>0.546</c:v>
                </c:pt>
                <c:pt idx="548">
                  <c:v>0.547</c:v>
                </c:pt>
                <c:pt idx="549">
                  <c:v>0.548</c:v>
                </c:pt>
                <c:pt idx="550">
                  <c:v>0.549</c:v>
                </c:pt>
                <c:pt idx="551">
                  <c:v>0.55</c:v>
                </c:pt>
                <c:pt idx="552">
                  <c:v>0.551</c:v>
                </c:pt>
                <c:pt idx="553">
                  <c:v>0.552</c:v>
                </c:pt>
                <c:pt idx="554">
                  <c:v>0.553</c:v>
                </c:pt>
                <c:pt idx="555">
                  <c:v>0.554</c:v>
                </c:pt>
                <c:pt idx="556">
                  <c:v>0.555</c:v>
                </c:pt>
                <c:pt idx="557">
                  <c:v>0.556</c:v>
                </c:pt>
                <c:pt idx="558">
                  <c:v>0.557</c:v>
                </c:pt>
                <c:pt idx="559">
                  <c:v>0.558</c:v>
                </c:pt>
                <c:pt idx="560">
                  <c:v>0.559</c:v>
                </c:pt>
                <c:pt idx="561">
                  <c:v>0.56</c:v>
                </c:pt>
                <c:pt idx="562">
                  <c:v>0.561</c:v>
                </c:pt>
                <c:pt idx="563">
                  <c:v>0.562</c:v>
                </c:pt>
                <c:pt idx="564">
                  <c:v>0.563</c:v>
                </c:pt>
                <c:pt idx="565">
                  <c:v>0.564</c:v>
                </c:pt>
                <c:pt idx="566">
                  <c:v>0.565</c:v>
                </c:pt>
                <c:pt idx="567">
                  <c:v>0.566</c:v>
                </c:pt>
                <c:pt idx="568">
                  <c:v>0.567</c:v>
                </c:pt>
                <c:pt idx="569">
                  <c:v>0.568</c:v>
                </c:pt>
                <c:pt idx="570">
                  <c:v>0.569</c:v>
                </c:pt>
                <c:pt idx="571">
                  <c:v>0.57</c:v>
                </c:pt>
                <c:pt idx="572">
                  <c:v>0.571</c:v>
                </c:pt>
                <c:pt idx="573">
                  <c:v>0.572</c:v>
                </c:pt>
                <c:pt idx="574">
                  <c:v>0.573</c:v>
                </c:pt>
                <c:pt idx="575">
                  <c:v>0.574</c:v>
                </c:pt>
                <c:pt idx="576">
                  <c:v>0.575</c:v>
                </c:pt>
                <c:pt idx="577">
                  <c:v>0.576</c:v>
                </c:pt>
                <c:pt idx="578">
                  <c:v>0.577</c:v>
                </c:pt>
                <c:pt idx="579">
                  <c:v>0.578</c:v>
                </c:pt>
                <c:pt idx="580">
                  <c:v>0.579</c:v>
                </c:pt>
                <c:pt idx="581">
                  <c:v>0.58</c:v>
                </c:pt>
                <c:pt idx="582">
                  <c:v>0.581</c:v>
                </c:pt>
                <c:pt idx="583">
                  <c:v>0.582</c:v>
                </c:pt>
                <c:pt idx="584">
                  <c:v>0.583</c:v>
                </c:pt>
                <c:pt idx="585">
                  <c:v>0.584</c:v>
                </c:pt>
                <c:pt idx="586">
                  <c:v>0.585</c:v>
                </c:pt>
                <c:pt idx="587">
                  <c:v>0.586</c:v>
                </c:pt>
                <c:pt idx="588">
                  <c:v>0.587</c:v>
                </c:pt>
                <c:pt idx="589">
                  <c:v>0.588</c:v>
                </c:pt>
                <c:pt idx="590">
                  <c:v>0.589</c:v>
                </c:pt>
                <c:pt idx="591">
                  <c:v>0.59</c:v>
                </c:pt>
                <c:pt idx="592">
                  <c:v>0.591</c:v>
                </c:pt>
                <c:pt idx="593">
                  <c:v>0.592</c:v>
                </c:pt>
                <c:pt idx="594">
                  <c:v>0.593</c:v>
                </c:pt>
                <c:pt idx="595">
                  <c:v>0.594</c:v>
                </c:pt>
                <c:pt idx="596">
                  <c:v>0.595</c:v>
                </c:pt>
                <c:pt idx="597">
                  <c:v>0.596</c:v>
                </c:pt>
                <c:pt idx="598">
                  <c:v>0.597</c:v>
                </c:pt>
                <c:pt idx="599">
                  <c:v>0.598</c:v>
                </c:pt>
                <c:pt idx="600">
                  <c:v>0.599</c:v>
                </c:pt>
                <c:pt idx="601">
                  <c:v>0.6</c:v>
                </c:pt>
                <c:pt idx="602">
                  <c:v>0.601</c:v>
                </c:pt>
                <c:pt idx="603">
                  <c:v>0.602</c:v>
                </c:pt>
                <c:pt idx="604">
                  <c:v>0.603</c:v>
                </c:pt>
                <c:pt idx="605">
                  <c:v>0.604</c:v>
                </c:pt>
                <c:pt idx="606">
                  <c:v>0.605</c:v>
                </c:pt>
                <c:pt idx="607">
                  <c:v>0.606</c:v>
                </c:pt>
                <c:pt idx="608">
                  <c:v>0.607</c:v>
                </c:pt>
                <c:pt idx="609">
                  <c:v>0.608</c:v>
                </c:pt>
                <c:pt idx="610">
                  <c:v>0.609</c:v>
                </c:pt>
                <c:pt idx="611">
                  <c:v>0.61</c:v>
                </c:pt>
                <c:pt idx="612">
                  <c:v>0.611</c:v>
                </c:pt>
                <c:pt idx="613">
                  <c:v>0.612</c:v>
                </c:pt>
                <c:pt idx="614">
                  <c:v>0.613</c:v>
                </c:pt>
                <c:pt idx="615">
                  <c:v>0.614</c:v>
                </c:pt>
                <c:pt idx="616">
                  <c:v>0.615</c:v>
                </c:pt>
                <c:pt idx="617">
                  <c:v>0.616</c:v>
                </c:pt>
                <c:pt idx="618">
                  <c:v>0.617</c:v>
                </c:pt>
                <c:pt idx="619">
                  <c:v>0.618</c:v>
                </c:pt>
                <c:pt idx="620">
                  <c:v>0.619</c:v>
                </c:pt>
                <c:pt idx="621">
                  <c:v>0.62</c:v>
                </c:pt>
                <c:pt idx="622">
                  <c:v>0.621</c:v>
                </c:pt>
                <c:pt idx="623">
                  <c:v>0.622</c:v>
                </c:pt>
                <c:pt idx="624">
                  <c:v>0.623</c:v>
                </c:pt>
                <c:pt idx="625">
                  <c:v>0.624</c:v>
                </c:pt>
                <c:pt idx="626">
                  <c:v>0.625</c:v>
                </c:pt>
                <c:pt idx="627">
                  <c:v>0.626</c:v>
                </c:pt>
                <c:pt idx="628">
                  <c:v>0.627</c:v>
                </c:pt>
                <c:pt idx="629">
                  <c:v>0.628</c:v>
                </c:pt>
                <c:pt idx="630">
                  <c:v>0.629</c:v>
                </c:pt>
                <c:pt idx="631">
                  <c:v>0.63</c:v>
                </c:pt>
                <c:pt idx="632">
                  <c:v>0.631</c:v>
                </c:pt>
                <c:pt idx="633">
                  <c:v>0.632</c:v>
                </c:pt>
                <c:pt idx="634">
                  <c:v>0.633</c:v>
                </c:pt>
                <c:pt idx="635">
                  <c:v>0.634</c:v>
                </c:pt>
                <c:pt idx="636">
                  <c:v>0.635</c:v>
                </c:pt>
                <c:pt idx="637">
                  <c:v>0.636</c:v>
                </c:pt>
                <c:pt idx="638">
                  <c:v>0.637</c:v>
                </c:pt>
                <c:pt idx="639">
                  <c:v>0.638</c:v>
                </c:pt>
                <c:pt idx="640">
                  <c:v>0.639</c:v>
                </c:pt>
                <c:pt idx="641">
                  <c:v>0.64</c:v>
                </c:pt>
                <c:pt idx="642">
                  <c:v>0.641</c:v>
                </c:pt>
                <c:pt idx="643">
                  <c:v>0.642</c:v>
                </c:pt>
                <c:pt idx="644">
                  <c:v>0.643</c:v>
                </c:pt>
                <c:pt idx="645">
                  <c:v>0.644</c:v>
                </c:pt>
                <c:pt idx="646">
                  <c:v>0.645</c:v>
                </c:pt>
                <c:pt idx="647">
                  <c:v>0.646</c:v>
                </c:pt>
                <c:pt idx="648">
                  <c:v>0.647</c:v>
                </c:pt>
                <c:pt idx="649">
                  <c:v>0.648</c:v>
                </c:pt>
                <c:pt idx="650">
                  <c:v>0.649</c:v>
                </c:pt>
                <c:pt idx="651">
                  <c:v>0.65</c:v>
                </c:pt>
                <c:pt idx="652">
                  <c:v>0.651</c:v>
                </c:pt>
                <c:pt idx="653">
                  <c:v>0.652</c:v>
                </c:pt>
                <c:pt idx="654">
                  <c:v>0.653</c:v>
                </c:pt>
                <c:pt idx="655">
                  <c:v>0.654</c:v>
                </c:pt>
                <c:pt idx="656">
                  <c:v>0.655</c:v>
                </c:pt>
                <c:pt idx="657">
                  <c:v>0.656</c:v>
                </c:pt>
                <c:pt idx="658">
                  <c:v>0.657</c:v>
                </c:pt>
                <c:pt idx="659">
                  <c:v>0.658</c:v>
                </c:pt>
                <c:pt idx="660">
                  <c:v>0.659</c:v>
                </c:pt>
                <c:pt idx="661">
                  <c:v>0.66</c:v>
                </c:pt>
                <c:pt idx="662">
                  <c:v>0.661</c:v>
                </c:pt>
                <c:pt idx="663">
                  <c:v>0.662</c:v>
                </c:pt>
                <c:pt idx="664">
                  <c:v>0.663</c:v>
                </c:pt>
                <c:pt idx="665">
                  <c:v>0.664</c:v>
                </c:pt>
                <c:pt idx="666">
                  <c:v>0.665</c:v>
                </c:pt>
                <c:pt idx="667">
                  <c:v>0.666</c:v>
                </c:pt>
                <c:pt idx="668">
                  <c:v>0.667</c:v>
                </c:pt>
                <c:pt idx="669">
                  <c:v>0.668</c:v>
                </c:pt>
                <c:pt idx="670">
                  <c:v>0.669</c:v>
                </c:pt>
                <c:pt idx="671">
                  <c:v>0.67</c:v>
                </c:pt>
                <c:pt idx="672">
                  <c:v>0.671</c:v>
                </c:pt>
                <c:pt idx="673">
                  <c:v>0.672</c:v>
                </c:pt>
                <c:pt idx="674">
                  <c:v>0.673</c:v>
                </c:pt>
                <c:pt idx="675">
                  <c:v>0.674</c:v>
                </c:pt>
                <c:pt idx="676">
                  <c:v>0.675</c:v>
                </c:pt>
                <c:pt idx="677">
                  <c:v>0.676</c:v>
                </c:pt>
                <c:pt idx="678">
                  <c:v>0.677</c:v>
                </c:pt>
                <c:pt idx="679">
                  <c:v>0.678</c:v>
                </c:pt>
                <c:pt idx="680">
                  <c:v>0.679</c:v>
                </c:pt>
                <c:pt idx="681">
                  <c:v>0.68</c:v>
                </c:pt>
                <c:pt idx="682">
                  <c:v>0.681</c:v>
                </c:pt>
                <c:pt idx="683">
                  <c:v>0.682</c:v>
                </c:pt>
                <c:pt idx="684">
                  <c:v>0.683</c:v>
                </c:pt>
                <c:pt idx="685">
                  <c:v>0.684</c:v>
                </c:pt>
                <c:pt idx="686">
                  <c:v>0.685</c:v>
                </c:pt>
                <c:pt idx="687">
                  <c:v>0.686</c:v>
                </c:pt>
                <c:pt idx="688">
                  <c:v>0.687</c:v>
                </c:pt>
                <c:pt idx="689">
                  <c:v>0.688</c:v>
                </c:pt>
                <c:pt idx="690">
                  <c:v>0.689</c:v>
                </c:pt>
                <c:pt idx="691">
                  <c:v>0.69</c:v>
                </c:pt>
                <c:pt idx="692">
                  <c:v>0.691</c:v>
                </c:pt>
                <c:pt idx="693">
                  <c:v>0.692</c:v>
                </c:pt>
                <c:pt idx="694">
                  <c:v>0.693</c:v>
                </c:pt>
                <c:pt idx="695">
                  <c:v>0.694</c:v>
                </c:pt>
                <c:pt idx="696">
                  <c:v>0.695</c:v>
                </c:pt>
                <c:pt idx="697">
                  <c:v>0.696</c:v>
                </c:pt>
                <c:pt idx="698">
                  <c:v>0.697</c:v>
                </c:pt>
                <c:pt idx="699">
                  <c:v>0.698</c:v>
                </c:pt>
                <c:pt idx="700">
                  <c:v>0.699</c:v>
                </c:pt>
                <c:pt idx="701">
                  <c:v>0.7</c:v>
                </c:pt>
                <c:pt idx="702">
                  <c:v>0.701</c:v>
                </c:pt>
                <c:pt idx="703">
                  <c:v>0.702</c:v>
                </c:pt>
                <c:pt idx="704">
                  <c:v>0.703</c:v>
                </c:pt>
                <c:pt idx="705">
                  <c:v>0.704</c:v>
                </c:pt>
                <c:pt idx="706">
                  <c:v>0.705</c:v>
                </c:pt>
                <c:pt idx="707">
                  <c:v>0.706</c:v>
                </c:pt>
                <c:pt idx="708">
                  <c:v>0.707</c:v>
                </c:pt>
                <c:pt idx="709">
                  <c:v>0.708</c:v>
                </c:pt>
                <c:pt idx="710">
                  <c:v>0.709</c:v>
                </c:pt>
                <c:pt idx="711">
                  <c:v>0.71</c:v>
                </c:pt>
                <c:pt idx="712">
                  <c:v>0.711</c:v>
                </c:pt>
                <c:pt idx="713">
                  <c:v>0.712</c:v>
                </c:pt>
                <c:pt idx="714">
                  <c:v>0.713</c:v>
                </c:pt>
                <c:pt idx="715">
                  <c:v>0.714</c:v>
                </c:pt>
                <c:pt idx="716">
                  <c:v>0.715</c:v>
                </c:pt>
                <c:pt idx="717">
                  <c:v>0.716</c:v>
                </c:pt>
                <c:pt idx="718">
                  <c:v>0.717</c:v>
                </c:pt>
                <c:pt idx="719">
                  <c:v>0.718</c:v>
                </c:pt>
                <c:pt idx="720">
                  <c:v>0.719</c:v>
                </c:pt>
                <c:pt idx="721">
                  <c:v>0.72</c:v>
                </c:pt>
                <c:pt idx="722">
                  <c:v>0.721</c:v>
                </c:pt>
                <c:pt idx="723">
                  <c:v>0.722</c:v>
                </c:pt>
                <c:pt idx="724">
                  <c:v>0.723</c:v>
                </c:pt>
                <c:pt idx="725">
                  <c:v>0.724</c:v>
                </c:pt>
                <c:pt idx="726">
                  <c:v>0.725</c:v>
                </c:pt>
                <c:pt idx="727">
                  <c:v>0.726</c:v>
                </c:pt>
                <c:pt idx="728">
                  <c:v>0.727</c:v>
                </c:pt>
                <c:pt idx="729">
                  <c:v>0.728</c:v>
                </c:pt>
                <c:pt idx="730">
                  <c:v>0.729</c:v>
                </c:pt>
                <c:pt idx="731">
                  <c:v>0.73</c:v>
                </c:pt>
                <c:pt idx="732">
                  <c:v>0.731</c:v>
                </c:pt>
                <c:pt idx="733">
                  <c:v>0.732</c:v>
                </c:pt>
                <c:pt idx="734">
                  <c:v>0.733</c:v>
                </c:pt>
                <c:pt idx="735">
                  <c:v>0.734</c:v>
                </c:pt>
                <c:pt idx="736">
                  <c:v>0.735</c:v>
                </c:pt>
                <c:pt idx="737">
                  <c:v>0.736</c:v>
                </c:pt>
                <c:pt idx="738">
                  <c:v>0.737</c:v>
                </c:pt>
                <c:pt idx="739">
                  <c:v>0.738</c:v>
                </c:pt>
                <c:pt idx="740">
                  <c:v>0.739</c:v>
                </c:pt>
                <c:pt idx="741">
                  <c:v>0.74</c:v>
                </c:pt>
                <c:pt idx="742">
                  <c:v>0.741</c:v>
                </c:pt>
                <c:pt idx="743">
                  <c:v>0.742</c:v>
                </c:pt>
                <c:pt idx="744">
                  <c:v>0.743</c:v>
                </c:pt>
                <c:pt idx="745">
                  <c:v>0.744</c:v>
                </c:pt>
                <c:pt idx="746">
                  <c:v>0.745</c:v>
                </c:pt>
                <c:pt idx="747">
                  <c:v>0.746</c:v>
                </c:pt>
                <c:pt idx="748">
                  <c:v>0.747</c:v>
                </c:pt>
                <c:pt idx="749">
                  <c:v>0.748</c:v>
                </c:pt>
                <c:pt idx="750">
                  <c:v>0.749</c:v>
                </c:pt>
                <c:pt idx="751">
                  <c:v>0.75</c:v>
                </c:pt>
                <c:pt idx="752">
                  <c:v>0.751</c:v>
                </c:pt>
                <c:pt idx="753">
                  <c:v>0.752</c:v>
                </c:pt>
                <c:pt idx="754">
                  <c:v>0.753</c:v>
                </c:pt>
                <c:pt idx="755">
                  <c:v>0.754</c:v>
                </c:pt>
                <c:pt idx="756">
                  <c:v>0.755</c:v>
                </c:pt>
                <c:pt idx="757">
                  <c:v>0.756</c:v>
                </c:pt>
                <c:pt idx="758">
                  <c:v>0.757</c:v>
                </c:pt>
                <c:pt idx="759">
                  <c:v>0.758</c:v>
                </c:pt>
                <c:pt idx="760">
                  <c:v>0.759</c:v>
                </c:pt>
                <c:pt idx="761">
                  <c:v>0.76</c:v>
                </c:pt>
                <c:pt idx="762">
                  <c:v>0.761</c:v>
                </c:pt>
                <c:pt idx="763">
                  <c:v>0.762</c:v>
                </c:pt>
                <c:pt idx="764">
                  <c:v>0.763</c:v>
                </c:pt>
                <c:pt idx="765">
                  <c:v>0.764</c:v>
                </c:pt>
                <c:pt idx="766">
                  <c:v>0.765</c:v>
                </c:pt>
                <c:pt idx="767">
                  <c:v>0.766</c:v>
                </c:pt>
                <c:pt idx="768">
                  <c:v>0.767</c:v>
                </c:pt>
                <c:pt idx="769">
                  <c:v>0.768</c:v>
                </c:pt>
                <c:pt idx="770">
                  <c:v>0.769</c:v>
                </c:pt>
                <c:pt idx="771">
                  <c:v>0.77</c:v>
                </c:pt>
                <c:pt idx="772">
                  <c:v>0.771</c:v>
                </c:pt>
                <c:pt idx="773">
                  <c:v>0.772</c:v>
                </c:pt>
                <c:pt idx="774">
                  <c:v>0.773</c:v>
                </c:pt>
                <c:pt idx="775">
                  <c:v>0.774</c:v>
                </c:pt>
                <c:pt idx="776">
                  <c:v>0.775</c:v>
                </c:pt>
                <c:pt idx="777">
                  <c:v>0.776</c:v>
                </c:pt>
                <c:pt idx="778">
                  <c:v>0.777</c:v>
                </c:pt>
                <c:pt idx="779">
                  <c:v>0.778</c:v>
                </c:pt>
                <c:pt idx="780">
                  <c:v>0.779</c:v>
                </c:pt>
                <c:pt idx="781">
                  <c:v>0.78</c:v>
                </c:pt>
                <c:pt idx="782">
                  <c:v>0.781</c:v>
                </c:pt>
                <c:pt idx="783">
                  <c:v>0.782</c:v>
                </c:pt>
                <c:pt idx="784">
                  <c:v>0.783</c:v>
                </c:pt>
                <c:pt idx="785">
                  <c:v>0.784</c:v>
                </c:pt>
                <c:pt idx="786">
                  <c:v>0.785</c:v>
                </c:pt>
                <c:pt idx="787">
                  <c:v>0.786</c:v>
                </c:pt>
                <c:pt idx="788">
                  <c:v>0.787</c:v>
                </c:pt>
                <c:pt idx="789">
                  <c:v>0.788</c:v>
                </c:pt>
                <c:pt idx="790">
                  <c:v>0.789</c:v>
                </c:pt>
                <c:pt idx="791">
                  <c:v>0.79</c:v>
                </c:pt>
                <c:pt idx="792">
                  <c:v>0.791</c:v>
                </c:pt>
                <c:pt idx="793">
                  <c:v>0.792</c:v>
                </c:pt>
                <c:pt idx="794">
                  <c:v>0.793</c:v>
                </c:pt>
                <c:pt idx="795">
                  <c:v>0.794</c:v>
                </c:pt>
                <c:pt idx="796">
                  <c:v>0.795</c:v>
                </c:pt>
                <c:pt idx="797">
                  <c:v>0.796</c:v>
                </c:pt>
                <c:pt idx="798">
                  <c:v>0.797</c:v>
                </c:pt>
                <c:pt idx="799">
                  <c:v>0.798</c:v>
                </c:pt>
                <c:pt idx="800">
                  <c:v>0.799</c:v>
                </c:pt>
                <c:pt idx="801">
                  <c:v>0.8</c:v>
                </c:pt>
                <c:pt idx="802">
                  <c:v>0.801</c:v>
                </c:pt>
                <c:pt idx="803">
                  <c:v>0.802</c:v>
                </c:pt>
                <c:pt idx="804">
                  <c:v>0.803</c:v>
                </c:pt>
                <c:pt idx="805">
                  <c:v>0.804</c:v>
                </c:pt>
                <c:pt idx="806">
                  <c:v>0.805</c:v>
                </c:pt>
                <c:pt idx="807">
                  <c:v>0.806</c:v>
                </c:pt>
                <c:pt idx="808">
                  <c:v>0.807</c:v>
                </c:pt>
                <c:pt idx="809">
                  <c:v>0.808</c:v>
                </c:pt>
                <c:pt idx="810">
                  <c:v>0.809</c:v>
                </c:pt>
                <c:pt idx="811">
                  <c:v>0.81</c:v>
                </c:pt>
                <c:pt idx="812">
                  <c:v>0.811</c:v>
                </c:pt>
                <c:pt idx="813">
                  <c:v>0.812</c:v>
                </c:pt>
                <c:pt idx="814">
                  <c:v>0.813</c:v>
                </c:pt>
                <c:pt idx="815">
                  <c:v>0.814</c:v>
                </c:pt>
                <c:pt idx="816">
                  <c:v>0.815</c:v>
                </c:pt>
                <c:pt idx="817">
                  <c:v>0.816</c:v>
                </c:pt>
                <c:pt idx="818">
                  <c:v>0.817</c:v>
                </c:pt>
                <c:pt idx="819">
                  <c:v>0.818</c:v>
                </c:pt>
                <c:pt idx="820">
                  <c:v>0.819</c:v>
                </c:pt>
                <c:pt idx="821">
                  <c:v>0.82</c:v>
                </c:pt>
                <c:pt idx="822">
                  <c:v>0.821</c:v>
                </c:pt>
                <c:pt idx="823">
                  <c:v>0.822</c:v>
                </c:pt>
                <c:pt idx="824">
                  <c:v>0.823</c:v>
                </c:pt>
                <c:pt idx="825">
                  <c:v>0.824</c:v>
                </c:pt>
                <c:pt idx="826">
                  <c:v>0.825</c:v>
                </c:pt>
                <c:pt idx="827">
                  <c:v>0.826</c:v>
                </c:pt>
                <c:pt idx="828">
                  <c:v>0.827</c:v>
                </c:pt>
                <c:pt idx="829">
                  <c:v>0.828</c:v>
                </c:pt>
                <c:pt idx="830">
                  <c:v>0.829</c:v>
                </c:pt>
                <c:pt idx="831">
                  <c:v>0.83</c:v>
                </c:pt>
                <c:pt idx="832">
                  <c:v>0.831</c:v>
                </c:pt>
                <c:pt idx="833">
                  <c:v>0.832</c:v>
                </c:pt>
                <c:pt idx="834">
                  <c:v>0.833</c:v>
                </c:pt>
                <c:pt idx="835">
                  <c:v>0.834</c:v>
                </c:pt>
                <c:pt idx="836">
                  <c:v>0.835</c:v>
                </c:pt>
                <c:pt idx="837">
                  <c:v>0.836</c:v>
                </c:pt>
                <c:pt idx="838">
                  <c:v>0.837</c:v>
                </c:pt>
                <c:pt idx="839">
                  <c:v>0.838</c:v>
                </c:pt>
                <c:pt idx="840">
                  <c:v>0.839</c:v>
                </c:pt>
                <c:pt idx="841">
                  <c:v>0.84</c:v>
                </c:pt>
                <c:pt idx="842">
                  <c:v>0.841</c:v>
                </c:pt>
                <c:pt idx="843">
                  <c:v>0.842</c:v>
                </c:pt>
                <c:pt idx="844">
                  <c:v>0.843</c:v>
                </c:pt>
                <c:pt idx="845">
                  <c:v>0.844</c:v>
                </c:pt>
                <c:pt idx="846">
                  <c:v>0.845</c:v>
                </c:pt>
                <c:pt idx="847">
                  <c:v>0.846</c:v>
                </c:pt>
                <c:pt idx="848">
                  <c:v>0.847</c:v>
                </c:pt>
                <c:pt idx="849">
                  <c:v>0.848</c:v>
                </c:pt>
                <c:pt idx="850">
                  <c:v>0.849</c:v>
                </c:pt>
                <c:pt idx="851">
                  <c:v>0.85</c:v>
                </c:pt>
                <c:pt idx="852">
                  <c:v>0.851</c:v>
                </c:pt>
                <c:pt idx="853">
                  <c:v>0.852</c:v>
                </c:pt>
                <c:pt idx="854">
                  <c:v>0.853</c:v>
                </c:pt>
                <c:pt idx="855">
                  <c:v>0.854</c:v>
                </c:pt>
                <c:pt idx="856">
                  <c:v>0.855</c:v>
                </c:pt>
                <c:pt idx="857">
                  <c:v>0.856</c:v>
                </c:pt>
                <c:pt idx="858">
                  <c:v>0.857</c:v>
                </c:pt>
                <c:pt idx="859">
                  <c:v>0.858</c:v>
                </c:pt>
                <c:pt idx="860">
                  <c:v>0.859</c:v>
                </c:pt>
                <c:pt idx="861">
                  <c:v>0.86</c:v>
                </c:pt>
                <c:pt idx="862">
                  <c:v>0.861</c:v>
                </c:pt>
                <c:pt idx="863">
                  <c:v>0.862</c:v>
                </c:pt>
                <c:pt idx="864">
                  <c:v>0.863</c:v>
                </c:pt>
                <c:pt idx="865">
                  <c:v>0.864</c:v>
                </c:pt>
                <c:pt idx="866">
                  <c:v>0.865</c:v>
                </c:pt>
                <c:pt idx="867">
                  <c:v>0.866</c:v>
                </c:pt>
                <c:pt idx="868">
                  <c:v>0.867</c:v>
                </c:pt>
                <c:pt idx="869">
                  <c:v>0.868</c:v>
                </c:pt>
                <c:pt idx="870">
                  <c:v>0.869</c:v>
                </c:pt>
                <c:pt idx="871">
                  <c:v>0.87</c:v>
                </c:pt>
                <c:pt idx="872">
                  <c:v>0.871</c:v>
                </c:pt>
                <c:pt idx="873">
                  <c:v>0.872</c:v>
                </c:pt>
                <c:pt idx="874">
                  <c:v>0.873</c:v>
                </c:pt>
                <c:pt idx="875">
                  <c:v>0.874</c:v>
                </c:pt>
                <c:pt idx="876">
                  <c:v>0.875</c:v>
                </c:pt>
                <c:pt idx="877">
                  <c:v>0.876</c:v>
                </c:pt>
                <c:pt idx="878">
                  <c:v>0.877</c:v>
                </c:pt>
                <c:pt idx="879">
                  <c:v>0.878</c:v>
                </c:pt>
                <c:pt idx="880">
                  <c:v>0.879</c:v>
                </c:pt>
                <c:pt idx="881">
                  <c:v>0.88</c:v>
                </c:pt>
                <c:pt idx="882">
                  <c:v>0.881</c:v>
                </c:pt>
                <c:pt idx="883">
                  <c:v>0.882</c:v>
                </c:pt>
                <c:pt idx="884">
                  <c:v>0.883</c:v>
                </c:pt>
                <c:pt idx="885">
                  <c:v>0.884</c:v>
                </c:pt>
                <c:pt idx="886">
                  <c:v>0.885</c:v>
                </c:pt>
                <c:pt idx="887">
                  <c:v>0.886</c:v>
                </c:pt>
                <c:pt idx="888">
                  <c:v>0.887</c:v>
                </c:pt>
                <c:pt idx="889">
                  <c:v>0.888</c:v>
                </c:pt>
                <c:pt idx="890">
                  <c:v>0.889</c:v>
                </c:pt>
                <c:pt idx="891">
                  <c:v>0.89</c:v>
                </c:pt>
                <c:pt idx="892">
                  <c:v>0.891</c:v>
                </c:pt>
                <c:pt idx="893">
                  <c:v>0.892</c:v>
                </c:pt>
                <c:pt idx="894">
                  <c:v>0.893</c:v>
                </c:pt>
                <c:pt idx="895">
                  <c:v>0.894</c:v>
                </c:pt>
                <c:pt idx="896">
                  <c:v>0.895</c:v>
                </c:pt>
                <c:pt idx="897">
                  <c:v>0.896</c:v>
                </c:pt>
                <c:pt idx="898">
                  <c:v>0.897</c:v>
                </c:pt>
                <c:pt idx="899">
                  <c:v>0.898</c:v>
                </c:pt>
                <c:pt idx="900">
                  <c:v>0.899</c:v>
                </c:pt>
                <c:pt idx="901">
                  <c:v>0.9</c:v>
                </c:pt>
                <c:pt idx="902">
                  <c:v>0.901</c:v>
                </c:pt>
                <c:pt idx="903">
                  <c:v>0.902</c:v>
                </c:pt>
                <c:pt idx="904">
                  <c:v>0.903</c:v>
                </c:pt>
                <c:pt idx="905">
                  <c:v>0.904</c:v>
                </c:pt>
                <c:pt idx="906">
                  <c:v>0.905</c:v>
                </c:pt>
                <c:pt idx="907">
                  <c:v>0.906</c:v>
                </c:pt>
                <c:pt idx="908">
                  <c:v>0.907</c:v>
                </c:pt>
                <c:pt idx="909">
                  <c:v>0.908</c:v>
                </c:pt>
                <c:pt idx="910">
                  <c:v>0.909</c:v>
                </c:pt>
                <c:pt idx="911">
                  <c:v>0.91</c:v>
                </c:pt>
                <c:pt idx="912">
                  <c:v>0.911</c:v>
                </c:pt>
                <c:pt idx="913">
                  <c:v>0.912</c:v>
                </c:pt>
                <c:pt idx="914">
                  <c:v>0.913</c:v>
                </c:pt>
                <c:pt idx="915">
                  <c:v>0.914</c:v>
                </c:pt>
                <c:pt idx="916">
                  <c:v>0.915</c:v>
                </c:pt>
                <c:pt idx="917">
                  <c:v>0.916</c:v>
                </c:pt>
                <c:pt idx="918">
                  <c:v>0.917</c:v>
                </c:pt>
                <c:pt idx="919">
                  <c:v>0.918</c:v>
                </c:pt>
                <c:pt idx="920">
                  <c:v>0.919</c:v>
                </c:pt>
                <c:pt idx="921">
                  <c:v>0.92</c:v>
                </c:pt>
                <c:pt idx="922">
                  <c:v>0.921</c:v>
                </c:pt>
                <c:pt idx="923">
                  <c:v>0.922</c:v>
                </c:pt>
                <c:pt idx="924">
                  <c:v>0.923</c:v>
                </c:pt>
                <c:pt idx="925">
                  <c:v>0.924</c:v>
                </c:pt>
                <c:pt idx="926">
                  <c:v>0.925</c:v>
                </c:pt>
                <c:pt idx="927">
                  <c:v>0.926</c:v>
                </c:pt>
                <c:pt idx="928">
                  <c:v>0.927</c:v>
                </c:pt>
                <c:pt idx="929">
                  <c:v>0.928</c:v>
                </c:pt>
                <c:pt idx="930">
                  <c:v>0.929</c:v>
                </c:pt>
                <c:pt idx="931">
                  <c:v>0.93</c:v>
                </c:pt>
                <c:pt idx="932">
                  <c:v>0.931</c:v>
                </c:pt>
                <c:pt idx="933">
                  <c:v>0.932</c:v>
                </c:pt>
                <c:pt idx="934">
                  <c:v>0.933</c:v>
                </c:pt>
                <c:pt idx="935">
                  <c:v>0.934</c:v>
                </c:pt>
                <c:pt idx="936">
                  <c:v>0.935</c:v>
                </c:pt>
                <c:pt idx="937">
                  <c:v>0.936</c:v>
                </c:pt>
                <c:pt idx="938">
                  <c:v>0.937</c:v>
                </c:pt>
                <c:pt idx="939">
                  <c:v>0.938</c:v>
                </c:pt>
                <c:pt idx="940">
                  <c:v>0.939</c:v>
                </c:pt>
                <c:pt idx="941">
                  <c:v>0.94</c:v>
                </c:pt>
                <c:pt idx="942">
                  <c:v>0.941</c:v>
                </c:pt>
                <c:pt idx="943">
                  <c:v>0.942</c:v>
                </c:pt>
                <c:pt idx="944">
                  <c:v>0.943</c:v>
                </c:pt>
                <c:pt idx="945">
                  <c:v>0.944</c:v>
                </c:pt>
                <c:pt idx="946">
                  <c:v>0.945</c:v>
                </c:pt>
                <c:pt idx="947">
                  <c:v>0.946</c:v>
                </c:pt>
                <c:pt idx="948">
                  <c:v>0.947</c:v>
                </c:pt>
                <c:pt idx="949">
                  <c:v>0.948</c:v>
                </c:pt>
                <c:pt idx="950">
                  <c:v>0.949</c:v>
                </c:pt>
                <c:pt idx="951">
                  <c:v>0.95</c:v>
                </c:pt>
                <c:pt idx="952">
                  <c:v>0.951</c:v>
                </c:pt>
                <c:pt idx="953">
                  <c:v>0.952</c:v>
                </c:pt>
                <c:pt idx="954">
                  <c:v>0.953</c:v>
                </c:pt>
                <c:pt idx="955">
                  <c:v>0.954</c:v>
                </c:pt>
                <c:pt idx="956">
                  <c:v>0.955</c:v>
                </c:pt>
                <c:pt idx="957">
                  <c:v>0.956</c:v>
                </c:pt>
                <c:pt idx="958">
                  <c:v>0.957</c:v>
                </c:pt>
                <c:pt idx="959">
                  <c:v>0.958</c:v>
                </c:pt>
                <c:pt idx="960">
                  <c:v>0.959</c:v>
                </c:pt>
                <c:pt idx="961">
                  <c:v>0.96</c:v>
                </c:pt>
                <c:pt idx="962">
                  <c:v>0.961</c:v>
                </c:pt>
                <c:pt idx="963">
                  <c:v>0.962</c:v>
                </c:pt>
                <c:pt idx="964">
                  <c:v>0.963</c:v>
                </c:pt>
                <c:pt idx="965">
                  <c:v>0.964</c:v>
                </c:pt>
                <c:pt idx="966">
                  <c:v>0.965</c:v>
                </c:pt>
                <c:pt idx="967">
                  <c:v>0.966</c:v>
                </c:pt>
                <c:pt idx="968">
                  <c:v>0.967</c:v>
                </c:pt>
                <c:pt idx="969">
                  <c:v>0.968</c:v>
                </c:pt>
                <c:pt idx="970">
                  <c:v>0.969</c:v>
                </c:pt>
                <c:pt idx="971">
                  <c:v>0.97</c:v>
                </c:pt>
                <c:pt idx="972">
                  <c:v>0.971</c:v>
                </c:pt>
                <c:pt idx="973">
                  <c:v>0.972</c:v>
                </c:pt>
                <c:pt idx="974">
                  <c:v>0.973</c:v>
                </c:pt>
                <c:pt idx="975">
                  <c:v>0.974</c:v>
                </c:pt>
                <c:pt idx="976">
                  <c:v>0.975</c:v>
                </c:pt>
                <c:pt idx="977">
                  <c:v>0.976</c:v>
                </c:pt>
                <c:pt idx="978">
                  <c:v>0.977</c:v>
                </c:pt>
                <c:pt idx="979">
                  <c:v>0.978</c:v>
                </c:pt>
                <c:pt idx="980">
                  <c:v>0.979</c:v>
                </c:pt>
                <c:pt idx="981">
                  <c:v>0.98</c:v>
                </c:pt>
                <c:pt idx="982">
                  <c:v>0.981</c:v>
                </c:pt>
                <c:pt idx="983">
                  <c:v>0.982</c:v>
                </c:pt>
                <c:pt idx="984">
                  <c:v>0.983</c:v>
                </c:pt>
                <c:pt idx="985">
                  <c:v>0.984</c:v>
                </c:pt>
                <c:pt idx="986">
                  <c:v>0.985</c:v>
                </c:pt>
                <c:pt idx="987">
                  <c:v>0.986</c:v>
                </c:pt>
                <c:pt idx="988">
                  <c:v>0.987</c:v>
                </c:pt>
                <c:pt idx="989">
                  <c:v>0.988</c:v>
                </c:pt>
                <c:pt idx="990">
                  <c:v>0.989</c:v>
                </c:pt>
                <c:pt idx="991">
                  <c:v>0.99</c:v>
                </c:pt>
                <c:pt idx="992">
                  <c:v>0.991</c:v>
                </c:pt>
                <c:pt idx="993">
                  <c:v>0.992</c:v>
                </c:pt>
                <c:pt idx="994">
                  <c:v>0.993</c:v>
                </c:pt>
                <c:pt idx="995">
                  <c:v>0.994</c:v>
                </c:pt>
                <c:pt idx="996">
                  <c:v>0.995</c:v>
                </c:pt>
                <c:pt idx="997">
                  <c:v>0.996</c:v>
                </c:pt>
                <c:pt idx="998">
                  <c:v>0.997</c:v>
                </c:pt>
                <c:pt idx="999">
                  <c:v>0.998</c:v>
                </c:pt>
                <c:pt idx="1000">
                  <c:v>0.999</c:v>
                </c:pt>
                <c:pt idx="1001">
                  <c:v>1</c:v>
                </c:pt>
              </c:strCache>
            </c:strRef>
          </c:cat>
          <c:val>
            <c:numRef>
              <c:f>Sheet1!$B$22:$B$1023</c:f>
              <c:numCache>
                <c:formatCode>General</c:formatCode>
                <c:ptCount val="1002"/>
                <c:pt idx="0">
                  <c:v>0</c:v>
                </c:pt>
                <c:pt idx="2">
                  <c:v>30</c:v>
                </c:pt>
                <c:pt idx="3">
                  <c:v>26.989700043359672</c:v>
                </c:pt>
                <c:pt idx="4">
                  <c:v>25.228787452803289</c:v>
                </c:pt>
                <c:pt idx="5">
                  <c:v>23.979400086719963</c:v>
                </c:pt>
                <c:pt idx="6">
                  <c:v>23.010299956639813</c:v>
                </c:pt>
                <c:pt idx="7">
                  <c:v>22.218487496163529</c:v>
                </c:pt>
                <c:pt idx="8">
                  <c:v>21.549019599857427</c:v>
                </c:pt>
                <c:pt idx="9">
                  <c:v>20.969100130080562</c:v>
                </c:pt>
                <c:pt idx="10">
                  <c:v>20.457574905606755</c:v>
                </c:pt>
                <c:pt idx="11">
                  <c:v>20</c:v>
                </c:pt>
                <c:pt idx="12">
                  <c:v>19.58607314841775</c:v>
                </c:pt>
                <c:pt idx="13">
                  <c:v>19.208187539523195</c:v>
                </c:pt>
                <c:pt idx="14">
                  <c:v>18.860566476931297</c:v>
                </c:pt>
                <c:pt idx="15">
                  <c:v>18.538719643217622</c:v>
                </c:pt>
                <c:pt idx="16">
                  <c:v>18.23908740944319</c:v>
                </c:pt>
                <c:pt idx="17">
                  <c:v>17.958800173440753</c:v>
                </c:pt>
                <c:pt idx="18">
                  <c:v>17.695510786217262</c:v>
                </c:pt>
                <c:pt idx="19">
                  <c:v>17.447274948966889</c:v>
                </c:pt>
                <c:pt idx="20">
                  <c:v>17.212463990471687</c:v>
                </c:pt>
                <c:pt idx="21">
                  <c:v>16.989700043359672</c:v>
                </c:pt>
                <c:pt idx="22">
                  <c:v>16.777807052660808</c:v>
                </c:pt>
                <c:pt idx="23">
                  <c:v>16.575773191777689</c:v>
                </c:pt>
                <c:pt idx="24">
                  <c:v>16.382721639823576</c:v>
                </c:pt>
                <c:pt idx="25">
                  <c:v>16.19788758288394</c:v>
                </c:pt>
                <c:pt idx="26">
                  <c:v>16.020599913279622</c:v>
                </c:pt>
                <c:pt idx="27">
                  <c:v>15.85026652029182</c:v>
                </c:pt>
                <c:pt idx="28">
                  <c:v>15.686362358410118</c:v>
                </c:pt>
                <c:pt idx="29">
                  <c:v>15.528419686577799</c:v>
                </c:pt>
                <c:pt idx="30">
                  <c:v>15.37602002101044</c:v>
                </c:pt>
                <c:pt idx="31">
                  <c:v>15.228787452803369</c:v>
                </c:pt>
                <c:pt idx="32">
                  <c:v>15.086383061657273</c:v>
                </c:pt>
                <c:pt idx="33">
                  <c:v>14.948500216800976</c:v>
                </c:pt>
                <c:pt idx="34">
                  <c:v>14.814860601221119</c:v>
                </c:pt>
                <c:pt idx="35">
                  <c:v>14.68521082957745</c:v>
                </c:pt>
                <c:pt idx="36">
                  <c:v>14.559319556497414</c:v>
                </c:pt>
                <c:pt idx="37">
                  <c:v>14.436974992327125</c:v>
                </c:pt>
                <c:pt idx="38">
                  <c:v>14.31798275933005</c:v>
                </c:pt>
                <c:pt idx="39">
                  <c:v>14.202164033831899</c:v>
                </c:pt>
                <c:pt idx="40">
                  <c:v>14.089353929735008</c:v>
                </c:pt>
                <c:pt idx="41">
                  <c:v>13.979400086720426</c:v>
                </c:pt>
                <c:pt idx="42">
                  <c:v>13.872161432802654</c:v>
                </c:pt>
                <c:pt idx="43">
                  <c:v>13.767507096021006</c:v>
                </c:pt>
                <c:pt idx="44">
                  <c:v>13.665315444204133</c:v>
                </c:pt>
                <c:pt idx="45">
                  <c:v>13.565473235138176</c:v>
                </c:pt>
                <c:pt idx="46">
                  <c:v>13.467874862246562</c:v>
                </c:pt>
                <c:pt idx="47">
                  <c:v>13.372421683184276</c:v>
                </c:pt>
                <c:pt idx="48">
                  <c:v>13.279021420642698</c:v>
                </c:pt>
                <c:pt idx="49">
                  <c:v>13.187587626244127</c:v>
                </c:pt>
                <c:pt idx="50">
                  <c:v>13.098039199714863</c:v>
                </c:pt>
                <c:pt idx="51">
                  <c:v>13.010299956639814</c:v>
                </c:pt>
                <c:pt idx="52">
                  <c:v>12.924298239020636</c:v>
                </c:pt>
                <c:pt idx="53">
                  <c:v>12.839966563652007</c:v>
                </c:pt>
                <c:pt idx="54">
                  <c:v>12.757241303992098</c:v>
                </c:pt>
                <c:pt idx="55">
                  <c:v>12.676062401770317</c:v>
                </c:pt>
                <c:pt idx="56">
                  <c:v>12.59637310505738</c:v>
                </c:pt>
                <c:pt idx="57">
                  <c:v>12.518119729937995</c:v>
                </c:pt>
                <c:pt idx="58">
                  <c:v>12.441251443274869</c:v>
                </c:pt>
                <c:pt idx="59">
                  <c:v>12.365720064370629</c:v>
                </c:pt>
                <c:pt idx="60">
                  <c:v>12.291479883578548</c:v>
                </c:pt>
                <c:pt idx="61">
                  <c:v>12.218487496163563</c:v>
                </c:pt>
                <c:pt idx="62">
                  <c:v>12.146701649892318</c:v>
                </c:pt>
                <c:pt idx="63">
                  <c:v>12.07608310501746</c:v>
                </c:pt>
                <c:pt idx="64">
                  <c:v>12.006594505464429</c:v>
                </c:pt>
                <c:pt idx="65">
                  <c:v>11.938200260161118</c:v>
                </c:pt>
                <c:pt idx="66">
                  <c:v>11.87086643357145</c:v>
                </c:pt>
                <c:pt idx="67">
                  <c:v>11.80456064458132</c:v>
                </c:pt>
                <c:pt idx="68">
                  <c:v>11.739251972991648</c:v>
                </c:pt>
                <c:pt idx="69">
                  <c:v>11.674910872937636</c:v>
                </c:pt>
                <c:pt idx="70">
                  <c:v>11.61150909262745</c:v>
                </c:pt>
                <c:pt idx="71">
                  <c:v>11.549019599857434</c:v>
                </c:pt>
                <c:pt idx="72">
                  <c:v>11.487416512809538</c:v>
                </c:pt>
                <c:pt idx="73">
                  <c:v>11.426675035687326</c:v>
                </c:pt>
                <c:pt idx="74">
                  <c:v>11.366771398795446</c:v>
                </c:pt>
                <c:pt idx="75">
                  <c:v>11.307682802690326</c:v>
                </c:pt>
                <c:pt idx="76">
                  <c:v>11.249387366082999</c:v>
                </c:pt>
                <c:pt idx="77">
                  <c:v>11.191864077192085</c:v>
                </c:pt>
                <c:pt idx="78">
                  <c:v>11.135092748275181</c:v>
                </c:pt>
                <c:pt idx="79">
                  <c:v>11.079053973095196</c:v>
                </c:pt>
                <c:pt idx="80">
                  <c:v>11.023729087095568</c:v>
                </c:pt>
                <c:pt idx="81">
                  <c:v>10.969100130080564</c:v>
                </c:pt>
                <c:pt idx="82">
                  <c:v>10.915149811213524</c:v>
                </c:pt>
                <c:pt idx="83">
                  <c:v>10.861861476162833</c:v>
                </c:pt>
                <c:pt idx="84">
                  <c:v>10.809219076239376</c:v>
                </c:pt>
                <c:pt idx="85">
                  <c:v>10.757207139381183</c:v>
                </c:pt>
                <c:pt idx="86">
                  <c:v>10.705810742857068</c:v>
                </c:pt>
                <c:pt idx="87">
                  <c:v>10.655015487564324</c:v>
                </c:pt>
                <c:pt idx="88">
                  <c:v>10.604807473813811</c:v>
                </c:pt>
                <c:pt idx="89">
                  <c:v>10.555173278498376</c:v>
                </c:pt>
                <c:pt idx="90">
                  <c:v>10.506099933550871</c:v>
                </c:pt>
                <c:pt idx="91">
                  <c:v>10.457574905606776</c:v>
                </c:pt>
                <c:pt idx="92">
                  <c:v>10.409586076789427</c:v>
                </c:pt>
                <c:pt idx="93">
                  <c:v>10.362121726544446</c:v>
                </c:pt>
                <c:pt idx="94">
                  <c:v>10.315170514460776</c:v>
                </c:pt>
                <c:pt idx="95">
                  <c:v>10.268721464002835</c:v>
                </c:pt>
                <c:pt idx="96">
                  <c:v>10.222763947111448</c:v>
                </c:pt>
                <c:pt idx="97">
                  <c:v>10.17728766960432</c:v>
                </c:pt>
                <c:pt idx="98">
                  <c:v>10.132282657337552</c:v>
                </c:pt>
                <c:pt idx="99">
                  <c:v>10.087739243075054</c:v>
                </c:pt>
                <c:pt idx="100">
                  <c:v>10.043648054024501</c:v>
                </c:pt>
                <c:pt idx="101">
                  <c:v>10</c:v>
                </c:pt>
                <c:pt idx="102">
                  <c:v>9.9567862621735728</c:v>
                </c:pt>
                <c:pt idx="103">
                  <c:v>9.9139982823808239</c:v>
                </c:pt>
                <c:pt idx="104">
                  <c:v>9.8716277529483047</c:v>
                </c:pt>
                <c:pt idx="105">
                  <c:v>9.8296666070121965</c:v>
                </c:pt>
                <c:pt idx="106">
                  <c:v>9.7881070093006191</c:v>
                </c:pt>
                <c:pt idx="107">
                  <c:v>9.7469413473522959</c:v>
                </c:pt>
                <c:pt idx="108">
                  <c:v>9.7061622231479046</c:v>
                </c:pt>
                <c:pt idx="109">
                  <c:v>9.6657624451304986</c:v>
                </c:pt>
                <c:pt idx="110">
                  <c:v>9.6257350205937637</c:v>
                </c:pt>
                <c:pt idx="111">
                  <c:v>9.5860731484177499</c:v>
                </c:pt>
                <c:pt idx="112">
                  <c:v>9.5467702121334259</c:v>
                </c:pt>
                <c:pt idx="113">
                  <c:v>9.5078197732981682</c:v>
                </c:pt>
                <c:pt idx="114">
                  <c:v>9.4692155651658023</c:v>
                </c:pt>
                <c:pt idx="115">
                  <c:v>9.4309514866352639</c:v>
                </c:pt>
                <c:pt idx="116">
                  <c:v>9.3930215964638837</c:v>
                </c:pt>
                <c:pt idx="117">
                  <c:v>9.3554201077308168</c:v>
                </c:pt>
                <c:pt idx="118">
                  <c:v>9.3181413825383679</c:v>
                </c:pt>
                <c:pt idx="119">
                  <c:v>9.2811799269387389</c:v>
                </c:pt>
                <c:pt idx="120">
                  <c:v>9.2445303860746932</c:v>
                </c:pt>
                <c:pt idx="121">
                  <c:v>9.2081875395237525</c:v>
                </c:pt>
                <c:pt idx="122">
                  <c:v>9.1721462968355247</c:v>
                </c:pt>
                <c:pt idx="123">
                  <c:v>9.1364016932525089</c:v>
                </c:pt>
                <c:pt idx="124">
                  <c:v>9.1009488856060212</c:v>
                </c:pt>
                <c:pt idx="125">
                  <c:v>9.0657831483776548</c:v>
                </c:pt>
                <c:pt idx="126">
                  <c:v>9.0308998699194358</c:v>
                </c:pt>
                <c:pt idx="127">
                  <c:v>8.9962945488243768</c:v>
                </c:pt>
                <c:pt idx="128">
                  <c:v>8.9619627904404311</c:v>
                </c:pt>
                <c:pt idx="129">
                  <c:v>8.9279003035213158</c:v>
                </c:pt>
                <c:pt idx="130">
                  <c:v>8.8941028970075227</c:v>
                </c:pt>
                <c:pt idx="131">
                  <c:v>8.8605664769316768</c:v>
                </c:pt>
                <c:pt idx="132">
                  <c:v>8.8272870434423574</c:v>
                </c:pt>
                <c:pt idx="133">
                  <c:v>8.7942606879414189</c:v>
                </c:pt>
                <c:pt idx="134">
                  <c:v>8.7614835903291528</c:v>
                </c:pt>
                <c:pt idx="135">
                  <c:v>8.7289520163519185</c:v>
                </c:pt>
                <c:pt idx="136">
                  <c:v>8.696662315050002</c:v>
                </c:pt>
                <c:pt idx="137">
                  <c:v>8.6646109162978249</c:v>
                </c:pt>
                <c:pt idx="138">
                  <c:v>8.6327943284359367</c:v>
                </c:pt>
                <c:pt idx="139">
                  <c:v>8.6012091359876344</c:v>
                </c:pt>
                <c:pt idx="140">
                  <c:v>8.5698519974590504</c:v>
                </c:pt>
                <c:pt idx="141">
                  <c:v>8.5387196432176182</c:v>
                </c:pt>
                <c:pt idx="142">
                  <c:v>8.5078088734462067</c:v>
                </c:pt>
                <c:pt idx="143">
                  <c:v>8.4771165561695767</c:v>
                </c:pt>
                <c:pt idx="144">
                  <c:v>8.4466396253494267</c:v>
                </c:pt>
                <c:pt idx="145">
                  <c:v>8.4163750790475031</c:v>
                </c:pt>
                <c:pt idx="146">
                  <c:v>8.3863199776502526</c:v>
                </c:pt>
                <c:pt idx="147">
                  <c:v>8.3564714421556303</c:v>
                </c:pt>
                <c:pt idx="148">
                  <c:v>8.3268266525182568</c:v>
                </c:pt>
                <c:pt idx="149">
                  <c:v>8.297382846050418</c:v>
                </c:pt>
                <c:pt idx="150">
                  <c:v>8.2681373158772598</c:v>
                </c:pt>
                <c:pt idx="151">
                  <c:v>8.2390874094431883</c:v>
                </c:pt>
                <c:pt idx="152">
                  <c:v>8.2102305270683065</c:v>
                </c:pt>
                <c:pt idx="153">
                  <c:v>8.1815641205522684</c:v>
                </c:pt>
                <c:pt idx="154">
                  <c:v>8.1530856918240247</c:v>
                </c:pt>
                <c:pt idx="155">
                  <c:v>8.1247927916353682</c:v>
                </c:pt>
                <c:pt idx="156">
                  <c:v>8.0966830182971048</c:v>
                </c:pt>
                <c:pt idx="157">
                  <c:v>8.0687540164553848</c:v>
                </c:pt>
                <c:pt idx="158">
                  <c:v>8.0410034759076616</c:v>
                </c:pt>
                <c:pt idx="159">
                  <c:v>8.013429130455771</c:v>
                </c:pt>
                <c:pt idx="160">
                  <c:v>7.9860287567954842</c:v>
                </c:pt>
                <c:pt idx="161">
                  <c:v>7.9588001734407516</c:v>
                </c:pt>
                <c:pt idx="162">
                  <c:v>7.9317412396815534</c:v>
                </c:pt>
                <c:pt idx="163">
                  <c:v>7.9048498545736914</c:v>
                </c:pt>
                <c:pt idx="164">
                  <c:v>7.8781239559604224</c:v>
                </c:pt>
                <c:pt idx="165">
                  <c:v>7.8515615195230213</c:v>
                </c:pt>
                <c:pt idx="166">
                  <c:v>7.8251605578608645</c:v>
                </c:pt>
                <c:pt idx="167">
                  <c:v>7.7989191195994465</c:v>
                </c:pt>
                <c:pt idx="168">
                  <c:v>7.7728352885241714</c:v>
                </c:pt>
                <c:pt idx="169">
                  <c:v>7.7469071827414124</c:v>
                </c:pt>
                <c:pt idx="170">
                  <c:v>7.7211329538632674</c:v>
                </c:pt>
                <c:pt idx="171">
                  <c:v>7.6955107862171745</c:v>
                </c:pt>
                <c:pt idx="172">
                  <c:v>7.6700388960784345</c:v>
                </c:pt>
                <c:pt idx="173">
                  <c:v>7.6447155309244001</c:v>
                </c:pt>
                <c:pt idx="174">
                  <c:v>7.6195389687120345</c:v>
                </c:pt>
                <c:pt idx="175">
                  <c:v>7.594507517173902</c:v>
                </c:pt>
                <c:pt idx="176">
                  <c:v>7.5696195131370558</c:v>
                </c:pt>
                <c:pt idx="177">
                  <c:v>7.5448733218585016</c:v>
                </c:pt>
                <c:pt idx="178">
                  <c:v>7.5202673363819343</c:v>
                </c:pt>
                <c:pt idx="179">
                  <c:v>7.4957999769110604</c:v>
                </c:pt>
                <c:pt idx="180">
                  <c:v>7.4714696902012356</c:v>
                </c:pt>
                <c:pt idx="181">
                  <c:v>7.4472749489669345</c:v>
                </c:pt>
                <c:pt idx="182">
                  <c:v>7.4232142513081545</c:v>
                </c:pt>
                <c:pt idx="183">
                  <c:v>7.3992861201492515</c:v>
                </c:pt>
                <c:pt idx="184">
                  <c:v>7.3754891026957061</c:v>
                </c:pt>
                <c:pt idx="185">
                  <c:v>7.3518217699046424</c:v>
                </c:pt>
                <c:pt idx="186">
                  <c:v>7.3282827159698734</c:v>
                </c:pt>
                <c:pt idx="187">
                  <c:v>7.304870557820732</c:v>
                </c:pt>
                <c:pt idx="188">
                  <c:v>7.2815839346350106</c:v>
                </c:pt>
                <c:pt idx="189">
                  <c:v>7.2584215073632015</c:v>
                </c:pt>
                <c:pt idx="190">
                  <c:v>7.2353819582675545</c:v>
                </c:pt>
                <c:pt idx="191">
                  <c:v>7.2124639904717114</c:v>
                </c:pt>
                <c:pt idx="192">
                  <c:v>7.1896663275227324</c:v>
                </c:pt>
                <c:pt idx="193">
                  <c:v>7.1669877129645041</c:v>
                </c:pt>
                <c:pt idx="194">
                  <c:v>7.1444269099222355</c:v>
                </c:pt>
                <c:pt idx="195">
                  <c:v>7.1219827006977345</c:v>
                </c:pt>
                <c:pt idx="196">
                  <c:v>7.0996538863749015</c:v>
                </c:pt>
                <c:pt idx="197">
                  <c:v>7.0774392864352365</c:v>
                </c:pt>
                <c:pt idx="198">
                  <c:v>7.055337738384071</c:v>
                </c:pt>
                <c:pt idx="199">
                  <c:v>7.0333480973847911</c:v>
                </c:pt>
                <c:pt idx="200">
                  <c:v>7.0114692359029434</c:v>
                </c:pt>
                <c:pt idx="201">
                  <c:v>6.9897000433602114</c:v>
                </c:pt>
                <c:pt idx="202">
                  <c:v>6.9680394257951104</c:v>
                </c:pt>
                <c:pt idx="203">
                  <c:v>6.9464863055337824</c:v>
                </c:pt>
                <c:pt idx="204">
                  <c:v>6.9250396208678708</c:v>
                </c:pt>
                <c:pt idx="205">
                  <c:v>6.9036983257411428</c:v>
                </c:pt>
                <c:pt idx="206">
                  <c:v>6.8824613894424571</c:v>
                </c:pt>
                <c:pt idx="207">
                  <c:v>6.8613277963084673</c:v>
                </c:pt>
                <c:pt idx="208">
                  <c:v>6.8402965454308324</c:v>
                </c:pt>
                <c:pt idx="209">
                  <c:v>6.8193666503723884</c:v>
                </c:pt>
                <c:pt idx="210">
                  <c:v>6.7985371388894356</c:v>
                </c:pt>
                <c:pt idx="211">
                  <c:v>6.7778070526608074</c:v>
                </c:pt>
                <c:pt idx="212">
                  <c:v>6.7571754470230685</c:v>
                </c:pt>
                <c:pt idx="213">
                  <c:v>6.7366413907126423</c:v>
                </c:pt>
                <c:pt idx="214">
                  <c:v>6.7162039656127277</c:v>
                </c:pt>
                <c:pt idx="215">
                  <c:v>6.6958622665080645</c:v>
                </c:pt>
                <c:pt idx="216">
                  <c:v>6.675615400843947</c:v>
                </c:pt>
                <c:pt idx="217">
                  <c:v>6.6554624884906914</c:v>
                </c:pt>
                <c:pt idx="218">
                  <c:v>6.6354026615147053</c:v>
                </c:pt>
                <c:pt idx="219">
                  <c:v>6.6154350639539246</c:v>
                </c:pt>
                <c:pt idx="220">
                  <c:v>6.5955588515987316</c:v>
                </c:pt>
                <c:pt idx="221">
                  <c:v>6.5757731917779534</c:v>
                </c:pt>
                <c:pt idx="222">
                  <c:v>6.5560772631488895</c:v>
                </c:pt>
                <c:pt idx="223">
                  <c:v>6.5364702554936134</c:v>
                </c:pt>
                <c:pt idx="224">
                  <c:v>6.5169513695183845</c:v>
                </c:pt>
                <c:pt idx="225">
                  <c:v>6.4975198166583645</c:v>
                </c:pt>
                <c:pt idx="226">
                  <c:v>6.4781748188863748</c:v>
                </c:pt>
                <c:pt idx="227">
                  <c:v>6.4589156085258796</c:v>
                </c:pt>
                <c:pt idx="228">
                  <c:v>6.4397414280688672</c:v>
                </c:pt>
                <c:pt idx="229">
                  <c:v>6.4206515299954345</c:v>
                </c:pt>
                <c:pt idx="230">
                  <c:v>6.4016451766012024</c:v>
                </c:pt>
                <c:pt idx="231">
                  <c:v>6.3827216398240703</c:v>
                </c:pt>
                <c:pt idx="232">
                  <c:v>6.3638802010785245</c:v>
                </c:pt>
                <c:pt idx="233">
                  <c:v>6.3451201510910025</c:v>
                </c:pt>
                <c:pt idx="234">
                  <c:v>6.3264407897398103</c:v>
                </c:pt>
                <c:pt idx="235">
                  <c:v>6.3078414258985713</c:v>
                </c:pt>
                <c:pt idx="236">
                  <c:v>6.2893213772826524</c:v>
                </c:pt>
                <c:pt idx="237">
                  <c:v>6.2708799702989353</c:v>
                </c:pt>
                <c:pt idx="238">
                  <c:v>6.2525165398988403</c:v>
                </c:pt>
                <c:pt idx="239">
                  <c:v>6.2342304294348834</c:v>
                </c:pt>
                <c:pt idx="240">
                  <c:v>6.2160209905186434</c:v>
                </c:pt>
                <c:pt idx="241">
                  <c:v>6.1978875828839355</c:v>
                </c:pt>
                <c:pt idx="242">
                  <c:v>6.1798295742513174</c:v>
                </c:pt>
                <c:pt idx="243">
                  <c:v>6.1618463401956856</c:v>
                </c:pt>
                <c:pt idx="244">
                  <c:v>6.1439372640168655</c:v>
                </c:pt>
                <c:pt idx="245">
                  <c:v>6.1261017366126955</c:v>
                </c:pt>
                <c:pt idx="246">
                  <c:v>6.1083391563546794</c:v>
                </c:pt>
                <c:pt idx="247">
                  <c:v>6.0906489289662087</c:v>
                </c:pt>
                <c:pt idx="248">
                  <c:v>6.0730304674033428</c:v>
                </c:pt>
                <c:pt idx="249">
                  <c:v>6.0554831917378404</c:v>
                </c:pt>
                <c:pt idx="250">
                  <c:v>6.0380065290426383</c:v>
                </c:pt>
                <c:pt idx="251">
                  <c:v>6.0205999132796304</c:v>
                </c:pt>
                <c:pt idx="252">
                  <c:v>6.0032627851897926</c:v>
                </c:pt>
                <c:pt idx="253">
                  <c:v>5.985994592184559</c:v>
                </c:pt>
                <c:pt idx="254">
                  <c:v>5.9687947882418424</c:v>
                </c:pt>
                <c:pt idx="255">
                  <c:v>5.9516628338007322</c:v>
                </c:pt>
                <c:pt idx="256">
                  <c:v>5.9345981956604534</c:v>
                </c:pt>
                <c:pt idx="257">
                  <c:v>5.9176003468815042</c:v>
                </c:pt>
                <c:pt idx="258">
                  <c:v>5.9006687666870574</c:v>
                </c:pt>
                <c:pt idx="259">
                  <c:v>5.8838029403676986</c:v>
                </c:pt>
                <c:pt idx="260">
                  <c:v>5.8670023591873752</c:v>
                </c:pt>
                <c:pt idx="261">
                  <c:v>5.8502665202918198</c:v>
                </c:pt>
                <c:pt idx="262">
                  <c:v>5.8335949266171845</c:v>
                </c:pt>
                <c:pt idx="263">
                  <c:v>5.8169870868025448</c:v>
                </c:pt>
                <c:pt idx="264">
                  <c:v>5.8004425151024224</c:v>
                </c:pt>
                <c:pt idx="265">
                  <c:v>5.7839607313016934</c:v>
                </c:pt>
                <c:pt idx="266">
                  <c:v>5.7675412606318845</c:v>
                </c:pt>
                <c:pt idx="267">
                  <c:v>5.7511836336893314</c:v>
                </c:pt>
                <c:pt idx="268">
                  <c:v>5.7348873863542469</c:v>
                </c:pt>
                <c:pt idx="269">
                  <c:v>5.7186520597121113</c:v>
                </c:pt>
                <c:pt idx="270">
                  <c:v>5.7024771999759185</c:v>
                </c:pt>
                <c:pt idx="271">
                  <c:v>5.6863623584101424</c:v>
                </c:pt>
                <c:pt idx="272">
                  <c:v>5.6703070912559426</c:v>
                </c:pt>
                <c:pt idx="273">
                  <c:v>5.654310959657864</c:v>
                </c:pt>
                <c:pt idx="274">
                  <c:v>5.6383735295924398</c:v>
                </c:pt>
                <c:pt idx="275">
                  <c:v>5.6224943717959812</c:v>
                </c:pt>
                <c:pt idx="276">
                  <c:v>5.6066730616973732</c:v>
                </c:pt>
                <c:pt idx="277">
                  <c:v>5.5909091793478227</c:v>
                </c:pt>
                <c:pt idx="278">
                  <c:v>5.5752023093555136</c:v>
                </c:pt>
                <c:pt idx="279">
                  <c:v>5.5595520408192369</c:v>
                </c:pt>
                <c:pt idx="280">
                  <c:v>5.5439579672640242</c:v>
                </c:pt>
                <c:pt idx="281">
                  <c:v>5.5284196865778075</c:v>
                </c:pt>
                <c:pt idx="282">
                  <c:v>5.5129368009491655</c:v>
                </c:pt>
                <c:pt idx="283">
                  <c:v>5.4975089168063755</c:v>
                </c:pt>
                <c:pt idx="284">
                  <c:v>5.4821356447570855</c:v>
                </c:pt>
                <c:pt idx="285">
                  <c:v>5.4668165995296238</c:v>
                </c:pt>
                <c:pt idx="286">
                  <c:v>5.4515513999149023</c:v>
                </c:pt>
                <c:pt idx="287">
                  <c:v>5.4363396687095724</c:v>
                </c:pt>
                <c:pt idx="288">
                  <c:v>5.4211810326600771</c:v>
                </c:pt>
                <c:pt idx="289">
                  <c:v>5.4060751224076924</c:v>
                </c:pt>
                <c:pt idx="290">
                  <c:v>5.3910215724345223</c:v>
                </c:pt>
                <c:pt idx="291">
                  <c:v>5.3760200210104392</c:v>
                </c:pt>
                <c:pt idx="292">
                  <c:v>5.3610701101409273</c:v>
                </c:pt>
                <c:pt idx="293">
                  <c:v>5.3461714855158524</c:v>
                </c:pt>
                <c:pt idx="294">
                  <c:v>5.3313237964589124</c:v>
                </c:pt>
                <c:pt idx="295">
                  <c:v>5.3165266958784274</c:v>
                </c:pt>
                <c:pt idx="296">
                  <c:v>5.3017798402183702</c:v>
                </c:pt>
                <c:pt idx="297">
                  <c:v>5.2870828894106143</c:v>
                </c:pt>
                <c:pt idx="298">
                  <c:v>5.2724355068278745</c:v>
                </c:pt>
                <c:pt idx="299">
                  <c:v>5.2578373592373655</c:v>
                </c:pt>
                <c:pt idx="300">
                  <c:v>5.2432881167557035</c:v>
                </c:pt>
                <c:pt idx="301">
                  <c:v>5.2287874528033784</c:v>
                </c:pt>
                <c:pt idx="302">
                  <c:v>5.214335044061567</c:v>
                </c:pt>
                <c:pt idx="303">
                  <c:v>5.199930570428366</c:v>
                </c:pt>
                <c:pt idx="304">
                  <c:v>5.1855737149769485</c:v>
                </c:pt>
                <c:pt idx="305">
                  <c:v>5.1712641639124834</c:v>
                </c:pt>
                <c:pt idx="306">
                  <c:v>5.1570016065321385</c:v>
                </c:pt>
                <c:pt idx="307">
                  <c:v>5.1427857351841997</c:v>
                </c:pt>
                <c:pt idx="308">
                  <c:v>5.1286162452281348</c:v>
                </c:pt>
                <c:pt idx="309">
                  <c:v>5.1144928349955245</c:v>
                </c:pt>
                <c:pt idx="310">
                  <c:v>5.1004152057516485</c:v>
                </c:pt>
                <c:pt idx="311">
                  <c:v>5.0863830616572736</c:v>
                </c:pt>
                <c:pt idx="312">
                  <c:v>5.0723961097316534</c:v>
                </c:pt>
                <c:pt idx="313">
                  <c:v>5.0584540598154666</c:v>
                </c:pt>
                <c:pt idx="314">
                  <c:v>5.0445566245354234</c:v>
                </c:pt>
                <c:pt idx="315">
                  <c:v>5.0307035192678509</c:v>
                </c:pt>
                <c:pt idx="316">
                  <c:v>5.0168944621039948</c:v>
                </c:pt>
                <c:pt idx="317">
                  <c:v>5.003129173815962</c:v>
                </c:pt>
                <c:pt idx="318">
                  <c:v>4.9894073778224852</c:v>
                </c:pt>
                <c:pt idx="319">
                  <c:v>4.9757288001556734</c:v>
                </c:pt>
                <c:pt idx="320">
                  <c:v>4.9620931694281891</c:v>
                </c:pt>
                <c:pt idx="321">
                  <c:v>4.9485002168009355</c:v>
                </c:pt>
                <c:pt idx="322">
                  <c:v>4.9349496759512794</c:v>
                </c:pt>
                <c:pt idx="323">
                  <c:v>4.9214412830417134</c:v>
                </c:pt>
                <c:pt idx="324">
                  <c:v>4.9079747766888708</c:v>
                </c:pt>
                <c:pt idx="325">
                  <c:v>4.8945498979338788</c:v>
                </c:pt>
                <c:pt idx="326">
                  <c:v>4.8811663902112574</c:v>
                </c:pt>
                <c:pt idx="327">
                  <c:v>4.8678239993206098</c:v>
                </c:pt>
                <c:pt idx="328">
                  <c:v>4.8545224733971395</c:v>
                </c:pt>
                <c:pt idx="329">
                  <c:v>4.8412615628832114</c:v>
                </c:pt>
                <c:pt idx="330">
                  <c:v>4.8280410205002555</c:v>
                </c:pt>
                <c:pt idx="331">
                  <c:v>4.8148606012211284</c:v>
                </c:pt>
                <c:pt idx="332">
                  <c:v>4.8017200622428122</c:v>
                </c:pt>
                <c:pt idx="333">
                  <c:v>4.7886191629597024</c:v>
                </c:pt>
                <c:pt idx="334">
                  <c:v>4.7755576649368008</c:v>
                </c:pt>
                <c:pt idx="335">
                  <c:v>4.7625353318843455</c:v>
                </c:pt>
                <c:pt idx="336">
                  <c:v>4.7495519296315472</c:v>
                </c:pt>
                <c:pt idx="337">
                  <c:v>4.736607226101559</c:v>
                </c:pt>
                <c:pt idx="338">
                  <c:v>4.7237009912866137</c:v>
                </c:pt>
                <c:pt idx="339">
                  <c:v>4.7108329972234495</c:v>
                </c:pt>
                <c:pt idx="340">
                  <c:v>4.6980030179691781</c:v>
                </c:pt>
                <c:pt idx="341">
                  <c:v>4.6852108295773665</c:v>
                </c:pt>
                <c:pt idx="342">
                  <c:v>4.6724562100749845</c:v>
                </c:pt>
                <c:pt idx="343">
                  <c:v>4.6597389394386495</c:v>
                </c:pt>
                <c:pt idx="344">
                  <c:v>4.6470587995722941</c:v>
                </c:pt>
                <c:pt idx="345">
                  <c:v>4.6344155742846755</c:v>
                </c:pt>
                <c:pt idx="346">
                  <c:v>4.6218090492672355</c:v>
                </c:pt>
                <c:pt idx="347">
                  <c:v>4.6092390120722424</c:v>
                </c:pt>
                <c:pt idx="348">
                  <c:v>4.5967052520912635</c:v>
                </c:pt>
                <c:pt idx="349">
                  <c:v>4.5842075605341908</c:v>
                </c:pt>
                <c:pt idx="350">
                  <c:v>4.5717457304082014</c:v>
                </c:pt>
                <c:pt idx="351">
                  <c:v>4.5593195564972255</c:v>
                </c:pt>
                <c:pt idx="352">
                  <c:v>4.5469288353417596</c:v>
                </c:pt>
                <c:pt idx="353">
                  <c:v>4.5345733652186899</c:v>
                </c:pt>
                <c:pt idx="354">
                  <c:v>4.5222529461217746</c:v>
                </c:pt>
                <c:pt idx="355">
                  <c:v>4.5099673797421334</c:v>
                </c:pt>
                <c:pt idx="356">
                  <c:v>4.4977164694490455</c:v>
                </c:pt>
                <c:pt idx="357">
                  <c:v>4.4855000202712487</c:v>
                </c:pt>
                <c:pt idx="358">
                  <c:v>4.4733178388780681</c:v>
                </c:pt>
                <c:pt idx="359">
                  <c:v>4.4611697335612934</c:v>
                </c:pt>
                <c:pt idx="360">
                  <c:v>4.4490555142168091</c:v>
                </c:pt>
                <c:pt idx="361">
                  <c:v>4.4369749923271424</c:v>
                </c:pt>
                <c:pt idx="362">
                  <c:v>4.424927980943421</c:v>
                </c:pt>
                <c:pt idx="363">
                  <c:v>4.4129142946683375</c:v>
                </c:pt>
                <c:pt idx="364">
                  <c:v>4.4009337496388774</c:v>
                </c:pt>
                <c:pt idx="365">
                  <c:v>4.3889861635094345</c:v>
                </c:pt>
                <c:pt idx="366">
                  <c:v>4.3770713554352465</c:v>
                </c:pt>
                <c:pt idx="367">
                  <c:v>4.365189146055795</c:v>
                </c:pt>
                <c:pt idx="368">
                  <c:v>4.3533393574791068</c:v>
                </c:pt>
                <c:pt idx="369">
                  <c:v>4.3415218132648334</c:v>
                </c:pt>
                <c:pt idx="370">
                  <c:v>4.3297363384093845</c:v>
                </c:pt>
                <c:pt idx="371">
                  <c:v>4.3179827593299454</c:v>
                </c:pt>
                <c:pt idx="372">
                  <c:v>4.3062609038495534</c:v>
                </c:pt>
                <c:pt idx="373">
                  <c:v>4.2945706011810252</c:v>
                </c:pt>
                <c:pt idx="374">
                  <c:v>4.2829116819131334</c:v>
                </c:pt>
                <c:pt idx="375">
                  <c:v>4.2712839779951981</c:v>
                </c:pt>
                <c:pt idx="376">
                  <c:v>4.2596873227228134</c:v>
                </c:pt>
                <c:pt idx="377">
                  <c:v>4.2481215507233898</c:v>
                </c:pt>
                <c:pt idx="378">
                  <c:v>4.2365864979420724</c:v>
                </c:pt>
                <c:pt idx="379">
                  <c:v>4.2250820016277455</c:v>
                </c:pt>
                <c:pt idx="380">
                  <c:v>4.2136079003192783</c:v>
                </c:pt>
                <c:pt idx="381">
                  <c:v>4.202164033831898</c:v>
                </c:pt>
                <c:pt idx="382">
                  <c:v>4.1907502432438068</c:v>
                </c:pt>
                <c:pt idx="383">
                  <c:v>4.1793663708829127</c:v>
                </c:pt>
                <c:pt idx="384">
                  <c:v>4.1680122603136862</c:v>
                </c:pt>
                <c:pt idx="385">
                  <c:v>4.1566877563246916</c:v>
                </c:pt>
                <c:pt idx="386">
                  <c:v>4.1453927049149932</c:v>
                </c:pt>
                <c:pt idx="387">
                  <c:v>4.1341269532824345</c:v>
                </c:pt>
                <c:pt idx="388">
                  <c:v>4.1228903498108656</c:v>
                </c:pt>
                <c:pt idx="389">
                  <c:v>4.1116827440579273</c:v>
                </c:pt>
                <c:pt idx="390">
                  <c:v>4.1005039867429227</c:v>
                </c:pt>
                <c:pt idx="391">
                  <c:v>4.0893539297350081</c:v>
                </c:pt>
                <c:pt idx="392">
                  <c:v>4.0782324260413434</c:v>
                </c:pt>
                <c:pt idx="393">
                  <c:v>4.0671393297953307</c:v>
                </c:pt>
                <c:pt idx="394">
                  <c:v>4.0560744962457305</c:v>
                </c:pt>
                <c:pt idx="395">
                  <c:v>4.0450377817442584</c:v>
                </c:pt>
                <c:pt idx="396">
                  <c:v>4.0340290437353978</c:v>
                </c:pt>
                <c:pt idx="397">
                  <c:v>4.0230481407448924</c:v>
                </c:pt>
                <c:pt idx="398">
                  <c:v>4.0120949323688455</c:v>
                </c:pt>
                <c:pt idx="399">
                  <c:v>4.0011692792631424</c:v>
                </c:pt>
                <c:pt idx="400">
                  <c:v>3.9902710431325192</c:v>
                </c:pt>
                <c:pt idx="401">
                  <c:v>3.9794000867203758</c:v>
                </c:pt>
                <c:pt idx="402">
                  <c:v>3.9685562737981765</c:v>
                </c:pt>
                <c:pt idx="403">
                  <c:v>3.9577394691552987</c:v>
                </c:pt>
                <c:pt idx="404">
                  <c:v>3.9469495385889037</c:v>
                </c:pt>
                <c:pt idx="405">
                  <c:v>3.9361863488939512</c:v>
                </c:pt>
                <c:pt idx="406">
                  <c:v>3.9254497678533142</c:v>
                </c:pt>
                <c:pt idx="407">
                  <c:v>3.9147396642280583</c:v>
                </c:pt>
                <c:pt idx="408">
                  <c:v>3.9040559077477988</c:v>
                </c:pt>
                <c:pt idx="409">
                  <c:v>3.8933983691011997</c:v>
                </c:pt>
                <c:pt idx="410">
                  <c:v>3.8827669199265777</c:v>
                </c:pt>
                <c:pt idx="411">
                  <c:v>3.8721614328026437</c:v>
                </c:pt>
                <c:pt idx="412">
                  <c:v>3.861581781239352</c:v>
                </c:pt>
                <c:pt idx="413">
                  <c:v>3.8510278396686126</c:v>
                </c:pt>
                <c:pt idx="414">
                  <c:v>3.8404994834359867</c:v>
                </c:pt>
                <c:pt idx="415">
                  <c:v>3.8299965887910212</c:v>
                </c:pt>
                <c:pt idx="416">
                  <c:v>3.8195190328790729</c:v>
                </c:pt>
                <c:pt idx="417">
                  <c:v>3.8090666937325728</c:v>
                </c:pt>
                <c:pt idx="418">
                  <c:v>3.7986394502624252</c:v>
                </c:pt>
                <c:pt idx="419">
                  <c:v>3.7882371822496492</c:v>
                </c:pt>
                <c:pt idx="420">
                  <c:v>3.7778597703370482</c:v>
                </c:pt>
                <c:pt idx="421">
                  <c:v>3.7675070960210495</c:v>
                </c:pt>
                <c:pt idx="422">
                  <c:v>3.7571790416433672</c:v>
                </c:pt>
                <c:pt idx="423">
                  <c:v>3.7468754903832076</c:v>
                </c:pt>
                <c:pt idx="424">
                  <c:v>3.7365963262495772</c:v>
                </c:pt>
                <c:pt idx="425">
                  <c:v>3.7263414340726735</c:v>
                </c:pt>
                <c:pt idx="426">
                  <c:v>3.7161106994968827</c:v>
                </c:pt>
                <c:pt idx="427">
                  <c:v>3.7059040089728614</c:v>
                </c:pt>
                <c:pt idx="428">
                  <c:v>3.6957212497497616</c:v>
                </c:pt>
                <c:pt idx="429">
                  <c:v>3.6855623098682777</c:v>
                </c:pt>
                <c:pt idx="430">
                  <c:v>3.6754270781527612</c:v>
                </c:pt>
                <c:pt idx="431">
                  <c:v>3.6653154442041345</c:v>
                </c:pt>
                <c:pt idx="432">
                  <c:v>3.6552272983926852</c:v>
                </c:pt>
                <c:pt idx="433">
                  <c:v>3.6451625318508789</c:v>
                </c:pt>
                <c:pt idx="434">
                  <c:v>3.6351210364663853</c:v>
                </c:pt>
                <c:pt idx="435">
                  <c:v>3.6251027048748932</c:v>
                </c:pt>
                <c:pt idx="436">
                  <c:v>3.6151074304536177</c:v>
                </c:pt>
                <c:pt idx="437">
                  <c:v>3.6051351073141396</c:v>
                </c:pt>
                <c:pt idx="438">
                  <c:v>3.5951856302957768</c:v>
                </c:pt>
                <c:pt idx="439">
                  <c:v>3.5852588949589967</c:v>
                </c:pt>
                <c:pt idx="440">
                  <c:v>3.5753547975787865</c:v>
                </c:pt>
                <c:pt idx="441">
                  <c:v>3.5654732351381178</c:v>
                </c:pt>
                <c:pt idx="442">
                  <c:v>3.5556141053216144</c:v>
                </c:pt>
                <c:pt idx="443">
                  <c:v>3.545777306509081</c:v>
                </c:pt>
                <c:pt idx="444">
                  <c:v>3.5359627377693044</c:v>
                </c:pt>
                <c:pt idx="445">
                  <c:v>3.5261702988538017</c:v>
                </c:pt>
                <c:pt idx="446">
                  <c:v>3.5163998901906837</c:v>
                </c:pt>
                <c:pt idx="447">
                  <c:v>3.5066514128785777</c:v>
                </c:pt>
                <c:pt idx="448">
                  <c:v>3.4969247686806724</c:v>
                </c:pt>
                <c:pt idx="449">
                  <c:v>3.48721986001856</c:v>
                </c:pt>
                <c:pt idx="450">
                  <c:v>3.4775365899667681</c:v>
                </c:pt>
                <c:pt idx="451">
                  <c:v>3.4678748622466067</c:v>
                </c:pt>
                <c:pt idx="452">
                  <c:v>3.4582345812204012</c:v>
                </c:pt>
                <c:pt idx="453">
                  <c:v>3.448615651886179</c:v>
                </c:pt>
                <c:pt idx="454">
                  <c:v>3.4390179798716787</c:v>
                </c:pt>
                <c:pt idx="455">
                  <c:v>3.4294414714289587</c:v>
                </c:pt>
                <c:pt idx="456">
                  <c:v>3.4198860334287913</c:v>
                </c:pt>
                <c:pt idx="457">
                  <c:v>3.41035157335565</c:v>
                </c:pt>
                <c:pt idx="458">
                  <c:v>3.4008379993014981</c:v>
                </c:pt>
                <c:pt idx="459">
                  <c:v>3.3913452199613077</c:v>
                </c:pt>
                <c:pt idx="460">
                  <c:v>3.3818731446273875</c:v>
                </c:pt>
                <c:pt idx="461">
                  <c:v>3.3724216831842035</c:v>
                </c:pt>
                <c:pt idx="462">
                  <c:v>3.3629907461035202</c:v>
                </c:pt>
                <c:pt idx="463">
                  <c:v>3.3535802444387448</c:v>
                </c:pt>
                <c:pt idx="464">
                  <c:v>3.3441900898204686</c:v>
                </c:pt>
                <c:pt idx="465">
                  <c:v>3.3348201944511509</c:v>
                </c:pt>
                <c:pt idx="466">
                  <c:v>3.3254704711004597</c:v>
                </c:pt>
                <c:pt idx="467">
                  <c:v>3.3161408330999453</c:v>
                </c:pt>
                <c:pt idx="468">
                  <c:v>3.3068311943388236</c:v>
                </c:pt>
                <c:pt idx="469">
                  <c:v>3.2975414692587597</c:v>
                </c:pt>
                <c:pt idx="470">
                  <c:v>3.2882715728492107</c:v>
                </c:pt>
                <c:pt idx="471">
                  <c:v>3.2790214206428248</c:v>
                </c:pt>
                <c:pt idx="472">
                  <c:v>3.2697909287110822</c:v>
                </c:pt>
                <c:pt idx="473">
                  <c:v>3.2605800136591232</c:v>
                </c:pt>
                <c:pt idx="474">
                  <c:v>3.2513885926218844</c:v>
                </c:pt>
                <c:pt idx="475">
                  <c:v>3.2422165832591467</c:v>
                </c:pt>
                <c:pt idx="476">
                  <c:v>3.2330639037513342</c:v>
                </c:pt>
                <c:pt idx="477">
                  <c:v>3.2239304727951197</c:v>
                </c:pt>
                <c:pt idx="478">
                  <c:v>3.2148162095988577</c:v>
                </c:pt>
                <c:pt idx="479">
                  <c:v>3.2057210338788114</c:v>
                </c:pt>
                <c:pt idx="480">
                  <c:v>3.1966448658543678</c:v>
                </c:pt>
                <c:pt idx="481">
                  <c:v>3.1875876262441292</c:v>
                </c:pt>
                <c:pt idx="482">
                  <c:v>3.1785492362616825</c:v>
                </c:pt>
                <c:pt idx="483">
                  <c:v>3.1695296176115435</c:v>
                </c:pt>
                <c:pt idx="484">
                  <c:v>3.1605286924848786</c:v>
                </c:pt>
                <c:pt idx="485">
                  <c:v>3.1515463835558326</c:v>
                </c:pt>
                <c:pt idx="486">
                  <c:v>3.142582613977364</c:v>
                </c:pt>
                <c:pt idx="487">
                  <c:v>3.1336373073771102</c:v>
                </c:pt>
                <c:pt idx="488">
                  <c:v>3.1247103878536602</c:v>
                </c:pt>
                <c:pt idx="489">
                  <c:v>3.1158017799728936</c:v>
                </c:pt>
                <c:pt idx="490">
                  <c:v>3.1069114087637981</c:v>
                </c:pt>
                <c:pt idx="491">
                  <c:v>3.0980391997148367</c:v>
                </c:pt>
                <c:pt idx="492">
                  <c:v>3.0891850787703632</c:v>
                </c:pt>
                <c:pt idx="493">
                  <c:v>3.0803489723264001</c:v>
                </c:pt>
                <c:pt idx="494">
                  <c:v>3.0715308072277012</c:v>
                </c:pt>
                <c:pt idx="495">
                  <c:v>3.0627305107635312</c:v>
                </c:pt>
                <c:pt idx="496">
                  <c:v>3.0539480106643131</c:v>
                </c:pt>
                <c:pt idx="497">
                  <c:v>3.0451832350980257</c:v>
                </c:pt>
                <c:pt idx="498">
                  <c:v>3.0364361126666788</c:v>
                </c:pt>
                <c:pt idx="499">
                  <c:v>3.0277065724028684</c:v>
                </c:pt>
                <c:pt idx="500">
                  <c:v>3.0189945437661012</c:v>
                </c:pt>
                <c:pt idx="501">
                  <c:v>3.0102999566398121</c:v>
                </c:pt>
                <c:pt idx="502">
                  <c:v>3.0016227413275867</c:v>
                </c:pt>
                <c:pt idx="503">
                  <c:v>2.9929628285497967</c:v>
                </c:pt>
                <c:pt idx="504">
                  <c:v>2.9843201494407272</c:v>
                </c:pt>
                <c:pt idx="505">
                  <c:v>2.9756946355447367</c:v>
                </c:pt>
                <c:pt idx="506">
                  <c:v>2.9670862188134244</c:v>
                </c:pt>
                <c:pt idx="507">
                  <c:v>2.9584948316020085</c:v>
                </c:pt>
                <c:pt idx="508">
                  <c:v>2.94992040666664</c:v>
                </c:pt>
                <c:pt idx="509">
                  <c:v>2.9413628771608074</c:v>
                </c:pt>
                <c:pt idx="510">
                  <c:v>2.9328221766324125</c:v>
                </c:pt>
                <c:pt idx="511">
                  <c:v>2.9242982390206365</c:v>
                </c:pt>
                <c:pt idx="512">
                  <c:v>2.9157909986528732</c:v>
                </c:pt>
                <c:pt idx="513">
                  <c:v>2.9073003902416952</c:v>
                </c:pt>
                <c:pt idx="514">
                  <c:v>2.8988263488818382</c:v>
                </c:pt>
                <c:pt idx="515">
                  <c:v>2.8903688100472387</c:v>
                </c:pt>
                <c:pt idx="516">
                  <c:v>2.8819277095880897</c:v>
                </c:pt>
                <c:pt idx="517">
                  <c:v>2.8735029837278767</c:v>
                </c:pt>
                <c:pt idx="518">
                  <c:v>2.8650945690605751</c:v>
                </c:pt>
                <c:pt idx="519">
                  <c:v>2.8567024025476577</c:v>
                </c:pt>
                <c:pt idx="520">
                  <c:v>2.8483264215154214</c:v>
                </c:pt>
                <c:pt idx="521">
                  <c:v>2.8399665636520077</c:v>
                </c:pt>
                <c:pt idx="522">
                  <c:v>2.8316227670047547</c:v>
                </c:pt>
                <c:pt idx="523">
                  <c:v>2.823294969977415</c:v>
                </c:pt>
                <c:pt idx="524">
                  <c:v>2.8149831113272574</c:v>
                </c:pt>
                <c:pt idx="525">
                  <c:v>2.8066871301627327</c:v>
                </c:pt>
                <c:pt idx="526">
                  <c:v>2.7984069659404311</c:v>
                </c:pt>
                <c:pt idx="527">
                  <c:v>2.7901425584626547</c:v>
                </c:pt>
                <c:pt idx="528">
                  <c:v>2.7818938478745796</c:v>
                </c:pt>
                <c:pt idx="529">
                  <c:v>2.7736607746618782</c:v>
                </c:pt>
                <c:pt idx="530">
                  <c:v>2.7654432796481423</c:v>
                </c:pt>
                <c:pt idx="531">
                  <c:v>2.7572413039921093</c:v>
                </c:pt>
                <c:pt idx="532">
                  <c:v>2.7490547891853092</c:v>
                </c:pt>
                <c:pt idx="533">
                  <c:v>2.7408836770495202</c:v>
                </c:pt>
                <c:pt idx="534">
                  <c:v>2.7327279097342769</c:v>
                </c:pt>
                <c:pt idx="535">
                  <c:v>2.7245874297144392</c:v>
                </c:pt>
                <c:pt idx="536">
                  <c:v>2.7164621797876967</c:v>
                </c:pt>
                <c:pt idx="537">
                  <c:v>2.7083521030722997</c:v>
                </c:pt>
                <c:pt idx="538">
                  <c:v>2.7002571430044435</c:v>
                </c:pt>
                <c:pt idx="539">
                  <c:v>2.6921772433361082</c:v>
                </c:pt>
                <c:pt idx="540">
                  <c:v>2.6841123481326807</c:v>
                </c:pt>
                <c:pt idx="541">
                  <c:v>2.6760624017703143</c:v>
                </c:pt>
                <c:pt idx="542">
                  <c:v>2.668027348934388</c:v>
                </c:pt>
                <c:pt idx="543">
                  <c:v>2.66000713461613</c:v>
                </c:pt>
                <c:pt idx="544">
                  <c:v>2.6520017041115302</c:v>
                </c:pt>
                <c:pt idx="545">
                  <c:v>2.6440110030182007</c:v>
                </c:pt>
                <c:pt idx="546">
                  <c:v>2.6360349772335749</c:v>
                </c:pt>
                <c:pt idx="547">
                  <c:v>2.6280735729526739</c:v>
                </c:pt>
                <c:pt idx="548">
                  <c:v>2.6201267366657301</c:v>
                </c:pt>
                <c:pt idx="549">
                  <c:v>2.6121944151563081</c:v>
                </c:pt>
                <c:pt idx="550">
                  <c:v>2.6042765554990805</c:v>
                </c:pt>
                <c:pt idx="551">
                  <c:v>2.5963731050575607</c:v>
                </c:pt>
                <c:pt idx="552">
                  <c:v>2.5884840114821492</c:v>
                </c:pt>
                <c:pt idx="553">
                  <c:v>2.5806092227080106</c:v>
                </c:pt>
                <c:pt idx="554">
                  <c:v>2.5727486869529987</c:v>
                </c:pt>
                <c:pt idx="555">
                  <c:v>2.5649023527157042</c:v>
                </c:pt>
                <c:pt idx="556">
                  <c:v>2.5570701687732371</c:v>
                </c:pt>
                <c:pt idx="557">
                  <c:v>2.5492520841794177</c:v>
                </c:pt>
                <c:pt idx="558">
                  <c:v>2.5414480482627106</c:v>
                </c:pt>
                <c:pt idx="559">
                  <c:v>2.5336580106241708</c:v>
                </c:pt>
                <c:pt idx="560">
                  <c:v>2.5258819211357664</c:v>
                </c:pt>
                <c:pt idx="561">
                  <c:v>2.5181197299380003</c:v>
                </c:pt>
                <c:pt idx="562">
                  <c:v>2.5103713874383855</c:v>
                </c:pt>
                <c:pt idx="563">
                  <c:v>2.5026368443093889</c:v>
                </c:pt>
                <c:pt idx="564">
                  <c:v>2.4949160514865412</c:v>
                </c:pt>
                <c:pt idx="565">
                  <c:v>2.4872089601665781</c:v>
                </c:pt>
                <c:pt idx="566">
                  <c:v>2.4795155218056149</c:v>
                </c:pt>
                <c:pt idx="567">
                  <c:v>2.4718356881172863</c:v>
                </c:pt>
                <c:pt idx="568">
                  <c:v>2.4641694110709351</c:v>
                </c:pt>
                <c:pt idx="569">
                  <c:v>2.4565166428898118</c:v>
                </c:pt>
                <c:pt idx="570">
                  <c:v>2.4488773360492777</c:v>
                </c:pt>
                <c:pt idx="571">
                  <c:v>2.4412514432750863</c:v>
                </c:pt>
                <c:pt idx="572">
                  <c:v>2.4336389175415198</c:v>
                </c:pt>
                <c:pt idx="573">
                  <c:v>2.4260397120697581</c:v>
                </c:pt>
                <c:pt idx="574">
                  <c:v>2.4184537803260997</c:v>
                </c:pt>
                <c:pt idx="575">
                  <c:v>2.4108810760202637</c:v>
                </c:pt>
                <c:pt idx="576">
                  <c:v>2.4033215531037002</c:v>
                </c:pt>
                <c:pt idx="577">
                  <c:v>2.3957751657678767</c:v>
                </c:pt>
                <c:pt idx="578">
                  <c:v>2.3882418684426892</c:v>
                </c:pt>
                <c:pt idx="579">
                  <c:v>2.3807216157947098</c:v>
                </c:pt>
                <c:pt idx="580">
                  <c:v>2.3732143627256392</c:v>
                </c:pt>
                <c:pt idx="581">
                  <c:v>2.3657200643706275</c:v>
                </c:pt>
                <c:pt idx="582">
                  <c:v>2.3582386760966929</c:v>
                </c:pt>
                <c:pt idx="583">
                  <c:v>2.3507701535011147</c:v>
                </c:pt>
                <c:pt idx="584">
                  <c:v>2.3433144524098601</c:v>
                </c:pt>
                <c:pt idx="585">
                  <c:v>2.3358715288760048</c:v>
                </c:pt>
                <c:pt idx="586">
                  <c:v>2.3284413391781413</c:v>
                </c:pt>
                <c:pt idx="587">
                  <c:v>2.3210238398190937</c:v>
                </c:pt>
                <c:pt idx="588">
                  <c:v>2.3136189875238022</c:v>
                </c:pt>
                <c:pt idx="589">
                  <c:v>2.3062267392386127</c:v>
                </c:pt>
                <c:pt idx="590">
                  <c:v>2.2988470521289841</c:v>
                </c:pt>
                <c:pt idx="591">
                  <c:v>2.2914798835785577</c:v>
                </c:pt>
                <c:pt idx="592">
                  <c:v>2.2841251911874907</c:v>
                </c:pt>
                <c:pt idx="593">
                  <c:v>2.2767829327708027</c:v>
                </c:pt>
                <c:pt idx="594">
                  <c:v>2.269453066357412</c:v>
                </c:pt>
                <c:pt idx="595">
                  <c:v>2.2621355501880651</c:v>
                </c:pt>
                <c:pt idx="596">
                  <c:v>2.2548303427145457</c:v>
                </c:pt>
                <c:pt idx="597">
                  <c:v>2.2475374025977133</c:v>
                </c:pt>
                <c:pt idx="598">
                  <c:v>2.240256688706352</c:v>
                </c:pt>
                <c:pt idx="599">
                  <c:v>2.2329881601158768</c:v>
                </c:pt>
                <c:pt idx="600">
                  <c:v>2.2257317761069708</c:v>
                </c:pt>
                <c:pt idx="601">
                  <c:v>2.2184874961635637</c:v>
                </c:pt>
                <c:pt idx="602">
                  <c:v>2.2112552799726037</c:v>
                </c:pt>
                <c:pt idx="603">
                  <c:v>2.2040350874217602</c:v>
                </c:pt>
                <c:pt idx="604">
                  <c:v>2.196826878598487</c:v>
                </c:pt>
                <c:pt idx="605">
                  <c:v>2.1896306137886787</c:v>
                </c:pt>
                <c:pt idx="606">
                  <c:v>2.1824462534753111</c:v>
                </c:pt>
                <c:pt idx="607">
                  <c:v>2.1752737583371768</c:v>
                </c:pt>
                <c:pt idx="608">
                  <c:v>2.1681130892474685</c:v>
                </c:pt>
                <c:pt idx="609">
                  <c:v>2.1609642072727167</c:v>
                </c:pt>
                <c:pt idx="610">
                  <c:v>2.1538270736712466</c:v>
                </c:pt>
                <c:pt idx="611">
                  <c:v>2.1467016498923805</c:v>
                </c:pt>
                <c:pt idx="612">
                  <c:v>2.1395878975744602</c:v>
                </c:pt>
                <c:pt idx="613">
                  <c:v>2.132485778544388</c:v>
                </c:pt>
                <c:pt idx="614">
                  <c:v>2.1253952548158499</c:v>
                </c:pt>
                <c:pt idx="615">
                  <c:v>2.1183162885883635</c:v>
                </c:pt>
                <c:pt idx="616">
                  <c:v>2.1112488422458329</c:v>
                </c:pt>
                <c:pt idx="617">
                  <c:v>2.1041928783557844</c:v>
                </c:pt>
                <c:pt idx="618">
                  <c:v>2.0971483596675835</c:v>
                </c:pt>
                <c:pt idx="619">
                  <c:v>2.0901152491118418</c:v>
                </c:pt>
                <c:pt idx="620">
                  <c:v>2.0830935097988199</c:v>
                </c:pt>
                <c:pt idx="621">
                  <c:v>2.0760831050174597</c:v>
                </c:pt>
                <c:pt idx="622">
                  <c:v>2.0690839982341984</c:v>
                </c:pt>
                <c:pt idx="623">
                  <c:v>2.0620961530918129</c:v>
                </c:pt>
                <c:pt idx="624">
                  <c:v>2.0551195334083037</c:v>
                </c:pt>
                <c:pt idx="625">
                  <c:v>2.0481541031757597</c:v>
                </c:pt>
                <c:pt idx="626">
                  <c:v>2.0411998265592479</c:v>
                </c:pt>
                <c:pt idx="627">
                  <c:v>2.0342566678957033</c:v>
                </c:pt>
                <c:pt idx="628">
                  <c:v>2.0273245916928881</c:v>
                </c:pt>
                <c:pt idx="629">
                  <c:v>2.0204035626280392</c:v>
                </c:pt>
                <c:pt idx="630">
                  <c:v>2.013493545547365</c:v>
                </c:pt>
                <c:pt idx="631">
                  <c:v>2.0065945054641832</c:v>
                </c:pt>
                <c:pt idx="632">
                  <c:v>1.9997064075586446</c:v>
                </c:pt>
                <c:pt idx="633">
                  <c:v>1.9928292171761208</c:v>
                </c:pt>
                <c:pt idx="634">
                  <c:v>1.9859628998264478</c:v>
                </c:pt>
                <c:pt idx="635">
                  <c:v>1.9791074211826811</c:v>
                </c:pt>
                <c:pt idx="636">
                  <c:v>1.9722627470802438</c:v>
                </c:pt>
                <c:pt idx="637">
                  <c:v>1.9654288435158598</c:v>
                </c:pt>
                <c:pt idx="638">
                  <c:v>1.9586056766464959</c:v>
                </c:pt>
                <c:pt idx="639">
                  <c:v>1.9517932127883479</c:v>
                </c:pt>
                <c:pt idx="640">
                  <c:v>1.9449914184159764</c:v>
                </c:pt>
                <c:pt idx="641">
                  <c:v>1.9382002601611279</c:v>
                </c:pt>
                <c:pt idx="642">
                  <c:v>1.9314197048118333</c:v>
                </c:pt>
                <c:pt idx="643">
                  <c:v>1.9246497193114658</c:v>
                </c:pt>
                <c:pt idx="644">
                  <c:v>1.9178902707577632</c:v>
                </c:pt>
                <c:pt idx="645">
                  <c:v>1.9111413264018851</c:v>
                </c:pt>
                <c:pt idx="646">
                  <c:v>1.9044028536473219</c:v>
                </c:pt>
                <c:pt idx="647">
                  <c:v>1.8976748200491578</c:v>
                </c:pt>
                <c:pt idx="648">
                  <c:v>1.8909571933129961</c:v>
                </c:pt>
                <c:pt idx="649">
                  <c:v>1.8842499412940681</c:v>
                </c:pt>
                <c:pt idx="650">
                  <c:v>1.8775530319963321</c:v>
                </c:pt>
                <c:pt idx="651">
                  <c:v>1.8708664335714442</c:v>
                </c:pt>
                <c:pt idx="652">
                  <c:v>1.8641901143180803</c:v>
                </c:pt>
                <c:pt idx="653">
                  <c:v>1.8575240426807818</c:v>
                </c:pt>
                <c:pt idx="654">
                  <c:v>1.8508681872492598</c:v>
                </c:pt>
                <c:pt idx="655">
                  <c:v>1.8442225167573281</c:v>
                </c:pt>
                <c:pt idx="656">
                  <c:v>1.8375870000821692</c:v>
                </c:pt>
                <c:pt idx="657">
                  <c:v>1.8309616062433958</c:v>
                </c:pt>
                <c:pt idx="658">
                  <c:v>1.8243463044021919</c:v>
                </c:pt>
                <c:pt idx="659">
                  <c:v>1.817741063860445</c:v>
                </c:pt>
                <c:pt idx="660">
                  <c:v>1.8111458540599013</c:v>
                </c:pt>
                <c:pt idx="661">
                  <c:v>1.804560644581314</c:v>
                </c:pt>
                <c:pt idx="662">
                  <c:v>1.7979854051436084</c:v>
                </c:pt>
                <c:pt idx="663">
                  <c:v>1.7914201056030021</c:v>
                </c:pt>
                <c:pt idx="664">
                  <c:v>1.7848647159522615</c:v>
                </c:pt>
                <c:pt idx="665">
                  <c:v>1.7783192063198261</c:v>
                </c:pt>
                <c:pt idx="666">
                  <c:v>1.7717835469689669</c:v>
                </c:pt>
                <c:pt idx="667">
                  <c:v>1.7652577082970031</c:v>
                </c:pt>
                <c:pt idx="668">
                  <c:v>1.7587416608345101</c:v>
                </c:pt>
                <c:pt idx="669">
                  <c:v>1.7522353752445441</c:v>
                </c:pt>
                <c:pt idx="670">
                  <c:v>1.7457388223217822</c:v>
                </c:pt>
                <c:pt idx="671">
                  <c:v>1.7392519729917633</c:v>
                </c:pt>
                <c:pt idx="672">
                  <c:v>1.7327747983100699</c:v>
                </c:pt>
                <c:pt idx="673">
                  <c:v>1.7263072694617814</c:v>
                </c:pt>
                <c:pt idx="674">
                  <c:v>1.7198493577602212</c:v>
                </c:pt>
                <c:pt idx="675">
                  <c:v>1.7134010346468167</c:v>
                </c:pt>
                <c:pt idx="676">
                  <c:v>1.7069622716897521</c:v>
                </c:pt>
                <c:pt idx="677">
                  <c:v>1.7005330405836401</c:v>
                </c:pt>
                <c:pt idx="678">
                  <c:v>1.6941133131485735</c:v>
                </c:pt>
                <c:pt idx="679">
                  <c:v>1.6877030613293662</c:v>
                </c:pt>
                <c:pt idx="680">
                  <c:v>1.6813022571949594</c:v>
                </c:pt>
                <c:pt idx="681">
                  <c:v>1.6749108729376365</c:v>
                </c:pt>
                <c:pt idx="682">
                  <c:v>1.6685288808721479</c:v>
                </c:pt>
                <c:pt idx="683">
                  <c:v>1.6621562534352121</c:v>
                </c:pt>
                <c:pt idx="684">
                  <c:v>1.6557929631846742</c:v>
                </c:pt>
                <c:pt idx="685">
                  <c:v>1.649438982798838</c:v>
                </c:pt>
                <c:pt idx="686">
                  <c:v>1.6430942850757271</c:v>
                </c:pt>
                <c:pt idx="687">
                  <c:v>1.6367588429324829</c:v>
                </c:pt>
                <c:pt idx="688">
                  <c:v>1.6304326294044955</c:v>
                </c:pt>
                <c:pt idx="689">
                  <c:v>1.6241156176448874</c:v>
                </c:pt>
                <c:pt idx="690">
                  <c:v>1.6178077809237421</c:v>
                </c:pt>
                <c:pt idx="691">
                  <c:v>1.6115090926274214</c:v>
                </c:pt>
                <c:pt idx="692">
                  <c:v>1.6052195262580351</c:v>
                </c:pt>
                <c:pt idx="693">
                  <c:v>1.5989390554324017</c:v>
                </c:pt>
                <c:pt idx="694">
                  <c:v>1.5926676538819329</c:v>
                </c:pt>
                <c:pt idx="695">
                  <c:v>1.5864052954514514</c:v>
                </c:pt>
                <c:pt idx="696">
                  <c:v>1.5801519540988807</c:v>
                </c:pt>
                <c:pt idx="697">
                  <c:v>1.5739076038943778</c:v>
                </c:pt>
                <c:pt idx="698">
                  <c:v>1.5676722190198893</c:v>
                </c:pt>
                <c:pt idx="699">
                  <c:v>1.5614457737683893</c:v>
                </c:pt>
                <c:pt idx="700">
                  <c:v>1.5552282425431612</c:v>
                </c:pt>
                <c:pt idx="701">
                  <c:v>1.5490195998574319</c:v>
                </c:pt>
                <c:pt idx="702">
                  <c:v>1.542819820333414</c:v>
                </c:pt>
                <c:pt idx="703">
                  <c:v>1.5366288787019475</c:v>
                </c:pt>
                <c:pt idx="704">
                  <c:v>1.5304467498017795</c:v>
                </c:pt>
                <c:pt idx="705">
                  <c:v>1.5242734085788781</c:v>
                </c:pt>
                <c:pt idx="706">
                  <c:v>1.5181088300860281</c:v>
                </c:pt>
                <c:pt idx="707">
                  <c:v>1.5119529894819641</c:v>
                </c:pt>
                <c:pt idx="708">
                  <c:v>1.5058058620310062</c:v>
                </c:pt>
                <c:pt idx="709">
                  <c:v>1.4996674231023099</c:v>
                </c:pt>
                <c:pt idx="710">
                  <c:v>1.4935376481693146</c:v>
                </c:pt>
                <c:pt idx="711">
                  <c:v>1.4874165128092474</c:v>
                </c:pt>
                <c:pt idx="712">
                  <c:v>1.4813039927023199</c:v>
                </c:pt>
                <c:pt idx="713">
                  <c:v>1.4752000636314366</c:v>
                </c:pt>
                <c:pt idx="714">
                  <c:v>1.4691047014813448</c:v>
                </c:pt>
                <c:pt idx="715">
                  <c:v>1.4630178822382565</c:v>
                </c:pt>
                <c:pt idx="716">
                  <c:v>1.4569395819891771</c:v>
                </c:pt>
                <c:pt idx="717">
                  <c:v>1.4508697769214438</c:v>
                </c:pt>
                <c:pt idx="718">
                  <c:v>1.444808443321999</c:v>
                </c:pt>
                <c:pt idx="719">
                  <c:v>1.4387555575769966</c:v>
                </c:pt>
                <c:pt idx="720">
                  <c:v>1.4327110961711738</c:v>
                </c:pt>
                <c:pt idx="721">
                  <c:v>1.4266750356873157</c:v>
                </c:pt>
                <c:pt idx="722">
                  <c:v>1.42064735280571</c:v>
                </c:pt>
                <c:pt idx="723">
                  <c:v>1.4146280243036089</c:v>
                </c:pt>
                <c:pt idx="724">
                  <c:v>1.4086170270546918</c:v>
                </c:pt>
                <c:pt idx="725">
                  <c:v>1.4026143380285312</c:v>
                </c:pt>
                <c:pt idx="726">
                  <c:v>1.3966199342900849</c:v>
                </c:pt>
                <c:pt idx="727">
                  <c:v>1.3906337929990618</c:v>
                </c:pt>
                <c:pt idx="728">
                  <c:v>1.3846558914096221</c:v>
                </c:pt>
                <c:pt idx="729">
                  <c:v>1.3786862068696282</c:v>
                </c:pt>
                <c:pt idx="730">
                  <c:v>1.3727247168202539</c:v>
                </c:pt>
                <c:pt idx="731">
                  <c:v>1.3667713987954258</c:v>
                </c:pt>
                <c:pt idx="732">
                  <c:v>1.3608262304213956</c:v>
                </c:pt>
                <c:pt idx="733">
                  <c:v>1.3548891894160981</c:v>
                </c:pt>
                <c:pt idx="734">
                  <c:v>1.3489602535887206</c:v>
                </c:pt>
                <c:pt idx="735">
                  <c:v>1.3430394008392939</c:v>
                </c:pt>
                <c:pt idx="736">
                  <c:v>1.3371266091580498</c:v>
                </c:pt>
                <c:pt idx="737">
                  <c:v>1.3312218566250114</c:v>
                </c:pt>
                <c:pt idx="738">
                  <c:v>1.3253251214094852</c:v>
                </c:pt>
                <c:pt idx="739">
                  <c:v>1.3194363817695838</c:v>
                </c:pt>
                <c:pt idx="740">
                  <c:v>1.3135556160517441</c:v>
                </c:pt>
                <c:pt idx="741">
                  <c:v>1.3076828026902381</c:v>
                </c:pt>
                <c:pt idx="742">
                  <c:v>1.3018179202067501</c:v>
                </c:pt>
                <c:pt idx="743">
                  <c:v>1.2959609472097278</c:v>
                </c:pt>
                <c:pt idx="744">
                  <c:v>1.2901118623942471</c:v>
                </c:pt>
                <c:pt idx="745">
                  <c:v>1.2842706445412311</c:v>
                </c:pt>
                <c:pt idx="746">
                  <c:v>1.2784372725170718</c:v>
                </c:pt>
                <c:pt idx="747">
                  <c:v>1.272611725273312</c:v>
                </c:pt>
                <c:pt idx="748">
                  <c:v>1.2667939818460123</c:v>
                </c:pt>
                <c:pt idx="749">
                  <c:v>1.2609840213553865</c:v>
                </c:pt>
                <c:pt idx="750">
                  <c:v>1.2551818230053353</c:v>
                </c:pt>
                <c:pt idx="751">
                  <c:v>1.2493873660829995</c:v>
                </c:pt>
                <c:pt idx="752">
                  <c:v>1.243600629958316</c:v>
                </c:pt>
                <c:pt idx="753">
                  <c:v>1.2378215940835606</c:v>
                </c:pt>
                <c:pt idx="754">
                  <c:v>1.2320502379929938</c:v>
                </c:pt>
                <c:pt idx="755">
                  <c:v>1.2262865413022601</c:v>
                </c:pt>
                <c:pt idx="756">
                  <c:v>1.2205304837081175</c:v>
                </c:pt>
                <c:pt idx="757">
                  <c:v>1.2147820449879345</c:v>
                </c:pt>
                <c:pt idx="758">
                  <c:v>1.2090412049992718</c:v>
                </c:pt>
                <c:pt idx="759">
                  <c:v>1.2033079436794638</c:v>
                </c:pt>
                <c:pt idx="760">
                  <c:v>1.1975822410451964</c:v>
                </c:pt>
                <c:pt idx="761">
                  <c:v>1.191864077192065</c:v>
                </c:pt>
                <c:pt idx="762">
                  <c:v>1.1861534322942886</c:v>
                </c:pt>
                <c:pt idx="763">
                  <c:v>1.1804502866039961</c:v>
                </c:pt>
                <c:pt idx="764">
                  <c:v>1.1747546204511961</c:v>
                </c:pt>
                <c:pt idx="765">
                  <c:v>1.1690664142431006</c:v>
                </c:pt>
                <c:pt idx="766">
                  <c:v>1.1633856484638241</c:v>
                </c:pt>
                <c:pt idx="767">
                  <c:v>1.1577123036739607</c:v>
                </c:pt>
                <c:pt idx="768">
                  <c:v>1.1520463605101903</c:v>
                </c:pt>
                <c:pt idx="769">
                  <c:v>1.1463877996848801</c:v>
                </c:pt>
                <c:pt idx="770">
                  <c:v>1.1407366019856895</c:v>
                </c:pt>
                <c:pt idx="771">
                  <c:v>1.1350927482751798</c:v>
                </c:pt>
                <c:pt idx="772">
                  <c:v>1.1294562194904298</c:v>
                </c:pt>
                <c:pt idx="773">
                  <c:v>1.1238269966426278</c:v>
                </c:pt>
                <c:pt idx="774">
                  <c:v>1.1182050608167848</c:v>
                </c:pt>
                <c:pt idx="775">
                  <c:v>1.1125903931710739</c:v>
                </c:pt>
                <c:pt idx="776">
                  <c:v>1.1069829749369349</c:v>
                </c:pt>
                <c:pt idx="777">
                  <c:v>1.1013827874181155</c:v>
                </c:pt>
                <c:pt idx="778">
                  <c:v>1.0957898119908573</c:v>
                </c:pt>
                <c:pt idx="779">
                  <c:v>1.0902040301031106</c:v>
                </c:pt>
                <c:pt idx="780">
                  <c:v>1.0846254232743553</c:v>
                </c:pt>
                <c:pt idx="781">
                  <c:v>1.079053973095196</c:v>
                </c:pt>
                <c:pt idx="782">
                  <c:v>1.0734896612269966</c:v>
                </c:pt>
                <c:pt idx="783">
                  <c:v>1.0679324694015377</c:v>
                </c:pt>
                <c:pt idx="784">
                  <c:v>1.0623823794205849</c:v>
                </c:pt>
                <c:pt idx="785">
                  <c:v>1.0568393731556154</c:v>
                </c:pt>
                <c:pt idx="786">
                  <c:v>1.0513034325474575</c:v>
                </c:pt>
                <c:pt idx="787">
                  <c:v>1.045774539605921</c:v>
                </c:pt>
                <c:pt idx="788">
                  <c:v>1.0402526764093543</c:v>
                </c:pt>
                <c:pt idx="789">
                  <c:v>1.0347378251044466</c:v>
                </c:pt>
                <c:pt idx="790">
                  <c:v>1.0292299679057968</c:v>
                </c:pt>
                <c:pt idx="791">
                  <c:v>1.0237290870955542</c:v>
                </c:pt>
                <c:pt idx="792">
                  <c:v>1.0182351650232511</c:v>
                </c:pt>
                <c:pt idx="793">
                  <c:v>1.0127481841050647</c:v>
                </c:pt>
                <c:pt idx="794">
                  <c:v>1.0072681268239621</c:v>
                </c:pt>
                <c:pt idx="795">
                  <c:v>1.0017949757290154</c:v>
                </c:pt>
                <c:pt idx="796">
                  <c:v>0.99632871343529694</c:v>
                </c:pt>
                <c:pt idx="797">
                  <c:v>0.99086932262330962</c:v>
                </c:pt>
                <c:pt idx="798">
                  <c:v>0.98541678603887628</c:v>
                </c:pt>
                <c:pt idx="799">
                  <c:v>0.97997108649271003</c:v>
                </c:pt>
                <c:pt idx="800">
                  <c:v>0.97453220686008557</c:v>
                </c:pt>
                <c:pt idx="801">
                  <c:v>0.96910013008056395</c:v>
                </c:pt>
                <c:pt idx="802">
                  <c:v>0.96367483915762364</c:v>
                </c:pt>
                <c:pt idx="803">
                  <c:v>0.95825631715836468</c:v>
                </c:pt>
                <c:pt idx="804">
                  <c:v>0.95284454721320422</c:v>
                </c:pt>
                <c:pt idx="805">
                  <c:v>0.94743951251550074</c:v>
                </c:pt>
                <c:pt idx="806">
                  <c:v>0.9420411963213231</c:v>
                </c:pt>
                <c:pt idx="807">
                  <c:v>0.93664958194909365</c:v>
                </c:pt>
                <c:pt idx="808">
                  <c:v>0.9312646527792956</c:v>
                </c:pt>
                <c:pt idx="809">
                  <c:v>0.9258863922541386</c:v>
                </c:pt>
                <c:pt idx="810">
                  <c:v>0.92051478387726005</c:v>
                </c:pt>
                <c:pt idx="811">
                  <c:v>0.91514981121352112</c:v>
                </c:pt>
                <c:pt idx="812">
                  <c:v>0.90979145788845195</c:v>
                </c:pt>
                <c:pt idx="813">
                  <c:v>0.90443970758824666</c:v>
                </c:pt>
                <c:pt idx="814">
                  <c:v>0.89909454405932165</c:v>
                </c:pt>
                <c:pt idx="815">
                  <c:v>0.89375595110799355</c:v>
                </c:pt>
                <c:pt idx="816">
                  <c:v>0.88842391260024023</c:v>
                </c:pt>
                <c:pt idx="817">
                  <c:v>0.88309841246140941</c:v>
                </c:pt>
                <c:pt idx="818">
                  <c:v>0.87777943467586705</c:v>
                </c:pt>
                <c:pt idx="819">
                  <c:v>0.87246696328677031</c:v>
                </c:pt>
                <c:pt idx="820">
                  <c:v>0.86716098239581563</c:v>
                </c:pt>
                <c:pt idx="821">
                  <c:v>0.86186147616284414</c:v>
                </c:pt>
                <c:pt idx="822">
                  <c:v>0.8565684288055927</c:v>
                </c:pt>
                <c:pt idx="823">
                  <c:v>0.85128182459951041</c:v>
                </c:pt>
                <c:pt idx="824">
                  <c:v>0.84600164787730181</c:v>
                </c:pt>
                <c:pt idx="825">
                  <c:v>0.84072788302885315</c:v>
                </c:pt>
                <c:pt idx="826">
                  <c:v>0.83546051450074932</c:v>
                </c:pt>
                <c:pt idx="827">
                  <c:v>0.83019952679618891</c:v>
                </c:pt>
                <c:pt idx="828">
                  <c:v>0.82494490447454494</c:v>
                </c:pt>
                <c:pt idx="829">
                  <c:v>0.81969663215121025</c:v>
                </c:pt>
                <c:pt idx="830">
                  <c:v>0.81445469449726449</c:v>
                </c:pt>
                <c:pt idx="831">
                  <c:v>0.8092190762392617</c:v>
                </c:pt>
                <c:pt idx="832">
                  <c:v>0.80398976215890061</c:v>
                </c:pt>
                <c:pt idx="833">
                  <c:v>0.79876673709276058</c:v>
                </c:pt>
                <c:pt idx="834">
                  <c:v>0.79354998593212356</c:v>
                </c:pt>
                <c:pt idx="835">
                  <c:v>0.78833949362261302</c:v>
                </c:pt>
                <c:pt idx="836">
                  <c:v>0.7831352451639797</c:v>
                </c:pt>
                <c:pt idx="837">
                  <c:v>0.77793722560984035</c:v>
                </c:pt>
                <c:pt idx="838">
                  <c:v>0.77274542006741054</c:v>
                </c:pt>
                <c:pt idx="839">
                  <c:v>0.76755981369724546</c:v>
                </c:pt>
                <c:pt idx="840">
                  <c:v>0.76238039171298855</c:v>
                </c:pt>
                <c:pt idx="841">
                  <c:v>0.75720713938119255</c:v>
                </c:pt>
                <c:pt idx="842">
                  <c:v>0.75204004202089736</c:v>
                </c:pt>
                <c:pt idx="843">
                  <c:v>0.74687908500351896</c:v>
                </c:pt>
                <c:pt idx="844">
                  <c:v>0.74172425375259377</c:v>
                </c:pt>
                <c:pt idx="845">
                  <c:v>0.73657553374344964</c:v>
                </c:pt>
                <c:pt idx="846">
                  <c:v>0.73143291050308623</c:v>
                </c:pt>
                <c:pt idx="847">
                  <c:v>0.72629636960976451</c:v>
                </c:pt>
                <c:pt idx="848">
                  <c:v>0.72116589669293163</c:v>
                </c:pt>
                <c:pt idx="849">
                  <c:v>0.71604147743287661</c:v>
                </c:pt>
                <c:pt idx="850">
                  <c:v>0.71092309756049099</c:v>
                </c:pt>
                <c:pt idx="851">
                  <c:v>0.70581074285707279</c:v>
                </c:pt>
                <c:pt idx="852">
                  <c:v>0.70070439915412164</c:v>
                </c:pt>
                <c:pt idx="853">
                  <c:v>0.69560405233302347</c:v>
                </c:pt>
                <c:pt idx="854">
                  <c:v>0.69050968832478321</c:v>
                </c:pt>
                <c:pt idx="855">
                  <c:v>0.68542129310995703</c:v>
                </c:pt>
                <c:pt idx="856">
                  <c:v>0.6803388527182862</c:v>
                </c:pt>
                <c:pt idx="857">
                  <c:v>0.67526235322846784</c:v>
                </c:pt>
                <c:pt idx="858">
                  <c:v>0.67019178076802688</c:v>
                </c:pt>
                <c:pt idx="859">
                  <c:v>0.66512712151294551</c:v>
                </c:pt>
                <c:pt idx="860">
                  <c:v>0.66006836168757765</c:v>
                </c:pt>
                <c:pt idx="861">
                  <c:v>0.65501548756433359</c:v>
                </c:pt>
                <c:pt idx="862">
                  <c:v>0.64996848546345265</c:v>
                </c:pt>
                <c:pt idx="863">
                  <c:v>0.64492734175287214</c:v>
                </c:pt>
                <c:pt idx="864">
                  <c:v>0.63989204284790402</c:v>
                </c:pt>
                <c:pt idx="865">
                  <c:v>0.63486257521106659</c:v>
                </c:pt>
                <c:pt idx="866">
                  <c:v>0.62983892535185781</c:v>
                </c:pt>
                <c:pt idx="867">
                  <c:v>0.62482107982654311</c:v>
                </c:pt>
                <c:pt idx="868">
                  <c:v>0.61980902523790005</c:v>
                </c:pt>
                <c:pt idx="869">
                  <c:v>0.61480274823508163</c:v>
                </c:pt>
                <c:pt idx="870">
                  <c:v>0.60980223551334489</c:v>
                </c:pt>
                <c:pt idx="871">
                  <c:v>0.60480747381382571</c:v>
                </c:pt>
                <c:pt idx="872">
                  <c:v>0.59981844992336419</c:v>
                </c:pt>
                <c:pt idx="873">
                  <c:v>0.59483515067433412</c:v>
                </c:pt>
                <c:pt idx="874">
                  <c:v>0.58985756294430269</c:v>
                </c:pt>
                <c:pt idx="875">
                  <c:v>0.58488567365598221</c:v>
                </c:pt>
                <c:pt idx="876">
                  <c:v>0.57991946977686748</c:v>
                </c:pt>
                <c:pt idx="877">
                  <c:v>0.57495893831920064</c:v>
                </c:pt>
                <c:pt idx="878">
                  <c:v>0.57000406633960365</c:v>
                </c:pt>
                <c:pt idx="879">
                  <c:v>0.56505484093897462</c:v>
                </c:pt>
                <c:pt idx="880">
                  <c:v>0.56011124926228106</c:v>
                </c:pt>
                <c:pt idx="881">
                  <c:v>0.55517327849832065</c:v>
                </c:pt>
                <c:pt idx="882">
                  <c:v>0.55024091587952084</c:v>
                </c:pt>
                <c:pt idx="883">
                  <c:v>0.5453141486818025</c:v>
                </c:pt>
                <c:pt idx="884">
                  <c:v>0.54039296422431349</c:v>
                </c:pt>
                <c:pt idx="885">
                  <c:v>0.53547734986925122</c:v>
                </c:pt>
                <c:pt idx="886">
                  <c:v>0.53056729302173711</c:v>
                </c:pt>
                <c:pt idx="887">
                  <c:v>0.52566278112949238</c:v>
                </c:pt>
                <c:pt idx="888">
                  <c:v>0.52076380168273606</c:v>
                </c:pt>
                <c:pt idx="889">
                  <c:v>0.51587034221398975</c:v>
                </c:pt>
                <c:pt idx="890">
                  <c:v>0.5109823902978532</c:v>
                </c:pt>
                <c:pt idx="891">
                  <c:v>0.50609993355089111</c:v>
                </c:pt>
                <c:pt idx="892">
                  <c:v>0.50122295963124208</c:v>
                </c:pt>
                <c:pt idx="893">
                  <c:v>0.49635145623876931</c:v>
                </c:pt>
                <c:pt idx="894">
                  <c:v>0.49148541111454297</c:v>
                </c:pt>
                <c:pt idx="895">
                  <c:v>0.48662481204082936</c:v>
                </c:pt>
                <c:pt idx="896">
                  <c:v>0.48176964684088031</c:v>
                </c:pt>
                <c:pt idx="897">
                  <c:v>0.47691990337875739</c:v>
                </c:pt>
                <c:pt idx="898">
                  <c:v>0.47207556955908542</c:v>
                </c:pt>
                <c:pt idx="899">
                  <c:v>0.46723663332695631</c:v>
                </c:pt>
                <c:pt idx="900">
                  <c:v>0.4624030826677123</c:v>
                </c:pt>
                <c:pt idx="901">
                  <c:v>0.45757490560675601</c:v>
                </c:pt>
                <c:pt idx="902">
                  <c:v>0.45275209020937018</c:v>
                </c:pt>
                <c:pt idx="903">
                  <c:v>0.44793462458058281</c:v>
                </c:pt>
                <c:pt idx="904">
                  <c:v>0.44312249686495142</c:v>
                </c:pt>
                <c:pt idx="905">
                  <c:v>0.43831569524637437</c:v>
                </c:pt>
                <c:pt idx="906">
                  <c:v>0.43351420794797629</c:v>
                </c:pt>
                <c:pt idx="907">
                  <c:v>0.42871802323187502</c:v>
                </c:pt>
                <c:pt idx="908">
                  <c:v>0.42392712939905708</c:v>
                </c:pt>
                <c:pt idx="909">
                  <c:v>0.41914151478914885</c:v>
                </c:pt>
                <c:pt idx="910">
                  <c:v>0.41436116778032961</c:v>
                </c:pt>
                <c:pt idx="911">
                  <c:v>0.40958607678907216</c:v>
                </c:pt>
                <c:pt idx="912">
                  <c:v>0.40481623027002206</c:v>
                </c:pt>
                <c:pt idx="913">
                  <c:v>0.40005161671583805</c:v>
                </c:pt>
                <c:pt idx="914">
                  <c:v>0.39529222465701036</c:v>
                </c:pt>
                <c:pt idx="915">
                  <c:v>0.39053804266168562</c:v>
                </c:pt>
                <c:pt idx="916">
                  <c:v>0.38578905933551738</c:v>
                </c:pt>
                <c:pt idx="917">
                  <c:v>0.38104526332150146</c:v>
                </c:pt>
                <c:pt idx="918">
                  <c:v>0.37630664329979846</c:v>
                </c:pt>
                <c:pt idx="919">
                  <c:v>0.37157318798758315</c:v>
                </c:pt>
                <c:pt idx="920">
                  <c:v>0.36684488613889488</c:v>
                </c:pt>
                <c:pt idx="921">
                  <c:v>0.36212172654445257</c:v>
                </c:pt>
                <c:pt idx="922">
                  <c:v>0.35740369803151062</c:v>
                </c:pt>
                <c:pt idx="923">
                  <c:v>0.35269078946370636</c:v>
                </c:pt>
                <c:pt idx="924">
                  <c:v>0.34798298974089287</c:v>
                </c:pt>
                <c:pt idx="925">
                  <c:v>0.34328028779893816</c:v>
                </c:pt>
                <c:pt idx="926">
                  <c:v>0.33858267260968633</c:v>
                </c:pt>
                <c:pt idx="927">
                  <c:v>0.33389013318066596</c:v>
                </c:pt>
                <c:pt idx="928">
                  <c:v>0.329202658555029</c:v>
                </c:pt>
                <c:pt idx="929">
                  <c:v>0.32452023781138395</c:v>
                </c:pt>
                <c:pt idx="930">
                  <c:v>0.31984286006358847</c:v>
                </c:pt>
                <c:pt idx="931">
                  <c:v>0.31517051446065497</c:v>
                </c:pt>
                <c:pt idx="932">
                  <c:v>0.31050319018657352</c:v>
                </c:pt>
                <c:pt idx="933">
                  <c:v>0.30584087646018632</c:v>
                </c:pt>
                <c:pt idx="934">
                  <c:v>0.30118356253500472</c:v>
                </c:pt>
                <c:pt idx="935">
                  <c:v>0.29653123769906631</c:v>
                </c:pt>
                <c:pt idx="936">
                  <c:v>0.29188389127483466</c:v>
                </c:pt>
                <c:pt idx="937">
                  <c:v>0.28724151261894743</c:v>
                </c:pt>
                <c:pt idx="938">
                  <c:v>0.28260409112222223</c:v>
                </c:pt>
                <c:pt idx="939">
                  <c:v>0.27797161620936039</c:v>
                </c:pt>
                <c:pt idx="940">
                  <c:v>0.27334407733889865</c:v>
                </c:pt>
                <c:pt idx="941">
                  <c:v>0.26872146400301367</c:v>
                </c:pt>
                <c:pt idx="942">
                  <c:v>0.26410376572743138</c:v>
                </c:pt>
                <c:pt idx="943">
                  <c:v>0.25949097207122651</c:v>
                </c:pt>
                <c:pt idx="944">
                  <c:v>0.2548830726267165</c:v>
                </c:pt>
                <c:pt idx="945">
                  <c:v>0.2502800570193105</c:v>
                </c:pt>
                <c:pt idx="946">
                  <c:v>0.24568191490737076</c:v>
                </c:pt>
                <c:pt idx="947">
                  <c:v>0.24108863598207483</c:v>
                </c:pt>
                <c:pt idx="948">
                  <c:v>0.23650020996726853</c:v>
                </c:pt>
                <c:pt idx="949">
                  <c:v>0.23191662661933771</c:v>
                </c:pt>
                <c:pt idx="950">
                  <c:v>0.22733787572707517</c:v>
                </c:pt>
                <c:pt idx="951">
                  <c:v>0.22276394711152606</c:v>
                </c:pt>
                <c:pt idx="952">
                  <c:v>0.21819483062586342</c:v>
                </c:pt>
                <c:pt idx="953">
                  <c:v>0.21363051615525672</c:v>
                </c:pt>
                <c:pt idx="954">
                  <c:v>0.20907099361673609</c:v>
                </c:pt>
                <c:pt idx="955">
                  <c:v>0.20451625295904904</c:v>
                </c:pt>
                <c:pt idx="956">
                  <c:v>0.19996628416254256</c:v>
                </c:pt>
                <c:pt idx="957">
                  <c:v>0.1954210772389994</c:v>
                </c:pt>
                <c:pt idx="958">
                  <c:v>0.19088062223156341</c:v>
                </c:pt>
                <c:pt idx="959">
                  <c:v>0.18634490921455588</c:v>
                </c:pt>
                <c:pt idx="960">
                  <c:v>0.18181392829336421</c:v>
                </c:pt>
                <c:pt idx="961">
                  <c:v>0.17728766960431602</c:v>
                </c:pt>
                <c:pt idx="962">
                  <c:v>0.17276612331454655</c:v>
                </c:pt>
                <c:pt idx="963">
                  <c:v>0.16824927962187394</c:v>
                </c:pt>
                <c:pt idx="964">
                  <c:v>0.1637371287546549</c:v>
                </c:pt>
                <c:pt idx="965">
                  <c:v>0.15922966097169244</c:v>
                </c:pt>
                <c:pt idx="966">
                  <c:v>0.15472686656207774</c:v>
                </c:pt>
                <c:pt idx="967">
                  <c:v>0.15022873584507013</c:v>
                </c:pt>
                <c:pt idx="968">
                  <c:v>0.14573525916998586</c:v>
                </c:pt>
                <c:pt idx="969">
                  <c:v>0.14124642691606626</c:v>
                </c:pt>
                <c:pt idx="970">
                  <c:v>0.13676222949234937</c:v>
                </c:pt>
                <c:pt idx="971">
                  <c:v>0.1322826573375516</c:v>
                </c:pt>
                <c:pt idx="972">
                  <c:v>0.12780770091995117</c:v>
                </c:pt>
                <c:pt idx="973">
                  <c:v>0.12333735073725439</c:v>
                </c:pt>
                <c:pt idx="974">
                  <c:v>0.11887159731648179</c:v>
                </c:pt>
                <c:pt idx="975">
                  <c:v>0.11441043121384482</c:v>
                </c:pt>
                <c:pt idx="976">
                  <c:v>0.10995384301463212</c:v>
                </c:pt>
                <c:pt idx="977">
                  <c:v>0.10550182333308222</c:v>
                </c:pt>
                <c:pt idx="978">
                  <c:v>0.10105436281226939</c:v>
                </c:pt>
                <c:pt idx="979">
                  <c:v>9.6611452123985725E-2</c:v>
                </c:pt>
                <c:pt idx="980">
                  <c:v>9.2173081968621839E-2</c:v>
                </c:pt>
                <c:pt idx="981">
                  <c:v>8.7739243075051543E-2</c:v>
                </c:pt>
                <c:pt idx="982">
                  <c:v>8.3309926200515E-2</c:v>
                </c:pt>
                <c:pt idx="983">
                  <c:v>7.8885122130503513E-2</c:v>
                </c:pt>
                <c:pt idx="984">
                  <c:v>7.4464821678644946E-2</c:v>
                </c:pt>
                <c:pt idx="985">
                  <c:v>7.0049015686584865E-2</c:v>
                </c:pt>
                <c:pt idx="986">
                  <c:v>6.5637695023882933E-2</c:v>
                </c:pt>
                <c:pt idx="987">
                  <c:v>6.1230850587887652E-2</c:v>
                </c:pt>
                <c:pt idx="988">
                  <c:v>5.6828473303632734E-2</c:v>
                </c:pt>
                <c:pt idx="989">
                  <c:v>5.2430554123719761E-2</c:v>
                </c:pt>
                <c:pt idx="990">
                  <c:v>4.803708402820743E-2</c:v>
                </c:pt>
                <c:pt idx="991">
                  <c:v>4.3648054024500872E-2</c:v>
                </c:pt>
                <c:pt idx="992">
                  <c:v>3.9263455147246759E-2</c:v>
                </c:pt>
                <c:pt idx="993">
                  <c:v>3.4883278458214685E-2</c:v>
                </c:pt>
                <c:pt idx="994">
                  <c:v>3.0507515046188281E-2</c:v>
                </c:pt>
                <c:pt idx="995">
                  <c:v>2.6136156026867016E-2</c:v>
                </c:pt>
                <c:pt idx="996">
                  <c:v>2.1769192542745491E-2</c:v>
                </c:pt>
                <c:pt idx="997">
                  <c:v>1.7406615763013104E-2</c:v>
                </c:pt>
                <c:pt idx="998">
                  <c:v>1.3048416883442817E-2</c:v>
                </c:pt>
                <c:pt idx="999">
                  <c:v>8.6945871262891234E-3</c:v>
                </c:pt>
                <c:pt idx="1000">
                  <c:v>4.3451177401769145E-3</c:v>
                </c:pt>
                <c:pt idx="1001">
                  <c:v>0</c:v>
                </c:pt>
              </c:numCache>
            </c:numRef>
          </c:val>
          <c:smooth val="0"/>
        </c:ser>
        <c:ser>
          <c:idx val="1"/>
          <c:order val="1"/>
          <c:spPr>
            <a:ln>
              <a:noFill/>
            </a:ln>
          </c:spPr>
          <c:marker>
            <c:symbol val="diamond"/>
            <c:size val="5"/>
            <c:spPr>
              <a:solidFill>
                <a:srgbClr val="92D050"/>
              </a:solidFill>
            </c:spPr>
          </c:marker>
          <c:dLbls>
            <c:dLbl>
              <c:idx val="2"/>
              <c:layout/>
              <c:tx>
                <c:rich>
                  <a:bodyPr/>
                  <a:lstStyle/>
                  <a:p>
                    <a:r>
                      <a:rPr lang="en-US"/>
                      <a:t>p(e)=1</a:t>
                    </a:r>
                    <a:r>
                      <a:rPr lang="en-US" baseline="0"/>
                      <a:t> in 1000 </a:t>
                    </a:r>
                    <a:endParaRPr lang="en-US"/>
                  </a:p>
                </c:rich>
              </c:tx>
              <c:showLegendKey val="0"/>
              <c:showVal val="1"/>
              <c:showCatName val="0"/>
              <c:showSerName val="0"/>
              <c:showPercent val="0"/>
              <c:showBubbleSize val="0"/>
            </c:dLbl>
            <c:dLbl>
              <c:idx val="11"/>
              <c:layout/>
              <c:tx>
                <c:rich>
                  <a:bodyPr/>
                  <a:lstStyle/>
                  <a:p>
                    <a:r>
                      <a:rPr lang="en-US"/>
                      <a:t>1</a:t>
                    </a:r>
                    <a:r>
                      <a:rPr lang="en-US" baseline="0"/>
                      <a:t> in 100</a:t>
                    </a:r>
                  </a:p>
                </c:rich>
              </c:tx>
              <c:showLegendKey val="0"/>
              <c:showVal val="1"/>
              <c:showCatName val="0"/>
              <c:showSerName val="0"/>
              <c:showPercent val="0"/>
              <c:showBubbleSize val="0"/>
            </c:dLbl>
            <c:dLbl>
              <c:idx val="21"/>
              <c:layout/>
              <c:tx>
                <c:rich>
                  <a:bodyPr/>
                  <a:lstStyle/>
                  <a:p>
                    <a:r>
                      <a:rPr lang="en-US"/>
                      <a:t>1</a:t>
                    </a:r>
                    <a:r>
                      <a:rPr lang="en-US" baseline="0"/>
                      <a:t> in 50</a:t>
                    </a:r>
                  </a:p>
                </c:rich>
              </c:tx>
              <c:showLegendKey val="0"/>
              <c:showVal val="1"/>
              <c:showCatName val="0"/>
              <c:showSerName val="0"/>
              <c:showPercent val="0"/>
              <c:showBubbleSize val="0"/>
            </c:dLbl>
            <c:dLbl>
              <c:idx val="34"/>
              <c:layout/>
              <c:tx>
                <c:rich>
                  <a:bodyPr/>
                  <a:lstStyle/>
                  <a:p>
                    <a:r>
                      <a:rPr lang="en-US"/>
                      <a:t>1</a:t>
                    </a:r>
                    <a:r>
                      <a:rPr lang="en-US" baseline="0"/>
                      <a:t> in 30</a:t>
                    </a:r>
                    <a:endParaRPr lang="en-US"/>
                  </a:p>
                </c:rich>
              </c:tx>
              <c:showLegendKey val="0"/>
              <c:showVal val="1"/>
              <c:showCatName val="0"/>
              <c:showSerName val="0"/>
              <c:showPercent val="0"/>
              <c:showBubbleSize val="0"/>
            </c:dLbl>
            <c:showLegendKey val="0"/>
            <c:showVal val="0"/>
            <c:showCatName val="0"/>
            <c:showSerName val="0"/>
            <c:showPercent val="0"/>
            <c:showBubbleSize val="0"/>
          </c:dLbls>
          <c:cat>
            <c:strRef>
              <c:f>Sheet1!$A$22:$A$1023</c:f>
              <c:strCache>
                <c:ptCount val="1002"/>
                <c:pt idx="0">
                  <c:v>probability of error</c:v>
                </c:pt>
                <c:pt idx="2">
                  <c:v>0.001</c:v>
                </c:pt>
                <c:pt idx="3">
                  <c:v>0.002</c:v>
                </c:pt>
                <c:pt idx="4">
                  <c:v>0.003</c:v>
                </c:pt>
                <c:pt idx="5">
                  <c:v>0.004</c:v>
                </c:pt>
                <c:pt idx="6">
                  <c:v>0.005</c:v>
                </c:pt>
                <c:pt idx="7">
                  <c:v>0.006</c:v>
                </c:pt>
                <c:pt idx="8">
                  <c:v>0.007</c:v>
                </c:pt>
                <c:pt idx="9">
                  <c:v>0.008</c:v>
                </c:pt>
                <c:pt idx="10">
                  <c:v>0.009</c:v>
                </c:pt>
                <c:pt idx="11">
                  <c:v>0.01</c:v>
                </c:pt>
                <c:pt idx="12">
                  <c:v>0.011</c:v>
                </c:pt>
                <c:pt idx="13">
                  <c:v>0.012</c:v>
                </c:pt>
                <c:pt idx="14">
                  <c:v>0.013</c:v>
                </c:pt>
                <c:pt idx="15">
                  <c:v>0.014</c:v>
                </c:pt>
                <c:pt idx="16">
                  <c:v>0.015</c:v>
                </c:pt>
                <c:pt idx="17">
                  <c:v>0.016</c:v>
                </c:pt>
                <c:pt idx="18">
                  <c:v>0.017</c:v>
                </c:pt>
                <c:pt idx="19">
                  <c:v>0.018</c:v>
                </c:pt>
                <c:pt idx="20">
                  <c:v>0.019</c:v>
                </c:pt>
                <c:pt idx="21">
                  <c:v>0.02</c:v>
                </c:pt>
                <c:pt idx="22">
                  <c:v>0.021</c:v>
                </c:pt>
                <c:pt idx="23">
                  <c:v>0.022</c:v>
                </c:pt>
                <c:pt idx="24">
                  <c:v>0.023</c:v>
                </c:pt>
                <c:pt idx="25">
                  <c:v>0.024</c:v>
                </c:pt>
                <c:pt idx="26">
                  <c:v>0.025</c:v>
                </c:pt>
                <c:pt idx="27">
                  <c:v>0.026</c:v>
                </c:pt>
                <c:pt idx="28">
                  <c:v>0.027</c:v>
                </c:pt>
                <c:pt idx="29">
                  <c:v>0.028</c:v>
                </c:pt>
                <c:pt idx="30">
                  <c:v>0.029</c:v>
                </c:pt>
                <c:pt idx="31">
                  <c:v>0.03</c:v>
                </c:pt>
                <c:pt idx="32">
                  <c:v>0.031</c:v>
                </c:pt>
                <c:pt idx="33">
                  <c:v>0.032</c:v>
                </c:pt>
                <c:pt idx="34">
                  <c:v>0.033</c:v>
                </c:pt>
                <c:pt idx="35">
                  <c:v>0.034</c:v>
                </c:pt>
                <c:pt idx="36">
                  <c:v>0.035</c:v>
                </c:pt>
                <c:pt idx="37">
                  <c:v>0.036</c:v>
                </c:pt>
                <c:pt idx="38">
                  <c:v>0.037</c:v>
                </c:pt>
                <c:pt idx="39">
                  <c:v>0.038</c:v>
                </c:pt>
                <c:pt idx="40">
                  <c:v>0.039</c:v>
                </c:pt>
                <c:pt idx="41">
                  <c:v>0.04</c:v>
                </c:pt>
                <c:pt idx="42">
                  <c:v>0.041</c:v>
                </c:pt>
                <c:pt idx="43">
                  <c:v>0.042</c:v>
                </c:pt>
                <c:pt idx="44">
                  <c:v>0.043</c:v>
                </c:pt>
                <c:pt idx="45">
                  <c:v>0.044</c:v>
                </c:pt>
                <c:pt idx="46">
                  <c:v>0.045</c:v>
                </c:pt>
                <c:pt idx="47">
                  <c:v>0.046</c:v>
                </c:pt>
                <c:pt idx="48">
                  <c:v>0.047</c:v>
                </c:pt>
                <c:pt idx="49">
                  <c:v>0.048</c:v>
                </c:pt>
                <c:pt idx="50">
                  <c:v>0.049</c:v>
                </c:pt>
                <c:pt idx="51">
                  <c:v>0.05</c:v>
                </c:pt>
                <c:pt idx="52">
                  <c:v>0.051</c:v>
                </c:pt>
                <c:pt idx="53">
                  <c:v>0.052</c:v>
                </c:pt>
                <c:pt idx="54">
                  <c:v>0.053</c:v>
                </c:pt>
                <c:pt idx="55">
                  <c:v>0.054</c:v>
                </c:pt>
                <c:pt idx="56">
                  <c:v>0.055</c:v>
                </c:pt>
                <c:pt idx="57">
                  <c:v>0.056</c:v>
                </c:pt>
                <c:pt idx="58">
                  <c:v>0.057</c:v>
                </c:pt>
                <c:pt idx="59">
                  <c:v>0.058</c:v>
                </c:pt>
                <c:pt idx="60">
                  <c:v>0.059</c:v>
                </c:pt>
                <c:pt idx="61">
                  <c:v>0.06</c:v>
                </c:pt>
                <c:pt idx="62">
                  <c:v>0.061</c:v>
                </c:pt>
                <c:pt idx="63">
                  <c:v>0.062</c:v>
                </c:pt>
                <c:pt idx="64">
                  <c:v>0.063</c:v>
                </c:pt>
                <c:pt idx="65">
                  <c:v>0.064</c:v>
                </c:pt>
                <c:pt idx="66">
                  <c:v>0.065</c:v>
                </c:pt>
                <c:pt idx="67">
                  <c:v>0.066</c:v>
                </c:pt>
                <c:pt idx="68">
                  <c:v>0.067</c:v>
                </c:pt>
                <c:pt idx="69">
                  <c:v>0.068</c:v>
                </c:pt>
                <c:pt idx="70">
                  <c:v>0.069</c:v>
                </c:pt>
                <c:pt idx="71">
                  <c:v>0.07</c:v>
                </c:pt>
                <c:pt idx="72">
                  <c:v>0.071</c:v>
                </c:pt>
                <c:pt idx="73">
                  <c:v>0.072</c:v>
                </c:pt>
                <c:pt idx="74">
                  <c:v>0.073</c:v>
                </c:pt>
                <c:pt idx="75">
                  <c:v>0.074</c:v>
                </c:pt>
                <c:pt idx="76">
                  <c:v>0.075</c:v>
                </c:pt>
                <c:pt idx="77">
                  <c:v>0.076</c:v>
                </c:pt>
                <c:pt idx="78">
                  <c:v>0.077</c:v>
                </c:pt>
                <c:pt idx="79">
                  <c:v>0.078</c:v>
                </c:pt>
                <c:pt idx="80">
                  <c:v>0.079</c:v>
                </c:pt>
                <c:pt idx="81">
                  <c:v>0.08</c:v>
                </c:pt>
                <c:pt idx="82">
                  <c:v>0.081</c:v>
                </c:pt>
                <c:pt idx="83">
                  <c:v>0.082</c:v>
                </c:pt>
                <c:pt idx="84">
                  <c:v>0.083</c:v>
                </c:pt>
                <c:pt idx="85">
                  <c:v>0.084</c:v>
                </c:pt>
                <c:pt idx="86">
                  <c:v>0.085</c:v>
                </c:pt>
                <c:pt idx="87">
                  <c:v>0.086</c:v>
                </c:pt>
                <c:pt idx="88">
                  <c:v>0.087</c:v>
                </c:pt>
                <c:pt idx="89">
                  <c:v>0.088</c:v>
                </c:pt>
                <c:pt idx="90">
                  <c:v>0.089</c:v>
                </c:pt>
                <c:pt idx="91">
                  <c:v>0.09</c:v>
                </c:pt>
                <c:pt idx="92">
                  <c:v>0.091</c:v>
                </c:pt>
                <c:pt idx="93">
                  <c:v>0.092</c:v>
                </c:pt>
                <c:pt idx="94">
                  <c:v>0.093</c:v>
                </c:pt>
                <c:pt idx="95">
                  <c:v>0.094</c:v>
                </c:pt>
                <c:pt idx="96">
                  <c:v>0.095</c:v>
                </c:pt>
                <c:pt idx="97">
                  <c:v>0.096</c:v>
                </c:pt>
                <c:pt idx="98">
                  <c:v>0.097</c:v>
                </c:pt>
                <c:pt idx="99">
                  <c:v>0.098</c:v>
                </c:pt>
                <c:pt idx="100">
                  <c:v>0.099</c:v>
                </c:pt>
                <c:pt idx="101">
                  <c:v>0.1</c:v>
                </c:pt>
                <c:pt idx="102">
                  <c:v>0.101</c:v>
                </c:pt>
                <c:pt idx="103">
                  <c:v>0.102</c:v>
                </c:pt>
                <c:pt idx="104">
                  <c:v>0.103</c:v>
                </c:pt>
                <c:pt idx="105">
                  <c:v>0.104</c:v>
                </c:pt>
                <c:pt idx="106">
                  <c:v>0.105</c:v>
                </c:pt>
                <c:pt idx="107">
                  <c:v>0.106</c:v>
                </c:pt>
                <c:pt idx="108">
                  <c:v>0.107</c:v>
                </c:pt>
                <c:pt idx="109">
                  <c:v>0.108</c:v>
                </c:pt>
                <c:pt idx="110">
                  <c:v>0.109</c:v>
                </c:pt>
                <c:pt idx="111">
                  <c:v>0.11</c:v>
                </c:pt>
                <c:pt idx="112">
                  <c:v>0.111</c:v>
                </c:pt>
                <c:pt idx="113">
                  <c:v>0.112</c:v>
                </c:pt>
                <c:pt idx="114">
                  <c:v>0.113</c:v>
                </c:pt>
                <c:pt idx="115">
                  <c:v>0.114</c:v>
                </c:pt>
                <c:pt idx="116">
                  <c:v>0.115</c:v>
                </c:pt>
                <c:pt idx="117">
                  <c:v>0.116</c:v>
                </c:pt>
                <c:pt idx="118">
                  <c:v>0.117</c:v>
                </c:pt>
                <c:pt idx="119">
                  <c:v>0.118</c:v>
                </c:pt>
                <c:pt idx="120">
                  <c:v>0.119</c:v>
                </c:pt>
                <c:pt idx="121">
                  <c:v>0.12</c:v>
                </c:pt>
                <c:pt idx="122">
                  <c:v>0.121</c:v>
                </c:pt>
                <c:pt idx="123">
                  <c:v>0.122</c:v>
                </c:pt>
                <c:pt idx="124">
                  <c:v>0.123</c:v>
                </c:pt>
                <c:pt idx="125">
                  <c:v>0.124</c:v>
                </c:pt>
                <c:pt idx="126">
                  <c:v>0.125</c:v>
                </c:pt>
                <c:pt idx="127">
                  <c:v>0.126</c:v>
                </c:pt>
                <c:pt idx="128">
                  <c:v>0.127</c:v>
                </c:pt>
                <c:pt idx="129">
                  <c:v>0.128</c:v>
                </c:pt>
                <c:pt idx="130">
                  <c:v>0.129</c:v>
                </c:pt>
                <c:pt idx="131">
                  <c:v>0.13</c:v>
                </c:pt>
                <c:pt idx="132">
                  <c:v>0.131</c:v>
                </c:pt>
                <c:pt idx="133">
                  <c:v>0.132</c:v>
                </c:pt>
                <c:pt idx="134">
                  <c:v>0.133</c:v>
                </c:pt>
                <c:pt idx="135">
                  <c:v>0.134</c:v>
                </c:pt>
                <c:pt idx="136">
                  <c:v>0.135</c:v>
                </c:pt>
                <c:pt idx="137">
                  <c:v>0.136</c:v>
                </c:pt>
                <c:pt idx="138">
                  <c:v>0.137</c:v>
                </c:pt>
                <c:pt idx="139">
                  <c:v>0.138</c:v>
                </c:pt>
                <c:pt idx="140">
                  <c:v>0.139</c:v>
                </c:pt>
                <c:pt idx="141">
                  <c:v>0.14</c:v>
                </c:pt>
                <c:pt idx="142">
                  <c:v>0.141</c:v>
                </c:pt>
                <c:pt idx="143">
                  <c:v>0.142</c:v>
                </c:pt>
                <c:pt idx="144">
                  <c:v>0.143</c:v>
                </c:pt>
                <c:pt idx="145">
                  <c:v>0.144</c:v>
                </c:pt>
                <c:pt idx="146">
                  <c:v>0.145</c:v>
                </c:pt>
                <c:pt idx="147">
                  <c:v>0.146</c:v>
                </c:pt>
                <c:pt idx="148">
                  <c:v>0.147</c:v>
                </c:pt>
                <c:pt idx="149">
                  <c:v>0.148</c:v>
                </c:pt>
                <c:pt idx="150">
                  <c:v>0.149</c:v>
                </c:pt>
                <c:pt idx="151">
                  <c:v>0.15</c:v>
                </c:pt>
                <c:pt idx="152">
                  <c:v>0.151</c:v>
                </c:pt>
                <c:pt idx="153">
                  <c:v>0.152</c:v>
                </c:pt>
                <c:pt idx="154">
                  <c:v>0.153</c:v>
                </c:pt>
                <c:pt idx="155">
                  <c:v>0.154</c:v>
                </c:pt>
                <c:pt idx="156">
                  <c:v>0.155</c:v>
                </c:pt>
                <c:pt idx="157">
                  <c:v>0.156</c:v>
                </c:pt>
                <c:pt idx="158">
                  <c:v>0.157</c:v>
                </c:pt>
                <c:pt idx="159">
                  <c:v>0.158</c:v>
                </c:pt>
                <c:pt idx="160">
                  <c:v>0.159</c:v>
                </c:pt>
                <c:pt idx="161">
                  <c:v>0.16</c:v>
                </c:pt>
                <c:pt idx="162">
                  <c:v>0.161</c:v>
                </c:pt>
                <c:pt idx="163">
                  <c:v>0.162</c:v>
                </c:pt>
                <c:pt idx="164">
                  <c:v>0.163</c:v>
                </c:pt>
                <c:pt idx="165">
                  <c:v>0.164</c:v>
                </c:pt>
                <c:pt idx="166">
                  <c:v>0.165</c:v>
                </c:pt>
                <c:pt idx="167">
                  <c:v>0.166</c:v>
                </c:pt>
                <c:pt idx="168">
                  <c:v>0.167</c:v>
                </c:pt>
                <c:pt idx="169">
                  <c:v>0.168</c:v>
                </c:pt>
                <c:pt idx="170">
                  <c:v>0.169</c:v>
                </c:pt>
                <c:pt idx="171">
                  <c:v>0.17</c:v>
                </c:pt>
                <c:pt idx="172">
                  <c:v>0.171</c:v>
                </c:pt>
                <c:pt idx="173">
                  <c:v>0.172</c:v>
                </c:pt>
                <c:pt idx="174">
                  <c:v>0.173</c:v>
                </c:pt>
                <c:pt idx="175">
                  <c:v>0.174</c:v>
                </c:pt>
                <c:pt idx="176">
                  <c:v>0.175</c:v>
                </c:pt>
                <c:pt idx="177">
                  <c:v>0.176</c:v>
                </c:pt>
                <c:pt idx="178">
                  <c:v>0.177</c:v>
                </c:pt>
                <c:pt idx="179">
                  <c:v>0.178</c:v>
                </c:pt>
                <c:pt idx="180">
                  <c:v>0.179</c:v>
                </c:pt>
                <c:pt idx="181">
                  <c:v>0.18</c:v>
                </c:pt>
                <c:pt idx="182">
                  <c:v>0.181</c:v>
                </c:pt>
                <c:pt idx="183">
                  <c:v>0.182</c:v>
                </c:pt>
                <c:pt idx="184">
                  <c:v>0.183</c:v>
                </c:pt>
                <c:pt idx="185">
                  <c:v>0.184</c:v>
                </c:pt>
                <c:pt idx="186">
                  <c:v>0.185</c:v>
                </c:pt>
                <c:pt idx="187">
                  <c:v>0.186</c:v>
                </c:pt>
                <c:pt idx="188">
                  <c:v>0.187</c:v>
                </c:pt>
                <c:pt idx="189">
                  <c:v>0.188</c:v>
                </c:pt>
                <c:pt idx="190">
                  <c:v>0.189</c:v>
                </c:pt>
                <c:pt idx="191">
                  <c:v>0.19</c:v>
                </c:pt>
                <c:pt idx="192">
                  <c:v>0.191</c:v>
                </c:pt>
                <c:pt idx="193">
                  <c:v>0.192</c:v>
                </c:pt>
                <c:pt idx="194">
                  <c:v>0.193</c:v>
                </c:pt>
                <c:pt idx="195">
                  <c:v>0.194</c:v>
                </c:pt>
                <c:pt idx="196">
                  <c:v>0.195</c:v>
                </c:pt>
                <c:pt idx="197">
                  <c:v>0.196</c:v>
                </c:pt>
                <c:pt idx="198">
                  <c:v>0.197</c:v>
                </c:pt>
                <c:pt idx="199">
                  <c:v>0.198</c:v>
                </c:pt>
                <c:pt idx="200">
                  <c:v>0.199</c:v>
                </c:pt>
                <c:pt idx="201">
                  <c:v>0.2</c:v>
                </c:pt>
                <c:pt idx="202">
                  <c:v>0.201</c:v>
                </c:pt>
                <c:pt idx="203">
                  <c:v>0.202</c:v>
                </c:pt>
                <c:pt idx="204">
                  <c:v>0.203</c:v>
                </c:pt>
                <c:pt idx="205">
                  <c:v>0.204</c:v>
                </c:pt>
                <c:pt idx="206">
                  <c:v>0.205</c:v>
                </c:pt>
                <c:pt idx="207">
                  <c:v>0.206</c:v>
                </c:pt>
                <c:pt idx="208">
                  <c:v>0.207</c:v>
                </c:pt>
                <c:pt idx="209">
                  <c:v>0.208</c:v>
                </c:pt>
                <c:pt idx="210">
                  <c:v>0.209</c:v>
                </c:pt>
                <c:pt idx="211">
                  <c:v>0.21</c:v>
                </c:pt>
                <c:pt idx="212">
                  <c:v>0.211</c:v>
                </c:pt>
                <c:pt idx="213">
                  <c:v>0.212</c:v>
                </c:pt>
                <c:pt idx="214">
                  <c:v>0.213</c:v>
                </c:pt>
                <c:pt idx="215">
                  <c:v>0.214</c:v>
                </c:pt>
                <c:pt idx="216">
                  <c:v>0.215</c:v>
                </c:pt>
                <c:pt idx="217">
                  <c:v>0.216</c:v>
                </c:pt>
                <c:pt idx="218">
                  <c:v>0.217</c:v>
                </c:pt>
                <c:pt idx="219">
                  <c:v>0.218</c:v>
                </c:pt>
                <c:pt idx="220">
                  <c:v>0.219</c:v>
                </c:pt>
                <c:pt idx="221">
                  <c:v>0.22</c:v>
                </c:pt>
                <c:pt idx="222">
                  <c:v>0.221</c:v>
                </c:pt>
                <c:pt idx="223">
                  <c:v>0.222</c:v>
                </c:pt>
                <c:pt idx="224">
                  <c:v>0.223</c:v>
                </c:pt>
                <c:pt idx="225">
                  <c:v>0.224</c:v>
                </c:pt>
                <c:pt idx="226">
                  <c:v>0.225</c:v>
                </c:pt>
                <c:pt idx="227">
                  <c:v>0.226</c:v>
                </c:pt>
                <c:pt idx="228">
                  <c:v>0.227</c:v>
                </c:pt>
                <c:pt idx="229">
                  <c:v>0.228</c:v>
                </c:pt>
                <c:pt idx="230">
                  <c:v>0.229</c:v>
                </c:pt>
                <c:pt idx="231">
                  <c:v>0.23</c:v>
                </c:pt>
                <c:pt idx="232">
                  <c:v>0.231</c:v>
                </c:pt>
                <c:pt idx="233">
                  <c:v>0.232</c:v>
                </c:pt>
                <c:pt idx="234">
                  <c:v>0.233</c:v>
                </c:pt>
                <c:pt idx="235">
                  <c:v>0.234</c:v>
                </c:pt>
                <c:pt idx="236">
                  <c:v>0.235</c:v>
                </c:pt>
                <c:pt idx="237">
                  <c:v>0.236</c:v>
                </c:pt>
                <c:pt idx="238">
                  <c:v>0.237</c:v>
                </c:pt>
                <c:pt idx="239">
                  <c:v>0.238</c:v>
                </c:pt>
                <c:pt idx="240">
                  <c:v>0.239</c:v>
                </c:pt>
                <c:pt idx="241">
                  <c:v>0.24</c:v>
                </c:pt>
                <c:pt idx="242">
                  <c:v>0.241</c:v>
                </c:pt>
                <c:pt idx="243">
                  <c:v>0.242</c:v>
                </c:pt>
                <c:pt idx="244">
                  <c:v>0.243</c:v>
                </c:pt>
                <c:pt idx="245">
                  <c:v>0.244</c:v>
                </c:pt>
                <c:pt idx="246">
                  <c:v>0.245</c:v>
                </c:pt>
                <c:pt idx="247">
                  <c:v>0.246</c:v>
                </c:pt>
                <c:pt idx="248">
                  <c:v>0.247</c:v>
                </c:pt>
                <c:pt idx="249">
                  <c:v>0.248</c:v>
                </c:pt>
                <c:pt idx="250">
                  <c:v>0.249</c:v>
                </c:pt>
                <c:pt idx="251">
                  <c:v>0.25</c:v>
                </c:pt>
                <c:pt idx="252">
                  <c:v>0.251</c:v>
                </c:pt>
                <c:pt idx="253">
                  <c:v>0.252</c:v>
                </c:pt>
                <c:pt idx="254">
                  <c:v>0.253</c:v>
                </c:pt>
                <c:pt idx="255">
                  <c:v>0.254</c:v>
                </c:pt>
                <c:pt idx="256">
                  <c:v>0.255</c:v>
                </c:pt>
                <c:pt idx="257">
                  <c:v>0.256</c:v>
                </c:pt>
                <c:pt idx="258">
                  <c:v>0.257</c:v>
                </c:pt>
                <c:pt idx="259">
                  <c:v>0.258</c:v>
                </c:pt>
                <c:pt idx="260">
                  <c:v>0.259</c:v>
                </c:pt>
                <c:pt idx="261">
                  <c:v>0.26</c:v>
                </c:pt>
                <c:pt idx="262">
                  <c:v>0.261</c:v>
                </c:pt>
                <c:pt idx="263">
                  <c:v>0.262</c:v>
                </c:pt>
                <c:pt idx="264">
                  <c:v>0.263</c:v>
                </c:pt>
                <c:pt idx="265">
                  <c:v>0.264</c:v>
                </c:pt>
                <c:pt idx="266">
                  <c:v>0.265</c:v>
                </c:pt>
                <c:pt idx="267">
                  <c:v>0.266</c:v>
                </c:pt>
                <c:pt idx="268">
                  <c:v>0.267</c:v>
                </c:pt>
                <c:pt idx="269">
                  <c:v>0.268</c:v>
                </c:pt>
                <c:pt idx="270">
                  <c:v>0.269</c:v>
                </c:pt>
                <c:pt idx="271">
                  <c:v>0.27</c:v>
                </c:pt>
                <c:pt idx="272">
                  <c:v>0.271</c:v>
                </c:pt>
                <c:pt idx="273">
                  <c:v>0.272</c:v>
                </c:pt>
                <c:pt idx="274">
                  <c:v>0.273</c:v>
                </c:pt>
                <c:pt idx="275">
                  <c:v>0.274</c:v>
                </c:pt>
                <c:pt idx="276">
                  <c:v>0.275</c:v>
                </c:pt>
                <c:pt idx="277">
                  <c:v>0.276</c:v>
                </c:pt>
                <c:pt idx="278">
                  <c:v>0.277</c:v>
                </c:pt>
                <c:pt idx="279">
                  <c:v>0.278</c:v>
                </c:pt>
                <c:pt idx="280">
                  <c:v>0.279</c:v>
                </c:pt>
                <c:pt idx="281">
                  <c:v>0.28</c:v>
                </c:pt>
                <c:pt idx="282">
                  <c:v>0.281</c:v>
                </c:pt>
                <c:pt idx="283">
                  <c:v>0.282</c:v>
                </c:pt>
                <c:pt idx="284">
                  <c:v>0.283</c:v>
                </c:pt>
                <c:pt idx="285">
                  <c:v>0.284</c:v>
                </c:pt>
                <c:pt idx="286">
                  <c:v>0.285</c:v>
                </c:pt>
                <c:pt idx="287">
                  <c:v>0.286</c:v>
                </c:pt>
                <c:pt idx="288">
                  <c:v>0.287</c:v>
                </c:pt>
                <c:pt idx="289">
                  <c:v>0.288</c:v>
                </c:pt>
                <c:pt idx="290">
                  <c:v>0.289</c:v>
                </c:pt>
                <c:pt idx="291">
                  <c:v>0.29</c:v>
                </c:pt>
                <c:pt idx="292">
                  <c:v>0.291</c:v>
                </c:pt>
                <c:pt idx="293">
                  <c:v>0.292</c:v>
                </c:pt>
                <c:pt idx="294">
                  <c:v>0.293</c:v>
                </c:pt>
                <c:pt idx="295">
                  <c:v>0.294</c:v>
                </c:pt>
                <c:pt idx="296">
                  <c:v>0.295</c:v>
                </c:pt>
                <c:pt idx="297">
                  <c:v>0.296</c:v>
                </c:pt>
                <c:pt idx="298">
                  <c:v>0.297</c:v>
                </c:pt>
                <c:pt idx="299">
                  <c:v>0.298</c:v>
                </c:pt>
                <c:pt idx="300">
                  <c:v>0.299</c:v>
                </c:pt>
                <c:pt idx="301">
                  <c:v>0.3</c:v>
                </c:pt>
                <c:pt idx="302">
                  <c:v>0.301</c:v>
                </c:pt>
                <c:pt idx="303">
                  <c:v>0.302</c:v>
                </c:pt>
                <c:pt idx="304">
                  <c:v>0.303</c:v>
                </c:pt>
                <c:pt idx="305">
                  <c:v>0.304</c:v>
                </c:pt>
                <c:pt idx="306">
                  <c:v>0.305</c:v>
                </c:pt>
                <c:pt idx="307">
                  <c:v>0.306</c:v>
                </c:pt>
                <c:pt idx="308">
                  <c:v>0.307</c:v>
                </c:pt>
                <c:pt idx="309">
                  <c:v>0.308</c:v>
                </c:pt>
                <c:pt idx="310">
                  <c:v>0.309</c:v>
                </c:pt>
                <c:pt idx="311">
                  <c:v>0.31</c:v>
                </c:pt>
                <c:pt idx="312">
                  <c:v>0.311</c:v>
                </c:pt>
                <c:pt idx="313">
                  <c:v>0.312</c:v>
                </c:pt>
                <c:pt idx="314">
                  <c:v>0.313</c:v>
                </c:pt>
                <c:pt idx="315">
                  <c:v>0.314</c:v>
                </c:pt>
                <c:pt idx="316">
                  <c:v>0.315</c:v>
                </c:pt>
                <c:pt idx="317">
                  <c:v>0.316</c:v>
                </c:pt>
                <c:pt idx="318">
                  <c:v>0.317</c:v>
                </c:pt>
                <c:pt idx="319">
                  <c:v>0.318</c:v>
                </c:pt>
                <c:pt idx="320">
                  <c:v>0.319</c:v>
                </c:pt>
                <c:pt idx="321">
                  <c:v>0.32</c:v>
                </c:pt>
                <c:pt idx="322">
                  <c:v>0.321</c:v>
                </c:pt>
                <c:pt idx="323">
                  <c:v>0.322</c:v>
                </c:pt>
                <c:pt idx="324">
                  <c:v>0.323</c:v>
                </c:pt>
                <c:pt idx="325">
                  <c:v>0.324</c:v>
                </c:pt>
                <c:pt idx="326">
                  <c:v>0.325</c:v>
                </c:pt>
                <c:pt idx="327">
                  <c:v>0.326</c:v>
                </c:pt>
                <c:pt idx="328">
                  <c:v>0.327</c:v>
                </c:pt>
                <c:pt idx="329">
                  <c:v>0.328</c:v>
                </c:pt>
                <c:pt idx="330">
                  <c:v>0.329</c:v>
                </c:pt>
                <c:pt idx="331">
                  <c:v>0.33</c:v>
                </c:pt>
                <c:pt idx="332">
                  <c:v>0.331</c:v>
                </c:pt>
                <c:pt idx="333">
                  <c:v>0.332</c:v>
                </c:pt>
                <c:pt idx="334">
                  <c:v>0.333</c:v>
                </c:pt>
                <c:pt idx="335">
                  <c:v>0.334</c:v>
                </c:pt>
                <c:pt idx="336">
                  <c:v>0.335</c:v>
                </c:pt>
                <c:pt idx="337">
                  <c:v>0.336</c:v>
                </c:pt>
                <c:pt idx="338">
                  <c:v>0.337</c:v>
                </c:pt>
                <c:pt idx="339">
                  <c:v>0.338</c:v>
                </c:pt>
                <c:pt idx="340">
                  <c:v>0.339</c:v>
                </c:pt>
                <c:pt idx="341">
                  <c:v>0.34</c:v>
                </c:pt>
                <c:pt idx="342">
                  <c:v>0.341</c:v>
                </c:pt>
                <c:pt idx="343">
                  <c:v>0.342</c:v>
                </c:pt>
                <c:pt idx="344">
                  <c:v>0.343</c:v>
                </c:pt>
                <c:pt idx="345">
                  <c:v>0.344</c:v>
                </c:pt>
                <c:pt idx="346">
                  <c:v>0.345</c:v>
                </c:pt>
                <c:pt idx="347">
                  <c:v>0.346</c:v>
                </c:pt>
                <c:pt idx="348">
                  <c:v>0.347</c:v>
                </c:pt>
                <c:pt idx="349">
                  <c:v>0.348</c:v>
                </c:pt>
                <c:pt idx="350">
                  <c:v>0.349</c:v>
                </c:pt>
                <c:pt idx="351">
                  <c:v>0.35</c:v>
                </c:pt>
                <c:pt idx="352">
                  <c:v>0.351</c:v>
                </c:pt>
                <c:pt idx="353">
                  <c:v>0.352</c:v>
                </c:pt>
                <c:pt idx="354">
                  <c:v>0.353</c:v>
                </c:pt>
                <c:pt idx="355">
                  <c:v>0.354</c:v>
                </c:pt>
                <c:pt idx="356">
                  <c:v>0.355</c:v>
                </c:pt>
                <c:pt idx="357">
                  <c:v>0.356</c:v>
                </c:pt>
                <c:pt idx="358">
                  <c:v>0.357</c:v>
                </c:pt>
                <c:pt idx="359">
                  <c:v>0.358</c:v>
                </c:pt>
                <c:pt idx="360">
                  <c:v>0.359</c:v>
                </c:pt>
                <c:pt idx="361">
                  <c:v>0.36</c:v>
                </c:pt>
                <c:pt idx="362">
                  <c:v>0.361</c:v>
                </c:pt>
                <c:pt idx="363">
                  <c:v>0.362</c:v>
                </c:pt>
                <c:pt idx="364">
                  <c:v>0.363</c:v>
                </c:pt>
                <c:pt idx="365">
                  <c:v>0.364</c:v>
                </c:pt>
                <c:pt idx="366">
                  <c:v>0.365</c:v>
                </c:pt>
                <c:pt idx="367">
                  <c:v>0.366</c:v>
                </c:pt>
                <c:pt idx="368">
                  <c:v>0.367</c:v>
                </c:pt>
                <c:pt idx="369">
                  <c:v>0.368</c:v>
                </c:pt>
                <c:pt idx="370">
                  <c:v>0.369</c:v>
                </c:pt>
                <c:pt idx="371">
                  <c:v>0.37</c:v>
                </c:pt>
                <c:pt idx="372">
                  <c:v>0.371</c:v>
                </c:pt>
                <c:pt idx="373">
                  <c:v>0.372</c:v>
                </c:pt>
                <c:pt idx="374">
                  <c:v>0.373</c:v>
                </c:pt>
                <c:pt idx="375">
                  <c:v>0.374</c:v>
                </c:pt>
                <c:pt idx="376">
                  <c:v>0.375</c:v>
                </c:pt>
                <c:pt idx="377">
                  <c:v>0.376</c:v>
                </c:pt>
                <c:pt idx="378">
                  <c:v>0.377</c:v>
                </c:pt>
                <c:pt idx="379">
                  <c:v>0.378</c:v>
                </c:pt>
                <c:pt idx="380">
                  <c:v>0.379</c:v>
                </c:pt>
                <c:pt idx="381">
                  <c:v>0.38</c:v>
                </c:pt>
                <c:pt idx="382">
                  <c:v>0.381</c:v>
                </c:pt>
                <c:pt idx="383">
                  <c:v>0.382</c:v>
                </c:pt>
                <c:pt idx="384">
                  <c:v>0.383</c:v>
                </c:pt>
                <c:pt idx="385">
                  <c:v>0.384</c:v>
                </c:pt>
                <c:pt idx="386">
                  <c:v>0.385</c:v>
                </c:pt>
                <c:pt idx="387">
                  <c:v>0.386</c:v>
                </c:pt>
                <c:pt idx="388">
                  <c:v>0.387</c:v>
                </c:pt>
                <c:pt idx="389">
                  <c:v>0.388</c:v>
                </c:pt>
                <c:pt idx="390">
                  <c:v>0.389</c:v>
                </c:pt>
                <c:pt idx="391">
                  <c:v>0.39</c:v>
                </c:pt>
                <c:pt idx="392">
                  <c:v>0.391</c:v>
                </c:pt>
                <c:pt idx="393">
                  <c:v>0.392</c:v>
                </c:pt>
                <c:pt idx="394">
                  <c:v>0.393</c:v>
                </c:pt>
                <c:pt idx="395">
                  <c:v>0.394</c:v>
                </c:pt>
                <c:pt idx="396">
                  <c:v>0.395</c:v>
                </c:pt>
                <c:pt idx="397">
                  <c:v>0.396</c:v>
                </c:pt>
                <c:pt idx="398">
                  <c:v>0.397</c:v>
                </c:pt>
                <c:pt idx="399">
                  <c:v>0.398</c:v>
                </c:pt>
                <c:pt idx="400">
                  <c:v>0.399</c:v>
                </c:pt>
                <c:pt idx="401">
                  <c:v>0.4</c:v>
                </c:pt>
                <c:pt idx="402">
                  <c:v>0.401</c:v>
                </c:pt>
                <c:pt idx="403">
                  <c:v>0.402</c:v>
                </c:pt>
                <c:pt idx="404">
                  <c:v>0.403</c:v>
                </c:pt>
                <c:pt idx="405">
                  <c:v>0.404</c:v>
                </c:pt>
                <c:pt idx="406">
                  <c:v>0.405</c:v>
                </c:pt>
                <c:pt idx="407">
                  <c:v>0.406</c:v>
                </c:pt>
                <c:pt idx="408">
                  <c:v>0.407</c:v>
                </c:pt>
                <c:pt idx="409">
                  <c:v>0.408</c:v>
                </c:pt>
                <c:pt idx="410">
                  <c:v>0.409</c:v>
                </c:pt>
                <c:pt idx="411">
                  <c:v>0.41</c:v>
                </c:pt>
                <c:pt idx="412">
                  <c:v>0.411</c:v>
                </c:pt>
                <c:pt idx="413">
                  <c:v>0.412</c:v>
                </c:pt>
                <c:pt idx="414">
                  <c:v>0.413</c:v>
                </c:pt>
                <c:pt idx="415">
                  <c:v>0.414</c:v>
                </c:pt>
                <c:pt idx="416">
                  <c:v>0.415</c:v>
                </c:pt>
                <c:pt idx="417">
                  <c:v>0.416</c:v>
                </c:pt>
                <c:pt idx="418">
                  <c:v>0.417</c:v>
                </c:pt>
                <c:pt idx="419">
                  <c:v>0.418</c:v>
                </c:pt>
                <c:pt idx="420">
                  <c:v>0.419</c:v>
                </c:pt>
                <c:pt idx="421">
                  <c:v>0.42</c:v>
                </c:pt>
                <c:pt idx="422">
                  <c:v>0.421</c:v>
                </c:pt>
                <c:pt idx="423">
                  <c:v>0.422</c:v>
                </c:pt>
                <c:pt idx="424">
                  <c:v>0.423</c:v>
                </c:pt>
                <c:pt idx="425">
                  <c:v>0.424</c:v>
                </c:pt>
                <c:pt idx="426">
                  <c:v>0.425</c:v>
                </c:pt>
                <c:pt idx="427">
                  <c:v>0.426</c:v>
                </c:pt>
                <c:pt idx="428">
                  <c:v>0.427</c:v>
                </c:pt>
                <c:pt idx="429">
                  <c:v>0.428</c:v>
                </c:pt>
                <c:pt idx="430">
                  <c:v>0.429</c:v>
                </c:pt>
                <c:pt idx="431">
                  <c:v>0.43</c:v>
                </c:pt>
                <c:pt idx="432">
                  <c:v>0.431</c:v>
                </c:pt>
                <c:pt idx="433">
                  <c:v>0.432</c:v>
                </c:pt>
                <c:pt idx="434">
                  <c:v>0.433</c:v>
                </c:pt>
                <c:pt idx="435">
                  <c:v>0.434</c:v>
                </c:pt>
                <c:pt idx="436">
                  <c:v>0.435</c:v>
                </c:pt>
                <c:pt idx="437">
                  <c:v>0.436</c:v>
                </c:pt>
                <c:pt idx="438">
                  <c:v>0.437</c:v>
                </c:pt>
                <c:pt idx="439">
                  <c:v>0.438</c:v>
                </c:pt>
                <c:pt idx="440">
                  <c:v>0.439</c:v>
                </c:pt>
                <c:pt idx="441">
                  <c:v>0.44</c:v>
                </c:pt>
                <c:pt idx="442">
                  <c:v>0.441</c:v>
                </c:pt>
                <c:pt idx="443">
                  <c:v>0.442</c:v>
                </c:pt>
                <c:pt idx="444">
                  <c:v>0.443</c:v>
                </c:pt>
                <c:pt idx="445">
                  <c:v>0.444</c:v>
                </c:pt>
                <c:pt idx="446">
                  <c:v>0.445</c:v>
                </c:pt>
                <c:pt idx="447">
                  <c:v>0.446</c:v>
                </c:pt>
                <c:pt idx="448">
                  <c:v>0.447</c:v>
                </c:pt>
                <c:pt idx="449">
                  <c:v>0.448</c:v>
                </c:pt>
                <c:pt idx="450">
                  <c:v>0.449</c:v>
                </c:pt>
                <c:pt idx="451">
                  <c:v>0.45</c:v>
                </c:pt>
                <c:pt idx="452">
                  <c:v>0.451</c:v>
                </c:pt>
                <c:pt idx="453">
                  <c:v>0.452</c:v>
                </c:pt>
                <c:pt idx="454">
                  <c:v>0.453</c:v>
                </c:pt>
                <c:pt idx="455">
                  <c:v>0.454</c:v>
                </c:pt>
                <c:pt idx="456">
                  <c:v>0.455</c:v>
                </c:pt>
                <c:pt idx="457">
                  <c:v>0.456</c:v>
                </c:pt>
                <c:pt idx="458">
                  <c:v>0.457</c:v>
                </c:pt>
                <c:pt idx="459">
                  <c:v>0.458</c:v>
                </c:pt>
                <c:pt idx="460">
                  <c:v>0.459</c:v>
                </c:pt>
                <c:pt idx="461">
                  <c:v>0.46</c:v>
                </c:pt>
                <c:pt idx="462">
                  <c:v>0.461</c:v>
                </c:pt>
                <c:pt idx="463">
                  <c:v>0.462</c:v>
                </c:pt>
                <c:pt idx="464">
                  <c:v>0.463</c:v>
                </c:pt>
                <c:pt idx="465">
                  <c:v>0.464</c:v>
                </c:pt>
                <c:pt idx="466">
                  <c:v>0.465</c:v>
                </c:pt>
                <c:pt idx="467">
                  <c:v>0.466</c:v>
                </c:pt>
                <c:pt idx="468">
                  <c:v>0.467</c:v>
                </c:pt>
                <c:pt idx="469">
                  <c:v>0.468</c:v>
                </c:pt>
                <c:pt idx="470">
                  <c:v>0.469</c:v>
                </c:pt>
                <c:pt idx="471">
                  <c:v>0.47</c:v>
                </c:pt>
                <c:pt idx="472">
                  <c:v>0.471</c:v>
                </c:pt>
                <c:pt idx="473">
                  <c:v>0.472</c:v>
                </c:pt>
                <c:pt idx="474">
                  <c:v>0.473</c:v>
                </c:pt>
                <c:pt idx="475">
                  <c:v>0.474</c:v>
                </c:pt>
                <c:pt idx="476">
                  <c:v>0.475</c:v>
                </c:pt>
                <c:pt idx="477">
                  <c:v>0.476</c:v>
                </c:pt>
                <c:pt idx="478">
                  <c:v>0.477</c:v>
                </c:pt>
                <c:pt idx="479">
                  <c:v>0.478</c:v>
                </c:pt>
                <c:pt idx="480">
                  <c:v>0.479</c:v>
                </c:pt>
                <c:pt idx="481">
                  <c:v>0.48</c:v>
                </c:pt>
                <c:pt idx="482">
                  <c:v>0.481</c:v>
                </c:pt>
                <c:pt idx="483">
                  <c:v>0.482</c:v>
                </c:pt>
                <c:pt idx="484">
                  <c:v>0.483</c:v>
                </c:pt>
                <c:pt idx="485">
                  <c:v>0.484</c:v>
                </c:pt>
                <c:pt idx="486">
                  <c:v>0.485</c:v>
                </c:pt>
                <c:pt idx="487">
                  <c:v>0.486</c:v>
                </c:pt>
                <c:pt idx="488">
                  <c:v>0.487</c:v>
                </c:pt>
                <c:pt idx="489">
                  <c:v>0.488</c:v>
                </c:pt>
                <c:pt idx="490">
                  <c:v>0.489</c:v>
                </c:pt>
                <c:pt idx="491">
                  <c:v>0.49</c:v>
                </c:pt>
                <c:pt idx="492">
                  <c:v>0.491</c:v>
                </c:pt>
                <c:pt idx="493">
                  <c:v>0.492</c:v>
                </c:pt>
                <c:pt idx="494">
                  <c:v>0.493</c:v>
                </c:pt>
                <c:pt idx="495">
                  <c:v>0.494</c:v>
                </c:pt>
                <c:pt idx="496">
                  <c:v>0.495</c:v>
                </c:pt>
                <c:pt idx="497">
                  <c:v>0.496</c:v>
                </c:pt>
                <c:pt idx="498">
                  <c:v>0.497</c:v>
                </c:pt>
                <c:pt idx="499">
                  <c:v>0.498</c:v>
                </c:pt>
                <c:pt idx="500">
                  <c:v>0.499</c:v>
                </c:pt>
                <c:pt idx="501">
                  <c:v>0.5</c:v>
                </c:pt>
                <c:pt idx="502">
                  <c:v>0.501</c:v>
                </c:pt>
                <c:pt idx="503">
                  <c:v>0.502</c:v>
                </c:pt>
                <c:pt idx="504">
                  <c:v>0.503</c:v>
                </c:pt>
                <c:pt idx="505">
                  <c:v>0.504</c:v>
                </c:pt>
                <c:pt idx="506">
                  <c:v>0.505</c:v>
                </c:pt>
                <c:pt idx="507">
                  <c:v>0.506</c:v>
                </c:pt>
                <c:pt idx="508">
                  <c:v>0.507</c:v>
                </c:pt>
                <c:pt idx="509">
                  <c:v>0.508</c:v>
                </c:pt>
                <c:pt idx="510">
                  <c:v>0.509</c:v>
                </c:pt>
                <c:pt idx="511">
                  <c:v>0.51</c:v>
                </c:pt>
                <c:pt idx="512">
                  <c:v>0.511</c:v>
                </c:pt>
                <c:pt idx="513">
                  <c:v>0.512</c:v>
                </c:pt>
                <c:pt idx="514">
                  <c:v>0.513</c:v>
                </c:pt>
                <c:pt idx="515">
                  <c:v>0.514</c:v>
                </c:pt>
                <c:pt idx="516">
                  <c:v>0.515</c:v>
                </c:pt>
                <c:pt idx="517">
                  <c:v>0.516</c:v>
                </c:pt>
                <c:pt idx="518">
                  <c:v>0.517</c:v>
                </c:pt>
                <c:pt idx="519">
                  <c:v>0.518</c:v>
                </c:pt>
                <c:pt idx="520">
                  <c:v>0.519</c:v>
                </c:pt>
                <c:pt idx="521">
                  <c:v>0.52</c:v>
                </c:pt>
                <c:pt idx="522">
                  <c:v>0.521</c:v>
                </c:pt>
                <c:pt idx="523">
                  <c:v>0.522</c:v>
                </c:pt>
                <c:pt idx="524">
                  <c:v>0.523</c:v>
                </c:pt>
                <c:pt idx="525">
                  <c:v>0.524</c:v>
                </c:pt>
                <c:pt idx="526">
                  <c:v>0.525</c:v>
                </c:pt>
                <c:pt idx="527">
                  <c:v>0.526</c:v>
                </c:pt>
                <c:pt idx="528">
                  <c:v>0.527</c:v>
                </c:pt>
                <c:pt idx="529">
                  <c:v>0.528</c:v>
                </c:pt>
                <c:pt idx="530">
                  <c:v>0.529</c:v>
                </c:pt>
                <c:pt idx="531">
                  <c:v>0.53</c:v>
                </c:pt>
                <c:pt idx="532">
                  <c:v>0.531</c:v>
                </c:pt>
                <c:pt idx="533">
                  <c:v>0.532</c:v>
                </c:pt>
                <c:pt idx="534">
                  <c:v>0.533</c:v>
                </c:pt>
                <c:pt idx="535">
                  <c:v>0.534</c:v>
                </c:pt>
                <c:pt idx="536">
                  <c:v>0.535</c:v>
                </c:pt>
                <c:pt idx="537">
                  <c:v>0.536</c:v>
                </c:pt>
                <c:pt idx="538">
                  <c:v>0.537</c:v>
                </c:pt>
                <c:pt idx="539">
                  <c:v>0.538</c:v>
                </c:pt>
                <c:pt idx="540">
                  <c:v>0.539</c:v>
                </c:pt>
                <c:pt idx="541">
                  <c:v>0.54</c:v>
                </c:pt>
                <c:pt idx="542">
                  <c:v>0.541</c:v>
                </c:pt>
                <c:pt idx="543">
                  <c:v>0.542</c:v>
                </c:pt>
                <c:pt idx="544">
                  <c:v>0.543</c:v>
                </c:pt>
                <c:pt idx="545">
                  <c:v>0.544</c:v>
                </c:pt>
                <c:pt idx="546">
                  <c:v>0.545</c:v>
                </c:pt>
                <c:pt idx="547">
                  <c:v>0.546</c:v>
                </c:pt>
                <c:pt idx="548">
                  <c:v>0.547</c:v>
                </c:pt>
                <c:pt idx="549">
                  <c:v>0.548</c:v>
                </c:pt>
                <c:pt idx="550">
                  <c:v>0.549</c:v>
                </c:pt>
                <c:pt idx="551">
                  <c:v>0.55</c:v>
                </c:pt>
                <c:pt idx="552">
                  <c:v>0.551</c:v>
                </c:pt>
                <c:pt idx="553">
                  <c:v>0.552</c:v>
                </c:pt>
                <c:pt idx="554">
                  <c:v>0.553</c:v>
                </c:pt>
                <c:pt idx="555">
                  <c:v>0.554</c:v>
                </c:pt>
                <c:pt idx="556">
                  <c:v>0.555</c:v>
                </c:pt>
                <c:pt idx="557">
                  <c:v>0.556</c:v>
                </c:pt>
                <c:pt idx="558">
                  <c:v>0.557</c:v>
                </c:pt>
                <c:pt idx="559">
                  <c:v>0.558</c:v>
                </c:pt>
                <c:pt idx="560">
                  <c:v>0.559</c:v>
                </c:pt>
                <c:pt idx="561">
                  <c:v>0.56</c:v>
                </c:pt>
                <c:pt idx="562">
                  <c:v>0.561</c:v>
                </c:pt>
                <c:pt idx="563">
                  <c:v>0.562</c:v>
                </c:pt>
                <c:pt idx="564">
                  <c:v>0.563</c:v>
                </c:pt>
                <c:pt idx="565">
                  <c:v>0.564</c:v>
                </c:pt>
                <c:pt idx="566">
                  <c:v>0.565</c:v>
                </c:pt>
                <c:pt idx="567">
                  <c:v>0.566</c:v>
                </c:pt>
                <c:pt idx="568">
                  <c:v>0.567</c:v>
                </c:pt>
                <c:pt idx="569">
                  <c:v>0.568</c:v>
                </c:pt>
                <c:pt idx="570">
                  <c:v>0.569</c:v>
                </c:pt>
                <c:pt idx="571">
                  <c:v>0.57</c:v>
                </c:pt>
                <c:pt idx="572">
                  <c:v>0.571</c:v>
                </c:pt>
                <c:pt idx="573">
                  <c:v>0.572</c:v>
                </c:pt>
                <c:pt idx="574">
                  <c:v>0.573</c:v>
                </c:pt>
                <c:pt idx="575">
                  <c:v>0.574</c:v>
                </c:pt>
                <c:pt idx="576">
                  <c:v>0.575</c:v>
                </c:pt>
                <c:pt idx="577">
                  <c:v>0.576</c:v>
                </c:pt>
                <c:pt idx="578">
                  <c:v>0.577</c:v>
                </c:pt>
                <c:pt idx="579">
                  <c:v>0.578</c:v>
                </c:pt>
                <c:pt idx="580">
                  <c:v>0.579</c:v>
                </c:pt>
                <c:pt idx="581">
                  <c:v>0.58</c:v>
                </c:pt>
                <c:pt idx="582">
                  <c:v>0.581</c:v>
                </c:pt>
                <c:pt idx="583">
                  <c:v>0.582</c:v>
                </c:pt>
                <c:pt idx="584">
                  <c:v>0.583</c:v>
                </c:pt>
                <c:pt idx="585">
                  <c:v>0.584</c:v>
                </c:pt>
                <c:pt idx="586">
                  <c:v>0.585</c:v>
                </c:pt>
                <c:pt idx="587">
                  <c:v>0.586</c:v>
                </c:pt>
                <c:pt idx="588">
                  <c:v>0.587</c:v>
                </c:pt>
                <c:pt idx="589">
                  <c:v>0.588</c:v>
                </c:pt>
                <c:pt idx="590">
                  <c:v>0.589</c:v>
                </c:pt>
                <c:pt idx="591">
                  <c:v>0.59</c:v>
                </c:pt>
                <c:pt idx="592">
                  <c:v>0.591</c:v>
                </c:pt>
                <c:pt idx="593">
                  <c:v>0.592</c:v>
                </c:pt>
                <c:pt idx="594">
                  <c:v>0.593</c:v>
                </c:pt>
                <c:pt idx="595">
                  <c:v>0.594</c:v>
                </c:pt>
                <c:pt idx="596">
                  <c:v>0.595</c:v>
                </c:pt>
                <c:pt idx="597">
                  <c:v>0.596</c:v>
                </c:pt>
                <c:pt idx="598">
                  <c:v>0.597</c:v>
                </c:pt>
                <c:pt idx="599">
                  <c:v>0.598</c:v>
                </c:pt>
                <c:pt idx="600">
                  <c:v>0.599</c:v>
                </c:pt>
                <c:pt idx="601">
                  <c:v>0.6</c:v>
                </c:pt>
                <c:pt idx="602">
                  <c:v>0.601</c:v>
                </c:pt>
                <c:pt idx="603">
                  <c:v>0.602</c:v>
                </c:pt>
                <c:pt idx="604">
                  <c:v>0.603</c:v>
                </c:pt>
                <c:pt idx="605">
                  <c:v>0.604</c:v>
                </c:pt>
                <c:pt idx="606">
                  <c:v>0.605</c:v>
                </c:pt>
                <c:pt idx="607">
                  <c:v>0.606</c:v>
                </c:pt>
                <c:pt idx="608">
                  <c:v>0.607</c:v>
                </c:pt>
                <c:pt idx="609">
                  <c:v>0.608</c:v>
                </c:pt>
                <c:pt idx="610">
                  <c:v>0.609</c:v>
                </c:pt>
                <c:pt idx="611">
                  <c:v>0.61</c:v>
                </c:pt>
                <c:pt idx="612">
                  <c:v>0.611</c:v>
                </c:pt>
                <c:pt idx="613">
                  <c:v>0.612</c:v>
                </c:pt>
                <c:pt idx="614">
                  <c:v>0.613</c:v>
                </c:pt>
                <c:pt idx="615">
                  <c:v>0.614</c:v>
                </c:pt>
                <c:pt idx="616">
                  <c:v>0.615</c:v>
                </c:pt>
                <c:pt idx="617">
                  <c:v>0.616</c:v>
                </c:pt>
                <c:pt idx="618">
                  <c:v>0.617</c:v>
                </c:pt>
                <c:pt idx="619">
                  <c:v>0.618</c:v>
                </c:pt>
                <c:pt idx="620">
                  <c:v>0.619</c:v>
                </c:pt>
                <c:pt idx="621">
                  <c:v>0.62</c:v>
                </c:pt>
                <c:pt idx="622">
                  <c:v>0.621</c:v>
                </c:pt>
                <c:pt idx="623">
                  <c:v>0.622</c:v>
                </c:pt>
                <c:pt idx="624">
                  <c:v>0.623</c:v>
                </c:pt>
                <c:pt idx="625">
                  <c:v>0.624</c:v>
                </c:pt>
                <c:pt idx="626">
                  <c:v>0.625</c:v>
                </c:pt>
                <c:pt idx="627">
                  <c:v>0.626</c:v>
                </c:pt>
                <c:pt idx="628">
                  <c:v>0.627</c:v>
                </c:pt>
                <c:pt idx="629">
                  <c:v>0.628</c:v>
                </c:pt>
                <c:pt idx="630">
                  <c:v>0.629</c:v>
                </c:pt>
                <c:pt idx="631">
                  <c:v>0.63</c:v>
                </c:pt>
                <c:pt idx="632">
                  <c:v>0.631</c:v>
                </c:pt>
                <c:pt idx="633">
                  <c:v>0.632</c:v>
                </c:pt>
                <c:pt idx="634">
                  <c:v>0.633</c:v>
                </c:pt>
                <c:pt idx="635">
                  <c:v>0.634</c:v>
                </c:pt>
                <c:pt idx="636">
                  <c:v>0.635</c:v>
                </c:pt>
                <c:pt idx="637">
                  <c:v>0.636</c:v>
                </c:pt>
                <c:pt idx="638">
                  <c:v>0.637</c:v>
                </c:pt>
                <c:pt idx="639">
                  <c:v>0.638</c:v>
                </c:pt>
                <c:pt idx="640">
                  <c:v>0.639</c:v>
                </c:pt>
                <c:pt idx="641">
                  <c:v>0.64</c:v>
                </c:pt>
                <c:pt idx="642">
                  <c:v>0.641</c:v>
                </c:pt>
                <c:pt idx="643">
                  <c:v>0.642</c:v>
                </c:pt>
                <c:pt idx="644">
                  <c:v>0.643</c:v>
                </c:pt>
                <c:pt idx="645">
                  <c:v>0.644</c:v>
                </c:pt>
                <c:pt idx="646">
                  <c:v>0.645</c:v>
                </c:pt>
                <c:pt idx="647">
                  <c:v>0.646</c:v>
                </c:pt>
                <c:pt idx="648">
                  <c:v>0.647</c:v>
                </c:pt>
                <c:pt idx="649">
                  <c:v>0.648</c:v>
                </c:pt>
                <c:pt idx="650">
                  <c:v>0.649</c:v>
                </c:pt>
                <c:pt idx="651">
                  <c:v>0.65</c:v>
                </c:pt>
                <c:pt idx="652">
                  <c:v>0.651</c:v>
                </c:pt>
                <c:pt idx="653">
                  <c:v>0.652</c:v>
                </c:pt>
                <c:pt idx="654">
                  <c:v>0.653</c:v>
                </c:pt>
                <c:pt idx="655">
                  <c:v>0.654</c:v>
                </c:pt>
                <c:pt idx="656">
                  <c:v>0.655</c:v>
                </c:pt>
                <c:pt idx="657">
                  <c:v>0.656</c:v>
                </c:pt>
                <c:pt idx="658">
                  <c:v>0.657</c:v>
                </c:pt>
                <c:pt idx="659">
                  <c:v>0.658</c:v>
                </c:pt>
                <c:pt idx="660">
                  <c:v>0.659</c:v>
                </c:pt>
                <c:pt idx="661">
                  <c:v>0.66</c:v>
                </c:pt>
                <c:pt idx="662">
                  <c:v>0.661</c:v>
                </c:pt>
                <c:pt idx="663">
                  <c:v>0.662</c:v>
                </c:pt>
                <c:pt idx="664">
                  <c:v>0.663</c:v>
                </c:pt>
                <c:pt idx="665">
                  <c:v>0.664</c:v>
                </c:pt>
                <c:pt idx="666">
                  <c:v>0.665</c:v>
                </c:pt>
                <c:pt idx="667">
                  <c:v>0.666</c:v>
                </c:pt>
                <c:pt idx="668">
                  <c:v>0.667</c:v>
                </c:pt>
                <c:pt idx="669">
                  <c:v>0.668</c:v>
                </c:pt>
                <c:pt idx="670">
                  <c:v>0.669</c:v>
                </c:pt>
                <c:pt idx="671">
                  <c:v>0.67</c:v>
                </c:pt>
                <c:pt idx="672">
                  <c:v>0.671</c:v>
                </c:pt>
                <c:pt idx="673">
                  <c:v>0.672</c:v>
                </c:pt>
                <c:pt idx="674">
                  <c:v>0.673</c:v>
                </c:pt>
                <c:pt idx="675">
                  <c:v>0.674</c:v>
                </c:pt>
                <c:pt idx="676">
                  <c:v>0.675</c:v>
                </c:pt>
                <c:pt idx="677">
                  <c:v>0.676</c:v>
                </c:pt>
                <c:pt idx="678">
                  <c:v>0.677</c:v>
                </c:pt>
                <c:pt idx="679">
                  <c:v>0.678</c:v>
                </c:pt>
                <c:pt idx="680">
                  <c:v>0.679</c:v>
                </c:pt>
                <c:pt idx="681">
                  <c:v>0.68</c:v>
                </c:pt>
                <c:pt idx="682">
                  <c:v>0.681</c:v>
                </c:pt>
                <c:pt idx="683">
                  <c:v>0.682</c:v>
                </c:pt>
                <c:pt idx="684">
                  <c:v>0.683</c:v>
                </c:pt>
                <c:pt idx="685">
                  <c:v>0.684</c:v>
                </c:pt>
                <c:pt idx="686">
                  <c:v>0.685</c:v>
                </c:pt>
                <c:pt idx="687">
                  <c:v>0.686</c:v>
                </c:pt>
                <c:pt idx="688">
                  <c:v>0.687</c:v>
                </c:pt>
                <c:pt idx="689">
                  <c:v>0.688</c:v>
                </c:pt>
                <c:pt idx="690">
                  <c:v>0.689</c:v>
                </c:pt>
                <c:pt idx="691">
                  <c:v>0.69</c:v>
                </c:pt>
                <c:pt idx="692">
                  <c:v>0.691</c:v>
                </c:pt>
                <c:pt idx="693">
                  <c:v>0.692</c:v>
                </c:pt>
                <c:pt idx="694">
                  <c:v>0.693</c:v>
                </c:pt>
                <c:pt idx="695">
                  <c:v>0.694</c:v>
                </c:pt>
                <c:pt idx="696">
                  <c:v>0.695</c:v>
                </c:pt>
                <c:pt idx="697">
                  <c:v>0.696</c:v>
                </c:pt>
                <c:pt idx="698">
                  <c:v>0.697</c:v>
                </c:pt>
                <c:pt idx="699">
                  <c:v>0.698</c:v>
                </c:pt>
                <c:pt idx="700">
                  <c:v>0.699</c:v>
                </c:pt>
                <c:pt idx="701">
                  <c:v>0.7</c:v>
                </c:pt>
                <c:pt idx="702">
                  <c:v>0.701</c:v>
                </c:pt>
                <c:pt idx="703">
                  <c:v>0.702</c:v>
                </c:pt>
                <c:pt idx="704">
                  <c:v>0.703</c:v>
                </c:pt>
                <c:pt idx="705">
                  <c:v>0.704</c:v>
                </c:pt>
                <c:pt idx="706">
                  <c:v>0.705</c:v>
                </c:pt>
                <c:pt idx="707">
                  <c:v>0.706</c:v>
                </c:pt>
                <c:pt idx="708">
                  <c:v>0.707</c:v>
                </c:pt>
                <c:pt idx="709">
                  <c:v>0.708</c:v>
                </c:pt>
                <c:pt idx="710">
                  <c:v>0.709</c:v>
                </c:pt>
                <c:pt idx="711">
                  <c:v>0.71</c:v>
                </c:pt>
                <c:pt idx="712">
                  <c:v>0.711</c:v>
                </c:pt>
                <c:pt idx="713">
                  <c:v>0.712</c:v>
                </c:pt>
                <c:pt idx="714">
                  <c:v>0.713</c:v>
                </c:pt>
                <c:pt idx="715">
                  <c:v>0.714</c:v>
                </c:pt>
                <c:pt idx="716">
                  <c:v>0.715</c:v>
                </c:pt>
                <c:pt idx="717">
                  <c:v>0.716</c:v>
                </c:pt>
                <c:pt idx="718">
                  <c:v>0.717</c:v>
                </c:pt>
                <c:pt idx="719">
                  <c:v>0.718</c:v>
                </c:pt>
                <c:pt idx="720">
                  <c:v>0.719</c:v>
                </c:pt>
                <c:pt idx="721">
                  <c:v>0.72</c:v>
                </c:pt>
                <c:pt idx="722">
                  <c:v>0.721</c:v>
                </c:pt>
                <c:pt idx="723">
                  <c:v>0.722</c:v>
                </c:pt>
                <c:pt idx="724">
                  <c:v>0.723</c:v>
                </c:pt>
                <c:pt idx="725">
                  <c:v>0.724</c:v>
                </c:pt>
                <c:pt idx="726">
                  <c:v>0.725</c:v>
                </c:pt>
                <c:pt idx="727">
                  <c:v>0.726</c:v>
                </c:pt>
                <c:pt idx="728">
                  <c:v>0.727</c:v>
                </c:pt>
                <c:pt idx="729">
                  <c:v>0.728</c:v>
                </c:pt>
                <c:pt idx="730">
                  <c:v>0.729</c:v>
                </c:pt>
                <c:pt idx="731">
                  <c:v>0.73</c:v>
                </c:pt>
                <c:pt idx="732">
                  <c:v>0.731</c:v>
                </c:pt>
                <c:pt idx="733">
                  <c:v>0.732</c:v>
                </c:pt>
                <c:pt idx="734">
                  <c:v>0.733</c:v>
                </c:pt>
                <c:pt idx="735">
                  <c:v>0.734</c:v>
                </c:pt>
                <c:pt idx="736">
                  <c:v>0.735</c:v>
                </c:pt>
                <c:pt idx="737">
                  <c:v>0.736</c:v>
                </c:pt>
                <c:pt idx="738">
                  <c:v>0.737</c:v>
                </c:pt>
                <c:pt idx="739">
                  <c:v>0.738</c:v>
                </c:pt>
                <c:pt idx="740">
                  <c:v>0.739</c:v>
                </c:pt>
                <c:pt idx="741">
                  <c:v>0.74</c:v>
                </c:pt>
                <c:pt idx="742">
                  <c:v>0.741</c:v>
                </c:pt>
                <c:pt idx="743">
                  <c:v>0.742</c:v>
                </c:pt>
                <c:pt idx="744">
                  <c:v>0.743</c:v>
                </c:pt>
                <c:pt idx="745">
                  <c:v>0.744</c:v>
                </c:pt>
                <c:pt idx="746">
                  <c:v>0.745</c:v>
                </c:pt>
                <c:pt idx="747">
                  <c:v>0.746</c:v>
                </c:pt>
                <c:pt idx="748">
                  <c:v>0.747</c:v>
                </c:pt>
                <c:pt idx="749">
                  <c:v>0.748</c:v>
                </c:pt>
                <c:pt idx="750">
                  <c:v>0.749</c:v>
                </c:pt>
                <c:pt idx="751">
                  <c:v>0.75</c:v>
                </c:pt>
                <c:pt idx="752">
                  <c:v>0.751</c:v>
                </c:pt>
                <c:pt idx="753">
                  <c:v>0.752</c:v>
                </c:pt>
                <c:pt idx="754">
                  <c:v>0.753</c:v>
                </c:pt>
                <c:pt idx="755">
                  <c:v>0.754</c:v>
                </c:pt>
                <c:pt idx="756">
                  <c:v>0.755</c:v>
                </c:pt>
                <c:pt idx="757">
                  <c:v>0.756</c:v>
                </c:pt>
                <c:pt idx="758">
                  <c:v>0.757</c:v>
                </c:pt>
                <c:pt idx="759">
                  <c:v>0.758</c:v>
                </c:pt>
                <c:pt idx="760">
                  <c:v>0.759</c:v>
                </c:pt>
                <c:pt idx="761">
                  <c:v>0.76</c:v>
                </c:pt>
                <c:pt idx="762">
                  <c:v>0.761</c:v>
                </c:pt>
                <c:pt idx="763">
                  <c:v>0.762</c:v>
                </c:pt>
                <c:pt idx="764">
                  <c:v>0.763</c:v>
                </c:pt>
                <c:pt idx="765">
                  <c:v>0.764</c:v>
                </c:pt>
                <c:pt idx="766">
                  <c:v>0.765</c:v>
                </c:pt>
                <c:pt idx="767">
                  <c:v>0.766</c:v>
                </c:pt>
                <c:pt idx="768">
                  <c:v>0.767</c:v>
                </c:pt>
                <c:pt idx="769">
                  <c:v>0.768</c:v>
                </c:pt>
                <c:pt idx="770">
                  <c:v>0.769</c:v>
                </c:pt>
                <c:pt idx="771">
                  <c:v>0.77</c:v>
                </c:pt>
                <c:pt idx="772">
                  <c:v>0.771</c:v>
                </c:pt>
                <c:pt idx="773">
                  <c:v>0.772</c:v>
                </c:pt>
                <c:pt idx="774">
                  <c:v>0.773</c:v>
                </c:pt>
                <c:pt idx="775">
                  <c:v>0.774</c:v>
                </c:pt>
                <c:pt idx="776">
                  <c:v>0.775</c:v>
                </c:pt>
                <c:pt idx="777">
                  <c:v>0.776</c:v>
                </c:pt>
                <c:pt idx="778">
                  <c:v>0.777</c:v>
                </c:pt>
                <c:pt idx="779">
                  <c:v>0.778</c:v>
                </c:pt>
                <c:pt idx="780">
                  <c:v>0.779</c:v>
                </c:pt>
                <c:pt idx="781">
                  <c:v>0.78</c:v>
                </c:pt>
                <c:pt idx="782">
                  <c:v>0.781</c:v>
                </c:pt>
                <c:pt idx="783">
                  <c:v>0.782</c:v>
                </c:pt>
                <c:pt idx="784">
                  <c:v>0.783</c:v>
                </c:pt>
                <c:pt idx="785">
                  <c:v>0.784</c:v>
                </c:pt>
                <c:pt idx="786">
                  <c:v>0.785</c:v>
                </c:pt>
                <c:pt idx="787">
                  <c:v>0.786</c:v>
                </c:pt>
                <c:pt idx="788">
                  <c:v>0.787</c:v>
                </c:pt>
                <c:pt idx="789">
                  <c:v>0.788</c:v>
                </c:pt>
                <c:pt idx="790">
                  <c:v>0.789</c:v>
                </c:pt>
                <c:pt idx="791">
                  <c:v>0.79</c:v>
                </c:pt>
                <c:pt idx="792">
                  <c:v>0.791</c:v>
                </c:pt>
                <c:pt idx="793">
                  <c:v>0.792</c:v>
                </c:pt>
                <c:pt idx="794">
                  <c:v>0.793</c:v>
                </c:pt>
                <c:pt idx="795">
                  <c:v>0.794</c:v>
                </c:pt>
                <c:pt idx="796">
                  <c:v>0.795</c:v>
                </c:pt>
                <c:pt idx="797">
                  <c:v>0.796</c:v>
                </c:pt>
                <c:pt idx="798">
                  <c:v>0.797</c:v>
                </c:pt>
                <c:pt idx="799">
                  <c:v>0.798</c:v>
                </c:pt>
                <c:pt idx="800">
                  <c:v>0.799</c:v>
                </c:pt>
                <c:pt idx="801">
                  <c:v>0.8</c:v>
                </c:pt>
                <c:pt idx="802">
                  <c:v>0.801</c:v>
                </c:pt>
                <c:pt idx="803">
                  <c:v>0.802</c:v>
                </c:pt>
                <c:pt idx="804">
                  <c:v>0.803</c:v>
                </c:pt>
                <c:pt idx="805">
                  <c:v>0.804</c:v>
                </c:pt>
                <c:pt idx="806">
                  <c:v>0.805</c:v>
                </c:pt>
                <c:pt idx="807">
                  <c:v>0.806</c:v>
                </c:pt>
                <c:pt idx="808">
                  <c:v>0.807</c:v>
                </c:pt>
                <c:pt idx="809">
                  <c:v>0.808</c:v>
                </c:pt>
                <c:pt idx="810">
                  <c:v>0.809</c:v>
                </c:pt>
                <c:pt idx="811">
                  <c:v>0.81</c:v>
                </c:pt>
                <c:pt idx="812">
                  <c:v>0.811</c:v>
                </c:pt>
                <c:pt idx="813">
                  <c:v>0.812</c:v>
                </c:pt>
                <c:pt idx="814">
                  <c:v>0.813</c:v>
                </c:pt>
                <c:pt idx="815">
                  <c:v>0.814</c:v>
                </c:pt>
                <c:pt idx="816">
                  <c:v>0.815</c:v>
                </c:pt>
                <c:pt idx="817">
                  <c:v>0.816</c:v>
                </c:pt>
                <c:pt idx="818">
                  <c:v>0.817</c:v>
                </c:pt>
                <c:pt idx="819">
                  <c:v>0.818</c:v>
                </c:pt>
                <c:pt idx="820">
                  <c:v>0.819</c:v>
                </c:pt>
                <c:pt idx="821">
                  <c:v>0.82</c:v>
                </c:pt>
                <c:pt idx="822">
                  <c:v>0.821</c:v>
                </c:pt>
                <c:pt idx="823">
                  <c:v>0.822</c:v>
                </c:pt>
                <c:pt idx="824">
                  <c:v>0.823</c:v>
                </c:pt>
                <c:pt idx="825">
                  <c:v>0.824</c:v>
                </c:pt>
                <c:pt idx="826">
                  <c:v>0.825</c:v>
                </c:pt>
                <c:pt idx="827">
                  <c:v>0.826</c:v>
                </c:pt>
                <c:pt idx="828">
                  <c:v>0.827</c:v>
                </c:pt>
                <c:pt idx="829">
                  <c:v>0.828</c:v>
                </c:pt>
                <c:pt idx="830">
                  <c:v>0.829</c:v>
                </c:pt>
                <c:pt idx="831">
                  <c:v>0.83</c:v>
                </c:pt>
                <c:pt idx="832">
                  <c:v>0.831</c:v>
                </c:pt>
                <c:pt idx="833">
                  <c:v>0.832</c:v>
                </c:pt>
                <c:pt idx="834">
                  <c:v>0.833</c:v>
                </c:pt>
                <c:pt idx="835">
                  <c:v>0.834</c:v>
                </c:pt>
                <c:pt idx="836">
                  <c:v>0.835</c:v>
                </c:pt>
                <c:pt idx="837">
                  <c:v>0.836</c:v>
                </c:pt>
                <c:pt idx="838">
                  <c:v>0.837</c:v>
                </c:pt>
                <c:pt idx="839">
                  <c:v>0.838</c:v>
                </c:pt>
                <c:pt idx="840">
                  <c:v>0.839</c:v>
                </c:pt>
                <c:pt idx="841">
                  <c:v>0.84</c:v>
                </c:pt>
                <c:pt idx="842">
                  <c:v>0.841</c:v>
                </c:pt>
                <c:pt idx="843">
                  <c:v>0.842</c:v>
                </c:pt>
                <c:pt idx="844">
                  <c:v>0.843</c:v>
                </c:pt>
                <c:pt idx="845">
                  <c:v>0.844</c:v>
                </c:pt>
                <c:pt idx="846">
                  <c:v>0.845</c:v>
                </c:pt>
                <c:pt idx="847">
                  <c:v>0.846</c:v>
                </c:pt>
                <c:pt idx="848">
                  <c:v>0.847</c:v>
                </c:pt>
                <c:pt idx="849">
                  <c:v>0.848</c:v>
                </c:pt>
                <c:pt idx="850">
                  <c:v>0.849</c:v>
                </c:pt>
                <c:pt idx="851">
                  <c:v>0.85</c:v>
                </c:pt>
                <c:pt idx="852">
                  <c:v>0.851</c:v>
                </c:pt>
                <c:pt idx="853">
                  <c:v>0.852</c:v>
                </c:pt>
                <c:pt idx="854">
                  <c:v>0.853</c:v>
                </c:pt>
                <c:pt idx="855">
                  <c:v>0.854</c:v>
                </c:pt>
                <c:pt idx="856">
                  <c:v>0.855</c:v>
                </c:pt>
                <c:pt idx="857">
                  <c:v>0.856</c:v>
                </c:pt>
                <c:pt idx="858">
                  <c:v>0.857</c:v>
                </c:pt>
                <c:pt idx="859">
                  <c:v>0.858</c:v>
                </c:pt>
                <c:pt idx="860">
                  <c:v>0.859</c:v>
                </c:pt>
                <c:pt idx="861">
                  <c:v>0.86</c:v>
                </c:pt>
                <c:pt idx="862">
                  <c:v>0.861</c:v>
                </c:pt>
                <c:pt idx="863">
                  <c:v>0.862</c:v>
                </c:pt>
                <c:pt idx="864">
                  <c:v>0.863</c:v>
                </c:pt>
                <c:pt idx="865">
                  <c:v>0.864</c:v>
                </c:pt>
                <c:pt idx="866">
                  <c:v>0.865</c:v>
                </c:pt>
                <c:pt idx="867">
                  <c:v>0.866</c:v>
                </c:pt>
                <c:pt idx="868">
                  <c:v>0.867</c:v>
                </c:pt>
                <c:pt idx="869">
                  <c:v>0.868</c:v>
                </c:pt>
                <c:pt idx="870">
                  <c:v>0.869</c:v>
                </c:pt>
                <c:pt idx="871">
                  <c:v>0.87</c:v>
                </c:pt>
                <c:pt idx="872">
                  <c:v>0.871</c:v>
                </c:pt>
                <c:pt idx="873">
                  <c:v>0.872</c:v>
                </c:pt>
                <c:pt idx="874">
                  <c:v>0.873</c:v>
                </c:pt>
                <c:pt idx="875">
                  <c:v>0.874</c:v>
                </c:pt>
                <c:pt idx="876">
                  <c:v>0.875</c:v>
                </c:pt>
                <c:pt idx="877">
                  <c:v>0.876</c:v>
                </c:pt>
                <c:pt idx="878">
                  <c:v>0.877</c:v>
                </c:pt>
                <c:pt idx="879">
                  <c:v>0.878</c:v>
                </c:pt>
                <c:pt idx="880">
                  <c:v>0.879</c:v>
                </c:pt>
                <c:pt idx="881">
                  <c:v>0.88</c:v>
                </c:pt>
                <c:pt idx="882">
                  <c:v>0.881</c:v>
                </c:pt>
                <c:pt idx="883">
                  <c:v>0.882</c:v>
                </c:pt>
                <c:pt idx="884">
                  <c:v>0.883</c:v>
                </c:pt>
                <c:pt idx="885">
                  <c:v>0.884</c:v>
                </c:pt>
                <c:pt idx="886">
                  <c:v>0.885</c:v>
                </c:pt>
                <c:pt idx="887">
                  <c:v>0.886</c:v>
                </c:pt>
                <c:pt idx="888">
                  <c:v>0.887</c:v>
                </c:pt>
                <c:pt idx="889">
                  <c:v>0.888</c:v>
                </c:pt>
                <c:pt idx="890">
                  <c:v>0.889</c:v>
                </c:pt>
                <c:pt idx="891">
                  <c:v>0.89</c:v>
                </c:pt>
                <c:pt idx="892">
                  <c:v>0.891</c:v>
                </c:pt>
                <c:pt idx="893">
                  <c:v>0.892</c:v>
                </c:pt>
                <c:pt idx="894">
                  <c:v>0.893</c:v>
                </c:pt>
                <c:pt idx="895">
                  <c:v>0.894</c:v>
                </c:pt>
                <c:pt idx="896">
                  <c:v>0.895</c:v>
                </c:pt>
                <c:pt idx="897">
                  <c:v>0.896</c:v>
                </c:pt>
                <c:pt idx="898">
                  <c:v>0.897</c:v>
                </c:pt>
                <c:pt idx="899">
                  <c:v>0.898</c:v>
                </c:pt>
                <c:pt idx="900">
                  <c:v>0.899</c:v>
                </c:pt>
                <c:pt idx="901">
                  <c:v>0.9</c:v>
                </c:pt>
                <c:pt idx="902">
                  <c:v>0.901</c:v>
                </c:pt>
                <c:pt idx="903">
                  <c:v>0.902</c:v>
                </c:pt>
                <c:pt idx="904">
                  <c:v>0.903</c:v>
                </c:pt>
                <c:pt idx="905">
                  <c:v>0.904</c:v>
                </c:pt>
                <c:pt idx="906">
                  <c:v>0.905</c:v>
                </c:pt>
                <c:pt idx="907">
                  <c:v>0.906</c:v>
                </c:pt>
                <c:pt idx="908">
                  <c:v>0.907</c:v>
                </c:pt>
                <c:pt idx="909">
                  <c:v>0.908</c:v>
                </c:pt>
                <c:pt idx="910">
                  <c:v>0.909</c:v>
                </c:pt>
                <c:pt idx="911">
                  <c:v>0.91</c:v>
                </c:pt>
                <c:pt idx="912">
                  <c:v>0.911</c:v>
                </c:pt>
                <c:pt idx="913">
                  <c:v>0.912</c:v>
                </c:pt>
                <c:pt idx="914">
                  <c:v>0.913</c:v>
                </c:pt>
                <c:pt idx="915">
                  <c:v>0.914</c:v>
                </c:pt>
                <c:pt idx="916">
                  <c:v>0.915</c:v>
                </c:pt>
                <c:pt idx="917">
                  <c:v>0.916</c:v>
                </c:pt>
                <c:pt idx="918">
                  <c:v>0.917</c:v>
                </c:pt>
                <c:pt idx="919">
                  <c:v>0.918</c:v>
                </c:pt>
                <c:pt idx="920">
                  <c:v>0.919</c:v>
                </c:pt>
                <c:pt idx="921">
                  <c:v>0.92</c:v>
                </c:pt>
                <c:pt idx="922">
                  <c:v>0.921</c:v>
                </c:pt>
                <c:pt idx="923">
                  <c:v>0.922</c:v>
                </c:pt>
                <c:pt idx="924">
                  <c:v>0.923</c:v>
                </c:pt>
                <c:pt idx="925">
                  <c:v>0.924</c:v>
                </c:pt>
                <c:pt idx="926">
                  <c:v>0.925</c:v>
                </c:pt>
                <c:pt idx="927">
                  <c:v>0.926</c:v>
                </c:pt>
                <c:pt idx="928">
                  <c:v>0.927</c:v>
                </c:pt>
                <c:pt idx="929">
                  <c:v>0.928</c:v>
                </c:pt>
                <c:pt idx="930">
                  <c:v>0.929</c:v>
                </c:pt>
                <c:pt idx="931">
                  <c:v>0.93</c:v>
                </c:pt>
                <c:pt idx="932">
                  <c:v>0.931</c:v>
                </c:pt>
                <c:pt idx="933">
                  <c:v>0.932</c:v>
                </c:pt>
                <c:pt idx="934">
                  <c:v>0.933</c:v>
                </c:pt>
                <c:pt idx="935">
                  <c:v>0.934</c:v>
                </c:pt>
                <c:pt idx="936">
                  <c:v>0.935</c:v>
                </c:pt>
                <c:pt idx="937">
                  <c:v>0.936</c:v>
                </c:pt>
                <c:pt idx="938">
                  <c:v>0.937</c:v>
                </c:pt>
                <c:pt idx="939">
                  <c:v>0.938</c:v>
                </c:pt>
                <c:pt idx="940">
                  <c:v>0.939</c:v>
                </c:pt>
                <c:pt idx="941">
                  <c:v>0.94</c:v>
                </c:pt>
                <c:pt idx="942">
                  <c:v>0.941</c:v>
                </c:pt>
                <c:pt idx="943">
                  <c:v>0.942</c:v>
                </c:pt>
                <c:pt idx="944">
                  <c:v>0.943</c:v>
                </c:pt>
                <c:pt idx="945">
                  <c:v>0.944</c:v>
                </c:pt>
                <c:pt idx="946">
                  <c:v>0.945</c:v>
                </c:pt>
                <c:pt idx="947">
                  <c:v>0.946</c:v>
                </c:pt>
                <c:pt idx="948">
                  <c:v>0.947</c:v>
                </c:pt>
                <c:pt idx="949">
                  <c:v>0.948</c:v>
                </c:pt>
                <c:pt idx="950">
                  <c:v>0.949</c:v>
                </c:pt>
                <c:pt idx="951">
                  <c:v>0.95</c:v>
                </c:pt>
                <c:pt idx="952">
                  <c:v>0.951</c:v>
                </c:pt>
                <c:pt idx="953">
                  <c:v>0.952</c:v>
                </c:pt>
                <c:pt idx="954">
                  <c:v>0.953</c:v>
                </c:pt>
                <c:pt idx="955">
                  <c:v>0.954</c:v>
                </c:pt>
                <c:pt idx="956">
                  <c:v>0.955</c:v>
                </c:pt>
                <c:pt idx="957">
                  <c:v>0.956</c:v>
                </c:pt>
                <c:pt idx="958">
                  <c:v>0.957</c:v>
                </c:pt>
                <c:pt idx="959">
                  <c:v>0.958</c:v>
                </c:pt>
                <c:pt idx="960">
                  <c:v>0.959</c:v>
                </c:pt>
                <c:pt idx="961">
                  <c:v>0.96</c:v>
                </c:pt>
                <c:pt idx="962">
                  <c:v>0.961</c:v>
                </c:pt>
                <c:pt idx="963">
                  <c:v>0.962</c:v>
                </c:pt>
                <c:pt idx="964">
                  <c:v>0.963</c:v>
                </c:pt>
                <c:pt idx="965">
                  <c:v>0.964</c:v>
                </c:pt>
                <c:pt idx="966">
                  <c:v>0.965</c:v>
                </c:pt>
                <c:pt idx="967">
                  <c:v>0.966</c:v>
                </c:pt>
                <c:pt idx="968">
                  <c:v>0.967</c:v>
                </c:pt>
                <c:pt idx="969">
                  <c:v>0.968</c:v>
                </c:pt>
                <c:pt idx="970">
                  <c:v>0.969</c:v>
                </c:pt>
                <c:pt idx="971">
                  <c:v>0.97</c:v>
                </c:pt>
                <c:pt idx="972">
                  <c:v>0.971</c:v>
                </c:pt>
                <c:pt idx="973">
                  <c:v>0.972</c:v>
                </c:pt>
                <c:pt idx="974">
                  <c:v>0.973</c:v>
                </c:pt>
                <c:pt idx="975">
                  <c:v>0.974</c:v>
                </c:pt>
                <c:pt idx="976">
                  <c:v>0.975</c:v>
                </c:pt>
                <c:pt idx="977">
                  <c:v>0.976</c:v>
                </c:pt>
                <c:pt idx="978">
                  <c:v>0.977</c:v>
                </c:pt>
                <c:pt idx="979">
                  <c:v>0.978</c:v>
                </c:pt>
                <c:pt idx="980">
                  <c:v>0.979</c:v>
                </c:pt>
                <c:pt idx="981">
                  <c:v>0.98</c:v>
                </c:pt>
                <c:pt idx="982">
                  <c:v>0.981</c:v>
                </c:pt>
                <c:pt idx="983">
                  <c:v>0.982</c:v>
                </c:pt>
                <c:pt idx="984">
                  <c:v>0.983</c:v>
                </c:pt>
                <c:pt idx="985">
                  <c:v>0.984</c:v>
                </c:pt>
                <c:pt idx="986">
                  <c:v>0.985</c:v>
                </c:pt>
                <c:pt idx="987">
                  <c:v>0.986</c:v>
                </c:pt>
                <c:pt idx="988">
                  <c:v>0.987</c:v>
                </c:pt>
                <c:pt idx="989">
                  <c:v>0.988</c:v>
                </c:pt>
                <c:pt idx="990">
                  <c:v>0.989</c:v>
                </c:pt>
                <c:pt idx="991">
                  <c:v>0.99</c:v>
                </c:pt>
                <c:pt idx="992">
                  <c:v>0.991</c:v>
                </c:pt>
                <c:pt idx="993">
                  <c:v>0.992</c:v>
                </c:pt>
                <c:pt idx="994">
                  <c:v>0.993</c:v>
                </c:pt>
                <c:pt idx="995">
                  <c:v>0.994</c:v>
                </c:pt>
                <c:pt idx="996">
                  <c:v>0.995</c:v>
                </c:pt>
                <c:pt idx="997">
                  <c:v>0.996</c:v>
                </c:pt>
                <c:pt idx="998">
                  <c:v>0.997</c:v>
                </c:pt>
                <c:pt idx="999">
                  <c:v>0.998</c:v>
                </c:pt>
                <c:pt idx="1000">
                  <c:v>0.999</c:v>
                </c:pt>
                <c:pt idx="1001">
                  <c:v>1</c:v>
                </c:pt>
              </c:strCache>
            </c:strRef>
          </c:cat>
          <c:val>
            <c:numRef>
              <c:f>Sheet1!$C$22:$C$1023</c:f>
              <c:numCache>
                <c:formatCode>General</c:formatCode>
                <c:ptCount val="1002"/>
                <c:pt idx="2">
                  <c:v>30</c:v>
                </c:pt>
                <c:pt idx="11">
                  <c:v>20</c:v>
                </c:pt>
                <c:pt idx="21">
                  <c:v>16.989700043359672</c:v>
                </c:pt>
                <c:pt idx="34">
                  <c:v>14.814860601221119</c:v>
                </c:pt>
              </c:numCache>
            </c:numRef>
          </c:val>
          <c:smooth val="0"/>
        </c:ser>
        <c:dLbls>
          <c:showLegendKey val="0"/>
          <c:showVal val="0"/>
          <c:showCatName val="0"/>
          <c:showSerName val="0"/>
          <c:showPercent val="0"/>
          <c:showBubbleSize val="0"/>
        </c:dLbls>
        <c:marker val="1"/>
        <c:smooth val="0"/>
        <c:axId val="192725376"/>
        <c:axId val="192726912"/>
      </c:lineChart>
      <c:catAx>
        <c:axId val="192725376"/>
        <c:scaling>
          <c:orientation val="minMax"/>
        </c:scaling>
        <c:delete val="0"/>
        <c:axPos val="b"/>
        <c:numFmt formatCode="General" sourceLinked="1"/>
        <c:majorTickMark val="out"/>
        <c:minorTickMark val="none"/>
        <c:tickLblPos val="nextTo"/>
        <c:crossAx val="192726912"/>
        <c:crosses val="autoZero"/>
        <c:auto val="1"/>
        <c:lblAlgn val="ctr"/>
        <c:lblOffset val="100"/>
        <c:tickLblSkip val="50"/>
        <c:noMultiLvlLbl val="0"/>
      </c:catAx>
      <c:valAx>
        <c:axId val="192726912"/>
        <c:scaling>
          <c:orientation val="minMax"/>
        </c:scaling>
        <c:delete val="0"/>
        <c:axPos val="l"/>
        <c:majorGridlines/>
        <c:title>
          <c:tx>
            <c:rich>
              <a:bodyPr rot="-5400000" vert="horz"/>
              <a:lstStyle/>
              <a:p>
                <a:pPr>
                  <a:defRPr/>
                </a:pPr>
                <a:r>
                  <a:rPr lang="en-US"/>
                  <a:t>-10* log10(P(err))</a:t>
                </a:r>
              </a:p>
            </c:rich>
          </c:tx>
          <c:layout/>
          <c:overlay val="0"/>
        </c:title>
        <c:numFmt formatCode="General" sourceLinked="1"/>
        <c:majorTickMark val="out"/>
        <c:minorTickMark val="none"/>
        <c:tickLblPos val="nextTo"/>
        <c:crossAx val="192725376"/>
        <c:crosses val="autoZero"/>
        <c:crossBetween val="between"/>
      </c:valAx>
    </c:plotArea>
    <c:plotVisOnly val="1"/>
    <c:dispBlanksAs val="gap"/>
    <c:showDLblsOverMax val="0"/>
  </c:chart>
  <c:sp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c:spPr>
  <c:txPr>
    <a:bodyPr/>
    <a:lstStyle/>
    <a:p>
      <a:pPr>
        <a:defRPr>
          <a:latin typeface="Arial" pitchFamily="34" charset="0"/>
          <a:cs typeface="Arial" pitchFamily="34" charset="0"/>
        </a:defRPr>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2E50B7-73A7-864B-BA0A-43A84A840F2A}" type="doc">
      <dgm:prSet loTypeId="urn:microsoft.com/office/officeart/2005/8/layout/chevron2" loCatId="" qsTypeId="urn:microsoft.com/office/officeart/2005/8/quickstyle/simple4" qsCatId="simple" csTypeId="urn:microsoft.com/office/officeart/2005/8/colors/accent1_2#1" csCatId="accent1" phldr="1"/>
      <dgm:spPr/>
      <dgm:t>
        <a:bodyPr/>
        <a:lstStyle/>
        <a:p>
          <a:endParaRPr lang="en-US"/>
        </a:p>
      </dgm:t>
    </dgm:pt>
    <dgm:pt modelId="{5D9360DE-7508-B146-A881-F125AB8AE916}">
      <dgm:prSet phldrT="[Text]" custT="1"/>
      <dgm:spPr/>
      <dgm:t>
        <a:bodyPr/>
        <a:lstStyle/>
        <a:p>
          <a:r>
            <a:rPr lang="en-US" sz="2400" dirty="0" smtClean="0">
              <a:latin typeface="Arial" pitchFamily="34" charset="0"/>
              <a:cs typeface="Arial" pitchFamily="34" charset="0"/>
            </a:rPr>
            <a:t>Seed</a:t>
          </a:r>
          <a:endParaRPr lang="en-US" sz="2400" dirty="0">
            <a:latin typeface="Arial" pitchFamily="34" charset="0"/>
            <a:cs typeface="Arial" pitchFamily="34" charset="0"/>
          </a:endParaRPr>
        </a:p>
      </dgm:t>
    </dgm:pt>
    <dgm:pt modelId="{8F8CA8B4-488E-F349-9F73-0AF89869FEC4}" type="parTrans" cxnId="{F18F8EFA-2E84-0242-9DFF-0291F14A0F98}">
      <dgm:prSet/>
      <dgm:spPr/>
      <dgm:t>
        <a:bodyPr/>
        <a:lstStyle/>
        <a:p>
          <a:endParaRPr lang="en-US" sz="2400">
            <a:latin typeface="Arial" pitchFamily="34" charset="0"/>
            <a:cs typeface="Arial" pitchFamily="34" charset="0"/>
          </a:endParaRPr>
        </a:p>
      </dgm:t>
    </dgm:pt>
    <dgm:pt modelId="{91284597-41B9-994F-84A6-9E932E72FF1F}" type="sibTrans" cxnId="{F18F8EFA-2E84-0242-9DFF-0291F14A0F98}">
      <dgm:prSet/>
      <dgm:spPr/>
      <dgm:t>
        <a:bodyPr/>
        <a:lstStyle/>
        <a:p>
          <a:endParaRPr lang="en-US" sz="2400">
            <a:latin typeface="Arial" pitchFamily="34" charset="0"/>
            <a:cs typeface="Arial" pitchFamily="34" charset="0"/>
          </a:endParaRPr>
        </a:p>
      </dgm:t>
    </dgm:pt>
    <dgm:pt modelId="{61C14926-6D4F-7845-AC8B-9A4ADF592ECC}">
      <dgm:prSet phldrT="[Text]" custT="1"/>
      <dgm:spPr/>
      <dgm:t>
        <a:bodyPr/>
        <a:lstStyle/>
        <a:p>
          <a:r>
            <a:rPr lang="en-US" sz="2400" dirty="0" smtClean="0">
              <a:solidFill>
                <a:schemeClr val="tx1"/>
              </a:solidFill>
              <a:latin typeface="Arial" pitchFamily="34" charset="0"/>
              <a:cs typeface="Arial" pitchFamily="34" charset="0"/>
            </a:rPr>
            <a:t>Union the hits from all the mapping algorithms</a:t>
          </a:r>
          <a:endParaRPr lang="en-US" sz="2400" dirty="0">
            <a:solidFill>
              <a:schemeClr val="tx1"/>
            </a:solidFill>
            <a:latin typeface="Arial" pitchFamily="34" charset="0"/>
            <a:cs typeface="Arial" pitchFamily="34" charset="0"/>
          </a:endParaRPr>
        </a:p>
      </dgm:t>
    </dgm:pt>
    <dgm:pt modelId="{2689DA55-8946-4448-A89C-800708EDEED5}" type="parTrans" cxnId="{60B70B47-B20A-0746-8ECA-93EF3AD2EE52}">
      <dgm:prSet/>
      <dgm:spPr/>
      <dgm:t>
        <a:bodyPr/>
        <a:lstStyle/>
        <a:p>
          <a:endParaRPr lang="en-US" sz="2400">
            <a:latin typeface="Arial" pitchFamily="34" charset="0"/>
            <a:cs typeface="Arial" pitchFamily="34" charset="0"/>
          </a:endParaRPr>
        </a:p>
      </dgm:t>
    </dgm:pt>
    <dgm:pt modelId="{8F70A8DD-2E8C-4E40-BF0F-1964065534BE}" type="sibTrans" cxnId="{60B70B47-B20A-0746-8ECA-93EF3AD2EE52}">
      <dgm:prSet/>
      <dgm:spPr/>
      <dgm:t>
        <a:bodyPr/>
        <a:lstStyle/>
        <a:p>
          <a:endParaRPr lang="en-US" sz="2400">
            <a:latin typeface="Arial" pitchFamily="34" charset="0"/>
            <a:cs typeface="Arial" pitchFamily="34" charset="0"/>
          </a:endParaRPr>
        </a:p>
      </dgm:t>
    </dgm:pt>
    <dgm:pt modelId="{F5E45BE7-11F4-5C4C-B24A-1D167847EB5D}">
      <dgm:prSet phldrT="[Text]" custT="1"/>
      <dgm:spPr/>
      <dgm:t>
        <a:bodyPr/>
        <a:lstStyle/>
        <a:p>
          <a:r>
            <a:rPr lang="en-US" sz="2400" dirty="0" smtClean="0">
              <a:latin typeface="Arial" pitchFamily="34" charset="0"/>
              <a:cs typeface="Arial" pitchFamily="34" charset="0"/>
            </a:rPr>
            <a:t>Extend</a:t>
          </a:r>
          <a:endParaRPr lang="en-US" sz="2400" dirty="0">
            <a:latin typeface="Arial" pitchFamily="34" charset="0"/>
            <a:cs typeface="Arial" pitchFamily="34" charset="0"/>
          </a:endParaRPr>
        </a:p>
      </dgm:t>
    </dgm:pt>
    <dgm:pt modelId="{DFF74E30-343C-8941-BA24-64EFD9D2663E}" type="parTrans" cxnId="{6FC8EE97-82A9-8946-9858-4FFA24068514}">
      <dgm:prSet/>
      <dgm:spPr/>
      <dgm:t>
        <a:bodyPr/>
        <a:lstStyle/>
        <a:p>
          <a:endParaRPr lang="en-US" sz="2400">
            <a:latin typeface="Arial" pitchFamily="34" charset="0"/>
            <a:cs typeface="Arial" pitchFamily="34" charset="0"/>
          </a:endParaRPr>
        </a:p>
      </dgm:t>
    </dgm:pt>
    <dgm:pt modelId="{B5E195E5-49B2-E646-8822-D3E6A6B11734}" type="sibTrans" cxnId="{6FC8EE97-82A9-8946-9858-4FFA24068514}">
      <dgm:prSet/>
      <dgm:spPr/>
      <dgm:t>
        <a:bodyPr/>
        <a:lstStyle/>
        <a:p>
          <a:endParaRPr lang="en-US" sz="2400">
            <a:latin typeface="Arial" pitchFamily="34" charset="0"/>
            <a:cs typeface="Arial" pitchFamily="34" charset="0"/>
          </a:endParaRPr>
        </a:p>
      </dgm:t>
    </dgm:pt>
    <dgm:pt modelId="{04753CD2-6206-0A40-A953-9FED31C8B2AE}">
      <dgm:prSet phldrT="[Text]" custT="1"/>
      <dgm:spPr/>
      <dgm:t>
        <a:bodyPr/>
        <a:lstStyle/>
        <a:p>
          <a:r>
            <a:rPr lang="en-US" sz="2400" dirty="0" smtClean="0">
              <a:solidFill>
                <a:schemeClr val="tx1"/>
              </a:solidFill>
              <a:latin typeface="Arial" pitchFamily="34" charset="0"/>
              <a:cs typeface="Arial" pitchFamily="34" charset="0"/>
            </a:rPr>
            <a:t>Score the hits with Smith Waterman</a:t>
          </a:r>
          <a:endParaRPr lang="en-US" sz="2400" dirty="0">
            <a:solidFill>
              <a:schemeClr val="tx1"/>
            </a:solidFill>
            <a:latin typeface="Arial" pitchFamily="34" charset="0"/>
            <a:cs typeface="Arial" pitchFamily="34" charset="0"/>
          </a:endParaRPr>
        </a:p>
      </dgm:t>
    </dgm:pt>
    <dgm:pt modelId="{98FE5C33-0029-1C4E-8290-A59AD72F8666}" type="parTrans" cxnId="{CD6FB6BC-13FB-CF46-A811-339D0C32F49E}">
      <dgm:prSet/>
      <dgm:spPr/>
      <dgm:t>
        <a:bodyPr/>
        <a:lstStyle/>
        <a:p>
          <a:endParaRPr lang="en-US" sz="2400">
            <a:latin typeface="Arial" pitchFamily="34" charset="0"/>
            <a:cs typeface="Arial" pitchFamily="34" charset="0"/>
          </a:endParaRPr>
        </a:p>
      </dgm:t>
    </dgm:pt>
    <dgm:pt modelId="{260985CD-77ED-E548-8667-690E66DA993A}" type="sibTrans" cxnId="{CD6FB6BC-13FB-CF46-A811-339D0C32F49E}">
      <dgm:prSet/>
      <dgm:spPr/>
      <dgm:t>
        <a:bodyPr/>
        <a:lstStyle/>
        <a:p>
          <a:endParaRPr lang="en-US" sz="2400">
            <a:latin typeface="Arial" pitchFamily="34" charset="0"/>
            <a:cs typeface="Arial" pitchFamily="34" charset="0"/>
          </a:endParaRPr>
        </a:p>
      </dgm:t>
    </dgm:pt>
    <dgm:pt modelId="{AC77F2B3-8F27-0542-937F-9F5A69B122A2}">
      <dgm:prSet phldrT="[Text]" custT="1"/>
      <dgm:spPr/>
      <dgm:t>
        <a:bodyPr/>
        <a:lstStyle/>
        <a:p>
          <a:r>
            <a:rPr lang="en-US" sz="2400" dirty="0" smtClean="0">
              <a:solidFill>
                <a:schemeClr val="tx1"/>
              </a:solidFill>
              <a:latin typeface="Arial" pitchFamily="34" charset="0"/>
              <a:cs typeface="Arial" pitchFamily="34" charset="0"/>
            </a:rPr>
            <a:t>Filter and output the hit(s)</a:t>
          </a:r>
          <a:endParaRPr lang="en-US" sz="2400" dirty="0">
            <a:solidFill>
              <a:schemeClr val="tx1"/>
            </a:solidFill>
            <a:latin typeface="Arial" pitchFamily="34" charset="0"/>
            <a:cs typeface="Arial" pitchFamily="34" charset="0"/>
          </a:endParaRPr>
        </a:p>
      </dgm:t>
    </dgm:pt>
    <dgm:pt modelId="{7A0085E6-1A94-C541-8F24-5AEBCFB88FF1}" type="parTrans" cxnId="{98620BE6-28A2-1143-A080-49B0553EFFF7}">
      <dgm:prSet/>
      <dgm:spPr/>
      <dgm:t>
        <a:bodyPr/>
        <a:lstStyle/>
        <a:p>
          <a:endParaRPr lang="en-US" sz="2400">
            <a:latin typeface="Arial" pitchFamily="34" charset="0"/>
            <a:cs typeface="Arial" pitchFamily="34" charset="0"/>
          </a:endParaRPr>
        </a:p>
      </dgm:t>
    </dgm:pt>
    <dgm:pt modelId="{87CEC57E-5F25-2E42-9045-3A7F6CF70BB4}" type="sibTrans" cxnId="{98620BE6-28A2-1143-A080-49B0553EFFF7}">
      <dgm:prSet/>
      <dgm:spPr/>
      <dgm:t>
        <a:bodyPr/>
        <a:lstStyle/>
        <a:p>
          <a:endParaRPr lang="en-US" sz="2400">
            <a:latin typeface="Arial" pitchFamily="34" charset="0"/>
            <a:cs typeface="Arial" pitchFamily="34" charset="0"/>
          </a:endParaRPr>
        </a:p>
      </dgm:t>
    </dgm:pt>
    <dgm:pt modelId="{12BED6CC-6A09-764D-8832-2D823456A9F6}">
      <dgm:prSet phldrT="[Text]" custT="1"/>
      <dgm:spPr/>
      <dgm:t>
        <a:bodyPr/>
        <a:lstStyle/>
        <a:p>
          <a:r>
            <a:rPr lang="en-US" sz="2400" dirty="0" smtClean="0">
              <a:latin typeface="Arial" pitchFamily="34" charset="0"/>
              <a:cs typeface="Arial" pitchFamily="34" charset="0"/>
            </a:rPr>
            <a:t>Output</a:t>
          </a:r>
          <a:endParaRPr lang="en-US" sz="2400" dirty="0">
            <a:latin typeface="Arial" pitchFamily="34" charset="0"/>
            <a:cs typeface="Arial" pitchFamily="34" charset="0"/>
          </a:endParaRPr>
        </a:p>
      </dgm:t>
    </dgm:pt>
    <dgm:pt modelId="{59DFB4DF-07D6-B045-A534-EDE664EFEAAB}" type="sibTrans" cxnId="{03F959AC-B58F-FA46-A41E-B6FF3609A7CB}">
      <dgm:prSet/>
      <dgm:spPr/>
      <dgm:t>
        <a:bodyPr/>
        <a:lstStyle/>
        <a:p>
          <a:endParaRPr lang="en-US" sz="2400">
            <a:latin typeface="Arial" pitchFamily="34" charset="0"/>
            <a:cs typeface="Arial" pitchFamily="34" charset="0"/>
          </a:endParaRPr>
        </a:p>
      </dgm:t>
    </dgm:pt>
    <dgm:pt modelId="{0113E6EB-AE2D-5140-A6B8-AD461DB05AFE}" type="parTrans" cxnId="{03F959AC-B58F-FA46-A41E-B6FF3609A7CB}">
      <dgm:prSet/>
      <dgm:spPr/>
      <dgm:t>
        <a:bodyPr/>
        <a:lstStyle/>
        <a:p>
          <a:endParaRPr lang="en-US" sz="2400">
            <a:latin typeface="Arial" pitchFamily="34" charset="0"/>
            <a:cs typeface="Arial" pitchFamily="34" charset="0"/>
          </a:endParaRPr>
        </a:p>
      </dgm:t>
    </dgm:pt>
    <dgm:pt modelId="{20AD4DBF-974B-D94F-8F48-C6728EA9CB2A}" type="pres">
      <dgm:prSet presAssocID="{192E50B7-73A7-864B-BA0A-43A84A840F2A}" presName="linearFlow" presStyleCnt="0">
        <dgm:presLayoutVars>
          <dgm:dir/>
          <dgm:animLvl val="lvl"/>
          <dgm:resizeHandles val="exact"/>
        </dgm:presLayoutVars>
      </dgm:prSet>
      <dgm:spPr/>
      <dgm:t>
        <a:bodyPr/>
        <a:lstStyle/>
        <a:p>
          <a:endParaRPr lang="en-US"/>
        </a:p>
      </dgm:t>
    </dgm:pt>
    <dgm:pt modelId="{47938118-0530-AD44-B403-EC4D5D005DA9}" type="pres">
      <dgm:prSet presAssocID="{5D9360DE-7508-B146-A881-F125AB8AE916}" presName="composite" presStyleCnt="0"/>
      <dgm:spPr/>
    </dgm:pt>
    <dgm:pt modelId="{94BE11C3-4344-2A48-BDC9-769ACF0ED85A}" type="pres">
      <dgm:prSet presAssocID="{5D9360DE-7508-B146-A881-F125AB8AE916}" presName="parentText" presStyleLbl="alignNode1" presStyleIdx="0" presStyleCnt="3">
        <dgm:presLayoutVars>
          <dgm:chMax val="1"/>
          <dgm:bulletEnabled val="1"/>
        </dgm:presLayoutVars>
      </dgm:prSet>
      <dgm:spPr/>
      <dgm:t>
        <a:bodyPr/>
        <a:lstStyle/>
        <a:p>
          <a:endParaRPr lang="en-US"/>
        </a:p>
      </dgm:t>
    </dgm:pt>
    <dgm:pt modelId="{D925FDEF-C2C0-A949-BB32-7B224468F390}" type="pres">
      <dgm:prSet presAssocID="{5D9360DE-7508-B146-A881-F125AB8AE916}" presName="descendantText" presStyleLbl="alignAcc1" presStyleIdx="0" presStyleCnt="3">
        <dgm:presLayoutVars>
          <dgm:bulletEnabled val="1"/>
        </dgm:presLayoutVars>
      </dgm:prSet>
      <dgm:spPr/>
      <dgm:t>
        <a:bodyPr/>
        <a:lstStyle/>
        <a:p>
          <a:endParaRPr lang="en-US"/>
        </a:p>
      </dgm:t>
    </dgm:pt>
    <dgm:pt modelId="{D974FF26-74DC-B04D-9C98-364E1373967F}" type="pres">
      <dgm:prSet presAssocID="{91284597-41B9-994F-84A6-9E932E72FF1F}" presName="sp" presStyleCnt="0"/>
      <dgm:spPr/>
    </dgm:pt>
    <dgm:pt modelId="{C0CAC847-C334-E544-9333-0A929DD556EA}" type="pres">
      <dgm:prSet presAssocID="{F5E45BE7-11F4-5C4C-B24A-1D167847EB5D}" presName="composite" presStyleCnt="0"/>
      <dgm:spPr/>
    </dgm:pt>
    <dgm:pt modelId="{673E4102-A684-B141-881E-40054636F0CD}" type="pres">
      <dgm:prSet presAssocID="{F5E45BE7-11F4-5C4C-B24A-1D167847EB5D}" presName="parentText" presStyleLbl="alignNode1" presStyleIdx="1" presStyleCnt="3">
        <dgm:presLayoutVars>
          <dgm:chMax val="1"/>
          <dgm:bulletEnabled val="1"/>
        </dgm:presLayoutVars>
      </dgm:prSet>
      <dgm:spPr/>
      <dgm:t>
        <a:bodyPr/>
        <a:lstStyle/>
        <a:p>
          <a:endParaRPr lang="en-US"/>
        </a:p>
      </dgm:t>
    </dgm:pt>
    <dgm:pt modelId="{7130AA49-3F61-964D-8236-6FCF68BFD056}" type="pres">
      <dgm:prSet presAssocID="{F5E45BE7-11F4-5C4C-B24A-1D167847EB5D}" presName="descendantText" presStyleLbl="alignAcc1" presStyleIdx="1" presStyleCnt="3">
        <dgm:presLayoutVars>
          <dgm:bulletEnabled val="1"/>
        </dgm:presLayoutVars>
      </dgm:prSet>
      <dgm:spPr/>
      <dgm:t>
        <a:bodyPr/>
        <a:lstStyle/>
        <a:p>
          <a:endParaRPr lang="en-US"/>
        </a:p>
      </dgm:t>
    </dgm:pt>
    <dgm:pt modelId="{D930A870-9468-4C48-8741-D1680FF8D54E}" type="pres">
      <dgm:prSet presAssocID="{B5E195E5-49B2-E646-8822-D3E6A6B11734}" presName="sp" presStyleCnt="0"/>
      <dgm:spPr/>
    </dgm:pt>
    <dgm:pt modelId="{9A615293-E21D-DA40-9397-7D26971787F4}" type="pres">
      <dgm:prSet presAssocID="{12BED6CC-6A09-764D-8832-2D823456A9F6}" presName="composite" presStyleCnt="0"/>
      <dgm:spPr/>
    </dgm:pt>
    <dgm:pt modelId="{115C26D4-B510-FF41-894C-0DA7FA159E11}" type="pres">
      <dgm:prSet presAssocID="{12BED6CC-6A09-764D-8832-2D823456A9F6}" presName="parentText" presStyleLbl="alignNode1" presStyleIdx="2" presStyleCnt="3">
        <dgm:presLayoutVars>
          <dgm:chMax val="1"/>
          <dgm:bulletEnabled val="1"/>
        </dgm:presLayoutVars>
      </dgm:prSet>
      <dgm:spPr/>
      <dgm:t>
        <a:bodyPr/>
        <a:lstStyle/>
        <a:p>
          <a:endParaRPr lang="en-US"/>
        </a:p>
      </dgm:t>
    </dgm:pt>
    <dgm:pt modelId="{7FC0AA8C-00D2-1044-B748-E7D5B866C1BB}" type="pres">
      <dgm:prSet presAssocID="{12BED6CC-6A09-764D-8832-2D823456A9F6}" presName="descendantText" presStyleLbl="alignAcc1" presStyleIdx="2" presStyleCnt="3">
        <dgm:presLayoutVars>
          <dgm:bulletEnabled val="1"/>
        </dgm:presLayoutVars>
      </dgm:prSet>
      <dgm:spPr/>
      <dgm:t>
        <a:bodyPr/>
        <a:lstStyle/>
        <a:p>
          <a:endParaRPr lang="en-US"/>
        </a:p>
      </dgm:t>
    </dgm:pt>
  </dgm:ptLst>
  <dgm:cxnLst>
    <dgm:cxn modelId="{CD6FB6BC-13FB-CF46-A811-339D0C32F49E}" srcId="{F5E45BE7-11F4-5C4C-B24A-1D167847EB5D}" destId="{04753CD2-6206-0A40-A953-9FED31C8B2AE}" srcOrd="0" destOrd="0" parTransId="{98FE5C33-0029-1C4E-8290-A59AD72F8666}" sibTransId="{260985CD-77ED-E548-8667-690E66DA993A}"/>
    <dgm:cxn modelId="{406EA6F1-00E0-407D-9C08-6ED37B15C4C4}" type="presOf" srcId="{61C14926-6D4F-7845-AC8B-9A4ADF592ECC}" destId="{D925FDEF-C2C0-A949-BB32-7B224468F390}" srcOrd="0" destOrd="0" presId="urn:microsoft.com/office/officeart/2005/8/layout/chevron2"/>
    <dgm:cxn modelId="{72995ABD-313F-4BD0-A4E2-477DB73F7299}" type="presOf" srcId="{AC77F2B3-8F27-0542-937F-9F5A69B122A2}" destId="{7FC0AA8C-00D2-1044-B748-E7D5B866C1BB}" srcOrd="0" destOrd="0" presId="urn:microsoft.com/office/officeart/2005/8/layout/chevron2"/>
    <dgm:cxn modelId="{60B70B47-B20A-0746-8ECA-93EF3AD2EE52}" srcId="{5D9360DE-7508-B146-A881-F125AB8AE916}" destId="{61C14926-6D4F-7845-AC8B-9A4ADF592ECC}" srcOrd="0" destOrd="0" parTransId="{2689DA55-8946-4448-A89C-800708EDEED5}" sibTransId="{8F70A8DD-2E8C-4E40-BF0F-1964065534BE}"/>
    <dgm:cxn modelId="{CC568B1F-D996-41C8-89B9-160FE302834B}" type="presOf" srcId="{12BED6CC-6A09-764D-8832-2D823456A9F6}" destId="{115C26D4-B510-FF41-894C-0DA7FA159E11}" srcOrd="0" destOrd="0" presId="urn:microsoft.com/office/officeart/2005/8/layout/chevron2"/>
    <dgm:cxn modelId="{6FC8EE97-82A9-8946-9858-4FFA24068514}" srcId="{192E50B7-73A7-864B-BA0A-43A84A840F2A}" destId="{F5E45BE7-11F4-5C4C-B24A-1D167847EB5D}" srcOrd="1" destOrd="0" parTransId="{DFF74E30-343C-8941-BA24-64EFD9D2663E}" sibTransId="{B5E195E5-49B2-E646-8822-D3E6A6B11734}"/>
    <dgm:cxn modelId="{D5543824-F317-476B-BFA7-F2C1DB39F898}" type="presOf" srcId="{F5E45BE7-11F4-5C4C-B24A-1D167847EB5D}" destId="{673E4102-A684-B141-881E-40054636F0CD}" srcOrd="0" destOrd="0" presId="urn:microsoft.com/office/officeart/2005/8/layout/chevron2"/>
    <dgm:cxn modelId="{03F959AC-B58F-FA46-A41E-B6FF3609A7CB}" srcId="{192E50B7-73A7-864B-BA0A-43A84A840F2A}" destId="{12BED6CC-6A09-764D-8832-2D823456A9F6}" srcOrd="2" destOrd="0" parTransId="{0113E6EB-AE2D-5140-A6B8-AD461DB05AFE}" sibTransId="{59DFB4DF-07D6-B045-A534-EDE664EFEAAB}"/>
    <dgm:cxn modelId="{98620BE6-28A2-1143-A080-49B0553EFFF7}" srcId="{12BED6CC-6A09-764D-8832-2D823456A9F6}" destId="{AC77F2B3-8F27-0542-937F-9F5A69B122A2}" srcOrd="0" destOrd="0" parTransId="{7A0085E6-1A94-C541-8F24-5AEBCFB88FF1}" sibTransId="{87CEC57E-5F25-2E42-9045-3A7F6CF70BB4}"/>
    <dgm:cxn modelId="{8EE64756-B59D-4666-BD51-165FA3291C25}" type="presOf" srcId="{192E50B7-73A7-864B-BA0A-43A84A840F2A}" destId="{20AD4DBF-974B-D94F-8F48-C6728EA9CB2A}" srcOrd="0" destOrd="0" presId="urn:microsoft.com/office/officeart/2005/8/layout/chevron2"/>
    <dgm:cxn modelId="{F18F8EFA-2E84-0242-9DFF-0291F14A0F98}" srcId="{192E50B7-73A7-864B-BA0A-43A84A840F2A}" destId="{5D9360DE-7508-B146-A881-F125AB8AE916}" srcOrd="0" destOrd="0" parTransId="{8F8CA8B4-488E-F349-9F73-0AF89869FEC4}" sibTransId="{91284597-41B9-994F-84A6-9E932E72FF1F}"/>
    <dgm:cxn modelId="{4071C50C-FA85-4321-B1BF-8B2F7F182B85}" type="presOf" srcId="{04753CD2-6206-0A40-A953-9FED31C8B2AE}" destId="{7130AA49-3F61-964D-8236-6FCF68BFD056}" srcOrd="0" destOrd="0" presId="urn:microsoft.com/office/officeart/2005/8/layout/chevron2"/>
    <dgm:cxn modelId="{18D3401D-C3C2-405F-AEDD-B8E39EF9DDB6}" type="presOf" srcId="{5D9360DE-7508-B146-A881-F125AB8AE916}" destId="{94BE11C3-4344-2A48-BDC9-769ACF0ED85A}" srcOrd="0" destOrd="0" presId="urn:microsoft.com/office/officeart/2005/8/layout/chevron2"/>
    <dgm:cxn modelId="{04883301-6F7B-45E6-A710-57B2FF7ED0E6}" type="presParOf" srcId="{20AD4DBF-974B-D94F-8F48-C6728EA9CB2A}" destId="{47938118-0530-AD44-B403-EC4D5D005DA9}" srcOrd="0" destOrd="0" presId="urn:microsoft.com/office/officeart/2005/8/layout/chevron2"/>
    <dgm:cxn modelId="{00E2F563-5FE4-40C8-82DF-C576A69BF314}" type="presParOf" srcId="{47938118-0530-AD44-B403-EC4D5D005DA9}" destId="{94BE11C3-4344-2A48-BDC9-769ACF0ED85A}" srcOrd="0" destOrd="0" presId="urn:microsoft.com/office/officeart/2005/8/layout/chevron2"/>
    <dgm:cxn modelId="{B80BFC4B-B611-4D8F-B7A2-24253B4E30D4}" type="presParOf" srcId="{47938118-0530-AD44-B403-EC4D5D005DA9}" destId="{D925FDEF-C2C0-A949-BB32-7B224468F390}" srcOrd="1" destOrd="0" presId="urn:microsoft.com/office/officeart/2005/8/layout/chevron2"/>
    <dgm:cxn modelId="{D2984F93-E567-42A8-AFA8-FB1C1519BC41}" type="presParOf" srcId="{20AD4DBF-974B-D94F-8F48-C6728EA9CB2A}" destId="{D974FF26-74DC-B04D-9C98-364E1373967F}" srcOrd="1" destOrd="0" presId="urn:microsoft.com/office/officeart/2005/8/layout/chevron2"/>
    <dgm:cxn modelId="{D1289553-4941-4165-AA08-751E7B8DA01D}" type="presParOf" srcId="{20AD4DBF-974B-D94F-8F48-C6728EA9CB2A}" destId="{C0CAC847-C334-E544-9333-0A929DD556EA}" srcOrd="2" destOrd="0" presId="urn:microsoft.com/office/officeart/2005/8/layout/chevron2"/>
    <dgm:cxn modelId="{57840031-F4FF-4FFC-ABCE-34329706552B}" type="presParOf" srcId="{C0CAC847-C334-E544-9333-0A929DD556EA}" destId="{673E4102-A684-B141-881E-40054636F0CD}" srcOrd="0" destOrd="0" presId="urn:microsoft.com/office/officeart/2005/8/layout/chevron2"/>
    <dgm:cxn modelId="{73BE4D6A-679C-4310-A21D-A076F166FA25}" type="presParOf" srcId="{C0CAC847-C334-E544-9333-0A929DD556EA}" destId="{7130AA49-3F61-964D-8236-6FCF68BFD056}" srcOrd="1" destOrd="0" presId="urn:microsoft.com/office/officeart/2005/8/layout/chevron2"/>
    <dgm:cxn modelId="{926A67AE-B915-4DE1-98E1-12C18652E621}" type="presParOf" srcId="{20AD4DBF-974B-D94F-8F48-C6728EA9CB2A}" destId="{D930A870-9468-4C48-8741-D1680FF8D54E}" srcOrd="3" destOrd="0" presId="urn:microsoft.com/office/officeart/2005/8/layout/chevron2"/>
    <dgm:cxn modelId="{137A2251-B632-4EE8-B2C2-F40EB29DE7C2}" type="presParOf" srcId="{20AD4DBF-974B-D94F-8F48-C6728EA9CB2A}" destId="{9A615293-E21D-DA40-9397-7D26971787F4}" srcOrd="4" destOrd="0" presId="urn:microsoft.com/office/officeart/2005/8/layout/chevron2"/>
    <dgm:cxn modelId="{823A66B3-5B07-4221-83ED-861667497D89}" type="presParOf" srcId="{9A615293-E21D-DA40-9397-7D26971787F4}" destId="{115C26D4-B510-FF41-894C-0DA7FA159E11}" srcOrd="0" destOrd="0" presId="urn:microsoft.com/office/officeart/2005/8/layout/chevron2"/>
    <dgm:cxn modelId="{F6BFF109-B6D2-4F0F-9057-E07D71C192AB}" type="presParOf" srcId="{9A615293-E21D-DA40-9397-7D26971787F4}" destId="{7FC0AA8C-00D2-1044-B748-E7D5B866C1B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E11C3-4344-2A48-BDC9-769ACF0ED85A}">
      <dsp:nvSpPr>
        <dsp:cNvPr id="0" name=""/>
        <dsp:cNvSpPr/>
      </dsp:nvSpPr>
      <dsp:spPr>
        <a:xfrm rot="5400000">
          <a:off x="-245635" y="246082"/>
          <a:ext cx="1637567" cy="1146297"/>
        </a:xfrm>
        <a:prstGeom prst="chevron">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pitchFamily="34" charset="0"/>
              <a:cs typeface="Arial" pitchFamily="34" charset="0"/>
            </a:rPr>
            <a:t>Seed</a:t>
          </a:r>
          <a:endParaRPr lang="en-US" sz="2400" kern="1200" dirty="0">
            <a:latin typeface="Arial" pitchFamily="34" charset="0"/>
            <a:cs typeface="Arial" pitchFamily="34" charset="0"/>
          </a:endParaRPr>
        </a:p>
      </dsp:txBody>
      <dsp:txXfrm rot="-5400000">
        <a:off x="1" y="573596"/>
        <a:ext cx="1146297" cy="491270"/>
      </dsp:txXfrm>
    </dsp:sp>
    <dsp:sp modelId="{D925FDEF-C2C0-A949-BB32-7B224468F390}">
      <dsp:nvSpPr>
        <dsp:cNvPr id="0" name=""/>
        <dsp:cNvSpPr/>
      </dsp:nvSpPr>
      <dsp:spPr>
        <a:xfrm rot="5400000">
          <a:off x="4155739" y="-3008994"/>
          <a:ext cx="1064418" cy="7083302"/>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solidFill>
                <a:schemeClr val="tx1"/>
              </a:solidFill>
              <a:latin typeface="Arial" pitchFamily="34" charset="0"/>
              <a:cs typeface="Arial" pitchFamily="34" charset="0"/>
            </a:rPr>
            <a:t>Union the hits from all the mapping algorithms</a:t>
          </a:r>
          <a:endParaRPr lang="en-US" sz="2400" kern="1200" dirty="0">
            <a:solidFill>
              <a:schemeClr val="tx1"/>
            </a:solidFill>
            <a:latin typeface="Arial" pitchFamily="34" charset="0"/>
            <a:cs typeface="Arial" pitchFamily="34" charset="0"/>
          </a:endParaRPr>
        </a:p>
      </dsp:txBody>
      <dsp:txXfrm rot="-5400000">
        <a:off x="1146298" y="52408"/>
        <a:ext cx="7031341" cy="960496"/>
      </dsp:txXfrm>
    </dsp:sp>
    <dsp:sp modelId="{673E4102-A684-B141-881E-40054636F0CD}">
      <dsp:nvSpPr>
        <dsp:cNvPr id="0" name=""/>
        <dsp:cNvSpPr/>
      </dsp:nvSpPr>
      <dsp:spPr>
        <a:xfrm rot="5400000">
          <a:off x="-245635" y="1689832"/>
          <a:ext cx="1637567" cy="1146297"/>
        </a:xfrm>
        <a:prstGeom prst="chevron">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pitchFamily="34" charset="0"/>
              <a:cs typeface="Arial" pitchFamily="34" charset="0"/>
            </a:rPr>
            <a:t>Extend</a:t>
          </a:r>
          <a:endParaRPr lang="en-US" sz="2400" kern="1200" dirty="0">
            <a:latin typeface="Arial" pitchFamily="34" charset="0"/>
            <a:cs typeface="Arial" pitchFamily="34" charset="0"/>
          </a:endParaRPr>
        </a:p>
      </dsp:txBody>
      <dsp:txXfrm rot="-5400000">
        <a:off x="1" y="2017346"/>
        <a:ext cx="1146297" cy="491270"/>
      </dsp:txXfrm>
    </dsp:sp>
    <dsp:sp modelId="{7130AA49-3F61-964D-8236-6FCF68BFD056}">
      <dsp:nvSpPr>
        <dsp:cNvPr id="0" name=""/>
        <dsp:cNvSpPr/>
      </dsp:nvSpPr>
      <dsp:spPr>
        <a:xfrm rot="5400000">
          <a:off x="4155739" y="-1565244"/>
          <a:ext cx="1064418" cy="7083302"/>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solidFill>
                <a:schemeClr val="tx1"/>
              </a:solidFill>
              <a:latin typeface="Arial" pitchFamily="34" charset="0"/>
              <a:cs typeface="Arial" pitchFamily="34" charset="0"/>
            </a:rPr>
            <a:t>Score the hits with Smith Waterman</a:t>
          </a:r>
          <a:endParaRPr lang="en-US" sz="2400" kern="1200" dirty="0">
            <a:solidFill>
              <a:schemeClr val="tx1"/>
            </a:solidFill>
            <a:latin typeface="Arial" pitchFamily="34" charset="0"/>
            <a:cs typeface="Arial" pitchFamily="34" charset="0"/>
          </a:endParaRPr>
        </a:p>
      </dsp:txBody>
      <dsp:txXfrm rot="-5400000">
        <a:off x="1146298" y="1496158"/>
        <a:ext cx="7031341" cy="960496"/>
      </dsp:txXfrm>
    </dsp:sp>
    <dsp:sp modelId="{115C26D4-B510-FF41-894C-0DA7FA159E11}">
      <dsp:nvSpPr>
        <dsp:cNvPr id="0" name=""/>
        <dsp:cNvSpPr/>
      </dsp:nvSpPr>
      <dsp:spPr>
        <a:xfrm rot="5400000">
          <a:off x="-245635" y="3133582"/>
          <a:ext cx="1637567" cy="1146297"/>
        </a:xfrm>
        <a:prstGeom prst="chevron">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pitchFamily="34" charset="0"/>
              <a:cs typeface="Arial" pitchFamily="34" charset="0"/>
            </a:rPr>
            <a:t>Output</a:t>
          </a:r>
          <a:endParaRPr lang="en-US" sz="2400" kern="1200" dirty="0">
            <a:latin typeface="Arial" pitchFamily="34" charset="0"/>
            <a:cs typeface="Arial" pitchFamily="34" charset="0"/>
          </a:endParaRPr>
        </a:p>
      </dsp:txBody>
      <dsp:txXfrm rot="-5400000">
        <a:off x="1" y="3461096"/>
        <a:ext cx="1146297" cy="491270"/>
      </dsp:txXfrm>
    </dsp:sp>
    <dsp:sp modelId="{7FC0AA8C-00D2-1044-B748-E7D5B866C1BB}">
      <dsp:nvSpPr>
        <dsp:cNvPr id="0" name=""/>
        <dsp:cNvSpPr/>
      </dsp:nvSpPr>
      <dsp:spPr>
        <a:xfrm rot="5400000">
          <a:off x="4155739" y="-121494"/>
          <a:ext cx="1064418" cy="7083302"/>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solidFill>
                <a:schemeClr val="tx1"/>
              </a:solidFill>
              <a:latin typeface="Arial" pitchFamily="34" charset="0"/>
              <a:cs typeface="Arial" pitchFamily="34" charset="0"/>
            </a:rPr>
            <a:t>Filter and output the hit(s)</a:t>
          </a:r>
          <a:endParaRPr lang="en-US" sz="2400" kern="1200" dirty="0">
            <a:solidFill>
              <a:schemeClr val="tx1"/>
            </a:solidFill>
            <a:latin typeface="Arial" pitchFamily="34" charset="0"/>
            <a:cs typeface="Arial" pitchFamily="34" charset="0"/>
          </a:endParaRPr>
        </a:p>
      </dsp:txBody>
      <dsp:txXfrm rot="-5400000">
        <a:off x="1146298" y="2939908"/>
        <a:ext cx="7031341" cy="9604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872740" cy="434340"/>
          </a:xfrm>
          <a:prstGeom prst="rect">
            <a:avLst/>
          </a:prstGeom>
          <a:noFill/>
          <a:ln w="9525">
            <a:noFill/>
            <a:miter lim="800000"/>
            <a:headEnd/>
            <a:tailEnd/>
          </a:ln>
          <a:effectLst/>
        </p:spPr>
        <p:txBody>
          <a:bodyPr vert="horz" wrap="square" lIns="87513" tIns="43757" rIns="87513" bIns="43757" numCol="1" anchor="t" anchorCtr="0" compatLnSpc="1">
            <a:prstTxWarp prst="textNoShape">
              <a:avLst/>
            </a:prstTxWarp>
          </a:bodyPr>
          <a:lstStyle>
            <a:lvl1pPr>
              <a:defRPr sz="1100"/>
            </a:lvl1pPr>
          </a:lstStyle>
          <a:p>
            <a:endParaRPr lang="en-US"/>
          </a:p>
        </p:txBody>
      </p:sp>
      <p:sp>
        <p:nvSpPr>
          <p:cNvPr id="5123" name="Rectangle 3"/>
          <p:cNvSpPr>
            <a:spLocks noGrp="1" noChangeArrowheads="1"/>
          </p:cNvSpPr>
          <p:nvPr>
            <p:ph type="dt" sz="quarter" idx="1"/>
          </p:nvPr>
        </p:nvSpPr>
        <p:spPr bwMode="auto">
          <a:xfrm>
            <a:off x="3756661" y="0"/>
            <a:ext cx="2872740" cy="434340"/>
          </a:xfrm>
          <a:prstGeom prst="rect">
            <a:avLst/>
          </a:prstGeom>
          <a:noFill/>
          <a:ln w="9525">
            <a:noFill/>
            <a:miter lim="800000"/>
            <a:headEnd/>
            <a:tailEnd/>
          </a:ln>
          <a:effectLst/>
        </p:spPr>
        <p:txBody>
          <a:bodyPr vert="horz" wrap="square" lIns="87513" tIns="43757" rIns="87513" bIns="43757" numCol="1" anchor="t" anchorCtr="0" compatLnSpc="1">
            <a:prstTxWarp prst="textNoShape">
              <a:avLst/>
            </a:prstTxWarp>
          </a:bodyPr>
          <a:lstStyle>
            <a:lvl1pPr algn="r">
              <a:defRPr sz="1100"/>
            </a:lvl1pPr>
          </a:lstStyle>
          <a:p>
            <a:endParaRPr lang="en-US"/>
          </a:p>
        </p:txBody>
      </p:sp>
      <p:sp>
        <p:nvSpPr>
          <p:cNvPr id="5124" name="Rectangle 4"/>
          <p:cNvSpPr>
            <a:spLocks noGrp="1" noChangeArrowheads="1"/>
          </p:cNvSpPr>
          <p:nvPr>
            <p:ph type="ftr" sz="quarter" idx="2"/>
          </p:nvPr>
        </p:nvSpPr>
        <p:spPr bwMode="auto">
          <a:xfrm>
            <a:off x="0" y="8252460"/>
            <a:ext cx="2872740" cy="434340"/>
          </a:xfrm>
          <a:prstGeom prst="rect">
            <a:avLst/>
          </a:prstGeom>
          <a:noFill/>
          <a:ln w="9525">
            <a:noFill/>
            <a:miter lim="800000"/>
            <a:headEnd/>
            <a:tailEnd/>
          </a:ln>
          <a:effectLst/>
        </p:spPr>
        <p:txBody>
          <a:bodyPr vert="horz" wrap="square" lIns="87513" tIns="43757" rIns="87513" bIns="43757" numCol="1" anchor="b" anchorCtr="0" compatLnSpc="1">
            <a:prstTxWarp prst="textNoShape">
              <a:avLst/>
            </a:prstTxWarp>
          </a:bodyPr>
          <a:lstStyle>
            <a:lvl1pPr>
              <a:defRPr sz="1100"/>
            </a:lvl1pPr>
          </a:lstStyle>
          <a:p>
            <a:endParaRPr lang="en-US"/>
          </a:p>
        </p:txBody>
      </p:sp>
      <p:sp>
        <p:nvSpPr>
          <p:cNvPr id="5125" name="Rectangle 5"/>
          <p:cNvSpPr>
            <a:spLocks noGrp="1" noChangeArrowheads="1"/>
          </p:cNvSpPr>
          <p:nvPr>
            <p:ph type="sldNum" sz="quarter" idx="3"/>
          </p:nvPr>
        </p:nvSpPr>
        <p:spPr bwMode="auto">
          <a:xfrm>
            <a:off x="3756661" y="8252460"/>
            <a:ext cx="2872740" cy="434340"/>
          </a:xfrm>
          <a:prstGeom prst="rect">
            <a:avLst/>
          </a:prstGeom>
          <a:noFill/>
          <a:ln w="9525">
            <a:noFill/>
            <a:miter lim="800000"/>
            <a:headEnd/>
            <a:tailEnd/>
          </a:ln>
          <a:effectLst/>
        </p:spPr>
        <p:txBody>
          <a:bodyPr vert="horz" wrap="square" lIns="87513" tIns="43757" rIns="87513" bIns="43757" numCol="1" anchor="b" anchorCtr="0" compatLnSpc="1">
            <a:prstTxWarp prst="textNoShape">
              <a:avLst/>
            </a:prstTxWarp>
          </a:bodyPr>
          <a:lstStyle>
            <a:lvl1pPr algn="r">
              <a:defRPr sz="1100"/>
            </a:lvl1pPr>
          </a:lstStyle>
          <a:p>
            <a:fld id="{DE6DD339-0E0C-4BC6-ACFE-DAA2207834BE}" type="slidenum">
              <a:rPr lang="en-US"/>
              <a:pPr/>
              <a:t>‹#›</a:t>
            </a:fld>
            <a:endParaRPr lang="en-US"/>
          </a:p>
        </p:txBody>
      </p:sp>
    </p:spTree>
    <p:extLst>
      <p:ext uri="{BB962C8B-B14F-4D97-AF65-F5344CB8AC3E}">
        <p14:creationId xmlns:p14="http://schemas.microsoft.com/office/powerpoint/2010/main" val="1351493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
          <p:cNvSpPr>
            <a:spLocks noGrp="1" noChangeArrowheads="1"/>
          </p:cNvSpPr>
          <p:nvPr>
            <p:ph type="dt" idx="1"/>
          </p:nvPr>
        </p:nvSpPr>
        <p:spPr bwMode="auto">
          <a:xfrm>
            <a:off x="3756660" y="0"/>
            <a:ext cx="2872740" cy="434340"/>
          </a:xfrm>
          <a:prstGeom prst="rect">
            <a:avLst/>
          </a:prstGeom>
          <a:noFill/>
          <a:ln w="9525">
            <a:noFill/>
            <a:miter lim="800000"/>
            <a:headEnd/>
            <a:tailEnd/>
          </a:ln>
          <a:effectLst/>
        </p:spPr>
        <p:txBody>
          <a:bodyPr vert="horz" wrap="square" lIns="87513" tIns="43757" rIns="87513" bIns="43757" numCol="1" anchor="t" anchorCtr="0" compatLnSpc="1">
            <a:prstTxWarp prst="textNoShape">
              <a:avLst/>
            </a:prstTxWarp>
          </a:bodyPr>
          <a:lstStyle>
            <a:lvl1pPr algn="r">
              <a:defRPr sz="1100"/>
            </a:lvl1pPr>
          </a:lstStyle>
          <a:p>
            <a:endParaRPr lang="en-US"/>
          </a:p>
        </p:txBody>
      </p:sp>
      <p:sp>
        <p:nvSpPr>
          <p:cNvPr id="14340" name="Rectangle 4"/>
          <p:cNvSpPr>
            <a:spLocks noGrp="1" noRot="1" noChangeAspect="1" noChangeArrowheads="1" noTextEdit="1"/>
          </p:cNvSpPr>
          <p:nvPr>
            <p:ph type="sldImg" idx="2"/>
          </p:nvPr>
        </p:nvSpPr>
        <p:spPr bwMode="auto">
          <a:xfrm>
            <a:off x="2190751" y="444047"/>
            <a:ext cx="2247898" cy="1685924"/>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495302" y="2256971"/>
            <a:ext cx="5638798" cy="5778319"/>
          </a:xfrm>
          <a:prstGeom prst="rect">
            <a:avLst/>
          </a:prstGeom>
          <a:noFill/>
          <a:ln w="9525">
            <a:noFill/>
            <a:miter lim="800000"/>
            <a:headEnd/>
            <a:tailEnd/>
          </a:ln>
          <a:effectLst/>
        </p:spPr>
        <p:txBody>
          <a:bodyPr vert="horz" wrap="square" lIns="87513" tIns="43757" rIns="87513" bIns="4375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9" name="Rectangle 7"/>
          <p:cNvSpPr>
            <a:spLocks noGrp="1" noChangeArrowheads="1"/>
          </p:cNvSpPr>
          <p:nvPr>
            <p:ph type="sldNum" sz="quarter" idx="5"/>
          </p:nvPr>
        </p:nvSpPr>
        <p:spPr bwMode="auto">
          <a:xfrm>
            <a:off x="3756661" y="8252460"/>
            <a:ext cx="2872740" cy="434340"/>
          </a:xfrm>
          <a:prstGeom prst="rect">
            <a:avLst/>
          </a:prstGeom>
          <a:noFill/>
          <a:ln w="9525">
            <a:noFill/>
            <a:miter lim="800000"/>
            <a:headEnd/>
            <a:tailEnd/>
          </a:ln>
          <a:effectLst/>
        </p:spPr>
        <p:txBody>
          <a:bodyPr vert="horz" wrap="square" lIns="87513" tIns="43757" rIns="87513" bIns="43757" numCol="1" anchor="b" anchorCtr="0" compatLnSpc="1">
            <a:prstTxWarp prst="textNoShape">
              <a:avLst/>
            </a:prstTxWarp>
          </a:bodyPr>
          <a:lstStyle>
            <a:lvl1pPr algn="r">
              <a:defRPr sz="1100"/>
            </a:lvl1pPr>
          </a:lstStyle>
          <a:p>
            <a:fld id="{1BA22E0F-F38E-4A42-9D52-322124DAE973}" type="slidenum">
              <a:rPr lang="en-US"/>
              <a:pPr/>
              <a:t>‹#›</a:t>
            </a:fld>
            <a:endParaRPr lang="en-US"/>
          </a:p>
        </p:txBody>
      </p:sp>
    </p:spTree>
    <p:extLst>
      <p:ext uri="{BB962C8B-B14F-4D97-AF65-F5344CB8AC3E}">
        <p14:creationId xmlns:p14="http://schemas.microsoft.com/office/powerpoint/2010/main" val="11333762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4" charset="0"/>
        <a:ea typeface="ＭＳ Ｐゴシック" pitchFamily="-60" charset="-128"/>
        <a:cs typeface="ＭＳ Ｐゴシック" pitchFamily="-60" charset="-128"/>
      </a:defRPr>
    </a:lvl1pPr>
    <a:lvl2pPr marL="457200" algn="l" rtl="0" eaLnBrk="0" fontAlgn="base" hangingPunct="0">
      <a:spcBef>
        <a:spcPct val="30000"/>
      </a:spcBef>
      <a:spcAft>
        <a:spcPct val="0"/>
      </a:spcAft>
      <a:defRPr sz="1200" kern="1200">
        <a:solidFill>
          <a:schemeClr val="tx1"/>
        </a:solidFill>
        <a:latin typeface="Arial" pitchFamily="124"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pitchFamily="124"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pitchFamily="124"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pitchFamily="124" charset="0"/>
        <a:ea typeface="ＭＳ Ｐゴシック" pitchFamily="12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en.wikipedia.org/wiki/Common_sense" TargetMode="External"/><Relationship Id="rId3" Type="http://schemas.openxmlformats.org/officeDocument/2006/relationships/hyperlink" Target="http://en.wikipedia.org/wiki/Wikipedia:IPA_for_English" TargetMode="External"/><Relationship Id="rId7" Type="http://schemas.openxmlformats.org/officeDocument/2006/relationships/hyperlink" Target="http://en.wikipedia.org/wiki/Hypothesis"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en.wikipedia.org/wiki/Rule_of_thumb" TargetMode="External"/><Relationship Id="rId5" Type="http://schemas.openxmlformats.org/officeDocument/2006/relationships/hyperlink" Target="http://en.wikipedia.org/wiki/Greek_language" TargetMode="External"/><Relationship Id="rId4" Type="http://schemas.openxmlformats.org/officeDocument/2006/relationships/hyperlink" Target="http://en.wikipedia.org/wiki/Wikipedia:IPA_for_English#Key"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0750" y="444500"/>
            <a:ext cx="2247900" cy="16859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A22E0F-F38E-4A42-9D52-322124DAE97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a:xfrm>
            <a:off x="1144588" y="650875"/>
            <a:ext cx="4343400" cy="3257550"/>
          </a:xfrm>
          <a:ln/>
        </p:spPr>
      </p:sp>
      <p:sp>
        <p:nvSpPr>
          <p:cNvPr id="59395" name="Rectangle 3"/>
          <p:cNvSpPr>
            <a:spLocks noGrp="1"/>
          </p:cNvSpPr>
          <p:nvPr>
            <p:ph type="body" idx="1"/>
          </p:nvPr>
        </p:nvSpPr>
        <p:spPr>
          <a:noFill/>
          <a:ln/>
        </p:spPr>
        <p:txBody>
          <a:bodyPr lIns="87504" tIns="43753" rIns="87504" bIns="43753"/>
          <a:lstStyle/>
          <a:p>
            <a:pPr>
              <a:lnSpc>
                <a:spcPct val="80000"/>
              </a:lnSpc>
            </a:pPr>
            <a:r>
              <a:rPr lang="en-US" sz="800" dirty="0" smtClean="0">
                <a:latin typeface="Arial" pitchFamily="34" charset="0"/>
              </a:rPr>
              <a:t>DAT processing performs the following functions: </a:t>
            </a:r>
          </a:p>
          <a:p>
            <a:pPr>
              <a:lnSpc>
                <a:spcPct val="80000"/>
              </a:lnSpc>
            </a:pPr>
            <a:r>
              <a:rPr lang="en-US" sz="800" dirty="0" smtClean="0">
                <a:latin typeface="Arial" pitchFamily="34" charset="0"/>
              </a:rPr>
              <a:t>Raw acquisition data loading into memory. </a:t>
            </a:r>
            <a:br>
              <a:rPr lang="en-US" sz="800" dirty="0" smtClean="0">
                <a:latin typeface="Arial" pitchFamily="34" charset="0"/>
              </a:rPr>
            </a:br>
            <a:r>
              <a:rPr lang="en-US" sz="800" dirty="0" smtClean="0">
                <a:latin typeface="Arial" pitchFamily="34" charset="0"/>
              </a:rPr>
              <a:t/>
            </a:r>
            <a:br>
              <a:rPr lang="en-US" sz="800" dirty="0" smtClean="0">
                <a:latin typeface="Arial" pitchFamily="34" charset="0"/>
              </a:rPr>
            </a:br>
            <a:r>
              <a:rPr lang="en-US" sz="800" dirty="0" smtClean="0">
                <a:latin typeface="Arial" pitchFamily="34" charset="0"/>
              </a:rPr>
              <a:t/>
            </a:r>
            <a:br>
              <a:rPr lang="en-US" sz="800" dirty="0" smtClean="0">
                <a:latin typeface="Arial" pitchFamily="34" charset="0"/>
              </a:rPr>
            </a:br>
            <a:r>
              <a:rPr lang="en-US" sz="800" dirty="0" smtClean="0">
                <a:latin typeface="Arial" pitchFamily="34" charset="0"/>
              </a:rPr>
              <a:t/>
            </a:r>
            <a:br>
              <a:rPr lang="en-US" sz="800" dirty="0" smtClean="0">
                <a:latin typeface="Arial" pitchFamily="34" charset="0"/>
              </a:rPr>
            </a:br>
            <a:r>
              <a:rPr lang="en-US" sz="800" dirty="0" smtClean="0">
                <a:latin typeface="Arial" pitchFamily="34" charset="0"/>
              </a:rPr>
              <a:t>This includes decompressing the data files. Data is compressed when it is streamed off the PGM sequencer: </a:t>
            </a:r>
            <a:br>
              <a:rPr lang="en-US" sz="800" dirty="0" smtClean="0">
                <a:latin typeface="Arial" pitchFamily="34" charset="0"/>
              </a:rPr>
            </a:br>
            <a:r>
              <a:rPr lang="en-US" sz="800" dirty="0" smtClean="0">
                <a:latin typeface="Arial" pitchFamily="34" charset="0"/>
              </a:rPr>
              <a:t/>
            </a:r>
            <a:br>
              <a:rPr lang="en-US" sz="800" dirty="0" smtClean="0">
                <a:latin typeface="Arial" pitchFamily="34" charset="0"/>
              </a:rPr>
            </a:br>
            <a:endParaRPr lang="en-US" sz="800" dirty="0" smtClean="0">
              <a:latin typeface="Arial" pitchFamily="34" charset="0"/>
            </a:endParaRPr>
          </a:p>
          <a:p>
            <a:pPr lvl="1">
              <a:lnSpc>
                <a:spcPct val="80000"/>
              </a:lnSpc>
            </a:pPr>
            <a:r>
              <a:rPr lang="en-US" sz="800" dirty="0" smtClean="0">
                <a:latin typeface="Arial" pitchFamily="34" charset="0"/>
              </a:rPr>
              <a:t>An optional dynamic frame rate compression mode whereby various portions of the incorporation event throughout the nucleotide flow duration are captured at different frame rates. The variable frame rate permits biologically specific events to be captured with high resolution while averaging multiple frames where appropriate, giving a reduction </a:t>
            </a:r>
            <a:r>
              <a:rPr lang="en-US" sz="800" dirty="0" err="1" smtClean="0">
                <a:latin typeface="Arial" pitchFamily="34" charset="0"/>
              </a:rPr>
              <a:t>inoverall</a:t>
            </a:r>
            <a:r>
              <a:rPr lang="en-US" sz="800" dirty="0" smtClean="0">
                <a:latin typeface="Arial" pitchFamily="34" charset="0"/>
              </a:rPr>
              <a:t> file size. </a:t>
            </a:r>
          </a:p>
          <a:p>
            <a:pPr lvl="1">
              <a:lnSpc>
                <a:spcPct val="80000"/>
              </a:lnSpc>
            </a:pPr>
            <a:r>
              <a:rPr lang="en-US" sz="800" dirty="0" smtClean="0">
                <a:latin typeface="Arial" pitchFamily="34" charset="0"/>
              </a:rPr>
              <a:t>A compression approach may use a </a:t>
            </a:r>
            <a:r>
              <a:rPr lang="en-US" sz="800" dirty="0" err="1" smtClean="0">
                <a:latin typeface="Arial" pitchFamily="34" charset="0"/>
              </a:rPr>
              <a:t>keyframe</a:t>
            </a:r>
            <a:r>
              <a:rPr lang="en-US" sz="800" dirty="0" smtClean="0">
                <a:latin typeface="Arial" pitchFamily="34" charset="0"/>
              </a:rPr>
              <a:t>/delta compression technique whereby an initial value is stored, followed by the changes in that initial value, rather than storing the actual value each time. This results in a nearly 2x reduction in file size. </a:t>
            </a:r>
            <a:br>
              <a:rPr lang="en-US" sz="800" dirty="0" smtClean="0">
                <a:latin typeface="Arial" pitchFamily="34" charset="0"/>
              </a:rPr>
            </a:br>
            <a:r>
              <a:rPr lang="en-US" sz="800" dirty="0" smtClean="0">
                <a:latin typeface="Arial" pitchFamily="34" charset="0"/>
              </a:rPr>
              <a:t/>
            </a:r>
            <a:br>
              <a:rPr lang="en-US" sz="800" dirty="0" smtClean="0">
                <a:latin typeface="Arial" pitchFamily="34" charset="0"/>
              </a:rPr>
            </a:br>
            <a:endParaRPr lang="en-US" sz="800" dirty="0" smtClean="0">
              <a:latin typeface="Arial" pitchFamily="34" charset="0"/>
            </a:endParaRPr>
          </a:p>
          <a:p>
            <a:pPr>
              <a:lnSpc>
                <a:spcPct val="80000"/>
              </a:lnSpc>
            </a:pPr>
            <a:r>
              <a:rPr lang="en-US" sz="800" dirty="0" smtClean="0">
                <a:latin typeface="Arial" pitchFamily="34" charset="0"/>
              </a:rPr>
              <a:t>Raw measurement offset corrections. </a:t>
            </a:r>
            <a:br>
              <a:rPr lang="en-US" sz="800" dirty="0" smtClean="0">
                <a:latin typeface="Arial" pitchFamily="34" charset="0"/>
              </a:rPr>
            </a:br>
            <a:r>
              <a:rPr lang="en-US" sz="800" dirty="0" smtClean="0">
                <a:latin typeface="Arial" pitchFamily="34" charset="0"/>
              </a:rPr>
              <a:t/>
            </a:r>
            <a:br>
              <a:rPr lang="en-US" sz="800" dirty="0" smtClean="0">
                <a:latin typeface="Arial" pitchFamily="34" charset="0"/>
              </a:rPr>
            </a:br>
            <a:r>
              <a:rPr lang="en-US" sz="800" dirty="0" smtClean="0">
                <a:latin typeface="Arial" pitchFamily="34" charset="0"/>
              </a:rPr>
              <a:t>Raw acquisition data are stored using the values output by the chip. Each well has its own reference value, and to compare well to well, the two wells may use a common reference. The offset correction takes the average of the first few frames within each acquisition file and subtracts that value from each well, thus permitting well measurements to have a common reference value. </a:t>
            </a:r>
            <a:br>
              <a:rPr lang="en-US" sz="800" dirty="0" smtClean="0">
                <a:latin typeface="Arial" pitchFamily="34" charset="0"/>
              </a:rPr>
            </a:br>
            <a:endParaRPr lang="en-US" sz="800" dirty="0" smtClean="0">
              <a:latin typeface="Arial" pitchFamily="34" charset="0"/>
            </a:endParaRPr>
          </a:p>
          <a:p>
            <a:pPr>
              <a:lnSpc>
                <a:spcPct val="80000"/>
              </a:lnSpc>
            </a:pPr>
            <a:r>
              <a:rPr lang="en-US" sz="800" dirty="0" smtClean="0">
                <a:latin typeface="Arial" pitchFamily="34" charset="0"/>
              </a:rPr>
              <a:t>Pinned well identification. </a:t>
            </a:r>
            <a:br>
              <a:rPr lang="en-US" sz="800" dirty="0" smtClean="0">
                <a:latin typeface="Arial" pitchFamily="34" charset="0"/>
              </a:rPr>
            </a:br>
            <a:r>
              <a:rPr lang="en-US" sz="800" dirty="0" smtClean="0">
                <a:latin typeface="Arial" pitchFamily="34" charset="0"/>
              </a:rPr>
              <a:t/>
            </a:r>
            <a:br>
              <a:rPr lang="en-US" sz="800" dirty="0" smtClean="0">
                <a:latin typeface="Arial" pitchFamily="34" charset="0"/>
              </a:rPr>
            </a:br>
            <a:r>
              <a:rPr lang="en-US" sz="800" dirty="0" smtClean="0">
                <a:latin typeface="Arial" pitchFamily="34" charset="0"/>
              </a:rPr>
              <a:t>Due to the nature of the chip output voltages, a range of values exists for any given chip. The PGM sequencer calibration code brings the majority of wells within range of the hardware analog to digital converters. The output is a distribution of values centered around the center voltage. Wells that reside outside a selected distribution are considered "pinned" (functional wells outside of the range of the Analog to Digital Converter (ADC)). These pinned wells typically represent fewer than one percent of the total available wells. </a:t>
            </a:r>
            <a:br>
              <a:rPr lang="en-US" sz="800" dirty="0" smtClean="0">
                <a:latin typeface="Arial" pitchFamily="34" charset="0"/>
              </a:rPr>
            </a:br>
            <a:endParaRPr lang="en-US" sz="800" dirty="0" smtClean="0">
              <a:latin typeface="Arial" pitchFamily="34" charset="0"/>
            </a:endParaRPr>
          </a:p>
          <a:p>
            <a:pPr>
              <a:lnSpc>
                <a:spcPct val="80000"/>
              </a:lnSpc>
            </a:pPr>
            <a:r>
              <a:rPr lang="en-US" sz="800" dirty="0" smtClean="0">
                <a:latin typeface="Arial" pitchFamily="34" charset="0"/>
              </a:rPr>
              <a:t>Excluded Wells. </a:t>
            </a:r>
            <a:br>
              <a:rPr lang="en-US" sz="800" dirty="0" smtClean="0">
                <a:latin typeface="Arial" pitchFamily="34" charset="0"/>
              </a:rPr>
            </a:br>
            <a:r>
              <a:rPr lang="en-US" sz="800" dirty="0" smtClean="0">
                <a:latin typeface="Arial" pitchFamily="34" charset="0"/>
              </a:rPr>
              <a:t/>
            </a:r>
            <a:br>
              <a:rPr lang="en-US" sz="800" dirty="0" smtClean="0">
                <a:latin typeface="Arial" pitchFamily="34" charset="0"/>
              </a:rPr>
            </a:br>
            <a:r>
              <a:rPr lang="en-US" sz="800" dirty="0" smtClean="0">
                <a:latin typeface="Arial" pitchFamily="34" charset="0"/>
              </a:rPr>
              <a:t>Various flow cell configurations often make tradeoffs on flow velocity profiles and chip coverage areas. For the Ion 314 chip, for example, a percentage of the wells are covered by the flow cell and are not </a:t>
            </a:r>
            <a:r>
              <a:rPr lang="en-US" sz="800" dirty="0" err="1" smtClean="0">
                <a:latin typeface="Arial" pitchFamily="34" charset="0"/>
              </a:rPr>
              <a:t>fluidically</a:t>
            </a:r>
            <a:r>
              <a:rPr lang="en-US" sz="800" dirty="0" smtClean="0">
                <a:latin typeface="Arial" pitchFamily="34" charset="0"/>
              </a:rPr>
              <a:t> addressable. A mask is loaded, per chip type, to mark those wells as excluded so they do not complicate down-stream processing of the chip. </a:t>
            </a:r>
          </a:p>
          <a:p>
            <a:pPr>
              <a:lnSpc>
                <a:spcPct val="80000"/>
              </a:lnSpc>
            </a:pPr>
            <a:endParaRPr lang="en-US" sz="800" dirty="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a:xfrm>
            <a:off x="1144588" y="650875"/>
            <a:ext cx="4343400" cy="3257550"/>
          </a:xfrm>
          <a:ln/>
        </p:spPr>
      </p:sp>
      <p:sp>
        <p:nvSpPr>
          <p:cNvPr id="60419" name="Rectangle 3"/>
          <p:cNvSpPr>
            <a:spLocks noGrp="1"/>
          </p:cNvSpPr>
          <p:nvPr>
            <p:ph type="body" idx="1"/>
          </p:nvPr>
        </p:nvSpPr>
        <p:spPr>
          <a:noFill/>
          <a:ln/>
        </p:spPr>
        <p:txBody>
          <a:bodyPr lIns="87504" tIns="43753" rIns="87504" bIns="43753"/>
          <a:lstStyle/>
          <a:p>
            <a:pPr>
              <a:lnSpc>
                <a:spcPct val="90000"/>
              </a:lnSpc>
            </a:pPr>
            <a:r>
              <a:rPr lang="en-US" sz="800" b="1" dirty="0" smtClean="0">
                <a:latin typeface="Arial" pitchFamily="34" charset="0"/>
              </a:rPr>
              <a:t>Classification </a:t>
            </a:r>
          </a:p>
          <a:p>
            <a:pPr>
              <a:lnSpc>
                <a:spcPct val="90000"/>
              </a:lnSpc>
            </a:pPr>
            <a:r>
              <a:rPr lang="en-US" sz="800" dirty="0" smtClean="0">
                <a:latin typeface="Arial" pitchFamily="34" charset="0"/>
              </a:rPr>
              <a:t>Classification is the process of determining the contents of each well on the chip. The primary purpose of classification is to determine which wells contain particles with template for sequencing and which wells are empty for use in background estimation during signal processing. The figure below illustrates the nested classes of classification. </a:t>
            </a:r>
          </a:p>
          <a:p>
            <a:pPr>
              <a:lnSpc>
                <a:spcPct val="90000"/>
              </a:lnSpc>
            </a:pPr>
            <a:r>
              <a:rPr lang="en-US" sz="800" dirty="0" smtClean="0">
                <a:latin typeface="Arial" pitchFamily="34" charset="0"/>
              </a:rPr>
              <a:t> </a:t>
            </a:r>
          </a:p>
          <a:p>
            <a:pPr>
              <a:lnSpc>
                <a:spcPct val="90000"/>
              </a:lnSpc>
            </a:pPr>
            <a:r>
              <a:rPr lang="en-US" sz="800" dirty="0" smtClean="0">
                <a:latin typeface="Arial" pitchFamily="34" charset="0"/>
              </a:rPr>
              <a:t>A well can either be empty, contain a particle or be flagged as an outlier. Wells are flagged as outliers if they do not appear to be responding appropriately to the nucleotide, are not fitting the model well or are wells marked empty that appear to be buffering. For wells containing a particle, the process additionally determines if the particle is: </a:t>
            </a:r>
          </a:p>
          <a:p>
            <a:pPr>
              <a:lnSpc>
                <a:spcPct val="90000"/>
              </a:lnSpc>
            </a:pPr>
            <a:r>
              <a:rPr lang="en-US" sz="800" dirty="0" smtClean="0">
                <a:latin typeface="Arial" pitchFamily="34" charset="0"/>
              </a:rPr>
              <a:t>A library particle. </a:t>
            </a:r>
          </a:p>
          <a:p>
            <a:pPr>
              <a:lnSpc>
                <a:spcPct val="90000"/>
              </a:lnSpc>
            </a:pPr>
            <a:r>
              <a:rPr lang="en-US" sz="800" dirty="0" smtClean="0">
                <a:latin typeface="Arial" pitchFamily="34" charset="0"/>
              </a:rPr>
              <a:t>A test fragment (control) particle. </a:t>
            </a:r>
          </a:p>
          <a:p>
            <a:pPr>
              <a:lnSpc>
                <a:spcPct val="90000"/>
              </a:lnSpc>
            </a:pPr>
            <a:r>
              <a:rPr lang="en-US" sz="800" dirty="0" smtClean="0">
                <a:latin typeface="Arial" pitchFamily="34" charset="0"/>
              </a:rPr>
              <a:t>A dud particle (a particle that does not produce a sufficiently strong sequence signal). </a:t>
            </a:r>
          </a:p>
          <a:p>
            <a:pPr>
              <a:lnSpc>
                <a:spcPct val="90000"/>
              </a:lnSpc>
            </a:pPr>
            <a:r>
              <a:rPr lang="en-US" sz="800" dirty="0" smtClean="0">
                <a:latin typeface="Arial" pitchFamily="34" charset="0"/>
              </a:rPr>
              <a:t>It is important to note at this point that classification is not simply processing the entire chip as one group. As is mentioned for other pipeline modules, the chip is processed in smaller regions. An Ion 314 chip, for example, is divided into on the order of 50x50 well regions, resulting in about 625 total regions. This enables processing many small regions in parallel and taking advantage of multi-core/multi-process compute nodes that have such capabilities. More importantly, regions in the chip are processed that contain </a:t>
            </a:r>
            <a:r>
              <a:rPr lang="en-US" sz="800" dirty="0" err="1" smtClean="0">
                <a:latin typeface="Arial" pitchFamily="34" charset="0"/>
              </a:rPr>
              <a:t>fluidically</a:t>
            </a:r>
            <a:r>
              <a:rPr lang="en-US" sz="800" dirty="0" smtClean="0">
                <a:latin typeface="Arial" pitchFamily="34" charset="0"/>
              </a:rPr>
              <a:t> similar wells, where smaller regions tend to be relatively homogeneous and facilitate comparing wells to each other within a region. </a:t>
            </a:r>
          </a:p>
          <a:p>
            <a:pPr>
              <a:lnSpc>
                <a:spcPct val="90000"/>
              </a:lnSpc>
            </a:pPr>
            <a:endParaRPr lang="fr-FR" sz="800" dirty="0" smtClean="0">
              <a:latin typeface="Arial" pitchFamily="34" charset="0"/>
            </a:endParaRPr>
          </a:p>
          <a:p>
            <a:pPr>
              <a:lnSpc>
                <a:spcPct val="90000"/>
              </a:lnSpc>
            </a:pPr>
            <a:r>
              <a:rPr lang="en-US" sz="800" b="1" dirty="0" smtClean="0">
                <a:latin typeface="Arial" pitchFamily="34" charset="0"/>
              </a:rPr>
              <a:t>Key Classification </a:t>
            </a:r>
            <a:endParaRPr lang="en-US" sz="800" dirty="0" smtClean="0">
              <a:latin typeface="Arial" pitchFamily="34" charset="0"/>
            </a:endParaRPr>
          </a:p>
          <a:p>
            <a:pPr>
              <a:lnSpc>
                <a:spcPct val="90000"/>
              </a:lnSpc>
            </a:pPr>
            <a:r>
              <a:rPr lang="en-US" sz="800" dirty="0" smtClean="0">
                <a:latin typeface="Arial" pitchFamily="34" charset="0"/>
              </a:rPr>
              <a:t>Each well is checked to see if it is producing sequence that matches any one of the keys. A model is fit and the key with the best fit is assigned to that well. If no key has a high enough score then the well is not assigned to the live classification and will not be processed downstream. </a:t>
            </a:r>
          </a:p>
          <a:p>
            <a:pPr>
              <a:lnSpc>
                <a:spcPct val="90000"/>
              </a:lnSpc>
            </a:pPr>
            <a:r>
              <a:rPr lang="en-US" sz="800" dirty="0" smtClean="0">
                <a:latin typeface="Arial" pitchFamily="34" charset="0"/>
              </a:rPr>
              <a:t>With the default keys and flow order, above, there are two vectors in flow space: </a:t>
            </a:r>
          </a:p>
          <a:p>
            <a:pPr>
              <a:lnSpc>
                <a:spcPct val="90000"/>
              </a:lnSpc>
            </a:pPr>
            <a:r>
              <a:rPr lang="en-US" sz="800" dirty="0" err="1" smtClean="0">
                <a:latin typeface="Arial" pitchFamily="34" charset="0"/>
              </a:rPr>
              <a:t>Nuc</a:t>
            </a:r>
            <a:r>
              <a:rPr lang="en-US" sz="800" dirty="0" smtClean="0">
                <a:latin typeface="Arial" pitchFamily="34" charset="0"/>
              </a:rPr>
              <a:t> Flow: TACGTACG Library: 1010010 Test </a:t>
            </a:r>
            <a:r>
              <a:rPr lang="en-US" sz="800" dirty="0" err="1" smtClean="0">
                <a:latin typeface="Arial" pitchFamily="34" charset="0"/>
              </a:rPr>
              <a:t>Frag</a:t>
            </a:r>
            <a:r>
              <a:rPr lang="en-US" sz="800" dirty="0" smtClean="0">
                <a:latin typeface="Arial" pitchFamily="34" charset="0"/>
              </a:rPr>
              <a:t>: 0100101 </a:t>
            </a:r>
          </a:p>
          <a:p>
            <a:pPr>
              <a:lnSpc>
                <a:spcPct val="90000"/>
              </a:lnSpc>
            </a:pPr>
            <a:r>
              <a:rPr lang="en-US" sz="800" dirty="0" smtClean="0">
                <a:latin typeface="Arial" pitchFamily="34" charset="0"/>
              </a:rPr>
              <a:t>Each key is tested to see if it fits the expected behavior of similar signals in the 1mer flows and no signal in the 0mer flows. Note, as mentioned above for these keys, the last 'G' flow is not used in the model fitting. There could be another G following in the template sequence which would mean that in some cases the incorporation may be a 2mer, 3mer, etc. and not fit the model. A key must have at least two 1mer flows and two 0mer flows to be valid for sequencing.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a:xfrm>
            <a:off x="1144588" y="650875"/>
            <a:ext cx="4343400" cy="3257550"/>
          </a:xfrm>
          <a:ln/>
        </p:spPr>
      </p:sp>
      <p:sp>
        <p:nvSpPr>
          <p:cNvPr id="61443" name="Rectangle 3"/>
          <p:cNvSpPr>
            <a:spLocks noGrp="1"/>
          </p:cNvSpPr>
          <p:nvPr>
            <p:ph type="body" idx="1"/>
          </p:nvPr>
        </p:nvSpPr>
        <p:spPr>
          <a:noFill/>
          <a:ln/>
        </p:spPr>
        <p:txBody>
          <a:bodyPr lIns="87504" tIns="43753" rIns="87504" bIns="43753"/>
          <a:lstStyle/>
          <a:p>
            <a:r>
              <a:rPr lang="en-US" b="1" smtClean="0">
                <a:latin typeface="Arial" pitchFamily="34" charset="0"/>
              </a:rPr>
              <a:t>Signal Processing </a:t>
            </a:r>
          </a:p>
          <a:p>
            <a:r>
              <a:rPr lang="en-US" smtClean="0">
                <a:latin typeface="Arial" pitchFamily="34" charset="0"/>
              </a:rPr>
              <a:t>The signal processing module focuses on wells containing particles, which is now using the mask information in addition to the raw acquisition data. The following figure shows a conceptual representation of the signal measured in a well during an incorporation event. </a:t>
            </a:r>
          </a:p>
          <a:p>
            <a:r>
              <a:rPr lang="en-US" smtClean="0">
                <a:latin typeface="Arial" pitchFamily="34" charset="0"/>
              </a:rPr>
              <a:t> </a:t>
            </a:r>
          </a:p>
          <a:p>
            <a:r>
              <a:rPr lang="en-US" smtClean="0">
                <a:latin typeface="Arial" pitchFamily="34" charset="0"/>
              </a:rPr>
              <a:t>This signal has additional components, referred to as "the background". This background part of the signal is present during each flow and can vary over time, across the chip, and during an acquisition. The signal processing problem can be thought of as having two parts: </a:t>
            </a:r>
          </a:p>
          <a:p>
            <a:r>
              <a:rPr lang="en-US" smtClean="0">
                <a:latin typeface="Arial" pitchFamily="34" charset="0"/>
              </a:rPr>
              <a:t>The first part involves deriving the background signal that would have been measured in a given well, had no incorporation occurred. </a:t>
            </a:r>
          </a:p>
          <a:p>
            <a:r>
              <a:rPr lang="en-US" smtClean="0">
                <a:latin typeface="Arial" pitchFamily="34" charset="0"/>
              </a:rPr>
              <a:t>The second part involves subtracting (or fitting) the background signal and examining (or fitting to) the remaining signal. The output of the incorporation fitting model produces the estimate of the incorporation at each nucleotide flow for each well. </a:t>
            </a:r>
          </a:p>
          <a:p>
            <a:r>
              <a:rPr lang="en-US" smtClean="0">
                <a:latin typeface="Arial" pitchFamily="34" charset="0"/>
              </a:rPr>
              <a:t>At this point, the output from the analysis pipeline is a raw incorporation signal measure per well, per flow, stored as a 1.wells file.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a:xfrm>
            <a:off x="1144588" y="650875"/>
            <a:ext cx="4343400" cy="3257550"/>
          </a:xfrm>
          <a:ln/>
        </p:spPr>
      </p:sp>
      <p:sp>
        <p:nvSpPr>
          <p:cNvPr id="62467" name="Rectangle 3"/>
          <p:cNvSpPr>
            <a:spLocks noGrp="1"/>
          </p:cNvSpPr>
          <p:nvPr>
            <p:ph type="body" idx="1"/>
          </p:nvPr>
        </p:nvSpPr>
        <p:spPr>
          <a:noFill/>
          <a:ln/>
        </p:spPr>
        <p:txBody>
          <a:bodyPr lIns="87504" tIns="43753" rIns="87504" bIns="43753"/>
          <a:lstStyle/>
          <a:p>
            <a:pPr>
              <a:lnSpc>
                <a:spcPct val="80000"/>
              </a:lnSpc>
            </a:pPr>
            <a:r>
              <a:rPr lang="en-US" sz="800" b="1" dirty="0" err="1" smtClean="0">
                <a:latin typeface="Arial" pitchFamily="34" charset="0"/>
              </a:rPr>
              <a:t>Basecalling</a:t>
            </a:r>
            <a:r>
              <a:rPr lang="en-US" sz="800" b="1" dirty="0" smtClean="0">
                <a:latin typeface="Arial" pitchFamily="34" charset="0"/>
              </a:rPr>
              <a:t> </a:t>
            </a:r>
          </a:p>
          <a:p>
            <a:pPr>
              <a:lnSpc>
                <a:spcPct val="80000"/>
              </a:lnSpc>
            </a:pPr>
            <a:r>
              <a:rPr lang="en-US" sz="800" dirty="0" smtClean="0">
                <a:latin typeface="Arial" pitchFamily="34" charset="0"/>
              </a:rPr>
              <a:t>The </a:t>
            </a:r>
            <a:r>
              <a:rPr lang="en-US" sz="800" dirty="0" err="1" smtClean="0">
                <a:latin typeface="Arial" pitchFamily="34" charset="0"/>
              </a:rPr>
              <a:t>basecaller</a:t>
            </a:r>
            <a:r>
              <a:rPr lang="en-US" sz="800" dirty="0" smtClean="0">
                <a:latin typeface="Arial" pitchFamily="34" charset="0"/>
              </a:rPr>
              <a:t> module performs signal normalizations, phase and droop estimations, signal corrections, and declares bases for each flow of each well. It outputs non-incorporation events in addition to incorporation events. The SFF output file stores all such calls. </a:t>
            </a:r>
          </a:p>
          <a:p>
            <a:pPr>
              <a:lnSpc>
                <a:spcPct val="80000"/>
              </a:lnSpc>
            </a:pPr>
            <a:r>
              <a:rPr lang="en-US" sz="800" dirty="0" smtClean="0">
                <a:latin typeface="Arial" pitchFamily="34" charset="0"/>
              </a:rPr>
              <a:t>The following figure shows </a:t>
            </a:r>
            <a:r>
              <a:rPr lang="en-US" sz="800" dirty="0" err="1" smtClean="0">
                <a:latin typeface="Arial" pitchFamily="34" charset="0"/>
              </a:rPr>
              <a:t>basecaller</a:t>
            </a:r>
            <a:r>
              <a:rPr lang="en-US" sz="800" dirty="0" smtClean="0">
                <a:latin typeface="Arial" pitchFamily="34" charset="0"/>
              </a:rPr>
              <a:t> phase correction: </a:t>
            </a:r>
          </a:p>
          <a:p>
            <a:pPr>
              <a:lnSpc>
                <a:spcPct val="80000"/>
              </a:lnSpc>
            </a:pPr>
            <a:r>
              <a:rPr lang="en-US" sz="800" dirty="0" smtClean="0">
                <a:latin typeface="Arial" pitchFamily="34" charset="0"/>
              </a:rPr>
              <a:t> </a:t>
            </a:r>
          </a:p>
          <a:p>
            <a:pPr>
              <a:lnSpc>
                <a:spcPct val="80000"/>
              </a:lnSpc>
            </a:pPr>
            <a:r>
              <a:rPr lang="en-US" sz="800" b="1" dirty="0" smtClean="0">
                <a:latin typeface="Arial" pitchFamily="34" charset="0"/>
              </a:rPr>
              <a:t>Droop estimation </a:t>
            </a:r>
            <a:endParaRPr lang="en-US" sz="800" dirty="0" smtClean="0">
              <a:latin typeface="Arial" pitchFamily="34" charset="0"/>
            </a:endParaRPr>
          </a:p>
          <a:p>
            <a:pPr>
              <a:lnSpc>
                <a:spcPct val="80000"/>
              </a:lnSpc>
            </a:pPr>
            <a:r>
              <a:rPr lang="en-US" sz="800" dirty="0" smtClean="0">
                <a:latin typeface="Arial" pitchFamily="34" charset="0"/>
              </a:rPr>
              <a:t>Observed signal droop can be attributed to DNA polymerase loss that can occur during a sequencing run. Typically, such loss is experienced only during incorporation events, and typical values are in the 0.1 to 0.2% range over the course of a run. By averaging groups of reads in a region together and averaging their measured signals, an exponential can be fit to the resulting curve, and the rate of signal loss over time is extracted. Thus, an estimate of the polymerase loss during incorporation events can be determined. </a:t>
            </a:r>
            <a:endParaRPr lang="en-US" sz="800" b="1" dirty="0" smtClean="0">
              <a:latin typeface="Arial" pitchFamily="34" charset="0"/>
            </a:endParaRPr>
          </a:p>
          <a:p>
            <a:pPr>
              <a:lnSpc>
                <a:spcPct val="80000"/>
              </a:lnSpc>
            </a:pPr>
            <a:r>
              <a:rPr lang="en-US" sz="800" b="1" dirty="0" smtClean="0">
                <a:latin typeface="Arial" pitchFamily="34" charset="0"/>
              </a:rPr>
              <a:t>Phase estimation </a:t>
            </a:r>
            <a:endParaRPr lang="en-US" sz="800" dirty="0" smtClean="0">
              <a:latin typeface="Arial" pitchFamily="34" charset="0"/>
            </a:endParaRPr>
          </a:p>
          <a:p>
            <a:pPr>
              <a:lnSpc>
                <a:spcPct val="80000"/>
              </a:lnSpc>
            </a:pPr>
            <a:r>
              <a:rPr lang="en-US" sz="800" dirty="0" smtClean="0">
                <a:latin typeface="Arial" pitchFamily="34" charset="0"/>
              </a:rPr>
              <a:t>Once the droop has been established, it is used in the phase model as a constant for each read. Droop estimates can still vary across the chip, but is assumed fixed for each processed region. The model then fits the carry-forward and incomplete extension parameters for each read, over a limited number of flows and excluding certain flows. The output from this fit is an estimate of the carry-forward (CF) and incomplete extension (IE) for each well. The values are averaged over small regions to reduce errors and noise in the fit. The output CF and IE values are used as inputs to the solver. </a:t>
            </a:r>
            <a:endParaRPr lang="en-US" sz="800" b="1" dirty="0" smtClean="0">
              <a:latin typeface="Arial" pitchFamily="34" charset="0"/>
            </a:endParaRPr>
          </a:p>
          <a:p>
            <a:pPr>
              <a:lnSpc>
                <a:spcPct val="80000"/>
              </a:lnSpc>
            </a:pPr>
            <a:r>
              <a:rPr lang="en-US" sz="800" b="1" dirty="0" smtClean="0">
                <a:latin typeface="Arial" pitchFamily="34" charset="0"/>
              </a:rPr>
              <a:t>Solver </a:t>
            </a:r>
            <a:endParaRPr lang="en-US" sz="800" dirty="0" smtClean="0">
              <a:latin typeface="Arial" pitchFamily="34" charset="0"/>
            </a:endParaRPr>
          </a:p>
          <a:p>
            <a:pPr>
              <a:lnSpc>
                <a:spcPct val="80000"/>
              </a:lnSpc>
            </a:pPr>
            <a:r>
              <a:rPr lang="en-US" sz="800" dirty="0" smtClean="0">
                <a:latin typeface="Arial" pitchFamily="34" charset="0"/>
              </a:rPr>
              <a:t>The solver uses the measured incorporation signal, the phase estimates, and the droop estimates to determine the most likely base sequence in the well. The solver achieves this by repeatedly constructing predicted signals for partial base sequences and evaluating their fit to the measured signal. The predicted signals are generated by a highly efficient dynamic programming algorithm. These signals are further used by the solver to perform a branch-and-bound search through the tree of partial base sequences. The solver keeps a list of promising partial sequences. At each step, it selects the most promising sequence and extends it by one base into four new longer partial sequences. These new candidates are checked against a set of fit criteria, and those that pass them are added to the list. The list size is limited and the excess sequences are discarded based on a fit heuristic. When none of the entries on the list yield a better fit than the best sequence examined thus far, the tree search concludes. </a:t>
            </a:r>
            <a:endParaRPr lang="en-US" sz="800" b="1" dirty="0" smtClean="0">
              <a:latin typeface="Arial" pitchFamily="34" charset="0"/>
            </a:endParaRPr>
          </a:p>
          <a:p>
            <a:pPr>
              <a:lnSpc>
                <a:spcPct val="80000"/>
              </a:lnSpc>
            </a:pPr>
            <a:r>
              <a:rPr lang="en-US" sz="800" b="1" dirty="0" smtClean="0">
                <a:latin typeface="Arial" pitchFamily="34" charset="0"/>
              </a:rPr>
              <a:t>Normalization </a:t>
            </a:r>
            <a:endParaRPr lang="en-US" sz="800" dirty="0" smtClean="0">
              <a:latin typeface="Arial" pitchFamily="34" charset="0"/>
            </a:endParaRPr>
          </a:p>
          <a:p>
            <a:pPr>
              <a:lnSpc>
                <a:spcPct val="80000"/>
              </a:lnSpc>
            </a:pPr>
            <a:r>
              <a:rPr lang="en-US" sz="800" dirty="0" smtClean="0">
                <a:latin typeface="Arial" pitchFamily="34" charset="0"/>
              </a:rPr>
              <a:t>The solver expects that in absence of phasing and droop, the measured signal for flows incorporating a 1-mer is very close to 1, and for non-incorporating flows very close to zero. In practice, the measured incorporation signal can deviate from this assumption by an additive offset and a multiplicative scaling that slowly varies with the flow number and is different for each read. This is addressed by normalizing the signal before it is passed to the solver. Before the first execution of the solver, a key normalization preliminarily scales the measurements by a constant factor. The factor is selected to bring the signal of the known expected 1-mers produced by sequencing through the key as close to unity as possible. Once the solver has guessed a sequence, the corresponding predicted signal is leveraged for adaptive normalization. Adaptive normalization compares the predicted signal to the measured incorporation signal to fit the flow-varying additive and multiplicative terms, and subsequently generates an improved normalized signal with the distortion removed (or at least reduced). Adaptive normalization is invoked iteratively with the solver for several rounds, allowing the normalized signal and the predicted signal to converge towards the best solution.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a:xfrm>
            <a:off x="1144588" y="650875"/>
            <a:ext cx="4343400" cy="3257550"/>
          </a:xfrm>
          <a:ln/>
        </p:spPr>
      </p:sp>
      <p:sp>
        <p:nvSpPr>
          <p:cNvPr id="63491" name="Rectangle 3"/>
          <p:cNvSpPr>
            <a:spLocks noGrp="1"/>
          </p:cNvSpPr>
          <p:nvPr>
            <p:ph type="body" idx="1"/>
          </p:nvPr>
        </p:nvSpPr>
        <p:spPr>
          <a:noFill/>
          <a:ln/>
        </p:spPr>
        <p:txBody>
          <a:bodyPr lIns="87504" tIns="43753" rIns="87504" bIns="43753"/>
          <a:lstStyle/>
          <a:p>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a:xfrm>
            <a:off x="1144588" y="650875"/>
            <a:ext cx="4343400" cy="3257550"/>
          </a:xfrm>
          <a:ln/>
        </p:spPr>
      </p:sp>
      <p:sp>
        <p:nvSpPr>
          <p:cNvPr id="64515" name="Rectangle 3"/>
          <p:cNvSpPr>
            <a:spLocks noGrp="1"/>
          </p:cNvSpPr>
          <p:nvPr>
            <p:ph type="body" idx="1"/>
          </p:nvPr>
        </p:nvSpPr>
        <p:spPr>
          <a:noFill/>
          <a:ln/>
        </p:spPr>
        <p:txBody>
          <a:bodyPr lIns="87504" tIns="43753" rIns="87504" bIns="43753"/>
          <a:lstStyle/>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a:xfrm>
            <a:off x="1144588" y="650875"/>
            <a:ext cx="4343400" cy="3257550"/>
          </a:xfrm>
          <a:ln/>
        </p:spPr>
      </p:sp>
      <p:sp>
        <p:nvSpPr>
          <p:cNvPr id="65539" name="Rectangle 3"/>
          <p:cNvSpPr>
            <a:spLocks noGrp="1"/>
          </p:cNvSpPr>
          <p:nvPr>
            <p:ph type="body" idx="1"/>
          </p:nvPr>
        </p:nvSpPr>
        <p:spPr>
          <a:noFill/>
          <a:ln/>
        </p:spPr>
        <p:txBody>
          <a:bodyPr lIns="87504" tIns="43753" rIns="87504" bIns="43753"/>
          <a:lstStyle/>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a:xfrm>
            <a:off x="1144588" y="650875"/>
            <a:ext cx="4343400" cy="3257550"/>
          </a:xfrm>
          <a:ln/>
        </p:spPr>
      </p:sp>
      <p:sp>
        <p:nvSpPr>
          <p:cNvPr id="66563" name="Rectangle 3"/>
          <p:cNvSpPr>
            <a:spLocks noGrp="1"/>
          </p:cNvSpPr>
          <p:nvPr>
            <p:ph type="body" idx="1"/>
          </p:nvPr>
        </p:nvSpPr>
        <p:spPr>
          <a:noFill/>
          <a:ln/>
        </p:spPr>
        <p:txBody>
          <a:bodyPr lIns="87504" tIns="43753" rIns="87504" bIns="43753"/>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44588" y="650875"/>
            <a:ext cx="4343400" cy="3257550"/>
          </a:xfrm>
          <a:ln/>
        </p:spPr>
      </p:sp>
      <p:sp>
        <p:nvSpPr>
          <p:cNvPr id="67587" name="Notes Placeholder 2"/>
          <p:cNvSpPr>
            <a:spLocks noGrp="1"/>
          </p:cNvSpPr>
          <p:nvPr>
            <p:ph type="body" idx="1"/>
          </p:nvPr>
        </p:nvSpPr>
        <p:spPr>
          <a:noFill/>
          <a:ln/>
        </p:spPr>
        <p:txBody>
          <a:bodyPr lIns="87504" tIns="43753" rIns="87504" bIns="43753"/>
          <a:lstStyle/>
          <a:p>
            <a:endParaRPr lang="en-US" smtClean="0">
              <a:latin typeface="Arial" pitchFamily="34" charset="0"/>
            </a:endParaRPr>
          </a:p>
        </p:txBody>
      </p:sp>
      <p:sp>
        <p:nvSpPr>
          <p:cNvPr id="67588" name="Slide Number Placeholder 3"/>
          <p:cNvSpPr txBox="1">
            <a:spLocks noGrp="1"/>
          </p:cNvSpPr>
          <p:nvPr/>
        </p:nvSpPr>
        <p:spPr bwMode="auto">
          <a:xfrm>
            <a:off x="3755126" y="8250953"/>
            <a:ext cx="2872740" cy="434340"/>
          </a:xfrm>
          <a:prstGeom prst="rect">
            <a:avLst/>
          </a:prstGeom>
          <a:noFill/>
          <a:ln w="9525">
            <a:noFill/>
            <a:miter lim="800000"/>
            <a:headEnd/>
            <a:tailEnd/>
          </a:ln>
        </p:spPr>
        <p:txBody>
          <a:bodyPr lIns="87504" tIns="43753" rIns="87504" bIns="43753" anchor="b"/>
          <a:lstStyle/>
          <a:p>
            <a:pPr algn="r" defTabSz="828024"/>
            <a:fld id="{B3FCF0F4-520C-4E5E-A040-263C179292EF}" type="slidenum">
              <a:rPr lang="en-US" sz="1100">
                <a:latin typeface="Calibri" pitchFamily="34" charset="0"/>
              </a:rPr>
              <a:pPr algn="r" defTabSz="828024"/>
              <a:t>18</a:t>
            </a:fld>
            <a:endParaRPr lang="en-US" sz="1100" dirty="0">
              <a:latin typeface="Calibri" pitchFamily="34" charset="0"/>
            </a:endParaRPr>
          </a:p>
        </p:txBody>
      </p:sp>
      <p:sp>
        <p:nvSpPr>
          <p:cNvPr id="67589" name="Header Placeholder 4"/>
          <p:cNvSpPr txBox="1">
            <a:spLocks noGrp="1"/>
          </p:cNvSpPr>
          <p:nvPr/>
        </p:nvSpPr>
        <p:spPr bwMode="auto">
          <a:xfrm>
            <a:off x="0" y="0"/>
            <a:ext cx="2872740" cy="434340"/>
          </a:xfrm>
          <a:prstGeom prst="rect">
            <a:avLst/>
          </a:prstGeom>
          <a:noFill/>
          <a:ln w="9525">
            <a:noFill/>
            <a:miter lim="800000"/>
            <a:headEnd/>
            <a:tailEnd/>
          </a:ln>
        </p:spPr>
        <p:txBody>
          <a:bodyPr lIns="87504" tIns="43753" rIns="87504" bIns="43753"/>
          <a:lstStyle/>
          <a:p>
            <a:pPr defTabSz="828024"/>
            <a:r>
              <a:rPr lang="en-US" sz="1100" dirty="0">
                <a:latin typeface="Calibri" pitchFamily="34" charset="0"/>
              </a:rPr>
              <a:t>Ion Torrent Systems, Inc.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a:xfrm>
            <a:off x="1144588" y="650875"/>
            <a:ext cx="4343400" cy="3257550"/>
          </a:xfrm>
          <a:ln/>
        </p:spPr>
      </p:sp>
      <p:sp>
        <p:nvSpPr>
          <p:cNvPr id="68611" name="Rectangle 3"/>
          <p:cNvSpPr>
            <a:spLocks noGrp="1"/>
          </p:cNvSpPr>
          <p:nvPr>
            <p:ph type="body" idx="1"/>
          </p:nvPr>
        </p:nvSpPr>
        <p:spPr>
          <a:noFill/>
          <a:ln/>
        </p:spPr>
        <p:txBody>
          <a:bodyPr lIns="87504" tIns="43753" rIns="87504" bIns="43753"/>
          <a:lstStyle/>
          <a:p>
            <a:r>
              <a:rPr lang="en-US" b="1" smtClean="0">
                <a:latin typeface="Arial" pitchFamily="34" charset="0"/>
              </a:rPr>
              <a:t>The Per-Base Quality Score System </a:t>
            </a:r>
          </a:p>
          <a:p>
            <a:r>
              <a:rPr lang="en-US" b="1" smtClean="0">
                <a:latin typeface="Arial" pitchFamily="34" charset="0"/>
              </a:rPr>
              <a:t>Overview </a:t>
            </a:r>
          </a:p>
          <a:p>
            <a:r>
              <a:rPr lang="en-US" smtClean="0">
                <a:latin typeface="Arial" pitchFamily="34" charset="0"/>
              </a:rPr>
              <a:t>The Ion Torrent per-base quality score system uses a Phred-like method to predict the probability of correct base call. The prediction is based on the quality of the base incorporation signal that was used for generating the base calls. The Personal Genome Machine (PGM) quality score system uses a set of 6 predictors whose values are correlated with the probability of a base miscall. A Phred lookup table is used for converting the values of predictors to error probabilities. The lookup table is generated by training on a representative data set in customer configuration. The lookup table is re-trained for each PGM software release and is shipped as part of the software package. </a:t>
            </a:r>
            <a:br>
              <a:rPr lang="en-US" smtClean="0">
                <a:latin typeface="Arial" pitchFamily="34" charset="0"/>
              </a:rPr>
            </a:br>
            <a:r>
              <a:rPr lang="en-US" smtClean="0">
                <a:latin typeface="Arial" pitchFamily="34" charset="0"/>
              </a:rPr>
              <a:t/>
            </a:r>
            <a:br>
              <a:rPr lang="en-US" smtClean="0">
                <a:latin typeface="Arial" pitchFamily="34" charset="0"/>
              </a:rPr>
            </a:br>
            <a:r>
              <a:rPr lang="en-US" smtClean="0">
                <a:latin typeface="Arial" pitchFamily="34" charset="0"/>
              </a:rPr>
              <a:t>Quality scores are published in the SFF, FASTQ, and SAM files. </a:t>
            </a:r>
            <a:r>
              <a:rPr lang="en-US" b="1" smtClean="0">
                <a:latin typeface="Arial" pitchFamily="34" charset="0"/>
              </a:rPr>
              <a:t>Quality Score Predictors </a:t>
            </a:r>
          </a:p>
          <a:p>
            <a:r>
              <a:rPr lang="en-US" smtClean="0">
                <a:latin typeface="Arial" pitchFamily="34" charset="0"/>
              </a:rPr>
              <a:t>Torrent software uses the following six predictors that are correlated with empirical base call quality: P1 </a:t>
            </a:r>
            <a:r>
              <a:rPr lang="en-US" b="1" smtClean="0">
                <a:latin typeface="Arial" pitchFamily="34" charset="0"/>
              </a:rPr>
              <a:t>Penalty Residual </a:t>
            </a:r>
            <a:r>
              <a:rPr lang="en-US" smtClean="0">
                <a:latin typeface="Arial" pitchFamily="34" charset="0"/>
              </a:rPr>
              <a:t>: A penalty based on the difference between predicted and actual flow values. Computed by the base caller. P2 </a:t>
            </a:r>
            <a:r>
              <a:rPr lang="en-US" b="1" smtClean="0">
                <a:latin typeface="Arial" pitchFamily="34" charset="0"/>
              </a:rPr>
              <a:t>Local noise </a:t>
            </a:r>
            <a:r>
              <a:rPr lang="en-US" smtClean="0">
                <a:latin typeface="Arial" pitchFamily="34" charset="0"/>
              </a:rPr>
              <a:t>: Noise (defined as the maximum absolute difference between the flow value and the nearest integer) in the immediate neighborhood (plus/minus 1 base) of the given base. P3 </a:t>
            </a:r>
            <a:r>
              <a:rPr lang="en-US" b="1" smtClean="0">
                <a:latin typeface="Arial" pitchFamily="34" charset="0"/>
              </a:rPr>
              <a:t>Signal separation </a:t>
            </a:r>
            <a:r>
              <a:rPr lang="en-US" smtClean="0">
                <a:latin typeface="Arial" pitchFamily="34" charset="0"/>
              </a:rPr>
              <a:t>: A separation between 0-mer and 1-mer signals at the start of the read, as measured by the mean and standard deviation of all 0-mers and 1-mers in the read: P3 = -(m1 - m0 - s1 - s0)/m1 , where m0 and m1 are mean 0-mer and 1-mer signals, and s0 and s1 are mean standard deviations of 0-mer and 1-mer signals. P4 </a:t>
            </a:r>
            <a:r>
              <a:rPr lang="en-US" b="1" smtClean="0">
                <a:latin typeface="Arial" pitchFamily="34" charset="0"/>
              </a:rPr>
              <a:t>Multiple incorporations </a:t>
            </a:r>
            <a:r>
              <a:rPr lang="en-US" smtClean="0">
                <a:latin typeface="Arial" pitchFamily="34" charset="0"/>
              </a:rPr>
              <a:t>: For multiple incorporations of the same nucleotide in one flow, the last base in the incorporation order is assigned a value equivalent to the total number of incorporations. All other bases in the sequence of the multiple incorporations are assigned the value 1. P5 </a:t>
            </a:r>
            <a:r>
              <a:rPr lang="en-US" b="1" smtClean="0">
                <a:latin typeface="Arial" pitchFamily="34" charset="0"/>
              </a:rPr>
              <a:t>Penalty Miscall </a:t>
            </a:r>
            <a:r>
              <a:rPr lang="en-US" smtClean="0">
                <a:latin typeface="Arial" pitchFamily="34" charset="0"/>
              </a:rPr>
              <a:t>: The increase in penalty residual (see P1) if the second best candidate sequence is used by the base caller. Measures certainty about the emitted sequence as compared to the alternative sequences. P6 </a:t>
            </a:r>
            <a:r>
              <a:rPr lang="en-US" b="1" smtClean="0">
                <a:latin typeface="Arial" pitchFamily="34" charset="0"/>
              </a:rPr>
              <a:t>Environment noise </a:t>
            </a:r>
            <a:r>
              <a:rPr lang="en-US" smtClean="0">
                <a:latin typeface="Arial" pitchFamily="34" charset="0"/>
              </a:rPr>
              <a:t>: The average signal noise (defined as the absolute difference between the flow value and the nearest integer) in the neighborhood (plus/minus 5 bases) of the given base.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2190750" y="444500"/>
            <a:ext cx="2247900" cy="1685925"/>
          </a:xfrm>
          <a:ln/>
        </p:spPr>
      </p:sp>
      <p:sp>
        <p:nvSpPr>
          <p:cNvPr id="54275" name="Notes Placeholder 2"/>
          <p:cNvSpPr>
            <a:spLocks noGrp="1"/>
          </p:cNvSpPr>
          <p:nvPr>
            <p:ph type="body" idx="1"/>
          </p:nvPr>
        </p:nvSpPr>
        <p:spPr>
          <a:noFill/>
          <a:ln/>
        </p:spPr>
        <p:txBody>
          <a:bodyPr/>
          <a:lstStyle/>
          <a:p>
            <a:pPr eaLnBrk="1" hangingPunct="1"/>
            <a:r>
              <a:rPr lang="de-DE" smtClean="0">
                <a:latin typeface="Arial" pitchFamily="34" charset="0"/>
              </a:rPr>
              <a:t>Needs to be adapted per session – Here LAB</a:t>
            </a:r>
          </a:p>
          <a:p>
            <a:pPr eaLnBrk="1" hangingPunct="1"/>
            <a:endParaRPr lang="de-DE" smtClean="0">
              <a:latin typeface="Arial" pitchFamily="34" charset="0"/>
            </a:endParaRPr>
          </a:p>
          <a:p>
            <a:pPr eaLnBrk="1" hangingPunct="1"/>
            <a:r>
              <a:rPr lang="de-DE" smtClean="0">
                <a:latin typeface="Arial" pitchFamily="34" charset="0"/>
              </a:rPr>
              <a:t>How do we do that?</a:t>
            </a:r>
            <a:r>
              <a:rPr lang="de-DE" b="1" smtClean="0">
                <a:solidFill>
                  <a:srgbClr val="FF0000"/>
                </a:solidFill>
                <a:latin typeface="Arial" pitchFamily="34" charset="0"/>
              </a:rPr>
              <a:t> And Time frames</a:t>
            </a:r>
          </a:p>
          <a:p>
            <a:pPr eaLnBrk="1" hangingPunct="1"/>
            <a:endParaRPr lang="de-DE" smtClean="0">
              <a:latin typeface="Arial" pitchFamily="34" charset="0"/>
            </a:endParaRPr>
          </a:p>
          <a:p>
            <a:pPr eaLnBrk="1" hangingPunct="1"/>
            <a:r>
              <a:rPr lang="de-DE" smtClean="0">
                <a:latin typeface="Arial" pitchFamily="34" charset="0"/>
              </a:rPr>
              <a:t>We will go into the lab!</a:t>
            </a:r>
          </a:p>
          <a:p>
            <a:pPr eaLnBrk="1" hangingPunct="1"/>
            <a:r>
              <a:rPr lang="de-DE" smtClean="0">
                <a:latin typeface="Arial" pitchFamily="34" charset="0"/>
              </a:rPr>
              <a:t>X</a:t>
            </a:r>
          </a:p>
          <a:p>
            <a:pPr eaLnBrk="1" hangingPunct="1"/>
            <a:r>
              <a:rPr lang="de-DE" b="1" smtClean="0">
                <a:solidFill>
                  <a:srgbClr val="0000FF"/>
                </a:solidFill>
                <a:latin typeface="Arial" pitchFamily="34" charset="0"/>
              </a:rPr>
              <a:t>How does this relate to your expectations – trainer to refer to flipcharts with expectations</a:t>
            </a:r>
          </a:p>
          <a:p>
            <a:pPr eaLnBrk="1" hangingPunct="1"/>
            <a:r>
              <a:rPr lang="de-DE" b="1" smtClean="0">
                <a:solidFill>
                  <a:srgbClr val="0000FF"/>
                </a:solidFill>
                <a:latin typeface="Arial" pitchFamily="34" charset="0"/>
              </a:rPr>
              <a:t>Anything we need to or can add?</a:t>
            </a:r>
          </a:p>
          <a:p>
            <a:pPr eaLnBrk="1" hangingPunct="1"/>
            <a:endParaRPr lang="de-DE" smtClean="0">
              <a:latin typeface="Arial" pitchFamily="34" charset="0"/>
            </a:endParaRPr>
          </a:p>
          <a:p>
            <a:pPr eaLnBrk="1" hangingPunct="1"/>
            <a:endParaRPr lang="de-DE" smtClean="0">
              <a:latin typeface="Arial" pitchFamily="34" charset="0"/>
            </a:endParaRPr>
          </a:p>
          <a:p>
            <a:pPr eaLnBrk="1" hangingPunct="1"/>
            <a:r>
              <a:rPr lang="de-DE" smtClean="0">
                <a:latin typeface="Arial" pitchFamily="34" charset="0"/>
              </a:rPr>
              <a:t>Needs to be in the update loop when content = description will change</a:t>
            </a:r>
            <a:endParaRPr lang="en-US" smtClean="0">
              <a:latin typeface="Arial" pitchFamily="34" charset="0"/>
            </a:endParaRPr>
          </a:p>
          <a:p>
            <a:pPr eaLnBrk="1" hangingPunct="1"/>
            <a:endParaRPr 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EFB53944-C7FB-4946-B939-C2D707F985AF}"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a:xfrm>
            <a:off x="1144588" y="650875"/>
            <a:ext cx="4343400" cy="3257550"/>
          </a:xfrm>
          <a:ln/>
        </p:spPr>
      </p:sp>
      <p:sp>
        <p:nvSpPr>
          <p:cNvPr id="68611" name="Rectangle 3"/>
          <p:cNvSpPr>
            <a:spLocks noGrp="1"/>
          </p:cNvSpPr>
          <p:nvPr>
            <p:ph type="body" idx="1"/>
          </p:nvPr>
        </p:nvSpPr>
        <p:spPr>
          <a:noFill/>
          <a:ln/>
        </p:spPr>
        <p:txBody>
          <a:bodyPr lIns="87504" tIns="43753" rIns="87504" bIns="43753"/>
          <a:lstStyle/>
          <a:p>
            <a:r>
              <a:rPr lang="en-US" b="1" smtClean="0">
                <a:latin typeface="Arial" pitchFamily="34" charset="0"/>
              </a:rPr>
              <a:t>The Per-Base Quality Score System </a:t>
            </a:r>
          </a:p>
          <a:p>
            <a:r>
              <a:rPr lang="en-US" b="1" smtClean="0">
                <a:latin typeface="Arial" pitchFamily="34" charset="0"/>
              </a:rPr>
              <a:t>Overview </a:t>
            </a:r>
          </a:p>
          <a:p>
            <a:r>
              <a:rPr lang="en-US" smtClean="0">
                <a:latin typeface="Arial" pitchFamily="34" charset="0"/>
              </a:rPr>
              <a:t>The Ion Torrent per-base quality score system uses a Phred-like method to predict the probability of correct base call. The prediction is based on the quality of the base incorporation signal that was used for generating the base calls. The Personal Genome Machine (PGM) quality score system uses a set of 6 predictors whose values are correlated with the probability of a base miscall. A Phred lookup table is used for converting the values of predictors to error probabilities. The lookup table is generated by training on a representative data set in customer configuration. The lookup table is re-trained for each PGM software release and is shipped as part of the software package. </a:t>
            </a:r>
            <a:br>
              <a:rPr lang="en-US" smtClean="0">
                <a:latin typeface="Arial" pitchFamily="34" charset="0"/>
              </a:rPr>
            </a:br>
            <a:r>
              <a:rPr lang="en-US" smtClean="0">
                <a:latin typeface="Arial" pitchFamily="34" charset="0"/>
              </a:rPr>
              <a:t/>
            </a:r>
            <a:br>
              <a:rPr lang="en-US" smtClean="0">
                <a:latin typeface="Arial" pitchFamily="34" charset="0"/>
              </a:rPr>
            </a:br>
            <a:r>
              <a:rPr lang="en-US" smtClean="0">
                <a:latin typeface="Arial" pitchFamily="34" charset="0"/>
              </a:rPr>
              <a:t>Quality scores are published in the SFF, FASTQ, and SAM files. </a:t>
            </a:r>
            <a:r>
              <a:rPr lang="en-US" b="1" smtClean="0">
                <a:latin typeface="Arial" pitchFamily="34" charset="0"/>
              </a:rPr>
              <a:t>Quality Score Predictors </a:t>
            </a:r>
          </a:p>
          <a:p>
            <a:r>
              <a:rPr lang="en-US" smtClean="0">
                <a:latin typeface="Arial" pitchFamily="34" charset="0"/>
              </a:rPr>
              <a:t>Torrent software uses the following six predictors that are correlated with empirical base call quality: P1 </a:t>
            </a:r>
            <a:r>
              <a:rPr lang="en-US" b="1" smtClean="0">
                <a:latin typeface="Arial" pitchFamily="34" charset="0"/>
              </a:rPr>
              <a:t>Penalty Residual </a:t>
            </a:r>
            <a:r>
              <a:rPr lang="en-US" smtClean="0">
                <a:latin typeface="Arial" pitchFamily="34" charset="0"/>
              </a:rPr>
              <a:t>: A penalty based on the difference between predicted and actual flow values. Computed by the base caller. P2 </a:t>
            </a:r>
            <a:r>
              <a:rPr lang="en-US" b="1" smtClean="0">
                <a:latin typeface="Arial" pitchFamily="34" charset="0"/>
              </a:rPr>
              <a:t>Local noise </a:t>
            </a:r>
            <a:r>
              <a:rPr lang="en-US" smtClean="0">
                <a:latin typeface="Arial" pitchFamily="34" charset="0"/>
              </a:rPr>
              <a:t>: Noise (defined as the maximum absolute difference between the flow value and the nearest integer) in the immediate neighborhood (plus/minus 1 base) of the given base. P3 </a:t>
            </a:r>
            <a:r>
              <a:rPr lang="en-US" b="1" smtClean="0">
                <a:latin typeface="Arial" pitchFamily="34" charset="0"/>
              </a:rPr>
              <a:t>Signal separation </a:t>
            </a:r>
            <a:r>
              <a:rPr lang="en-US" smtClean="0">
                <a:latin typeface="Arial" pitchFamily="34" charset="0"/>
              </a:rPr>
              <a:t>: A separation between 0-mer and 1-mer signals at the start of the read, as measured by the mean and standard deviation of all 0-mers and 1-mers in the read: P3 = -(m1 - m0 - s1 - s0)/m1 , where m0 and m1 are mean 0-mer and 1-mer signals, and s0 and s1 are mean standard deviations of 0-mer and 1-mer signals. P4 </a:t>
            </a:r>
            <a:r>
              <a:rPr lang="en-US" b="1" smtClean="0">
                <a:latin typeface="Arial" pitchFamily="34" charset="0"/>
              </a:rPr>
              <a:t>Multiple incorporations </a:t>
            </a:r>
            <a:r>
              <a:rPr lang="en-US" smtClean="0">
                <a:latin typeface="Arial" pitchFamily="34" charset="0"/>
              </a:rPr>
              <a:t>: For multiple incorporations of the same nucleotide in one flow, the last base in the incorporation order is assigned a value equivalent to the total number of incorporations. All other bases in the sequence of the multiple incorporations are assigned the value 1. P5 </a:t>
            </a:r>
            <a:r>
              <a:rPr lang="en-US" b="1" smtClean="0">
                <a:latin typeface="Arial" pitchFamily="34" charset="0"/>
              </a:rPr>
              <a:t>Penalty Miscall </a:t>
            </a:r>
            <a:r>
              <a:rPr lang="en-US" smtClean="0">
                <a:latin typeface="Arial" pitchFamily="34" charset="0"/>
              </a:rPr>
              <a:t>: The increase in penalty residual (see P1) if the second best candidate sequence is used by the base caller. Measures certainty about the emitted sequence as compared to the alternative sequences. P6 </a:t>
            </a:r>
            <a:r>
              <a:rPr lang="en-US" b="1" smtClean="0">
                <a:latin typeface="Arial" pitchFamily="34" charset="0"/>
              </a:rPr>
              <a:t>Environment noise </a:t>
            </a:r>
            <a:r>
              <a:rPr lang="en-US" smtClean="0">
                <a:latin typeface="Arial" pitchFamily="34" charset="0"/>
              </a:rPr>
              <a:t>: The average signal noise (defined as the absolute difference between the flow value and the nearest integer) in the neighborhood (plus/minus 5 bases) of the given base.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44588" y="650875"/>
            <a:ext cx="4343400" cy="3257550"/>
          </a:xfrm>
          <a:ln/>
        </p:spPr>
      </p:sp>
      <p:sp>
        <p:nvSpPr>
          <p:cNvPr id="70659" name="Notes Placeholder 2"/>
          <p:cNvSpPr>
            <a:spLocks noGrp="1"/>
          </p:cNvSpPr>
          <p:nvPr>
            <p:ph type="body" idx="1"/>
          </p:nvPr>
        </p:nvSpPr>
        <p:spPr>
          <a:noFill/>
          <a:ln/>
        </p:spPr>
        <p:txBody>
          <a:bodyPr lIns="87504" tIns="43753" rIns="87504" bIns="43753"/>
          <a:lstStyle/>
          <a:p>
            <a:pPr>
              <a:spcBef>
                <a:spcPct val="0"/>
              </a:spcBef>
            </a:pPr>
            <a:endParaRPr lang="en-US" smtClean="0">
              <a:latin typeface="Arial" pitchFamily="34" charset="0"/>
            </a:endParaRPr>
          </a:p>
        </p:txBody>
      </p:sp>
      <p:sp>
        <p:nvSpPr>
          <p:cNvPr id="70660" name="Slide Number Placeholder 3"/>
          <p:cNvSpPr txBox="1">
            <a:spLocks noGrp="1"/>
          </p:cNvSpPr>
          <p:nvPr/>
        </p:nvSpPr>
        <p:spPr bwMode="auto">
          <a:xfrm>
            <a:off x="3755126" y="8250953"/>
            <a:ext cx="2872740" cy="434340"/>
          </a:xfrm>
          <a:prstGeom prst="rect">
            <a:avLst/>
          </a:prstGeom>
          <a:noFill/>
          <a:ln w="9525">
            <a:noFill/>
            <a:miter lim="800000"/>
            <a:headEnd/>
            <a:tailEnd/>
          </a:ln>
        </p:spPr>
        <p:txBody>
          <a:bodyPr lIns="87504" tIns="43753" rIns="87504" bIns="43753" anchor="b"/>
          <a:lstStyle/>
          <a:p>
            <a:pPr algn="r" defTabSz="828024"/>
            <a:fld id="{178D5DE2-B3EE-493B-8AF0-AB328883E1E4}" type="slidenum">
              <a:rPr lang="en-US" sz="1100">
                <a:latin typeface="Calibri" pitchFamily="34" charset="0"/>
              </a:rPr>
              <a:pPr algn="r" defTabSz="828024"/>
              <a:t>21</a:t>
            </a:fld>
            <a:endParaRPr lang="en-US" sz="1100" dirty="0">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a:xfrm>
            <a:off x="1144588" y="650875"/>
            <a:ext cx="4343400" cy="3257550"/>
          </a:xfrm>
          <a:ln/>
        </p:spPr>
      </p:sp>
      <p:sp>
        <p:nvSpPr>
          <p:cNvPr id="71683" name="Rectangle 3"/>
          <p:cNvSpPr>
            <a:spLocks noGrp="1"/>
          </p:cNvSpPr>
          <p:nvPr>
            <p:ph type="body" idx="1"/>
          </p:nvPr>
        </p:nvSpPr>
        <p:spPr>
          <a:noFill/>
          <a:ln/>
        </p:spPr>
        <p:txBody>
          <a:bodyPr lIns="87504" tIns="43753" rIns="87504" bIns="43753"/>
          <a:lstStyle/>
          <a:p>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a:xfrm>
            <a:off x="1144588" y="650875"/>
            <a:ext cx="4343400" cy="3257550"/>
          </a:xfrm>
          <a:ln/>
        </p:spPr>
      </p:sp>
      <p:sp>
        <p:nvSpPr>
          <p:cNvPr id="72707" name="Rectangle 3"/>
          <p:cNvSpPr>
            <a:spLocks noGrp="1"/>
          </p:cNvSpPr>
          <p:nvPr>
            <p:ph type="body" idx="1"/>
          </p:nvPr>
        </p:nvSpPr>
        <p:spPr>
          <a:noFill/>
          <a:ln/>
        </p:spPr>
        <p:txBody>
          <a:bodyPr lIns="87504" tIns="43753" rIns="87504" bIns="43753"/>
          <a:lstStyle/>
          <a:p>
            <a:r>
              <a:rPr lang="en-US" smtClean="0">
                <a:latin typeface="Arial" pitchFamily="34" charset="0"/>
              </a:rPr>
              <a:t>Ion Community, Torrent Dev, Documents, Technical Note – Filtering &amp; Trimming</a:t>
            </a:r>
          </a:p>
          <a:p>
            <a:r>
              <a:rPr lang="en-US" smtClean="0">
                <a:latin typeface="Arial" pitchFamily="34" charset="0"/>
              </a:rPr>
              <a:t>http://lifetech-it.hosted.jivesoftware.com/docs/DOC-2070</a:t>
            </a:r>
          </a:p>
          <a:p>
            <a:r>
              <a:rPr lang="en-US" smtClean="0">
                <a:latin typeface="Arial" pitchFamily="34" charset="0"/>
              </a:rPr>
              <a:t>http://lifetech-it.hosted.jivesoftware.com/videos/1643</a:t>
            </a:r>
          </a:p>
          <a:p>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a:xfrm>
            <a:off x="1144588" y="650875"/>
            <a:ext cx="4343400" cy="3257550"/>
          </a:xfrm>
          <a:ln/>
        </p:spPr>
      </p:sp>
      <p:sp>
        <p:nvSpPr>
          <p:cNvPr id="73731" name="Rectangle 3"/>
          <p:cNvSpPr>
            <a:spLocks noGrp="1"/>
          </p:cNvSpPr>
          <p:nvPr>
            <p:ph type="body" idx="1"/>
          </p:nvPr>
        </p:nvSpPr>
        <p:spPr>
          <a:noFill/>
          <a:ln/>
        </p:spPr>
        <p:txBody>
          <a:bodyPr lIns="87504" tIns="43753" rIns="87504" bIns="43753"/>
          <a:lstStyle/>
          <a:p>
            <a:r>
              <a:rPr lang="en-US" smtClean="0">
                <a:latin typeface="Arial" pitchFamily="34" charset="0"/>
              </a:rPr>
              <a:t>Ion Community, Torrent Dev, Documents, Technical Note – Filtering &amp; Trimming</a:t>
            </a:r>
          </a:p>
          <a:p>
            <a:r>
              <a:rPr lang="en-US" smtClean="0">
                <a:latin typeface="Arial" pitchFamily="34" charset="0"/>
              </a:rPr>
              <a:t>http://lifetech-it.hosted.jivesoftware.com/docs/DOC-2070</a:t>
            </a:r>
          </a:p>
          <a:p>
            <a:r>
              <a:rPr lang="en-US" smtClean="0">
                <a:latin typeface="Arial" pitchFamily="34" charset="0"/>
              </a:rPr>
              <a:t>http://lifetech-it.hosted.jivesoftware.com/videos/1643</a:t>
            </a:r>
          </a:p>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a:xfrm>
            <a:off x="1144588" y="650875"/>
            <a:ext cx="4343400" cy="3257550"/>
          </a:xfrm>
          <a:ln/>
        </p:spPr>
      </p:sp>
      <p:sp>
        <p:nvSpPr>
          <p:cNvPr id="74755" name="Rectangle 3"/>
          <p:cNvSpPr>
            <a:spLocks noGrp="1"/>
          </p:cNvSpPr>
          <p:nvPr>
            <p:ph type="body" idx="1"/>
          </p:nvPr>
        </p:nvSpPr>
        <p:spPr>
          <a:noFill/>
          <a:ln/>
        </p:spPr>
        <p:txBody>
          <a:bodyPr lIns="87504" tIns="43753" rIns="87504" bIns="43753"/>
          <a:lstStyle/>
          <a:p>
            <a:r>
              <a:rPr lang="fr-FR" smtClean="0">
                <a:latin typeface="Arial" pitchFamily="34" charset="0"/>
              </a:rPr>
              <a:t>One consequence 3% =&gt; roughly 1 in 33 =&gt; periodicity of around 30 bases or so</a:t>
            </a:r>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44588" y="650875"/>
            <a:ext cx="4343400" cy="3257550"/>
          </a:xfrm>
          <a:ln/>
        </p:spPr>
      </p:sp>
      <p:sp>
        <p:nvSpPr>
          <p:cNvPr id="76803" name="Notes Placeholder 2"/>
          <p:cNvSpPr>
            <a:spLocks noGrp="1"/>
          </p:cNvSpPr>
          <p:nvPr>
            <p:ph type="body" idx="1"/>
          </p:nvPr>
        </p:nvSpPr>
        <p:spPr>
          <a:noFill/>
          <a:ln/>
        </p:spPr>
        <p:txBody>
          <a:bodyPr lIns="87504" tIns="43753" rIns="87504" bIns="43753"/>
          <a:lstStyle/>
          <a:p>
            <a:endParaRPr lang="en-US" smtClean="0">
              <a:latin typeface="Arial" pitchFamily="34" charset="0"/>
            </a:endParaRPr>
          </a:p>
        </p:txBody>
      </p:sp>
      <p:sp>
        <p:nvSpPr>
          <p:cNvPr id="76804" name="Slide Number Placeholder 3"/>
          <p:cNvSpPr txBox="1">
            <a:spLocks noGrp="1"/>
          </p:cNvSpPr>
          <p:nvPr/>
        </p:nvSpPr>
        <p:spPr bwMode="auto">
          <a:xfrm>
            <a:off x="3755126" y="8250953"/>
            <a:ext cx="2872740" cy="434340"/>
          </a:xfrm>
          <a:prstGeom prst="rect">
            <a:avLst/>
          </a:prstGeom>
          <a:noFill/>
          <a:ln w="9525">
            <a:noFill/>
            <a:miter lim="800000"/>
            <a:headEnd/>
            <a:tailEnd/>
          </a:ln>
        </p:spPr>
        <p:txBody>
          <a:bodyPr lIns="87504" tIns="43753" rIns="87504" bIns="43753" anchor="b"/>
          <a:lstStyle/>
          <a:p>
            <a:pPr algn="r" defTabSz="828024"/>
            <a:fld id="{EFC35CB1-459E-469A-83C7-5A4FC443B121}" type="slidenum">
              <a:rPr lang="en-US" sz="1100">
                <a:latin typeface="Calibri" pitchFamily="34" charset="0"/>
              </a:rPr>
              <a:pPr algn="r" defTabSz="828024"/>
              <a:t>26</a:t>
            </a:fld>
            <a:endParaRPr lang="en-US" sz="1100" dirty="0">
              <a:latin typeface="Calibri" pitchFamily="34" charset="0"/>
            </a:endParaRPr>
          </a:p>
        </p:txBody>
      </p:sp>
      <p:sp>
        <p:nvSpPr>
          <p:cNvPr id="76805" name="Header Placeholder 4"/>
          <p:cNvSpPr txBox="1">
            <a:spLocks noGrp="1"/>
          </p:cNvSpPr>
          <p:nvPr/>
        </p:nvSpPr>
        <p:spPr bwMode="auto">
          <a:xfrm>
            <a:off x="0" y="0"/>
            <a:ext cx="2872740" cy="434340"/>
          </a:xfrm>
          <a:prstGeom prst="rect">
            <a:avLst/>
          </a:prstGeom>
          <a:noFill/>
          <a:ln w="9525">
            <a:noFill/>
            <a:miter lim="800000"/>
            <a:headEnd/>
            <a:tailEnd/>
          </a:ln>
        </p:spPr>
        <p:txBody>
          <a:bodyPr lIns="87504" tIns="43753" rIns="87504" bIns="43753"/>
          <a:lstStyle/>
          <a:p>
            <a:pPr defTabSz="828024"/>
            <a:r>
              <a:rPr lang="en-US" sz="1100" dirty="0">
                <a:latin typeface="Calibri" pitchFamily="34" charset="0"/>
              </a:rPr>
              <a:t>Ion Torrent Systems, Inc.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a:xfrm>
            <a:off x="1144588" y="649288"/>
            <a:ext cx="4343400" cy="3257550"/>
          </a:xfrm>
          <a:ln/>
        </p:spPr>
      </p:sp>
      <p:sp>
        <p:nvSpPr>
          <p:cNvPr id="77827" name="Rectangle 3"/>
          <p:cNvSpPr>
            <a:spLocks noGrp="1"/>
          </p:cNvSpPr>
          <p:nvPr>
            <p:ph type="body" idx="1"/>
          </p:nvPr>
        </p:nvSpPr>
        <p:spPr>
          <a:noFill/>
          <a:ln/>
        </p:spPr>
        <p:txBody>
          <a:bodyPr lIns="87504" tIns="43753" rIns="87504" bIns="43753"/>
          <a:lstStyle/>
          <a:p>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a:xfrm>
            <a:off x="1144588" y="650875"/>
            <a:ext cx="4343400" cy="3257550"/>
          </a:xfrm>
          <a:ln/>
        </p:spPr>
      </p:sp>
      <p:sp>
        <p:nvSpPr>
          <p:cNvPr id="78851" name="Rectangle 3"/>
          <p:cNvSpPr>
            <a:spLocks noGrp="1"/>
          </p:cNvSpPr>
          <p:nvPr>
            <p:ph type="body" idx="1"/>
          </p:nvPr>
        </p:nvSpPr>
        <p:spPr>
          <a:noFill/>
          <a:ln/>
        </p:spPr>
        <p:txBody>
          <a:bodyPr lIns="87504" tIns="43753" rIns="87504" bIns="43753"/>
          <a:lstStyle/>
          <a:p>
            <a:r>
              <a:rPr lang="en-US" b="1" smtClean="0">
                <a:latin typeface="Arial" pitchFamily="34" charset="0"/>
              </a:rPr>
              <a:t>Heuristic</a:t>
            </a:r>
            <a:r>
              <a:rPr lang="en-US" smtClean="0">
                <a:latin typeface="Arial" pitchFamily="34" charset="0"/>
              </a:rPr>
              <a:t> (  </a:t>
            </a:r>
            <a:r>
              <a:rPr lang="en-US" smtClean="0">
                <a:latin typeface="Arial" pitchFamily="34" charset="0"/>
                <a:hlinkClick r:id="rId3" tooltip="Wikipedia:IPA for English"/>
              </a:rPr>
              <a:t>/</a:t>
            </a:r>
            <a:r>
              <a:rPr lang="en-US" smtClean="0">
                <a:latin typeface="Arial" pitchFamily="34" charset="0"/>
                <a:hlinkClick r:id="rId4" tooltip="Wikipedia:IPA for English"/>
              </a:rPr>
              <a:t>hjʉˈrɪstɨk</a:t>
            </a:r>
            <a:r>
              <a:rPr lang="en-US" smtClean="0">
                <a:latin typeface="Arial" pitchFamily="34" charset="0"/>
                <a:hlinkClick r:id="rId3" tooltip="Wikipedia:IPA for English"/>
              </a:rPr>
              <a:t>/</a:t>
            </a:r>
            <a:r>
              <a:rPr lang="en-US" smtClean="0">
                <a:latin typeface="Arial" pitchFamily="34" charset="0"/>
              </a:rPr>
              <a:t>; or </a:t>
            </a:r>
            <a:r>
              <a:rPr lang="en-US" b="1" smtClean="0">
                <a:latin typeface="Arial" pitchFamily="34" charset="0"/>
              </a:rPr>
              <a:t>heuristics</a:t>
            </a:r>
            <a:r>
              <a:rPr lang="en-US" smtClean="0">
                <a:latin typeface="Arial" pitchFamily="34" charset="0"/>
              </a:rPr>
              <a:t>; </a:t>
            </a:r>
            <a:r>
              <a:rPr lang="en-US" smtClean="0">
                <a:latin typeface="Arial" pitchFamily="34" charset="0"/>
                <a:hlinkClick r:id="rId5" tooltip="Greek language"/>
              </a:rPr>
              <a:t>Greek</a:t>
            </a:r>
            <a:r>
              <a:rPr lang="en-US" smtClean="0">
                <a:latin typeface="Arial" pitchFamily="34" charset="0"/>
              </a:rPr>
              <a:t>: "Εὑρίσκω", </a:t>
            </a:r>
            <a:r>
              <a:rPr lang="en-US" b="1" smtClean="0">
                <a:latin typeface="Arial" pitchFamily="34" charset="0"/>
              </a:rPr>
              <a:t>"find"</a:t>
            </a:r>
            <a:r>
              <a:rPr lang="en-US" smtClean="0">
                <a:latin typeface="Arial" pitchFamily="34" charset="0"/>
              </a:rPr>
              <a:t> or </a:t>
            </a:r>
            <a:r>
              <a:rPr lang="en-US" b="1" smtClean="0">
                <a:latin typeface="Arial" pitchFamily="34" charset="0"/>
              </a:rPr>
              <a:t>"discover"</a:t>
            </a:r>
            <a:r>
              <a:rPr lang="en-US" smtClean="0">
                <a:latin typeface="Arial" pitchFamily="34" charset="0"/>
              </a:rPr>
              <a:t>) refers to experience-based techniques for problem solving, learning, and discovery. Where an exhaustive search is impractical, heuristic methods are used to speed up the process of finding a satisfactory solution. Examples of this method include using a </a:t>
            </a:r>
            <a:r>
              <a:rPr lang="en-US" smtClean="0">
                <a:latin typeface="Arial" pitchFamily="34" charset="0"/>
                <a:hlinkClick r:id="rId6" tooltip="Rule of thumb"/>
              </a:rPr>
              <a:t>rule of thumb</a:t>
            </a:r>
            <a:r>
              <a:rPr lang="en-US" smtClean="0">
                <a:latin typeface="Arial" pitchFamily="34" charset="0"/>
              </a:rPr>
              <a:t>, an </a:t>
            </a:r>
            <a:r>
              <a:rPr lang="en-US" smtClean="0">
                <a:latin typeface="Arial" pitchFamily="34" charset="0"/>
                <a:hlinkClick r:id="rId7" tooltip="Hypothesis"/>
              </a:rPr>
              <a:t>educated guess</a:t>
            </a:r>
            <a:r>
              <a:rPr lang="en-US" smtClean="0">
                <a:latin typeface="Arial" pitchFamily="34" charset="0"/>
              </a:rPr>
              <a:t>, an intuitive judgment, or </a:t>
            </a:r>
            <a:r>
              <a:rPr lang="en-US" smtClean="0">
                <a:latin typeface="Arial" pitchFamily="34" charset="0"/>
                <a:hlinkClick r:id="rId8" tooltip="Common sense"/>
              </a:rPr>
              <a:t>common sense</a:t>
            </a:r>
            <a:r>
              <a:rPr lang="en-US" smtClean="0">
                <a:latin typeface="Arial" pitchFamily="34" charset="0"/>
              </a:rPr>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a:xfrm>
            <a:off x="1144588" y="649288"/>
            <a:ext cx="4343400" cy="3257550"/>
          </a:xfrm>
          <a:ln/>
        </p:spPr>
      </p:sp>
      <p:sp>
        <p:nvSpPr>
          <p:cNvPr id="79875" name="Rectangle 3"/>
          <p:cNvSpPr>
            <a:spLocks noGrp="1"/>
          </p:cNvSpPr>
          <p:nvPr>
            <p:ph type="body" idx="1"/>
          </p:nvPr>
        </p:nvSpPr>
        <p:spPr>
          <a:noFill/>
          <a:ln/>
        </p:spPr>
        <p:txBody>
          <a:bodyPr lIns="87504" tIns="43753" rIns="87504" bIns="43753"/>
          <a:lstStyle/>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a:xfrm>
            <a:off x="1144588" y="650875"/>
            <a:ext cx="4343400" cy="3257550"/>
          </a:xfrm>
          <a:ln/>
        </p:spPr>
      </p:sp>
      <p:sp>
        <p:nvSpPr>
          <p:cNvPr id="55299" name="Rectangle 3"/>
          <p:cNvSpPr>
            <a:spLocks noGrp="1"/>
          </p:cNvSpPr>
          <p:nvPr>
            <p:ph type="body" idx="1"/>
          </p:nvPr>
        </p:nvSpPr>
        <p:spPr>
          <a:noFill/>
          <a:ln/>
        </p:spPr>
        <p:txBody>
          <a:bodyPr lIns="87504" tIns="43753" rIns="87504" bIns="43753"/>
          <a:lstStyle/>
          <a:p>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a:xfrm>
            <a:off x="1144588" y="650875"/>
            <a:ext cx="4343400" cy="3257550"/>
          </a:xfrm>
          <a:ln/>
        </p:spPr>
      </p:sp>
      <p:sp>
        <p:nvSpPr>
          <p:cNvPr id="80899" name="Rectangle 3"/>
          <p:cNvSpPr>
            <a:spLocks noGrp="1"/>
          </p:cNvSpPr>
          <p:nvPr>
            <p:ph type="body" idx="1"/>
          </p:nvPr>
        </p:nvSpPr>
        <p:spPr>
          <a:noFill/>
          <a:ln/>
        </p:spPr>
        <p:txBody>
          <a:bodyPr lIns="87504" tIns="43753" rIns="87504" bIns="43753"/>
          <a:lstStyle/>
          <a:p>
            <a:endParaRPr 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a:xfrm>
            <a:off x="1144588" y="650875"/>
            <a:ext cx="4343400" cy="3257550"/>
          </a:xfrm>
          <a:ln/>
        </p:spPr>
      </p:sp>
      <p:sp>
        <p:nvSpPr>
          <p:cNvPr id="81923" name="Rectangle 3"/>
          <p:cNvSpPr>
            <a:spLocks noGrp="1"/>
          </p:cNvSpPr>
          <p:nvPr>
            <p:ph type="body" idx="1"/>
          </p:nvPr>
        </p:nvSpPr>
        <p:spPr>
          <a:noFill/>
          <a:ln/>
        </p:spPr>
        <p:txBody>
          <a:bodyPr lIns="87504" tIns="43753" rIns="87504" bIns="43753"/>
          <a:lstStyle/>
          <a:p>
            <a:endParaRPr 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a:xfrm>
            <a:off x="1144588" y="649288"/>
            <a:ext cx="4343400" cy="3257550"/>
          </a:xfrm>
          <a:ln/>
        </p:spPr>
      </p:sp>
      <p:sp>
        <p:nvSpPr>
          <p:cNvPr id="82947" name="Rectangle 3"/>
          <p:cNvSpPr>
            <a:spLocks noGrp="1"/>
          </p:cNvSpPr>
          <p:nvPr>
            <p:ph type="body" idx="1"/>
          </p:nvPr>
        </p:nvSpPr>
        <p:spPr>
          <a:noFill/>
          <a:ln/>
        </p:spPr>
        <p:txBody>
          <a:bodyPr lIns="87504" tIns="43753" rIns="87504" bIns="43753"/>
          <a:lstStyle/>
          <a:p>
            <a:endParaRPr 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44588" y="650875"/>
            <a:ext cx="4343400" cy="3257550"/>
          </a:xfrm>
          <a:ln/>
        </p:spPr>
      </p:sp>
      <p:sp>
        <p:nvSpPr>
          <p:cNvPr id="83971" name="Notes Placeholder 2"/>
          <p:cNvSpPr>
            <a:spLocks noGrp="1"/>
          </p:cNvSpPr>
          <p:nvPr>
            <p:ph type="body" idx="1"/>
          </p:nvPr>
        </p:nvSpPr>
        <p:spPr>
          <a:noFill/>
          <a:ln/>
        </p:spPr>
        <p:txBody>
          <a:bodyPr lIns="87504" tIns="43753" rIns="87504" bIns="43753"/>
          <a:lstStyle/>
          <a:p>
            <a:pPr>
              <a:spcBef>
                <a:spcPct val="0"/>
              </a:spcBef>
            </a:pPr>
            <a:endParaRPr lang="en-US" smtClean="0">
              <a:latin typeface="Arial" pitchFamily="34" charset="0"/>
            </a:endParaRPr>
          </a:p>
        </p:txBody>
      </p:sp>
      <p:sp>
        <p:nvSpPr>
          <p:cNvPr id="83972" name="Slide Number Placeholder 3"/>
          <p:cNvSpPr txBox="1">
            <a:spLocks noGrp="1"/>
          </p:cNvSpPr>
          <p:nvPr/>
        </p:nvSpPr>
        <p:spPr bwMode="auto">
          <a:xfrm>
            <a:off x="3755126" y="8250953"/>
            <a:ext cx="2872740" cy="434340"/>
          </a:xfrm>
          <a:prstGeom prst="rect">
            <a:avLst/>
          </a:prstGeom>
          <a:noFill/>
          <a:ln w="9525">
            <a:noFill/>
            <a:miter lim="800000"/>
            <a:headEnd/>
            <a:tailEnd/>
          </a:ln>
        </p:spPr>
        <p:txBody>
          <a:bodyPr lIns="87504" tIns="43753" rIns="87504" bIns="43753" anchor="b"/>
          <a:lstStyle/>
          <a:p>
            <a:pPr algn="r" defTabSz="828024"/>
            <a:fld id="{83BB2F94-BA4C-466E-B0E5-6B60B9C352EC}" type="slidenum">
              <a:rPr lang="en-US" sz="1100">
                <a:latin typeface="Calibri" pitchFamily="34" charset="0"/>
              </a:rPr>
              <a:pPr algn="r" defTabSz="828024"/>
              <a:t>33</a:t>
            </a:fld>
            <a:endParaRPr lang="en-US" sz="1100" dirty="0">
              <a:latin typeface="Calibri"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a:xfrm>
            <a:off x="1144588" y="650875"/>
            <a:ext cx="4343400" cy="3257550"/>
          </a:xfrm>
          <a:ln/>
        </p:spPr>
      </p:sp>
      <p:sp>
        <p:nvSpPr>
          <p:cNvPr id="84995" name="Rectangle 3"/>
          <p:cNvSpPr>
            <a:spLocks noGrp="1"/>
          </p:cNvSpPr>
          <p:nvPr>
            <p:ph type="body" idx="1"/>
          </p:nvPr>
        </p:nvSpPr>
        <p:spPr>
          <a:noFill/>
          <a:ln/>
        </p:spPr>
        <p:txBody>
          <a:bodyPr lIns="87504" tIns="43753" rIns="87504" bIns="43753"/>
          <a:lstStyle/>
          <a:p>
            <a:endParaRPr 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0750" y="444500"/>
            <a:ext cx="2247900" cy="1685925"/>
          </a:xfrm>
        </p:spPr>
      </p:sp>
      <p:sp>
        <p:nvSpPr>
          <p:cNvPr id="3" name="Notes Placeholder 2"/>
          <p:cNvSpPr>
            <a:spLocks noGrp="1"/>
          </p:cNvSpPr>
          <p:nvPr>
            <p:ph type="body" idx="1"/>
          </p:nvPr>
        </p:nvSpPr>
        <p:spPr/>
        <p:txBody>
          <a:bodyPr>
            <a:normAutofit/>
          </a:bodyPr>
          <a:lstStyle/>
          <a:p>
            <a:r>
              <a:rPr lang="en-US" dirty="0" err="1" smtClean="0"/>
              <a:t>Amplicons</a:t>
            </a:r>
            <a:r>
              <a:rPr lang="en-US" baseline="0" dirty="0" smtClean="0"/>
              <a:t> Stats if </a:t>
            </a:r>
            <a:r>
              <a:rPr lang="en-US" baseline="0" smtClean="0"/>
              <a:t>running AmpliSeq, </a:t>
            </a:r>
            <a:endParaRPr lang="en-US" dirty="0"/>
          </a:p>
        </p:txBody>
      </p:sp>
      <p:sp>
        <p:nvSpPr>
          <p:cNvPr id="4" name="Slide Number Placeholder 3"/>
          <p:cNvSpPr>
            <a:spLocks noGrp="1"/>
          </p:cNvSpPr>
          <p:nvPr>
            <p:ph type="sldNum" sz="quarter" idx="10"/>
          </p:nvPr>
        </p:nvSpPr>
        <p:spPr/>
        <p:txBody>
          <a:bodyPr/>
          <a:lstStyle/>
          <a:p>
            <a:pPr>
              <a:defRPr/>
            </a:pPr>
            <a:fld id="{84D5998C-2861-44D0-B0ED-077E18A44D73}" type="slidenum">
              <a:rPr lang="en-US" smtClean="0"/>
              <a:pPr>
                <a:defRPr/>
              </a:pPr>
              <a:t>38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bwMode="auto">
          <a:xfrm>
            <a:off x="2190750" y="444500"/>
            <a:ext cx="2247900" cy="1685925"/>
          </a:xfrm>
          <a:noFill/>
          <a:ln>
            <a:solidFill>
              <a:srgbClr val="000000"/>
            </a:solidFill>
            <a:miter lim="800000"/>
            <a:headEnd/>
            <a:tailEnd/>
          </a:ln>
        </p:spPr>
      </p:sp>
      <p:sp>
        <p:nvSpPr>
          <p:cNvPr id="214019"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pPr eaLnBrk="1" hangingPunct="1">
              <a:spcBef>
                <a:spcPct val="0"/>
              </a:spcBef>
            </a:pPr>
            <a:r>
              <a:rPr lang="en-US" dirty="0" smtClean="0"/>
              <a:t>The flexibility of Torrent Suite Software allows users to develop </a:t>
            </a:r>
            <a:r>
              <a:rPr lang="en-US" dirty="0" err="1" smtClean="0"/>
              <a:t>plugins</a:t>
            </a:r>
            <a:r>
              <a:rPr lang="en-US" dirty="0" smtClean="0"/>
              <a:t>, which are stand alone programs, that add functionality to Torrent Suite. So if users have their own pipelines in house or favorite piece of software, as long as it can be run from a command-line, it can be done within a </a:t>
            </a:r>
            <a:r>
              <a:rPr lang="en-US" dirty="0" err="1" smtClean="0"/>
              <a:t>plugin</a:t>
            </a:r>
            <a:r>
              <a:rPr lang="en-US" dirty="0" smtClean="0"/>
              <a:t>.</a:t>
            </a:r>
          </a:p>
          <a:p>
            <a:pPr eaLnBrk="1" hangingPunct="1">
              <a:spcBef>
                <a:spcPct val="0"/>
              </a:spcBef>
            </a:pPr>
            <a:endParaRPr lang="en-US" dirty="0" smtClean="0"/>
          </a:p>
          <a:p>
            <a:pPr eaLnBrk="1" hangingPunct="1">
              <a:spcBef>
                <a:spcPct val="0"/>
              </a:spcBef>
            </a:pPr>
            <a:r>
              <a:rPr lang="en-US" dirty="0" smtClean="0"/>
              <a:t>Here are several examples of how the framework has been leveraged to make use of open-source tools, published methods, and commercial software to develop a </a:t>
            </a:r>
            <a:r>
              <a:rPr lang="en-US" dirty="0" err="1" smtClean="0"/>
              <a:t>plugin</a:t>
            </a:r>
            <a:r>
              <a:rPr lang="en-US" dirty="0" smtClean="0"/>
              <a:t> to address a specific analysis need.</a:t>
            </a:r>
          </a:p>
          <a:p>
            <a:pPr eaLnBrk="1" hangingPunct="1">
              <a:spcBef>
                <a:spcPct val="0"/>
              </a:spcBef>
            </a:pPr>
            <a:endParaRPr lang="en-US" dirty="0" smtClean="0"/>
          </a:p>
          <a:p>
            <a:pPr eaLnBrk="1" hangingPunct="1">
              <a:spcBef>
                <a:spcPct val="0"/>
              </a:spcBef>
            </a:pPr>
            <a:r>
              <a:rPr lang="en-US" b="1" dirty="0" smtClean="0"/>
              <a:t>Assembler</a:t>
            </a:r>
            <a:r>
              <a:rPr lang="en-US" dirty="0" smtClean="0"/>
              <a:t>: This is a de novo assembly </a:t>
            </a:r>
            <a:r>
              <a:rPr lang="en-US" dirty="0" err="1" smtClean="0"/>
              <a:t>plugin</a:t>
            </a:r>
            <a:r>
              <a:rPr lang="en-US" dirty="0" smtClean="0"/>
              <a:t> that makes use of the open source package MIRA which has </a:t>
            </a:r>
            <a:r>
              <a:rPr lang="en-US" dirty="0" err="1" smtClean="0"/>
              <a:t>paramters</a:t>
            </a:r>
            <a:r>
              <a:rPr lang="en-US" dirty="0" smtClean="0"/>
              <a:t> specific for the Ion Torrent platform along with some additional parameters preset that we have found to work most optimally with internal runs. The output contains a simple report containing common assembly metrics such as N50, and N90 along with the number of </a:t>
            </a:r>
            <a:r>
              <a:rPr lang="en-US" dirty="0" err="1" smtClean="0"/>
              <a:t>contings</a:t>
            </a:r>
            <a:r>
              <a:rPr lang="en-US" dirty="0" smtClean="0"/>
              <a:t> and a like to the FASTA file containing the assembled </a:t>
            </a:r>
            <a:r>
              <a:rPr lang="en-US" dirty="0" err="1" smtClean="0"/>
              <a:t>contings</a:t>
            </a:r>
            <a:r>
              <a:rPr lang="en-US" dirty="0" smtClean="0"/>
              <a:t>.</a:t>
            </a:r>
          </a:p>
          <a:p>
            <a:pPr eaLnBrk="1" hangingPunct="1">
              <a:spcBef>
                <a:spcPct val="0"/>
              </a:spcBef>
            </a:pPr>
            <a:endParaRPr lang="en-US" dirty="0" smtClean="0"/>
          </a:p>
          <a:p>
            <a:pPr eaLnBrk="1" hangingPunct="1">
              <a:spcBef>
                <a:spcPct val="0"/>
              </a:spcBef>
            </a:pPr>
            <a:r>
              <a:rPr lang="en-US" b="1" dirty="0" err="1" smtClean="0"/>
              <a:t>IsoEM</a:t>
            </a:r>
            <a:r>
              <a:rPr lang="en-US" dirty="0" smtClean="0"/>
              <a:t>: This </a:t>
            </a:r>
            <a:r>
              <a:rPr lang="en-US" dirty="0" err="1" smtClean="0"/>
              <a:t>plugin</a:t>
            </a:r>
            <a:r>
              <a:rPr lang="en-US" dirty="0" smtClean="0"/>
              <a:t> was developed by the University of </a:t>
            </a:r>
            <a:r>
              <a:rPr lang="en-US" dirty="0" err="1" smtClean="0"/>
              <a:t>Conneticut</a:t>
            </a:r>
            <a:r>
              <a:rPr lang="en-US" dirty="0" smtClean="0"/>
              <a:t> and implements a novel method published by the </a:t>
            </a:r>
            <a:r>
              <a:rPr lang="en-US" dirty="0" err="1" smtClean="0"/>
              <a:t>Mandoiu</a:t>
            </a:r>
            <a:r>
              <a:rPr lang="en-US" dirty="0" smtClean="0"/>
              <a:t> lab  in 2011 to predict transcript </a:t>
            </a:r>
            <a:r>
              <a:rPr lang="en-US" dirty="0" err="1" smtClean="0"/>
              <a:t>iso</a:t>
            </a:r>
            <a:r>
              <a:rPr lang="en-US" dirty="0" smtClean="0"/>
              <a:t>-forms in RNA-</a:t>
            </a:r>
            <a:r>
              <a:rPr lang="en-US" dirty="0" err="1" smtClean="0"/>
              <a:t>seq</a:t>
            </a:r>
            <a:r>
              <a:rPr lang="en-US" dirty="0" smtClean="0"/>
              <a:t> data. The </a:t>
            </a:r>
            <a:r>
              <a:rPr lang="en-US" dirty="0" err="1" smtClean="0"/>
              <a:t>plugin</a:t>
            </a:r>
            <a:r>
              <a:rPr lang="en-US" dirty="0" smtClean="0"/>
              <a:t> not only predicts these </a:t>
            </a:r>
            <a:r>
              <a:rPr lang="en-US" dirty="0" err="1" smtClean="0"/>
              <a:t>iso</a:t>
            </a:r>
            <a:r>
              <a:rPr lang="en-US" dirty="0" smtClean="0"/>
              <a:t>-forms, but uses UCSC’s Genome Browser to visualize them. The </a:t>
            </a:r>
            <a:r>
              <a:rPr lang="en-US" dirty="0" err="1" smtClean="0"/>
              <a:t>plugin</a:t>
            </a:r>
            <a:r>
              <a:rPr lang="en-US" dirty="0" smtClean="0"/>
              <a:t> also produces the gene and transcript level FPKM values which can be used to compute differential expression across samples.</a:t>
            </a:r>
          </a:p>
          <a:p>
            <a:pPr eaLnBrk="1" hangingPunct="1">
              <a:spcBef>
                <a:spcPct val="0"/>
              </a:spcBef>
            </a:pPr>
            <a:endParaRPr lang="en-US" dirty="0" smtClean="0"/>
          </a:p>
          <a:p>
            <a:pPr eaLnBrk="1" hangingPunct="1">
              <a:spcBef>
                <a:spcPct val="0"/>
              </a:spcBef>
            </a:pPr>
            <a:r>
              <a:rPr lang="en-US" b="1" dirty="0" err="1" smtClean="0"/>
              <a:t>snpEff</a:t>
            </a:r>
            <a:r>
              <a:rPr lang="en-US" dirty="0" smtClean="0"/>
              <a:t>: An important aspect of variant detection is the biological impact of the variants. </a:t>
            </a:r>
            <a:r>
              <a:rPr lang="en-US" dirty="0" err="1" smtClean="0"/>
              <a:t>snpEff</a:t>
            </a:r>
            <a:r>
              <a:rPr lang="en-US" dirty="0" smtClean="0"/>
              <a:t> is an open source program that annotates and summarizes variant called by any of the Ion Torrent variant caller </a:t>
            </a:r>
            <a:r>
              <a:rPr lang="en-US" dirty="0" err="1" smtClean="0"/>
              <a:t>plugins</a:t>
            </a:r>
            <a:r>
              <a:rPr lang="en-US" dirty="0" smtClean="0"/>
              <a:t> (Germ-line, </a:t>
            </a:r>
            <a:r>
              <a:rPr lang="en-US" dirty="0" err="1" smtClean="0"/>
              <a:t>AmpliSeq</a:t>
            </a:r>
            <a:r>
              <a:rPr lang="en-US" dirty="0" smtClean="0"/>
              <a:t>, and Torrent Variant Caller). It produces a rich report summarizing the variants by type and potential impacts and also generates an annotated VCF file for further downstream analysis.</a:t>
            </a:r>
          </a:p>
          <a:p>
            <a:pPr eaLnBrk="1" hangingPunct="1">
              <a:spcBef>
                <a:spcPct val="0"/>
              </a:spcBef>
            </a:pPr>
            <a:endParaRPr lang="en-US" dirty="0" smtClean="0"/>
          </a:p>
          <a:p>
            <a:pPr eaLnBrk="1" hangingPunct="1">
              <a:spcBef>
                <a:spcPct val="0"/>
              </a:spcBef>
            </a:pPr>
            <a:r>
              <a:rPr lang="en-US" b="1" dirty="0" err="1" smtClean="0"/>
              <a:t>NextBioXfr</a:t>
            </a:r>
            <a:r>
              <a:rPr lang="en-US" dirty="0" smtClean="0"/>
              <a:t>: Many institutions are utilizing cloud-based resources in their data analyses. </a:t>
            </a:r>
            <a:r>
              <a:rPr lang="en-US" dirty="0" err="1" smtClean="0"/>
              <a:t>NextBioXft</a:t>
            </a:r>
            <a:r>
              <a:rPr lang="en-US" dirty="0" smtClean="0"/>
              <a:t>, developed by cloud provider </a:t>
            </a:r>
            <a:r>
              <a:rPr lang="en-US" dirty="0" err="1" smtClean="0"/>
              <a:t>NextBio</a:t>
            </a:r>
            <a:r>
              <a:rPr lang="en-US" dirty="0" smtClean="0"/>
              <a:t>, is a </a:t>
            </a:r>
            <a:r>
              <a:rPr lang="en-US" dirty="0" err="1" smtClean="0"/>
              <a:t>plugin</a:t>
            </a:r>
            <a:r>
              <a:rPr lang="en-US" dirty="0" smtClean="0"/>
              <a:t> which allows users to directly link the data generated on their Torrent Server with their </a:t>
            </a:r>
            <a:r>
              <a:rPr lang="en-US" dirty="0" err="1" smtClean="0"/>
              <a:t>NextBio</a:t>
            </a:r>
            <a:r>
              <a:rPr lang="en-US" dirty="0" smtClean="0"/>
              <a:t> account so that when the sequence data is generated, it is automatically copied into their account in the cloud and the report provides a simple link that with one click brings the user into the analysis space for that datasets.</a:t>
            </a:r>
            <a:endParaRPr lang="en-US" b="1" dirty="0" smtClean="0"/>
          </a:p>
        </p:txBody>
      </p:sp>
      <p:sp>
        <p:nvSpPr>
          <p:cNvPr id="214020" name="Slide Number Placeholder 3"/>
          <p:cNvSpPr txBox="1">
            <a:spLocks noGrp="1"/>
          </p:cNvSpPr>
          <p:nvPr/>
        </p:nvSpPr>
        <p:spPr bwMode="auto">
          <a:xfrm>
            <a:off x="3755126" y="8250953"/>
            <a:ext cx="2872740" cy="434340"/>
          </a:xfrm>
          <a:prstGeom prst="rect">
            <a:avLst/>
          </a:prstGeom>
          <a:noFill/>
          <a:ln w="9525">
            <a:noFill/>
            <a:miter lim="800000"/>
            <a:headEnd/>
            <a:tailEnd/>
          </a:ln>
        </p:spPr>
        <p:txBody>
          <a:bodyPr lIns="87489" tIns="43745" rIns="87489" bIns="43745" anchor="b"/>
          <a:lstStyle/>
          <a:p>
            <a:pPr algn="r"/>
            <a:fld id="{6536F398-D698-4013-A12B-7343CD0A9BEF}" type="slidenum">
              <a:rPr lang="en-US" sz="1000">
                <a:latin typeface="Calibri" pitchFamily="34" charset="0"/>
              </a:rPr>
              <a:pPr algn="r"/>
              <a:t>43</a:t>
            </a:fld>
            <a:endParaRPr lang="en-US" sz="1000" dirty="0">
              <a:latin typeface="Calibri"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a:xfrm>
            <a:off x="1144588" y="650875"/>
            <a:ext cx="4343400" cy="3257550"/>
          </a:xfrm>
          <a:ln/>
        </p:spPr>
      </p:sp>
      <p:sp>
        <p:nvSpPr>
          <p:cNvPr id="89091" name="Rectangle 3"/>
          <p:cNvSpPr>
            <a:spLocks noGrp="1"/>
          </p:cNvSpPr>
          <p:nvPr>
            <p:ph type="body" idx="1"/>
          </p:nvPr>
        </p:nvSpPr>
        <p:spPr>
          <a:noFill/>
          <a:ln/>
        </p:spPr>
        <p:txBody>
          <a:bodyPr lIns="87497" tIns="43750" rIns="87497" bIns="43750"/>
          <a:lstStyle/>
          <a:p>
            <a:endParaRPr 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a:xfrm>
            <a:off x="1144588" y="650875"/>
            <a:ext cx="4343400" cy="3257550"/>
          </a:xfrm>
          <a:ln/>
        </p:spPr>
      </p:sp>
      <p:sp>
        <p:nvSpPr>
          <p:cNvPr id="90115" name="Rectangle 3"/>
          <p:cNvSpPr>
            <a:spLocks noGrp="1"/>
          </p:cNvSpPr>
          <p:nvPr>
            <p:ph type="body" idx="1"/>
          </p:nvPr>
        </p:nvSpPr>
        <p:spPr>
          <a:noFill/>
          <a:ln/>
        </p:spPr>
        <p:txBody>
          <a:bodyPr lIns="87497" tIns="43750" rIns="87497" bIns="43750"/>
          <a:lstStyle/>
          <a:p>
            <a:endParaRPr lang="en-US"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a:xfrm>
            <a:off x="1144588" y="649288"/>
            <a:ext cx="4343400" cy="3257550"/>
          </a:xfrm>
          <a:ln/>
        </p:spPr>
      </p:sp>
      <p:sp>
        <p:nvSpPr>
          <p:cNvPr id="91139" name="Rectangle 3"/>
          <p:cNvSpPr>
            <a:spLocks noGrp="1"/>
          </p:cNvSpPr>
          <p:nvPr>
            <p:ph type="body" idx="1"/>
          </p:nvPr>
        </p:nvSpPr>
        <p:spPr>
          <a:noFill/>
          <a:ln/>
        </p:spPr>
        <p:txBody>
          <a:bodyPr lIns="87497" tIns="43750" rIns="87497" bIns="43750"/>
          <a:lstStyle/>
          <a:p>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44588" y="650875"/>
            <a:ext cx="4343400" cy="3257550"/>
          </a:xfrm>
          <a:ln/>
        </p:spPr>
      </p:sp>
      <p:sp>
        <p:nvSpPr>
          <p:cNvPr id="56323" name="Notes Placeholder 2"/>
          <p:cNvSpPr>
            <a:spLocks noGrp="1"/>
          </p:cNvSpPr>
          <p:nvPr>
            <p:ph type="body" idx="1"/>
          </p:nvPr>
        </p:nvSpPr>
        <p:spPr>
          <a:noFill/>
          <a:ln/>
        </p:spPr>
        <p:txBody>
          <a:bodyPr lIns="87504" tIns="43753" rIns="87504" bIns="43753"/>
          <a:lstStyle/>
          <a:p>
            <a:r>
              <a:rPr lang="en-US" smtClean="0">
                <a:latin typeface="Arial" pitchFamily="34" charset="0"/>
              </a:rPr>
              <a:t>data flows from the PGM to the Torrent Server.   </a:t>
            </a:r>
          </a:p>
          <a:p>
            <a:r>
              <a:rPr lang="en-US" smtClean="0">
                <a:latin typeface="Arial" pitchFamily="34" charset="0"/>
              </a:rPr>
              <a:t>At the Torrent Server, data is condensed and summarized into base calls.</a:t>
            </a:r>
          </a:p>
          <a:p>
            <a:r>
              <a:rPr lang="en-US" smtClean="0">
                <a:latin typeface="Arial" pitchFamily="34" charset="0"/>
              </a:rPr>
              <a:t>The data is then hosted for review and delivery via a web browser.</a:t>
            </a:r>
          </a:p>
          <a:p>
            <a:r>
              <a:rPr lang="en-US" smtClean="0">
                <a:latin typeface="Arial" pitchFamily="34" charset="0"/>
              </a:rPr>
              <a:t>It's important to note that on the Torrent Server, data is analyzed only for a single run.</a:t>
            </a:r>
          </a:p>
          <a:p>
            <a:r>
              <a:rPr lang="en-US" smtClean="0">
                <a:latin typeface="Arial" pitchFamily="34" charset="0"/>
              </a:rPr>
              <a:t>If researchers want to compare data at the experimental level (by comparing multiple runs), then data is available for download using standard file formats which can be imported into a variety of either commercial or academic tools.  Three such tools are shown here. These three are available for sale through the Ion Torrent web store.</a:t>
            </a:r>
          </a:p>
          <a:p>
            <a:endParaRPr lang="en-US" smtClean="0">
              <a:latin typeface="Arial" pitchFamily="34" charset="0"/>
            </a:endParaRPr>
          </a:p>
        </p:txBody>
      </p:sp>
      <p:sp>
        <p:nvSpPr>
          <p:cNvPr id="56324" name="Slide Number Placeholder 3"/>
          <p:cNvSpPr txBox="1">
            <a:spLocks noGrp="1"/>
          </p:cNvSpPr>
          <p:nvPr/>
        </p:nvSpPr>
        <p:spPr bwMode="auto">
          <a:xfrm>
            <a:off x="3755126" y="8250953"/>
            <a:ext cx="2872740" cy="434340"/>
          </a:xfrm>
          <a:prstGeom prst="rect">
            <a:avLst/>
          </a:prstGeom>
          <a:noFill/>
          <a:ln w="9525">
            <a:noFill/>
            <a:miter lim="800000"/>
            <a:headEnd/>
            <a:tailEnd/>
          </a:ln>
        </p:spPr>
        <p:txBody>
          <a:bodyPr lIns="87504" tIns="43753" rIns="87504" bIns="43753" anchor="b"/>
          <a:lstStyle/>
          <a:p>
            <a:pPr algn="r" defTabSz="828024"/>
            <a:fld id="{490CC9CF-B3C7-4CA0-80DB-F82E4C85CE03}" type="slidenum">
              <a:rPr lang="en-US" sz="1100">
                <a:solidFill>
                  <a:srgbClr val="000000"/>
                </a:solidFill>
                <a:latin typeface="Calibri" pitchFamily="34" charset="0"/>
              </a:rPr>
              <a:pPr algn="r" defTabSz="828024"/>
              <a:t>4</a:t>
            </a:fld>
            <a:endParaRPr lang="en-US" sz="1100" dirty="0">
              <a:solidFill>
                <a:srgbClr val="000000"/>
              </a:solidFill>
              <a:latin typeface="Calibri"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0750" y="444500"/>
            <a:ext cx="2247900" cy="1685925"/>
          </a:xfrm>
        </p:spPr>
      </p:sp>
      <p:sp>
        <p:nvSpPr>
          <p:cNvPr id="3" name="Notes Placeholder 2"/>
          <p:cNvSpPr>
            <a:spLocks noGrp="1"/>
          </p:cNvSpPr>
          <p:nvPr>
            <p:ph type="body" idx="1"/>
          </p:nvPr>
        </p:nvSpPr>
        <p:spPr/>
        <p:txBody>
          <a:bodyPr>
            <a:normAutofit/>
          </a:bodyPr>
          <a:lstStyle/>
          <a:p>
            <a:r>
              <a:rPr lang="en-US" dirty="0" smtClean="0"/>
              <a:t>PLEASE CHANGE</a:t>
            </a:r>
            <a:r>
              <a:rPr lang="en-US" baseline="0" dirty="0" smtClean="0"/>
              <a:t> TECH SUPPORT NUMBER TO MATCH YOUR REGION’S CONTACT INFORMATION – THIS IS US-ONLY</a:t>
            </a:r>
            <a:endParaRPr lang="en-US" dirty="0"/>
          </a:p>
        </p:txBody>
      </p:sp>
      <p:sp>
        <p:nvSpPr>
          <p:cNvPr id="4" name="Header Placeholder 3"/>
          <p:cNvSpPr>
            <a:spLocks noGrp="1"/>
          </p:cNvSpPr>
          <p:nvPr>
            <p:ph type="hdr" sz="quarter" idx="10"/>
          </p:nvPr>
        </p:nvSpPr>
        <p:spPr>
          <a:xfrm>
            <a:off x="0" y="1"/>
            <a:ext cx="2872740" cy="434637"/>
          </a:xfrm>
          <a:prstGeom prst="rect">
            <a:avLst/>
          </a:prstGeom>
        </p:spPr>
        <p:txBody>
          <a:bodyPr lIns="86678" tIns="43338" rIns="86678" bIns="43338"/>
          <a:lstStyle/>
          <a:p>
            <a:r>
              <a:rPr lang="en-US" smtClean="0"/>
              <a:t>Ion Torrent Systems, Inc. </a:t>
            </a:r>
            <a:endParaRPr lang="en-US" dirty="0"/>
          </a:p>
        </p:txBody>
      </p:sp>
      <p:sp>
        <p:nvSpPr>
          <p:cNvPr id="5" name="Date Placeholder 4"/>
          <p:cNvSpPr>
            <a:spLocks noGrp="1"/>
          </p:cNvSpPr>
          <p:nvPr>
            <p:ph type="dt" idx="11"/>
          </p:nvPr>
        </p:nvSpPr>
        <p:spPr/>
        <p:txBody>
          <a:bodyPr/>
          <a:lstStyle/>
          <a:p>
            <a:fld id="{71030A28-F3C4-4912-8D1F-462AB4756AA3}" type="datetime1">
              <a:rPr lang="en-US" smtClean="0"/>
              <a:pPr/>
              <a:t>2/2/2017</a:t>
            </a:fld>
            <a:endParaRPr lang="en-US" dirty="0"/>
          </a:p>
        </p:txBody>
      </p:sp>
      <p:sp>
        <p:nvSpPr>
          <p:cNvPr id="6" name="Footer Placeholder 5"/>
          <p:cNvSpPr>
            <a:spLocks noGrp="1"/>
          </p:cNvSpPr>
          <p:nvPr>
            <p:ph type="ftr" sz="quarter" idx="12"/>
          </p:nvPr>
        </p:nvSpPr>
        <p:spPr>
          <a:xfrm>
            <a:off x="0" y="8250681"/>
            <a:ext cx="2872740" cy="434637"/>
          </a:xfrm>
          <a:prstGeom prst="rect">
            <a:avLst/>
          </a:prstGeom>
        </p:spPr>
        <p:txBody>
          <a:bodyPr lIns="86678" tIns="43338" rIns="86678" bIns="43338"/>
          <a:lstStyle/>
          <a:p>
            <a:endParaRPr lang="en-US" dirty="0"/>
          </a:p>
        </p:txBody>
      </p:sp>
      <p:sp>
        <p:nvSpPr>
          <p:cNvPr id="7" name="Slide Number Placeholder 6"/>
          <p:cNvSpPr>
            <a:spLocks noGrp="1"/>
          </p:cNvSpPr>
          <p:nvPr>
            <p:ph type="sldNum" sz="quarter" idx="13"/>
          </p:nvPr>
        </p:nvSpPr>
        <p:spPr/>
        <p:txBody>
          <a:bodyPr/>
          <a:lstStyle/>
          <a:p>
            <a:fld id="{5AA8360E-7336-4C77-808B-261E8D03F8E2}" type="slidenum">
              <a:rPr lang="en-US" smtClean="0"/>
              <a:pPr/>
              <a:t>47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144588" y="650875"/>
            <a:ext cx="4343400" cy="3257550"/>
          </a:xfrm>
          <a:ln/>
        </p:spPr>
      </p:sp>
      <p:sp>
        <p:nvSpPr>
          <p:cNvPr id="57347" name="Notes Placeholder 2"/>
          <p:cNvSpPr>
            <a:spLocks noGrp="1"/>
          </p:cNvSpPr>
          <p:nvPr>
            <p:ph type="body" idx="1"/>
          </p:nvPr>
        </p:nvSpPr>
        <p:spPr>
          <a:noFill/>
          <a:ln/>
        </p:spPr>
        <p:txBody>
          <a:bodyPr lIns="87504" tIns="43753" rIns="87504" bIns="43753"/>
          <a:lstStyle/>
          <a:p>
            <a:endParaRPr lang="en-US" smtClean="0">
              <a:latin typeface="Arial" pitchFamily="34" charset="0"/>
            </a:endParaRPr>
          </a:p>
        </p:txBody>
      </p:sp>
      <p:sp>
        <p:nvSpPr>
          <p:cNvPr id="57348" name="Slide Number Placeholder 3"/>
          <p:cNvSpPr txBox="1">
            <a:spLocks noGrp="1"/>
          </p:cNvSpPr>
          <p:nvPr/>
        </p:nvSpPr>
        <p:spPr bwMode="auto">
          <a:xfrm>
            <a:off x="3755126" y="8250953"/>
            <a:ext cx="2872740" cy="434340"/>
          </a:xfrm>
          <a:prstGeom prst="rect">
            <a:avLst/>
          </a:prstGeom>
          <a:noFill/>
          <a:ln w="9525">
            <a:noFill/>
            <a:miter lim="800000"/>
            <a:headEnd/>
            <a:tailEnd/>
          </a:ln>
        </p:spPr>
        <p:txBody>
          <a:bodyPr lIns="87504" tIns="43753" rIns="87504" bIns="43753" anchor="b"/>
          <a:lstStyle/>
          <a:p>
            <a:pPr algn="r" defTabSz="828024"/>
            <a:fld id="{2225EC84-B78C-41B3-95BC-A56323D507D1}" type="slidenum">
              <a:rPr lang="en-US" sz="1100">
                <a:latin typeface="Calibri" pitchFamily="34" charset="0"/>
              </a:rPr>
              <a:pPr algn="r" defTabSz="828024"/>
              <a:t>5</a:t>
            </a:fld>
            <a:endParaRPr lang="en-US" sz="1100" dirty="0">
              <a:latin typeface="Calibri" pitchFamily="34" charset="0"/>
            </a:endParaRPr>
          </a:p>
        </p:txBody>
      </p:sp>
      <p:sp>
        <p:nvSpPr>
          <p:cNvPr id="57349" name="Header Placeholder 4"/>
          <p:cNvSpPr txBox="1">
            <a:spLocks noGrp="1"/>
          </p:cNvSpPr>
          <p:nvPr/>
        </p:nvSpPr>
        <p:spPr bwMode="auto">
          <a:xfrm>
            <a:off x="0" y="0"/>
            <a:ext cx="2872740" cy="434340"/>
          </a:xfrm>
          <a:prstGeom prst="rect">
            <a:avLst/>
          </a:prstGeom>
          <a:noFill/>
          <a:ln w="9525">
            <a:noFill/>
            <a:miter lim="800000"/>
            <a:headEnd/>
            <a:tailEnd/>
          </a:ln>
        </p:spPr>
        <p:txBody>
          <a:bodyPr lIns="87504" tIns="43753" rIns="87504" bIns="43753"/>
          <a:lstStyle/>
          <a:p>
            <a:pPr defTabSz="828024"/>
            <a:r>
              <a:rPr lang="en-US" sz="1100" dirty="0">
                <a:latin typeface="Calibri" pitchFamily="34" charset="0"/>
              </a:rPr>
              <a:t>Ion Torrent Systems, Inc.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a:xfrm>
            <a:off x="1144588" y="650875"/>
            <a:ext cx="4343400" cy="3257550"/>
          </a:xfrm>
          <a:ln/>
        </p:spPr>
      </p:sp>
      <p:sp>
        <p:nvSpPr>
          <p:cNvPr id="57347" name="Rectangle 3"/>
          <p:cNvSpPr>
            <a:spLocks noGrp="1"/>
          </p:cNvSpPr>
          <p:nvPr>
            <p:ph type="body" idx="1"/>
          </p:nvPr>
        </p:nvSpPr>
        <p:spPr>
          <a:noFill/>
          <a:ln/>
        </p:spPr>
        <p:txBody>
          <a:bodyPr lIns="87504" tIns="43753" rIns="87504" bIns="43753"/>
          <a:lstStyle/>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0750" y="444500"/>
            <a:ext cx="2247900" cy="16859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232A607-F6E5-4701-A5C1-138AF5BFF4B4}"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0750" y="444500"/>
            <a:ext cx="2247900" cy="16859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232A607-F6E5-4701-A5C1-138AF5BFF4B4}"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0750" y="444500"/>
            <a:ext cx="2247900" cy="1685925"/>
          </a:xfrm>
        </p:spPr>
      </p:sp>
      <p:sp>
        <p:nvSpPr>
          <p:cNvPr id="3" name="Notes Placeholder 2"/>
          <p:cNvSpPr>
            <a:spLocks noGrp="1"/>
          </p:cNvSpPr>
          <p:nvPr>
            <p:ph type="body" idx="1"/>
          </p:nvPr>
        </p:nvSpPr>
        <p:spPr/>
        <p:txBody>
          <a:bodyPr/>
          <a:lstStyle/>
          <a:p>
            <a:pPr>
              <a:buNone/>
            </a:pPr>
            <a:r>
              <a:rPr lang="en-US" dirty="0" smtClean="0"/>
              <a:t>Each flow during PGM sequencing produces a DAT file (also called ACQ files for acquisition).   These files represent the raw voltage measurements from the PGM.  These are transferred from the PGM to the Torrent Server</a:t>
            </a:r>
            <a:r>
              <a:rPr lang="en-US" baseline="0" dirty="0" smtClean="0"/>
              <a:t> and then processed into Wells files, followed by standard sequencing output files, SFF and FASTQ.  Users that are able to store the raw DAT files will be able to take full advantage of s/w updates.  At least users should be able to store the intermediate Wells files, from which they can re-process runs with new s/w as well.  Details in the Torrent Dev section of the Community.</a:t>
            </a:r>
            <a:endParaRPr lang="en-US" dirty="0" smtClean="0"/>
          </a:p>
          <a:p>
            <a:pPr>
              <a:buNone/>
            </a:pPr>
            <a:endParaRPr lang="en-US" dirty="0" smtClean="0"/>
          </a:p>
          <a:p>
            <a:pPr>
              <a:buNone/>
            </a:pPr>
            <a:r>
              <a:rPr lang="en-US" dirty="0" smtClean="0"/>
              <a:t>All of the DAT files (4 files per cycle) are condensed into a single 1.wells file for a single run.  This represents “processed signal”.</a:t>
            </a:r>
          </a:p>
          <a:p>
            <a:pPr>
              <a:buNone/>
            </a:pPr>
            <a:endParaRPr lang="en-US" dirty="0" smtClean="0"/>
          </a:p>
          <a:p>
            <a:pPr>
              <a:buNone/>
            </a:pPr>
            <a:r>
              <a:rPr lang="en-US" dirty="0" smtClean="0"/>
              <a:t>Then a base calling algorithm is applied to these data which outputs a single SFF file.  SFF files contain data in “Flow Space”.  Many secondary analysis applications accept SFF files.  However, to ensure that data are fully compatible with downstream applications, another conversion is performed to produce a FASTQ file, which contains largely the same type of data as the SFF but in a slightly more compressed format.</a:t>
            </a:r>
          </a:p>
          <a:p>
            <a:pPr>
              <a:buNone/>
            </a:pPr>
            <a:endParaRPr lang="en-US" dirty="0" smtClean="0"/>
          </a:p>
          <a:p>
            <a:pPr>
              <a:buNone/>
            </a:pPr>
            <a:r>
              <a:rPr lang="en-US" dirty="0" smtClean="0"/>
              <a:t>454 data typically comes in SFF format, while ILMN data comes in FASTQ formats.</a:t>
            </a:r>
          </a:p>
          <a:p>
            <a:pPr>
              <a:buNone/>
            </a:pPr>
            <a:endParaRPr lang="en-US" dirty="0" smtClean="0"/>
          </a:p>
          <a:p>
            <a:pPr>
              <a:buNone/>
            </a:pPr>
            <a:r>
              <a:rPr lang="en-US" dirty="0" smtClean="0"/>
              <a:t>Lastly, it’s important to note that once a run is completed, there are processes to “archive” the raw data away from the Torrent Server to free up space for your next runs.  Since the bulk of the space is taken by the DAT &amp; SFF files, removing these to an archive location is a good practice. Tools exist within Torrent Browser to aid this archiving process.</a:t>
            </a:r>
          </a:p>
          <a:p>
            <a:pPr>
              <a:buNone/>
            </a:pPr>
            <a:endParaRPr lang="en-US" dirty="0" smtClean="0"/>
          </a:p>
          <a:p>
            <a:pPr>
              <a:buNone/>
            </a:pPr>
            <a:r>
              <a:rPr lang="en-US" dirty="0" smtClean="0"/>
              <a:t>Other assumptions –0.86 addressable wells, 53% loading, 73% </a:t>
            </a:r>
            <a:r>
              <a:rPr lang="en-US" dirty="0" err="1" smtClean="0"/>
              <a:t>keypass</a:t>
            </a:r>
            <a:endParaRPr lang="en-US" dirty="0"/>
          </a:p>
        </p:txBody>
      </p:sp>
      <p:sp>
        <p:nvSpPr>
          <p:cNvPr id="4" name="Slide Number Placeholder 3"/>
          <p:cNvSpPr>
            <a:spLocks noGrp="1"/>
          </p:cNvSpPr>
          <p:nvPr>
            <p:ph type="sldNum" sz="quarter" idx="10"/>
          </p:nvPr>
        </p:nvSpPr>
        <p:spPr/>
        <p:txBody>
          <a:bodyPr/>
          <a:lstStyle/>
          <a:p>
            <a:fld id="{40B4652E-C8F1-4BF5-9A4D-CF1906A5E911}" type="slidenum">
              <a:rPr lang="en-US" smtClean="0"/>
              <a:pPr/>
              <a:t>9</a:t>
            </a:fld>
            <a:endParaRPr lang="en-US" dirty="0"/>
          </a:p>
        </p:txBody>
      </p:sp>
    </p:spTree>
    <p:extLst>
      <p:ext uri="{BB962C8B-B14F-4D97-AF65-F5344CB8AC3E}">
        <p14:creationId xmlns:p14="http://schemas.microsoft.com/office/powerpoint/2010/main" val="2872754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external use">
    <p:spTree>
      <p:nvGrpSpPr>
        <p:cNvPr id="1" name=""/>
        <p:cNvGrpSpPr/>
        <p:nvPr/>
      </p:nvGrpSpPr>
      <p:grpSpPr>
        <a:xfrm>
          <a:off x="0" y="0"/>
          <a:ext cx="0" cy="0"/>
          <a:chOff x="0" y="0"/>
          <a:chExt cx="0" cy="0"/>
        </a:xfrm>
      </p:grpSpPr>
      <p:sp>
        <p:nvSpPr>
          <p:cNvPr id="12" name="Rectangle 11"/>
          <p:cNvSpPr/>
          <p:nvPr/>
        </p:nvSpPr>
        <p:spPr bwMode="auto">
          <a:xfrm>
            <a:off x="0" y="5948363"/>
            <a:ext cx="9144000" cy="909637"/>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4" charset="0"/>
            </a:endParaRPr>
          </a:p>
        </p:txBody>
      </p:sp>
      <p:cxnSp>
        <p:nvCxnSpPr>
          <p:cNvPr id="4" name="Straight Connector 10"/>
          <p:cNvCxnSpPr>
            <a:cxnSpLocks noChangeShapeType="1"/>
          </p:cNvCxnSpPr>
          <p:nvPr/>
        </p:nvCxnSpPr>
        <p:spPr bwMode="auto">
          <a:xfrm>
            <a:off x="0" y="779463"/>
            <a:ext cx="9144000" cy="1587"/>
          </a:xfrm>
          <a:prstGeom prst="line">
            <a:avLst/>
          </a:prstGeom>
          <a:noFill/>
          <a:ln w="57150">
            <a:solidFill>
              <a:srgbClr val="5C81AA"/>
            </a:solidFill>
            <a:round/>
            <a:headEnd/>
            <a:tailEnd/>
          </a:ln>
        </p:spPr>
      </p:cxnSp>
      <p:sp>
        <p:nvSpPr>
          <p:cNvPr id="5" name="Line 15"/>
          <p:cNvSpPr>
            <a:spLocks noChangeShapeType="1"/>
          </p:cNvSpPr>
          <p:nvPr/>
        </p:nvSpPr>
        <p:spPr bwMode="auto">
          <a:xfrm flipV="1">
            <a:off x="1060450" y="2979738"/>
            <a:ext cx="1804988" cy="3175"/>
          </a:xfrm>
          <a:prstGeom prst="line">
            <a:avLst/>
          </a:prstGeom>
          <a:noFill/>
          <a:ln w="57150">
            <a:solidFill>
              <a:srgbClr val="5C81AA"/>
            </a:solidFill>
            <a:round/>
            <a:headEnd/>
            <a:tailEnd/>
          </a:ln>
        </p:spPr>
        <p:txBody>
          <a:bodyPr/>
          <a:lstStyle/>
          <a:p>
            <a:endParaRPr lang="en-US"/>
          </a:p>
        </p:txBody>
      </p:sp>
      <p:sp>
        <p:nvSpPr>
          <p:cNvPr id="6" name="Line 13"/>
          <p:cNvSpPr>
            <a:spLocks noChangeShapeType="1"/>
          </p:cNvSpPr>
          <p:nvPr/>
        </p:nvSpPr>
        <p:spPr bwMode="auto">
          <a:xfrm flipV="1">
            <a:off x="1049338" y="790575"/>
            <a:ext cx="7937" cy="5364163"/>
          </a:xfrm>
          <a:prstGeom prst="line">
            <a:avLst/>
          </a:prstGeom>
          <a:noFill/>
          <a:ln w="57150">
            <a:solidFill>
              <a:srgbClr val="5C81AA"/>
            </a:solidFill>
            <a:round/>
            <a:headEnd/>
            <a:tailEnd/>
          </a:ln>
        </p:spPr>
        <p:txBody>
          <a:bodyPr/>
          <a:lstStyle/>
          <a:p>
            <a:endParaRPr lang="en-US"/>
          </a:p>
        </p:txBody>
      </p:sp>
      <p:pic>
        <p:nvPicPr>
          <p:cNvPr id="8" name="Picture 3" descr="ThermoFisher_PPT-Logo_032-Bk.jpg"/>
          <p:cNvPicPr>
            <a:picLocks noChangeAspect="1"/>
          </p:cNvPicPr>
          <p:nvPr/>
        </p:nvPicPr>
        <p:blipFill>
          <a:blip r:embed="rId2"/>
          <a:srcRect/>
          <a:stretch>
            <a:fillRect/>
          </a:stretch>
        </p:blipFill>
        <p:spPr bwMode="auto">
          <a:xfrm>
            <a:off x="182563" y="241300"/>
            <a:ext cx="1860550" cy="400050"/>
          </a:xfrm>
          <a:prstGeom prst="rect">
            <a:avLst/>
          </a:prstGeom>
          <a:noFill/>
          <a:ln w="9525">
            <a:noFill/>
            <a:miter lim="800000"/>
            <a:headEnd/>
            <a:tailEnd/>
          </a:ln>
        </p:spPr>
      </p:pic>
      <p:sp>
        <p:nvSpPr>
          <p:cNvPr id="10" name="TextBox 9"/>
          <p:cNvSpPr txBox="1"/>
          <p:nvPr/>
        </p:nvSpPr>
        <p:spPr>
          <a:xfrm>
            <a:off x="1231900" y="6184900"/>
            <a:ext cx="5016500" cy="369888"/>
          </a:xfrm>
          <a:prstGeom prst="rect">
            <a:avLst/>
          </a:prstGeom>
          <a:noFill/>
        </p:spPr>
        <p:txBody>
          <a:bodyPr>
            <a:spAutoFit/>
          </a:bodyPr>
          <a:lstStyle/>
          <a:p>
            <a:r>
              <a:rPr lang="en-US" sz="1800" dirty="0">
                <a:solidFill>
                  <a:srgbClr val="F4F4F4"/>
                </a:solidFill>
              </a:rPr>
              <a:t>The world leader in serving science</a:t>
            </a:r>
          </a:p>
        </p:txBody>
      </p:sp>
      <p:sp>
        <p:nvSpPr>
          <p:cNvPr id="16" name="Text Placeholder 15"/>
          <p:cNvSpPr>
            <a:spLocks noGrp="1"/>
          </p:cNvSpPr>
          <p:nvPr>
            <p:ph type="body" sz="quarter" idx="10"/>
          </p:nvPr>
        </p:nvSpPr>
        <p:spPr>
          <a:xfrm>
            <a:off x="3038475" y="3505200"/>
            <a:ext cx="5881688" cy="2225675"/>
          </a:xfrm>
        </p:spPr>
        <p:txBody>
          <a:bodyPr/>
          <a:lstStyle>
            <a:lvl1pPr>
              <a:buFontTx/>
              <a:buNone/>
              <a:defRPr sz="1800" b="0">
                <a:solidFill>
                  <a:schemeClr val="tx1"/>
                </a:solidFill>
              </a:defRPr>
            </a:lvl1pPr>
            <a:lvl2pPr marL="114300" indent="4763">
              <a:buFontTx/>
              <a:buNone/>
              <a:defRPr sz="1600" i="1">
                <a:solidFill>
                  <a:schemeClr val="tx1"/>
                </a:solidFill>
              </a:defRPr>
            </a:lvl2pPr>
          </a:lstStyle>
          <a:p>
            <a:pPr lvl="0"/>
            <a:r>
              <a:rPr lang="en-US" smtClean="0"/>
              <a:t>Click to edit Master text styles</a:t>
            </a:r>
          </a:p>
          <a:p>
            <a:pPr lvl="1"/>
            <a:r>
              <a:rPr lang="en-US" smtClean="0"/>
              <a:t>Second level</a:t>
            </a:r>
          </a:p>
        </p:txBody>
      </p:sp>
      <p:sp>
        <p:nvSpPr>
          <p:cNvPr id="18" name="Title 16"/>
          <p:cNvSpPr>
            <a:spLocks noGrp="1"/>
          </p:cNvSpPr>
          <p:nvPr>
            <p:ph type="title" hasCustomPrompt="1"/>
          </p:nvPr>
        </p:nvSpPr>
        <p:spPr>
          <a:xfrm>
            <a:off x="3027962" y="2761123"/>
            <a:ext cx="5892201" cy="443190"/>
          </a:xfrm>
        </p:spPr>
        <p:txBody>
          <a:bodyPr wrap="square">
            <a:spAutoFit/>
          </a:bodyPr>
          <a:lstStyle>
            <a:lvl1pPr>
              <a:defRPr sz="2400" b="1"/>
            </a:lvl1pPr>
          </a:lstStyle>
          <a:p>
            <a:r>
              <a:rPr lang="en-US" dirty="0" smtClean="0"/>
              <a:t>24 pt Arial Bold</a:t>
            </a:r>
            <a:endParaRPr lang="en-US" dirty="0"/>
          </a:p>
        </p:txBody>
      </p:sp>
      <p:sp>
        <p:nvSpPr>
          <p:cNvPr id="13" name="Oval 12"/>
          <p:cNvSpPr>
            <a:spLocks noChangeArrowheads="1"/>
          </p:cNvSpPr>
          <p:nvPr userDrawn="1"/>
        </p:nvSpPr>
        <p:spPr bwMode="auto">
          <a:xfrm>
            <a:off x="928688" y="6230938"/>
            <a:ext cx="255587" cy="247650"/>
          </a:xfrm>
          <a:prstGeom prst="ellipse">
            <a:avLst/>
          </a:prstGeom>
          <a:gradFill flip="none" rotWithShape="1">
            <a:gsLst>
              <a:gs pos="3000">
                <a:schemeClr val="accent4"/>
              </a:gs>
              <a:gs pos="50000">
                <a:schemeClr val="accent4">
                  <a:lumMod val="75000"/>
                </a:schemeClr>
              </a:gs>
              <a:gs pos="100000">
                <a:schemeClr val="accent4">
                  <a:lumMod val="50000"/>
                </a:schemeClr>
              </a:gs>
            </a:gsLst>
            <a:path path="circle">
              <a:fillToRect l="100000" b="100000"/>
            </a:path>
            <a:tileRect t="-100000" r="-100000"/>
          </a:gradFill>
          <a:ln w="25400">
            <a:noFill/>
            <a:round/>
            <a:headEnd/>
            <a:tailEnd/>
          </a:ln>
          <a:effectLst>
            <a:outerShdw blurRad="50800" dist="38100" dir="8100000" algn="tr" rotWithShape="0">
              <a:prstClr val="black">
                <a:alpha val="40000"/>
              </a:prstClr>
            </a:outerShdw>
          </a:effectLst>
        </p:spPr>
        <p:txBody>
          <a:bodyPr anchor="ctr"/>
          <a:lstStyle/>
          <a:p>
            <a:pPr algn="ctr" defTabSz="457200" rtl="0" eaLnBrk="1" fontAlgn="base" hangingPunct="1">
              <a:spcBef>
                <a:spcPct val="0"/>
              </a:spcBef>
              <a:spcAft>
                <a:spcPct val="0"/>
              </a:spcAft>
            </a:pPr>
            <a:endParaRPr lang="en-US" sz="1800" b="1" kern="1200">
              <a:solidFill>
                <a:srgbClr val="FFFFFF"/>
              </a:solidFill>
              <a:latin typeface="Arial" pitchFamily="34" charset="0"/>
              <a:ea typeface="ＭＳ Ｐゴシック" pitchFamily="100" charset="-128"/>
              <a:cs typeface="+mn-cs"/>
            </a:endParaRPr>
          </a:p>
        </p:txBody>
      </p:sp>
      <p:sp>
        <p:nvSpPr>
          <p:cNvPr id="14" name="Oval 13"/>
          <p:cNvSpPr>
            <a:spLocks noChangeArrowheads="1"/>
          </p:cNvSpPr>
          <p:nvPr userDrawn="1"/>
        </p:nvSpPr>
        <p:spPr bwMode="auto">
          <a:xfrm>
            <a:off x="2668588" y="2840038"/>
            <a:ext cx="255587" cy="247650"/>
          </a:xfrm>
          <a:prstGeom prst="ellipse">
            <a:avLst/>
          </a:prstGeom>
          <a:gradFill flip="none" rotWithShape="1">
            <a:gsLst>
              <a:gs pos="3000">
                <a:schemeClr val="accent4"/>
              </a:gs>
              <a:gs pos="50000">
                <a:schemeClr val="accent4">
                  <a:lumMod val="75000"/>
                </a:schemeClr>
              </a:gs>
              <a:gs pos="100000">
                <a:schemeClr val="accent4">
                  <a:lumMod val="50000"/>
                </a:schemeClr>
              </a:gs>
            </a:gsLst>
            <a:path path="circle">
              <a:fillToRect l="100000" b="100000"/>
            </a:path>
            <a:tileRect t="-100000" r="-100000"/>
          </a:gradFill>
          <a:ln w="25400">
            <a:noFill/>
            <a:round/>
            <a:headEnd/>
            <a:tailEnd/>
          </a:ln>
          <a:effectLst>
            <a:outerShdw blurRad="50800" dist="38100" dir="8100000" algn="tr" rotWithShape="0">
              <a:prstClr val="black">
                <a:alpha val="40000"/>
              </a:prstClr>
            </a:outerShdw>
          </a:effectLst>
        </p:spPr>
        <p:txBody>
          <a:bodyPr anchor="ctr"/>
          <a:lstStyle/>
          <a:p>
            <a:pPr algn="ctr" defTabSz="457200" rtl="0" eaLnBrk="1" fontAlgn="base" hangingPunct="1">
              <a:spcBef>
                <a:spcPct val="0"/>
              </a:spcBef>
              <a:spcAft>
                <a:spcPct val="0"/>
              </a:spcAft>
            </a:pPr>
            <a:endParaRPr lang="en-US" sz="1800" b="1" kern="1200">
              <a:solidFill>
                <a:srgbClr val="FFFFFF"/>
              </a:solidFill>
              <a:latin typeface="Arial" pitchFamily="34" charset="0"/>
              <a:ea typeface="ＭＳ Ｐゴシック" pitchFamily="100" charset="-128"/>
              <a:cs typeface="+mn-cs"/>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wo_content_boxes_w_takeaway">
    <p:spTree>
      <p:nvGrpSpPr>
        <p:cNvPr id="1" name=""/>
        <p:cNvGrpSpPr/>
        <p:nvPr/>
      </p:nvGrpSpPr>
      <p:grpSpPr>
        <a:xfrm>
          <a:off x="0" y="0"/>
          <a:ext cx="0" cy="0"/>
          <a:chOff x="0" y="0"/>
          <a:chExt cx="0" cy="0"/>
        </a:xfrm>
      </p:grpSpPr>
      <p:pic>
        <p:nvPicPr>
          <p:cNvPr id="10" name="Picture 9" descr="pittcon product background-1.jpg"/>
          <p:cNvPicPr>
            <a:picLocks noChangeAspect="1"/>
          </p:cNvPicPr>
          <p:nvPr userDrawn="1"/>
        </p:nvPicPr>
        <p:blipFill>
          <a:blip r:embed="rId2"/>
          <a:srcRect b="14819"/>
          <a:stretch>
            <a:fillRect/>
          </a:stretch>
        </p:blipFill>
        <p:spPr>
          <a:xfrm>
            <a:off x="0" y="2517775"/>
            <a:ext cx="9144000" cy="1533526"/>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44475" y="1066799"/>
            <a:ext cx="4144962" cy="4286251"/>
          </a:xfrm>
          <a:prstGeom prst="roundRect">
            <a:avLst>
              <a:gd name="adj" fmla="val 2464"/>
            </a:avLst>
          </a:prstGeom>
          <a:gradFill flip="none" rotWithShape="1">
            <a:gsLst>
              <a:gs pos="0">
                <a:schemeClr val="accent1"/>
              </a:gs>
              <a:gs pos="47000">
                <a:srgbClr val="FFFFFF"/>
              </a:gs>
            </a:gsLst>
            <a:lin ang="10800000" scaled="1"/>
            <a:tileRect/>
          </a:gradFill>
          <a:ln w="38100" cap="flat" algn="ctr">
            <a:solidFill>
              <a:schemeClr val="bg1"/>
            </a:solidFill>
            <a:round/>
            <a:headEnd type="none" w="med" len="med"/>
            <a:tailEnd type="none" w="med" len="med"/>
          </a:ln>
          <a:effectLst>
            <a:outerShdw blurRad="533400" dist="241300" dir="9180000" sx="95000" sy="95000" algn="tl" rotWithShape="0">
              <a:schemeClr val="accent1">
                <a:lumMod val="50000"/>
                <a:alpha val="43000"/>
              </a:schemeClr>
            </a:outerShdw>
          </a:effectLst>
        </p:spPr>
        <p:txBody>
          <a:bodyPr vert="horz" wrap="square" lIns="91440" tIns="182880" rIns="91440" bIns="91440" numCol="1" rtlCol="0" anchor="t" anchorCtr="0" compatLnSpc="1">
            <a:prstTxWarp prst="textNoShape">
              <a:avLst/>
            </a:prstTxWarp>
          </a:bodyPr>
          <a:lstStyle>
            <a:lvl1pPr marL="157428" indent="-157428" algn="l" rtl="0" eaLnBrk="1" fontAlgn="base" hangingPunct="1">
              <a:lnSpc>
                <a:spcPct val="100000"/>
              </a:lnSpc>
              <a:spcBef>
                <a:spcPct val="0"/>
              </a:spcBef>
              <a:spcAft>
                <a:spcPts val="600"/>
              </a:spcAft>
              <a:buClr>
                <a:srgbClr val="EE3134"/>
              </a:buClr>
              <a:buSzPts val="2000"/>
              <a:buFont typeface=""/>
              <a:buChar char="•"/>
              <a:defRPr lang="en-US" sz="2000" b="1" kern="1200" dirty="0" smtClean="0">
                <a:solidFill>
                  <a:srgbClr val="000000"/>
                </a:solidFill>
                <a:latin typeface="Arial"/>
                <a:ea typeface="ＭＳ Ｐゴシック" pitchFamily="100" charset="-128"/>
                <a:cs typeface="+mn-cs"/>
              </a:defRPr>
            </a:lvl1pPr>
            <a:lvl2pPr marL="308610" indent="-154305" algn="l" rtl="0" eaLnBrk="1" fontAlgn="base" hangingPunct="1">
              <a:lnSpc>
                <a:spcPct val="100000"/>
              </a:lnSpc>
              <a:spcBef>
                <a:spcPct val="0"/>
              </a:spcBef>
              <a:spcAft>
                <a:spcPts val="600"/>
              </a:spcAft>
              <a:buClr>
                <a:srgbClr val="3E6181"/>
              </a:buClr>
              <a:buSzPts val="1800"/>
              <a:buFont typeface="Arial"/>
              <a:buChar char="•"/>
              <a:defRPr lang="en-US" sz="1800" b="0" kern="1200" dirty="0" smtClean="0">
                <a:solidFill>
                  <a:srgbClr val="000000"/>
                </a:solidFill>
                <a:latin typeface="Arial"/>
                <a:ea typeface="ＭＳ Ｐゴシック" pitchFamily="100" charset="-128"/>
                <a:cs typeface="+mn-cs"/>
              </a:defRPr>
            </a:lvl2pPr>
            <a:lvl3pPr marL="508000" indent="-152400" algn="l" rtl="0" eaLnBrk="1" fontAlgn="base" hangingPunct="1">
              <a:lnSpc>
                <a:spcPct val="100000"/>
              </a:lnSpc>
              <a:spcBef>
                <a:spcPct val="0"/>
              </a:spcBef>
              <a:spcAft>
                <a:spcPts val="600"/>
              </a:spcAft>
              <a:buClr>
                <a:srgbClr val="3E6181"/>
              </a:buClr>
              <a:buSzPts val="1600"/>
              <a:buFont typeface="Arial"/>
              <a:buChar char="•"/>
              <a:defRPr lang="en-US" sz="1600" b="0" kern="1200" dirty="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775201" y="1066799"/>
            <a:ext cx="4144962" cy="4286251"/>
          </a:xfrm>
          <a:prstGeom prst="roundRect">
            <a:avLst>
              <a:gd name="adj" fmla="val 2464"/>
            </a:avLst>
          </a:prstGeom>
          <a:gradFill flip="none" rotWithShape="1">
            <a:gsLst>
              <a:gs pos="0">
                <a:schemeClr val="accent1"/>
              </a:gs>
              <a:gs pos="47000">
                <a:srgbClr val="FFFFFF"/>
              </a:gs>
            </a:gsLst>
            <a:lin ang="10800000" scaled="1"/>
            <a:tileRect/>
          </a:gradFill>
          <a:ln w="38100" cap="flat" algn="ctr">
            <a:solidFill>
              <a:schemeClr val="bg1"/>
            </a:solidFill>
            <a:round/>
            <a:headEnd type="none" w="med" len="med"/>
            <a:tailEnd type="none" w="med" len="med"/>
          </a:ln>
          <a:effectLst>
            <a:outerShdw blurRad="533400" dist="241300" dir="9180000" sx="95000" sy="95000" algn="tl" rotWithShape="0">
              <a:schemeClr val="accent1">
                <a:lumMod val="50000"/>
                <a:alpha val="43000"/>
              </a:schemeClr>
            </a:outerShdw>
          </a:effectLst>
        </p:spPr>
        <p:txBody>
          <a:bodyPr vert="horz" wrap="square" lIns="91440" tIns="182880" rIns="91440" bIns="91440" numCol="1" rtlCol="0" anchor="t" anchorCtr="0" compatLnSpc="1">
            <a:prstTxWarp prst="textNoShape">
              <a:avLst/>
            </a:prstTxWarp>
          </a:bodyPr>
          <a:lstStyle>
            <a:lvl1pPr marL="157428" indent="-157428" algn="l" rtl="0" eaLnBrk="1" fontAlgn="base" hangingPunct="1">
              <a:lnSpc>
                <a:spcPct val="100000"/>
              </a:lnSpc>
              <a:spcBef>
                <a:spcPct val="0"/>
              </a:spcBef>
              <a:spcAft>
                <a:spcPts val="600"/>
              </a:spcAft>
              <a:buClr>
                <a:srgbClr val="EE3134"/>
              </a:buClr>
              <a:buSzPts val="2000"/>
              <a:buFont typeface=""/>
              <a:buChar char="•"/>
              <a:defRPr lang="en-US" sz="2000" b="1" kern="1200" dirty="0" smtClean="0">
                <a:solidFill>
                  <a:srgbClr val="000000"/>
                </a:solidFill>
                <a:latin typeface="Arial"/>
                <a:ea typeface="ＭＳ Ｐゴシック" pitchFamily="100" charset="-128"/>
                <a:cs typeface="+mn-cs"/>
              </a:defRPr>
            </a:lvl1pPr>
            <a:lvl2pPr marL="308610" indent="-154305" algn="l" rtl="0" eaLnBrk="1" fontAlgn="base" hangingPunct="1">
              <a:lnSpc>
                <a:spcPct val="100000"/>
              </a:lnSpc>
              <a:spcBef>
                <a:spcPct val="0"/>
              </a:spcBef>
              <a:spcAft>
                <a:spcPts val="600"/>
              </a:spcAft>
              <a:buClr>
                <a:srgbClr val="3E6181"/>
              </a:buClr>
              <a:buSzPts val="1800"/>
              <a:buFont typeface="Arial"/>
              <a:buChar char="•"/>
              <a:defRPr lang="en-US" sz="1800" b="0" kern="1200" dirty="0" smtClean="0">
                <a:solidFill>
                  <a:srgbClr val="000000"/>
                </a:solidFill>
                <a:latin typeface="Arial"/>
                <a:ea typeface="ＭＳ Ｐゴシック" pitchFamily="100" charset="-128"/>
                <a:cs typeface="+mn-cs"/>
              </a:defRPr>
            </a:lvl2pPr>
            <a:lvl3pPr marL="508000" indent="-152400" algn="l" rtl="0" eaLnBrk="1" fontAlgn="base" hangingPunct="1">
              <a:lnSpc>
                <a:spcPct val="100000"/>
              </a:lnSpc>
              <a:spcBef>
                <a:spcPct val="0"/>
              </a:spcBef>
              <a:spcAft>
                <a:spcPts val="600"/>
              </a:spcAft>
              <a:buClr>
                <a:srgbClr val="3E6181"/>
              </a:buClr>
              <a:buSzPts val="1600"/>
              <a:buFont typeface="Arial"/>
              <a:buChar char="•"/>
              <a:defRPr lang="en-US" sz="1600" b="0" kern="1200" dirty="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0" hasCustomPrompt="1"/>
          </p:nvPr>
        </p:nvSpPr>
        <p:spPr>
          <a:xfrm>
            <a:off x="242888" y="5635625"/>
            <a:ext cx="8677275" cy="384175"/>
          </a:xfrm>
        </p:spPr>
        <p:txBody>
          <a:bodyPr/>
          <a:lstStyle>
            <a:lvl1pPr algn="ctr">
              <a:buFontTx/>
              <a:buNone/>
              <a:defRPr sz="2200" b="1" i="1">
                <a:solidFill>
                  <a:schemeClr val="accent4"/>
                </a:solidFill>
              </a:defRPr>
            </a:lvl1pPr>
            <a:lvl2pPr>
              <a:buFontTx/>
              <a:buNone/>
              <a:defRPr/>
            </a:lvl2pPr>
            <a:lvl3pPr>
              <a:buFontTx/>
              <a:buNone/>
              <a:defRPr/>
            </a:lvl3pPr>
            <a:lvl4pPr>
              <a:buFontTx/>
              <a:buNone/>
              <a:defRPr/>
            </a:lvl4pPr>
            <a:lvl5pPr>
              <a:buFontTx/>
              <a:buNone/>
              <a:defRPr/>
            </a:lvl5pPr>
          </a:lstStyle>
          <a:p>
            <a:pPr lvl="0"/>
            <a:r>
              <a:rPr lang="en-US" dirty="0" smtClean="0"/>
              <a:t>22 pt bold italic takeaway</a:t>
            </a:r>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horizontal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44475" y="905775"/>
            <a:ext cx="8675688" cy="2845488"/>
          </a:xfrm>
          <a:prstGeom prst="roundRect">
            <a:avLst>
              <a:gd name="adj" fmla="val 2464"/>
            </a:avLst>
          </a:prstGeom>
          <a:gradFill flip="none" rotWithShape="1">
            <a:gsLst>
              <a:gs pos="0">
                <a:schemeClr val="accent1"/>
              </a:gs>
              <a:gs pos="47000">
                <a:srgbClr val="FFFFFF"/>
              </a:gs>
            </a:gsLst>
            <a:lin ang="10800000" scaled="1"/>
            <a:tileRect/>
          </a:gradFill>
          <a:ln w="38100" cap="flat" algn="ctr">
            <a:solidFill>
              <a:schemeClr val="bg1"/>
            </a:solidFill>
            <a:round/>
            <a:headEnd type="none" w="med" len="med"/>
            <a:tailEnd type="none" w="med" len="med"/>
          </a:ln>
          <a:effectLst>
            <a:outerShdw blurRad="533400" dist="241300" dir="9180000" sx="95000" sy="95000" algn="tl" rotWithShape="0">
              <a:schemeClr val="accent1">
                <a:lumMod val="50000"/>
                <a:alpha val="43000"/>
              </a:schemeClr>
            </a:outerShdw>
          </a:effectLst>
        </p:spPr>
        <p:txBody>
          <a:bodyPr vert="horz" wrap="square" lIns="91440" tIns="182880" rIns="91440" bIns="91440" numCol="1" rtlCol="0" anchor="t" anchorCtr="0" compatLnSpc="1">
            <a:prstTxWarp prst="textNoShape">
              <a:avLst/>
            </a:prstTxWarp>
          </a:bodyPr>
          <a:lstStyle>
            <a:lvl1pPr marL="157428" indent="-157428" algn="l" rtl="0" eaLnBrk="1" fontAlgn="base" hangingPunct="1">
              <a:lnSpc>
                <a:spcPct val="100000"/>
              </a:lnSpc>
              <a:spcBef>
                <a:spcPct val="0"/>
              </a:spcBef>
              <a:spcAft>
                <a:spcPts val="600"/>
              </a:spcAft>
              <a:buClr>
                <a:srgbClr val="EE3134"/>
              </a:buClr>
              <a:buSzPts val="2000"/>
              <a:buFont typeface=""/>
              <a:buChar char="•"/>
              <a:defRPr lang="en-US" sz="2000" b="1" kern="1200" dirty="0" smtClean="0">
                <a:solidFill>
                  <a:srgbClr val="000000"/>
                </a:solidFill>
                <a:latin typeface="Arial"/>
                <a:ea typeface="ＭＳ Ｐゴシック" pitchFamily="100" charset="-128"/>
                <a:cs typeface="+mn-cs"/>
              </a:defRPr>
            </a:lvl1pPr>
            <a:lvl2pPr marL="308610" indent="-154305" algn="l" rtl="0" eaLnBrk="1" fontAlgn="base" hangingPunct="1">
              <a:lnSpc>
                <a:spcPct val="100000"/>
              </a:lnSpc>
              <a:spcBef>
                <a:spcPct val="0"/>
              </a:spcBef>
              <a:spcAft>
                <a:spcPts val="600"/>
              </a:spcAft>
              <a:buClr>
                <a:srgbClr val="3E6181"/>
              </a:buClr>
              <a:buSzPts val="1800"/>
              <a:buFont typeface="Arial"/>
              <a:buChar char="•"/>
              <a:defRPr lang="en-US" sz="1800" b="0" kern="1200" dirty="0" smtClean="0">
                <a:solidFill>
                  <a:srgbClr val="000000"/>
                </a:solidFill>
                <a:latin typeface="Arial"/>
                <a:ea typeface="ＭＳ Ｐゴシック" pitchFamily="100" charset="-128"/>
                <a:cs typeface="+mn-cs"/>
              </a:defRPr>
            </a:lvl2pPr>
            <a:lvl3pPr marL="508000" indent="-152400" algn="l" rtl="0" eaLnBrk="1" fontAlgn="base" hangingPunct="1">
              <a:lnSpc>
                <a:spcPct val="100000"/>
              </a:lnSpc>
              <a:spcBef>
                <a:spcPct val="0"/>
              </a:spcBef>
              <a:spcAft>
                <a:spcPts val="600"/>
              </a:spcAft>
              <a:buClr>
                <a:srgbClr val="3E6181"/>
              </a:buClr>
              <a:buSzPts val="1600"/>
              <a:buFont typeface="Arial"/>
              <a:buChar char="•"/>
              <a:defRPr lang="en-US" sz="1600" b="0" kern="1200" dirty="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sz="half" idx="10"/>
          </p:nvPr>
        </p:nvSpPr>
        <p:spPr>
          <a:xfrm>
            <a:off x="244475" y="3968751"/>
            <a:ext cx="8675688" cy="1979612"/>
          </a:xfrm>
          <a:prstGeom prst="roundRect">
            <a:avLst>
              <a:gd name="adj" fmla="val 2464"/>
            </a:avLst>
          </a:prstGeom>
          <a:gradFill flip="none" rotWithShape="1">
            <a:gsLst>
              <a:gs pos="0">
                <a:schemeClr val="accent1"/>
              </a:gs>
              <a:gs pos="47000">
                <a:srgbClr val="FFFFFF"/>
              </a:gs>
            </a:gsLst>
            <a:lin ang="10800000" scaled="1"/>
            <a:tileRect/>
          </a:gradFill>
          <a:ln w="38100" cap="flat" algn="ctr">
            <a:solidFill>
              <a:schemeClr val="bg1"/>
            </a:solidFill>
            <a:round/>
            <a:headEnd type="none" w="med" len="med"/>
            <a:tailEnd type="none" w="med" len="med"/>
          </a:ln>
          <a:effectLst>
            <a:outerShdw blurRad="533400" dist="241300" dir="9180000" sx="95000" sy="95000" algn="tl" rotWithShape="0">
              <a:schemeClr val="accent1">
                <a:lumMod val="50000"/>
                <a:alpha val="43000"/>
              </a:schemeClr>
            </a:outerShdw>
          </a:effectLst>
        </p:spPr>
        <p:txBody>
          <a:bodyPr vert="horz" wrap="square" lIns="91440" tIns="182880" rIns="91440" bIns="91440" numCol="1" rtlCol="0" anchor="t" anchorCtr="0" compatLnSpc="1">
            <a:prstTxWarp prst="textNoShape">
              <a:avLst/>
            </a:prstTxWarp>
          </a:bodyPr>
          <a:lstStyle>
            <a:lvl1pPr marL="157428" indent="-157428" algn="l" rtl="0" eaLnBrk="1" fontAlgn="base" hangingPunct="1">
              <a:lnSpc>
                <a:spcPct val="100000"/>
              </a:lnSpc>
              <a:spcBef>
                <a:spcPct val="0"/>
              </a:spcBef>
              <a:spcAft>
                <a:spcPts val="600"/>
              </a:spcAft>
              <a:buClr>
                <a:srgbClr val="EE3134"/>
              </a:buClr>
              <a:buSzPts val="2000"/>
              <a:buFont typeface=""/>
              <a:buChar char="•"/>
              <a:defRPr lang="en-US" sz="2000" b="1" kern="1200" dirty="0" smtClean="0">
                <a:solidFill>
                  <a:srgbClr val="000000"/>
                </a:solidFill>
                <a:latin typeface="Arial"/>
                <a:ea typeface="ＭＳ Ｐゴシック" pitchFamily="100" charset="-128"/>
                <a:cs typeface="+mn-cs"/>
              </a:defRPr>
            </a:lvl1pPr>
            <a:lvl2pPr marL="308610" indent="-154305" algn="l" rtl="0" eaLnBrk="1" fontAlgn="base" hangingPunct="1">
              <a:lnSpc>
                <a:spcPct val="100000"/>
              </a:lnSpc>
              <a:spcBef>
                <a:spcPct val="0"/>
              </a:spcBef>
              <a:spcAft>
                <a:spcPts val="600"/>
              </a:spcAft>
              <a:buClr>
                <a:srgbClr val="3E6181"/>
              </a:buClr>
              <a:buSzPts val="1800"/>
              <a:buFont typeface="Arial"/>
              <a:buChar char="•"/>
              <a:defRPr lang="en-US" sz="1800" b="0" kern="1200" dirty="0" smtClean="0">
                <a:solidFill>
                  <a:srgbClr val="000000"/>
                </a:solidFill>
                <a:latin typeface="Arial"/>
                <a:ea typeface="ＭＳ Ｐゴシック" pitchFamily="100" charset="-128"/>
                <a:cs typeface="+mn-cs"/>
              </a:defRPr>
            </a:lvl2pPr>
            <a:lvl3pPr marL="508000" indent="-152400" algn="l" rtl="0" eaLnBrk="1" fontAlgn="base" hangingPunct="1">
              <a:lnSpc>
                <a:spcPct val="100000"/>
              </a:lnSpc>
              <a:spcBef>
                <a:spcPct val="0"/>
              </a:spcBef>
              <a:spcAft>
                <a:spcPts val="600"/>
              </a:spcAft>
              <a:buClr>
                <a:srgbClr val="3E6181"/>
              </a:buClr>
              <a:buSzPts val="1600"/>
              <a:buFont typeface="Arial"/>
              <a:buChar char="•"/>
              <a:defRPr lang="en-US" sz="1600" b="0" kern="1200" dirty="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our boxes with take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49238" y="942975"/>
            <a:ext cx="4135436" cy="2182126"/>
          </a:xfrm>
          <a:prstGeom prst="roundRect">
            <a:avLst>
              <a:gd name="adj" fmla="val 4012"/>
            </a:avLst>
          </a:prstGeom>
          <a:gradFill flip="none" rotWithShape="1">
            <a:gsLst>
              <a:gs pos="0">
                <a:schemeClr val="accent1"/>
              </a:gs>
              <a:gs pos="47000">
                <a:srgbClr val="FFFFFF"/>
              </a:gs>
            </a:gsLst>
            <a:lin ang="10800000" scaled="1"/>
            <a:tileRect/>
          </a:gradFill>
          <a:ln w="38100" cap="flat" algn="ctr">
            <a:solidFill>
              <a:schemeClr val="bg1"/>
            </a:solidFill>
            <a:round/>
            <a:headEnd type="none" w="med" len="med"/>
            <a:tailEnd type="none" w="med" len="med"/>
          </a:ln>
          <a:effectLst>
            <a:outerShdw blurRad="533400" dist="241300" dir="9180000" sx="95000" sy="95000" algn="tl" rotWithShape="0">
              <a:schemeClr val="accent1">
                <a:lumMod val="50000"/>
                <a:alpha val="43000"/>
              </a:schemeClr>
            </a:outerShdw>
          </a:effectLst>
        </p:spPr>
        <p:txBody>
          <a:bodyPr vert="horz" wrap="square" lIns="91440" tIns="182880" rIns="91440" bIns="91440" numCol="1" rtlCol="0" anchor="t" anchorCtr="0" compatLnSpc="1">
            <a:prstTxWarp prst="textNoShape">
              <a:avLst/>
            </a:prstTxWarp>
          </a:bodyPr>
          <a:lstStyle>
            <a:lvl1pPr marL="157428" indent="-157428" algn="l" rtl="0" eaLnBrk="1" fontAlgn="base" hangingPunct="1">
              <a:lnSpc>
                <a:spcPct val="100000"/>
              </a:lnSpc>
              <a:spcBef>
                <a:spcPct val="0"/>
              </a:spcBef>
              <a:spcAft>
                <a:spcPts val="600"/>
              </a:spcAft>
              <a:buClr>
                <a:srgbClr val="EE3134"/>
              </a:buClr>
              <a:buSzPts val="2000"/>
              <a:buFont typeface=""/>
              <a:buChar char="•"/>
              <a:defRPr lang="en-US" sz="2000" b="0" kern="1200" dirty="0" smtClean="0">
                <a:solidFill>
                  <a:srgbClr val="000000"/>
                </a:solidFill>
                <a:latin typeface="Arial"/>
                <a:ea typeface="ＭＳ Ｐゴシック" pitchFamily="100" charset="-128"/>
                <a:cs typeface="+mn-cs"/>
              </a:defRPr>
            </a:lvl1pPr>
            <a:lvl2pPr marL="308610" indent="-154305" algn="l" rtl="0" eaLnBrk="1" fontAlgn="base" hangingPunct="1">
              <a:lnSpc>
                <a:spcPct val="100000"/>
              </a:lnSpc>
              <a:spcBef>
                <a:spcPct val="0"/>
              </a:spcBef>
              <a:spcAft>
                <a:spcPts val="600"/>
              </a:spcAft>
              <a:buClr>
                <a:srgbClr val="3E6181"/>
              </a:buClr>
              <a:buSzPts val="1800"/>
              <a:buFont typeface="Arial"/>
              <a:buChar char="•"/>
              <a:defRPr lang="en-US" sz="1800" b="0" kern="1200" dirty="0" smtClean="0">
                <a:solidFill>
                  <a:srgbClr val="000000"/>
                </a:solidFill>
                <a:latin typeface="Arial"/>
                <a:ea typeface="ＭＳ Ｐゴシック" pitchFamily="100" charset="-128"/>
                <a:cs typeface="+mn-cs"/>
              </a:defRPr>
            </a:lvl2pPr>
            <a:lvl3pPr marL="508000" indent="-152400" algn="l" rtl="0" eaLnBrk="1" fontAlgn="base" hangingPunct="1">
              <a:lnSpc>
                <a:spcPct val="100000"/>
              </a:lnSpc>
              <a:spcBef>
                <a:spcPct val="0"/>
              </a:spcBef>
              <a:spcAft>
                <a:spcPts val="600"/>
              </a:spcAft>
              <a:buClr>
                <a:srgbClr val="3E6181"/>
              </a:buClr>
              <a:buSzPts val="1600"/>
              <a:buFont typeface="Arial"/>
              <a:buChar char="•"/>
              <a:defRPr lang="en-US" sz="1600" b="0" kern="1200" dirty="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sz="half" idx="10"/>
          </p:nvPr>
        </p:nvSpPr>
        <p:spPr>
          <a:xfrm>
            <a:off x="249238" y="3304275"/>
            <a:ext cx="4135436" cy="2182126"/>
          </a:xfrm>
          <a:prstGeom prst="roundRect">
            <a:avLst>
              <a:gd name="adj" fmla="val 4012"/>
            </a:avLst>
          </a:prstGeom>
          <a:gradFill flip="none" rotWithShape="1">
            <a:gsLst>
              <a:gs pos="0">
                <a:schemeClr val="accent1"/>
              </a:gs>
              <a:gs pos="47000">
                <a:srgbClr val="FFFFFF"/>
              </a:gs>
            </a:gsLst>
            <a:lin ang="10800000" scaled="1"/>
            <a:tileRect/>
          </a:gradFill>
          <a:ln w="38100" cap="flat" algn="ctr">
            <a:solidFill>
              <a:schemeClr val="bg1"/>
            </a:solidFill>
            <a:round/>
            <a:headEnd type="none" w="med" len="med"/>
            <a:tailEnd type="none" w="med" len="med"/>
          </a:ln>
          <a:effectLst>
            <a:outerShdw blurRad="533400" dist="241300" dir="9180000" sx="95000" sy="95000" algn="tl" rotWithShape="0">
              <a:schemeClr val="accent1">
                <a:lumMod val="50000"/>
                <a:alpha val="43000"/>
              </a:schemeClr>
            </a:outerShdw>
          </a:effectLst>
        </p:spPr>
        <p:txBody>
          <a:bodyPr vert="horz" wrap="square" lIns="91440" tIns="182880" rIns="91440" bIns="91440" numCol="1" rtlCol="0" anchor="t" anchorCtr="0" compatLnSpc="1">
            <a:prstTxWarp prst="textNoShape">
              <a:avLst/>
            </a:prstTxWarp>
          </a:bodyPr>
          <a:lstStyle>
            <a:lvl1pPr marL="157428" indent="-157428" algn="l" rtl="0" eaLnBrk="1" fontAlgn="base" hangingPunct="1">
              <a:lnSpc>
                <a:spcPct val="100000"/>
              </a:lnSpc>
              <a:spcBef>
                <a:spcPct val="0"/>
              </a:spcBef>
              <a:spcAft>
                <a:spcPts val="600"/>
              </a:spcAft>
              <a:buClr>
                <a:srgbClr val="EE3134"/>
              </a:buClr>
              <a:buSzPts val="2000"/>
              <a:buFont typeface=""/>
              <a:buChar char="•"/>
              <a:defRPr lang="en-US" sz="2000" b="0" kern="1200" dirty="0" smtClean="0">
                <a:solidFill>
                  <a:srgbClr val="000000"/>
                </a:solidFill>
                <a:latin typeface="Arial"/>
                <a:ea typeface="ＭＳ Ｐゴシック" pitchFamily="100" charset="-128"/>
                <a:cs typeface="+mn-cs"/>
              </a:defRPr>
            </a:lvl1pPr>
            <a:lvl2pPr marL="308610" indent="-154305" algn="l" rtl="0" eaLnBrk="1" fontAlgn="base" hangingPunct="1">
              <a:lnSpc>
                <a:spcPct val="100000"/>
              </a:lnSpc>
              <a:spcBef>
                <a:spcPct val="0"/>
              </a:spcBef>
              <a:spcAft>
                <a:spcPts val="600"/>
              </a:spcAft>
              <a:buClr>
                <a:srgbClr val="3E6181"/>
              </a:buClr>
              <a:buSzPts val="1800"/>
              <a:buFont typeface="Arial"/>
              <a:buChar char="•"/>
              <a:defRPr lang="en-US" sz="1800" b="0" kern="1200" dirty="0" smtClean="0">
                <a:solidFill>
                  <a:srgbClr val="000000"/>
                </a:solidFill>
                <a:latin typeface="Arial"/>
                <a:ea typeface="ＭＳ Ｐゴシック" pitchFamily="100" charset="-128"/>
                <a:cs typeface="+mn-cs"/>
              </a:defRPr>
            </a:lvl2pPr>
            <a:lvl3pPr marL="508000" indent="-152400" algn="l" rtl="0" eaLnBrk="1" fontAlgn="base" hangingPunct="1">
              <a:lnSpc>
                <a:spcPct val="100000"/>
              </a:lnSpc>
              <a:spcBef>
                <a:spcPct val="0"/>
              </a:spcBef>
              <a:spcAft>
                <a:spcPts val="600"/>
              </a:spcAft>
              <a:buClr>
                <a:srgbClr val="3E6181"/>
              </a:buClr>
              <a:buSzPts val="1600"/>
              <a:buFont typeface="Arial"/>
              <a:buChar char="•"/>
              <a:defRPr lang="en-US" sz="1600" b="0" kern="1200" dirty="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8" name="Text Placeholder 7"/>
          <p:cNvSpPr>
            <a:spLocks noGrp="1"/>
          </p:cNvSpPr>
          <p:nvPr>
            <p:ph type="body" sz="quarter" idx="12" hasCustomPrompt="1"/>
          </p:nvPr>
        </p:nvSpPr>
        <p:spPr>
          <a:xfrm>
            <a:off x="242888" y="5635625"/>
            <a:ext cx="8677275" cy="498475"/>
          </a:xfrm>
          <a:noFill/>
          <a:ln w="38100" cap="flat" algn="ctr">
            <a:noFill/>
            <a:round/>
            <a:headEnd type="none" w="med" len="med"/>
            <a:tailEnd type="none" w="med" len="med"/>
          </a:ln>
          <a:effectLst>
            <a:outerShdw blurRad="533400" dist="241300" dir="9180000" sx="95000" sy="95000" algn="tl" rotWithShape="0">
              <a:schemeClr val="accent1">
                <a:lumMod val="50000"/>
                <a:alpha val="43000"/>
              </a:schemeClr>
            </a:outerShdw>
          </a:effectLst>
        </p:spPr>
        <p:txBody>
          <a:bodyPr/>
          <a:lstStyle>
            <a:lvl1pPr marL="188913" indent="-188913" algn="ctr" rtl="0" eaLnBrk="1" fontAlgn="base" hangingPunct="1">
              <a:spcBef>
                <a:spcPct val="0"/>
              </a:spcBef>
              <a:spcAft>
                <a:spcPts val="600"/>
              </a:spcAft>
              <a:buClr>
                <a:schemeClr val="accent4"/>
              </a:buClr>
              <a:buFontTx/>
              <a:buNone/>
              <a:defRPr lang="en-US" sz="2200" b="1" i="1" dirty="0" smtClean="0">
                <a:solidFill>
                  <a:schemeClr val="accent4"/>
                </a:solidFill>
                <a:latin typeface="+mn-lt"/>
                <a:ea typeface="ＭＳ Ｐゴシック" pitchFamily="-60" charset="-128"/>
                <a:cs typeface="ＭＳ Ｐゴシック" pitchFamily="-60" charset="-128"/>
              </a:defRPr>
            </a:lvl1pPr>
          </a:lstStyle>
          <a:p>
            <a:pPr marL="188913" lvl="0" indent="-188913" algn="ctr" rtl="0" eaLnBrk="1" fontAlgn="base" hangingPunct="1">
              <a:spcBef>
                <a:spcPct val="0"/>
              </a:spcBef>
              <a:spcAft>
                <a:spcPts val="600"/>
              </a:spcAft>
              <a:buClr>
                <a:schemeClr val="accent4"/>
              </a:buClr>
              <a:buFontTx/>
              <a:buNone/>
            </a:pPr>
            <a:r>
              <a:rPr lang="en-US" dirty="0" smtClean="0"/>
              <a:t>22 pt bold italic takeaway</a:t>
            </a:r>
          </a:p>
        </p:txBody>
      </p:sp>
      <p:sp>
        <p:nvSpPr>
          <p:cNvPr id="9" name="Content Placeholder 2"/>
          <p:cNvSpPr>
            <a:spLocks noGrp="1"/>
          </p:cNvSpPr>
          <p:nvPr>
            <p:ph sz="half" idx="13"/>
          </p:nvPr>
        </p:nvSpPr>
        <p:spPr>
          <a:xfrm>
            <a:off x="4800600" y="942975"/>
            <a:ext cx="4135436" cy="2182126"/>
          </a:xfrm>
          <a:prstGeom prst="roundRect">
            <a:avLst>
              <a:gd name="adj" fmla="val 4012"/>
            </a:avLst>
          </a:prstGeom>
          <a:gradFill flip="none" rotWithShape="1">
            <a:gsLst>
              <a:gs pos="0">
                <a:schemeClr val="accent1"/>
              </a:gs>
              <a:gs pos="47000">
                <a:srgbClr val="FFFFFF"/>
              </a:gs>
            </a:gsLst>
            <a:lin ang="10800000" scaled="1"/>
            <a:tileRect/>
          </a:gradFill>
          <a:ln w="38100" cap="flat" algn="ctr">
            <a:solidFill>
              <a:schemeClr val="bg1"/>
            </a:solidFill>
            <a:round/>
            <a:headEnd type="none" w="med" len="med"/>
            <a:tailEnd type="none" w="med" len="med"/>
          </a:ln>
          <a:effectLst>
            <a:outerShdw blurRad="533400" dist="241300" dir="9180000" sx="95000" sy="95000" algn="tl" rotWithShape="0">
              <a:schemeClr val="accent1">
                <a:lumMod val="50000"/>
                <a:alpha val="43000"/>
              </a:schemeClr>
            </a:outerShdw>
          </a:effectLst>
        </p:spPr>
        <p:txBody>
          <a:bodyPr vert="horz" wrap="square" lIns="91440" tIns="182880" rIns="91440" bIns="91440" numCol="1" rtlCol="0" anchor="t" anchorCtr="0" compatLnSpc="1">
            <a:prstTxWarp prst="textNoShape">
              <a:avLst/>
            </a:prstTxWarp>
          </a:bodyPr>
          <a:lstStyle>
            <a:lvl1pPr marL="157428" indent="-157428" algn="l" rtl="0" eaLnBrk="1" fontAlgn="base" hangingPunct="1">
              <a:lnSpc>
                <a:spcPct val="100000"/>
              </a:lnSpc>
              <a:spcBef>
                <a:spcPct val="0"/>
              </a:spcBef>
              <a:spcAft>
                <a:spcPts val="600"/>
              </a:spcAft>
              <a:buClr>
                <a:srgbClr val="EE3134"/>
              </a:buClr>
              <a:buSzPts val="2000"/>
              <a:buFont typeface=""/>
              <a:buChar char="•"/>
              <a:defRPr lang="en-US" sz="2000" b="0" kern="1200" dirty="0" smtClean="0">
                <a:solidFill>
                  <a:srgbClr val="000000"/>
                </a:solidFill>
                <a:latin typeface="Arial"/>
                <a:ea typeface="ＭＳ Ｐゴシック" pitchFamily="100" charset="-128"/>
                <a:cs typeface="+mn-cs"/>
              </a:defRPr>
            </a:lvl1pPr>
            <a:lvl2pPr marL="308610" indent="-154305" algn="l" rtl="0" eaLnBrk="1" fontAlgn="base" hangingPunct="1">
              <a:lnSpc>
                <a:spcPct val="100000"/>
              </a:lnSpc>
              <a:spcBef>
                <a:spcPct val="0"/>
              </a:spcBef>
              <a:spcAft>
                <a:spcPts val="600"/>
              </a:spcAft>
              <a:buClr>
                <a:srgbClr val="3E6181"/>
              </a:buClr>
              <a:buSzPts val="1800"/>
              <a:buFont typeface="Arial"/>
              <a:buChar char="•"/>
              <a:defRPr lang="en-US" sz="1800" b="0" kern="1200" dirty="0" smtClean="0">
                <a:solidFill>
                  <a:srgbClr val="000000"/>
                </a:solidFill>
                <a:latin typeface="Arial"/>
                <a:ea typeface="ＭＳ Ｐゴシック" pitchFamily="100" charset="-128"/>
                <a:cs typeface="+mn-cs"/>
              </a:defRPr>
            </a:lvl2pPr>
            <a:lvl3pPr marL="508000" indent="-152400" algn="l" rtl="0" eaLnBrk="1" fontAlgn="base" hangingPunct="1">
              <a:lnSpc>
                <a:spcPct val="100000"/>
              </a:lnSpc>
              <a:spcBef>
                <a:spcPct val="0"/>
              </a:spcBef>
              <a:spcAft>
                <a:spcPts val="600"/>
              </a:spcAft>
              <a:buClr>
                <a:srgbClr val="3E6181"/>
              </a:buClr>
              <a:buSzPts val="1600"/>
              <a:buFont typeface="Arial"/>
              <a:buChar char="•"/>
              <a:defRPr lang="en-US" sz="1600" b="0" kern="1200" dirty="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2"/>
          <p:cNvSpPr>
            <a:spLocks noGrp="1"/>
          </p:cNvSpPr>
          <p:nvPr>
            <p:ph sz="half" idx="14"/>
          </p:nvPr>
        </p:nvSpPr>
        <p:spPr>
          <a:xfrm>
            <a:off x="4800600" y="3304275"/>
            <a:ext cx="4135436" cy="2182126"/>
          </a:xfrm>
          <a:prstGeom prst="roundRect">
            <a:avLst>
              <a:gd name="adj" fmla="val 4012"/>
            </a:avLst>
          </a:prstGeom>
          <a:gradFill flip="none" rotWithShape="1">
            <a:gsLst>
              <a:gs pos="0">
                <a:schemeClr val="accent1"/>
              </a:gs>
              <a:gs pos="47000">
                <a:srgbClr val="FFFFFF"/>
              </a:gs>
            </a:gsLst>
            <a:lin ang="10800000" scaled="1"/>
            <a:tileRect/>
          </a:gradFill>
          <a:ln w="38100" cap="flat" algn="ctr">
            <a:solidFill>
              <a:schemeClr val="bg1"/>
            </a:solidFill>
            <a:round/>
            <a:headEnd type="none" w="med" len="med"/>
            <a:tailEnd type="none" w="med" len="med"/>
          </a:ln>
          <a:effectLst>
            <a:outerShdw blurRad="533400" dist="241300" dir="9180000" sx="95000" sy="95000" algn="tl" rotWithShape="0">
              <a:schemeClr val="accent1">
                <a:lumMod val="50000"/>
                <a:alpha val="43000"/>
              </a:schemeClr>
            </a:outerShdw>
          </a:effectLst>
        </p:spPr>
        <p:txBody>
          <a:bodyPr vert="horz" wrap="square" lIns="91440" tIns="182880" rIns="91440" bIns="91440" numCol="1" rtlCol="0" anchor="t" anchorCtr="0" compatLnSpc="1">
            <a:prstTxWarp prst="textNoShape">
              <a:avLst/>
            </a:prstTxWarp>
          </a:bodyPr>
          <a:lstStyle>
            <a:lvl1pPr marL="157428" indent="-157428" algn="l" rtl="0" eaLnBrk="1" fontAlgn="base" hangingPunct="1">
              <a:lnSpc>
                <a:spcPct val="100000"/>
              </a:lnSpc>
              <a:spcBef>
                <a:spcPct val="0"/>
              </a:spcBef>
              <a:spcAft>
                <a:spcPts val="600"/>
              </a:spcAft>
              <a:buClr>
                <a:srgbClr val="EE3134"/>
              </a:buClr>
              <a:buSzPts val="2000"/>
              <a:buFont typeface=""/>
              <a:buChar char="•"/>
              <a:defRPr lang="en-US" sz="2000" b="0" kern="1200" dirty="0" smtClean="0">
                <a:solidFill>
                  <a:srgbClr val="000000"/>
                </a:solidFill>
                <a:latin typeface="Arial"/>
                <a:ea typeface="ＭＳ Ｐゴシック" pitchFamily="100" charset="-128"/>
                <a:cs typeface="+mn-cs"/>
              </a:defRPr>
            </a:lvl1pPr>
            <a:lvl2pPr marL="308610" indent="-154305" algn="l" rtl="0" eaLnBrk="1" fontAlgn="base" hangingPunct="1">
              <a:lnSpc>
                <a:spcPct val="100000"/>
              </a:lnSpc>
              <a:spcBef>
                <a:spcPct val="0"/>
              </a:spcBef>
              <a:spcAft>
                <a:spcPts val="600"/>
              </a:spcAft>
              <a:buClr>
                <a:srgbClr val="3E6181"/>
              </a:buClr>
              <a:buSzPts val="1800"/>
              <a:buFont typeface="Arial"/>
              <a:buChar char="•"/>
              <a:defRPr lang="en-US" sz="1800" b="0" kern="1200" dirty="0" smtClean="0">
                <a:solidFill>
                  <a:srgbClr val="000000"/>
                </a:solidFill>
                <a:latin typeface="Arial"/>
                <a:ea typeface="ＭＳ Ｐゴシック" pitchFamily="100" charset="-128"/>
                <a:cs typeface="+mn-cs"/>
              </a:defRPr>
            </a:lvl2pPr>
            <a:lvl3pPr marL="508000" indent="-152400" algn="l" rtl="0" eaLnBrk="1" fontAlgn="base" hangingPunct="1">
              <a:lnSpc>
                <a:spcPct val="100000"/>
              </a:lnSpc>
              <a:spcBef>
                <a:spcPct val="0"/>
              </a:spcBef>
              <a:spcAft>
                <a:spcPts val="600"/>
              </a:spcAft>
              <a:buClr>
                <a:srgbClr val="3E6181"/>
              </a:buClr>
              <a:buSzPts val="1600"/>
              <a:buFont typeface="Arial"/>
              <a:buChar char="•"/>
              <a:defRPr lang="en-US" sz="1600" b="0" kern="1200" dirty="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2_Title and Content with layout grid">
    <p:spTree>
      <p:nvGrpSpPr>
        <p:cNvPr id="1" name=""/>
        <p:cNvGrpSpPr/>
        <p:nvPr/>
      </p:nvGrpSpPr>
      <p:grpSpPr>
        <a:xfrm>
          <a:off x="0" y="0"/>
          <a:ext cx="0" cy="0"/>
          <a:chOff x="0" y="0"/>
          <a:chExt cx="0" cy="0"/>
        </a:xfrm>
      </p:grpSpPr>
      <p:sp>
        <p:nvSpPr>
          <p:cNvPr id="2" name="Title 1"/>
          <p:cNvSpPr>
            <a:spLocks noGrp="1"/>
          </p:cNvSpPr>
          <p:nvPr>
            <p:ph type="title"/>
          </p:nvPr>
        </p:nvSpPr>
        <p:spPr>
          <a:xfrm>
            <a:off x="236358" y="38100"/>
            <a:ext cx="8289925" cy="700088"/>
          </a:xfrm>
        </p:spPr>
        <p:txBody>
          <a:bodyPr/>
          <a:lstStyle/>
          <a:p>
            <a:r>
              <a:rPr lang="en-US" smtClean="0"/>
              <a:t>Click to edit Master title style</a:t>
            </a:r>
            <a:endParaRPr lang="en-US"/>
          </a:p>
        </p:txBody>
      </p:sp>
      <p:sp>
        <p:nvSpPr>
          <p:cNvPr id="3" name="Content Placeholder 2"/>
          <p:cNvSpPr>
            <a:spLocks noGrp="1"/>
          </p:cNvSpPr>
          <p:nvPr>
            <p:ph idx="1"/>
          </p:nvPr>
        </p:nvSpPr>
        <p:spPr>
          <a:xfrm>
            <a:off x="234950" y="922339"/>
            <a:ext cx="8685213" cy="4808536"/>
          </a:xfrm>
        </p:spPr>
        <p:txBody>
          <a:bodyPr/>
          <a:lstStyle>
            <a:lvl3pPr>
              <a:buClr>
                <a:schemeClr val="accent5">
                  <a:lumMod val="75000"/>
                </a:schemeClr>
              </a:buClr>
              <a:defRPr/>
            </a:lvl3pPr>
          </a:lstStyle>
          <a:p>
            <a:pPr lvl="0"/>
            <a:r>
              <a:rPr lang="en-US" smtClean="0"/>
              <a:t>Click to edit Master text styles</a:t>
            </a:r>
          </a:p>
          <a:p>
            <a:pPr lvl="1"/>
            <a:r>
              <a:rPr lang="en-US" smtClean="0"/>
              <a:t>Second level</a:t>
            </a:r>
          </a:p>
          <a:p>
            <a:pPr lvl="2"/>
            <a:r>
              <a:rPr lang="en-US" smtClean="0"/>
              <a:t>Third level</a:t>
            </a:r>
          </a:p>
        </p:txBody>
      </p:sp>
      <p:grpSp>
        <p:nvGrpSpPr>
          <p:cNvPr id="56" name="Group 55"/>
          <p:cNvGrpSpPr/>
          <p:nvPr userDrawn="1"/>
        </p:nvGrpSpPr>
        <p:grpSpPr>
          <a:xfrm>
            <a:off x="0" y="0"/>
            <a:ext cx="9144000" cy="6305550"/>
            <a:chOff x="0" y="0"/>
            <a:chExt cx="9144000" cy="6305550"/>
          </a:xfrm>
        </p:grpSpPr>
        <p:cxnSp>
          <p:nvCxnSpPr>
            <p:cNvPr id="4" name="Straight Connector 3"/>
            <p:cNvCxnSpPr/>
            <p:nvPr userDrawn="1"/>
          </p:nvCxnSpPr>
          <p:spPr bwMode="auto">
            <a:xfrm>
              <a:off x="242888" y="0"/>
              <a:ext cx="0" cy="630555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 name="Straight Connector 4"/>
            <p:cNvCxnSpPr/>
            <p:nvPr userDrawn="1"/>
          </p:nvCxnSpPr>
          <p:spPr bwMode="auto">
            <a:xfrm>
              <a:off x="8915400" y="0"/>
              <a:ext cx="0" cy="630555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 name="Straight Connector 5"/>
            <p:cNvCxnSpPr/>
            <p:nvPr userDrawn="1"/>
          </p:nvCxnSpPr>
          <p:spPr bwMode="auto">
            <a:xfrm>
              <a:off x="0" y="525463"/>
              <a:ext cx="9144000"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7" name="Straight Connector 6"/>
            <p:cNvCxnSpPr/>
            <p:nvPr userDrawn="1"/>
          </p:nvCxnSpPr>
          <p:spPr bwMode="auto">
            <a:xfrm>
              <a:off x="0" y="1066800"/>
              <a:ext cx="9144000"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8" name="Straight Connector 7"/>
            <p:cNvCxnSpPr/>
            <p:nvPr userDrawn="1"/>
          </p:nvCxnSpPr>
          <p:spPr bwMode="auto">
            <a:xfrm>
              <a:off x="0" y="5715000"/>
              <a:ext cx="9144000"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9" name="Straight Connector 8"/>
            <p:cNvCxnSpPr/>
            <p:nvPr userDrawn="1"/>
          </p:nvCxnSpPr>
          <p:spPr bwMode="auto">
            <a:xfrm>
              <a:off x="0" y="5943600"/>
              <a:ext cx="9144000"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0" name="Straight Connector 9"/>
            <p:cNvCxnSpPr/>
            <p:nvPr userDrawn="1"/>
          </p:nvCxnSpPr>
          <p:spPr bwMode="auto">
            <a:xfrm>
              <a:off x="2638425" y="0"/>
              <a:ext cx="0" cy="63055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userDrawn="1"/>
          </p:nvCxnSpPr>
          <p:spPr bwMode="auto">
            <a:xfrm>
              <a:off x="6486525" y="0"/>
              <a:ext cx="0" cy="63055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userDrawn="1"/>
          </p:nvCxnSpPr>
          <p:spPr bwMode="auto">
            <a:xfrm>
              <a:off x="2305050" y="0"/>
              <a:ext cx="0" cy="63055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userDrawn="1"/>
          </p:nvCxnSpPr>
          <p:spPr bwMode="auto">
            <a:xfrm>
              <a:off x="6858000" y="0"/>
              <a:ext cx="0" cy="63055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p:nvPr userDrawn="1"/>
          </p:nvCxnSpPr>
          <p:spPr bwMode="auto">
            <a:xfrm>
              <a:off x="4572000" y="809625"/>
              <a:ext cx="0" cy="4905375"/>
            </a:xfrm>
            <a:prstGeom prst="line">
              <a:avLst/>
            </a:prstGeom>
            <a:solidFill>
              <a:schemeClr val="accent1"/>
            </a:solidFill>
            <a:ln w="9525" cap="flat" cmpd="sng" algn="ctr">
              <a:solidFill>
                <a:schemeClr val="accent5">
                  <a:lumMod val="60000"/>
                  <a:lumOff val="40000"/>
                </a:schemeClr>
              </a:solidFill>
              <a:prstDash val="solid"/>
              <a:round/>
              <a:headEnd type="none" w="med" len="med"/>
              <a:tailEnd type="none" w="med" len="med"/>
            </a:ln>
            <a:effectLst/>
          </p:spPr>
        </p:cxnSp>
        <p:cxnSp>
          <p:nvCxnSpPr>
            <p:cNvPr id="15" name="Straight Connector 14"/>
            <p:cNvCxnSpPr/>
            <p:nvPr userDrawn="1"/>
          </p:nvCxnSpPr>
          <p:spPr bwMode="auto">
            <a:xfrm>
              <a:off x="242888" y="3448050"/>
              <a:ext cx="8677275" cy="0"/>
            </a:xfrm>
            <a:prstGeom prst="line">
              <a:avLst/>
            </a:prstGeom>
            <a:solidFill>
              <a:schemeClr val="accent1"/>
            </a:solidFill>
            <a:ln w="9525" cap="flat" cmpd="sng" algn="ctr">
              <a:solidFill>
                <a:schemeClr val="accent5">
                  <a:lumMod val="60000"/>
                  <a:lumOff val="40000"/>
                </a:schemeClr>
              </a:solidFill>
              <a:prstDash val="solid"/>
              <a:round/>
              <a:headEnd type="none" w="med" len="med"/>
              <a:tailEnd type="none" w="med" len="med"/>
            </a:ln>
            <a:effectLst/>
          </p:spPr>
        </p:cxnSp>
        <p:cxnSp>
          <p:nvCxnSpPr>
            <p:cNvPr id="16" name="Straight Connector 15"/>
            <p:cNvCxnSpPr/>
            <p:nvPr userDrawn="1"/>
          </p:nvCxnSpPr>
          <p:spPr bwMode="auto">
            <a:xfrm>
              <a:off x="242888" y="2514600"/>
              <a:ext cx="8677275"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7" name="Straight Connector 16"/>
            <p:cNvCxnSpPr/>
            <p:nvPr userDrawn="1"/>
          </p:nvCxnSpPr>
          <p:spPr bwMode="auto">
            <a:xfrm>
              <a:off x="242888" y="0"/>
              <a:ext cx="0" cy="630555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8" name="Straight Connector 17"/>
            <p:cNvCxnSpPr/>
            <p:nvPr userDrawn="1"/>
          </p:nvCxnSpPr>
          <p:spPr bwMode="auto">
            <a:xfrm>
              <a:off x="8915400" y="0"/>
              <a:ext cx="0" cy="630555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9" name="Straight Connector 18"/>
            <p:cNvCxnSpPr/>
            <p:nvPr userDrawn="1"/>
          </p:nvCxnSpPr>
          <p:spPr bwMode="auto">
            <a:xfrm>
              <a:off x="0" y="525463"/>
              <a:ext cx="9144000"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20" name="Straight Connector 19"/>
            <p:cNvCxnSpPr/>
            <p:nvPr userDrawn="1"/>
          </p:nvCxnSpPr>
          <p:spPr bwMode="auto">
            <a:xfrm>
              <a:off x="0" y="1066800"/>
              <a:ext cx="9144000"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21" name="Straight Connector 20"/>
            <p:cNvCxnSpPr/>
            <p:nvPr userDrawn="1"/>
          </p:nvCxnSpPr>
          <p:spPr bwMode="auto">
            <a:xfrm>
              <a:off x="0" y="5715000"/>
              <a:ext cx="9144000"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gr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center background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descr="pittcon product background-1.jpg"/>
          <p:cNvPicPr>
            <a:picLocks noChangeAspect="1"/>
          </p:cNvPicPr>
          <p:nvPr/>
        </p:nvPicPr>
        <p:blipFill>
          <a:blip r:embed="rId2"/>
          <a:srcRect b="14819"/>
          <a:stretch>
            <a:fillRect/>
          </a:stretch>
        </p:blipFill>
        <p:spPr>
          <a:xfrm>
            <a:off x="0" y="2681287"/>
            <a:ext cx="9144000" cy="15335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6358" y="38100"/>
            <a:ext cx="8289925" cy="700088"/>
          </a:xfrm>
        </p:spPr>
        <p:txBody>
          <a:bodyPr/>
          <a:lstStyle/>
          <a:p>
            <a:r>
              <a:rPr lang="en-US" smtClean="0"/>
              <a:t>Click to edit Master title style</a:t>
            </a:r>
            <a:endParaRPr lang="en-US"/>
          </a:p>
        </p:txBody>
      </p:sp>
      <p:sp>
        <p:nvSpPr>
          <p:cNvPr id="3" name="Content Placeholder 2"/>
          <p:cNvSpPr>
            <a:spLocks noGrp="1"/>
          </p:cNvSpPr>
          <p:nvPr>
            <p:ph idx="1"/>
          </p:nvPr>
        </p:nvSpPr>
        <p:spPr>
          <a:xfrm>
            <a:off x="234950" y="922339"/>
            <a:ext cx="8685213" cy="4808536"/>
          </a:xfrm>
        </p:spPr>
        <p:txBody>
          <a:bodyPr/>
          <a:lstStyle>
            <a:lvl3pPr>
              <a:buClr>
                <a:schemeClr val="accent5">
                  <a:lumMod val="75000"/>
                </a:schemeClr>
              </a:buClr>
              <a:defRPr/>
            </a:lvl3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2_Title Only with liquid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pittcon product background-1.jpg"/>
          <p:cNvPicPr>
            <a:picLocks noChangeAspect="1"/>
          </p:cNvPicPr>
          <p:nvPr/>
        </p:nvPicPr>
        <p:blipFill>
          <a:blip r:embed="rId2"/>
          <a:srcRect t="19148" b="35519"/>
          <a:stretch>
            <a:fillRect/>
          </a:stretch>
        </p:blipFill>
        <p:spPr>
          <a:xfrm>
            <a:off x="0" y="5957888"/>
            <a:ext cx="9144000" cy="34766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body with liquid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pittcon product background-1.jpg"/>
          <p:cNvPicPr>
            <a:picLocks noChangeAspect="1"/>
          </p:cNvPicPr>
          <p:nvPr/>
        </p:nvPicPr>
        <p:blipFill>
          <a:blip r:embed="rId2"/>
          <a:srcRect t="19148" b="35519"/>
          <a:stretch>
            <a:fillRect/>
          </a:stretch>
        </p:blipFill>
        <p:spPr>
          <a:xfrm>
            <a:off x="0" y="5957888"/>
            <a:ext cx="9144000" cy="347662"/>
          </a:xfrm>
          <a:prstGeom prst="rect">
            <a:avLst/>
          </a:prstGeom>
        </p:spPr>
      </p:pic>
      <p:sp>
        <p:nvSpPr>
          <p:cNvPr id="7" name="Content Placeholder 2"/>
          <p:cNvSpPr>
            <a:spLocks noGrp="1"/>
          </p:cNvSpPr>
          <p:nvPr>
            <p:ph idx="1"/>
          </p:nvPr>
        </p:nvSpPr>
        <p:spPr>
          <a:xfrm>
            <a:off x="234950" y="922339"/>
            <a:ext cx="8685213" cy="4808536"/>
          </a:xfrm>
        </p:spPr>
        <p:txBody>
          <a:bodyPr/>
          <a:lstStyle>
            <a:lvl3pPr>
              <a:buClr>
                <a:schemeClr val="accent5">
                  <a:lumMod val="75000"/>
                </a:schemeClr>
              </a:buClr>
              <a:defRPr/>
            </a:lvl3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body box with liquid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pittcon product background-1.jpg"/>
          <p:cNvPicPr>
            <a:picLocks noChangeAspect="1"/>
          </p:cNvPicPr>
          <p:nvPr/>
        </p:nvPicPr>
        <p:blipFill>
          <a:blip r:embed="rId2"/>
          <a:srcRect t="19148" b="35519"/>
          <a:stretch>
            <a:fillRect/>
          </a:stretch>
        </p:blipFill>
        <p:spPr>
          <a:xfrm>
            <a:off x="0" y="5957888"/>
            <a:ext cx="9144000" cy="347662"/>
          </a:xfrm>
          <a:prstGeom prst="rect">
            <a:avLst/>
          </a:prstGeom>
        </p:spPr>
      </p:pic>
      <p:sp>
        <p:nvSpPr>
          <p:cNvPr id="7" name="Content Placeholder 2"/>
          <p:cNvSpPr>
            <a:spLocks noGrp="1"/>
          </p:cNvSpPr>
          <p:nvPr>
            <p:ph idx="1"/>
          </p:nvPr>
        </p:nvSpPr>
        <p:spPr>
          <a:xfrm>
            <a:off x="234950" y="1065213"/>
            <a:ext cx="8685213" cy="4364037"/>
          </a:xfrm>
          <a:prstGeom prst="roundRect">
            <a:avLst>
              <a:gd name="adj" fmla="val 1821"/>
            </a:avLst>
          </a:prstGeom>
          <a:gradFill flip="none" rotWithShape="1">
            <a:gsLst>
              <a:gs pos="0">
                <a:schemeClr val="accent1"/>
              </a:gs>
              <a:gs pos="47000">
                <a:srgbClr val="FFFFFF"/>
              </a:gs>
            </a:gsLst>
            <a:lin ang="10800000" scaled="1"/>
            <a:tileRect/>
          </a:gradFill>
          <a:ln w="38100" cap="flat" algn="ctr">
            <a:solidFill>
              <a:schemeClr val="bg1"/>
            </a:solidFill>
            <a:round/>
            <a:headEnd type="none" w="med" len="med"/>
            <a:tailEnd type="none" w="med" len="med"/>
          </a:ln>
          <a:effectLst>
            <a:outerShdw blurRad="533400" dist="241300" dir="9180000" sx="95000" sy="95000" algn="tl" rotWithShape="0">
              <a:schemeClr val="accent1">
                <a:lumMod val="50000"/>
                <a:alpha val="43000"/>
              </a:schemeClr>
            </a:outerShdw>
          </a:effectLst>
        </p:spPr>
        <p:txBody>
          <a:bodyPr/>
          <a:lstStyle>
            <a:lvl1pPr marL="157428" indent="-157428" algn="l" rtl="0" eaLnBrk="1" fontAlgn="base" hangingPunct="1">
              <a:lnSpc>
                <a:spcPct val="100000"/>
              </a:lnSpc>
              <a:spcBef>
                <a:spcPct val="0"/>
              </a:spcBef>
              <a:spcAft>
                <a:spcPts val="600"/>
              </a:spcAft>
              <a:buClr>
                <a:srgbClr val="EE3134"/>
              </a:buClr>
              <a:buSzPts val="2000"/>
              <a:buFont typeface=""/>
              <a:buChar char="•"/>
              <a:defRPr lang="en-US" sz="2400" b="0" kern="1200" dirty="0" smtClean="0">
                <a:solidFill>
                  <a:srgbClr val="000000"/>
                </a:solidFill>
                <a:latin typeface="Arial"/>
                <a:ea typeface="ＭＳ Ｐゴシック" pitchFamily="100" charset="-128"/>
                <a:cs typeface="+mn-cs"/>
              </a:defRPr>
            </a:lvl1pPr>
            <a:lvl2pPr marL="342900" indent="-171450" algn="l" rtl="0" eaLnBrk="1" fontAlgn="base" hangingPunct="1">
              <a:lnSpc>
                <a:spcPct val="100000"/>
              </a:lnSpc>
              <a:spcBef>
                <a:spcPct val="0"/>
              </a:spcBef>
              <a:spcAft>
                <a:spcPts val="600"/>
              </a:spcAft>
              <a:buClr>
                <a:srgbClr val="3E6181"/>
              </a:buClr>
              <a:buSzPts val="2000"/>
              <a:buFont typeface="Arial"/>
              <a:buChar char="•"/>
              <a:defRPr lang="en-US" sz="2000" b="0" kern="1200" dirty="0" smtClean="0">
                <a:solidFill>
                  <a:srgbClr val="000000"/>
                </a:solidFill>
                <a:latin typeface="Arial"/>
                <a:ea typeface="ＭＳ Ｐゴシック" pitchFamily="100" charset="-128"/>
                <a:cs typeface="+mn-cs"/>
              </a:defRPr>
            </a:lvl2pPr>
            <a:lvl3pPr marL="635000" indent="-190500" algn="l" rtl="0" eaLnBrk="1" fontAlgn="base" hangingPunct="1">
              <a:lnSpc>
                <a:spcPct val="100000"/>
              </a:lnSpc>
              <a:spcBef>
                <a:spcPct val="0"/>
              </a:spcBef>
              <a:spcAft>
                <a:spcPts val="600"/>
              </a:spcAft>
              <a:buClr>
                <a:srgbClr val="3E6181"/>
              </a:buClr>
              <a:buSzPts val="2000"/>
              <a:buFont typeface="Arial"/>
              <a:buChar char="•"/>
              <a:defRPr lang="en-US" sz="1800" b="0" kern="1200" dirty="0" smtClean="0">
                <a:solidFill>
                  <a:srgbClr val="000000"/>
                </a:solidFill>
                <a:latin typeface="Arial"/>
                <a:ea typeface="ＭＳ Ｐゴシック" pitchFamily="100" charset="-128"/>
                <a:cs typeface="+mn-cs"/>
              </a:defRPr>
            </a:lvl3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w body box with take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descr="pittcon product background-1.jpg"/>
          <p:cNvPicPr>
            <a:picLocks noChangeAspect="1"/>
          </p:cNvPicPr>
          <p:nvPr/>
        </p:nvPicPr>
        <p:blipFill>
          <a:blip r:embed="rId2"/>
          <a:srcRect b="14819"/>
          <a:stretch>
            <a:fillRect/>
          </a:stretch>
        </p:blipFill>
        <p:spPr>
          <a:xfrm>
            <a:off x="0" y="2681287"/>
            <a:ext cx="9144000" cy="1533526"/>
          </a:xfrm>
          <a:prstGeom prst="rect">
            <a:avLst/>
          </a:prstGeom>
        </p:spPr>
      </p:pic>
      <p:sp>
        <p:nvSpPr>
          <p:cNvPr id="7" name="Content Placeholder 2"/>
          <p:cNvSpPr>
            <a:spLocks noGrp="1"/>
          </p:cNvSpPr>
          <p:nvPr>
            <p:ph idx="1"/>
          </p:nvPr>
        </p:nvSpPr>
        <p:spPr>
          <a:xfrm>
            <a:off x="234950" y="1065213"/>
            <a:ext cx="8685213" cy="4364037"/>
          </a:xfrm>
          <a:prstGeom prst="roundRect">
            <a:avLst>
              <a:gd name="adj" fmla="val 1821"/>
            </a:avLst>
          </a:prstGeom>
          <a:gradFill flip="none" rotWithShape="1">
            <a:gsLst>
              <a:gs pos="0">
                <a:schemeClr val="accent1"/>
              </a:gs>
              <a:gs pos="47000">
                <a:srgbClr val="FFFFFF"/>
              </a:gs>
            </a:gsLst>
            <a:lin ang="10800000" scaled="1"/>
            <a:tileRect/>
          </a:gradFill>
          <a:ln w="38100" cap="flat" algn="ctr">
            <a:solidFill>
              <a:schemeClr val="bg1"/>
            </a:solidFill>
            <a:round/>
            <a:headEnd type="none" w="med" len="med"/>
            <a:tailEnd type="none" w="med" len="med"/>
          </a:ln>
          <a:effectLst>
            <a:outerShdw blurRad="533400" dist="241300" dir="9180000" sx="95000" sy="95000" algn="tl" rotWithShape="0">
              <a:schemeClr val="accent1">
                <a:lumMod val="50000"/>
                <a:alpha val="43000"/>
              </a:schemeClr>
            </a:outerShdw>
          </a:effectLst>
        </p:spPr>
        <p:txBody>
          <a:bodyPr/>
          <a:lstStyle>
            <a:lvl1pPr marL="157428" indent="-157428" algn="l" rtl="0" eaLnBrk="1" fontAlgn="base" hangingPunct="1">
              <a:lnSpc>
                <a:spcPct val="100000"/>
              </a:lnSpc>
              <a:spcBef>
                <a:spcPct val="0"/>
              </a:spcBef>
              <a:spcAft>
                <a:spcPts val="600"/>
              </a:spcAft>
              <a:buClr>
                <a:srgbClr val="EE3134"/>
              </a:buClr>
              <a:buSzPts val="2000"/>
              <a:buFont typeface=""/>
              <a:buChar char="•"/>
              <a:defRPr lang="en-US" sz="2400" b="0" kern="1200" dirty="0" smtClean="0">
                <a:solidFill>
                  <a:srgbClr val="000000"/>
                </a:solidFill>
                <a:latin typeface="Arial"/>
                <a:ea typeface="ＭＳ Ｐゴシック" pitchFamily="100" charset="-128"/>
                <a:cs typeface="+mn-cs"/>
              </a:defRPr>
            </a:lvl1pPr>
            <a:lvl2pPr marL="342900" indent="-171450" algn="l" rtl="0" eaLnBrk="1" fontAlgn="base" hangingPunct="1">
              <a:lnSpc>
                <a:spcPct val="100000"/>
              </a:lnSpc>
              <a:spcBef>
                <a:spcPct val="0"/>
              </a:spcBef>
              <a:spcAft>
                <a:spcPts val="600"/>
              </a:spcAft>
              <a:buClr>
                <a:srgbClr val="3E6181"/>
              </a:buClr>
              <a:buSzPts val="2000"/>
              <a:buFont typeface="Arial"/>
              <a:buChar char="•"/>
              <a:defRPr lang="en-US" sz="2000" b="0" kern="1200" dirty="0" smtClean="0">
                <a:solidFill>
                  <a:srgbClr val="000000"/>
                </a:solidFill>
                <a:latin typeface="Arial"/>
                <a:ea typeface="ＭＳ Ｐゴシック" pitchFamily="100" charset="-128"/>
                <a:cs typeface="+mn-cs"/>
              </a:defRPr>
            </a:lvl2pPr>
            <a:lvl3pPr marL="635000" indent="-190500" algn="l" rtl="0" eaLnBrk="1" fontAlgn="base" hangingPunct="1">
              <a:lnSpc>
                <a:spcPct val="100000"/>
              </a:lnSpc>
              <a:spcBef>
                <a:spcPct val="0"/>
              </a:spcBef>
              <a:spcAft>
                <a:spcPts val="600"/>
              </a:spcAft>
              <a:buClr>
                <a:srgbClr val="3E6181"/>
              </a:buClr>
              <a:buSzPts val="2000"/>
              <a:buFont typeface="Arial"/>
              <a:buChar char="•"/>
              <a:defRPr lang="en-US" sz="1800" b="0" kern="1200" dirty="0" smtClean="0">
                <a:solidFill>
                  <a:srgbClr val="000000"/>
                </a:solidFill>
                <a:latin typeface="Arial"/>
                <a:ea typeface="ＭＳ Ｐゴシック" pitchFamily="100" charset="-128"/>
                <a:cs typeface="+mn-cs"/>
              </a:defRPr>
            </a:lvl3pPr>
          </a:lstStyle>
          <a:p>
            <a:pPr lvl="0"/>
            <a:r>
              <a:rPr lang="en-US" smtClean="0"/>
              <a:t>Click to edit Master text styles</a:t>
            </a:r>
          </a:p>
          <a:p>
            <a:pPr lvl="1"/>
            <a:r>
              <a:rPr lang="en-US" smtClean="0"/>
              <a:t>Second level</a:t>
            </a:r>
          </a:p>
          <a:p>
            <a:pPr lvl="2"/>
            <a:r>
              <a:rPr lang="en-US" smtClean="0"/>
              <a:t>Third level</a:t>
            </a:r>
          </a:p>
        </p:txBody>
      </p:sp>
      <p:sp>
        <p:nvSpPr>
          <p:cNvPr id="8" name="Text Placeholder 8"/>
          <p:cNvSpPr>
            <a:spLocks noGrp="1"/>
          </p:cNvSpPr>
          <p:nvPr>
            <p:ph type="body" sz="quarter" idx="10" hasCustomPrompt="1"/>
          </p:nvPr>
        </p:nvSpPr>
        <p:spPr>
          <a:xfrm>
            <a:off x="242888" y="5635625"/>
            <a:ext cx="8677275" cy="384175"/>
          </a:xfrm>
        </p:spPr>
        <p:txBody>
          <a:bodyPr/>
          <a:lstStyle>
            <a:lvl1pPr algn="ctr">
              <a:buFontTx/>
              <a:buNone/>
              <a:defRPr sz="2200" b="1" i="1">
                <a:solidFill>
                  <a:schemeClr val="accent4"/>
                </a:solidFill>
              </a:defRPr>
            </a:lvl1pPr>
            <a:lvl2pPr>
              <a:buFontTx/>
              <a:buNone/>
              <a:defRPr/>
            </a:lvl2pPr>
            <a:lvl3pPr>
              <a:buFontTx/>
              <a:buNone/>
              <a:defRPr/>
            </a:lvl3pPr>
            <a:lvl4pPr>
              <a:buFontTx/>
              <a:buNone/>
              <a:defRPr/>
            </a:lvl4pPr>
            <a:lvl5pPr>
              <a:buFontTx/>
              <a:buNone/>
              <a:defRPr/>
            </a:lvl5pPr>
          </a:lstStyle>
          <a:p>
            <a:pPr lvl="0"/>
            <a:r>
              <a:rPr lang="en-US" dirty="0" smtClean="0"/>
              <a:t>22 pt bold italic takeaway</a:t>
            </a: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34950" y="905775"/>
            <a:ext cx="4144963" cy="4825100"/>
          </a:xfrm>
        </p:spPr>
        <p:txBody>
          <a:bodyPr/>
          <a:lstStyle>
            <a:lvl1pPr marL="188913" indent="-188913" algn="l">
              <a:lnSpc>
                <a:spcPct val="100000"/>
              </a:lnSpc>
              <a:spcBef>
                <a:spcPct val="0"/>
              </a:spcBef>
              <a:spcAft>
                <a:spcPts val="600"/>
              </a:spcAft>
              <a:buClr>
                <a:srgbClr val="EE3134"/>
              </a:buClr>
              <a:buSzPts val="2400"/>
              <a:buFont typeface=""/>
              <a:buChar char="•"/>
              <a:defRPr sz="2400" b="0" baseline="0">
                <a:solidFill>
                  <a:srgbClr val="000000"/>
                </a:solidFill>
                <a:latin typeface="Arial"/>
              </a:defRPr>
            </a:lvl1pPr>
            <a:lvl2pPr marL="342900" indent="-171450" algn="l">
              <a:lnSpc>
                <a:spcPct val="100000"/>
              </a:lnSpc>
              <a:spcBef>
                <a:spcPct val="0"/>
              </a:spcBef>
              <a:spcAft>
                <a:spcPts val="600"/>
              </a:spcAft>
              <a:buClr>
                <a:srgbClr val="3E6181"/>
              </a:buClr>
              <a:buSzPts val="2000"/>
              <a:buFont typeface="Arial"/>
              <a:buChar char="•"/>
              <a:defRPr sz="2000">
                <a:solidFill>
                  <a:srgbClr val="000000"/>
                </a:solidFill>
                <a:latin typeface="Arial"/>
              </a:defRPr>
            </a:lvl2pPr>
            <a:lvl3pPr marL="571500" indent="-171450" algn="l">
              <a:lnSpc>
                <a:spcPct val="100000"/>
              </a:lnSpc>
              <a:spcBef>
                <a:spcPct val="0"/>
              </a:spcBef>
              <a:spcAft>
                <a:spcPts val="600"/>
              </a:spcAft>
              <a:buClr>
                <a:srgbClr val="3E6181"/>
              </a:buClr>
              <a:buSzPts val="1800"/>
              <a:buFont typeface="Arial"/>
              <a:buChar char="•"/>
              <a:defRPr sz="1800">
                <a:solidFill>
                  <a:srgbClr val="000000"/>
                </a:solidFill>
                <a:latin typeface="Arial"/>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775201" y="905775"/>
            <a:ext cx="4144962" cy="4825100"/>
          </a:xfrm>
        </p:spPr>
        <p:txBody>
          <a:bodyPr/>
          <a:lstStyle>
            <a:lvl1pPr>
              <a:defRPr sz="2400" b="0"/>
            </a:lvl1pPr>
            <a:lvl2pPr>
              <a:buClr>
                <a:schemeClr val="accent5">
                  <a:lumMod val="75000"/>
                </a:schemeClr>
              </a:buClr>
              <a:defRPr sz="2000"/>
            </a:lvl2pPr>
            <a:lvl3pPr>
              <a:buClr>
                <a:schemeClr val="accent5">
                  <a:lumMod val="75000"/>
                </a:schemeClr>
              </a:buCl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pic>
        <p:nvPicPr>
          <p:cNvPr id="5" name="Picture 4" descr="pittcon product background-1.jpg"/>
          <p:cNvPicPr>
            <a:picLocks noChangeAspect="1"/>
          </p:cNvPicPr>
          <p:nvPr/>
        </p:nvPicPr>
        <p:blipFill>
          <a:blip r:embed="rId2"/>
          <a:srcRect t="19148" b="35519"/>
          <a:stretch>
            <a:fillRect/>
          </a:stretch>
        </p:blipFill>
        <p:spPr>
          <a:xfrm>
            <a:off x="0" y="5957888"/>
            <a:ext cx="9144000" cy="34766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34950" y="905775"/>
            <a:ext cx="4144963" cy="4825100"/>
          </a:xfrm>
          <a:prstGeom prst="roundRect">
            <a:avLst>
              <a:gd name="adj" fmla="val 2112"/>
            </a:avLst>
          </a:prstGeom>
          <a:gradFill flip="none" rotWithShape="1">
            <a:gsLst>
              <a:gs pos="0">
                <a:schemeClr val="accent1"/>
              </a:gs>
              <a:gs pos="47000">
                <a:srgbClr val="FFFFFF"/>
              </a:gs>
            </a:gsLst>
            <a:lin ang="10800000" scaled="1"/>
            <a:tileRect/>
          </a:gradFill>
          <a:ln w="38100" cap="flat" algn="ctr">
            <a:solidFill>
              <a:schemeClr val="bg1"/>
            </a:solidFill>
            <a:round/>
            <a:headEnd type="none" w="med" len="med"/>
            <a:tailEnd type="none" w="med" len="med"/>
          </a:ln>
          <a:effectLst>
            <a:outerShdw blurRad="533400" dist="241300" dir="9180000" sx="95000" sy="95000" algn="tl" rotWithShape="0">
              <a:schemeClr val="accent1">
                <a:lumMod val="50000"/>
                <a:alpha val="43000"/>
              </a:schemeClr>
            </a:outerShdw>
          </a:effectLst>
        </p:spPr>
        <p:txBody>
          <a:bodyPr vert="horz" wrap="square" lIns="91440" tIns="182880" rIns="91440" bIns="91440" numCol="1" rtlCol="0" anchor="t" anchorCtr="0" compatLnSpc="1">
            <a:prstTxWarp prst="textNoShape">
              <a:avLst/>
            </a:prstTxWarp>
          </a:bodyPr>
          <a:lstStyle>
            <a:lvl1pPr marL="188913" indent="-188913" algn="l" rtl="0" eaLnBrk="1" fontAlgn="base" hangingPunct="1">
              <a:lnSpc>
                <a:spcPct val="100000"/>
              </a:lnSpc>
              <a:spcBef>
                <a:spcPct val="0"/>
              </a:spcBef>
              <a:spcAft>
                <a:spcPts val="600"/>
              </a:spcAft>
              <a:buClr>
                <a:srgbClr val="EE3134"/>
              </a:buClr>
              <a:buSzPts val="2400"/>
              <a:buFont typeface=""/>
              <a:buChar char="•"/>
              <a:defRPr lang="en-US" sz="2000" b="1" kern="1200" dirty="0" smtClean="0">
                <a:solidFill>
                  <a:srgbClr val="000000"/>
                </a:solidFill>
                <a:latin typeface="Arial"/>
                <a:ea typeface="ＭＳ Ｐゴシック" pitchFamily="100" charset="-128"/>
                <a:cs typeface="+mn-cs"/>
              </a:defRPr>
            </a:lvl1pPr>
            <a:lvl2pPr marL="342900" indent="-171450" algn="l" rtl="0" eaLnBrk="1" fontAlgn="base" hangingPunct="1">
              <a:lnSpc>
                <a:spcPct val="100000"/>
              </a:lnSpc>
              <a:spcBef>
                <a:spcPct val="0"/>
              </a:spcBef>
              <a:spcAft>
                <a:spcPts val="600"/>
              </a:spcAft>
              <a:buClr>
                <a:srgbClr val="3E6181"/>
              </a:buClr>
              <a:buSzPts val="2000"/>
              <a:buFont typeface="Arial"/>
              <a:buChar char="•"/>
              <a:defRPr lang="en-US" sz="2000" b="0" kern="1200" dirty="0" smtClean="0">
                <a:solidFill>
                  <a:srgbClr val="000000"/>
                </a:solidFill>
                <a:latin typeface="Arial"/>
                <a:ea typeface="ＭＳ Ｐゴシック" pitchFamily="100" charset="-128"/>
                <a:cs typeface="+mn-cs"/>
              </a:defRPr>
            </a:lvl2pPr>
            <a:lvl3pPr marL="571500" indent="-171450" algn="l" rtl="0" eaLnBrk="1" fontAlgn="base" hangingPunct="1">
              <a:lnSpc>
                <a:spcPct val="100000"/>
              </a:lnSpc>
              <a:spcBef>
                <a:spcPct val="0"/>
              </a:spcBef>
              <a:spcAft>
                <a:spcPts val="600"/>
              </a:spcAft>
              <a:buClr>
                <a:srgbClr val="3E6181"/>
              </a:buClr>
              <a:buSzPts val="1800"/>
              <a:buFont typeface="Arial"/>
              <a:buChar char="•"/>
              <a:defRPr lang="en-US" sz="1800" b="0" kern="1200" dirty="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775201" y="905775"/>
            <a:ext cx="4144962" cy="4825100"/>
          </a:xfrm>
          <a:prstGeom prst="roundRect">
            <a:avLst>
              <a:gd name="adj" fmla="val 2112"/>
            </a:avLst>
          </a:prstGeom>
          <a:gradFill flip="none" rotWithShape="1">
            <a:gsLst>
              <a:gs pos="0">
                <a:schemeClr val="accent1"/>
              </a:gs>
              <a:gs pos="47000">
                <a:srgbClr val="FFFFFF"/>
              </a:gs>
            </a:gsLst>
            <a:lin ang="10800000" scaled="1"/>
            <a:tileRect/>
          </a:gradFill>
          <a:ln w="38100" cap="flat" algn="ctr">
            <a:solidFill>
              <a:schemeClr val="bg1"/>
            </a:solidFill>
            <a:round/>
            <a:headEnd type="none" w="med" len="med"/>
            <a:tailEnd type="none" w="med" len="med"/>
          </a:ln>
          <a:effectLst>
            <a:outerShdw blurRad="533400" dist="241300" dir="9180000" sx="95000" sy="95000" algn="tl" rotWithShape="0">
              <a:schemeClr val="accent1">
                <a:lumMod val="50000"/>
                <a:alpha val="43000"/>
              </a:schemeClr>
            </a:outerShdw>
          </a:effectLst>
        </p:spPr>
        <p:txBody>
          <a:bodyPr vert="horz" wrap="square" lIns="91440" tIns="182880" rIns="91440" bIns="91440" numCol="1" rtlCol="0" anchor="t" anchorCtr="0" compatLnSpc="1">
            <a:prstTxWarp prst="textNoShape">
              <a:avLst/>
            </a:prstTxWarp>
          </a:bodyPr>
          <a:lstStyle>
            <a:lvl1pPr algn="l" rtl="0" eaLnBrk="1" fontAlgn="base" hangingPunct="1">
              <a:lnSpc>
                <a:spcPct val="100000"/>
              </a:lnSpc>
              <a:spcBef>
                <a:spcPct val="0"/>
              </a:spcBef>
              <a:spcAft>
                <a:spcPts val="600"/>
              </a:spcAft>
              <a:buChar char="•"/>
              <a:defRPr lang="en-US" sz="2000" b="1" kern="1200" dirty="0" smtClean="0">
                <a:solidFill>
                  <a:srgbClr val="000000"/>
                </a:solidFill>
                <a:latin typeface="Arial"/>
                <a:ea typeface="ＭＳ Ｐゴシック" pitchFamily="100" charset="-128"/>
                <a:cs typeface="+mn-cs"/>
              </a:defRPr>
            </a:lvl1pPr>
            <a:lvl2pPr algn="l" rtl="0" eaLnBrk="1" fontAlgn="base" hangingPunct="1">
              <a:lnSpc>
                <a:spcPct val="100000"/>
              </a:lnSpc>
              <a:spcBef>
                <a:spcPct val="0"/>
              </a:spcBef>
              <a:spcAft>
                <a:spcPts val="600"/>
              </a:spcAft>
              <a:buClr>
                <a:schemeClr val="accent5">
                  <a:lumMod val="75000"/>
                </a:schemeClr>
              </a:buClr>
              <a:buChar char="•"/>
              <a:defRPr lang="en-US" sz="2000" b="0" kern="1200" dirty="0" smtClean="0">
                <a:solidFill>
                  <a:srgbClr val="000000"/>
                </a:solidFill>
                <a:latin typeface="Arial"/>
                <a:ea typeface="ＭＳ Ｐゴシック" pitchFamily="100" charset="-128"/>
                <a:cs typeface="+mn-cs"/>
              </a:defRPr>
            </a:lvl2pPr>
            <a:lvl3pPr algn="l" rtl="0" eaLnBrk="1" fontAlgn="base" hangingPunct="1">
              <a:lnSpc>
                <a:spcPct val="100000"/>
              </a:lnSpc>
              <a:spcBef>
                <a:spcPct val="0"/>
              </a:spcBef>
              <a:spcAft>
                <a:spcPts val="600"/>
              </a:spcAft>
              <a:buClr>
                <a:schemeClr val="accent5">
                  <a:lumMod val="75000"/>
                </a:schemeClr>
              </a:buClr>
              <a:buChar char="•"/>
              <a:defRPr lang="en-US" sz="1800" b="0" kern="1200" dirty="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pic>
        <p:nvPicPr>
          <p:cNvPr id="5" name="Picture 4" descr="pittcon product background-1.jpg"/>
          <p:cNvPicPr>
            <a:picLocks noChangeAspect="1"/>
          </p:cNvPicPr>
          <p:nvPr/>
        </p:nvPicPr>
        <p:blipFill>
          <a:blip r:embed="rId2"/>
          <a:srcRect t="19148" b="35519"/>
          <a:stretch>
            <a:fillRect/>
          </a:stretch>
        </p:blipFill>
        <p:spPr>
          <a:xfrm>
            <a:off x="0" y="5957888"/>
            <a:ext cx="9144000" cy="347662"/>
          </a:xfrm>
          <a:prstGeom prst="rect">
            <a:avLst/>
          </a:prstGeom>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p:cNvGrpSpPr/>
          <p:nvPr/>
        </p:nvGrpSpPr>
        <p:grpSpPr>
          <a:xfrm>
            <a:off x="7591425" y="6372225"/>
            <a:ext cx="1552575" cy="485775"/>
            <a:chOff x="7591425" y="6372225"/>
            <a:chExt cx="1552575" cy="485775"/>
          </a:xfrm>
        </p:grpSpPr>
        <p:sp>
          <p:nvSpPr>
            <p:cNvPr id="9" name="Rectangle 8"/>
            <p:cNvSpPr/>
            <p:nvPr userDrawn="1"/>
          </p:nvSpPr>
          <p:spPr bwMode="auto">
            <a:xfrm>
              <a:off x="7591425" y="6372225"/>
              <a:ext cx="1552575" cy="4857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4" charset="0"/>
              </a:endParaRPr>
            </a:p>
          </p:txBody>
        </p:sp>
        <p:pic>
          <p:nvPicPr>
            <p:cNvPr id="1031" name="Picture 3" descr="ThermoFisher_PPT-Logo_032-Bk.jpg"/>
            <p:cNvPicPr>
              <a:picLocks noChangeAspect="1"/>
            </p:cNvPicPr>
            <p:nvPr/>
          </p:nvPicPr>
          <p:blipFill>
            <a:blip r:embed="rId18"/>
            <a:srcRect/>
            <a:stretch>
              <a:fillRect/>
            </a:stretch>
          </p:blipFill>
          <p:spPr bwMode="auto">
            <a:xfrm>
              <a:off x="7700963" y="6478588"/>
              <a:ext cx="1231900" cy="265112"/>
            </a:xfrm>
            <a:prstGeom prst="rect">
              <a:avLst/>
            </a:prstGeom>
            <a:noFill/>
            <a:ln w="9525">
              <a:noFill/>
              <a:miter lim="800000"/>
              <a:headEnd/>
              <a:tailEnd/>
            </a:ln>
          </p:spPr>
        </p:pic>
      </p:grpSp>
      <p:cxnSp>
        <p:nvCxnSpPr>
          <p:cNvPr id="1026" name="Straight Connector 17"/>
          <p:cNvCxnSpPr>
            <a:cxnSpLocks noChangeShapeType="1"/>
          </p:cNvCxnSpPr>
          <p:nvPr/>
        </p:nvCxnSpPr>
        <p:spPr bwMode="auto">
          <a:xfrm rot="10800000" flipV="1">
            <a:off x="0" y="769938"/>
            <a:ext cx="9144000" cy="0"/>
          </a:xfrm>
          <a:prstGeom prst="line">
            <a:avLst/>
          </a:prstGeom>
          <a:noFill/>
          <a:ln w="57150">
            <a:solidFill>
              <a:srgbClr val="5C81AA"/>
            </a:solidFill>
            <a:round/>
            <a:headEnd/>
            <a:tailEnd/>
          </a:ln>
        </p:spPr>
      </p:cxnSp>
      <p:sp>
        <p:nvSpPr>
          <p:cNvPr id="1027" name="Rectangle 7"/>
          <p:cNvSpPr>
            <a:spLocks noGrp="1" noChangeArrowheads="1"/>
          </p:cNvSpPr>
          <p:nvPr>
            <p:ph type="body" idx="1"/>
          </p:nvPr>
        </p:nvSpPr>
        <p:spPr bwMode="auto">
          <a:xfrm>
            <a:off x="244476" y="919164"/>
            <a:ext cx="8675688" cy="4811712"/>
          </a:xfrm>
          <a:prstGeom prst="rect">
            <a:avLst/>
          </a:prstGeom>
          <a:noFill/>
          <a:ln w="9525">
            <a:noFill/>
            <a:miter lim="800000"/>
            <a:headEnd/>
            <a:tailEnd/>
          </a:ln>
        </p:spPr>
        <p:txBody>
          <a:bodyPr vert="horz" wrap="square" lIns="91430" tIns="45716" rIns="91430" bIns="45716" numCol="1" anchor="t" anchorCtr="0" compatLnSpc="1">
            <a:prstTxWarp prst="textNoShape">
              <a:avLst/>
            </a:prstTxWarp>
          </a:bodyPr>
          <a:lstStyle/>
          <a:p>
            <a:pPr lvl="0"/>
            <a:r>
              <a:rPr lang="en-US" dirty="0" smtClean="0"/>
              <a:t>First level: Arial 24pt</a:t>
            </a:r>
          </a:p>
          <a:p>
            <a:pPr lvl="1"/>
            <a:r>
              <a:rPr lang="en-US" dirty="0" smtClean="0"/>
              <a:t>Second level: Arial 20pt</a:t>
            </a:r>
          </a:p>
          <a:p>
            <a:pPr lvl="2"/>
            <a:r>
              <a:rPr lang="en-US" dirty="0" smtClean="0"/>
              <a:t>Third level: Arial 18pt					</a:t>
            </a:r>
          </a:p>
        </p:txBody>
      </p:sp>
      <p:sp>
        <p:nvSpPr>
          <p:cNvPr id="1028" name="Rectangle 8"/>
          <p:cNvSpPr>
            <a:spLocks noGrp="1" noChangeArrowheads="1"/>
          </p:cNvSpPr>
          <p:nvPr>
            <p:ph type="title"/>
          </p:nvPr>
        </p:nvSpPr>
        <p:spPr bwMode="gray">
          <a:xfrm>
            <a:off x="237137" y="41874"/>
            <a:ext cx="8683026" cy="700088"/>
          </a:xfrm>
          <a:prstGeom prst="rect">
            <a:avLst/>
          </a:prstGeom>
          <a:noFill/>
          <a:ln w="9525">
            <a:noFill/>
            <a:miter lim="800000"/>
            <a:headEnd/>
            <a:tailEnd/>
          </a:ln>
        </p:spPr>
        <p:txBody>
          <a:bodyPr vert="horz" wrap="square" lIns="45720" tIns="45716" rIns="45720" bIns="45716" numCol="1" anchor="ctr" anchorCtr="0" compatLnSpc="1">
            <a:prstTxWarp prst="textNoShape">
              <a:avLst/>
            </a:prstTxWarp>
          </a:bodyPr>
          <a:lstStyle/>
          <a:p>
            <a:pPr lvl="0"/>
            <a:r>
              <a:rPr lang="en-US" dirty="0" smtClean="0"/>
              <a:t>Title : Arial 28pt</a:t>
            </a:r>
          </a:p>
        </p:txBody>
      </p:sp>
      <p:sp>
        <p:nvSpPr>
          <p:cNvPr id="98313" name="Rectangle 9"/>
          <p:cNvSpPr>
            <a:spLocks noChangeArrowheads="1"/>
          </p:cNvSpPr>
          <p:nvPr/>
        </p:nvSpPr>
        <p:spPr bwMode="auto">
          <a:xfrm>
            <a:off x="120650" y="6383338"/>
            <a:ext cx="1309688" cy="354012"/>
          </a:xfrm>
          <a:prstGeom prst="rect">
            <a:avLst/>
          </a:prstGeom>
          <a:noFill/>
          <a:ln w="9525">
            <a:noFill/>
            <a:miter lim="800000"/>
            <a:headEnd/>
            <a:tailEnd/>
          </a:ln>
          <a:effectLst/>
        </p:spPr>
        <p:txBody>
          <a:bodyPr anchor="b"/>
          <a:lstStyle/>
          <a:p>
            <a:fld id="{BC224649-6F24-4CDF-9623-7616656F3EFD}" type="slidenum">
              <a:rPr lang="en-US" sz="1000" b="1"/>
              <a:pPr/>
              <a:t>‹#›</a:t>
            </a:fld>
            <a:endParaRPr lang="en-US" sz="1200" b="1"/>
          </a:p>
        </p:txBody>
      </p:sp>
      <p:sp>
        <p:nvSpPr>
          <p:cNvPr id="98322" name="Line 18"/>
          <p:cNvSpPr>
            <a:spLocks noChangeShapeType="1"/>
          </p:cNvSpPr>
          <p:nvPr/>
        </p:nvSpPr>
        <p:spPr bwMode="auto">
          <a:xfrm>
            <a:off x="-7938" y="6311900"/>
            <a:ext cx="9151938" cy="0"/>
          </a:xfrm>
          <a:prstGeom prst="line">
            <a:avLst/>
          </a:prstGeom>
          <a:noFill/>
          <a:ln w="28575">
            <a:solidFill>
              <a:srgbClr val="4F6F92"/>
            </a:solidFill>
            <a:round/>
            <a:headEnd/>
            <a:tailEnd/>
          </a:ln>
        </p:spPr>
        <p:txBody>
          <a:bodyPr wrap="none" anchor="ctr"/>
          <a:lstStyle/>
          <a:p>
            <a:pPr>
              <a:defRPr/>
            </a:pPr>
            <a:endParaRPr lang="en-US">
              <a:latin typeface="Arial" pitchFamily="124" charset="0"/>
              <a:ea typeface="+mn-ea"/>
            </a:endParaRPr>
          </a:p>
        </p:txBody>
      </p:sp>
      <p:sp>
        <p:nvSpPr>
          <p:cNvPr id="6" name="Text Box 9" hidden="1"/>
          <p:cNvSpPr txBox="1">
            <a:spLocks noChangeArrowheads="1"/>
          </p:cNvSpPr>
          <p:nvPr/>
        </p:nvSpPr>
        <p:spPr bwMode="auto">
          <a:xfrm>
            <a:off x="3897984" y="6540500"/>
            <a:ext cx="1347787" cy="214313"/>
          </a:xfrm>
          <a:prstGeom prst="rect">
            <a:avLst/>
          </a:prstGeom>
          <a:noFill/>
          <a:ln w="9525">
            <a:noFill/>
            <a:miter lim="800000"/>
            <a:headEnd/>
            <a:tailEnd/>
          </a:ln>
        </p:spPr>
        <p:txBody>
          <a:bodyPr wrap="none">
            <a:spAutoFit/>
          </a:bodyPr>
          <a:lstStyle/>
          <a:p>
            <a:pPr defTabSz="457200"/>
            <a:r>
              <a:rPr lang="en-US" sz="800" i="1" dirty="0">
                <a:latin typeface="Arial Unicode MS" pitchFamily="34" charset="-128"/>
              </a:rPr>
              <a:t>Proprietary &amp; Confidential</a:t>
            </a:r>
          </a:p>
        </p:txBody>
      </p:sp>
    </p:spTree>
  </p:cSld>
  <p:clrMap bg1="lt1" tx1="dk1" bg2="lt2" tx2="dk2" accent1="accent1" accent2="accent2" accent3="accent3" accent4="accent4" accent5="accent5" accent6="accent6" hlink="hlink" folHlink="folHlink"/>
  <p:sldLayoutIdLst>
    <p:sldLayoutId id="2147483852" r:id="rId1"/>
    <p:sldLayoutId id="2147483855" r:id="rId2"/>
    <p:sldLayoutId id="2147483856" r:id="rId3"/>
    <p:sldLayoutId id="2147483857" r:id="rId4"/>
    <p:sldLayoutId id="2147483872" r:id="rId5"/>
    <p:sldLayoutId id="2147483873" r:id="rId6"/>
    <p:sldLayoutId id="2147483858" r:id="rId7"/>
    <p:sldLayoutId id="2147483860" r:id="rId8"/>
    <p:sldLayoutId id="2147483870" r:id="rId9"/>
    <p:sldLayoutId id="2147483864" r:id="rId10"/>
    <p:sldLayoutId id="2147483865" r:id="rId11"/>
    <p:sldLayoutId id="2147483867" r:id="rId12"/>
    <p:sldLayoutId id="2147483871" r:id="rId13"/>
    <p:sldLayoutId id="2147483874" r:id="rId14"/>
    <p:sldLayoutId id="2147483869" r:id="rId15"/>
    <p:sldLayoutId id="2147483859" r:id="rId16"/>
  </p:sldLayoutIdLst>
  <p:transition>
    <p:fade/>
  </p:transition>
  <p:timing>
    <p:tnLst>
      <p:par>
        <p:cTn id="1" dur="indefinite" restart="never" nodeType="tmRoot"/>
      </p:par>
    </p:tnLst>
  </p:timing>
  <p:txStyles>
    <p:titleStyle>
      <a:lvl1pPr algn="l" rtl="0" eaLnBrk="1" fontAlgn="base" hangingPunct="1">
        <a:lnSpc>
          <a:spcPct val="95000"/>
        </a:lnSpc>
        <a:spcBef>
          <a:spcPct val="0"/>
        </a:spcBef>
        <a:spcAft>
          <a:spcPct val="0"/>
        </a:spcAft>
        <a:defRPr sz="2800">
          <a:solidFill>
            <a:schemeClr val="tx1"/>
          </a:solidFill>
          <a:latin typeface="+mj-lt"/>
          <a:ea typeface="ＭＳ Ｐゴシック" pitchFamily="-60" charset="-128"/>
          <a:cs typeface="ＭＳ Ｐゴシック" pitchFamily="-60" charset="-128"/>
        </a:defRPr>
      </a:lvl1pPr>
      <a:lvl2pPr algn="l" rtl="0" eaLnBrk="1" fontAlgn="base" hangingPunct="1">
        <a:lnSpc>
          <a:spcPct val="95000"/>
        </a:lnSpc>
        <a:spcBef>
          <a:spcPct val="0"/>
        </a:spcBef>
        <a:spcAft>
          <a:spcPct val="0"/>
        </a:spcAft>
        <a:defRPr sz="2800">
          <a:solidFill>
            <a:schemeClr val="tx1"/>
          </a:solidFill>
          <a:latin typeface="Arial" pitchFamily="124" charset="0"/>
          <a:ea typeface="ＭＳ Ｐゴシック" pitchFamily="-60" charset="-128"/>
          <a:cs typeface="ＭＳ Ｐゴシック" pitchFamily="-60" charset="-128"/>
        </a:defRPr>
      </a:lvl2pPr>
      <a:lvl3pPr algn="l" rtl="0" eaLnBrk="1" fontAlgn="base" hangingPunct="1">
        <a:lnSpc>
          <a:spcPct val="95000"/>
        </a:lnSpc>
        <a:spcBef>
          <a:spcPct val="0"/>
        </a:spcBef>
        <a:spcAft>
          <a:spcPct val="0"/>
        </a:spcAft>
        <a:defRPr sz="2800">
          <a:solidFill>
            <a:schemeClr val="tx1"/>
          </a:solidFill>
          <a:latin typeface="Arial" pitchFamily="124" charset="0"/>
          <a:ea typeface="ＭＳ Ｐゴシック" pitchFamily="-60" charset="-128"/>
          <a:cs typeface="ＭＳ Ｐゴシック" pitchFamily="-60" charset="-128"/>
        </a:defRPr>
      </a:lvl3pPr>
      <a:lvl4pPr algn="l" rtl="0" eaLnBrk="1" fontAlgn="base" hangingPunct="1">
        <a:lnSpc>
          <a:spcPct val="95000"/>
        </a:lnSpc>
        <a:spcBef>
          <a:spcPct val="0"/>
        </a:spcBef>
        <a:spcAft>
          <a:spcPct val="0"/>
        </a:spcAft>
        <a:defRPr sz="2800">
          <a:solidFill>
            <a:schemeClr val="tx1"/>
          </a:solidFill>
          <a:latin typeface="Arial" pitchFamily="124" charset="0"/>
          <a:ea typeface="ＭＳ Ｐゴシック" pitchFamily="-60" charset="-128"/>
          <a:cs typeface="ＭＳ Ｐゴシック" pitchFamily="-60" charset="-128"/>
        </a:defRPr>
      </a:lvl4pPr>
      <a:lvl5pPr algn="l" rtl="0" eaLnBrk="1" fontAlgn="base" hangingPunct="1">
        <a:lnSpc>
          <a:spcPct val="95000"/>
        </a:lnSpc>
        <a:spcBef>
          <a:spcPct val="0"/>
        </a:spcBef>
        <a:spcAft>
          <a:spcPct val="0"/>
        </a:spcAft>
        <a:defRPr sz="2800">
          <a:solidFill>
            <a:schemeClr val="tx1"/>
          </a:solidFill>
          <a:latin typeface="Arial" pitchFamily="124" charset="0"/>
          <a:ea typeface="ＭＳ Ｐゴシック" pitchFamily="-60" charset="-128"/>
          <a:cs typeface="ＭＳ Ｐゴシック" pitchFamily="-60" charset="-128"/>
        </a:defRPr>
      </a:lvl5pPr>
      <a:lvl6pPr marL="457200" algn="l" rtl="0" eaLnBrk="1" fontAlgn="base" hangingPunct="1">
        <a:lnSpc>
          <a:spcPct val="95000"/>
        </a:lnSpc>
        <a:spcBef>
          <a:spcPct val="0"/>
        </a:spcBef>
        <a:spcAft>
          <a:spcPct val="0"/>
        </a:spcAft>
        <a:defRPr sz="2800">
          <a:solidFill>
            <a:schemeClr val="tx1"/>
          </a:solidFill>
          <a:latin typeface="Arial" pitchFamily="124" charset="0"/>
        </a:defRPr>
      </a:lvl6pPr>
      <a:lvl7pPr marL="914400" algn="l" rtl="0" eaLnBrk="1" fontAlgn="base" hangingPunct="1">
        <a:lnSpc>
          <a:spcPct val="95000"/>
        </a:lnSpc>
        <a:spcBef>
          <a:spcPct val="0"/>
        </a:spcBef>
        <a:spcAft>
          <a:spcPct val="0"/>
        </a:spcAft>
        <a:defRPr sz="2800">
          <a:solidFill>
            <a:schemeClr val="tx1"/>
          </a:solidFill>
          <a:latin typeface="Arial" pitchFamily="124" charset="0"/>
        </a:defRPr>
      </a:lvl7pPr>
      <a:lvl8pPr marL="1371600" algn="l" rtl="0" eaLnBrk="1" fontAlgn="base" hangingPunct="1">
        <a:lnSpc>
          <a:spcPct val="95000"/>
        </a:lnSpc>
        <a:spcBef>
          <a:spcPct val="0"/>
        </a:spcBef>
        <a:spcAft>
          <a:spcPct val="0"/>
        </a:spcAft>
        <a:defRPr sz="2800">
          <a:solidFill>
            <a:schemeClr val="tx1"/>
          </a:solidFill>
          <a:latin typeface="Arial" pitchFamily="124" charset="0"/>
        </a:defRPr>
      </a:lvl8pPr>
      <a:lvl9pPr marL="1828800" algn="l" rtl="0" eaLnBrk="1" fontAlgn="base" hangingPunct="1">
        <a:lnSpc>
          <a:spcPct val="95000"/>
        </a:lnSpc>
        <a:spcBef>
          <a:spcPct val="0"/>
        </a:spcBef>
        <a:spcAft>
          <a:spcPct val="0"/>
        </a:spcAft>
        <a:defRPr sz="2800">
          <a:solidFill>
            <a:schemeClr val="tx1"/>
          </a:solidFill>
          <a:latin typeface="Arial" pitchFamily="124" charset="0"/>
        </a:defRPr>
      </a:lvl9pPr>
    </p:titleStyle>
    <p:bodyStyle>
      <a:lvl1pPr marL="188913" indent="-188913" algn="l" defTabSz="171450" rtl="0" eaLnBrk="1" fontAlgn="base" hangingPunct="1">
        <a:spcBef>
          <a:spcPct val="0"/>
        </a:spcBef>
        <a:spcAft>
          <a:spcPts val="600"/>
        </a:spcAft>
        <a:buClr>
          <a:schemeClr val="accent4"/>
        </a:buClr>
        <a:buChar char="•"/>
        <a:defRPr sz="2400" b="0">
          <a:solidFill>
            <a:schemeClr val="tx1"/>
          </a:solidFill>
          <a:latin typeface="+mn-lt"/>
          <a:ea typeface="ＭＳ Ｐゴシック" pitchFamily="-60" charset="-128"/>
          <a:cs typeface="ＭＳ Ｐゴシック" pitchFamily="-60" charset="-128"/>
        </a:defRPr>
      </a:lvl1pPr>
      <a:lvl2pPr marL="342900" indent="-171450" algn="l" defTabSz="342900" rtl="0" eaLnBrk="1" fontAlgn="base" hangingPunct="1">
        <a:spcBef>
          <a:spcPct val="0"/>
        </a:spcBef>
        <a:spcAft>
          <a:spcPts val="600"/>
        </a:spcAft>
        <a:buClr>
          <a:schemeClr val="accent5">
            <a:lumMod val="75000"/>
          </a:schemeClr>
        </a:buClr>
        <a:buFont typeface="Arial" pitchFamily="34" charset="0"/>
        <a:buChar char="•"/>
        <a:defRPr sz="2000">
          <a:solidFill>
            <a:schemeClr val="tx1"/>
          </a:solidFill>
          <a:latin typeface="+mn-lt"/>
          <a:ea typeface="ＭＳ Ｐゴシック" pitchFamily="124" charset="-128"/>
        </a:defRPr>
      </a:lvl2pPr>
      <a:lvl3pPr marL="571500" indent="-171450" algn="l" defTabSz="571500" rtl="0" eaLnBrk="1" fontAlgn="base" hangingPunct="1">
        <a:spcBef>
          <a:spcPct val="0"/>
        </a:spcBef>
        <a:spcAft>
          <a:spcPts val="600"/>
        </a:spcAft>
        <a:buClr>
          <a:schemeClr val="accent5">
            <a:lumMod val="75000"/>
          </a:schemeClr>
        </a:buClr>
        <a:buFont typeface="Arial" pitchFamily="34" charset="0"/>
        <a:buChar char="•"/>
        <a:defRPr>
          <a:solidFill>
            <a:schemeClr val="tx1"/>
          </a:solidFill>
          <a:latin typeface="+mn-lt"/>
          <a:ea typeface="ＭＳ Ｐゴシック" pitchFamily="124" charset="-128"/>
        </a:defRPr>
      </a:lvl3pPr>
      <a:lvl4pPr marL="1317625" indent="-203200" algn="l" rtl="0" eaLnBrk="1" fontAlgn="base" hangingPunct="1">
        <a:spcBef>
          <a:spcPct val="0"/>
        </a:spcBef>
        <a:spcAft>
          <a:spcPct val="20000"/>
        </a:spcAft>
        <a:buFont typeface="Symbol" pitchFamily="18" charset="2"/>
        <a:buChar char="-"/>
        <a:defRPr sz="1600">
          <a:solidFill>
            <a:schemeClr val="tx1"/>
          </a:solidFill>
          <a:latin typeface="+mn-lt"/>
          <a:ea typeface="ＭＳ Ｐゴシック" pitchFamily="124" charset="-128"/>
        </a:defRPr>
      </a:lvl4pPr>
      <a:lvl5pPr marL="1716088" indent="-182563" algn="l" rtl="0" eaLnBrk="1" fontAlgn="base" hangingPunct="1">
        <a:spcBef>
          <a:spcPct val="0"/>
        </a:spcBef>
        <a:spcAft>
          <a:spcPct val="20000"/>
        </a:spcAft>
        <a:buChar char="•"/>
        <a:defRPr sz="1500">
          <a:solidFill>
            <a:schemeClr val="tx1"/>
          </a:solidFill>
          <a:latin typeface="+mn-lt"/>
          <a:ea typeface="ＭＳ Ｐゴシック" pitchFamily="124" charset="-128"/>
        </a:defRPr>
      </a:lvl5pPr>
      <a:lvl6pPr marL="2173288" indent="-182563" algn="l" rtl="0" eaLnBrk="1" fontAlgn="base" hangingPunct="1">
        <a:spcBef>
          <a:spcPct val="0"/>
        </a:spcBef>
        <a:spcAft>
          <a:spcPct val="20000"/>
        </a:spcAft>
        <a:buChar char="•"/>
        <a:defRPr sz="1500">
          <a:solidFill>
            <a:schemeClr val="tx1"/>
          </a:solidFill>
          <a:latin typeface="+mn-lt"/>
          <a:ea typeface="ＭＳ Ｐゴシック" pitchFamily="124" charset="-128"/>
        </a:defRPr>
      </a:lvl6pPr>
      <a:lvl7pPr marL="2630488" indent="-182563" algn="l" rtl="0" eaLnBrk="1" fontAlgn="base" hangingPunct="1">
        <a:spcBef>
          <a:spcPct val="0"/>
        </a:spcBef>
        <a:spcAft>
          <a:spcPct val="20000"/>
        </a:spcAft>
        <a:buChar char="•"/>
        <a:defRPr sz="1500">
          <a:solidFill>
            <a:schemeClr val="tx1"/>
          </a:solidFill>
          <a:latin typeface="+mn-lt"/>
          <a:ea typeface="ＭＳ Ｐゴシック" pitchFamily="124" charset="-128"/>
        </a:defRPr>
      </a:lvl7pPr>
      <a:lvl8pPr marL="3087688" indent="-182563" algn="l" rtl="0" eaLnBrk="1" fontAlgn="base" hangingPunct="1">
        <a:spcBef>
          <a:spcPct val="0"/>
        </a:spcBef>
        <a:spcAft>
          <a:spcPct val="20000"/>
        </a:spcAft>
        <a:buChar char="•"/>
        <a:defRPr sz="1500">
          <a:solidFill>
            <a:schemeClr val="tx1"/>
          </a:solidFill>
          <a:latin typeface="+mn-lt"/>
          <a:ea typeface="ＭＳ Ｐゴシック" pitchFamily="124" charset="-128"/>
        </a:defRPr>
      </a:lvl8pPr>
      <a:lvl9pPr marL="3544888" indent="-182563" algn="l" rtl="0" eaLnBrk="1" fontAlgn="base" hangingPunct="1">
        <a:spcBef>
          <a:spcPct val="0"/>
        </a:spcBef>
        <a:spcAft>
          <a:spcPct val="20000"/>
        </a:spcAft>
        <a:buChar char="•"/>
        <a:defRPr sz="1500">
          <a:solidFill>
            <a:schemeClr val="tx1"/>
          </a:solidFill>
          <a:latin typeface="+mn-lt"/>
          <a:ea typeface="ＭＳ Ｐゴシック" pitchFamily="12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4.xml"/><Relationship Id="rId1" Type="http://schemas.openxmlformats.org/officeDocument/2006/relationships/slideLayout" Target="../slideLayouts/slideLayout16.xml"/><Relationship Id="rId5" Type="http://schemas.openxmlformats.org/officeDocument/2006/relationships/image" Target="../media/image16.png"/><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Phred_quality_score" TargetMode="External"/><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ioncommunity.thermofisher.com/community/products/software/torrent_browser_plugin_store" TargetMode="External"/><Relationship Id="rId7"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16.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9.png"/><Relationship Id="rId7" Type="http://schemas.openxmlformats.org/officeDocument/2006/relationships/hyperlink" Target="http://www.thermofisher.com/us/en/home/products-and-services/promotions/ion-community.html"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mailto:Jingwei.Ni@thermofisher.com" TargetMode="External"/><Relationship Id="rId5" Type="http://schemas.openxmlformats.org/officeDocument/2006/relationships/hyperlink" Target="mailto:ngs-amsupport@lifetech.com" TargetMode="External"/><Relationship Id="rId4" Type="http://schemas.openxmlformats.org/officeDocument/2006/relationships/hyperlink" Target="mailto:ionsupport@lifetech.com"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www.ncbi.nlm.nih.gov/tools/gbench/tutorial6/"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ASCII"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www.broadinstitute.org/software/igv/FileFormats" TargetMode="External"/><Relationship Id="rId4" Type="http://schemas.openxmlformats.org/officeDocument/2006/relationships/hyperlink" Target="http://genome.ucsc.edu/FAQ/FAQformat#format1.7"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7962" y="2585691"/>
            <a:ext cx="5892201" cy="794055"/>
          </a:xfrm>
        </p:spPr>
        <p:txBody>
          <a:bodyPr/>
          <a:lstStyle/>
          <a:p>
            <a:r>
              <a:rPr lang="en-US" dirty="0" smtClean="0">
                <a:latin typeface="Arial" pitchFamily="34" charset="0"/>
                <a:cs typeface="Arial" pitchFamily="34" charset="0"/>
              </a:rPr>
              <a:t>Ion S5/S5xl Primary &amp; Secondary Analysis Overview</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457200" y="0"/>
            <a:ext cx="8229600" cy="1143000"/>
          </a:xfrm>
        </p:spPr>
        <p:txBody>
          <a:bodyPr lIns="91440" tIns="45720" rIns="91440" bIns="45720"/>
          <a:lstStyle/>
          <a:p>
            <a:pPr eaLnBrk="1" hangingPunct="1"/>
            <a:r>
              <a:rPr lang="en-US" dirty="0" smtClean="0"/>
              <a:t>Overview workflow</a:t>
            </a:r>
          </a:p>
        </p:txBody>
      </p:sp>
      <p:grpSp>
        <p:nvGrpSpPr>
          <p:cNvPr id="2" name="Group 25"/>
          <p:cNvGrpSpPr>
            <a:grpSpLocks/>
          </p:cNvGrpSpPr>
          <p:nvPr/>
        </p:nvGrpSpPr>
        <p:grpSpPr bwMode="auto">
          <a:xfrm>
            <a:off x="3187700" y="1134674"/>
            <a:ext cx="2757488" cy="4452938"/>
            <a:chOff x="228600" y="1600200"/>
            <a:chExt cx="1699887" cy="3397726"/>
          </a:xfrm>
        </p:grpSpPr>
        <p:sp>
          <p:nvSpPr>
            <p:cNvPr id="10" name="Rectangle 9"/>
            <p:cNvSpPr/>
            <p:nvPr/>
          </p:nvSpPr>
          <p:spPr>
            <a:xfrm>
              <a:off x="252087" y="1600200"/>
              <a:ext cx="1676400" cy="351280"/>
            </a:xfrm>
            <a:prstGeom prst="rect">
              <a:avLst/>
            </a:prstGeom>
            <a:solidFill>
              <a:srgbClr val="6887B0"/>
            </a:solidFill>
            <a:ln>
              <a:solidFill>
                <a:srgbClr val="17375E"/>
              </a:solidFill>
            </a:ln>
          </p:spPr>
          <p:style>
            <a:lnRef idx="1">
              <a:schemeClr val="dk1"/>
            </a:lnRef>
            <a:fillRef idx="2">
              <a:schemeClr val="dk1"/>
            </a:fillRef>
            <a:effectRef idx="1">
              <a:schemeClr val="dk1"/>
            </a:effectRef>
            <a:fontRef idx="minor">
              <a:schemeClr val="dk1"/>
            </a:fontRef>
          </p:style>
          <p:txBody>
            <a:bodyPr/>
            <a:lstStyle/>
            <a:p>
              <a:pPr algn="ctr">
                <a:defRPr/>
              </a:pPr>
              <a:r>
                <a:rPr lang="en-US" sz="2400" dirty="0">
                  <a:solidFill>
                    <a:schemeClr val="bg1"/>
                  </a:solidFill>
                  <a:latin typeface="Arial" pitchFamily="34" charset="0"/>
                  <a:ea typeface="MS PGothic"/>
                  <a:cs typeface="MS PGothic"/>
                </a:rPr>
                <a:t>DAT Processing</a:t>
              </a:r>
            </a:p>
          </p:txBody>
        </p:sp>
        <p:cxnSp>
          <p:nvCxnSpPr>
            <p:cNvPr id="11" name="Straight Arrow Connector 10"/>
            <p:cNvCxnSpPr>
              <a:stCxn id="10" idx="2"/>
              <a:endCxn id="12" idx="0"/>
            </p:cNvCxnSpPr>
            <p:nvPr/>
          </p:nvCxnSpPr>
          <p:spPr>
            <a:xfrm rot="5400000">
              <a:off x="949539" y="2068741"/>
              <a:ext cx="258010" cy="23487"/>
            </a:xfrm>
            <a:prstGeom prst="straightConnector1">
              <a:avLst/>
            </a:prstGeom>
            <a:ln>
              <a:solidFill>
                <a:srgbClr val="17375E"/>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8600" y="2209490"/>
              <a:ext cx="1676400" cy="351280"/>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2400">
                  <a:solidFill>
                    <a:srgbClr val="7F7F7F"/>
                  </a:solidFill>
                  <a:latin typeface="Arial" pitchFamily="34" charset="0"/>
                  <a:ea typeface="MS PGothic"/>
                  <a:cs typeface="MS PGothic"/>
                </a:rPr>
                <a:t>Classification</a:t>
              </a:r>
            </a:p>
          </p:txBody>
        </p:sp>
        <p:cxnSp>
          <p:nvCxnSpPr>
            <p:cNvPr id="13" name="Straight Arrow Connector 12"/>
            <p:cNvCxnSpPr>
              <a:stCxn id="12" idx="2"/>
              <a:endCxn id="14" idx="0"/>
            </p:cNvCxnSpPr>
            <p:nvPr/>
          </p:nvCxnSpPr>
          <p:spPr>
            <a:xfrm rot="5400000">
              <a:off x="937189" y="2688912"/>
              <a:ext cx="259220" cy="2936"/>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8600" y="2817567"/>
              <a:ext cx="1676400" cy="351280"/>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2400">
                  <a:solidFill>
                    <a:srgbClr val="7F7F7F"/>
                  </a:solidFill>
                  <a:latin typeface="Arial" pitchFamily="34" charset="0"/>
                  <a:ea typeface="MS PGothic"/>
                  <a:cs typeface="MS PGothic"/>
                </a:rPr>
                <a:t>Signal Processing</a:t>
              </a:r>
            </a:p>
          </p:txBody>
        </p:sp>
        <p:cxnSp>
          <p:nvCxnSpPr>
            <p:cNvPr id="15" name="Straight Arrow Connector 14"/>
            <p:cNvCxnSpPr>
              <a:stCxn id="14" idx="2"/>
              <a:endCxn id="16" idx="0"/>
            </p:cNvCxnSpPr>
            <p:nvPr/>
          </p:nvCxnSpPr>
          <p:spPr>
            <a:xfrm rot="5400000">
              <a:off x="937189" y="3298201"/>
              <a:ext cx="259220" cy="2936"/>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8600" y="3428068"/>
              <a:ext cx="1676400" cy="350068"/>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2400">
                  <a:solidFill>
                    <a:srgbClr val="7F7F7F"/>
                  </a:solidFill>
                  <a:latin typeface="Arial" pitchFamily="34" charset="0"/>
                  <a:ea typeface="MS PGothic"/>
                  <a:cs typeface="MS PGothic"/>
                </a:rPr>
                <a:t>Base Caller</a:t>
              </a:r>
            </a:p>
          </p:txBody>
        </p:sp>
        <p:cxnSp>
          <p:nvCxnSpPr>
            <p:cNvPr id="17" name="Straight Arrow Connector 16"/>
            <p:cNvCxnSpPr>
              <a:stCxn id="16" idx="2"/>
              <a:endCxn id="18" idx="0"/>
            </p:cNvCxnSpPr>
            <p:nvPr/>
          </p:nvCxnSpPr>
          <p:spPr>
            <a:xfrm rot="5400000">
              <a:off x="937795" y="3908096"/>
              <a:ext cx="258009" cy="2936"/>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4037356"/>
              <a:ext cx="1676400" cy="351280"/>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2400">
                  <a:solidFill>
                    <a:srgbClr val="7F7F7F"/>
                  </a:solidFill>
                  <a:latin typeface="Arial" pitchFamily="34" charset="0"/>
                  <a:ea typeface="MS PGothic"/>
                  <a:cs typeface="MS PGothic"/>
                </a:rPr>
                <a:t>Read Filter</a:t>
              </a:r>
            </a:p>
          </p:txBody>
        </p:sp>
        <p:cxnSp>
          <p:nvCxnSpPr>
            <p:cNvPr id="19" name="Straight Arrow Connector 18"/>
            <p:cNvCxnSpPr>
              <a:stCxn id="18" idx="2"/>
              <a:endCxn id="20" idx="0"/>
            </p:cNvCxnSpPr>
            <p:nvPr/>
          </p:nvCxnSpPr>
          <p:spPr>
            <a:xfrm rot="5400000">
              <a:off x="937189" y="4517991"/>
              <a:ext cx="259220" cy="2936"/>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28600" y="4646646"/>
              <a:ext cx="1676400" cy="351280"/>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2400">
                  <a:solidFill>
                    <a:srgbClr val="7F7F7F"/>
                  </a:solidFill>
                  <a:latin typeface="Arial" pitchFamily="34" charset="0"/>
                  <a:ea typeface="MS PGothic"/>
                  <a:cs typeface="MS PGothic"/>
                </a:rPr>
                <a:t>Alignment</a:t>
              </a:r>
            </a:p>
          </p:txBody>
        </p:sp>
      </p:gr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5"/>
          <p:cNvPicPr>
            <a:picLocks noChangeAspect="1" noChangeArrowheads="1"/>
          </p:cNvPicPr>
          <p:nvPr/>
        </p:nvPicPr>
        <p:blipFill>
          <a:blip r:embed="rId3" cstate="screen"/>
          <a:srcRect/>
          <a:stretch>
            <a:fillRect/>
          </a:stretch>
        </p:blipFill>
        <p:spPr bwMode="auto">
          <a:xfrm>
            <a:off x="5899150" y="4154488"/>
            <a:ext cx="2981325" cy="2038350"/>
          </a:xfrm>
          <a:prstGeom prst="rect">
            <a:avLst/>
          </a:prstGeom>
          <a:noFill/>
          <a:ln w="9525">
            <a:noFill/>
            <a:miter lim="800000"/>
            <a:headEnd/>
            <a:tailEnd/>
          </a:ln>
        </p:spPr>
      </p:pic>
      <p:pic>
        <p:nvPicPr>
          <p:cNvPr id="16387" name="Picture 44"/>
          <p:cNvPicPr>
            <a:picLocks noChangeAspect="1" noChangeArrowheads="1"/>
          </p:cNvPicPr>
          <p:nvPr/>
        </p:nvPicPr>
        <p:blipFill>
          <a:blip r:embed="rId4" cstate="screen"/>
          <a:srcRect/>
          <a:stretch>
            <a:fillRect/>
          </a:stretch>
        </p:blipFill>
        <p:spPr bwMode="auto">
          <a:xfrm>
            <a:off x="5441950" y="677863"/>
            <a:ext cx="3581400" cy="3254375"/>
          </a:xfrm>
          <a:prstGeom prst="rect">
            <a:avLst/>
          </a:prstGeom>
          <a:noFill/>
          <a:ln w="9525">
            <a:noFill/>
            <a:miter lim="800000"/>
            <a:headEnd/>
            <a:tailEnd/>
          </a:ln>
        </p:spPr>
      </p:pic>
      <p:sp>
        <p:nvSpPr>
          <p:cNvPr id="16388" name="Title 1"/>
          <p:cNvSpPr>
            <a:spLocks noGrp="1"/>
          </p:cNvSpPr>
          <p:nvPr>
            <p:ph type="title" idx="4294967295"/>
          </p:nvPr>
        </p:nvSpPr>
        <p:spPr>
          <a:xfrm>
            <a:off x="336550" y="-7938"/>
            <a:ext cx="8229600" cy="1143001"/>
          </a:xfrm>
        </p:spPr>
        <p:txBody>
          <a:bodyPr lIns="91440" tIns="45720" rIns="91440" bIns="45720"/>
          <a:lstStyle/>
          <a:p>
            <a:pPr eaLnBrk="1" hangingPunct="1"/>
            <a:r>
              <a:rPr lang="en-US" dirty="0" smtClean="0"/>
              <a:t>Classification</a:t>
            </a:r>
          </a:p>
        </p:txBody>
      </p:sp>
      <p:sp>
        <p:nvSpPr>
          <p:cNvPr id="5" name="Frame 4"/>
          <p:cNvSpPr/>
          <p:nvPr/>
        </p:nvSpPr>
        <p:spPr>
          <a:xfrm>
            <a:off x="4414838" y="2139950"/>
            <a:ext cx="192087" cy="241300"/>
          </a:xfrm>
          <a:prstGeom prst="frame">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schemeClr val="tx1"/>
              </a:solidFill>
              <a:latin typeface="Arial" pitchFamily="34" charset="0"/>
              <a:cs typeface="Arial" pitchFamily="34" charset="0"/>
            </a:endParaRPr>
          </a:p>
        </p:txBody>
      </p:sp>
      <p:sp>
        <p:nvSpPr>
          <p:cNvPr id="6" name="Rectangle 5"/>
          <p:cNvSpPr/>
          <p:nvPr/>
        </p:nvSpPr>
        <p:spPr>
          <a:xfrm>
            <a:off x="3394075" y="2139950"/>
            <a:ext cx="192088" cy="2413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atin typeface="Arial" pitchFamily="34" charset="0"/>
              <a:cs typeface="Arial" pitchFamily="34" charset="0"/>
            </a:endParaRPr>
          </a:p>
        </p:txBody>
      </p:sp>
      <p:sp>
        <p:nvSpPr>
          <p:cNvPr id="7" name="8-Point Star 6"/>
          <p:cNvSpPr/>
          <p:nvPr/>
        </p:nvSpPr>
        <p:spPr>
          <a:xfrm>
            <a:off x="2322513" y="4249738"/>
            <a:ext cx="192087" cy="241300"/>
          </a:xfrm>
          <a:prstGeom prst="star8">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solidFill>
                <a:srgbClr val="002060"/>
              </a:solidFill>
              <a:latin typeface="Arial" pitchFamily="34" charset="0"/>
              <a:cs typeface="Arial" pitchFamily="34" charset="0"/>
            </a:endParaRPr>
          </a:p>
        </p:txBody>
      </p:sp>
      <p:sp>
        <p:nvSpPr>
          <p:cNvPr id="8" name="24-Point Star 7"/>
          <p:cNvSpPr/>
          <p:nvPr/>
        </p:nvSpPr>
        <p:spPr>
          <a:xfrm>
            <a:off x="3455988" y="4249738"/>
            <a:ext cx="190500" cy="241300"/>
          </a:xfrm>
          <a:prstGeom prst="star24">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atin typeface="Arial" pitchFamily="34" charset="0"/>
              <a:cs typeface="Arial" pitchFamily="34" charset="0"/>
            </a:endParaRPr>
          </a:p>
        </p:txBody>
      </p:sp>
      <p:sp>
        <p:nvSpPr>
          <p:cNvPr id="9" name="Connector 39"/>
          <p:cNvSpPr/>
          <p:nvPr/>
        </p:nvSpPr>
        <p:spPr>
          <a:xfrm>
            <a:off x="2897188" y="4249738"/>
            <a:ext cx="192087" cy="2413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atin typeface="Arial" pitchFamily="34" charset="0"/>
              <a:cs typeface="Arial" pitchFamily="34" charset="0"/>
            </a:endParaRPr>
          </a:p>
        </p:txBody>
      </p:sp>
      <p:cxnSp>
        <p:nvCxnSpPr>
          <p:cNvPr id="10" name="Straight Arrow Connector 9"/>
          <p:cNvCxnSpPr>
            <a:cxnSpLocks noChangeShapeType="1"/>
            <a:stCxn id="25" idx="2"/>
            <a:endCxn id="7" idx="2"/>
          </p:cNvCxnSpPr>
          <p:nvPr/>
        </p:nvCxnSpPr>
        <p:spPr bwMode="auto">
          <a:xfrm flipH="1">
            <a:off x="2419350" y="3436938"/>
            <a:ext cx="574675" cy="812800"/>
          </a:xfrm>
          <a:prstGeom prst="straightConnector1">
            <a:avLst/>
          </a:prstGeom>
          <a:noFill/>
          <a:ln w="25400" algn="ctr">
            <a:solidFill>
              <a:schemeClr val="accent1"/>
            </a:solidFill>
            <a:round/>
            <a:headEnd/>
            <a:tailEnd type="arrow" w="med" len="med"/>
          </a:ln>
          <a:effectLst>
            <a:outerShdw dist="20000" dir="5400000" rotWithShape="0">
              <a:srgbClr val="000000">
                <a:alpha val="37999"/>
              </a:srgbClr>
            </a:outerShdw>
          </a:effectLst>
        </p:spPr>
      </p:cxnSp>
      <p:cxnSp>
        <p:nvCxnSpPr>
          <p:cNvPr id="11" name="Straight Arrow Connector 10"/>
          <p:cNvCxnSpPr>
            <a:cxnSpLocks noChangeShapeType="1"/>
            <a:endCxn id="9" idx="0"/>
          </p:cNvCxnSpPr>
          <p:nvPr/>
        </p:nvCxnSpPr>
        <p:spPr bwMode="auto">
          <a:xfrm>
            <a:off x="2994025" y="3436938"/>
            <a:ext cx="0" cy="812800"/>
          </a:xfrm>
          <a:prstGeom prst="straightConnector1">
            <a:avLst/>
          </a:prstGeom>
          <a:noFill/>
          <a:ln w="25400" algn="ctr">
            <a:solidFill>
              <a:schemeClr val="accent1"/>
            </a:solidFill>
            <a:round/>
            <a:headEnd/>
            <a:tailEnd type="arrow" w="med" len="med"/>
          </a:ln>
          <a:effectLst>
            <a:outerShdw dist="20000" dir="5400000" rotWithShape="0">
              <a:srgbClr val="000000">
                <a:alpha val="37999"/>
              </a:srgbClr>
            </a:outerShdw>
          </a:effectLst>
        </p:spPr>
      </p:cxnSp>
      <p:cxnSp>
        <p:nvCxnSpPr>
          <p:cNvPr id="12" name="Straight Arrow Connector 11"/>
          <p:cNvCxnSpPr>
            <a:cxnSpLocks noChangeShapeType="1"/>
            <a:stCxn id="25" idx="2"/>
            <a:endCxn id="8" idx="0"/>
          </p:cNvCxnSpPr>
          <p:nvPr/>
        </p:nvCxnSpPr>
        <p:spPr bwMode="auto">
          <a:xfrm>
            <a:off x="2994025" y="3436938"/>
            <a:ext cx="557213" cy="812800"/>
          </a:xfrm>
          <a:prstGeom prst="straightConnector1">
            <a:avLst/>
          </a:prstGeom>
          <a:noFill/>
          <a:ln w="25400" algn="ctr">
            <a:solidFill>
              <a:schemeClr val="accent1"/>
            </a:solidFill>
            <a:round/>
            <a:headEnd/>
            <a:tailEnd type="arrow" w="med" len="med"/>
          </a:ln>
          <a:effectLst>
            <a:outerShdw dist="20000" dir="5400000" rotWithShape="0">
              <a:srgbClr val="000000">
                <a:alpha val="37999"/>
              </a:srgbClr>
            </a:outerShdw>
          </a:effectLst>
        </p:spPr>
      </p:cxnSp>
      <p:cxnSp>
        <p:nvCxnSpPr>
          <p:cNvPr id="13" name="Straight Arrow Connector 12"/>
          <p:cNvCxnSpPr>
            <a:cxnSpLocks noChangeShapeType="1"/>
            <a:stCxn id="6" idx="2"/>
            <a:endCxn id="25" idx="0"/>
          </p:cNvCxnSpPr>
          <p:nvPr/>
        </p:nvCxnSpPr>
        <p:spPr bwMode="auto">
          <a:xfrm flipH="1">
            <a:off x="2994025" y="2381250"/>
            <a:ext cx="496888" cy="815975"/>
          </a:xfrm>
          <a:prstGeom prst="straightConnector1">
            <a:avLst/>
          </a:prstGeom>
          <a:noFill/>
          <a:ln w="25400" algn="ctr">
            <a:solidFill>
              <a:schemeClr val="accent1"/>
            </a:solidFill>
            <a:round/>
            <a:headEnd/>
            <a:tailEnd type="arrow" w="med" len="med"/>
          </a:ln>
          <a:effectLst>
            <a:outerShdw dist="20000" dir="5400000" rotWithShape="0">
              <a:srgbClr val="000000">
                <a:alpha val="37999"/>
              </a:srgbClr>
            </a:outerShdw>
          </a:effectLst>
        </p:spPr>
      </p:cxnSp>
      <p:cxnSp>
        <p:nvCxnSpPr>
          <p:cNvPr id="14" name="Straight Arrow Connector 13"/>
          <p:cNvCxnSpPr>
            <a:cxnSpLocks noChangeShapeType="1"/>
            <a:stCxn id="6" idx="2"/>
            <a:endCxn id="24" idx="0"/>
          </p:cNvCxnSpPr>
          <p:nvPr/>
        </p:nvCxnSpPr>
        <p:spPr bwMode="auto">
          <a:xfrm>
            <a:off x="3490913" y="2381250"/>
            <a:ext cx="536575" cy="815975"/>
          </a:xfrm>
          <a:prstGeom prst="straightConnector1">
            <a:avLst/>
          </a:prstGeom>
          <a:noFill/>
          <a:ln w="25400" algn="ctr">
            <a:solidFill>
              <a:schemeClr val="accent1"/>
            </a:solidFill>
            <a:round/>
            <a:headEnd/>
            <a:tailEnd type="arrow" w="med" len="med"/>
          </a:ln>
          <a:effectLst>
            <a:outerShdw dist="20000" dir="5400000" rotWithShape="0">
              <a:srgbClr val="000000">
                <a:alpha val="37999"/>
              </a:srgbClr>
            </a:outerShdw>
          </a:effectLst>
        </p:spPr>
      </p:cxnSp>
      <p:sp>
        <p:nvSpPr>
          <p:cNvPr id="15" name="Frame 14"/>
          <p:cNvSpPr/>
          <p:nvPr/>
        </p:nvSpPr>
        <p:spPr>
          <a:xfrm>
            <a:off x="3890963" y="1516063"/>
            <a:ext cx="192087" cy="241300"/>
          </a:xfrm>
          <a:prstGeom prst="frame">
            <a:avLst>
              <a:gd name="adj1" fmla="val 0"/>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Arial" pitchFamily="34" charset="0"/>
              <a:cs typeface="Arial" pitchFamily="34" charset="0"/>
            </a:endParaRPr>
          </a:p>
        </p:txBody>
      </p:sp>
      <p:cxnSp>
        <p:nvCxnSpPr>
          <p:cNvPr id="16" name="Straight Arrow Connector 15"/>
          <p:cNvCxnSpPr>
            <a:stCxn id="15" idx="2"/>
            <a:endCxn id="5" idx="0"/>
          </p:cNvCxnSpPr>
          <p:nvPr/>
        </p:nvCxnSpPr>
        <p:spPr>
          <a:xfrm rot="16200000" flipH="1">
            <a:off x="4056857" y="1686719"/>
            <a:ext cx="382587" cy="523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5" idx="2"/>
            <a:endCxn id="6" idx="0"/>
          </p:cNvCxnSpPr>
          <p:nvPr/>
        </p:nvCxnSpPr>
        <p:spPr>
          <a:xfrm rot="5400000">
            <a:off x="3547269" y="1701007"/>
            <a:ext cx="382587" cy="495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402" name="TextBox 17"/>
          <p:cNvSpPr txBox="1">
            <a:spLocks noChangeArrowheads="1"/>
          </p:cNvSpPr>
          <p:nvPr/>
        </p:nvSpPr>
        <p:spPr bwMode="auto">
          <a:xfrm>
            <a:off x="4568825" y="2162175"/>
            <a:ext cx="687388" cy="304800"/>
          </a:xfrm>
          <a:prstGeom prst="rect">
            <a:avLst/>
          </a:prstGeom>
          <a:noFill/>
          <a:ln w="9525">
            <a:noFill/>
            <a:miter lim="800000"/>
            <a:headEnd/>
            <a:tailEnd/>
          </a:ln>
        </p:spPr>
        <p:txBody>
          <a:bodyPr wrap="none">
            <a:spAutoFit/>
          </a:bodyPr>
          <a:lstStyle/>
          <a:p>
            <a:r>
              <a:rPr lang="en-US" sz="1400">
                <a:cs typeface="Arial" pitchFamily="34" charset="0"/>
              </a:rPr>
              <a:t>Empty</a:t>
            </a:r>
          </a:p>
        </p:txBody>
      </p:sp>
      <p:sp>
        <p:nvSpPr>
          <p:cNvPr id="16403" name="TextBox 18"/>
          <p:cNvSpPr txBox="1">
            <a:spLocks noChangeArrowheads="1"/>
          </p:cNvSpPr>
          <p:nvPr/>
        </p:nvSpPr>
        <p:spPr bwMode="auto">
          <a:xfrm>
            <a:off x="2317750" y="4487863"/>
            <a:ext cx="400050" cy="304800"/>
          </a:xfrm>
          <a:prstGeom prst="rect">
            <a:avLst/>
          </a:prstGeom>
          <a:noFill/>
          <a:ln w="9525">
            <a:noFill/>
            <a:miter lim="800000"/>
            <a:headEnd/>
            <a:tailEnd/>
          </a:ln>
        </p:spPr>
        <p:txBody>
          <a:bodyPr wrap="none">
            <a:spAutoFit/>
          </a:bodyPr>
          <a:lstStyle/>
          <a:p>
            <a:r>
              <a:rPr lang="en-US" sz="1400">
                <a:cs typeface="Arial" pitchFamily="34" charset="0"/>
              </a:rPr>
              <a:t>TF</a:t>
            </a:r>
          </a:p>
        </p:txBody>
      </p:sp>
      <p:sp>
        <p:nvSpPr>
          <p:cNvPr id="16404" name="TextBox 19"/>
          <p:cNvSpPr txBox="1">
            <a:spLocks noChangeArrowheads="1"/>
          </p:cNvSpPr>
          <p:nvPr/>
        </p:nvSpPr>
        <p:spPr bwMode="auto">
          <a:xfrm>
            <a:off x="3362325" y="4487863"/>
            <a:ext cx="725488" cy="304800"/>
          </a:xfrm>
          <a:prstGeom prst="rect">
            <a:avLst/>
          </a:prstGeom>
          <a:noFill/>
          <a:ln w="9525">
            <a:noFill/>
            <a:miter lim="800000"/>
            <a:headEnd/>
            <a:tailEnd/>
          </a:ln>
        </p:spPr>
        <p:txBody>
          <a:bodyPr wrap="none">
            <a:spAutoFit/>
          </a:bodyPr>
          <a:lstStyle/>
          <a:p>
            <a:r>
              <a:rPr lang="en-US" sz="1400">
                <a:cs typeface="Arial" pitchFamily="34" charset="0"/>
              </a:rPr>
              <a:t>Library</a:t>
            </a:r>
          </a:p>
        </p:txBody>
      </p:sp>
      <p:sp>
        <p:nvSpPr>
          <p:cNvPr id="16405" name="TextBox 20"/>
          <p:cNvSpPr txBox="1">
            <a:spLocks noChangeArrowheads="1"/>
          </p:cNvSpPr>
          <p:nvPr/>
        </p:nvSpPr>
        <p:spPr bwMode="auto">
          <a:xfrm>
            <a:off x="2914650" y="4487863"/>
            <a:ext cx="282575" cy="304800"/>
          </a:xfrm>
          <a:prstGeom prst="rect">
            <a:avLst/>
          </a:prstGeom>
          <a:noFill/>
          <a:ln w="9525">
            <a:noFill/>
            <a:miter lim="800000"/>
            <a:headEnd/>
            <a:tailEnd/>
          </a:ln>
        </p:spPr>
        <p:txBody>
          <a:bodyPr wrap="none">
            <a:spAutoFit/>
          </a:bodyPr>
          <a:lstStyle/>
          <a:p>
            <a:r>
              <a:rPr lang="en-US" sz="1400">
                <a:cs typeface="Arial" pitchFamily="34" charset="0"/>
              </a:rPr>
              <a:t>?</a:t>
            </a:r>
          </a:p>
        </p:txBody>
      </p:sp>
      <p:sp>
        <p:nvSpPr>
          <p:cNvPr id="16406" name="TextBox 21"/>
          <p:cNvSpPr txBox="1">
            <a:spLocks noChangeArrowheads="1"/>
          </p:cNvSpPr>
          <p:nvPr/>
        </p:nvSpPr>
        <p:spPr bwMode="auto">
          <a:xfrm>
            <a:off x="3087688" y="3244850"/>
            <a:ext cx="509587" cy="304800"/>
          </a:xfrm>
          <a:prstGeom prst="rect">
            <a:avLst/>
          </a:prstGeom>
          <a:noFill/>
          <a:ln w="9525">
            <a:noFill/>
            <a:miter lim="800000"/>
            <a:headEnd/>
            <a:tailEnd/>
          </a:ln>
        </p:spPr>
        <p:txBody>
          <a:bodyPr wrap="none">
            <a:spAutoFit/>
          </a:bodyPr>
          <a:lstStyle/>
          <a:p>
            <a:r>
              <a:rPr lang="en-US" sz="1400">
                <a:cs typeface="Arial" pitchFamily="34" charset="0"/>
              </a:rPr>
              <a:t>Live</a:t>
            </a:r>
          </a:p>
        </p:txBody>
      </p:sp>
      <p:sp>
        <p:nvSpPr>
          <p:cNvPr id="16407" name="TextBox 22"/>
          <p:cNvSpPr txBox="1">
            <a:spLocks noChangeArrowheads="1"/>
          </p:cNvSpPr>
          <p:nvPr/>
        </p:nvSpPr>
        <p:spPr bwMode="auto">
          <a:xfrm>
            <a:off x="4121150" y="3244850"/>
            <a:ext cx="509588" cy="304800"/>
          </a:xfrm>
          <a:prstGeom prst="rect">
            <a:avLst/>
          </a:prstGeom>
          <a:noFill/>
          <a:ln w="9525">
            <a:noFill/>
            <a:miter lim="800000"/>
            <a:headEnd/>
            <a:tailEnd/>
          </a:ln>
        </p:spPr>
        <p:txBody>
          <a:bodyPr wrap="none">
            <a:spAutoFit/>
          </a:bodyPr>
          <a:lstStyle/>
          <a:p>
            <a:r>
              <a:rPr lang="en-US" sz="1400">
                <a:cs typeface="Arial" pitchFamily="34" charset="0"/>
              </a:rPr>
              <a:t>Dud</a:t>
            </a:r>
          </a:p>
        </p:txBody>
      </p:sp>
      <p:sp>
        <p:nvSpPr>
          <p:cNvPr id="24" name="Rectangle 23"/>
          <p:cNvSpPr/>
          <p:nvPr/>
        </p:nvSpPr>
        <p:spPr>
          <a:xfrm>
            <a:off x="3930650" y="3197225"/>
            <a:ext cx="192088" cy="23971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atin typeface="Arial" pitchFamily="34" charset="0"/>
              <a:cs typeface="Arial" pitchFamily="34" charset="0"/>
            </a:endParaRPr>
          </a:p>
        </p:txBody>
      </p:sp>
      <p:sp>
        <p:nvSpPr>
          <p:cNvPr id="25" name="Rectangle 24"/>
          <p:cNvSpPr/>
          <p:nvPr/>
        </p:nvSpPr>
        <p:spPr>
          <a:xfrm>
            <a:off x="2897188" y="3197225"/>
            <a:ext cx="192087" cy="23971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atin typeface="Arial" pitchFamily="34" charset="0"/>
              <a:cs typeface="Arial" pitchFamily="34" charset="0"/>
            </a:endParaRPr>
          </a:p>
        </p:txBody>
      </p:sp>
      <p:sp>
        <p:nvSpPr>
          <p:cNvPr id="26" name="Multiply 25"/>
          <p:cNvSpPr/>
          <p:nvPr/>
        </p:nvSpPr>
        <p:spPr>
          <a:xfrm>
            <a:off x="3968750" y="3244850"/>
            <a:ext cx="142875" cy="180975"/>
          </a:xfrm>
          <a:prstGeom prst="mathMultiply">
            <a:avLst>
              <a:gd name="adj1" fmla="val 11203"/>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atin typeface="Arial" pitchFamily="34" charset="0"/>
              <a:cs typeface="Arial" pitchFamily="34" charset="0"/>
            </a:endParaRPr>
          </a:p>
        </p:txBody>
      </p:sp>
      <p:grpSp>
        <p:nvGrpSpPr>
          <p:cNvPr id="2" name="Group 24"/>
          <p:cNvGrpSpPr>
            <a:grpSpLocks/>
          </p:cNvGrpSpPr>
          <p:nvPr/>
        </p:nvGrpSpPr>
        <p:grpSpPr bwMode="auto">
          <a:xfrm>
            <a:off x="260350" y="1363663"/>
            <a:ext cx="1676400" cy="3397250"/>
            <a:chOff x="228600" y="1600200"/>
            <a:chExt cx="1676400" cy="3397726"/>
          </a:xfrm>
        </p:grpSpPr>
        <p:sp>
          <p:nvSpPr>
            <p:cNvPr id="29" name="Rectangle 28"/>
            <p:cNvSpPr/>
            <p:nvPr/>
          </p:nvSpPr>
          <p:spPr>
            <a:xfrm>
              <a:off x="228600" y="1600200"/>
              <a:ext cx="1676400" cy="350886"/>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DAT Processing</a:t>
              </a:r>
            </a:p>
          </p:txBody>
        </p:sp>
        <p:cxnSp>
          <p:nvCxnSpPr>
            <p:cNvPr id="30" name="Straight Arrow Connector 29"/>
            <p:cNvCxnSpPr>
              <a:stCxn id="29" idx="2"/>
              <a:endCxn id="31" idx="0"/>
            </p:cNvCxnSpPr>
            <p:nvPr/>
          </p:nvCxnSpPr>
          <p:spPr>
            <a:xfrm rot="5400000">
              <a:off x="937401" y="2078898"/>
              <a:ext cx="258799" cy="3175"/>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28600" y="2209885"/>
              <a:ext cx="1676400" cy="350886"/>
            </a:xfrm>
            <a:prstGeom prst="rect">
              <a:avLst/>
            </a:prstGeom>
            <a:solidFill>
              <a:srgbClr val="6887B0"/>
            </a:solidFill>
            <a:ln>
              <a:solidFill>
                <a:srgbClr val="17375E"/>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chemeClr val="bg1"/>
                  </a:solidFill>
                  <a:latin typeface="Arial" pitchFamily="34" charset="0"/>
                  <a:cs typeface="Arial" pitchFamily="34" charset="0"/>
                </a:rPr>
                <a:t>Classification</a:t>
              </a:r>
            </a:p>
          </p:txBody>
        </p:sp>
        <p:cxnSp>
          <p:nvCxnSpPr>
            <p:cNvPr id="32" name="Straight Arrow Connector 31"/>
            <p:cNvCxnSpPr>
              <a:stCxn id="31" idx="2"/>
              <a:endCxn id="33" idx="0"/>
            </p:cNvCxnSpPr>
            <p:nvPr/>
          </p:nvCxnSpPr>
          <p:spPr>
            <a:xfrm rot="5400000">
              <a:off x="937401" y="2688584"/>
              <a:ext cx="258799" cy="3175"/>
            </a:xfrm>
            <a:prstGeom prst="straightConnector1">
              <a:avLst/>
            </a:prstGeom>
            <a:ln>
              <a:solidFill>
                <a:srgbClr val="17375E"/>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28600" y="2817983"/>
              <a:ext cx="1676400" cy="350887"/>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Signal Processing</a:t>
              </a:r>
            </a:p>
          </p:txBody>
        </p:sp>
        <p:cxnSp>
          <p:nvCxnSpPr>
            <p:cNvPr id="34" name="Straight Arrow Connector 33"/>
            <p:cNvCxnSpPr>
              <a:stCxn id="33" idx="2"/>
              <a:endCxn id="35" idx="0"/>
            </p:cNvCxnSpPr>
            <p:nvPr/>
          </p:nvCxnSpPr>
          <p:spPr>
            <a:xfrm rot="5400000">
              <a:off x="937401" y="3298269"/>
              <a:ext cx="258799" cy="3175"/>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28600" y="3427668"/>
              <a:ext cx="1676400" cy="350887"/>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Base Caller</a:t>
              </a:r>
            </a:p>
          </p:txBody>
        </p:sp>
        <p:cxnSp>
          <p:nvCxnSpPr>
            <p:cNvPr id="36" name="Straight Arrow Connector 35"/>
            <p:cNvCxnSpPr>
              <a:stCxn id="35" idx="2"/>
              <a:endCxn id="37" idx="0"/>
            </p:cNvCxnSpPr>
            <p:nvPr/>
          </p:nvCxnSpPr>
          <p:spPr>
            <a:xfrm rot="5400000">
              <a:off x="937401" y="3907955"/>
              <a:ext cx="258799" cy="3175"/>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28600" y="4037353"/>
              <a:ext cx="1676400" cy="350887"/>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Read Filter</a:t>
              </a:r>
            </a:p>
          </p:txBody>
        </p:sp>
        <p:cxnSp>
          <p:nvCxnSpPr>
            <p:cNvPr id="38" name="Straight Arrow Connector 37"/>
            <p:cNvCxnSpPr>
              <a:stCxn id="37" idx="2"/>
              <a:endCxn id="39" idx="0"/>
            </p:cNvCxnSpPr>
            <p:nvPr/>
          </p:nvCxnSpPr>
          <p:spPr>
            <a:xfrm rot="5400000">
              <a:off x="937401" y="4517640"/>
              <a:ext cx="258799" cy="3175"/>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28600" y="4647039"/>
              <a:ext cx="1676400" cy="350887"/>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Alignment</a:t>
              </a:r>
            </a:p>
          </p:txBody>
        </p:sp>
      </p:grpSp>
      <p:sp>
        <p:nvSpPr>
          <p:cNvPr id="40" name="Oval 39"/>
          <p:cNvSpPr/>
          <p:nvPr/>
        </p:nvSpPr>
        <p:spPr>
          <a:xfrm>
            <a:off x="8347075" y="1058863"/>
            <a:ext cx="676275" cy="685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latin typeface="Arial" pitchFamily="34" charset="0"/>
              <a:cs typeface="Arial" pitchFamily="34" charset="0"/>
            </a:endParaRPr>
          </a:p>
        </p:txBody>
      </p:sp>
      <p:sp>
        <p:nvSpPr>
          <p:cNvPr id="43" name="Oval 42"/>
          <p:cNvSpPr/>
          <p:nvPr/>
        </p:nvSpPr>
        <p:spPr>
          <a:xfrm>
            <a:off x="5822950" y="4183063"/>
            <a:ext cx="838200" cy="1066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latin typeface="Arial" pitchFamily="34" charset="0"/>
              <a:cs typeface="Arial" pitchFamily="34" charset="0"/>
            </a:endParaRPr>
          </a:p>
        </p:txBody>
      </p:sp>
      <p:sp>
        <p:nvSpPr>
          <p:cNvPr id="16414" name="Rectangle 46"/>
          <p:cNvSpPr>
            <a:spLocks noChangeArrowheads="1"/>
          </p:cNvSpPr>
          <p:nvPr/>
        </p:nvSpPr>
        <p:spPr bwMode="auto">
          <a:xfrm>
            <a:off x="8838619" y="2625209"/>
            <a:ext cx="184731" cy="369332"/>
          </a:xfrm>
          <a:prstGeom prst="rect">
            <a:avLst/>
          </a:prstGeom>
          <a:noFill/>
          <a:ln w="9525">
            <a:noFill/>
            <a:miter lim="800000"/>
            <a:headEnd/>
            <a:tailEnd/>
          </a:ln>
        </p:spPr>
        <p:txBody>
          <a:bodyPr wrap="none" anchor="ctr">
            <a:spAutoFit/>
          </a:bodyPr>
          <a:lstStyle/>
          <a:p>
            <a:pPr algn="r"/>
            <a:endParaRPr lang="en-US">
              <a:cs typeface="Arial" pitchFamily="34" charset="0"/>
            </a:endParaRPr>
          </a:p>
        </p:txBody>
      </p:sp>
      <p:sp>
        <p:nvSpPr>
          <p:cNvPr id="16415" name="Rectangle 73"/>
          <p:cNvSpPr>
            <a:spLocks noChangeArrowheads="1"/>
          </p:cNvSpPr>
          <p:nvPr/>
        </p:nvSpPr>
        <p:spPr bwMode="auto">
          <a:xfrm>
            <a:off x="8838619" y="3693597"/>
            <a:ext cx="184731" cy="369332"/>
          </a:xfrm>
          <a:prstGeom prst="rect">
            <a:avLst/>
          </a:prstGeom>
          <a:noFill/>
          <a:ln w="9525">
            <a:noFill/>
            <a:miter lim="800000"/>
            <a:headEnd/>
            <a:tailEnd/>
          </a:ln>
        </p:spPr>
        <p:txBody>
          <a:bodyPr wrap="none" anchor="ctr">
            <a:spAutoFit/>
          </a:bodyPr>
          <a:lstStyle/>
          <a:p>
            <a:pPr algn="r"/>
            <a:endParaRPr lang="en-US">
              <a:cs typeface="Arial" pitchFamily="34" charset="0"/>
            </a:endParaRPr>
          </a:p>
        </p:txBody>
      </p:sp>
      <p:pic>
        <p:nvPicPr>
          <p:cNvPr id="16416" name="Picture 77"/>
          <p:cNvPicPr>
            <a:picLocks noChangeAspect="1" noChangeArrowheads="1"/>
          </p:cNvPicPr>
          <p:nvPr/>
        </p:nvPicPr>
        <p:blipFill>
          <a:blip r:embed="rId5" cstate="screen"/>
          <a:srcRect/>
          <a:stretch>
            <a:fillRect/>
          </a:stretch>
        </p:blipFill>
        <p:spPr bwMode="auto">
          <a:xfrm>
            <a:off x="2165350" y="5326063"/>
            <a:ext cx="3600450" cy="895350"/>
          </a:xfrm>
          <a:prstGeom prst="rect">
            <a:avLst/>
          </a:prstGeom>
          <a:noFill/>
          <a:ln w="9525">
            <a:noFill/>
            <a:miter lim="800000"/>
            <a:headEnd/>
            <a:tailEnd/>
          </a:ln>
        </p:spPr>
      </p:pic>
      <p:sp>
        <p:nvSpPr>
          <p:cNvPr id="16417" name="Text Box 78"/>
          <p:cNvSpPr txBox="1">
            <a:spLocks noChangeArrowheads="1"/>
          </p:cNvSpPr>
          <p:nvPr/>
        </p:nvSpPr>
        <p:spPr bwMode="auto">
          <a:xfrm>
            <a:off x="4375150" y="2506663"/>
            <a:ext cx="989013" cy="652462"/>
          </a:xfrm>
          <a:prstGeom prst="rect">
            <a:avLst/>
          </a:prstGeom>
          <a:noFill/>
          <a:ln w="12700">
            <a:solidFill>
              <a:schemeClr val="accent1"/>
            </a:solidFill>
            <a:miter lim="800000"/>
            <a:headEnd/>
            <a:tailEnd/>
          </a:ln>
        </p:spPr>
        <p:txBody>
          <a:bodyPr wrap="none">
            <a:spAutoFit/>
          </a:bodyPr>
          <a:lstStyle/>
          <a:p>
            <a:r>
              <a:rPr lang="fr-FR" sz="1200">
                <a:cs typeface="Arial" pitchFamily="34" charset="0"/>
              </a:rPr>
              <a:t>Used for</a:t>
            </a:r>
          </a:p>
          <a:p>
            <a:r>
              <a:rPr lang="fr-FR" sz="1200">
                <a:cs typeface="Arial" pitchFamily="34" charset="0"/>
              </a:rPr>
              <a:t>background</a:t>
            </a:r>
          </a:p>
          <a:p>
            <a:r>
              <a:rPr lang="fr-FR" sz="1200">
                <a:cs typeface="Arial" pitchFamily="34" charset="0"/>
              </a:rPr>
              <a:t>estimation</a:t>
            </a:r>
            <a:endParaRPr lang="en-US" sz="1200">
              <a:cs typeface="Arial" pitchFamily="34" charset="0"/>
            </a:endParaRPr>
          </a:p>
        </p:txBody>
      </p:sp>
      <p:sp>
        <p:nvSpPr>
          <p:cNvPr id="16418" name="Text Box 79"/>
          <p:cNvSpPr txBox="1">
            <a:spLocks noChangeArrowheads="1"/>
          </p:cNvSpPr>
          <p:nvPr/>
        </p:nvSpPr>
        <p:spPr bwMode="auto">
          <a:xfrm>
            <a:off x="3994150" y="3573463"/>
            <a:ext cx="1174750" cy="469900"/>
          </a:xfrm>
          <a:prstGeom prst="rect">
            <a:avLst/>
          </a:prstGeom>
          <a:noFill/>
          <a:ln w="12700">
            <a:solidFill>
              <a:schemeClr val="accent1"/>
            </a:solidFill>
            <a:miter lim="800000"/>
            <a:headEnd/>
            <a:tailEnd/>
          </a:ln>
        </p:spPr>
        <p:txBody>
          <a:bodyPr wrap="none">
            <a:spAutoFit/>
          </a:bodyPr>
          <a:lstStyle/>
          <a:p>
            <a:r>
              <a:rPr lang="fr-FR" sz="1200">
                <a:cs typeface="Arial" pitchFamily="34" charset="0"/>
              </a:rPr>
              <a:t>Low sequence</a:t>
            </a:r>
          </a:p>
          <a:p>
            <a:r>
              <a:rPr lang="fr-FR" sz="1200">
                <a:cs typeface="Arial" pitchFamily="34" charset="0"/>
              </a:rPr>
              <a:t>signal</a:t>
            </a:r>
            <a:endParaRPr lang="en-US" sz="1200">
              <a:cs typeface="Arial" pitchFamily="34" charset="0"/>
            </a:endParaRPr>
          </a:p>
        </p:txBody>
      </p:sp>
      <p:sp>
        <p:nvSpPr>
          <p:cNvPr id="16419" name="Text Box 80"/>
          <p:cNvSpPr txBox="1">
            <a:spLocks noChangeArrowheads="1"/>
          </p:cNvSpPr>
          <p:nvPr/>
        </p:nvSpPr>
        <p:spPr bwMode="auto">
          <a:xfrm>
            <a:off x="4892675" y="3862388"/>
            <a:ext cx="184731" cy="369332"/>
          </a:xfrm>
          <a:prstGeom prst="rect">
            <a:avLst/>
          </a:prstGeom>
          <a:noFill/>
          <a:ln w="9525">
            <a:noFill/>
            <a:miter lim="800000"/>
            <a:headEnd/>
            <a:tailEnd/>
          </a:ln>
        </p:spPr>
        <p:txBody>
          <a:bodyPr wrap="none">
            <a:spAutoFit/>
          </a:bodyPr>
          <a:lstStyle/>
          <a:p>
            <a:endParaRPr lang="en-US">
              <a:cs typeface="Arial" pitchFamily="34" charset="0"/>
            </a:endParaRPr>
          </a:p>
        </p:txBody>
      </p:sp>
      <p:sp>
        <p:nvSpPr>
          <p:cNvPr id="16420" name="Text Box 81"/>
          <p:cNvSpPr txBox="1">
            <a:spLocks noChangeArrowheads="1"/>
          </p:cNvSpPr>
          <p:nvPr/>
        </p:nvSpPr>
        <p:spPr bwMode="auto">
          <a:xfrm>
            <a:off x="2774950" y="4868863"/>
            <a:ext cx="560388" cy="287337"/>
          </a:xfrm>
          <a:prstGeom prst="rect">
            <a:avLst/>
          </a:prstGeom>
          <a:noFill/>
          <a:ln w="12700">
            <a:solidFill>
              <a:schemeClr val="accent1"/>
            </a:solidFill>
            <a:miter lim="800000"/>
            <a:headEnd/>
            <a:tailEnd/>
          </a:ln>
        </p:spPr>
        <p:txBody>
          <a:bodyPr wrap="none">
            <a:spAutoFit/>
          </a:bodyPr>
          <a:lstStyle/>
          <a:p>
            <a:r>
              <a:rPr lang="fr-FR" sz="1200">
                <a:cs typeface="Arial" pitchFamily="34" charset="0"/>
              </a:rPr>
              <a:t>Mask</a:t>
            </a:r>
            <a:endParaRPr lang="en-US" sz="1200">
              <a:cs typeface="Arial" pitchFamily="34" charset="0"/>
            </a:endParaRPr>
          </a:p>
        </p:txBody>
      </p:sp>
      <p:sp>
        <p:nvSpPr>
          <p:cNvPr id="16421" name="Text Box 82"/>
          <p:cNvSpPr txBox="1">
            <a:spLocks noChangeArrowheads="1"/>
          </p:cNvSpPr>
          <p:nvPr/>
        </p:nvSpPr>
        <p:spPr bwMode="auto">
          <a:xfrm>
            <a:off x="3217863" y="1135063"/>
            <a:ext cx="1614487" cy="287337"/>
          </a:xfrm>
          <a:prstGeom prst="rect">
            <a:avLst/>
          </a:prstGeom>
          <a:noFill/>
          <a:ln w="12700">
            <a:solidFill>
              <a:schemeClr val="accent1"/>
            </a:solidFill>
            <a:miter lim="800000"/>
            <a:headEnd/>
            <a:tailEnd/>
          </a:ln>
        </p:spPr>
        <p:txBody>
          <a:bodyPr wrap="none">
            <a:spAutoFit/>
          </a:bodyPr>
          <a:lstStyle/>
          <a:p>
            <a:r>
              <a:rPr lang="fr-FR" sz="1200">
                <a:cs typeface="Arial" pitchFamily="34" charset="0"/>
              </a:rPr>
              <a:t>Raw Acquisition data</a:t>
            </a:r>
            <a:endParaRPr lang="en-US" sz="1200">
              <a:cs typeface="Arial" pitchFamily="34" charset="0"/>
            </a:endParaRPr>
          </a:p>
        </p:txBody>
      </p:sp>
      <p:sp>
        <p:nvSpPr>
          <p:cNvPr id="16422" name="Text Box 83"/>
          <p:cNvSpPr txBox="1">
            <a:spLocks noChangeArrowheads="1"/>
          </p:cNvSpPr>
          <p:nvPr/>
        </p:nvSpPr>
        <p:spPr bwMode="auto">
          <a:xfrm>
            <a:off x="612775" y="1081088"/>
            <a:ext cx="438150" cy="274637"/>
          </a:xfrm>
          <a:prstGeom prst="rect">
            <a:avLst/>
          </a:prstGeom>
          <a:noFill/>
          <a:ln w="9525">
            <a:noFill/>
            <a:miter lim="800000"/>
            <a:headEnd/>
            <a:tailEnd/>
          </a:ln>
        </p:spPr>
        <p:txBody>
          <a:bodyPr wrap="none">
            <a:spAutoFit/>
          </a:bodyPr>
          <a:lstStyle/>
          <a:p>
            <a:r>
              <a:rPr lang="fr-FR" sz="1200">
                <a:solidFill>
                  <a:srgbClr val="002060"/>
                </a:solidFill>
                <a:cs typeface="Arial" pitchFamily="34" charset="0"/>
              </a:rPr>
              <a:t>.dat</a:t>
            </a:r>
            <a:endParaRPr lang="en-US" sz="1200">
              <a:solidFill>
                <a:srgbClr val="002060"/>
              </a:solidFill>
              <a:cs typeface="Arial" pitchFamily="34" charset="0"/>
            </a:endParaRPr>
          </a:p>
        </p:txBody>
      </p:sp>
      <p:sp>
        <p:nvSpPr>
          <p:cNvPr id="16423" name="Text Box 89"/>
          <p:cNvSpPr txBox="1">
            <a:spLocks noChangeArrowheads="1"/>
          </p:cNvSpPr>
          <p:nvPr/>
        </p:nvSpPr>
        <p:spPr bwMode="auto">
          <a:xfrm>
            <a:off x="612775" y="2305050"/>
            <a:ext cx="1397000" cy="304800"/>
          </a:xfrm>
          <a:prstGeom prst="rect">
            <a:avLst/>
          </a:prstGeom>
          <a:noFill/>
          <a:ln w="9525">
            <a:noFill/>
            <a:miter lim="800000"/>
            <a:headEnd/>
            <a:tailEnd/>
          </a:ln>
        </p:spPr>
        <p:txBody>
          <a:bodyPr wrap="none">
            <a:spAutoFit/>
          </a:bodyPr>
          <a:lstStyle/>
          <a:p>
            <a:r>
              <a:rPr lang="fr-FR" sz="1200">
                <a:solidFill>
                  <a:srgbClr val="002060"/>
                </a:solidFill>
                <a:cs typeface="Arial" pitchFamily="34" charset="0"/>
              </a:rPr>
              <a:t>.dat + </a:t>
            </a:r>
            <a:r>
              <a:rPr lang="en-US" sz="1200">
                <a:solidFill>
                  <a:srgbClr val="002060"/>
                </a:solidFill>
                <a:cs typeface="Arial" pitchFamily="34" charset="0"/>
              </a:rPr>
              <a:t>bfmask.bin</a:t>
            </a:r>
            <a:r>
              <a:rPr lang="en-US" sz="1400">
                <a:solidFill>
                  <a:srgbClr val="002060"/>
                </a:solidFill>
                <a:cs typeface="Arial" pitchFamily="34" charset="0"/>
              </a:rPr>
              <a:t> </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457200" y="-28575"/>
            <a:ext cx="8229600" cy="1143000"/>
          </a:xfrm>
        </p:spPr>
        <p:txBody>
          <a:bodyPr lIns="91440" tIns="45720" rIns="91440" bIns="45720"/>
          <a:lstStyle/>
          <a:p>
            <a:pPr eaLnBrk="1" hangingPunct="1"/>
            <a:r>
              <a:rPr lang="en-US" dirty="0" smtClean="0"/>
              <a:t>Signal Processing</a:t>
            </a:r>
          </a:p>
        </p:txBody>
      </p:sp>
      <p:sp>
        <p:nvSpPr>
          <p:cNvPr id="17411" name="TextBox 4"/>
          <p:cNvSpPr txBox="1">
            <a:spLocks noChangeArrowheads="1"/>
          </p:cNvSpPr>
          <p:nvPr/>
        </p:nvSpPr>
        <p:spPr bwMode="auto">
          <a:xfrm>
            <a:off x="3200400" y="838200"/>
            <a:ext cx="2723823" cy="369332"/>
          </a:xfrm>
          <a:prstGeom prst="rect">
            <a:avLst/>
          </a:prstGeom>
          <a:noFill/>
          <a:ln w="9525">
            <a:noFill/>
            <a:miter lim="800000"/>
            <a:headEnd/>
            <a:tailEnd/>
          </a:ln>
        </p:spPr>
        <p:txBody>
          <a:bodyPr wrap="none">
            <a:spAutoFit/>
          </a:bodyPr>
          <a:lstStyle/>
          <a:p>
            <a:r>
              <a:rPr lang="en-US" sz="1800" dirty="0">
                <a:cs typeface="Arial" pitchFamily="34" charset="0"/>
              </a:rPr>
              <a:t>“The Background Model”</a:t>
            </a:r>
          </a:p>
        </p:txBody>
      </p:sp>
      <p:grpSp>
        <p:nvGrpSpPr>
          <p:cNvPr id="2" name="Group 26"/>
          <p:cNvGrpSpPr>
            <a:grpSpLocks/>
          </p:cNvGrpSpPr>
          <p:nvPr/>
        </p:nvGrpSpPr>
        <p:grpSpPr bwMode="auto">
          <a:xfrm>
            <a:off x="838200" y="1631950"/>
            <a:ext cx="1752600" cy="3702050"/>
            <a:chOff x="228600" y="1600200"/>
            <a:chExt cx="1676400" cy="3397726"/>
          </a:xfrm>
        </p:grpSpPr>
        <p:sp>
          <p:nvSpPr>
            <p:cNvPr id="7" name="Rectangle 6"/>
            <p:cNvSpPr/>
            <p:nvPr/>
          </p:nvSpPr>
          <p:spPr>
            <a:xfrm>
              <a:off x="228600" y="1600200"/>
              <a:ext cx="1676400" cy="351138"/>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DAT Processing</a:t>
              </a:r>
            </a:p>
          </p:txBody>
        </p:sp>
        <p:cxnSp>
          <p:nvCxnSpPr>
            <p:cNvPr id="8" name="Straight Arrow Connector 7"/>
            <p:cNvCxnSpPr>
              <a:stCxn id="7" idx="2"/>
              <a:endCxn id="9" idx="0"/>
            </p:cNvCxnSpPr>
            <p:nvPr/>
          </p:nvCxnSpPr>
          <p:spPr>
            <a:xfrm rot="5400000">
              <a:off x="937856" y="2078764"/>
              <a:ext cx="257889" cy="3037"/>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2209226"/>
              <a:ext cx="1676400" cy="351138"/>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Classification</a:t>
              </a:r>
            </a:p>
          </p:txBody>
        </p:sp>
        <p:cxnSp>
          <p:nvCxnSpPr>
            <p:cNvPr id="10" name="Straight Arrow Connector 9"/>
            <p:cNvCxnSpPr>
              <a:stCxn id="9" idx="2"/>
              <a:endCxn id="11" idx="0"/>
            </p:cNvCxnSpPr>
            <p:nvPr/>
          </p:nvCxnSpPr>
          <p:spPr>
            <a:xfrm rot="5400000">
              <a:off x="937127" y="2688519"/>
              <a:ext cx="259346" cy="3037"/>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2818253"/>
              <a:ext cx="1676400" cy="351138"/>
            </a:xfrm>
            <a:prstGeom prst="rect">
              <a:avLst/>
            </a:prstGeom>
            <a:solidFill>
              <a:srgbClr val="6887B0"/>
            </a:solidFill>
            <a:ln>
              <a:solidFill>
                <a:srgbClr val="17375E"/>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chemeClr val="bg1"/>
                  </a:solidFill>
                  <a:latin typeface="Arial" pitchFamily="34" charset="0"/>
                  <a:cs typeface="Arial" pitchFamily="34" charset="0"/>
                </a:rPr>
                <a:t>Signal Processing</a:t>
              </a:r>
            </a:p>
          </p:txBody>
        </p:sp>
        <p:cxnSp>
          <p:nvCxnSpPr>
            <p:cNvPr id="12" name="Straight Arrow Connector 11"/>
            <p:cNvCxnSpPr>
              <a:stCxn id="11" idx="2"/>
              <a:endCxn id="13" idx="0"/>
            </p:cNvCxnSpPr>
            <p:nvPr/>
          </p:nvCxnSpPr>
          <p:spPr>
            <a:xfrm rot="5400000">
              <a:off x="937856" y="3298273"/>
              <a:ext cx="257890" cy="3037"/>
            </a:xfrm>
            <a:prstGeom prst="straightConnector1">
              <a:avLst/>
            </a:prstGeom>
            <a:ln>
              <a:solidFill>
                <a:srgbClr val="17375E"/>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427279"/>
              <a:ext cx="1676400" cy="351138"/>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Base Caller</a:t>
              </a:r>
            </a:p>
          </p:txBody>
        </p:sp>
        <p:cxnSp>
          <p:nvCxnSpPr>
            <p:cNvPr id="14" name="Straight Arrow Connector 13"/>
            <p:cNvCxnSpPr>
              <a:stCxn id="13" idx="2"/>
              <a:endCxn id="15" idx="0"/>
            </p:cNvCxnSpPr>
            <p:nvPr/>
          </p:nvCxnSpPr>
          <p:spPr>
            <a:xfrm rot="5400000">
              <a:off x="937127" y="3908028"/>
              <a:ext cx="259346" cy="3037"/>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28600" y="4037763"/>
              <a:ext cx="1676400" cy="351137"/>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Read Filter</a:t>
              </a:r>
            </a:p>
          </p:txBody>
        </p:sp>
        <p:cxnSp>
          <p:nvCxnSpPr>
            <p:cNvPr id="16" name="Straight Arrow Connector 15"/>
            <p:cNvCxnSpPr>
              <a:stCxn id="15" idx="2"/>
              <a:endCxn id="17" idx="0"/>
            </p:cNvCxnSpPr>
            <p:nvPr/>
          </p:nvCxnSpPr>
          <p:spPr>
            <a:xfrm rot="5400000">
              <a:off x="937856" y="4517783"/>
              <a:ext cx="257889" cy="3037"/>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28600" y="4646789"/>
              <a:ext cx="1676400" cy="351137"/>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Alignment</a:t>
              </a:r>
            </a:p>
          </p:txBody>
        </p:sp>
      </p:grpSp>
      <p:sp>
        <p:nvSpPr>
          <p:cNvPr id="17413" name="Content Placeholder 40"/>
          <p:cNvSpPr txBox="1">
            <a:spLocks/>
          </p:cNvSpPr>
          <p:nvPr/>
        </p:nvSpPr>
        <p:spPr bwMode="auto">
          <a:xfrm>
            <a:off x="3048000" y="1600200"/>
            <a:ext cx="5791200" cy="2625725"/>
          </a:xfrm>
          <a:prstGeom prst="rect">
            <a:avLst/>
          </a:prstGeom>
          <a:noFill/>
          <a:ln w="9525">
            <a:noFill/>
            <a:miter lim="800000"/>
            <a:headEnd/>
            <a:tailEnd/>
          </a:ln>
        </p:spPr>
        <p:txBody>
          <a:bodyPr/>
          <a:lstStyle/>
          <a:p>
            <a:pPr marL="342900" indent="-342900">
              <a:spcBef>
                <a:spcPct val="20000"/>
              </a:spcBef>
              <a:buClr>
                <a:srgbClr val="002060"/>
              </a:buClr>
              <a:buFont typeface="Arial" pitchFamily="34" charset="0"/>
              <a:buChar char="•"/>
            </a:pPr>
            <a:r>
              <a:rPr lang="en-US" sz="1800" dirty="0">
                <a:cs typeface="Arial" pitchFamily="34" charset="0"/>
              </a:rPr>
              <a:t>Background signal estimation from empty wells </a:t>
            </a:r>
          </a:p>
          <a:p>
            <a:pPr marL="342900" indent="-342900">
              <a:spcBef>
                <a:spcPct val="20000"/>
              </a:spcBef>
              <a:buClr>
                <a:srgbClr val="002060"/>
              </a:buClr>
              <a:buFont typeface="Arial" pitchFamily="34" charset="0"/>
              <a:buChar char="•"/>
            </a:pPr>
            <a:r>
              <a:rPr lang="en-US" sz="1800" dirty="0">
                <a:cs typeface="Arial" pitchFamily="34" charset="0"/>
              </a:rPr>
              <a:t>Subtracting the background signal</a:t>
            </a:r>
          </a:p>
          <a:p>
            <a:pPr marL="342900" indent="-342900">
              <a:spcBef>
                <a:spcPct val="20000"/>
              </a:spcBef>
              <a:buClr>
                <a:srgbClr val="002060"/>
              </a:buClr>
              <a:buFont typeface="Arial" pitchFamily="34" charset="0"/>
              <a:buChar char="•"/>
            </a:pPr>
            <a:r>
              <a:rPr lang="en-US" sz="1800" dirty="0">
                <a:cs typeface="Arial" pitchFamily="34" charset="0"/>
              </a:rPr>
              <a:t>Generating raw incorporation signal measure per well (1.wells)</a:t>
            </a:r>
          </a:p>
        </p:txBody>
      </p:sp>
      <p:sp>
        <p:nvSpPr>
          <p:cNvPr id="17414" name="Text Box 63"/>
          <p:cNvSpPr txBox="1">
            <a:spLocks noChangeArrowheads="1"/>
          </p:cNvSpPr>
          <p:nvPr/>
        </p:nvSpPr>
        <p:spPr bwMode="auto">
          <a:xfrm>
            <a:off x="1241425" y="1422400"/>
            <a:ext cx="441146" cy="276999"/>
          </a:xfrm>
          <a:prstGeom prst="rect">
            <a:avLst/>
          </a:prstGeom>
          <a:noFill/>
          <a:ln w="9525">
            <a:noFill/>
            <a:miter lim="800000"/>
            <a:headEnd/>
            <a:tailEnd/>
          </a:ln>
        </p:spPr>
        <p:txBody>
          <a:bodyPr wrap="none">
            <a:spAutoFit/>
          </a:bodyPr>
          <a:lstStyle/>
          <a:p>
            <a:r>
              <a:rPr lang="fr-FR" sz="1200">
                <a:solidFill>
                  <a:srgbClr val="002060"/>
                </a:solidFill>
                <a:cs typeface="Arial" pitchFamily="34" charset="0"/>
              </a:rPr>
              <a:t>.dat</a:t>
            </a:r>
            <a:endParaRPr lang="en-US" sz="1200">
              <a:solidFill>
                <a:srgbClr val="002060"/>
              </a:solidFill>
              <a:cs typeface="Arial" pitchFamily="34" charset="0"/>
            </a:endParaRPr>
          </a:p>
        </p:txBody>
      </p:sp>
      <p:sp>
        <p:nvSpPr>
          <p:cNvPr id="17415" name="Text Box 64"/>
          <p:cNvSpPr txBox="1">
            <a:spLocks noChangeArrowheads="1"/>
          </p:cNvSpPr>
          <p:nvPr/>
        </p:nvSpPr>
        <p:spPr bwMode="auto">
          <a:xfrm>
            <a:off x="1241425" y="3352800"/>
            <a:ext cx="567784" cy="276999"/>
          </a:xfrm>
          <a:prstGeom prst="rect">
            <a:avLst/>
          </a:prstGeom>
          <a:noFill/>
          <a:ln w="9525">
            <a:noFill/>
            <a:miter lim="800000"/>
            <a:headEnd/>
            <a:tailEnd/>
          </a:ln>
        </p:spPr>
        <p:txBody>
          <a:bodyPr wrap="none">
            <a:spAutoFit/>
          </a:bodyPr>
          <a:lstStyle/>
          <a:p>
            <a:r>
              <a:rPr lang="fr-FR" sz="1200">
                <a:solidFill>
                  <a:srgbClr val="002060"/>
                </a:solidFill>
                <a:cs typeface="Arial" pitchFamily="34" charset="0"/>
              </a:rPr>
              <a:t>.wells</a:t>
            </a:r>
            <a:endParaRPr lang="en-US" sz="1200">
              <a:solidFill>
                <a:srgbClr val="002060"/>
              </a:solidFill>
              <a:cs typeface="Arial" pitchFamily="34" charset="0"/>
            </a:endParaRPr>
          </a:p>
        </p:txBody>
      </p:sp>
      <p:sp>
        <p:nvSpPr>
          <p:cNvPr id="17416" name="Text Box 69"/>
          <p:cNvSpPr txBox="1">
            <a:spLocks noChangeArrowheads="1"/>
          </p:cNvSpPr>
          <p:nvPr/>
        </p:nvSpPr>
        <p:spPr bwMode="auto">
          <a:xfrm>
            <a:off x="1241425" y="2646363"/>
            <a:ext cx="1386918" cy="307777"/>
          </a:xfrm>
          <a:prstGeom prst="rect">
            <a:avLst/>
          </a:prstGeom>
          <a:noFill/>
          <a:ln w="9525">
            <a:noFill/>
            <a:miter lim="800000"/>
            <a:headEnd/>
            <a:tailEnd/>
          </a:ln>
        </p:spPr>
        <p:txBody>
          <a:bodyPr wrap="none">
            <a:spAutoFit/>
          </a:bodyPr>
          <a:lstStyle/>
          <a:p>
            <a:r>
              <a:rPr lang="fr-FR" sz="1200">
                <a:solidFill>
                  <a:srgbClr val="002060"/>
                </a:solidFill>
                <a:cs typeface="Arial" pitchFamily="34" charset="0"/>
              </a:rPr>
              <a:t>.dat </a:t>
            </a:r>
            <a:r>
              <a:rPr lang="fr-FR" sz="1000">
                <a:solidFill>
                  <a:srgbClr val="002060"/>
                </a:solidFill>
                <a:cs typeface="Arial" pitchFamily="34" charset="0"/>
              </a:rPr>
              <a:t>+ </a:t>
            </a:r>
            <a:r>
              <a:rPr lang="en-US" sz="1200">
                <a:solidFill>
                  <a:srgbClr val="002060"/>
                </a:solidFill>
                <a:cs typeface="Arial" pitchFamily="34" charset="0"/>
              </a:rPr>
              <a:t>bfmask.bin</a:t>
            </a:r>
            <a:r>
              <a:rPr lang="en-US" sz="1400">
                <a:solidFill>
                  <a:srgbClr val="002060"/>
                </a:solidFill>
                <a:cs typeface="Arial" pitchFamily="34" charset="0"/>
              </a:rPr>
              <a:t> </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lIns="91440" tIns="45720" rIns="91440" bIns="45720"/>
          <a:lstStyle/>
          <a:p>
            <a:pPr eaLnBrk="1" hangingPunct="1"/>
            <a:r>
              <a:rPr lang="en-US" dirty="0" smtClean="0"/>
              <a:t>Base Caller</a:t>
            </a:r>
          </a:p>
        </p:txBody>
      </p:sp>
      <p:sp>
        <p:nvSpPr>
          <p:cNvPr id="18435" name="Rectangle 28"/>
          <p:cNvSpPr>
            <a:spLocks noGrp="1" noChangeArrowheads="1"/>
          </p:cNvSpPr>
          <p:nvPr>
            <p:ph type="body" sz="half" idx="2"/>
          </p:nvPr>
        </p:nvSpPr>
        <p:spPr>
          <a:xfrm>
            <a:off x="2306638" y="1681163"/>
            <a:ext cx="6623050" cy="3468687"/>
          </a:xfrm>
        </p:spPr>
        <p:txBody>
          <a:bodyPr/>
          <a:lstStyle/>
          <a:p>
            <a:pPr>
              <a:buNone/>
            </a:pPr>
            <a:r>
              <a:rPr lang="en-US" sz="2000" dirty="0" smtClean="0">
                <a:solidFill>
                  <a:srgbClr val="002060"/>
                </a:solidFill>
                <a:latin typeface="Arial" pitchFamily="34" charset="0"/>
                <a:cs typeface="Arial" pitchFamily="34" charset="0"/>
              </a:rPr>
              <a:t>	</a:t>
            </a:r>
            <a:r>
              <a:rPr lang="en-US" sz="2000" dirty="0" smtClean="0">
                <a:latin typeface="Arial" pitchFamily="34" charset="0"/>
                <a:cs typeface="Arial" pitchFamily="34" charset="0"/>
              </a:rPr>
              <a:t>The </a:t>
            </a:r>
            <a:r>
              <a:rPr lang="en-US" sz="2000" dirty="0" err="1" smtClean="0">
                <a:latin typeface="Arial" pitchFamily="34" charset="0"/>
                <a:cs typeface="Arial" pitchFamily="34" charset="0"/>
              </a:rPr>
              <a:t>basecaller</a:t>
            </a:r>
            <a:r>
              <a:rPr lang="en-US" sz="2000" dirty="0" smtClean="0">
                <a:latin typeface="Arial" pitchFamily="34" charset="0"/>
                <a:cs typeface="Arial" pitchFamily="34" charset="0"/>
              </a:rPr>
              <a:t> module performs signal normalizations, phase and droop estimations, signal fittings, and declares bases for each flow of each well. It outputs non-incorporation events in addition to incorporation events. The unmapped BAM file stores all such calls.</a:t>
            </a:r>
          </a:p>
        </p:txBody>
      </p:sp>
      <p:sp>
        <p:nvSpPr>
          <p:cNvPr id="18436" name="AutoShape 3" descr="https://iontorrent.jira.com/wiki/download/attachments/6455567/Basecalling2.png?version=1&amp;modificationDate=1319987318905"/>
          <p:cNvSpPr>
            <a:spLocks noChangeAspect="1" noChangeArrowheads="1"/>
          </p:cNvSpPr>
          <p:nvPr/>
        </p:nvSpPr>
        <p:spPr bwMode="auto">
          <a:xfrm>
            <a:off x="9013825" y="-144463"/>
            <a:ext cx="304800" cy="304801"/>
          </a:xfrm>
          <a:prstGeom prst="rect">
            <a:avLst/>
          </a:prstGeom>
          <a:noFill/>
          <a:ln w="9525">
            <a:noFill/>
            <a:miter lim="800000"/>
            <a:headEnd/>
            <a:tailEnd/>
          </a:ln>
        </p:spPr>
        <p:txBody>
          <a:bodyPr/>
          <a:lstStyle/>
          <a:p>
            <a:endParaRPr lang="en-US" sz="3200">
              <a:cs typeface="Arial" pitchFamily="34" charset="0"/>
            </a:endParaRPr>
          </a:p>
        </p:txBody>
      </p:sp>
      <p:grpSp>
        <p:nvGrpSpPr>
          <p:cNvPr id="2" name="Group 29"/>
          <p:cNvGrpSpPr>
            <a:grpSpLocks/>
          </p:cNvGrpSpPr>
          <p:nvPr/>
        </p:nvGrpSpPr>
        <p:grpSpPr bwMode="auto">
          <a:xfrm>
            <a:off x="354013" y="1600200"/>
            <a:ext cx="1676400" cy="3397250"/>
            <a:chOff x="228600" y="1600200"/>
            <a:chExt cx="1676400" cy="3397726"/>
          </a:xfrm>
        </p:grpSpPr>
        <p:sp>
          <p:nvSpPr>
            <p:cNvPr id="14" name="Rectangle 13"/>
            <p:cNvSpPr/>
            <p:nvPr/>
          </p:nvSpPr>
          <p:spPr>
            <a:xfrm>
              <a:off x="228600" y="1600200"/>
              <a:ext cx="1676400" cy="350887"/>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DAT Processing</a:t>
              </a:r>
            </a:p>
          </p:txBody>
        </p:sp>
        <p:cxnSp>
          <p:nvCxnSpPr>
            <p:cNvPr id="15" name="Straight Arrow Connector 14"/>
            <p:cNvCxnSpPr>
              <a:stCxn id="14" idx="2"/>
              <a:endCxn id="16" idx="0"/>
            </p:cNvCxnSpPr>
            <p:nvPr/>
          </p:nvCxnSpPr>
          <p:spPr>
            <a:xfrm rot="5400000">
              <a:off x="937401" y="2078898"/>
              <a:ext cx="258798" cy="3175"/>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8600" y="2209885"/>
              <a:ext cx="1676400" cy="350887"/>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Classification</a:t>
              </a:r>
            </a:p>
          </p:txBody>
        </p:sp>
        <p:cxnSp>
          <p:nvCxnSpPr>
            <p:cNvPr id="17" name="Straight Arrow Connector 16"/>
            <p:cNvCxnSpPr>
              <a:stCxn id="16" idx="2"/>
              <a:endCxn id="18" idx="0"/>
            </p:cNvCxnSpPr>
            <p:nvPr/>
          </p:nvCxnSpPr>
          <p:spPr>
            <a:xfrm rot="5400000">
              <a:off x="937401" y="2688584"/>
              <a:ext cx="258798" cy="3175"/>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2817984"/>
              <a:ext cx="1676400" cy="350886"/>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Signal Processing</a:t>
              </a:r>
            </a:p>
          </p:txBody>
        </p:sp>
        <p:cxnSp>
          <p:nvCxnSpPr>
            <p:cNvPr id="19" name="Straight Arrow Connector 18"/>
            <p:cNvCxnSpPr>
              <a:stCxn id="18" idx="2"/>
              <a:endCxn id="20" idx="0"/>
            </p:cNvCxnSpPr>
            <p:nvPr/>
          </p:nvCxnSpPr>
          <p:spPr>
            <a:xfrm rot="5400000">
              <a:off x="937401" y="3298269"/>
              <a:ext cx="258798" cy="3175"/>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28600" y="3427669"/>
              <a:ext cx="1676400" cy="350886"/>
            </a:xfrm>
            <a:prstGeom prst="rect">
              <a:avLst/>
            </a:prstGeom>
            <a:solidFill>
              <a:srgbClr val="6887B0"/>
            </a:solidFill>
            <a:ln>
              <a:solidFill>
                <a:srgbClr val="17375E"/>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chemeClr val="bg1"/>
                  </a:solidFill>
                  <a:latin typeface="Arial" pitchFamily="34" charset="0"/>
                  <a:cs typeface="Arial" pitchFamily="34" charset="0"/>
                </a:rPr>
                <a:t>Base Caller</a:t>
              </a:r>
            </a:p>
          </p:txBody>
        </p:sp>
        <p:cxnSp>
          <p:nvCxnSpPr>
            <p:cNvPr id="21" name="Straight Arrow Connector 20"/>
            <p:cNvCxnSpPr>
              <a:stCxn id="20" idx="2"/>
              <a:endCxn id="22" idx="0"/>
            </p:cNvCxnSpPr>
            <p:nvPr/>
          </p:nvCxnSpPr>
          <p:spPr>
            <a:xfrm rot="5400000">
              <a:off x="937401" y="3907955"/>
              <a:ext cx="258798" cy="3175"/>
            </a:xfrm>
            <a:prstGeom prst="straightConnector1">
              <a:avLst/>
            </a:prstGeom>
            <a:ln>
              <a:solidFill>
                <a:srgbClr val="17375E"/>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28600" y="4037354"/>
              <a:ext cx="1676400" cy="350886"/>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Read Filter</a:t>
              </a:r>
            </a:p>
          </p:txBody>
        </p:sp>
        <p:cxnSp>
          <p:nvCxnSpPr>
            <p:cNvPr id="23" name="Straight Arrow Connector 22"/>
            <p:cNvCxnSpPr>
              <a:stCxn id="22" idx="2"/>
              <a:endCxn id="24" idx="0"/>
            </p:cNvCxnSpPr>
            <p:nvPr/>
          </p:nvCxnSpPr>
          <p:spPr>
            <a:xfrm rot="5400000">
              <a:off x="937401" y="4517640"/>
              <a:ext cx="258798" cy="3175"/>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28600" y="4647040"/>
              <a:ext cx="1676400" cy="350886"/>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Alignment</a:t>
              </a:r>
            </a:p>
          </p:txBody>
        </p:sp>
      </p:grpSp>
      <p:sp>
        <p:nvSpPr>
          <p:cNvPr id="18440" name="Text Box 29"/>
          <p:cNvSpPr txBox="1">
            <a:spLocks noChangeArrowheads="1"/>
          </p:cNvSpPr>
          <p:nvPr/>
        </p:nvSpPr>
        <p:spPr bwMode="auto">
          <a:xfrm>
            <a:off x="687388" y="3162300"/>
            <a:ext cx="567784" cy="276999"/>
          </a:xfrm>
          <a:prstGeom prst="rect">
            <a:avLst/>
          </a:prstGeom>
          <a:noFill/>
          <a:ln w="9525">
            <a:noFill/>
            <a:miter lim="800000"/>
            <a:headEnd/>
            <a:tailEnd/>
          </a:ln>
        </p:spPr>
        <p:txBody>
          <a:bodyPr wrap="none">
            <a:spAutoFit/>
          </a:bodyPr>
          <a:lstStyle/>
          <a:p>
            <a:r>
              <a:rPr lang="fr-FR" sz="1200">
                <a:solidFill>
                  <a:srgbClr val="002060"/>
                </a:solidFill>
                <a:cs typeface="Arial" pitchFamily="34" charset="0"/>
              </a:rPr>
              <a:t>.wells</a:t>
            </a:r>
            <a:endParaRPr lang="en-US" sz="1200">
              <a:solidFill>
                <a:srgbClr val="002060"/>
              </a:solidFill>
              <a:cs typeface="Arial" pitchFamily="34" charset="0"/>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457200" y="16420"/>
            <a:ext cx="8229600" cy="1143000"/>
          </a:xfrm>
        </p:spPr>
        <p:txBody>
          <a:bodyPr lIns="91440" tIns="45720" rIns="91440" bIns="45720"/>
          <a:lstStyle/>
          <a:p>
            <a:pPr eaLnBrk="1" hangingPunct="1"/>
            <a:r>
              <a:rPr lang="en-US" dirty="0" smtClean="0"/>
              <a:t>Read Filter</a:t>
            </a:r>
          </a:p>
        </p:txBody>
      </p:sp>
      <p:sp>
        <p:nvSpPr>
          <p:cNvPr id="19459" name="TextBox 4"/>
          <p:cNvSpPr txBox="1">
            <a:spLocks noChangeArrowheads="1"/>
          </p:cNvSpPr>
          <p:nvPr/>
        </p:nvSpPr>
        <p:spPr bwMode="auto">
          <a:xfrm>
            <a:off x="2559704" y="1219200"/>
            <a:ext cx="5840413" cy="1938992"/>
          </a:xfrm>
          <a:prstGeom prst="rect">
            <a:avLst/>
          </a:prstGeom>
          <a:noFill/>
          <a:ln w="9525">
            <a:noFill/>
            <a:miter lim="800000"/>
            <a:headEnd/>
            <a:tailEnd/>
          </a:ln>
        </p:spPr>
        <p:txBody>
          <a:bodyPr>
            <a:spAutoFit/>
          </a:bodyPr>
          <a:lstStyle/>
          <a:p>
            <a:pPr marL="285750" indent="-285750">
              <a:buFont typeface="Arial" pitchFamily="34" charset="0"/>
              <a:buChar char="•"/>
            </a:pPr>
            <a:r>
              <a:rPr lang="en-US" sz="2000" dirty="0">
                <a:cs typeface="Arial" pitchFamily="34" charset="0"/>
              </a:rPr>
              <a:t>Polyclonal (mixed-template reads)</a:t>
            </a:r>
          </a:p>
          <a:p>
            <a:pPr marL="285750" indent="-285750">
              <a:buFont typeface="Arial" pitchFamily="34" charset="0"/>
              <a:buChar char="•"/>
            </a:pPr>
            <a:r>
              <a:rPr lang="en-US" sz="2000" dirty="0">
                <a:cs typeface="Arial" pitchFamily="34" charset="0"/>
              </a:rPr>
              <a:t>Low quality (when fit to </a:t>
            </a:r>
            <a:r>
              <a:rPr lang="en-US" sz="2000" dirty="0" smtClean="0">
                <a:cs typeface="Arial" pitchFamily="34" charset="0"/>
              </a:rPr>
              <a:t>a predictive model of phasing effects)</a:t>
            </a:r>
            <a:endParaRPr lang="en-US" sz="2000" dirty="0">
              <a:cs typeface="Arial" pitchFamily="34" charset="0"/>
            </a:endParaRPr>
          </a:p>
          <a:p>
            <a:pPr marL="285750" indent="-285750">
              <a:buFont typeface="Arial" pitchFamily="34" charset="0"/>
              <a:buChar char="•"/>
            </a:pPr>
            <a:r>
              <a:rPr lang="en-US" sz="2000" dirty="0" smtClean="0">
                <a:cs typeface="Arial" pitchFamily="34" charset="0"/>
              </a:rPr>
              <a:t>Primer-</a:t>
            </a:r>
            <a:r>
              <a:rPr lang="en-US" sz="2000" dirty="0" err="1" smtClean="0">
                <a:cs typeface="Arial" pitchFamily="34" charset="0"/>
              </a:rPr>
              <a:t>dimer</a:t>
            </a:r>
            <a:endParaRPr lang="en-US" sz="2000" dirty="0">
              <a:cs typeface="Arial" pitchFamily="34" charset="0"/>
            </a:endParaRPr>
          </a:p>
          <a:p>
            <a:pPr marL="285750" indent="-285750">
              <a:buFont typeface="Arial" pitchFamily="34" charset="0"/>
              <a:buChar char="•"/>
            </a:pPr>
            <a:r>
              <a:rPr lang="en-US" sz="2000" dirty="0">
                <a:cs typeface="Arial" pitchFamily="34" charset="0"/>
              </a:rPr>
              <a:t>3’ adapter trim</a:t>
            </a:r>
          </a:p>
          <a:p>
            <a:pPr marL="285750" indent="-285750">
              <a:buFont typeface="Arial" pitchFamily="34" charset="0"/>
              <a:buChar char="•"/>
            </a:pPr>
            <a:r>
              <a:rPr lang="en-US" sz="2000" dirty="0">
                <a:cs typeface="Arial" pitchFamily="34" charset="0"/>
              </a:rPr>
              <a:t>Quality trim</a:t>
            </a:r>
          </a:p>
        </p:txBody>
      </p:sp>
      <p:grpSp>
        <p:nvGrpSpPr>
          <p:cNvPr id="2" name="Group 23"/>
          <p:cNvGrpSpPr>
            <a:grpSpLocks/>
          </p:cNvGrpSpPr>
          <p:nvPr/>
        </p:nvGrpSpPr>
        <p:grpSpPr bwMode="auto">
          <a:xfrm>
            <a:off x="438804" y="1347944"/>
            <a:ext cx="1981200" cy="3657600"/>
            <a:chOff x="228600" y="1600200"/>
            <a:chExt cx="1676400" cy="3397726"/>
          </a:xfrm>
        </p:grpSpPr>
        <p:sp>
          <p:nvSpPr>
            <p:cNvPr id="9" name="Rectangle 8"/>
            <p:cNvSpPr/>
            <p:nvPr/>
          </p:nvSpPr>
          <p:spPr>
            <a:xfrm>
              <a:off x="228600" y="1600200"/>
              <a:ext cx="1676400" cy="350980"/>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DAT Processing</a:t>
              </a:r>
            </a:p>
          </p:txBody>
        </p:sp>
        <p:cxnSp>
          <p:nvCxnSpPr>
            <p:cNvPr id="10" name="Straight Arrow Connector 9"/>
            <p:cNvCxnSpPr>
              <a:stCxn id="9" idx="2"/>
              <a:endCxn id="11" idx="0"/>
            </p:cNvCxnSpPr>
            <p:nvPr/>
          </p:nvCxnSpPr>
          <p:spPr>
            <a:xfrm rot="5400000">
              <a:off x="937763" y="2078874"/>
              <a:ext cx="258074" cy="2687"/>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2209255"/>
              <a:ext cx="1676400" cy="350980"/>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Classification</a:t>
              </a:r>
            </a:p>
          </p:txBody>
        </p:sp>
        <p:cxnSp>
          <p:nvCxnSpPr>
            <p:cNvPr id="12" name="Straight Arrow Connector 11"/>
            <p:cNvCxnSpPr>
              <a:stCxn id="11" idx="2"/>
              <a:endCxn id="13" idx="0"/>
            </p:cNvCxnSpPr>
            <p:nvPr/>
          </p:nvCxnSpPr>
          <p:spPr>
            <a:xfrm rot="5400000">
              <a:off x="937027" y="2688666"/>
              <a:ext cx="259549" cy="2687"/>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2818308"/>
              <a:ext cx="1676400" cy="350980"/>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Signal Processing</a:t>
              </a:r>
            </a:p>
          </p:txBody>
        </p:sp>
        <p:cxnSp>
          <p:nvCxnSpPr>
            <p:cNvPr id="14" name="Straight Arrow Connector 13"/>
            <p:cNvCxnSpPr>
              <a:stCxn id="13" idx="2"/>
              <a:endCxn id="15" idx="0"/>
            </p:cNvCxnSpPr>
            <p:nvPr/>
          </p:nvCxnSpPr>
          <p:spPr>
            <a:xfrm rot="5400000">
              <a:off x="937764" y="3298457"/>
              <a:ext cx="258073" cy="2687"/>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28600" y="3427363"/>
              <a:ext cx="1676400" cy="350980"/>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Base Caller</a:t>
              </a:r>
            </a:p>
          </p:txBody>
        </p:sp>
        <p:cxnSp>
          <p:nvCxnSpPr>
            <p:cNvPr id="16" name="Straight Arrow Connector 15"/>
            <p:cNvCxnSpPr>
              <a:stCxn id="15" idx="2"/>
              <a:endCxn id="17" idx="0"/>
            </p:cNvCxnSpPr>
            <p:nvPr/>
          </p:nvCxnSpPr>
          <p:spPr>
            <a:xfrm rot="5400000">
              <a:off x="937027" y="3908248"/>
              <a:ext cx="259549" cy="2687"/>
            </a:xfrm>
            <a:prstGeom prst="straightConnector1">
              <a:avLst/>
            </a:prstGeom>
            <a:ln>
              <a:solidFill>
                <a:srgbClr val="80808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28600" y="4037892"/>
              <a:ext cx="1676400" cy="350980"/>
            </a:xfrm>
            <a:prstGeom prst="rect">
              <a:avLst/>
            </a:prstGeom>
            <a:solidFill>
              <a:srgbClr val="6887B0"/>
            </a:solidFill>
            <a:ln>
              <a:solidFill>
                <a:srgbClr val="17375E"/>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chemeClr val="bg1"/>
                  </a:solidFill>
                  <a:latin typeface="Arial" pitchFamily="34" charset="0"/>
                  <a:cs typeface="Arial" pitchFamily="34" charset="0"/>
                </a:rPr>
                <a:t>Read Filter</a:t>
              </a:r>
            </a:p>
          </p:txBody>
        </p:sp>
        <p:cxnSp>
          <p:nvCxnSpPr>
            <p:cNvPr id="18" name="Straight Arrow Connector 17"/>
            <p:cNvCxnSpPr>
              <a:stCxn id="17" idx="2"/>
              <a:endCxn id="19" idx="0"/>
            </p:cNvCxnSpPr>
            <p:nvPr/>
          </p:nvCxnSpPr>
          <p:spPr>
            <a:xfrm rot="5400000">
              <a:off x="937763" y="4518040"/>
              <a:ext cx="258074" cy="2687"/>
            </a:xfrm>
            <a:prstGeom prst="straightConnector1">
              <a:avLst/>
            </a:prstGeom>
            <a:ln>
              <a:solidFill>
                <a:srgbClr val="17375E"/>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4646946"/>
              <a:ext cx="1676400" cy="350980"/>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lstStyle/>
            <a:p>
              <a:pPr algn="ctr">
                <a:defRPr/>
              </a:pPr>
              <a:r>
                <a:rPr lang="en-US" sz="1400" dirty="0">
                  <a:solidFill>
                    <a:srgbClr val="002060"/>
                  </a:solidFill>
                  <a:latin typeface="Arial" pitchFamily="34" charset="0"/>
                  <a:cs typeface="Arial" pitchFamily="34" charset="0"/>
                </a:rPr>
                <a:t>Alignment</a:t>
              </a:r>
            </a:p>
          </p:txBody>
        </p:sp>
      </p:grpSp>
      <p:pic>
        <p:nvPicPr>
          <p:cNvPr id="19461" name="Picture 5"/>
          <p:cNvPicPr>
            <a:picLocks noChangeAspect="1" noChangeArrowheads="1"/>
          </p:cNvPicPr>
          <p:nvPr/>
        </p:nvPicPr>
        <p:blipFill>
          <a:blip r:embed="rId3" cstate="screen"/>
          <a:srcRect l="2174"/>
          <a:stretch>
            <a:fillRect/>
          </a:stretch>
        </p:blipFill>
        <p:spPr bwMode="auto">
          <a:xfrm>
            <a:off x="2572404" y="3900487"/>
            <a:ext cx="3427413" cy="1847850"/>
          </a:xfrm>
          <a:prstGeom prst="rect">
            <a:avLst/>
          </a:prstGeom>
          <a:noFill/>
          <a:ln w="9525">
            <a:noFill/>
            <a:miter lim="800000"/>
            <a:headEnd/>
            <a:tailEnd/>
          </a:ln>
        </p:spPr>
      </p:pic>
      <p:pic>
        <p:nvPicPr>
          <p:cNvPr id="19462" name="Picture 6"/>
          <p:cNvPicPr>
            <a:picLocks noChangeAspect="1" noChangeArrowheads="1"/>
          </p:cNvPicPr>
          <p:nvPr/>
        </p:nvPicPr>
        <p:blipFill>
          <a:blip r:embed="rId4" cstate="screen"/>
          <a:srcRect l="2380"/>
          <a:stretch>
            <a:fillRect/>
          </a:stretch>
        </p:blipFill>
        <p:spPr bwMode="auto">
          <a:xfrm>
            <a:off x="5925204" y="4114800"/>
            <a:ext cx="3124200" cy="1614487"/>
          </a:xfrm>
          <a:prstGeom prst="rect">
            <a:avLst/>
          </a:prstGeom>
          <a:noFill/>
          <a:ln w="9525">
            <a:noFill/>
            <a:miter lim="800000"/>
            <a:headEnd/>
            <a:tailEnd/>
          </a:ln>
        </p:spPr>
      </p:pic>
      <p:sp>
        <p:nvSpPr>
          <p:cNvPr id="19463" name="Text Box 20"/>
          <p:cNvSpPr txBox="1">
            <a:spLocks noChangeArrowheads="1"/>
          </p:cNvSpPr>
          <p:nvPr/>
        </p:nvSpPr>
        <p:spPr bwMode="auto">
          <a:xfrm>
            <a:off x="3215342" y="5805487"/>
            <a:ext cx="1962150" cy="366713"/>
          </a:xfrm>
          <a:prstGeom prst="rect">
            <a:avLst/>
          </a:prstGeom>
          <a:noFill/>
          <a:ln w="9525">
            <a:noFill/>
            <a:miter lim="800000"/>
            <a:headEnd/>
            <a:tailEnd/>
          </a:ln>
        </p:spPr>
        <p:txBody>
          <a:bodyPr wrap="none">
            <a:spAutoFit/>
          </a:bodyPr>
          <a:lstStyle/>
          <a:p>
            <a:r>
              <a:rPr lang="en-US" sz="1800" dirty="0">
                <a:solidFill>
                  <a:srgbClr val="002060"/>
                </a:solidFill>
                <a:cs typeface="Arial" pitchFamily="34" charset="0"/>
              </a:rPr>
              <a:t>Monoclonal Read</a:t>
            </a:r>
          </a:p>
        </p:txBody>
      </p:sp>
      <p:sp>
        <p:nvSpPr>
          <p:cNvPr id="19464" name="Text Box 21"/>
          <p:cNvSpPr txBox="1">
            <a:spLocks noChangeArrowheads="1"/>
          </p:cNvSpPr>
          <p:nvPr/>
        </p:nvSpPr>
        <p:spPr bwMode="auto">
          <a:xfrm>
            <a:off x="6333192" y="5805487"/>
            <a:ext cx="1835150" cy="366713"/>
          </a:xfrm>
          <a:prstGeom prst="rect">
            <a:avLst/>
          </a:prstGeom>
          <a:noFill/>
          <a:ln w="9525">
            <a:noFill/>
            <a:miter lim="800000"/>
            <a:headEnd/>
            <a:tailEnd/>
          </a:ln>
        </p:spPr>
        <p:txBody>
          <a:bodyPr wrap="none">
            <a:spAutoFit/>
          </a:bodyPr>
          <a:lstStyle/>
          <a:p>
            <a:r>
              <a:rPr lang="en-US" sz="1800">
                <a:solidFill>
                  <a:srgbClr val="002060"/>
                </a:solidFill>
                <a:cs typeface="Arial" pitchFamily="34" charset="0"/>
              </a:rPr>
              <a:t>Polyclonal Read</a:t>
            </a:r>
          </a:p>
        </p:txBody>
      </p:sp>
      <p:sp>
        <p:nvSpPr>
          <p:cNvPr id="19465" name="Text Box 22"/>
          <p:cNvSpPr txBox="1">
            <a:spLocks noChangeArrowheads="1"/>
          </p:cNvSpPr>
          <p:nvPr/>
        </p:nvSpPr>
        <p:spPr bwMode="auto">
          <a:xfrm>
            <a:off x="896004" y="4348319"/>
            <a:ext cx="522288" cy="274638"/>
          </a:xfrm>
          <a:prstGeom prst="rect">
            <a:avLst/>
          </a:prstGeom>
          <a:noFill/>
          <a:ln w="9525">
            <a:noFill/>
            <a:miter lim="800000"/>
            <a:headEnd/>
            <a:tailEnd/>
          </a:ln>
        </p:spPr>
        <p:txBody>
          <a:bodyPr wrap="none">
            <a:spAutoFit/>
          </a:bodyPr>
          <a:lstStyle/>
          <a:p>
            <a:r>
              <a:rPr lang="fr-FR" sz="1200">
                <a:solidFill>
                  <a:srgbClr val="002060"/>
                </a:solidFill>
                <a:cs typeface="Arial" pitchFamily="34" charset="0"/>
              </a:rPr>
              <a:t>.bam</a:t>
            </a:r>
            <a:endParaRPr lang="en-US" sz="1200">
              <a:solidFill>
                <a:srgbClr val="002060"/>
              </a:solidFill>
              <a:cs typeface="Arial" pitchFamily="34" charset="0"/>
            </a:endParaRPr>
          </a:p>
        </p:txBody>
      </p:sp>
      <p:sp>
        <p:nvSpPr>
          <p:cNvPr id="19466" name="Text Box 24"/>
          <p:cNvSpPr txBox="1">
            <a:spLocks noChangeArrowheads="1"/>
          </p:cNvSpPr>
          <p:nvPr/>
        </p:nvSpPr>
        <p:spPr bwMode="auto">
          <a:xfrm>
            <a:off x="896004" y="5081744"/>
            <a:ext cx="522288" cy="274638"/>
          </a:xfrm>
          <a:prstGeom prst="rect">
            <a:avLst/>
          </a:prstGeom>
          <a:noFill/>
          <a:ln w="9525">
            <a:noFill/>
            <a:miter lim="800000"/>
            <a:headEnd/>
            <a:tailEnd/>
          </a:ln>
        </p:spPr>
        <p:txBody>
          <a:bodyPr wrap="none">
            <a:spAutoFit/>
          </a:bodyPr>
          <a:lstStyle/>
          <a:p>
            <a:r>
              <a:rPr lang="fr-FR" sz="1200">
                <a:solidFill>
                  <a:srgbClr val="002060"/>
                </a:solidFill>
                <a:cs typeface="Arial" pitchFamily="34" charset="0"/>
              </a:rPr>
              <a:t>.bam</a:t>
            </a:r>
            <a:endParaRPr lang="en-US" sz="1200">
              <a:solidFill>
                <a:srgbClr val="002060"/>
              </a:solidFill>
              <a:cs typeface="Arial" pitchFamily="34" charset="0"/>
            </a:endParaRPr>
          </a:p>
        </p:txBody>
      </p:sp>
      <p:pic>
        <p:nvPicPr>
          <p:cNvPr id="19467" name="Picture 26"/>
          <p:cNvPicPr>
            <a:picLocks noChangeAspect="1" noChangeArrowheads="1"/>
          </p:cNvPicPr>
          <p:nvPr/>
        </p:nvPicPr>
        <p:blipFill>
          <a:blip r:embed="rId5" cstate="screen"/>
          <a:srcRect/>
          <a:stretch>
            <a:fillRect/>
          </a:stretch>
        </p:blipFill>
        <p:spPr bwMode="auto">
          <a:xfrm>
            <a:off x="5468004" y="2085975"/>
            <a:ext cx="3581400" cy="1495425"/>
          </a:xfrm>
          <a:prstGeom prst="rect">
            <a:avLst/>
          </a:prstGeom>
          <a:noFill/>
          <a:ln w="9525">
            <a:noFill/>
            <a:miter lim="800000"/>
            <a:headEnd/>
            <a:tailEnd/>
          </a:ln>
        </p:spPr>
      </p:pic>
      <p:sp>
        <p:nvSpPr>
          <p:cNvPr id="19468" name="Rectangle 27"/>
          <p:cNvSpPr>
            <a:spLocks noChangeArrowheads="1"/>
          </p:cNvSpPr>
          <p:nvPr/>
        </p:nvSpPr>
        <p:spPr bwMode="auto">
          <a:xfrm>
            <a:off x="6611004" y="3595687"/>
            <a:ext cx="2308225" cy="549275"/>
          </a:xfrm>
          <a:prstGeom prst="rect">
            <a:avLst/>
          </a:prstGeom>
          <a:noFill/>
          <a:ln w="9525">
            <a:noFill/>
            <a:miter lim="800000"/>
            <a:headEnd/>
            <a:tailEnd/>
          </a:ln>
        </p:spPr>
        <p:txBody>
          <a:bodyPr wrap="none" anchor="ctr">
            <a:spAutoFit/>
          </a:bodyPr>
          <a:lstStyle/>
          <a:p>
            <a:pPr>
              <a:buFontTx/>
              <a:buChar char="•"/>
            </a:pPr>
            <a:r>
              <a:rPr lang="en-US" sz="1000">
                <a:solidFill>
                  <a:srgbClr val="002060"/>
                </a:solidFill>
                <a:cs typeface="Arial" pitchFamily="34" charset="0"/>
              </a:rPr>
              <a:t> More 0-signal flows</a:t>
            </a:r>
          </a:p>
          <a:p>
            <a:pPr>
              <a:buFontTx/>
              <a:buChar char="•"/>
            </a:pPr>
            <a:r>
              <a:rPr lang="en-US" sz="1000">
                <a:solidFill>
                  <a:srgbClr val="002060"/>
                </a:solidFill>
                <a:cs typeface="Arial" pitchFamily="34" charset="0"/>
              </a:rPr>
              <a:t> signals no longer cluster exclusively </a:t>
            </a:r>
          </a:p>
          <a:p>
            <a:r>
              <a:rPr lang="en-US" sz="1000">
                <a:solidFill>
                  <a:srgbClr val="002060"/>
                </a:solidFill>
                <a:cs typeface="Arial" pitchFamily="34" charset="0"/>
              </a:rPr>
              <a:t>around integers  </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349250" y="31750"/>
            <a:ext cx="8229600" cy="1143000"/>
          </a:xfrm>
        </p:spPr>
        <p:txBody>
          <a:bodyPr lIns="91440" tIns="45720" rIns="91440" bIns="45720"/>
          <a:lstStyle/>
          <a:p>
            <a:pPr eaLnBrk="1" hangingPunct="1"/>
            <a:r>
              <a:rPr lang="en-US" dirty="0" smtClean="0">
                <a:latin typeface="Arial" pitchFamily="34" charset="0"/>
                <a:cs typeface="Arial" pitchFamily="34" charset="0"/>
              </a:rPr>
              <a:t>Read Filter – Low quality</a:t>
            </a:r>
          </a:p>
        </p:txBody>
      </p:sp>
      <p:sp>
        <p:nvSpPr>
          <p:cNvPr id="20483" name="TextBox 4"/>
          <p:cNvSpPr txBox="1">
            <a:spLocks noChangeArrowheads="1"/>
          </p:cNvSpPr>
          <p:nvPr/>
        </p:nvSpPr>
        <p:spPr bwMode="auto">
          <a:xfrm>
            <a:off x="590986" y="1080154"/>
            <a:ext cx="5503623" cy="1015663"/>
          </a:xfrm>
          <a:prstGeom prst="rect">
            <a:avLst/>
          </a:prstGeom>
          <a:noFill/>
          <a:ln w="9525">
            <a:noFill/>
            <a:miter lim="800000"/>
            <a:headEnd/>
            <a:tailEnd/>
          </a:ln>
        </p:spPr>
        <p:txBody>
          <a:bodyPr wrap="none">
            <a:spAutoFit/>
          </a:bodyPr>
          <a:lstStyle/>
          <a:p>
            <a:r>
              <a:rPr lang="en-US" sz="2000" dirty="0">
                <a:cs typeface="Arial" pitchFamily="34" charset="0"/>
              </a:rPr>
              <a:t>Bad Key</a:t>
            </a:r>
          </a:p>
          <a:p>
            <a:r>
              <a:rPr lang="en-US" sz="2000" dirty="0">
                <a:cs typeface="Arial" pitchFamily="34" charset="0"/>
              </a:rPr>
              <a:t>Infinite signal</a:t>
            </a:r>
          </a:p>
          <a:p>
            <a:r>
              <a:rPr lang="en-US" sz="2000" dirty="0">
                <a:cs typeface="Arial" pitchFamily="34" charset="0"/>
              </a:rPr>
              <a:t>Poor fit to </a:t>
            </a:r>
            <a:r>
              <a:rPr lang="en-US" sz="2000" dirty="0" smtClean="0">
                <a:cs typeface="Arial" pitchFamily="34" charset="0"/>
              </a:rPr>
              <a:t>a predictive model of phasing effects</a:t>
            </a:r>
            <a:endParaRPr lang="en-US" sz="2000" dirty="0">
              <a:cs typeface="Arial" pitchFamily="34" charset="0"/>
            </a:endParaRPr>
          </a:p>
        </p:txBody>
      </p:sp>
      <p:sp>
        <p:nvSpPr>
          <p:cNvPr id="20484" name="TextBox 5"/>
          <p:cNvSpPr txBox="1">
            <a:spLocks noChangeArrowheads="1"/>
          </p:cNvSpPr>
          <p:nvPr/>
        </p:nvSpPr>
        <p:spPr bwMode="auto">
          <a:xfrm>
            <a:off x="590986" y="2002492"/>
            <a:ext cx="7494359" cy="1015663"/>
          </a:xfrm>
          <a:prstGeom prst="rect">
            <a:avLst/>
          </a:prstGeom>
          <a:noFill/>
          <a:ln w="9525">
            <a:noFill/>
            <a:miter lim="800000"/>
            <a:headEnd/>
            <a:tailEnd/>
          </a:ln>
        </p:spPr>
        <p:txBody>
          <a:bodyPr wrap="none">
            <a:spAutoFit/>
          </a:bodyPr>
          <a:lstStyle/>
          <a:p>
            <a:r>
              <a:rPr lang="en-US" sz="2000">
                <a:cs typeface="Arial" pitchFamily="34" charset="0"/>
              </a:rPr>
              <a:t>Flow residual = observed – predicted</a:t>
            </a:r>
          </a:p>
          <a:p>
            <a:r>
              <a:rPr lang="en-US" sz="2000">
                <a:cs typeface="Arial" pitchFamily="34" charset="0"/>
              </a:rPr>
              <a:t>Low quality median absolute residual in first 60 flows above 0.08</a:t>
            </a:r>
          </a:p>
          <a:p>
            <a:r>
              <a:rPr lang="en-US" sz="2000">
                <a:cs typeface="Arial" pitchFamily="34" charset="0"/>
              </a:rPr>
              <a:t>(or 0.06 for other flow orders including TCAG, SAMBA = 0.08)</a:t>
            </a:r>
          </a:p>
        </p:txBody>
      </p:sp>
      <p:pic>
        <p:nvPicPr>
          <p:cNvPr id="20485" name="Picture 2"/>
          <p:cNvPicPr>
            <a:picLocks noChangeAspect="1" noChangeArrowheads="1"/>
          </p:cNvPicPr>
          <p:nvPr/>
        </p:nvPicPr>
        <p:blipFill>
          <a:blip r:embed="rId3" cstate="screen"/>
          <a:srcRect/>
          <a:stretch>
            <a:fillRect/>
          </a:stretch>
        </p:blipFill>
        <p:spPr bwMode="auto">
          <a:xfrm>
            <a:off x="371911" y="3133725"/>
            <a:ext cx="3114675" cy="2962275"/>
          </a:xfrm>
          <a:prstGeom prst="rect">
            <a:avLst/>
          </a:prstGeom>
          <a:noFill/>
          <a:ln w="9525">
            <a:noFill/>
            <a:miter lim="800000"/>
            <a:headEnd/>
            <a:tailEnd/>
          </a:ln>
        </p:spPr>
      </p:pic>
      <p:sp>
        <p:nvSpPr>
          <p:cNvPr id="7" name="Oval 6"/>
          <p:cNvSpPr/>
          <p:nvPr/>
        </p:nvSpPr>
        <p:spPr>
          <a:xfrm>
            <a:off x="1143000" y="4648200"/>
            <a:ext cx="914400" cy="3381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Arial" pitchFamily="34" charset="0"/>
              <a:cs typeface="Arial" pitchFamily="34" charset="0"/>
            </a:endParaRPr>
          </a:p>
        </p:txBody>
      </p:sp>
      <p:cxnSp>
        <p:nvCxnSpPr>
          <p:cNvPr id="9" name="Straight Connector 8"/>
          <p:cNvCxnSpPr>
            <a:stCxn id="7" idx="7"/>
          </p:cNvCxnSpPr>
          <p:nvPr/>
        </p:nvCxnSpPr>
        <p:spPr>
          <a:xfrm flipV="1">
            <a:off x="1924050" y="3906837"/>
            <a:ext cx="2419350" cy="77787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0488" name="TextBox 10"/>
          <p:cNvSpPr txBox="1">
            <a:spLocks noChangeArrowheads="1"/>
          </p:cNvSpPr>
          <p:nvPr/>
        </p:nvSpPr>
        <p:spPr bwMode="auto">
          <a:xfrm>
            <a:off x="4324786" y="3518554"/>
            <a:ext cx="4648200" cy="1938992"/>
          </a:xfrm>
          <a:prstGeom prst="rect">
            <a:avLst/>
          </a:prstGeom>
          <a:noFill/>
          <a:ln w="9525">
            <a:noFill/>
            <a:miter lim="800000"/>
            <a:headEnd/>
            <a:tailEnd/>
          </a:ln>
        </p:spPr>
        <p:txBody>
          <a:bodyPr>
            <a:spAutoFit/>
          </a:bodyPr>
          <a:lstStyle/>
          <a:p>
            <a:r>
              <a:rPr lang="en-US" sz="2000" dirty="0">
                <a:cs typeface="Arial" pitchFamily="34" charset="0"/>
              </a:rPr>
              <a:t>We would predict a nearly perfect 2.0 at the beginning of a run, these flows are observed to be above that prediction.  The filter calculates the median of the absolute value of all such residual errors in the first 60 flows.</a:t>
            </a:r>
          </a:p>
        </p:txBody>
      </p:sp>
      <p:pic>
        <p:nvPicPr>
          <p:cNvPr id="20489" name="Picture 26"/>
          <p:cNvPicPr>
            <a:picLocks noChangeAspect="1" noChangeArrowheads="1"/>
          </p:cNvPicPr>
          <p:nvPr/>
        </p:nvPicPr>
        <p:blipFill>
          <a:blip r:embed="rId4" cstate="screen"/>
          <a:srcRect/>
          <a:stretch>
            <a:fillRect/>
          </a:stretch>
        </p:blipFill>
        <p:spPr bwMode="auto">
          <a:xfrm>
            <a:off x="5848786" y="851554"/>
            <a:ext cx="2971800" cy="123983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lIns="91440" tIns="45720" rIns="91440" bIns="45720"/>
          <a:lstStyle/>
          <a:p>
            <a:pPr eaLnBrk="1" hangingPunct="1"/>
            <a:r>
              <a:rPr lang="en-US" dirty="0" smtClean="0"/>
              <a:t>Read Filter – Primer-</a:t>
            </a:r>
            <a:r>
              <a:rPr lang="en-US" dirty="0" err="1" smtClean="0"/>
              <a:t>dimer</a:t>
            </a:r>
            <a:endParaRPr lang="en-US" dirty="0" smtClean="0"/>
          </a:p>
        </p:txBody>
      </p:sp>
      <p:sp>
        <p:nvSpPr>
          <p:cNvPr id="21507" name="TextBox 4"/>
          <p:cNvSpPr txBox="1">
            <a:spLocks noChangeArrowheads="1"/>
          </p:cNvSpPr>
          <p:nvPr/>
        </p:nvSpPr>
        <p:spPr bwMode="auto">
          <a:xfrm>
            <a:off x="762000" y="2133600"/>
            <a:ext cx="7730001" cy="830997"/>
          </a:xfrm>
          <a:prstGeom prst="rect">
            <a:avLst/>
          </a:prstGeom>
          <a:noFill/>
          <a:ln w="9525">
            <a:noFill/>
            <a:miter lim="800000"/>
            <a:headEnd/>
            <a:tailEnd/>
          </a:ln>
        </p:spPr>
        <p:txBody>
          <a:bodyPr wrap="none">
            <a:spAutoFit/>
          </a:bodyPr>
          <a:lstStyle/>
          <a:p>
            <a:r>
              <a:rPr lang="en-US" sz="2400" dirty="0">
                <a:cs typeface="Arial" pitchFamily="34" charset="0"/>
              </a:rPr>
              <a:t>If read length is less than </a:t>
            </a:r>
            <a:r>
              <a:rPr lang="en-US" sz="2400" dirty="0" smtClean="0">
                <a:cs typeface="Arial" pitchFamily="34" charset="0"/>
              </a:rPr>
              <a:t>25 </a:t>
            </a:r>
            <a:r>
              <a:rPr lang="en-US" sz="2400" dirty="0" err="1" smtClean="0">
                <a:cs typeface="Arial" pitchFamily="34" charset="0"/>
              </a:rPr>
              <a:t>bp</a:t>
            </a:r>
            <a:r>
              <a:rPr lang="en-US" sz="2400" dirty="0" smtClean="0">
                <a:cs typeface="Arial" pitchFamily="34" charset="0"/>
              </a:rPr>
              <a:t> </a:t>
            </a:r>
            <a:r>
              <a:rPr lang="en-US" sz="2400" dirty="0">
                <a:cs typeface="Arial" pitchFamily="34" charset="0"/>
              </a:rPr>
              <a:t>after adapter trimming, </a:t>
            </a:r>
          </a:p>
          <a:p>
            <a:r>
              <a:rPr lang="en-US" sz="2400" dirty="0">
                <a:cs typeface="Arial" pitchFamily="34" charset="0"/>
              </a:rPr>
              <a:t>read is considered to be a primer-</a:t>
            </a:r>
            <a:r>
              <a:rPr lang="en-US" sz="2400" dirty="0" err="1">
                <a:cs typeface="Arial" pitchFamily="34" charset="0"/>
              </a:rPr>
              <a:t>dimer</a:t>
            </a:r>
            <a:endParaRPr lang="en-US" sz="2400" dirty="0">
              <a:cs typeface="Arial" pitchFamily="34" charset="0"/>
            </a:endParaRPr>
          </a:p>
        </p:txBody>
      </p:sp>
      <p:pic>
        <p:nvPicPr>
          <p:cNvPr id="21508" name="Picture 26"/>
          <p:cNvPicPr>
            <a:picLocks noChangeAspect="1" noChangeArrowheads="1"/>
          </p:cNvPicPr>
          <p:nvPr/>
        </p:nvPicPr>
        <p:blipFill>
          <a:blip r:embed="rId3" cstate="screen"/>
          <a:srcRect/>
          <a:stretch>
            <a:fillRect/>
          </a:stretch>
        </p:blipFill>
        <p:spPr bwMode="auto">
          <a:xfrm>
            <a:off x="1752600" y="3657600"/>
            <a:ext cx="4648200" cy="19399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57200" y="42038"/>
            <a:ext cx="8229600" cy="1143000"/>
          </a:xfrm>
        </p:spPr>
        <p:txBody>
          <a:bodyPr lIns="91440" tIns="45720" rIns="91440" bIns="45720"/>
          <a:lstStyle/>
          <a:p>
            <a:pPr eaLnBrk="1" hangingPunct="1"/>
            <a:r>
              <a:rPr lang="en-US" dirty="0" smtClean="0"/>
              <a:t>Read Filter – 3’ adapter trim</a:t>
            </a:r>
          </a:p>
        </p:txBody>
      </p:sp>
      <p:sp>
        <p:nvSpPr>
          <p:cNvPr id="22531" name="Rectangle 4"/>
          <p:cNvSpPr>
            <a:spLocks noChangeArrowheads="1"/>
          </p:cNvSpPr>
          <p:nvPr/>
        </p:nvSpPr>
        <p:spPr bwMode="auto">
          <a:xfrm>
            <a:off x="457200" y="1431925"/>
            <a:ext cx="7086600" cy="2530475"/>
          </a:xfrm>
          <a:prstGeom prst="rect">
            <a:avLst/>
          </a:prstGeom>
          <a:noFill/>
          <a:ln w="9525">
            <a:noFill/>
            <a:miter lim="800000"/>
            <a:headEnd/>
            <a:tailEnd/>
          </a:ln>
        </p:spPr>
        <p:txBody>
          <a:bodyPr>
            <a:spAutoFit/>
          </a:bodyPr>
          <a:lstStyle/>
          <a:p>
            <a:pPr>
              <a:buFont typeface="Arial" pitchFamily="34" charset="0"/>
              <a:buChar char="•"/>
            </a:pPr>
            <a:r>
              <a:rPr lang="en-US" sz="2000" dirty="0">
                <a:cs typeface="Arial" pitchFamily="34" charset="0"/>
              </a:rPr>
              <a:t> ATCACCGACTGCCCATAGAGAGGCTGAGAC</a:t>
            </a:r>
          </a:p>
          <a:p>
            <a:r>
              <a:rPr lang="en-US" sz="2000" dirty="0" smtClean="0">
                <a:cs typeface="Arial" pitchFamily="34" charset="0"/>
              </a:rPr>
              <a:t> </a:t>
            </a:r>
            <a:r>
              <a:rPr lang="en-US" sz="2000" dirty="0">
                <a:cs typeface="Arial" pitchFamily="34" charset="0"/>
              </a:rPr>
              <a:t>Convert to flow-space</a:t>
            </a:r>
          </a:p>
          <a:p>
            <a:pPr>
              <a:buFont typeface="Arial" pitchFamily="34" charset="0"/>
              <a:buChar char="•"/>
            </a:pPr>
            <a:endParaRPr lang="en-US" sz="2000" dirty="0">
              <a:cs typeface="Arial" pitchFamily="34" charset="0"/>
            </a:endParaRPr>
          </a:p>
          <a:p>
            <a:pPr>
              <a:buFont typeface="Arial" pitchFamily="34" charset="0"/>
              <a:buChar char="•"/>
            </a:pPr>
            <a:r>
              <a:rPr lang="fr-FR" sz="2000" dirty="0">
                <a:cs typeface="Arial" pitchFamily="34" charset="0"/>
              </a:rPr>
              <a:t> </a:t>
            </a:r>
            <a:r>
              <a:rPr lang="fr-FR" sz="2000" dirty="0" err="1">
                <a:cs typeface="Arial" pitchFamily="34" charset="0"/>
              </a:rPr>
              <a:t>Search</a:t>
            </a:r>
            <a:r>
              <a:rPr lang="fr-FR" sz="2000" dirty="0">
                <a:cs typeface="Arial" pitchFamily="34" charset="0"/>
              </a:rPr>
              <a:t> in flow-</a:t>
            </a:r>
            <a:r>
              <a:rPr lang="fr-FR" sz="2000" dirty="0" err="1">
                <a:cs typeface="Arial" pitchFamily="34" charset="0"/>
              </a:rPr>
              <a:t>space</a:t>
            </a:r>
            <a:r>
              <a:rPr lang="fr-FR" sz="2000" dirty="0">
                <a:cs typeface="Arial" pitchFamily="34" charset="0"/>
              </a:rPr>
              <a:t> for matches </a:t>
            </a:r>
            <a:r>
              <a:rPr lang="fr-FR" sz="2000" dirty="0" err="1">
                <a:cs typeface="Arial" pitchFamily="34" charset="0"/>
              </a:rPr>
              <a:t>between</a:t>
            </a:r>
            <a:r>
              <a:rPr lang="fr-FR" sz="2000" dirty="0">
                <a:cs typeface="Arial" pitchFamily="34" charset="0"/>
              </a:rPr>
              <a:t> </a:t>
            </a:r>
            <a:r>
              <a:rPr lang="fr-FR" sz="2000" dirty="0" err="1">
                <a:cs typeface="Arial" pitchFamily="34" charset="0"/>
              </a:rPr>
              <a:t>suffix</a:t>
            </a:r>
            <a:r>
              <a:rPr lang="fr-FR" sz="2000" dirty="0">
                <a:cs typeface="Arial" pitchFamily="34" charset="0"/>
              </a:rPr>
              <a:t> of </a:t>
            </a:r>
            <a:r>
              <a:rPr lang="fr-FR" sz="2000" dirty="0" err="1">
                <a:cs typeface="Arial" pitchFamily="34" charset="0"/>
              </a:rPr>
              <a:t>read</a:t>
            </a:r>
            <a:r>
              <a:rPr lang="fr-FR" sz="2000" dirty="0">
                <a:cs typeface="Arial" pitchFamily="34" charset="0"/>
              </a:rPr>
              <a:t> and </a:t>
            </a:r>
            <a:r>
              <a:rPr lang="fr-FR" sz="2000" dirty="0" err="1">
                <a:cs typeface="Arial" pitchFamily="34" charset="0"/>
              </a:rPr>
              <a:t>prefix</a:t>
            </a:r>
            <a:r>
              <a:rPr lang="fr-FR" sz="2000" dirty="0">
                <a:cs typeface="Arial" pitchFamily="34" charset="0"/>
              </a:rPr>
              <a:t> of </a:t>
            </a:r>
            <a:r>
              <a:rPr lang="fr-FR" sz="2000" dirty="0" err="1">
                <a:cs typeface="Arial" pitchFamily="34" charset="0"/>
              </a:rPr>
              <a:t>expected</a:t>
            </a:r>
            <a:r>
              <a:rPr lang="fr-FR" sz="2000" dirty="0">
                <a:cs typeface="Arial" pitchFamily="34" charset="0"/>
              </a:rPr>
              <a:t> </a:t>
            </a:r>
            <a:r>
              <a:rPr lang="fr-FR" sz="2000" dirty="0" err="1">
                <a:cs typeface="Arial" pitchFamily="34" charset="0"/>
              </a:rPr>
              <a:t>adaptor</a:t>
            </a:r>
            <a:endParaRPr lang="fr-FR" sz="2000" dirty="0">
              <a:cs typeface="Arial" pitchFamily="34" charset="0"/>
            </a:endParaRPr>
          </a:p>
          <a:p>
            <a:pPr>
              <a:buFont typeface="Arial" pitchFamily="34" charset="0"/>
              <a:buChar char="•"/>
            </a:pPr>
            <a:endParaRPr lang="en-US" sz="2000" dirty="0">
              <a:cs typeface="Arial" pitchFamily="34" charset="0"/>
            </a:endParaRPr>
          </a:p>
          <a:p>
            <a:pPr>
              <a:buFont typeface="Arial" pitchFamily="34" charset="0"/>
              <a:buChar char="•"/>
            </a:pPr>
            <a:r>
              <a:rPr lang="en-US" sz="2000" dirty="0">
                <a:cs typeface="Arial" pitchFamily="34" charset="0"/>
              </a:rPr>
              <a:t> Clip based on </a:t>
            </a:r>
            <a:r>
              <a:rPr lang="en-US" sz="2000" dirty="0" smtClean="0">
                <a:cs typeface="Arial" pitchFamily="34" charset="0"/>
              </a:rPr>
              <a:t>how well it fits.  </a:t>
            </a:r>
            <a:r>
              <a:rPr lang="en-US" sz="2000" dirty="0">
                <a:cs typeface="Arial" pitchFamily="34" charset="0"/>
              </a:rPr>
              <a:t>Even a single base can</a:t>
            </a:r>
          </a:p>
          <a:p>
            <a:r>
              <a:rPr lang="en-US" sz="2000" dirty="0" smtClean="0">
                <a:cs typeface="Arial" pitchFamily="34" charset="0"/>
              </a:rPr>
              <a:t>be </a:t>
            </a:r>
            <a:r>
              <a:rPr lang="en-US" sz="2000" dirty="0">
                <a:cs typeface="Arial" pitchFamily="34" charset="0"/>
              </a:rPr>
              <a:t>clipped if it matches the adapter</a:t>
            </a:r>
          </a:p>
        </p:txBody>
      </p:sp>
      <p:sp>
        <p:nvSpPr>
          <p:cNvPr id="22532" name="Rectangle 6"/>
          <p:cNvSpPr>
            <a:spLocks noChangeArrowheads="1"/>
          </p:cNvSpPr>
          <p:nvPr/>
        </p:nvSpPr>
        <p:spPr bwMode="auto">
          <a:xfrm>
            <a:off x="457200" y="4876800"/>
            <a:ext cx="914400" cy="304800"/>
          </a:xfrm>
          <a:prstGeom prst="rect">
            <a:avLst/>
          </a:prstGeom>
          <a:solidFill>
            <a:schemeClr val="accent1"/>
          </a:solidFill>
          <a:ln w="9525">
            <a:solidFill>
              <a:schemeClr val="tx1"/>
            </a:solidFill>
            <a:miter lim="800000"/>
            <a:headEnd/>
            <a:tailEnd/>
          </a:ln>
        </p:spPr>
        <p:txBody>
          <a:bodyPr wrap="none" anchor="ctr"/>
          <a:lstStyle/>
          <a:p>
            <a:endParaRPr lang="en-US" sz="1800"/>
          </a:p>
        </p:txBody>
      </p:sp>
      <p:sp>
        <p:nvSpPr>
          <p:cNvPr id="22533" name="Rectangle 7"/>
          <p:cNvSpPr>
            <a:spLocks noChangeArrowheads="1"/>
          </p:cNvSpPr>
          <p:nvPr/>
        </p:nvSpPr>
        <p:spPr bwMode="auto">
          <a:xfrm>
            <a:off x="3124200" y="4876800"/>
            <a:ext cx="3581400" cy="304800"/>
          </a:xfrm>
          <a:prstGeom prst="rect">
            <a:avLst/>
          </a:prstGeom>
          <a:solidFill>
            <a:srgbClr val="FF6600"/>
          </a:solidFill>
          <a:ln w="9525">
            <a:solidFill>
              <a:schemeClr val="tx1"/>
            </a:solidFill>
            <a:miter lim="800000"/>
            <a:headEnd/>
            <a:tailEnd/>
          </a:ln>
        </p:spPr>
        <p:txBody>
          <a:bodyPr wrap="none" anchor="ctr"/>
          <a:lstStyle/>
          <a:p>
            <a:endParaRPr lang="en-US" sz="1800"/>
          </a:p>
        </p:txBody>
      </p:sp>
      <p:sp>
        <p:nvSpPr>
          <p:cNvPr id="22534" name="Rectangle 8"/>
          <p:cNvSpPr>
            <a:spLocks noChangeArrowheads="1"/>
          </p:cNvSpPr>
          <p:nvPr/>
        </p:nvSpPr>
        <p:spPr bwMode="auto">
          <a:xfrm>
            <a:off x="1371600" y="4876800"/>
            <a:ext cx="228600" cy="304800"/>
          </a:xfrm>
          <a:prstGeom prst="rect">
            <a:avLst/>
          </a:prstGeom>
          <a:solidFill>
            <a:srgbClr val="993300"/>
          </a:solidFill>
          <a:ln w="9525">
            <a:solidFill>
              <a:schemeClr val="tx1"/>
            </a:solidFill>
            <a:miter lim="800000"/>
            <a:headEnd/>
            <a:tailEnd/>
          </a:ln>
        </p:spPr>
        <p:txBody>
          <a:bodyPr wrap="none" anchor="ctr"/>
          <a:lstStyle/>
          <a:p>
            <a:endParaRPr lang="en-US" sz="1800"/>
          </a:p>
        </p:txBody>
      </p:sp>
      <p:sp>
        <p:nvSpPr>
          <p:cNvPr id="22535" name="Rectangle 9"/>
          <p:cNvSpPr>
            <a:spLocks noChangeArrowheads="1"/>
          </p:cNvSpPr>
          <p:nvPr/>
        </p:nvSpPr>
        <p:spPr bwMode="auto">
          <a:xfrm>
            <a:off x="1600200" y="4876800"/>
            <a:ext cx="990600" cy="304800"/>
          </a:xfrm>
          <a:prstGeom prst="rect">
            <a:avLst/>
          </a:prstGeom>
          <a:solidFill>
            <a:srgbClr val="00FF00"/>
          </a:solidFill>
          <a:ln w="9525">
            <a:solidFill>
              <a:schemeClr val="tx1"/>
            </a:solidFill>
            <a:miter lim="800000"/>
            <a:headEnd/>
            <a:tailEnd/>
          </a:ln>
        </p:spPr>
        <p:txBody>
          <a:bodyPr wrap="none" anchor="ctr"/>
          <a:lstStyle/>
          <a:p>
            <a:endParaRPr lang="en-US" sz="1800"/>
          </a:p>
        </p:txBody>
      </p:sp>
      <p:sp>
        <p:nvSpPr>
          <p:cNvPr id="22536" name="Rectangle 10"/>
          <p:cNvSpPr>
            <a:spLocks noChangeArrowheads="1"/>
          </p:cNvSpPr>
          <p:nvPr/>
        </p:nvSpPr>
        <p:spPr bwMode="auto">
          <a:xfrm>
            <a:off x="2590800" y="4876800"/>
            <a:ext cx="533400" cy="304800"/>
          </a:xfrm>
          <a:prstGeom prst="rect">
            <a:avLst/>
          </a:prstGeom>
          <a:solidFill>
            <a:srgbClr val="339966"/>
          </a:solidFill>
          <a:ln w="9525">
            <a:solidFill>
              <a:schemeClr val="tx1"/>
            </a:solidFill>
            <a:miter lim="800000"/>
            <a:headEnd/>
            <a:tailEnd/>
          </a:ln>
        </p:spPr>
        <p:txBody>
          <a:bodyPr wrap="none" anchor="ctr"/>
          <a:lstStyle/>
          <a:p>
            <a:endParaRPr lang="en-US" sz="1800"/>
          </a:p>
        </p:txBody>
      </p:sp>
      <p:sp>
        <p:nvSpPr>
          <p:cNvPr id="22537" name="Text Box 11"/>
          <p:cNvSpPr txBox="1">
            <a:spLocks noChangeArrowheads="1"/>
          </p:cNvSpPr>
          <p:nvPr/>
        </p:nvSpPr>
        <p:spPr bwMode="auto">
          <a:xfrm>
            <a:off x="2590800" y="4114800"/>
            <a:ext cx="5607050" cy="366713"/>
          </a:xfrm>
          <a:prstGeom prst="rect">
            <a:avLst/>
          </a:prstGeom>
          <a:noFill/>
          <a:ln w="9525">
            <a:noFill/>
            <a:miter lim="800000"/>
            <a:headEnd/>
            <a:tailEnd/>
          </a:ln>
        </p:spPr>
        <p:txBody>
          <a:bodyPr wrap="none">
            <a:spAutoFit/>
          </a:bodyPr>
          <a:lstStyle/>
          <a:p>
            <a:r>
              <a:rPr lang="en-US" sz="1800"/>
              <a:t>[PCR Primer]  are optional, depending the LC method</a:t>
            </a:r>
          </a:p>
        </p:txBody>
      </p:sp>
      <p:sp>
        <p:nvSpPr>
          <p:cNvPr id="22538" name="Rectangle 12"/>
          <p:cNvSpPr>
            <a:spLocks noChangeArrowheads="1"/>
          </p:cNvSpPr>
          <p:nvPr/>
        </p:nvSpPr>
        <p:spPr bwMode="auto">
          <a:xfrm>
            <a:off x="6705600" y="4876800"/>
            <a:ext cx="533400" cy="304800"/>
          </a:xfrm>
          <a:prstGeom prst="rect">
            <a:avLst/>
          </a:prstGeom>
          <a:solidFill>
            <a:srgbClr val="339966"/>
          </a:solidFill>
          <a:ln w="9525">
            <a:solidFill>
              <a:schemeClr val="tx1"/>
            </a:solidFill>
            <a:miter lim="800000"/>
            <a:headEnd/>
            <a:tailEnd/>
          </a:ln>
        </p:spPr>
        <p:txBody>
          <a:bodyPr wrap="none" anchor="ctr"/>
          <a:lstStyle/>
          <a:p>
            <a:endParaRPr lang="en-US" sz="1800"/>
          </a:p>
        </p:txBody>
      </p:sp>
      <p:sp>
        <p:nvSpPr>
          <p:cNvPr id="22539" name="Rectangle 13"/>
          <p:cNvSpPr>
            <a:spLocks noChangeArrowheads="1"/>
          </p:cNvSpPr>
          <p:nvPr/>
        </p:nvSpPr>
        <p:spPr bwMode="auto">
          <a:xfrm>
            <a:off x="7239000" y="4876800"/>
            <a:ext cx="914400" cy="304800"/>
          </a:xfrm>
          <a:prstGeom prst="rect">
            <a:avLst/>
          </a:prstGeom>
          <a:solidFill>
            <a:schemeClr val="accent1"/>
          </a:solidFill>
          <a:ln w="9525">
            <a:solidFill>
              <a:schemeClr val="tx1"/>
            </a:solidFill>
            <a:miter lim="800000"/>
            <a:headEnd/>
            <a:tailEnd/>
          </a:ln>
        </p:spPr>
        <p:txBody>
          <a:bodyPr wrap="none" anchor="ctr"/>
          <a:lstStyle/>
          <a:p>
            <a:endParaRPr lang="en-US" sz="1800"/>
          </a:p>
        </p:txBody>
      </p:sp>
      <p:sp>
        <p:nvSpPr>
          <p:cNvPr id="22540" name="Text Box 14"/>
          <p:cNvSpPr txBox="1">
            <a:spLocks noChangeArrowheads="1"/>
          </p:cNvSpPr>
          <p:nvPr/>
        </p:nvSpPr>
        <p:spPr bwMode="auto">
          <a:xfrm>
            <a:off x="533400" y="4899025"/>
            <a:ext cx="7924800" cy="274638"/>
          </a:xfrm>
          <a:prstGeom prst="rect">
            <a:avLst/>
          </a:prstGeom>
          <a:noFill/>
          <a:ln w="9525">
            <a:noFill/>
            <a:miter lim="800000"/>
            <a:headEnd/>
            <a:tailEnd/>
          </a:ln>
        </p:spPr>
        <p:txBody>
          <a:bodyPr>
            <a:spAutoFit/>
          </a:bodyPr>
          <a:lstStyle/>
          <a:p>
            <a:r>
              <a:rPr lang="en-US" sz="1200" b="1"/>
              <a:t>Adapter A           Barcode      PCR *                            template                                            PCR*   P1Adapter </a:t>
            </a:r>
          </a:p>
        </p:txBody>
      </p:sp>
      <p:sp>
        <p:nvSpPr>
          <p:cNvPr id="22541" name="Line 16"/>
          <p:cNvSpPr>
            <a:spLocks noChangeShapeType="1"/>
          </p:cNvSpPr>
          <p:nvPr/>
        </p:nvSpPr>
        <p:spPr bwMode="auto">
          <a:xfrm flipV="1">
            <a:off x="1447800" y="5181600"/>
            <a:ext cx="0" cy="304800"/>
          </a:xfrm>
          <a:prstGeom prst="line">
            <a:avLst/>
          </a:prstGeom>
          <a:noFill/>
          <a:ln w="9525">
            <a:solidFill>
              <a:schemeClr val="tx1"/>
            </a:solidFill>
            <a:round/>
            <a:headEnd/>
            <a:tailEnd type="triangle" w="med" len="med"/>
          </a:ln>
        </p:spPr>
        <p:txBody>
          <a:bodyPr/>
          <a:lstStyle/>
          <a:p>
            <a:endParaRPr lang="en-US"/>
          </a:p>
        </p:txBody>
      </p:sp>
      <p:sp>
        <p:nvSpPr>
          <p:cNvPr id="22542" name="Text Box 17"/>
          <p:cNvSpPr txBox="1">
            <a:spLocks noChangeArrowheads="1"/>
          </p:cNvSpPr>
          <p:nvPr/>
        </p:nvSpPr>
        <p:spPr bwMode="auto">
          <a:xfrm>
            <a:off x="1143000" y="5486400"/>
            <a:ext cx="2876550" cy="366713"/>
          </a:xfrm>
          <a:prstGeom prst="rect">
            <a:avLst/>
          </a:prstGeom>
          <a:noFill/>
          <a:ln w="9525">
            <a:noFill/>
            <a:miter lim="800000"/>
            <a:headEnd/>
            <a:tailEnd/>
          </a:ln>
        </p:spPr>
        <p:txBody>
          <a:bodyPr wrap="none">
            <a:spAutoFit/>
          </a:bodyPr>
          <a:lstStyle/>
          <a:p>
            <a:r>
              <a:rPr lang="en-US" sz="1800" dirty="0"/>
              <a:t>Key Tag (TF Key, Lib Key)</a:t>
            </a:r>
          </a:p>
        </p:txBody>
      </p:sp>
      <p:sp>
        <p:nvSpPr>
          <p:cNvPr id="22543" name="Line 18"/>
          <p:cNvSpPr>
            <a:spLocks noChangeShapeType="1"/>
          </p:cNvSpPr>
          <p:nvPr/>
        </p:nvSpPr>
        <p:spPr bwMode="auto">
          <a:xfrm>
            <a:off x="2895600" y="4495800"/>
            <a:ext cx="0" cy="304800"/>
          </a:xfrm>
          <a:prstGeom prst="line">
            <a:avLst/>
          </a:prstGeom>
          <a:noFill/>
          <a:ln w="9525">
            <a:solidFill>
              <a:schemeClr val="tx1"/>
            </a:solidFill>
            <a:round/>
            <a:headEnd/>
            <a:tailEnd type="triangle" w="med" len="med"/>
          </a:ln>
        </p:spPr>
        <p:txBody>
          <a:bodyPr/>
          <a:lstStyle/>
          <a:p>
            <a:endParaRPr lang="en-US"/>
          </a:p>
        </p:txBody>
      </p:sp>
      <p:sp>
        <p:nvSpPr>
          <p:cNvPr id="22544" name="Line 19"/>
          <p:cNvSpPr>
            <a:spLocks noChangeShapeType="1"/>
          </p:cNvSpPr>
          <p:nvPr/>
        </p:nvSpPr>
        <p:spPr bwMode="auto">
          <a:xfrm>
            <a:off x="6934200" y="4495800"/>
            <a:ext cx="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199037" y="2337399"/>
            <a:ext cx="8683026" cy="700088"/>
          </a:xfrm>
        </p:spPr>
        <p:txBody>
          <a:bodyPr/>
          <a:lstStyle/>
          <a:p>
            <a:r>
              <a:rPr lang="fr-FR" dirty="0" err="1" smtClean="0"/>
              <a:t>Quality</a:t>
            </a:r>
            <a:r>
              <a:rPr lang="fr-FR" dirty="0" smtClean="0"/>
              <a:t> </a:t>
            </a:r>
            <a:r>
              <a:rPr lang="fr-FR" dirty="0" err="1" smtClean="0"/>
              <a:t>Trimming</a:t>
            </a:r>
            <a:endParaRPr lang="en-US" dirty="0" smtClean="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57200" y="-15439"/>
            <a:ext cx="8229600" cy="1143000"/>
          </a:xfrm>
        </p:spPr>
        <p:txBody>
          <a:bodyPr lIns="91440" tIns="45720" rIns="91440" bIns="45720"/>
          <a:lstStyle/>
          <a:p>
            <a:r>
              <a:rPr lang="en-US" dirty="0" smtClean="0"/>
              <a:t>Quality Values</a:t>
            </a:r>
          </a:p>
        </p:txBody>
      </p:sp>
      <p:sp>
        <p:nvSpPr>
          <p:cNvPr id="24579" name="Content Placeholder 7"/>
          <p:cNvSpPr>
            <a:spLocks/>
          </p:cNvSpPr>
          <p:nvPr/>
        </p:nvSpPr>
        <p:spPr bwMode="auto">
          <a:xfrm>
            <a:off x="457200" y="1447800"/>
            <a:ext cx="8229600" cy="4525963"/>
          </a:xfrm>
          <a:prstGeom prst="rect">
            <a:avLst/>
          </a:prstGeom>
          <a:noFill/>
          <a:ln w="9525">
            <a:noFill/>
            <a:miter lim="800000"/>
            <a:headEnd/>
            <a:tailEnd/>
          </a:ln>
        </p:spPr>
        <p:txBody>
          <a:bodyPr/>
          <a:lstStyle/>
          <a:p>
            <a:pPr marL="342900" indent="-342900" eaLnBrk="0" hangingPunct="0">
              <a:spcBef>
                <a:spcPct val="20000"/>
              </a:spcBef>
              <a:buClr>
                <a:srgbClr val="002060"/>
              </a:buClr>
              <a:buFont typeface="Arial" pitchFamily="34" charset="0"/>
              <a:buChar char="•"/>
            </a:pPr>
            <a:r>
              <a:rPr lang="en-US" sz="2000" dirty="0"/>
              <a:t>The predicted quality values are reported on the </a:t>
            </a:r>
            <a:r>
              <a:rPr lang="en-US" sz="2000" dirty="0" err="1"/>
              <a:t>Phred</a:t>
            </a:r>
            <a:r>
              <a:rPr lang="en-US" sz="2000" dirty="0"/>
              <a:t> scale, defined as -10×log10 (error probability)</a:t>
            </a:r>
          </a:p>
          <a:p>
            <a:pPr marL="742950" lvl="1" indent="-285750" eaLnBrk="0" hangingPunct="0">
              <a:spcBef>
                <a:spcPct val="20000"/>
              </a:spcBef>
              <a:buClr>
                <a:srgbClr val="002060"/>
              </a:buClr>
              <a:buFont typeface="Arial" pitchFamily="34" charset="0"/>
              <a:buChar char="•"/>
            </a:pPr>
            <a:r>
              <a:rPr lang="en-US" sz="2000" dirty="0"/>
              <a:t>predict the probability of correct base call </a:t>
            </a:r>
          </a:p>
          <a:p>
            <a:pPr marL="742950" lvl="1" indent="-285750" eaLnBrk="0" hangingPunct="0">
              <a:spcBef>
                <a:spcPct val="20000"/>
              </a:spcBef>
              <a:buClr>
                <a:srgbClr val="002060"/>
              </a:buClr>
              <a:buFont typeface="Arial" pitchFamily="34" charset="0"/>
              <a:buChar char="•"/>
            </a:pPr>
            <a:endParaRPr lang="en-US" sz="2000" dirty="0"/>
          </a:p>
          <a:p>
            <a:pPr marL="342900" indent="-342900" eaLnBrk="0" hangingPunct="0">
              <a:spcBef>
                <a:spcPct val="20000"/>
              </a:spcBef>
              <a:buClr>
                <a:srgbClr val="002060"/>
              </a:buClr>
              <a:buFont typeface="Arial" pitchFamily="34" charset="0"/>
              <a:buChar char="•"/>
            </a:pPr>
            <a:r>
              <a:rPr lang="en-US" sz="2000" dirty="0"/>
              <a:t>The prediction is based on the quality of the base incorporation signal that was used to generate the base calls</a:t>
            </a:r>
          </a:p>
          <a:p>
            <a:pPr marL="742950" lvl="1" indent="-285750" eaLnBrk="0" hangingPunct="0">
              <a:spcBef>
                <a:spcPct val="20000"/>
              </a:spcBef>
              <a:buClr>
                <a:srgbClr val="002060"/>
              </a:buClr>
              <a:buFont typeface="Arial" pitchFamily="34" charset="0"/>
              <a:buChar char="–"/>
            </a:pPr>
            <a:r>
              <a:rPr lang="fr-FR" sz="1800" dirty="0"/>
              <a:t>6 </a:t>
            </a:r>
            <a:r>
              <a:rPr lang="fr-FR" sz="1800" dirty="0" err="1"/>
              <a:t>predictors</a:t>
            </a:r>
            <a:r>
              <a:rPr lang="fr-FR" sz="1800" dirty="0"/>
              <a:t> are </a:t>
            </a:r>
            <a:r>
              <a:rPr lang="fr-FR" sz="1800" dirty="0" err="1"/>
              <a:t>used</a:t>
            </a:r>
            <a:endParaRPr lang="fr-FR" sz="1800" dirty="0"/>
          </a:p>
          <a:p>
            <a:pPr marL="742950" lvl="1" indent="-285750" eaLnBrk="0" hangingPunct="0">
              <a:spcBef>
                <a:spcPct val="20000"/>
              </a:spcBef>
              <a:buClr>
                <a:srgbClr val="002060"/>
              </a:buClr>
              <a:buFont typeface="Arial" pitchFamily="34" charset="0"/>
              <a:buChar char="–"/>
            </a:pPr>
            <a:r>
              <a:rPr lang="en-US" sz="1800" dirty="0"/>
              <a:t>A </a:t>
            </a:r>
            <a:r>
              <a:rPr lang="en-US" sz="1800" dirty="0" err="1"/>
              <a:t>Phred</a:t>
            </a:r>
            <a:r>
              <a:rPr lang="en-US" sz="1800" dirty="0"/>
              <a:t> lookup table is used for converting the values of predictors to error probabilities</a:t>
            </a:r>
            <a:endParaRPr lang="en-US" sz="2000" dirty="0"/>
          </a:p>
          <a:p>
            <a:pPr marL="742950" lvl="1" indent="-285750" eaLnBrk="0" hangingPunct="0">
              <a:spcBef>
                <a:spcPct val="20000"/>
              </a:spcBef>
              <a:buClr>
                <a:srgbClr val="002060"/>
              </a:buClr>
              <a:buFont typeface="Arial" pitchFamily="34" charset="0"/>
              <a:buChar char="–"/>
            </a:pPr>
            <a:r>
              <a:rPr lang="en-US" sz="1800" dirty="0"/>
              <a:t>The lookup table is generated from prior runs across multiple genomes and instruments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a:xfrm>
            <a:off x="367864" y="146050"/>
            <a:ext cx="8547100" cy="833438"/>
          </a:xfrm>
        </p:spPr>
        <p:txBody>
          <a:bodyPr/>
          <a:lstStyle/>
          <a:p>
            <a:r>
              <a:rPr lang="en-US" dirty="0" smtClean="0"/>
              <a:t>Objectives for this part of the Training</a:t>
            </a:r>
          </a:p>
        </p:txBody>
      </p:sp>
      <p:sp>
        <p:nvSpPr>
          <p:cNvPr id="7171" name="Content Placeholder 4"/>
          <p:cNvSpPr>
            <a:spLocks noGrp="1"/>
          </p:cNvSpPr>
          <p:nvPr>
            <p:ph idx="1"/>
          </p:nvPr>
        </p:nvSpPr>
        <p:spPr>
          <a:xfrm>
            <a:off x="304800" y="1295400"/>
            <a:ext cx="6481763" cy="4805363"/>
          </a:xfrm>
        </p:spPr>
        <p:txBody>
          <a:bodyPr/>
          <a:lstStyle/>
          <a:p>
            <a:pPr>
              <a:buClrTx/>
              <a:buFont typeface="Arial" pitchFamily="34" charset="0"/>
              <a:buChar char="•"/>
            </a:pPr>
            <a:r>
              <a:rPr lang="de-DE" dirty="0" smtClean="0"/>
              <a:t>Introduction:  Data analysis part of Ion workflow</a:t>
            </a:r>
          </a:p>
          <a:p>
            <a:pPr>
              <a:buClrTx/>
              <a:buFont typeface="Arial" pitchFamily="34" charset="0"/>
              <a:buChar char="•"/>
            </a:pPr>
            <a:r>
              <a:rPr lang="de-DE" dirty="0" smtClean="0"/>
              <a:t>Understanding each step of the process</a:t>
            </a:r>
          </a:p>
          <a:p>
            <a:endParaRPr lang="de-DE" dirty="0" smtClean="0">
              <a:solidFill>
                <a:srgbClr val="002060"/>
              </a:solidFill>
            </a:endParaRPr>
          </a:p>
          <a:p>
            <a:endParaRPr lang="de-DE" dirty="0" smtClean="0">
              <a:solidFill>
                <a:srgbClr val="002060"/>
              </a:solidFill>
            </a:endParaRPr>
          </a:p>
        </p:txBody>
      </p:sp>
      <p:pic>
        <p:nvPicPr>
          <p:cNvPr id="7172" name="Picture 5" descr="Picture12"/>
          <p:cNvPicPr>
            <a:picLocks noChangeAspect="1" noChangeArrowheads="1"/>
          </p:cNvPicPr>
          <p:nvPr/>
        </p:nvPicPr>
        <p:blipFill>
          <a:blip r:embed="rId3" cstate="screen"/>
          <a:srcRect/>
          <a:stretch>
            <a:fillRect/>
          </a:stretch>
        </p:blipFill>
        <p:spPr bwMode="auto">
          <a:xfrm>
            <a:off x="6715125" y="964815"/>
            <a:ext cx="1828800" cy="225304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457200" y="152400"/>
            <a:ext cx="8229600" cy="838200"/>
          </a:xfrm>
        </p:spPr>
        <p:txBody>
          <a:bodyPr lIns="91440" tIns="45720" rIns="91440" bIns="45720"/>
          <a:lstStyle/>
          <a:p>
            <a:r>
              <a:rPr lang="en-US" dirty="0" smtClean="0"/>
              <a:t>Predictors</a:t>
            </a:r>
          </a:p>
        </p:txBody>
      </p:sp>
      <p:sp>
        <p:nvSpPr>
          <p:cNvPr id="25603" name="Content Placeholder 7"/>
          <p:cNvSpPr>
            <a:spLocks/>
          </p:cNvSpPr>
          <p:nvPr/>
        </p:nvSpPr>
        <p:spPr bwMode="auto">
          <a:xfrm>
            <a:off x="457200" y="800100"/>
            <a:ext cx="8229600" cy="5410200"/>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pPr>
            <a:r>
              <a:rPr lang="en-US" sz="1800" b="1" dirty="0"/>
              <a:t>Penalty Residual </a:t>
            </a:r>
            <a:r>
              <a:rPr lang="en-US" sz="1800" dirty="0"/>
              <a:t>: A penalty based on the difference between predicted and actual flow values.  Computed by the base caller.</a:t>
            </a:r>
          </a:p>
          <a:p>
            <a:pPr marL="342900" indent="-342900" eaLnBrk="0" hangingPunct="0">
              <a:spcBef>
                <a:spcPct val="20000"/>
              </a:spcBef>
              <a:buFont typeface="Arial" pitchFamily="34" charset="0"/>
              <a:buChar char="•"/>
            </a:pPr>
            <a:endParaRPr lang="en-US" sz="1800" dirty="0"/>
          </a:p>
          <a:p>
            <a:pPr marL="342900" indent="-342900" eaLnBrk="0" hangingPunct="0">
              <a:spcBef>
                <a:spcPct val="20000"/>
              </a:spcBef>
              <a:buFont typeface="Arial" pitchFamily="34" charset="0"/>
              <a:buChar char="•"/>
            </a:pPr>
            <a:r>
              <a:rPr lang="en-US" sz="1800" b="1" dirty="0"/>
              <a:t>Local noise (1-base noise)</a:t>
            </a:r>
            <a:r>
              <a:rPr lang="en-US" sz="1800" dirty="0"/>
              <a:t>: Noise (max difference between the flow value and the nearest integer) in the immediate neighborhood (+/- one base).</a:t>
            </a:r>
          </a:p>
          <a:p>
            <a:pPr marL="342900" indent="-342900" eaLnBrk="0" hangingPunct="0">
              <a:spcBef>
                <a:spcPct val="20000"/>
              </a:spcBef>
              <a:buFont typeface="Arial" pitchFamily="34" charset="0"/>
              <a:buChar char="•"/>
            </a:pPr>
            <a:endParaRPr lang="en-US" sz="1800" dirty="0"/>
          </a:p>
          <a:p>
            <a:pPr marL="342900" indent="-342900" eaLnBrk="0" hangingPunct="0">
              <a:spcBef>
                <a:spcPct val="20000"/>
              </a:spcBef>
              <a:buFont typeface="Arial" pitchFamily="34" charset="0"/>
              <a:buChar char="•"/>
            </a:pPr>
            <a:r>
              <a:rPr lang="en-US" sz="1800" b="1" dirty="0"/>
              <a:t>High Residual Flows</a:t>
            </a:r>
            <a:r>
              <a:rPr lang="en-US" sz="1800" dirty="0"/>
              <a:t>: number of high-residual flows in the 20-flow window around the flow containing the base</a:t>
            </a:r>
          </a:p>
          <a:p>
            <a:pPr marL="342900" indent="-342900" eaLnBrk="0" hangingPunct="0">
              <a:spcBef>
                <a:spcPct val="20000"/>
              </a:spcBef>
              <a:buFont typeface="Arial" pitchFamily="34" charset="0"/>
              <a:buChar char="•"/>
            </a:pPr>
            <a:endParaRPr lang="en-US" sz="1800" dirty="0"/>
          </a:p>
          <a:p>
            <a:pPr marL="342900" indent="-342900" eaLnBrk="0" hangingPunct="0">
              <a:spcBef>
                <a:spcPct val="20000"/>
              </a:spcBef>
              <a:buFont typeface="Arial" pitchFamily="34" charset="0"/>
              <a:buChar char="•"/>
            </a:pPr>
            <a:r>
              <a:rPr lang="en-US" sz="1800" b="1" dirty="0"/>
              <a:t>Multiple incorporations </a:t>
            </a:r>
            <a:r>
              <a:rPr lang="en-US" sz="1800" dirty="0"/>
              <a:t>: For </a:t>
            </a:r>
            <a:r>
              <a:rPr lang="en-US" sz="1800" dirty="0" err="1"/>
              <a:t>homopolymers</a:t>
            </a:r>
            <a:r>
              <a:rPr lang="en-US" sz="1800" dirty="0"/>
              <a:t>, the last base in the incorporation order is assigned the total number of incorporations. Other bases in the </a:t>
            </a:r>
            <a:r>
              <a:rPr lang="en-US" sz="1800" dirty="0" err="1"/>
              <a:t>homopolymer</a:t>
            </a:r>
            <a:r>
              <a:rPr lang="en-US" sz="1800" dirty="0"/>
              <a:t> are assigned the value 1.</a:t>
            </a:r>
          </a:p>
          <a:p>
            <a:pPr marL="342900" indent="-342900" eaLnBrk="0" hangingPunct="0">
              <a:spcBef>
                <a:spcPct val="20000"/>
              </a:spcBef>
              <a:buFont typeface="Arial" pitchFamily="34" charset="0"/>
              <a:buChar char="•"/>
            </a:pPr>
            <a:endParaRPr lang="en-US" sz="1800" dirty="0"/>
          </a:p>
          <a:p>
            <a:pPr marL="342900" indent="-342900" eaLnBrk="0" hangingPunct="0">
              <a:spcBef>
                <a:spcPct val="20000"/>
              </a:spcBef>
              <a:buFont typeface="Arial" pitchFamily="34" charset="0"/>
              <a:buChar char="•"/>
            </a:pPr>
            <a:r>
              <a:rPr lang="en-US" sz="1800" b="1" dirty="0"/>
              <a:t>Environment noise (10-base noise) </a:t>
            </a:r>
            <a:r>
              <a:rPr lang="en-US" sz="1800" dirty="0"/>
              <a:t>: Noise (max difference between the flow value and the nearest integer) in the neighborhood of given base (+/- ten bases</a:t>
            </a:r>
            <a:r>
              <a:rPr lang="en-US" sz="1800" dirty="0" smtClean="0"/>
              <a:t>).</a:t>
            </a:r>
          </a:p>
          <a:p>
            <a:pPr marL="342900" indent="-342900" eaLnBrk="0" hangingPunct="0">
              <a:spcBef>
                <a:spcPct val="20000"/>
              </a:spcBef>
              <a:buFont typeface="Arial" pitchFamily="34" charset="0"/>
              <a:buChar char="•"/>
            </a:pPr>
            <a:endParaRPr lang="en-US" sz="1800" dirty="0"/>
          </a:p>
          <a:p>
            <a:pPr marL="342900" indent="-342900" eaLnBrk="0" hangingPunct="0">
              <a:spcBef>
                <a:spcPct val="20000"/>
              </a:spcBef>
              <a:buFont typeface="Arial" pitchFamily="34" charset="0"/>
              <a:buChar char="•"/>
            </a:pPr>
            <a:r>
              <a:rPr lang="en-US" sz="1800" b="1" dirty="0"/>
              <a:t>State </a:t>
            </a:r>
            <a:r>
              <a:rPr lang="en-US" sz="1800" b="1" dirty="0" err="1"/>
              <a:t>Inphase</a:t>
            </a:r>
            <a:r>
              <a:rPr lang="en-US" sz="1800" dirty="0"/>
              <a:t>: Live polymerase in phase</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7"/>
          <p:cNvSpPr>
            <a:spLocks noGrp="1"/>
          </p:cNvSpPr>
          <p:nvPr>
            <p:ph idx="4294967295"/>
          </p:nvPr>
        </p:nvSpPr>
        <p:spPr/>
        <p:txBody>
          <a:bodyPr lIns="91440" tIns="45720" rIns="91440" bIns="45720"/>
          <a:lstStyle/>
          <a:p>
            <a:pPr>
              <a:buClrTx/>
              <a:buFont typeface="Arial" pitchFamily="34" charset="0"/>
              <a:buChar char="•"/>
            </a:pPr>
            <a:r>
              <a:rPr lang="en-US" sz="2000" dirty="0" smtClean="0"/>
              <a:t>Q20 corresponds to a predicted error rate of one percent</a:t>
            </a:r>
          </a:p>
          <a:p>
            <a:pPr>
              <a:buClrTx/>
              <a:buFont typeface="Arial" pitchFamily="34" charset="0"/>
              <a:buChar char="•"/>
            </a:pPr>
            <a:endParaRPr lang="en-US" sz="2000" dirty="0" smtClean="0"/>
          </a:p>
          <a:p>
            <a:pPr>
              <a:buClrTx/>
              <a:buFont typeface="Arial" pitchFamily="34" charset="0"/>
              <a:buChar char="•"/>
            </a:pPr>
            <a:r>
              <a:rPr lang="en-US" sz="2000" dirty="0" smtClean="0"/>
              <a:t>The </a:t>
            </a:r>
            <a:r>
              <a:rPr lang="en-US" sz="2000" dirty="0" smtClean="0">
                <a:latin typeface="Arial" pitchFamily="34" charset="0"/>
                <a:cs typeface="Arial" pitchFamily="34" charset="0"/>
              </a:rPr>
              <a:t>Torrent Suite Software</a:t>
            </a:r>
            <a:r>
              <a:rPr lang="en-US" sz="2000" b="1" dirty="0" smtClean="0">
                <a:cs typeface="Arial" pitchFamily="34" charset="0"/>
              </a:rPr>
              <a:t>™ </a:t>
            </a:r>
            <a:r>
              <a:rPr lang="en-US" sz="2000" dirty="0" smtClean="0"/>
              <a:t>reported Q20 value is the number of filtered bases with a predicted quality &gt;= 20 </a:t>
            </a:r>
          </a:p>
          <a:p>
            <a:pPr>
              <a:buClrTx/>
              <a:buFont typeface="Arial" pitchFamily="34" charset="0"/>
              <a:buChar char="•"/>
            </a:pPr>
            <a:endParaRPr lang="en-US" sz="2000" dirty="0" smtClean="0"/>
          </a:p>
          <a:p>
            <a:pPr>
              <a:buClrTx/>
              <a:buFont typeface="Arial" pitchFamily="34" charset="0"/>
              <a:buChar char="•"/>
            </a:pPr>
            <a:r>
              <a:rPr lang="en-US" sz="2000" dirty="0" smtClean="0"/>
              <a:t>Refer to </a:t>
            </a:r>
            <a:r>
              <a:rPr lang="en-US" sz="2000" dirty="0" smtClean="0">
                <a:hlinkClick r:id="rId3"/>
              </a:rPr>
              <a:t>http://en.wikipedia.org/wiki/Phred_quality_score</a:t>
            </a:r>
            <a:r>
              <a:rPr lang="en-US" sz="2000" dirty="0" smtClean="0"/>
              <a:t> for a more complete description of </a:t>
            </a:r>
            <a:r>
              <a:rPr lang="en-US" sz="2000" dirty="0" err="1" smtClean="0"/>
              <a:t>Phred</a:t>
            </a:r>
            <a:r>
              <a:rPr lang="en-US" sz="2000" dirty="0" smtClean="0"/>
              <a:t> values</a:t>
            </a:r>
          </a:p>
        </p:txBody>
      </p:sp>
      <p:sp>
        <p:nvSpPr>
          <p:cNvPr id="26627" name="Rectangle 5"/>
          <p:cNvSpPr>
            <a:spLocks noGrp="1"/>
          </p:cNvSpPr>
          <p:nvPr>
            <p:ph type="title" idx="4294967295"/>
          </p:nvPr>
        </p:nvSpPr>
        <p:spPr/>
        <p:txBody>
          <a:bodyPr lIns="91440" tIns="45720" rIns="91440" bIns="45720"/>
          <a:lstStyle/>
          <a:p>
            <a:r>
              <a:rPr lang="en-US" dirty="0" smtClean="0"/>
              <a:t>What does Q20 mean? </a:t>
            </a:r>
          </a:p>
        </p:txBody>
      </p:sp>
      <p:sp>
        <p:nvSpPr>
          <p:cNvPr id="7" name="Footer Placeholder 6"/>
          <p:cNvSpPr txBox="1">
            <a:spLocks/>
          </p:cNvSpPr>
          <p:nvPr/>
        </p:nvSpPr>
        <p:spPr>
          <a:xfrm>
            <a:off x="2563813" y="6492875"/>
            <a:ext cx="3962400" cy="365125"/>
          </a:xfrm>
          <a:prstGeom prst="rect">
            <a:avLst/>
          </a:prstGeom>
        </p:spPr>
        <p:txBody>
          <a:bodyPr anchor="ctr"/>
          <a:lstStyle/>
          <a:p>
            <a:pPr algn="ctr" fontAlgn="auto">
              <a:spcBef>
                <a:spcPts val="0"/>
              </a:spcBef>
              <a:spcAft>
                <a:spcPts val="0"/>
              </a:spcAft>
              <a:defRPr/>
            </a:pPr>
            <a:endParaRPr lang="en-US" sz="800" dirty="0">
              <a:solidFill>
                <a:schemeClr val="tx1">
                  <a:tint val="75000"/>
                </a:schemeClr>
              </a:solidFill>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457200" y="0"/>
            <a:ext cx="8229600" cy="1143000"/>
          </a:xfrm>
        </p:spPr>
        <p:txBody>
          <a:bodyPr lIns="91440" tIns="45720" rIns="91440" bIns="45720"/>
          <a:lstStyle/>
          <a:p>
            <a:r>
              <a:rPr lang="en-US" dirty="0" smtClean="0"/>
              <a:t>Quality Values - </a:t>
            </a:r>
            <a:r>
              <a:rPr lang="en-US" dirty="0" err="1" smtClean="0"/>
              <a:t>Phred</a:t>
            </a:r>
            <a:r>
              <a:rPr lang="en-US" dirty="0" smtClean="0"/>
              <a:t>-like score</a:t>
            </a:r>
          </a:p>
        </p:txBody>
      </p:sp>
      <p:graphicFrame>
        <p:nvGraphicFramePr>
          <p:cNvPr id="7" name="Chart 6"/>
          <p:cNvGraphicFramePr/>
          <p:nvPr/>
        </p:nvGraphicFramePr>
        <p:xfrm>
          <a:off x="1017588" y="974232"/>
          <a:ext cx="7391400" cy="4953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1"/>
          <p:cNvSpPr>
            <a:spLocks/>
          </p:cNvSpPr>
          <p:nvPr/>
        </p:nvSpPr>
        <p:spPr bwMode="auto">
          <a:xfrm>
            <a:off x="457200" y="1600200"/>
            <a:ext cx="8229600" cy="4114800"/>
          </a:xfrm>
          <a:prstGeom prst="rect">
            <a:avLst/>
          </a:prstGeom>
          <a:noFill/>
          <a:ln w="9525">
            <a:noFill/>
            <a:miter lim="800000"/>
            <a:headEnd/>
            <a:tailEnd/>
          </a:ln>
        </p:spPr>
        <p:txBody>
          <a:bodyPr/>
          <a:lstStyle/>
          <a:p>
            <a:pPr marL="342900" indent="-342900">
              <a:spcBef>
                <a:spcPct val="20000"/>
              </a:spcBef>
              <a:buClr>
                <a:srgbClr val="002060"/>
              </a:buClr>
              <a:buFont typeface="Symbol" pitchFamily="18" charset="2"/>
              <a:buChar char=""/>
            </a:pPr>
            <a:r>
              <a:rPr lang="fr-FR" sz="2400" dirty="0" err="1">
                <a:cs typeface="Arial" pitchFamily="34" charset="0"/>
              </a:rPr>
              <a:t>Remove</a:t>
            </a:r>
            <a:r>
              <a:rPr lang="fr-FR" sz="2400" dirty="0">
                <a:cs typeface="Arial" pitchFamily="34" charset="0"/>
              </a:rPr>
              <a:t> </a:t>
            </a:r>
            <a:r>
              <a:rPr lang="fr-FR" sz="2400" dirty="0" err="1">
                <a:cs typeface="Arial" pitchFamily="34" charset="0"/>
              </a:rPr>
              <a:t>lower</a:t>
            </a:r>
            <a:r>
              <a:rPr lang="fr-FR" sz="2400" dirty="0">
                <a:cs typeface="Arial" pitchFamily="34" charset="0"/>
              </a:rPr>
              <a:t>-</a:t>
            </a:r>
            <a:r>
              <a:rPr lang="fr-FR" sz="2400" dirty="0" err="1">
                <a:cs typeface="Arial" pitchFamily="34" charset="0"/>
              </a:rPr>
              <a:t>accuracy</a:t>
            </a:r>
            <a:r>
              <a:rPr lang="fr-FR" sz="2400" dirty="0">
                <a:cs typeface="Arial" pitchFamily="34" charset="0"/>
              </a:rPr>
              <a:t> </a:t>
            </a:r>
            <a:r>
              <a:rPr lang="fr-FR" sz="2400" dirty="0" err="1">
                <a:cs typeface="Arial" pitchFamily="34" charset="0"/>
              </a:rPr>
              <a:t>trailing</a:t>
            </a:r>
            <a:r>
              <a:rPr lang="fr-FR" sz="2400" dirty="0">
                <a:cs typeface="Arial" pitchFamily="34" charset="0"/>
              </a:rPr>
              <a:t> bases</a:t>
            </a:r>
          </a:p>
          <a:p>
            <a:pPr marL="342900" indent="-342900">
              <a:spcBef>
                <a:spcPct val="20000"/>
              </a:spcBef>
              <a:buClr>
                <a:srgbClr val="002060"/>
              </a:buClr>
              <a:buFont typeface="Symbol" pitchFamily="18" charset="2"/>
              <a:buChar char=""/>
            </a:pPr>
            <a:endParaRPr lang="fr-FR" sz="2400" dirty="0">
              <a:cs typeface="Arial" pitchFamily="34" charset="0"/>
            </a:endParaRPr>
          </a:p>
          <a:p>
            <a:pPr marL="742950" lvl="1" indent="-285750">
              <a:spcBef>
                <a:spcPct val="20000"/>
              </a:spcBef>
              <a:buClr>
                <a:srgbClr val="002060"/>
              </a:buClr>
              <a:buFont typeface="Symbol" pitchFamily="18" charset="2"/>
              <a:buChar char=""/>
            </a:pPr>
            <a:r>
              <a:rPr lang="fr-FR" sz="2000" dirty="0" err="1">
                <a:cs typeface="Arial" pitchFamily="34" charset="0"/>
              </a:rPr>
              <a:t>Basecalling</a:t>
            </a:r>
            <a:r>
              <a:rPr lang="fr-FR" sz="2000" dirty="0">
                <a:cs typeface="Arial" pitchFamily="34" charset="0"/>
              </a:rPr>
              <a:t> </a:t>
            </a:r>
            <a:r>
              <a:rPr lang="fr-FR" sz="2000" dirty="0" err="1">
                <a:cs typeface="Arial" pitchFamily="34" charset="0"/>
              </a:rPr>
              <a:t>accuracy</a:t>
            </a:r>
            <a:r>
              <a:rPr lang="fr-FR" sz="2000" dirty="0">
                <a:cs typeface="Arial" pitchFamily="34" charset="0"/>
              </a:rPr>
              <a:t> </a:t>
            </a:r>
            <a:r>
              <a:rPr lang="fr-FR" sz="2000" dirty="0" err="1">
                <a:cs typeface="Arial" pitchFamily="34" charset="0"/>
              </a:rPr>
              <a:t>reduces</a:t>
            </a:r>
            <a:r>
              <a:rPr lang="fr-FR" sz="2000" dirty="0">
                <a:cs typeface="Arial" pitchFamily="34" charset="0"/>
              </a:rPr>
              <a:t> as </a:t>
            </a:r>
            <a:r>
              <a:rPr lang="fr-FR" sz="2000" dirty="0" err="1">
                <a:cs typeface="Arial" pitchFamily="34" charset="0"/>
              </a:rPr>
              <a:t>read</a:t>
            </a:r>
            <a:r>
              <a:rPr lang="fr-FR" sz="2000" dirty="0">
                <a:cs typeface="Arial" pitchFamily="34" charset="0"/>
              </a:rPr>
              <a:t> </a:t>
            </a:r>
            <a:r>
              <a:rPr lang="fr-FR" sz="2000" dirty="0" err="1">
                <a:cs typeface="Arial" pitchFamily="34" charset="0"/>
              </a:rPr>
              <a:t>length</a:t>
            </a:r>
            <a:r>
              <a:rPr lang="fr-FR" sz="2000" dirty="0">
                <a:cs typeface="Arial" pitchFamily="34" charset="0"/>
              </a:rPr>
              <a:t> </a:t>
            </a:r>
            <a:r>
              <a:rPr lang="fr-FR" sz="2000" dirty="0" err="1">
                <a:cs typeface="Arial" pitchFamily="34" charset="0"/>
              </a:rPr>
              <a:t>increases</a:t>
            </a:r>
            <a:endParaRPr lang="fr-FR" sz="2000" dirty="0">
              <a:cs typeface="Arial" pitchFamily="34" charset="0"/>
            </a:endParaRPr>
          </a:p>
          <a:p>
            <a:pPr marL="1143000" lvl="2" indent="-228600">
              <a:spcBef>
                <a:spcPct val="20000"/>
              </a:spcBef>
              <a:buClr>
                <a:srgbClr val="002060"/>
              </a:buClr>
              <a:buFont typeface="Symbol" pitchFamily="18" charset="2"/>
              <a:buChar char=""/>
            </a:pPr>
            <a:r>
              <a:rPr lang="fr-FR" sz="1800" dirty="0">
                <a:cs typeface="Arial" pitchFamily="34" charset="0"/>
              </a:rPr>
              <a:t>Causes </a:t>
            </a:r>
            <a:r>
              <a:rPr lang="fr-FR" sz="1800" dirty="0" err="1">
                <a:cs typeface="Arial" pitchFamily="34" charset="0"/>
              </a:rPr>
              <a:t>include</a:t>
            </a:r>
            <a:r>
              <a:rPr lang="fr-FR" sz="1800" dirty="0">
                <a:cs typeface="Arial" pitchFamily="34" charset="0"/>
              </a:rPr>
              <a:t> accumulation of phase </a:t>
            </a:r>
            <a:r>
              <a:rPr lang="fr-FR" sz="1800" dirty="0" err="1">
                <a:cs typeface="Arial" pitchFamily="34" charset="0"/>
              </a:rPr>
              <a:t>errors</a:t>
            </a:r>
            <a:r>
              <a:rPr lang="fr-FR" sz="1800" dirty="0">
                <a:cs typeface="Arial" pitchFamily="34" charset="0"/>
              </a:rPr>
              <a:t> and </a:t>
            </a:r>
            <a:r>
              <a:rPr lang="fr-FR" sz="1800" dirty="0" err="1">
                <a:cs typeface="Arial" pitchFamily="34" charset="0"/>
              </a:rPr>
              <a:t>loss</a:t>
            </a:r>
            <a:r>
              <a:rPr lang="fr-FR" sz="1800" dirty="0">
                <a:cs typeface="Arial" pitchFamily="34" charset="0"/>
              </a:rPr>
              <a:t> of signal</a:t>
            </a:r>
          </a:p>
          <a:p>
            <a:pPr marL="1143000" lvl="2" indent="-228600">
              <a:spcBef>
                <a:spcPct val="20000"/>
              </a:spcBef>
              <a:buClr>
                <a:srgbClr val="002060"/>
              </a:buClr>
              <a:buFont typeface="Symbol" pitchFamily="18" charset="2"/>
              <a:buChar char=""/>
            </a:pPr>
            <a:endParaRPr lang="fr-FR" sz="1800" dirty="0">
              <a:cs typeface="Arial" pitchFamily="34" charset="0"/>
            </a:endParaRPr>
          </a:p>
          <a:p>
            <a:pPr marL="742950" lvl="1" indent="-285750">
              <a:spcBef>
                <a:spcPct val="20000"/>
              </a:spcBef>
              <a:buClr>
                <a:srgbClr val="002060"/>
              </a:buClr>
              <a:buFont typeface="Symbol" pitchFamily="18" charset="2"/>
              <a:buChar char=""/>
            </a:pPr>
            <a:r>
              <a:rPr lang="fr-FR" sz="2000" dirty="0" err="1">
                <a:cs typeface="Arial" pitchFamily="34" charset="0"/>
              </a:rPr>
              <a:t>Filter</a:t>
            </a:r>
            <a:r>
              <a:rPr lang="fr-FR" sz="2000" dirty="0">
                <a:cs typeface="Arial" pitchFamily="34" charset="0"/>
              </a:rPr>
              <a:t> </a:t>
            </a:r>
            <a:r>
              <a:rPr lang="fr-FR" sz="2000" dirty="0" err="1">
                <a:cs typeface="Arial" pitchFamily="34" charset="0"/>
              </a:rPr>
              <a:t>Stringency</a:t>
            </a:r>
            <a:r>
              <a:rPr lang="fr-FR" sz="2000" dirty="0">
                <a:cs typeface="Arial" pitchFamily="34" charset="0"/>
              </a:rPr>
              <a:t> </a:t>
            </a:r>
            <a:r>
              <a:rPr lang="fr-FR" sz="2000" dirty="0" err="1">
                <a:cs typeface="Arial" pitchFamily="34" charset="0"/>
              </a:rPr>
              <a:t>will</a:t>
            </a:r>
            <a:r>
              <a:rPr lang="fr-FR" sz="2000" dirty="0">
                <a:cs typeface="Arial" pitchFamily="34" charset="0"/>
              </a:rPr>
              <a:t> </a:t>
            </a:r>
            <a:r>
              <a:rPr lang="fr-FR" sz="2000" dirty="0" err="1">
                <a:cs typeface="Arial" pitchFamily="34" charset="0"/>
              </a:rPr>
              <a:t>depend</a:t>
            </a:r>
            <a:r>
              <a:rPr lang="fr-FR" sz="2000" dirty="0">
                <a:cs typeface="Arial" pitchFamily="34" charset="0"/>
              </a:rPr>
              <a:t> on application</a:t>
            </a:r>
          </a:p>
          <a:p>
            <a:pPr marL="1143000" lvl="2" indent="-228600">
              <a:spcBef>
                <a:spcPct val="20000"/>
              </a:spcBef>
              <a:buClr>
                <a:srgbClr val="002060"/>
              </a:buClr>
              <a:buFont typeface="Symbol" pitchFamily="18" charset="2"/>
              <a:buChar char=""/>
            </a:pPr>
            <a:r>
              <a:rPr lang="fr-FR" sz="1800" dirty="0">
                <a:cs typeface="Arial" pitchFamily="34" charset="0"/>
              </a:rPr>
              <a:t>‘</a:t>
            </a:r>
            <a:r>
              <a:rPr lang="fr-FR" sz="1800" dirty="0" err="1">
                <a:cs typeface="Arial" pitchFamily="34" charset="0"/>
              </a:rPr>
              <a:t>Counting</a:t>
            </a:r>
            <a:r>
              <a:rPr lang="fr-FR" sz="1800" dirty="0">
                <a:cs typeface="Arial" pitchFamily="34" charset="0"/>
              </a:rPr>
              <a:t>’ applications (CNV, </a:t>
            </a:r>
            <a:r>
              <a:rPr lang="fr-FR" sz="1800" dirty="0" err="1">
                <a:cs typeface="Arial" pitchFamily="34" charset="0"/>
              </a:rPr>
              <a:t>RNASeq</a:t>
            </a:r>
            <a:r>
              <a:rPr lang="fr-FR" sz="1800" dirty="0">
                <a:cs typeface="Arial" pitchFamily="34" charset="0"/>
              </a:rPr>
              <a:t>, </a:t>
            </a:r>
            <a:r>
              <a:rPr lang="fr-FR" sz="1800" dirty="0" err="1">
                <a:cs typeface="Arial" pitchFamily="34" charset="0"/>
              </a:rPr>
              <a:t>etc</a:t>
            </a:r>
            <a:r>
              <a:rPr lang="fr-FR" sz="1800" dirty="0">
                <a:cs typeface="Arial" pitchFamily="34" charset="0"/>
              </a:rPr>
              <a:t>) </a:t>
            </a:r>
            <a:r>
              <a:rPr lang="fr-FR" sz="1800" dirty="0" err="1">
                <a:cs typeface="Arial" pitchFamily="34" charset="0"/>
              </a:rPr>
              <a:t>often</a:t>
            </a:r>
            <a:r>
              <a:rPr lang="fr-FR" sz="1800" dirty="0">
                <a:cs typeface="Arial" pitchFamily="34" charset="0"/>
              </a:rPr>
              <a:t> </a:t>
            </a:r>
            <a:r>
              <a:rPr lang="fr-FR" sz="1800" dirty="0" err="1">
                <a:cs typeface="Arial" pitchFamily="34" charset="0"/>
              </a:rPr>
              <a:t>require</a:t>
            </a:r>
            <a:r>
              <a:rPr lang="fr-FR" sz="1800" dirty="0">
                <a:cs typeface="Arial" pitchFamily="34" charset="0"/>
              </a:rPr>
              <a:t> </a:t>
            </a:r>
            <a:r>
              <a:rPr lang="fr-FR" sz="1800" dirty="0" err="1">
                <a:cs typeface="Arial" pitchFamily="34" charset="0"/>
              </a:rPr>
              <a:t>only</a:t>
            </a:r>
            <a:r>
              <a:rPr lang="fr-FR" sz="1800" dirty="0">
                <a:cs typeface="Arial" pitchFamily="34" charset="0"/>
              </a:rPr>
              <a:t> </a:t>
            </a:r>
            <a:r>
              <a:rPr lang="fr-FR" sz="1800" dirty="0" err="1">
                <a:cs typeface="Arial" pitchFamily="34" charset="0"/>
              </a:rPr>
              <a:t>that</a:t>
            </a:r>
            <a:r>
              <a:rPr lang="fr-FR" sz="1800" dirty="0">
                <a:cs typeface="Arial" pitchFamily="34" charset="0"/>
              </a:rPr>
              <a:t> the </a:t>
            </a:r>
            <a:r>
              <a:rPr lang="fr-FR" sz="1800" dirty="0" err="1">
                <a:cs typeface="Arial" pitchFamily="34" charset="0"/>
              </a:rPr>
              <a:t>sequence</a:t>
            </a:r>
            <a:r>
              <a:rPr lang="fr-FR" sz="1800" dirty="0">
                <a:cs typeface="Arial" pitchFamily="34" charset="0"/>
              </a:rPr>
              <a:t> </a:t>
            </a:r>
            <a:r>
              <a:rPr lang="fr-FR" sz="1800" dirty="0" err="1">
                <a:cs typeface="Arial" pitchFamily="34" charset="0"/>
              </a:rPr>
              <a:t>be</a:t>
            </a:r>
            <a:r>
              <a:rPr lang="fr-FR" sz="1800" dirty="0">
                <a:cs typeface="Arial" pitchFamily="34" charset="0"/>
              </a:rPr>
              <a:t> </a:t>
            </a:r>
            <a:r>
              <a:rPr lang="fr-FR" sz="1800" dirty="0" err="1">
                <a:cs typeface="Arial" pitchFamily="34" charset="0"/>
              </a:rPr>
              <a:t>mappable</a:t>
            </a:r>
            <a:endParaRPr lang="fr-FR" sz="1800" dirty="0">
              <a:cs typeface="Arial" pitchFamily="34" charset="0"/>
            </a:endParaRPr>
          </a:p>
          <a:p>
            <a:pPr marL="1143000" lvl="2" indent="-228600">
              <a:spcBef>
                <a:spcPct val="20000"/>
              </a:spcBef>
              <a:buClr>
                <a:srgbClr val="002060"/>
              </a:buClr>
              <a:buFont typeface="Symbol" pitchFamily="18" charset="2"/>
              <a:buChar char=""/>
            </a:pPr>
            <a:r>
              <a:rPr lang="fr-FR" sz="1800" dirty="0" err="1">
                <a:cs typeface="Arial" pitchFamily="34" charset="0"/>
              </a:rPr>
              <a:t>Detection</a:t>
            </a:r>
            <a:r>
              <a:rPr lang="fr-FR" sz="1800" dirty="0">
                <a:cs typeface="Arial" pitchFamily="34" charset="0"/>
              </a:rPr>
              <a:t> of </a:t>
            </a:r>
            <a:r>
              <a:rPr lang="fr-FR" sz="1800" dirty="0" err="1">
                <a:cs typeface="Arial" pitchFamily="34" charset="0"/>
              </a:rPr>
              <a:t>low</a:t>
            </a:r>
            <a:r>
              <a:rPr lang="fr-FR" sz="1800" dirty="0">
                <a:cs typeface="Arial" pitchFamily="34" charset="0"/>
              </a:rPr>
              <a:t>-</a:t>
            </a:r>
            <a:r>
              <a:rPr lang="fr-FR" sz="1800" dirty="0" err="1">
                <a:cs typeface="Arial" pitchFamily="34" charset="0"/>
              </a:rPr>
              <a:t>frequency</a:t>
            </a:r>
            <a:r>
              <a:rPr lang="fr-FR" sz="1800" dirty="0">
                <a:cs typeface="Arial" pitchFamily="34" charset="0"/>
              </a:rPr>
              <a:t> </a:t>
            </a:r>
            <a:r>
              <a:rPr lang="fr-FR" sz="1800" dirty="0" err="1">
                <a:cs typeface="Arial" pitchFamily="34" charset="0"/>
              </a:rPr>
              <a:t>variants</a:t>
            </a:r>
            <a:r>
              <a:rPr lang="fr-FR" sz="1800" dirty="0">
                <a:cs typeface="Arial" pitchFamily="34" charset="0"/>
              </a:rPr>
              <a:t> </a:t>
            </a:r>
            <a:r>
              <a:rPr lang="fr-FR" sz="1800" dirty="0" err="1">
                <a:cs typeface="Arial" pitchFamily="34" charset="0"/>
              </a:rPr>
              <a:t>would</a:t>
            </a:r>
            <a:r>
              <a:rPr lang="fr-FR" sz="1800" dirty="0">
                <a:cs typeface="Arial" pitchFamily="34" charset="0"/>
              </a:rPr>
              <a:t> </a:t>
            </a:r>
            <a:r>
              <a:rPr lang="fr-FR" sz="1800" dirty="0" err="1">
                <a:cs typeface="Arial" pitchFamily="34" charset="0"/>
              </a:rPr>
              <a:t>require</a:t>
            </a:r>
            <a:r>
              <a:rPr lang="fr-FR" sz="1800" dirty="0">
                <a:cs typeface="Arial" pitchFamily="34" charset="0"/>
              </a:rPr>
              <a:t> </a:t>
            </a:r>
            <a:r>
              <a:rPr lang="fr-FR" sz="1800" dirty="0" err="1">
                <a:cs typeface="Arial" pitchFamily="34" charset="0"/>
              </a:rPr>
              <a:t>higher</a:t>
            </a:r>
            <a:r>
              <a:rPr lang="fr-FR" sz="1800" dirty="0">
                <a:cs typeface="Arial" pitchFamily="34" charset="0"/>
              </a:rPr>
              <a:t> </a:t>
            </a:r>
            <a:r>
              <a:rPr lang="fr-FR" sz="1800" dirty="0" err="1">
                <a:cs typeface="Arial" pitchFamily="34" charset="0"/>
              </a:rPr>
              <a:t>accuracy</a:t>
            </a:r>
            <a:endParaRPr lang="fr-FR" sz="1800" dirty="0">
              <a:cs typeface="Arial" pitchFamily="34" charset="0"/>
            </a:endParaRPr>
          </a:p>
          <a:p>
            <a:pPr marL="1143000" lvl="2" indent="-228600">
              <a:spcBef>
                <a:spcPct val="20000"/>
              </a:spcBef>
              <a:buClr>
                <a:srgbClr val="002060"/>
              </a:buClr>
              <a:buFont typeface="Symbol" pitchFamily="18" charset="2"/>
              <a:buChar char=""/>
            </a:pPr>
            <a:endParaRPr lang="fr-FR" sz="1800" dirty="0">
              <a:cs typeface="Arial" pitchFamily="34" charset="0"/>
            </a:endParaRPr>
          </a:p>
          <a:p>
            <a:pPr marL="742950" lvl="1" indent="-285750">
              <a:spcBef>
                <a:spcPct val="20000"/>
              </a:spcBef>
              <a:buClr>
                <a:srgbClr val="002060"/>
              </a:buClr>
              <a:buFont typeface="Symbol" pitchFamily="18" charset="2"/>
              <a:buChar char=""/>
            </a:pPr>
            <a:r>
              <a:rPr lang="fr-FR" sz="2000" dirty="0">
                <a:cs typeface="Arial" pitchFamily="34" charset="0"/>
              </a:rPr>
              <a:t>General goal </a:t>
            </a:r>
            <a:r>
              <a:rPr lang="fr-FR" sz="2000" dirty="0" err="1">
                <a:cs typeface="Arial" pitchFamily="34" charset="0"/>
              </a:rPr>
              <a:t>is</a:t>
            </a:r>
            <a:r>
              <a:rPr lang="fr-FR" sz="2000" dirty="0">
                <a:cs typeface="Arial" pitchFamily="34" charset="0"/>
              </a:rPr>
              <a:t> to </a:t>
            </a:r>
            <a:r>
              <a:rPr lang="fr-FR" sz="2000" dirty="0" err="1">
                <a:cs typeface="Arial" pitchFamily="34" charset="0"/>
              </a:rPr>
              <a:t>trim</a:t>
            </a:r>
            <a:r>
              <a:rPr lang="fr-FR" sz="2000" dirty="0">
                <a:cs typeface="Arial" pitchFamily="34" charset="0"/>
              </a:rPr>
              <a:t> un-</a:t>
            </a:r>
            <a:r>
              <a:rPr lang="fr-FR" sz="2000" dirty="0" err="1">
                <a:cs typeface="Arial" pitchFamily="34" charset="0"/>
              </a:rPr>
              <a:t>alignable</a:t>
            </a:r>
            <a:r>
              <a:rPr lang="fr-FR" sz="2000" dirty="0">
                <a:cs typeface="Arial" pitchFamily="34" charset="0"/>
              </a:rPr>
              <a:t> </a:t>
            </a:r>
            <a:r>
              <a:rPr lang="fr-FR" sz="2000" dirty="0" err="1">
                <a:cs typeface="Arial" pitchFamily="34" charset="0"/>
              </a:rPr>
              <a:t>trailing</a:t>
            </a:r>
            <a:r>
              <a:rPr lang="fr-FR" sz="2000" dirty="0">
                <a:cs typeface="Arial" pitchFamily="34" charset="0"/>
              </a:rPr>
              <a:t> </a:t>
            </a:r>
            <a:r>
              <a:rPr lang="fr-FR" sz="2000" dirty="0" err="1">
                <a:cs typeface="Arial" pitchFamily="34" charset="0"/>
              </a:rPr>
              <a:t>ends</a:t>
            </a:r>
            <a:endParaRPr lang="fr-FR" sz="2000" dirty="0">
              <a:cs typeface="Arial" pitchFamily="34" charset="0"/>
            </a:endParaRPr>
          </a:p>
          <a:p>
            <a:pPr marL="742950" lvl="1" indent="-285750">
              <a:spcBef>
                <a:spcPct val="20000"/>
              </a:spcBef>
              <a:buClr>
                <a:srgbClr val="0054A4"/>
              </a:buClr>
              <a:buFont typeface="Symbol" pitchFamily="18" charset="2"/>
              <a:buNone/>
            </a:pPr>
            <a:endParaRPr lang="fr-FR" sz="2000" dirty="0">
              <a:solidFill>
                <a:srgbClr val="002060"/>
              </a:solidFill>
              <a:cs typeface="Arial" pitchFamily="34" charset="0"/>
            </a:endParaRPr>
          </a:p>
        </p:txBody>
      </p:sp>
      <p:pic>
        <p:nvPicPr>
          <p:cNvPr id="28676" name="Picture 6"/>
          <p:cNvPicPr>
            <a:picLocks noChangeAspect="1"/>
          </p:cNvPicPr>
          <p:nvPr/>
        </p:nvPicPr>
        <p:blipFill>
          <a:blip r:embed="rId3" cstate="screen"/>
          <a:srcRect/>
          <a:stretch>
            <a:fillRect/>
          </a:stretch>
        </p:blipFill>
        <p:spPr bwMode="auto">
          <a:xfrm>
            <a:off x="7586663" y="152400"/>
            <a:ext cx="1423987" cy="1752600"/>
          </a:xfrm>
          <a:prstGeom prst="rect">
            <a:avLst/>
          </a:prstGeom>
          <a:noFill/>
          <a:ln w="9525">
            <a:noFill/>
            <a:miter lim="800000"/>
            <a:headEnd/>
            <a:tailEnd/>
          </a:ln>
        </p:spPr>
      </p:pic>
      <p:sp>
        <p:nvSpPr>
          <p:cNvPr id="28677" name="Title 1"/>
          <p:cNvSpPr>
            <a:spLocks/>
          </p:cNvSpPr>
          <p:nvPr/>
        </p:nvSpPr>
        <p:spPr bwMode="auto">
          <a:xfrm>
            <a:off x="304800" y="7549"/>
            <a:ext cx="8229600" cy="1143000"/>
          </a:xfrm>
          <a:prstGeom prst="rect">
            <a:avLst/>
          </a:prstGeom>
          <a:noFill/>
          <a:ln w="9525">
            <a:noFill/>
            <a:miter lim="800000"/>
            <a:headEnd/>
            <a:tailEnd/>
          </a:ln>
        </p:spPr>
        <p:txBody>
          <a:bodyPr anchor="ctr"/>
          <a:lstStyle/>
          <a:p>
            <a:pPr eaLnBrk="0" hangingPunct="0"/>
            <a:r>
              <a:rPr lang="en-US" sz="2800" dirty="0">
                <a:cs typeface="Arial" pitchFamily="34" charset="0"/>
              </a:rPr>
              <a:t>Low QV filtering</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6"/>
          <p:cNvPicPr>
            <a:picLocks noChangeAspect="1"/>
          </p:cNvPicPr>
          <p:nvPr/>
        </p:nvPicPr>
        <p:blipFill>
          <a:blip r:embed="rId3" cstate="screen"/>
          <a:srcRect/>
          <a:stretch>
            <a:fillRect/>
          </a:stretch>
        </p:blipFill>
        <p:spPr bwMode="auto">
          <a:xfrm>
            <a:off x="7967663" y="152400"/>
            <a:ext cx="1052512" cy="1295400"/>
          </a:xfrm>
          <a:prstGeom prst="rect">
            <a:avLst/>
          </a:prstGeom>
          <a:noFill/>
          <a:ln w="9525">
            <a:noFill/>
            <a:miter lim="800000"/>
            <a:headEnd/>
            <a:tailEnd/>
          </a:ln>
        </p:spPr>
      </p:pic>
      <p:sp>
        <p:nvSpPr>
          <p:cNvPr id="29699" name="Rectangle 6"/>
          <p:cNvSpPr>
            <a:spLocks noGrp="1" noChangeArrowheads="1"/>
          </p:cNvSpPr>
          <p:nvPr>
            <p:ph type="title"/>
          </p:nvPr>
        </p:nvSpPr>
        <p:spPr/>
        <p:txBody>
          <a:bodyPr/>
          <a:lstStyle/>
          <a:p>
            <a:r>
              <a:rPr lang="en-US" dirty="0" smtClean="0"/>
              <a:t>How is trimming performed?</a:t>
            </a:r>
          </a:p>
        </p:txBody>
      </p:sp>
      <p:sp>
        <p:nvSpPr>
          <p:cNvPr id="29700" name="Rectangle 8"/>
          <p:cNvSpPr>
            <a:spLocks noGrp="1" noChangeArrowheads="1"/>
          </p:cNvSpPr>
          <p:nvPr>
            <p:ph type="body" idx="1"/>
          </p:nvPr>
        </p:nvSpPr>
        <p:spPr/>
        <p:txBody>
          <a:bodyPr/>
          <a:lstStyle/>
          <a:p>
            <a:pPr>
              <a:spcBef>
                <a:spcPts val="500"/>
              </a:spcBef>
              <a:buClrTx/>
              <a:buFont typeface="Arial" pitchFamily="34" charset="0"/>
              <a:buChar char="•"/>
            </a:pPr>
            <a:r>
              <a:rPr lang="fr-FR" dirty="0" err="1" smtClean="0">
                <a:latin typeface="Arial" pitchFamily="34" charset="0"/>
              </a:rPr>
              <a:t>Trimming</a:t>
            </a:r>
            <a:r>
              <a:rPr lang="fr-FR" dirty="0" smtClean="0">
                <a:latin typeface="Arial" pitchFamily="34" charset="0"/>
              </a:rPr>
              <a:t> </a:t>
            </a:r>
            <a:r>
              <a:rPr lang="fr-FR" dirty="0" err="1" smtClean="0">
                <a:latin typeface="Arial" pitchFamily="34" charset="0"/>
              </a:rPr>
              <a:t>is</a:t>
            </a:r>
            <a:r>
              <a:rPr lang="fr-FR" dirty="0" smtClean="0">
                <a:latin typeface="Arial" pitchFamily="34" charset="0"/>
              </a:rPr>
              <a:t> </a:t>
            </a:r>
            <a:r>
              <a:rPr lang="fr-FR" dirty="0" err="1" smtClean="0">
                <a:latin typeface="Arial" pitchFamily="34" charset="0"/>
              </a:rPr>
              <a:t>based</a:t>
            </a:r>
            <a:r>
              <a:rPr lang="fr-FR" dirty="0" smtClean="0">
                <a:latin typeface="Arial" pitchFamily="34" charset="0"/>
              </a:rPr>
              <a:t> on </a:t>
            </a:r>
            <a:r>
              <a:rPr lang="fr-FR" dirty="0" err="1" smtClean="0">
                <a:latin typeface="Arial" pitchFamily="34" charset="0"/>
              </a:rPr>
              <a:t>Quality</a:t>
            </a:r>
            <a:endParaRPr lang="fr-FR" dirty="0" smtClean="0">
              <a:latin typeface="Arial" pitchFamily="34" charset="0"/>
            </a:endParaRPr>
          </a:p>
          <a:p>
            <a:pPr>
              <a:spcBef>
                <a:spcPts val="500"/>
              </a:spcBef>
              <a:buClrTx/>
              <a:buFont typeface="Arial" pitchFamily="34" charset="0"/>
              <a:buChar char="•"/>
            </a:pPr>
            <a:endParaRPr lang="fr-FR" dirty="0" smtClean="0">
              <a:latin typeface="Arial" pitchFamily="34" charset="0"/>
            </a:endParaRPr>
          </a:p>
          <a:p>
            <a:pPr>
              <a:spcBef>
                <a:spcPts val="500"/>
              </a:spcBef>
              <a:buClrTx/>
              <a:buFont typeface="Arial" pitchFamily="34" charset="0"/>
              <a:buChar char="•"/>
            </a:pPr>
            <a:r>
              <a:rPr lang="fr-FR" dirty="0" err="1" smtClean="0">
                <a:latin typeface="Arial" pitchFamily="34" charset="0"/>
              </a:rPr>
              <a:t>Implemented</a:t>
            </a:r>
            <a:r>
              <a:rPr lang="fr-FR" dirty="0" smtClean="0">
                <a:latin typeface="Arial" pitchFamily="34" charset="0"/>
              </a:rPr>
              <a:t> in </a:t>
            </a:r>
            <a:r>
              <a:rPr lang="fr-FR" dirty="0" err="1" smtClean="0">
                <a:latin typeface="Arial" pitchFamily="34" charset="0"/>
              </a:rPr>
              <a:t>Basecaller</a:t>
            </a:r>
            <a:endParaRPr lang="fr-FR" dirty="0" smtClean="0">
              <a:latin typeface="Arial" pitchFamily="34" charset="0"/>
            </a:endParaRPr>
          </a:p>
          <a:p>
            <a:pPr lvl="1">
              <a:spcBef>
                <a:spcPts val="500"/>
              </a:spcBef>
              <a:buClrTx/>
              <a:buFont typeface="Arial" pitchFamily="34" charset="0"/>
              <a:buChar char="•"/>
            </a:pPr>
            <a:r>
              <a:rPr lang="fr-FR" dirty="0" err="1" smtClean="0">
                <a:latin typeface="Arial" pitchFamily="34" charset="0"/>
              </a:rPr>
              <a:t>Trim</a:t>
            </a:r>
            <a:r>
              <a:rPr lang="fr-FR" dirty="0" smtClean="0">
                <a:latin typeface="Arial" pitchFamily="34" charset="0"/>
              </a:rPr>
              <a:t> </a:t>
            </a:r>
            <a:r>
              <a:rPr lang="fr-FR" dirty="0" err="1" smtClean="0">
                <a:latin typeface="Arial" pitchFamily="34" charset="0"/>
              </a:rPr>
              <a:t>based</a:t>
            </a:r>
            <a:r>
              <a:rPr lang="fr-FR" dirty="0" smtClean="0">
                <a:latin typeface="Arial" pitchFamily="34" charset="0"/>
              </a:rPr>
              <a:t> on </a:t>
            </a:r>
            <a:r>
              <a:rPr lang="fr-FR" dirty="0" err="1" smtClean="0">
                <a:latin typeface="Arial" pitchFamily="34" charset="0"/>
              </a:rPr>
              <a:t>predicted</a:t>
            </a:r>
            <a:r>
              <a:rPr lang="fr-FR" dirty="0" smtClean="0">
                <a:latin typeface="Arial" pitchFamily="34" charset="0"/>
              </a:rPr>
              <a:t> </a:t>
            </a:r>
            <a:r>
              <a:rPr lang="fr-FR" dirty="0" err="1" smtClean="0">
                <a:latin typeface="Arial" pitchFamily="34" charset="0"/>
              </a:rPr>
              <a:t>quality</a:t>
            </a:r>
            <a:r>
              <a:rPr lang="fr-FR" dirty="0" smtClean="0">
                <a:latin typeface="Arial" pitchFamily="34" charset="0"/>
              </a:rPr>
              <a:t> values </a:t>
            </a:r>
            <a:r>
              <a:rPr lang="fr-FR" dirty="0" err="1" smtClean="0">
                <a:latin typeface="Arial" pitchFamily="34" charset="0"/>
              </a:rPr>
              <a:t>Using</a:t>
            </a:r>
            <a:r>
              <a:rPr lang="fr-FR" dirty="0" smtClean="0">
                <a:latin typeface="Arial" pitchFamily="34" charset="0"/>
              </a:rPr>
              <a:t> </a:t>
            </a:r>
            <a:r>
              <a:rPr lang="fr-FR" dirty="0" err="1" smtClean="0">
                <a:latin typeface="Arial" pitchFamily="34" charset="0"/>
              </a:rPr>
              <a:t>QVs</a:t>
            </a:r>
            <a:endParaRPr lang="fr-FR" dirty="0" smtClean="0">
              <a:latin typeface="Arial" pitchFamily="34" charset="0"/>
            </a:endParaRPr>
          </a:p>
          <a:p>
            <a:pPr lvl="1">
              <a:spcBef>
                <a:spcPts val="500"/>
              </a:spcBef>
              <a:buClrTx/>
              <a:buFont typeface="Arial" pitchFamily="34" charset="0"/>
              <a:buChar char="•"/>
            </a:pPr>
            <a:endParaRPr lang="fr-FR" dirty="0" smtClean="0">
              <a:latin typeface="Arial" pitchFamily="34" charset="0"/>
            </a:endParaRPr>
          </a:p>
          <a:p>
            <a:pPr>
              <a:spcBef>
                <a:spcPts val="500"/>
              </a:spcBef>
              <a:buClrTx/>
              <a:buFont typeface="Arial" pitchFamily="34" charset="0"/>
              <a:buChar char="•"/>
            </a:pPr>
            <a:r>
              <a:rPr lang="fr-FR" dirty="0" err="1" smtClean="0">
                <a:latin typeface="Arial" pitchFamily="34" charset="0"/>
              </a:rPr>
              <a:t>Trimmed</a:t>
            </a:r>
            <a:r>
              <a:rPr lang="fr-FR" dirty="0" smtClean="0">
                <a:latin typeface="Arial" pitchFamily="34" charset="0"/>
              </a:rPr>
              <a:t> bases are hard </a:t>
            </a:r>
            <a:r>
              <a:rPr lang="fr-FR" dirty="0" err="1" smtClean="0">
                <a:latin typeface="Arial" pitchFamily="34" charset="0"/>
              </a:rPr>
              <a:t>clipped</a:t>
            </a:r>
            <a:r>
              <a:rPr lang="fr-FR" dirty="0" smtClean="0">
                <a:latin typeface="Arial" pitchFamily="34" charset="0"/>
              </a:rPr>
              <a:t> – not </a:t>
            </a:r>
            <a:r>
              <a:rPr lang="fr-FR" dirty="0" err="1" smtClean="0">
                <a:latin typeface="Arial" pitchFamily="34" charset="0"/>
              </a:rPr>
              <a:t>present</a:t>
            </a:r>
            <a:r>
              <a:rPr lang="fr-FR" dirty="0" smtClean="0">
                <a:latin typeface="Arial" pitchFamily="34" charset="0"/>
              </a:rPr>
              <a:t> in the </a:t>
            </a:r>
            <a:r>
              <a:rPr lang="fr-FR" dirty="0" err="1" smtClean="0">
                <a:latin typeface="Arial" pitchFamily="34" charset="0"/>
              </a:rPr>
              <a:t>unmapped</a:t>
            </a:r>
            <a:r>
              <a:rPr lang="fr-FR" dirty="0" smtClean="0">
                <a:latin typeface="Arial" pitchFamily="34" charset="0"/>
              </a:rPr>
              <a:t> BAM file output</a:t>
            </a:r>
          </a:p>
          <a:p>
            <a:pPr>
              <a:spcBef>
                <a:spcPts val="500"/>
              </a:spcBef>
              <a:buFont typeface="Arial" pitchFamily="34" charset="0"/>
              <a:buChar char="•"/>
            </a:pPr>
            <a:endParaRPr lang="en-US" dirty="0" smtClean="0">
              <a:solidFill>
                <a:srgbClr val="002060"/>
              </a:solidFill>
              <a:latin typeface="Arial" pitchFamily="34" charset="0"/>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lIns="91440" tIns="45720" rIns="91440" bIns="45720"/>
          <a:lstStyle/>
          <a:p>
            <a:r>
              <a:rPr lang="fr-FR" dirty="0" err="1" smtClean="0"/>
              <a:t>Quality</a:t>
            </a:r>
            <a:r>
              <a:rPr lang="fr-FR" dirty="0" smtClean="0"/>
              <a:t> </a:t>
            </a:r>
            <a:r>
              <a:rPr lang="fr-FR" dirty="0" err="1" smtClean="0"/>
              <a:t>Trimming</a:t>
            </a:r>
            <a:r>
              <a:rPr lang="fr-FR" dirty="0" smtClean="0"/>
              <a:t> – per base </a:t>
            </a:r>
            <a:r>
              <a:rPr lang="fr-FR" dirty="0" err="1" smtClean="0"/>
              <a:t>quality</a:t>
            </a:r>
            <a:r>
              <a:rPr lang="fr-FR" dirty="0" smtClean="0"/>
              <a:t> scores</a:t>
            </a:r>
            <a:endParaRPr lang="en-US" dirty="0" smtClean="0"/>
          </a:p>
        </p:txBody>
      </p:sp>
      <p:sp>
        <p:nvSpPr>
          <p:cNvPr id="30723" name="Rectangle 3"/>
          <p:cNvSpPr>
            <a:spLocks noGrp="1"/>
          </p:cNvSpPr>
          <p:nvPr>
            <p:ph type="body" idx="1"/>
          </p:nvPr>
        </p:nvSpPr>
        <p:spPr/>
        <p:txBody>
          <a:bodyPr lIns="91440" tIns="45720" rIns="91440" bIns="45720"/>
          <a:lstStyle/>
          <a:p>
            <a:pPr>
              <a:buClrTx/>
            </a:pPr>
            <a:r>
              <a:rPr lang="fr-FR" dirty="0" err="1" smtClean="0"/>
              <a:t>Evaluate</a:t>
            </a:r>
            <a:r>
              <a:rPr lang="fr-FR" dirty="0" smtClean="0"/>
              <a:t> </a:t>
            </a:r>
            <a:r>
              <a:rPr lang="fr-FR" dirty="0" err="1" smtClean="0"/>
              <a:t>average</a:t>
            </a:r>
            <a:r>
              <a:rPr lang="fr-FR" dirty="0" smtClean="0"/>
              <a:t> per-base </a:t>
            </a:r>
            <a:r>
              <a:rPr lang="fr-FR" dirty="0" err="1" smtClean="0"/>
              <a:t>quality</a:t>
            </a:r>
            <a:r>
              <a:rPr lang="fr-FR" dirty="0" smtClean="0"/>
              <a:t> in a </a:t>
            </a:r>
            <a:r>
              <a:rPr lang="fr-FR" dirty="0" err="1" smtClean="0"/>
              <a:t>sliding</a:t>
            </a:r>
            <a:r>
              <a:rPr lang="fr-FR" dirty="0" smtClean="0"/>
              <a:t> </a:t>
            </a:r>
            <a:r>
              <a:rPr lang="fr-FR" dirty="0" err="1" smtClean="0"/>
              <a:t>window</a:t>
            </a:r>
            <a:r>
              <a:rPr lang="fr-FR" dirty="0" smtClean="0"/>
              <a:t> of size 30</a:t>
            </a:r>
          </a:p>
          <a:p>
            <a:pPr>
              <a:buClrTx/>
            </a:pPr>
            <a:r>
              <a:rPr lang="fr-FR" dirty="0" err="1" smtClean="0"/>
              <a:t>Trim</a:t>
            </a:r>
            <a:r>
              <a:rPr lang="fr-FR" dirty="0" smtClean="0"/>
              <a:t> the </a:t>
            </a:r>
            <a:r>
              <a:rPr lang="fr-FR" dirty="0" err="1" smtClean="0"/>
              <a:t>read</a:t>
            </a:r>
            <a:r>
              <a:rPr lang="fr-FR" dirty="0" smtClean="0"/>
              <a:t> </a:t>
            </a:r>
            <a:r>
              <a:rPr lang="fr-FR" dirty="0" err="1" smtClean="0"/>
              <a:t>at</a:t>
            </a:r>
            <a:r>
              <a:rPr lang="fr-FR" dirty="0" smtClean="0"/>
              <a:t> the center position in the </a:t>
            </a:r>
            <a:r>
              <a:rPr lang="fr-FR" dirty="0" err="1" smtClean="0"/>
              <a:t>window</a:t>
            </a:r>
            <a:r>
              <a:rPr lang="fr-FR" dirty="0" smtClean="0"/>
              <a:t> the first time the </a:t>
            </a:r>
            <a:r>
              <a:rPr lang="fr-FR" dirty="0" err="1" smtClean="0"/>
              <a:t>moving</a:t>
            </a:r>
            <a:r>
              <a:rPr lang="fr-FR" dirty="0" smtClean="0"/>
              <a:t> </a:t>
            </a:r>
            <a:r>
              <a:rPr lang="fr-FR" dirty="0" err="1" smtClean="0"/>
              <a:t>average</a:t>
            </a:r>
            <a:r>
              <a:rPr lang="fr-FR" dirty="0" smtClean="0"/>
              <a:t> drops </a:t>
            </a:r>
            <a:r>
              <a:rPr lang="fr-FR" dirty="0" err="1" smtClean="0"/>
              <a:t>below</a:t>
            </a:r>
            <a:r>
              <a:rPr lang="fr-FR" dirty="0" smtClean="0"/>
              <a:t> 15</a:t>
            </a:r>
            <a:endParaRPr lang="en-US" dirty="0" smtClean="0"/>
          </a:p>
        </p:txBody>
      </p:sp>
      <p:sp>
        <p:nvSpPr>
          <p:cNvPr id="30724" name="Line 4"/>
          <p:cNvSpPr>
            <a:spLocks noChangeShapeType="1"/>
          </p:cNvSpPr>
          <p:nvPr/>
        </p:nvSpPr>
        <p:spPr bwMode="auto">
          <a:xfrm>
            <a:off x="1447800" y="3873500"/>
            <a:ext cx="5638800" cy="0"/>
          </a:xfrm>
          <a:prstGeom prst="line">
            <a:avLst/>
          </a:prstGeom>
          <a:noFill/>
          <a:ln w="190500">
            <a:solidFill>
              <a:schemeClr val="accent1"/>
            </a:solidFill>
            <a:round/>
            <a:headEnd/>
            <a:tailEnd/>
          </a:ln>
        </p:spPr>
        <p:txBody>
          <a:bodyPr/>
          <a:lstStyle/>
          <a:p>
            <a:endParaRPr lang="en-US"/>
          </a:p>
        </p:txBody>
      </p:sp>
      <p:sp>
        <p:nvSpPr>
          <p:cNvPr id="30725" name="AutoShape 6"/>
          <p:cNvSpPr>
            <a:spLocks/>
          </p:cNvSpPr>
          <p:nvPr/>
        </p:nvSpPr>
        <p:spPr bwMode="auto">
          <a:xfrm rot="5400000">
            <a:off x="6267450" y="2940050"/>
            <a:ext cx="228600" cy="1333500"/>
          </a:xfrm>
          <a:prstGeom prst="leftBracket">
            <a:avLst>
              <a:gd name="adj" fmla="val 118827"/>
            </a:avLst>
          </a:prstGeom>
          <a:noFill/>
          <a:ln w="9525">
            <a:solidFill>
              <a:schemeClr val="tx1"/>
            </a:solidFill>
            <a:round/>
            <a:headEnd/>
            <a:tailEnd/>
          </a:ln>
        </p:spPr>
        <p:txBody>
          <a:bodyPr rot="10800000" vert="eaVert" wrap="none" anchor="ctr"/>
          <a:lstStyle/>
          <a:p>
            <a:endParaRPr lang="en-US" sz="1000"/>
          </a:p>
        </p:txBody>
      </p:sp>
      <p:sp>
        <p:nvSpPr>
          <p:cNvPr id="30726" name="Text Box 7"/>
          <p:cNvSpPr txBox="1">
            <a:spLocks noChangeArrowheads="1"/>
          </p:cNvSpPr>
          <p:nvPr/>
        </p:nvSpPr>
        <p:spPr bwMode="auto">
          <a:xfrm>
            <a:off x="5448300" y="3073400"/>
            <a:ext cx="1981200" cy="769441"/>
          </a:xfrm>
          <a:prstGeom prst="rect">
            <a:avLst/>
          </a:prstGeom>
          <a:noFill/>
          <a:ln w="9525">
            <a:noFill/>
            <a:miter lim="800000"/>
            <a:headEnd/>
            <a:tailEnd/>
          </a:ln>
        </p:spPr>
        <p:txBody>
          <a:bodyPr>
            <a:spAutoFit/>
          </a:bodyPr>
          <a:lstStyle/>
          <a:p>
            <a:pPr algn="ctr"/>
            <a:r>
              <a:rPr lang="fr-FR" dirty="0"/>
              <a:t>30bp, </a:t>
            </a:r>
            <a:r>
              <a:rPr lang="fr-FR" dirty="0" err="1"/>
              <a:t>Avg</a:t>
            </a:r>
            <a:r>
              <a:rPr lang="fr-FR" dirty="0"/>
              <a:t> </a:t>
            </a:r>
            <a:r>
              <a:rPr lang="fr-FR" dirty="0" smtClean="0"/>
              <a:t>         </a:t>
            </a:r>
            <a:r>
              <a:rPr lang="fr-FR" sz="2000" dirty="0" smtClean="0"/>
              <a:t>QV </a:t>
            </a:r>
            <a:r>
              <a:rPr lang="fr-FR" sz="2000" dirty="0"/>
              <a:t>= 6</a:t>
            </a:r>
            <a:endParaRPr lang="en-US" sz="2000" dirty="0"/>
          </a:p>
        </p:txBody>
      </p:sp>
      <p:sp>
        <p:nvSpPr>
          <p:cNvPr id="30727" name="Line 8"/>
          <p:cNvSpPr>
            <a:spLocks noChangeShapeType="1"/>
          </p:cNvSpPr>
          <p:nvPr/>
        </p:nvSpPr>
        <p:spPr bwMode="auto">
          <a:xfrm>
            <a:off x="3886200" y="4102100"/>
            <a:ext cx="0" cy="533400"/>
          </a:xfrm>
          <a:prstGeom prst="line">
            <a:avLst/>
          </a:prstGeom>
          <a:noFill/>
          <a:ln w="44450">
            <a:solidFill>
              <a:schemeClr val="tx1"/>
            </a:solidFill>
            <a:round/>
            <a:headEnd/>
            <a:tailEnd type="triangle" w="med" len="med"/>
          </a:ln>
        </p:spPr>
        <p:txBody>
          <a:bodyPr/>
          <a:lstStyle/>
          <a:p>
            <a:endParaRPr lang="en-US"/>
          </a:p>
        </p:txBody>
      </p:sp>
      <p:sp>
        <p:nvSpPr>
          <p:cNvPr id="30728" name="Line 9"/>
          <p:cNvSpPr>
            <a:spLocks noChangeShapeType="1"/>
          </p:cNvSpPr>
          <p:nvPr/>
        </p:nvSpPr>
        <p:spPr bwMode="auto">
          <a:xfrm flipV="1">
            <a:off x="1447800" y="4864100"/>
            <a:ext cx="4953000" cy="0"/>
          </a:xfrm>
          <a:prstGeom prst="line">
            <a:avLst/>
          </a:prstGeom>
          <a:noFill/>
          <a:ln w="190500">
            <a:solidFill>
              <a:schemeClr val="accent1"/>
            </a:solidFill>
            <a:round/>
            <a:headEnd/>
            <a:tailEnd/>
          </a:ln>
        </p:spPr>
        <p:txBody>
          <a:bodyPr/>
          <a:lstStyle/>
          <a:p>
            <a:endParaRPr lang="en-US"/>
          </a:p>
        </p:txBody>
      </p:sp>
      <p:sp>
        <p:nvSpPr>
          <p:cNvPr id="30729" name="AutoShape 10"/>
          <p:cNvSpPr>
            <a:spLocks/>
          </p:cNvSpPr>
          <p:nvPr/>
        </p:nvSpPr>
        <p:spPr bwMode="auto">
          <a:xfrm rot="5400000">
            <a:off x="5581650" y="3930650"/>
            <a:ext cx="228600" cy="1333500"/>
          </a:xfrm>
          <a:prstGeom prst="leftBracket">
            <a:avLst>
              <a:gd name="adj" fmla="val 118827"/>
            </a:avLst>
          </a:prstGeom>
          <a:noFill/>
          <a:ln w="9525">
            <a:solidFill>
              <a:schemeClr val="tx1"/>
            </a:solidFill>
            <a:round/>
            <a:headEnd/>
            <a:tailEnd/>
          </a:ln>
        </p:spPr>
        <p:txBody>
          <a:bodyPr rot="10800000" vert="eaVert" wrap="none" anchor="ctr"/>
          <a:lstStyle/>
          <a:p>
            <a:endParaRPr lang="en-US" sz="1000"/>
          </a:p>
        </p:txBody>
      </p:sp>
      <p:sp>
        <p:nvSpPr>
          <p:cNvPr id="30730" name="Text Box 11"/>
          <p:cNvSpPr txBox="1">
            <a:spLocks noChangeArrowheads="1"/>
          </p:cNvSpPr>
          <p:nvPr/>
        </p:nvSpPr>
        <p:spPr bwMode="auto">
          <a:xfrm>
            <a:off x="4953000" y="4025900"/>
            <a:ext cx="1981200" cy="338554"/>
          </a:xfrm>
          <a:prstGeom prst="rect">
            <a:avLst/>
          </a:prstGeom>
          <a:noFill/>
          <a:ln w="9525">
            <a:noFill/>
            <a:miter lim="800000"/>
            <a:headEnd/>
            <a:tailEnd/>
          </a:ln>
        </p:spPr>
        <p:txBody>
          <a:bodyPr>
            <a:spAutoFit/>
          </a:bodyPr>
          <a:lstStyle/>
          <a:p>
            <a:r>
              <a:rPr lang="fr-FR" sz="1600"/>
              <a:t>30bp, Avg QV = 25</a:t>
            </a:r>
            <a:endParaRPr lang="en-US" sz="1600"/>
          </a:p>
        </p:txBody>
      </p:sp>
      <p:sp>
        <p:nvSpPr>
          <p:cNvPr id="30731" name="Line 12"/>
          <p:cNvSpPr>
            <a:spLocks noChangeShapeType="1"/>
          </p:cNvSpPr>
          <p:nvPr/>
        </p:nvSpPr>
        <p:spPr bwMode="auto">
          <a:xfrm>
            <a:off x="6400800" y="3873500"/>
            <a:ext cx="838200" cy="0"/>
          </a:xfrm>
          <a:prstGeom prst="line">
            <a:avLst/>
          </a:prstGeom>
          <a:noFill/>
          <a:ln w="190500">
            <a:solidFill>
              <a:srgbClr val="FF9900"/>
            </a:solidFill>
            <a:round/>
            <a:headEnd/>
            <a:tailEnd/>
          </a:ln>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132362" y="2423124"/>
            <a:ext cx="8683026" cy="700088"/>
          </a:xfrm>
        </p:spPr>
        <p:txBody>
          <a:bodyPr/>
          <a:lstStyle/>
          <a:p>
            <a:r>
              <a:rPr lang="fr-FR" dirty="0" err="1" smtClean="0"/>
              <a:t>Sequence</a:t>
            </a:r>
            <a:r>
              <a:rPr lang="fr-FR" dirty="0" smtClean="0"/>
              <a:t> </a:t>
            </a:r>
            <a:r>
              <a:rPr lang="fr-FR" dirty="0" err="1" smtClean="0"/>
              <a:t>Alignment</a:t>
            </a:r>
            <a:endParaRPr lang="en-US" dirty="0" smtClean="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4294967295"/>
          </p:nvPr>
        </p:nvSpPr>
        <p:spPr>
          <a:xfrm>
            <a:off x="457200" y="742950"/>
            <a:ext cx="8229600" cy="5524500"/>
          </a:xfrm>
        </p:spPr>
        <p:txBody>
          <a:bodyPr lIns="91440" tIns="45720" rIns="91440" bIns="45720"/>
          <a:lstStyle/>
          <a:p>
            <a:pPr eaLnBrk="1" hangingPunct="1">
              <a:spcBef>
                <a:spcPts val="900"/>
              </a:spcBef>
              <a:buClrTx/>
              <a:buFont typeface="Arial" pitchFamily="34" charset="0"/>
              <a:buChar char="•"/>
            </a:pPr>
            <a:r>
              <a:rPr lang="en-US" sz="2000" dirty="0" smtClean="0"/>
              <a:t>Specifically designed for Ion Torrent™ Products</a:t>
            </a:r>
            <a:r>
              <a:rPr lang="en-US" sz="2000" baseline="30000" dirty="0" smtClean="0"/>
              <a:t> </a:t>
            </a:r>
            <a:r>
              <a:rPr lang="en-US" sz="2000" dirty="0" smtClean="0"/>
              <a:t>:</a:t>
            </a:r>
          </a:p>
          <a:p>
            <a:pPr lvl="1" eaLnBrk="1" hangingPunct="1">
              <a:spcBef>
                <a:spcPts val="900"/>
              </a:spcBef>
              <a:buClrTx/>
              <a:buFont typeface="Arial" pitchFamily="34" charset="0"/>
              <a:buChar char="•"/>
            </a:pPr>
            <a:r>
              <a:rPr lang="en-US" sz="1800" dirty="0" smtClean="0"/>
              <a:t>Map variable read lengths</a:t>
            </a:r>
          </a:p>
          <a:p>
            <a:pPr lvl="1">
              <a:spcBef>
                <a:spcPts val="900"/>
              </a:spcBef>
              <a:buClrTx/>
              <a:buFont typeface="Arial" pitchFamily="34" charset="0"/>
              <a:buChar char="•"/>
            </a:pPr>
            <a:r>
              <a:rPr lang="fr-FR" sz="1800" dirty="0" smtClean="0"/>
              <a:t>Principal </a:t>
            </a:r>
            <a:r>
              <a:rPr lang="fr-FR" sz="1800" dirty="0" err="1" smtClean="0"/>
              <a:t>error</a:t>
            </a:r>
            <a:r>
              <a:rPr lang="fr-FR" sz="1800" dirty="0" smtClean="0"/>
              <a:t> model relates to long </a:t>
            </a:r>
            <a:r>
              <a:rPr lang="fr-FR" sz="1800" dirty="0" err="1" smtClean="0"/>
              <a:t>homopolymer</a:t>
            </a:r>
            <a:r>
              <a:rPr lang="fr-FR" sz="1800" dirty="0" smtClean="0"/>
              <a:t> </a:t>
            </a:r>
            <a:r>
              <a:rPr lang="fr-FR" sz="1800" dirty="0" err="1" smtClean="0"/>
              <a:t>misscalls</a:t>
            </a:r>
            <a:r>
              <a:rPr lang="fr-FR" sz="1800" dirty="0" smtClean="0"/>
              <a:t> </a:t>
            </a:r>
            <a:r>
              <a:rPr lang="fr-FR" sz="1800" dirty="0" err="1" smtClean="0"/>
              <a:t>mostly</a:t>
            </a:r>
            <a:r>
              <a:rPr lang="fr-FR" sz="1800" dirty="0" smtClean="0"/>
              <a:t> </a:t>
            </a:r>
            <a:r>
              <a:rPr lang="fr-FR" sz="1800" dirty="0" err="1" smtClean="0"/>
              <a:t>resulting</a:t>
            </a:r>
            <a:r>
              <a:rPr lang="fr-FR" sz="1800" dirty="0" smtClean="0"/>
              <a:t> in insertion or </a:t>
            </a:r>
            <a:r>
              <a:rPr lang="fr-FR" sz="1800" dirty="0" err="1" smtClean="0"/>
              <a:t>deletion</a:t>
            </a:r>
            <a:r>
              <a:rPr lang="fr-FR" sz="1800" dirty="0" smtClean="0"/>
              <a:t> </a:t>
            </a:r>
            <a:r>
              <a:rPr lang="fr-FR" sz="1800" dirty="0" err="1" smtClean="0"/>
              <a:t>errors</a:t>
            </a:r>
            <a:r>
              <a:rPr lang="fr-FR" sz="1800" dirty="0" smtClean="0"/>
              <a:t> </a:t>
            </a:r>
            <a:r>
              <a:rPr lang="fr-FR" sz="1800" dirty="0" err="1" smtClean="0"/>
              <a:t>during</a:t>
            </a:r>
            <a:r>
              <a:rPr lang="fr-FR" sz="1800" dirty="0" smtClean="0"/>
              <a:t> </a:t>
            </a:r>
            <a:r>
              <a:rPr lang="fr-FR" sz="1800" dirty="0" err="1" smtClean="0"/>
              <a:t>alignment</a:t>
            </a:r>
            <a:endParaRPr lang="en-US" sz="1800" dirty="0" smtClean="0"/>
          </a:p>
          <a:p>
            <a:pPr eaLnBrk="1" hangingPunct="1">
              <a:spcBef>
                <a:spcPts val="900"/>
              </a:spcBef>
              <a:buClrTx/>
              <a:buFont typeface="Arial" pitchFamily="34" charset="0"/>
              <a:buChar char="•"/>
            </a:pPr>
            <a:r>
              <a:rPr lang="en-US" sz="2000" dirty="0" smtClean="0"/>
              <a:t>Performance</a:t>
            </a:r>
          </a:p>
          <a:p>
            <a:pPr lvl="1" eaLnBrk="1" hangingPunct="1">
              <a:spcBef>
                <a:spcPts val="900"/>
              </a:spcBef>
              <a:buClrTx/>
              <a:buFont typeface="Arial" pitchFamily="34" charset="0"/>
              <a:buChar char="•"/>
            </a:pPr>
            <a:r>
              <a:rPr lang="en-US" sz="1800" dirty="0" smtClean="0"/>
              <a:t>Multi-threaded (speedup scales linearly)</a:t>
            </a:r>
          </a:p>
          <a:p>
            <a:pPr lvl="1" eaLnBrk="1" hangingPunct="1">
              <a:spcBef>
                <a:spcPts val="900"/>
              </a:spcBef>
              <a:buClrTx/>
              <a:buFont typeface="Arial" pitchFamily="34" charset="0"/>
              <a:buChar char="•"/>
            </a:pPr>
            <a:r>
              <a:rPr lang="en-US" sz="1800" dirty="0" smtClean="0"/>
              <a:t>Sensible defaults, but exposed parameters</a:t>
            </a:r>
          </a:p>
          <a:p>
            <a:pPr lvl="1" eaLnBrk="1" hangingPunct="1">
              <a:spcBef>
                <a:spcPts val="900"/>
              </a:spcBef>
              <a:buClrTx/>
              <a:buFont typeface="Arial" pitchFamily="34" charset="0"/>
              <a:buChar char="•"/>
            </a:pPr>
            <a:r>
              <a:rPr lang="en-US" sz="1800" dirty="0" smtClean="0"/>
              <a:t>Low memory (BWT/FM-index)</a:t>
            </a:r>
          </a:p>
          <a:p>
            <a:pPr lvl="2" eaLnBrk="1" hangingPunct="1">
              <a:spcBef>
                <a:spcPts val="900"/>
              </a:spcBef>
              <a:buClrTx/>
              <a:buFont typeface="Arial" pitchFamily="34" charset="0"/>
              <a:buChar char="•"/>
            </a:pPr>
            <a:r>
              <a:rPr lang="en-US" sz="1400" dirty="0" smtClean="0"/>
              <a:t>full-text substring based on the </a:t>
            </a:r>
            <a:r>
              <a:rPr lang="fr-FR" sz="1400" dirty="0" smtClean="0"/>
              <a:t>Burrow-Wheeler </a:t>
            </a:r>
            <a:r>
              <a:rPr lang="fr-FR" sz="1400" dirty="0" err="1" smtClean="0"/>
              <a:t>transform</a:t>
            </a:r>
            <a:endParaRPr lang="fr-FR" sz="1400" dirty="0" smtClean="0"/>
          </a:p>
          <a:p>
            <a:pPr lvl="1" eaLnBrk="1" hangingPunct="1">
              <a:spcBef>
                <a:spcPts val="900"/>
              </a:spcBef>
              <a:buClrTx/>
              <a:buFont typeface="Arial" pitchFamily="34" charset="0"/>
              <a:buChar char="•"/>
            </a:pPr>
            <a:r>
              <a:rPr lang="fr-FR" sz="1800" dirty="0" err="1" smtClean="0"/>
              <a:t>Seed</a:t>
            </a:r>
            <a:r>
              <a:rPr lang="fr-FR" sz="1800" dirty="0" smtClean="0"/>
              <a:t> and extension</a:t>
            </a:r>
            <a:endParaRPr lang="fr-FR" sz="1600" dirty="0" smtClean="0"/>
          </a:p>
          <a:p>
            <a:pPr>
              <a:spcBef>
                <a:spcPts val="900"/>
              </a:spcBef>
              <a:buClrTx/>
              <a:buFont typeface="Arial" pitchFamily="34" charset="0"/>
              <a:buChar char="•"/>
            </a:pPr>
            <a:r>
              <a:rPr lang="fr-FR" sz="2000" dirty="0" smtClean="0"/>
              <a:t>Source code </a:t>
            </a:r>
            <a:r>
              <a:rPr lang="fr-FR" sz="2000" dirty="0" err="1" smtClean="0"/>
              <a:t>available</a:t>
            </a:r>
            <a:r>
              <a:rPr lang="fr-FR" sz="2000" dirty="0" smtClean="0"/>
              <a:t> </a:t>
            </a:r>
            <a:r>
              <a:rPr lang="fr-FR" sz="2000" dirty="0" err="1" smtClean="0"/>
              <a:t>from</a:t>
            </a:r>
            <a:r>
              <a:rPr lang="fr-FR" sz="2000" dirty="0" smtClean="0"/>
              <a:t> Ion Torrent™ </a:t>
            </a:r>
            <a:r>
              <a:rPr lang="fr-FR" sz="2000" dirty="0" err="1" smtClean="0"/>
              <a:t>Dev</a:t>
            </a:r>
            <a:r>
              <a:rPr lang="fr-FR" sz="2000" dirty="0" smtClean="0"/>
              <a:t> </a:t>
            </a:r>
            <a:r>
              <a:rPr lang="fr-FR" sz="2000" dirty="0" err="1" smtClean="0"/>
              <a:t>community</a:t>
            </a:r>
            <a:r>
              <a:rPr lang="fr-FR" sz="2000" dirty="0" smtClean="0"/>
              <a:t> (GPLv2 License)</a:t>
            </a:r>
          </a:p>
          <a:p>
            <a:pPr>
              <a:spcBef>
                <a:spcPts val="900"/>
              </a:spcBef>
              <a:buClrTx/>
              <a:buFont typeface="Arial" pitchFamily="34" charset="0"/>
              <a:buChar char="•"/>
            </a:pPr>
            <a:r>
              <a:rPr lang="fr-FR" sz="2000" dirty="0" smtClean="0"/>
              <a:t>Can </a:t>
            </a:r>
            <a:r>
              <a:rPr lang="fr-FR" sz="2000" dirty="0" err="1" smtClean="0"/>
              <a:t>be</a:t>
            </a:r>
            <a:r>
              <a:rPr lang="fr-FR" sz="2000" dirty="0" smtClean="0"/>
              <a:t> </a:t>
            </a:r>
            <a:r>
              <a:rPr lang="fr-FR" sz="2000" dirty="0" err="1" smtClean="0"/>
              <a:t>compiled</a:t>
            </a:r>
            <a:r>
              <a:rPr lang="fr-FR" sz="2000" dirty="0" smtClean="0"/>
              <a:t> on </a:t>
            </a:r>
            <a:r>
              <a:rPr lang="fr-FR" sz="2000" dirty="0" err="1" smtClean="0"/>
              <a:t>any</a:t>
            </a:r>
            <a:r>
              <a:rPr lang="fr-FR" sz="2000" dirty="0" smtClean="0"/>
              <a:t> standard *nix system</a:t>
            </a:r>
          </a:p>
        </p:txBody>
      </p:sp>
      <p:sp>
        <p:nvSpPr>
          <p:cNvPr id="33795" name="Title 2"/>
          <p:cNvSpPr>
            <a:spLocks noGrp="1"/>
          </p:cNvSpPr>
          <p:nvPr>
            <p:ph type="title" idx="4294967295"/>
          </p:nvPr>
        </p:nvSpPr>
        <p:spPr>
          <a:xfrm>
            <a:off x="457200" y="152400"/>
            <a:ext cx="8229600" cy="609600"/>
          </a:xfrm>
        </p:spPr>
        <p:txBody>
          <a:bodyPr lIns="91440" tIns="45720" rIns="91440" bIns="45720" anchor="t"/>
          <a:lstStyle/>
          <a:p>
            <a:pPr eaLnBrk="1" hangingPunct="1"/>
            <a:r>
              <a:rPr lang="en-US" dirty="0" smtClean="0"/>
              <a:t>The Torrent </a:t>
            </a:r>
            <a:r>
              <a:rPr lang="en-US" dirty="0" err="1" smtClean="0"/>
              <a:t>Mapper</a:t>
            </a:r>
            <a:r>
              <a:rPr lang="en-US" dirty="0" smtClean="0"/>
              <a:t>  - TMAP</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xfrm>
            <a:off x="228600" y="-228600"/>
            <a:ext cx="8229600" cy="1143000"/>
          </a:xfrm>
        </p:spPr>
        <p:txBody>
          <a:bodyPr lIns="91440" tIns="45720" rIns="91440" bIns="45720"/>
          <a:lstStyle/>
          <a:p>
            <a:r>
              <a:rPr lang="fr-FR" dirty="0" smtClean="0"/>
              <a:t>TMAP</a:t>
            </a:r>
            <a:endParaRPr lang="en-US" dirty="0" smtClean="0"/>
          </a:p>
        </p:txBody>
      </p:sp>
      <p:sp>
        <p:nvSpPr>
          <p:cNvPr id="34819" name="Rectangle 3"/>
          <p:cNvSpPr>
            <a:spLocks noGrp="1"/>
          </p:cNvSpPr>
          <p:nvPr>
            <p:ph type="body" idx="4294967295"/>
          </p:nvPr>
        </p:nvSpPr>
        <p:spPr>
          <a:xfrm>
            <a:off x="381000" y="866775"/>
            <a:ext cx="8458200" cy="4953000"/>
          </a:xfrm>
        </p:spPr>
        <p:txBody>
          <a:bodyPr lIns="91440" tIns="45720" rIns="91440" bIns="45720"/>
          <a:lstStyle/>
          <a:p>
            <a:pPr marL="457200" indent="-457200">
              <a:buClrTx/>
              <a:buFont typeface="Arial" pitchFamily="34" charset="0"/>
              <a:buChar char="•"/>
              <a:tabLst/>
            </a:pPr>
            <a:r>
              <a:rPr lang="fr-FR" dirty="0" smtClean="0"/>
              <a:t>Can </a:t>
            </a:r>
            <a:r>
              <a:rPr lang="fr-FR" dirty="0" err="1" smtClean="0"/>
              <a:t>be</a:t>
            </a:r>
            <a:r>
              <a:rPr lang="fr-FR" dirty="0" smtClean="0"/>
              <a:t> </a:t>
            </a:r>
            <a:r>
              <a:rPr lang="fr-FR" dirty="0" err="1" smtClean="0"/>
              <a:t>compiled</a:t>
            </a:r>
            <a:r>
              <a:rPr lang="fr-FR" dirty="0" smtClean="0"/>
              <a:t> on </a:t>
            </a:r>
            <a:r>
              <a:rPr lang="fr-FR" dirty="0" err="1" smtClean="0"/>
              <a:t>any</a:t>
            </a:r>
            <a:r>
              <a:rPr lang="fr-FR" dirty="0" smtClean="0"/>
              <a:t> standard *nix system</a:t>
            </a:r>
          </a:p>
          <a:p>
            <a:pPr marL="457200" indent="-457200">
              <a:buClrTx/>
              <a:buFont typeface="Arial" pitchFamily="34" charset="0"/>
              <a:buChar char="•"/>
              <a:tabLst/>
            </a:pPr>
            <a:r>
              <a:rPr lang="fr-FR" dirty="0" err="1" smtClean="0"/>
              <a:t>Integrates</a:t>
            </a:r>
            <a:r>
              <a:rPr lang="fr-FR" dirty="0" smtClean="0"/>
              <a:t> 3 </a:t>
            </a:r>
            <a:r>
              <a:rPr lang="fr-FR" dirty="0" err="1" smtClean="0"/>
              <a:t>popular</a:t>
            </a:r>
            <a:r>
              <a:rPr lang="fr-FR" dirty="0" smtClean="0"/>
              <a:t> </a:t>
            </a:r>
            <a:r>
              <a:rPr lang="fr-FR" dirty="0" err="1" smtClean="0"/>
              <a:t>alignment</a:t>
            </a:r>
            <a:r>
              <a:rPr lang="fr-FR" dirty="0" smtClean="0"/>
              <a:t> </a:t>
            </a:r>
            <a:r>
              <a:rPr lang="fr-FR" dirty="0" err="1" smtClean="0"/>
              <a:t>algorithms</a:t>
            </a:r>
            <a:endParaRPr lang="fr-FR" dirty="0" smtClean="0"/>
          </a:p>
          <a:p>
            <a:pPr marL="838200" lvl="1" indent="-381000">
              <a:buClrTx/>
              <a:buFont typeface="Arial" pitchFamily="34" charset="0"/>
              <a:buChar char="•"/>
              <a:tabLst/>
            </a:pPr>
            <a:r>
              <a:rPr lang="fr-FR" dirty="0" smtClean="0"/>
              <a:t>BWA-short (Li and </a:t>
            </a:r>
            <a:r>
              <a:rPr lang="fr-FR" dirty="0" err="1" smtClean="0"/>
              <a:t>Durbin</a:t>
            </a:r>
            <a:r>
              <a:rPr lang="fr-FR" dirty="0" smtClean="0"/>
              <a:t>, 2009) (&lt;150bp)</a:t>
            </a:r>
          </a:p>
          <a:p>
            <a:pPr marL="1143000" lvl="2" indent="-228600">
              <a:buClrTx/>
              <a:buFont typeface="Arial" pitchFamily="34" charset="0"/>
              <a:buChar char="•"/>
              <a:tabLst/>
            </a:pPr>
            <a:r>
              <a:rPr lang="en-US" dirty="0" smtClean="0"/>
              <a:t>Burrows-Wheeler Transform algorithm, gapped alignments</a:t>
            </a:r>
          </a:p>
          <a:p>
            <a:pPr marL="838200" lvl="1" indent="-381000">
              <a:buClrTx/>
              <a:buFont typeface="Arial" pitchFamily="34" charset="0"/>
              <a:buChar char="•"/>
              <a:tabLst/>
            </a:pPr>
            <a:r>
              <a:rPr lang="fr-FR" dirty="0" smtClean="0"/>
              <a:t>BWA-long (Li and </a:t>
            </a:r>
            <a:r>
              <a:rPr lang="fr-FR" dirty="0" err="1" smtClean="0"/>
              <a:t>Durbin</a:t>
            </a:r>
            <a:r>
              <a:rPr lang="fr-FR" dirty="0" smtClean="0"/>
              <a:t>, 2010) (&gt;= 150bp)</a:t>
            </a:r>
          </a:p>
          <a:p>
            <a:pPr marL="1143000" lvl="2" indent="-228600">
              <a:buClrTx/>
              <a:buFont typeface="Arial" pitchFamily="34" charset="0"/>
              <a:buChar char="•"/>
              <a:tabLst/>
            </a:pPr>
            <a:r>
              <a:rPr lang="en-US" dirty="0" smtClean="0"/>
              <a:t>Burrows-Wheeler Transform algorithm, heuristic Smith-Waterman-like alignment to find high-scoring local hits </a:t>
            </a:r>
            <a:endParaRPr lang="fr-FR" dirty="0" smtClean="0"/>
          </a:p>
          <a:p>
            <a:pPr marL="838200" lvl="1" indent="-381000">
              <a:buClrTx/>
              <a:buFont typeface="Arial" pitchFamily="34" charset="0"/>
              <a:buChar char="•"/>
              <a:tabLst/>
            </a:pPr>
            <a:r>
              <a:rPr lang="fr-FR" dirty="0" smtClean="0"/>
              <a:t>SSAHA (</a:t>
            </a:r>
            <a:r>
              <a:rPr lang="fr-FR" dirty="0" err="1" smtClean="0"/>
              <a:t>Ning</a:t>
            </a:r>
            <a:r>
              <a:rPr lang="fr-FR" dirty="0" smtClean="0"/>
              <a:t> et al, 2001) (&gt;= 150bp)</a:t>
            </a:r>
          </a:p>
          <a:p>
            <a:pPr marL="1143000" lvl="2" indent="-228600">
              <a:buClrTx/>
              <a:buFont typeface="Arial" pitchFamily="34" charset="0"/>
              <a:buChar char="•"/>
              <a:tabLst/>
            </a:pPr>
            <a:r>
              <a:rPr lang="fr-FR" dirty="0" smtClean="0"/>
              <a:t>Hash table </a:t>
            </a:r>
            <a:r>
              <a:rPr lang="fr-FR" dirty="0" err="1" smtClean="0"/>
              <a:t>algorithm</a:t>
            </a:r>
            <a:endParaRPr lang="fr-FR" dirty="0" smtClean="0"/>
          </a:p>
          <a:p>
            <a:pPr marL="838200" lvl="1" indent="-381000">
              <a:buClrTx/>
              <a:buFont typeface="Arial" pitchFamily="34" charset="0"/>
              <a:buChar char="•"/>
              <a:tabLst/>
            </a:pPr>
            <a:r>
              <a:rPr lang="en-US" dirty="0" smtClean="0"/>
              <a:t>Super-maximal Exact Matching (Li 2012) – </a:t>
            </a:r>
            <a:r>
              <a:rPr lang="en-US" b="1" dirty="0" smtClean="0"/>
              <a:t>Default</a:t>
            </a:r>
          </a:p>
        </p:txBody>
      </p:sp>
      <p:sp>
        <p:nvSpPr>
          <p:cNvPr id="34820" name="Text Box 4"/>
          <p:cNvSpPr txBox="1">
            <a:spLocks noChangeArrowheads="1"/>
          </p:cNvSpPr>
          <p:nvPr/>
        </p:nvSpPr>
        <p:spPr bwMode="auto">
          <a:xfrm>
            <a:off x="152400" y="5016500"/>
            <a:ext cx="8991600" cy="1015663"/>
          </a:xfrm>
          <a:prstGeom prst="rect">
            <a:avLst/>
          </a:prstGeom>
          <a:noFill/>
          <a:ln w="9525">
            <a:noFill/>
            <a:miter lim="800000"/>
            <a:headEnd/>
            <a:tailEnd/>
          </a:ln>
        </p:spPr>
        <p:txBody>
          <a:bodyPr>
            <a:spAutoFit/>
          </a:bodyPr>
          <a:lstStyle/>
          <a:p>
            <a:r>
              <a:rPr lang="en-US" sz="1200" dirty="0"/>
              <a:t>Li, H, Durbin, R (2009). Fast and accurate short read alignment with Burrows-Wheeler transform. </a:t>
            </a:r>
            <a:r>
              <a:rPr lang="en-US" sz="1200" i="1" dirty="0"/>
              <a:t>Bioinformatics</a:t>
            </a:r>
            <a:r>
              <a:rPr lang="en-US" sz="1200" dirty="0"/>
              <a:t>, 25, 14:1754-60.</a:t>
            </a:r>
          </a:p>
          <a:p>
            <a:r>
              <a:rPr lang="en-US" sz="1200" dirty="0"/>
              <a:t>Li, H, Durbin, R (2010). Fast and accurate long-read alignment with Burrows-Wheeler transform. </a:t>
            </a:r>
            <a:r>
              <a:rPr lang="en-US" sz="1200" i="1" dirty="0"/>
              <a:t>Bioinformatics</a:t>
            </a:r>
            <a:r>
              <a:rPr lang="en-US" sz="1200" dirty="0"/>
              <a:t>, 26, 5:589-95.</a:t>
            </a:r>
          </a:p>
          <a:p>
            <a:r>
              <a:rPr lang="en-US" sz="1200" dirty="0" err="1"/>
              <a:t>Ning</a:t>
            </a:r>
            <a:r>
              <a:rPr lang="en-US" sz="1200" dirty="0"/>
              <a:t>, Z, Cox, AJ, </a:t>
            </a:r>
            <a:r>
              <a:rPr lang="en-US" sz="1200" dirty="0" err="1"/>
              <a:t>Mullikin</a:t>
            </a:r>
            <a:r>
              <a:rPr lang="en-US" sz="1200" dirty="0"/>
              <a:t>, JC (2001). SSAHA: a fast search method for large DNA databases. </a:t>
            </a:r>
            <a:r>
              <a:rPr lang="en-US" sz="1200" i="1" dirty="0"/>
              <a:t>Genome Res.</a:t>
            </a:r>
            <a:r>
              <a:rPr lang="en-US" sz="1200" dirty="0"/>
              <a:t>, 11, 10:1725-9.</a:t>
            </a:r>
          </a:p>
          <a:p>
            <a:r>
              <a:rPr lang="en-US" sz="1200" dirty="0"/>
              <a:t>Li, </a:t>
            </a:r>
            <a:r>
              <a:rPr lang="en-US" sz="1200" dirty="0" err="1"/>
              <a:t>Heng</a:t>
            </a:r>
            <a:r>
              <a:rPr lang="en-US" sz="1200" dirty="0"/>
              <a:t> (2012). Exploring single-sample SNP and INDEL calling with whole-genome de novo assembly. Bioinformatics, 28, 14:1838-1844. </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457200" y="1082824"/>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843" name="Title 2"/>
          <p:cNvSpPr>
            <a:spLocks noGrp="1"/>
          </p:cNvSpPr>
          <p:nvPr>
            <p:ph type="title" idx="4294967295"/>
          </p:nvPr>
        </p:nvSpPr>
        <p:spPr>
          <a:xfrm>
            <a:off x="304800" y="322433"/>
            <a:ext cx="8547100" cy="833438"/>
          </a:xfrm>
        </p:spPr>
        <p:txBody>
          <a:bodyPr lIns="91440" tIns="45720" rIns="91440" bIns="45720" anchor="t"/>
          <a:lstStyle/>
          <a:p>
            <a:pPr eaLnBrk="1" hangingPunct="1"/>
            <a:r>
              <a:rPr lang="en-US" dirty="0" smtClean="0"/>
              <a:t>TMAP Workflow</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idx="4294967295"/>
          </p:nvPr>
        </p:nvSpPr>
        <p:spPr>
          <a:xfrm>
            <a:off x="227612" y="0"/>
            <a:ext cx="8683026" cy="700088"/>
          </a:xfrm>
        </p:spPr>
        <p:txBody>
          <a:bodyPr lIns="91440" tIns="45720" rIns="91440" bIns="45720"/>
          <a:lstStyle/>
          <a:p>
            <a:r>
              <a:rPr lang="en-US" dirty="0" smtClean="0"/>
              <a:t>Agenda</a:t>
            </a:r>
          </a:p>
        </p:txBody>
      </p:sp>
      <p:sp>
        <p:nvSpPr>
          <p:cNvPr id="8195" name="Rectangle 5"/>
          <p:cNvSpPr>
            <a:spLocks noGrp="1"/>
          </p:cNvSpPr>
          <p:nvPr>
            <p:ph type="body" idx="4294967295"/>
          </p:nvPr>
        </p:nvSpPr>
        <p:spPr/>
        <p:txBody>
          <a:bodyPr lIns="91440" tIns="45720" rIns="91440" bIns="45720"/>
          <a:lstStyle/>
          <a:p>
            <a:pPr>
              <a:buClrTx/>
              <a:buFont typeface="Arial" pitchFamily="34" charset="0"/>
              <a:buChar char="•"/>
            </a:pPr>
            <a:r>
              <a:rPr lang="fr-FR" dirty="0" err="1" smtClean="0"/>
              <a:t>Primary</a:t>
            </a:r>
            <a:r>
              <a:rPr lang="fr-FR" dirty="0" smtClean="0"/>
              <a:t> data </a:t>
            </a:r>
            <a:r>
              <a:rPr lang="fr-FR" dirty="0" err="1" smtClean="0"/>
              <a:t>analysis</a:t>
            </a:r>
            <a:r>
              <a:rPr lang="fr-FR" dirty="0" smtClean="0"/>
              <a:t> </a:t>
            </a:r>
            <a:r>
              <a:rPr lang="fr-FR" dirty="0" err="1" smtClean="0"/>
              <a:t>workflow</a:t>
            </a:r>
            <a:endParaRPr lang="fr-FR" dirty="0" smtClean="0"/>
          </a:p>
          <a:p>
            <a:pPr lvl="1">
              <a:buClrTx/>
              <a:buFont typeface="Arial" pitchFamily="34" charset="0"/>
              <a:buChar char="•"/>
            </a:pPr>
            <a:r>
              <a:rPr lang="fr-FR" dirty="0" err="1" smtClean="0"/>
              <a:t>Raw</a:t>
            </a:r>
            <a:r>
              <a:rPr lang="fr-FR" dirty="0" smtClean="0"/>
              <a:t> acquisition </a:t>
            </a:r>
            <a:r>
              <a:rPr lang="fr-FR" dirty="0" err="1" smtClean="0"/>
              <a:t>processing</a:t>
            </a:r>
            <a:endParaRPr lang="fr-FR" dirty="0" smtClean="0"/>
          </a:p>
          <a:p>
            <a:pPr lvl="1">
              <a:buClrTx/>
              <a:buFont typeface="Arial" pitchFamily="34" charset="0"/>
              <a:buChar char="•"/>
            </a:pPr>
            <a:r>
              <a:rPr lang="fr-FR" dirty="0" smtClean="0"/>
              <a:t>Classification</a:t>
            </a:r>
          </a:p>
          <a:p>
            <a:pPr lvl="1">
              <a:buClrTx/>
              <a:buFont typeface="Arial" pitchFamily="34" charset="0"/>
              <a:buChar char="•"/>
            </a:pPr>
            <a:r>
              <a:rPr lang="fr-FR" dirty="0" smtClean="0"/>
              <a:t>Signal </a:t>
            </a:r>
            <a:r>
              <a:rPr lang="fr-FR" dirty="0" err="1" smtClean="0"/>
              <a:t>Processing</a:t>
            </a:r>
            <a:endParaRPr lang="fr-FR" dirty="0" smtClean="0"/>
          </a:p>
          <a:p>
            <a:pPr lvl="1">
              <a:buClrTx/>
              <a:buFont typeface="Arial" pitchFamily="34" charset="0"/>
              <a:buChar char="•"/>
            </a:pPr>
            <a:r>
              <a:rPr lang="fr-FR" dirty="0" smtClean="0"/>
              <a:t>Base </a:t>
            </a:r>
            <a:r>
              <a:rPr lang="fr-FR" dirty="0" err="1" smtClean="0"/>
              <a:t>calling</a:t>
            </a:r>
            <a:endParaRPr lang="fr-FR" dirty="0" smtClean="0"/>
          </a:p>
          <a:p>
            <a:pPr lvl="1">
              <a:buClrTx/>
              <a:buFont typeface="Arial" pitchFamily="34" charset="0"/>
              <a:buChar char="•"/>
            </a:pPr>
            <a:r>
              <a:rPr lang="fr-FR" dirty="0" smtClean="0"/>
              <a:t>Read </a:t>
            </a:r>
            <a:r>
              <a:rPr lang="fr-FR" dirty="0" err="1" smtClean="0"/>
              <a:t>Filtering</a:t>
            </a:r>
            <a:r>
              <a:rPr lang="fr-FR" dirty="0" smtClean="0"/>
              <a:t> and </a:t>
            </a:r>
            <a:r>
              <a:rPr lang="fr-FR" dirty="0" err="1" smtClean="0"/>
              <a:t>Trimming</a:t>
            </a:r>
            <a:endParaRPr lang="fr-FR" dirty="0" smtClean="0"/>
          </a:p>
          <a:p>
            <a:pPr>
              <a:buClrTx/>
              <a:buFont typeface="Arial" pitchFamily="34" charset="0"/>
              <a:buChar char="•"/>
            </a:pPr>
            <a:r>
              <a:rPr lang="fr-FR" dirty="0" err="1" smtClean="0"/>
              <a:t>Sequence</a:t>
            </a:r>
            <a:r>
              <a:rPr lang="fr-FR" dirty="0" smtClean="0"/>
              <a:t> </a:t>
            </a:r>
            <a:r>
              <a:rPr lang="fr-FR" dirty="0" err="1" smtClean="0"/>
              <a:t>alignment</a:t>
            </a:r>
            <a:endParaRPr lang="fr-FR" dirty="0" smtClean="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457200" y="0"/>
            <a:ext cx="8229600" cy="1143000"/>
          </a:xfrm>
        </p:spPr>
        <p:txBody>
          <a:bodyPr lIns="91440" tIns="45720" rIns="91440" bIns="45720"/>
          <a:lstStyle/>
          <a:p>
            <a:r>
              <a:rPr lang="fr-FR" dirty="0" smtClean="0"/>
              <a:t>Default Command</a:t>
            </a:r>
            <a:endParaRPr lang="en-US" dirty="0" smtClean="0"/>
          </a:p>
        </p:txBody>
      </p:sp>
      <p:sp>
        <p:nvSpPr>
          <p:cNvPr id="36867" name="Text Box 4"/>
          <p:cNvSpPr>
            <a:spLocks noGrp="1" noChangeArrowheads="1"/>
          </p:cNvSpPr>
          <p:nvPr>
            <p:ph type="body" idx="4294967295"/>
          </p:nvPr>
        </p:nvSpPr>
        <p:spPr>
          <a:xfrm>
            <a:off x="152400" y="1495425"/>
            <a:ext cx="8839200" cy="457200"/>
          </a:xfrm>
          <a:solidFill>
            <a:srgbClr val="DDDDDD"/>
          </a:solidFill>
        </p:spPr>
        <p:txBody>
          <a:bodyPr lIns="91440" tIns="45720" rIns="91440" bIns="45720"/>
          <a:lstStyle/>
          <a:p>
            <a:pPr eaLnBrk="1" hangingPunct="1">
              <a:spcBef>
                <a:spcPct val="0"/>
              </a:spcBef>
              <a:buClr>
                <a:srgbClr val="002060"/>
              </a:buClr>
              <a:buFontTx/>
              <a:buNone/>
            </a:pPr>
            <a:r>
              <a:rPr lang="en-US" sz="1800" b="1" smtClean="0">
                <a:latin typeface="Arial" pitchFamily="34" charset="0"/>
                <a:cs typeface="Arial" pitchFamily="34" charset="0"/>
              </a:rPr>
              <a:t>tmap mapall -n 12 -f &lt;FASTA&gt; -r &lt;BAM&gt; -v -Y -u -o 0 stage1 map4</a:t>
            </a:r>
            <a:endParaRPr lang="en-US" sz="1600" b="1" smtClean="0">
              <a:latin typeface="Arial" pitchFamily="34" charset="0"/>
              <a:cs typeface="Arial" pitchFamily="34" charset="0"/>
            </a:endParaRPr>
          </a:p>
        </p:txBody>
      </p:sp>
      <p:sp>
        <p:nvSpPr>
          <p:cNvPr id="36868" name="Text Box 5"/>
          <p:cNvSpPr txBox="1">
            <a:spLocks noChangeArrowheads="1"/>
          </p:cNvSpPr>
          <p:nvPr/>
        </p:nvSpPr>
        <p:spPr bwMode="auto">
          <a:xfrm>
            <a:off x="304800" y="2095500"/>
            <a:ext cx="8135560" cy="2000548"/>
          </a:xfrm>
          <a:prstGeom prst="rect">
            <a:avLst/>
          </a:prstGeom>
          <a:noFill/>
          <a:ln w="9525">
            <a:noFill/>
            <a:miter lim="800000"/>
            <a:headEnd/>
            <a:tailEnd/>
          </a:ln>
        </p:spPr>
        <p:txBody>
          <a:bodyPr wrap="none">
            <a:spAutoFit/>
          </a:bodyPr>
          <a:lstStyle/>
          <a:p>
            <a:pPr>
              <a:buClr>
                <a:srgbClr val="002060"/>
              </a:buClr>
            </a:pPr>
            <a:r>
              <a:rPr lang="fr-FR" sz="2000">
                <a:cs typeface="Arial" pitchFamily="34" charset="0"/>
              </a:rPr>
              <a:t>Stage1: 	we could specify multiple stages… </a:t>
            </a:r>
          </a:p>
          <a:p>
            <a:pPr>
              <a:buClr>
                <a:srgbClr val="002060"/>
              </a:buClr>
            </a:pPr>
            <a:r>
              <a:rPr lang="fr-FR" sz="2000">
                <a:cs typeface="Arial" pitchFamily="34" charset="0"/>
              </a:rPr>
              <a:t>Map4: 		</a:t>
            </a:r>
            <a:r>
              <a:rPr lang="en-US" sz="2000">
                <a:cs typeface="Arial" pitchFamily="34" charset="0"/>
              </a:rPr>
              <a:t>super maximal exact matching algorithm</a:t>
            </a:r>
            <a:r>
              <a:rPr lang="en-US">
                <a:cs typeface="Arial" pitchFamily="34" charset="0"/>
              </a:rPr>
              <a:t> </a:t>
            </a:r>
          </a:p>
          <a:p>
            <a:pPr>
              <a:buClr>
                <a:srgbClr val="002060"/>
              </a:buClr>
            </a:pPr>
            <a:r>
              <a:rPr lang="fr-FR" sz="2000">
                <a:cs typeface="Arial" pitchFamily="34" charset="0"/>
              </a:rPr>
              <a:t>-n		number of threads</a:t>
            </a:r>
          </a:p>
          <a:p>
            <a:pPr>
              <a:buClr>
                <a:srgbClr val="002060"/>
              </a:buClr>
            </a:pPr>
            <a:r>
              <a:rPr lang="fr-FR" sz="2000">
                <a:cs typeface="Arial" pitchFamily="34" charset="0"/>
              </a:rPr>
              <a:t>-v 		verbose</a:t>
            </a:r>
          </a:p>
          <a:p>
            <a:pPr>
              <a:buClr>
                <a:srgbClr val="002060"/>
              </a:buClr>
            </a:pPr>
            <a:r>
              <a:rPr lang="fr-FR" sz="2000">
                <a:cs typeface="Arial" pitchFamily="34" charset="0"/>
              </a:rPr>
              <a:t>-Y		i</a:t>
            </a:r>
            <a:r>
              <a:rPr lang="en-US" sz="2000">
                <a:cs typeface="Arial" pitchFamily="34" charset="0"/>
              </a:rPr>
              <a:t>nclude flow space specific SAM tags when available</a:t>
            </a:r>
          </a:p>
          <a:p>
            <a:pPr>
              <a:buClr>
                <a:srgbClr val="002060"/>
              </a:buClr>
            </a:pPr>
            <a:r>
              <a:rPr lang="fr-FR" sz="2000">
                <a:cs typeface="Arial" pitchFamily="34" charset="0"/>
              </a:rPr>
              <a:t>-o		output type 0 (SAM), 1 (BAM, 2 (uncompressed BAM)</a:t>
            </a:r>
            <a:endParaRPr lang="en-US" sz="2000">
              <a:cs typeface="Arial" pitchFamily="34" charset="0"/>
            </a:endParaRPr>
          </a:p>
        </p:txBody>
      </p:sp>
      <p:sp>
        <p:nvSpPr>
          <p:cNvPr id="36869" name="Rectangle 3"/>
          <p:cNvSpPr>
            <a:spLocks/>
          </p:cNvSpPr>
          <p:nvPr/>
        </p:nvSpPr>
        <p:spPr bwMode="auto">
          <a:xfrm>
            <a:off x="452438" y="4154488"/>
            <a:ext cx="4364037" cy="1905000"/>
          </a:xfrm>
          <a:prstGeom prst="rect">
            <a:avLst/>
          </a:prstGeom>
          <a:noFill/>
          <a:ln w="9525">
            <a:noFill/>
            <a:miter lim="800000"/>
            <a:headEnd/>
            <a:tailEnd/>
          </a:ln>
        </p:spPr>
        <p:txBody>
          <a:bodyPr/>
          <a:lstStyle/>
          <a:p>
            <a:pPr marL="342900" indent="-342900" eaLnBrk="0" hangingPunct="0">
              <a:spcBef>
                <a:spcPct val="20000"/>
              </a:spcBef>
              <a:buClr>
                <a:srgbClr val="002060"/>
              </a:buClr>
              <a:buFont typeface="Arial" pitchFamily="34" charset="0"/>
              <a:buNone/>
            </a:pPr>
            <a:r>
              <a:rPr lang="fr-FR" sz="2400">
                <a:cs typeface="Arial" pitchFamily="34" charset="0"/>
              </a:rPr>
              <a:t>Default Scoring:</a:t>
            </a:r>
          </a:p>
          <a:p>
            <a:pPr marL="742950" lvl="1" indent="-285750" eaLnBrk="0" hangingPunct="0">
              <a:spcBef>
                <a:spcPct val="20000"/>
              </a:spcBef>
              <a:buClr>
                <a:srgbClr val="002060"/>
              </a:buClr>
              <a:buFont typeface="Arial" pitchFamily="34" charset="0"/>
              <a:buChar char="–"/>
            </a:pPr>
            <a:r>
              <a:rPr lang="fr-FR" sz="2000">
                <a:cs typeface="Arial" pitchFamily="34" charset="0"/>
              </a:rPr>
              <a:t>Match			+1</a:t>
            </a:r>
          </a:p>
          <a:p>
            <a:pPr marL="742950" lvl="1" indent="-285750" eaLnBrk="0" hangingPunct="0">
              <a:spcBef>
                <a:spcPct val="20000"/>
              </a:spcBef>
              <a:buClr>
                <a:srgbClr val="002060"/>
              </a:buClr>
              <a:buFont typeface="Arial" pitchFamily="34" charset="0"/>
              <a:buChar char="–"/>
            </a:pPr>
            <a:r>
              <a:rPr lang="fr-FR" sz="2000">
                <a:cs typeface="Arial" pitchFamily="34" charset="0"/>
              </a:rPr>
              <a:t>Mismatch penalty		-3</a:t>
            </a:r>
          </a:p>
          <a:p>
            <a:pPr marL="742950" lvl="1" indent="-285750" eaLnBrk="0" hangingPunct="0">
              <a:spcBef>
                <a:spcPct val="20000"/>
              </a:spcBef>
              <a:buClr>
                <a:srgbClr val="002060"/>
              </a:buClr>
              <a:buFont typeface="Arial" pitchFamily="34" charset="0"/>
              <a:buChar char="–"/>
            </a:pPr>
            <a:r>
              <a:rPr lang="fr-FR" sz="2000">
                <a:cs typeface="Arial" pitchFamily="34" charset="0"/>
              </a:rPr>
              <a:t>Gap open penalty	-5</a:t>
            </a:r>
          </a:p>
          <a:p>
            <a:pPr marL="742950" lvl="1" indent="-285750" eaLnBrk="0" hangingPunct="0">
              <a:spcBef>
                <a:spcPct val="20000"/>
              </a:spcBef>
              <a:buClr>
                <a:srgbClr val="002060"/>
              </a:buClr>
              <a:buFont typeface="Arial" pitchFamily="34" charset="0"/>
              <a:buChar char="–"/>
            </a:pPr>
            <a:r>
              <a:rPr lang="fr-FR" sz="2000">
                <a:cs typeface="Arial" pitchFamily="34" charset="0"/>
              </a:rPr>
              <a:t>Gap extension penalty	-2</a:t>
            </a:r>
          </a:p>
        </p:txBody>
      </p:sp>
      <p:sp>
        <p:nvSpPr>
          <p:cNvPr id="36870" name="Text Box 5"/>
          <p:cNvSpPr txBox="1">
            <a:spLocks noChangeArrowheads="1"/>
          </p:cNvSpPr>
          <p:nvPr/>
        </p:nvSpPr>
        <p:spPr bwMode="auto">
          <a:xfrm>
            <a:off x="304800" y="1066800"/>
            <a:ext cx="7047122" cy="461665"/>
          </a:xfrm>
          <a:prstGeom prst="rect">
            <a:avLst/>
          </a:prstGeom>
          <a:noFill/>
          <a:ln w="9525">
            <a:noFill/>
            <a:miter lim="800000"/>
            <a:headEnd/>
            <a:tailEnd/>
          </a:ln>
        </p:spPr>
        <p:txBody>
          <a:bodyPr wrap="none">
            <a:spAutoFit/>
          </a:bodyPr>
          <a:lstStyle/>
          <a:p>
            <a:pPr>
              <a:buClr>
                <a:srgbClr val="002060"/>
              </a:buClr>
            </a:pPr>
            <a:r>
              <a:rPr lang="fr-FR" sz="2000">
                <a:cs typeface="Arial" pitchFamily="34" charset="0"/>
              </a:rPr>
              <a:t>The default can be found under the generated BAM header </a:t>
            </a:r>
            <a:r>
              <a:rPr lang="en-US">
                <a:cs typeface="Arial" pitchFamily="34" charset="0"/>
              </a:rPr>
              <a:t> </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381000" y="0"/>
            <a:ext cx="8229600" cy="1143000"/>
          </a:xfrm>
        </p:spPr>
        <p:txBody>
          <a:bodyPr lIns="91440" tIns="45720" rIns="91440" bIns="45720"/>
          <a:lstStyle/>
          <a:p>
            <a:r>
              <a:rPr lang="fr-FR" dirty="0" smtClean="0"/>
              <a:t>Extension &amp; </a:t>
            </a:r>
            <a:r>
              <a:rPr lang="fr-FR" dirty="0" err="1" smtClean="0"/>
              <a:t>Scoring</a:t>
            </a:r>
            <a:r>
              <a:rPr lang="fr-FR" dirty="0" smtClean="0"/>
              <a:t> </a:t>
            </a:r>
            <a:r>
              <a:rPr lang="fr-FR" dirty="0" err="1" smtClean="0"/>
              <a:t>example</a:t>
            </a:r>
            <a:r>
              <a:rPr lang="fr-FR" dirty="0" smtClean="0"/>
              <a:t>…</a:t>
            </a:r>
            <a:endParaRPr lang="en-US" dirty="0" smtClean="0"/>
          </a:p>
        </p:txBody>
      </p:sp>
      <p:sp>
        <p:nvSpPr>
          <p:cNvPr id="37891" name="Line 4"/>
          <p:cNvSpPr>
            <a:spLocks noChangeShapeType="1"/>
          </p:cNvSpPr>
          <p:nvPr/>
        </p:nvSpPr>
        <p:spPr bwMode="auto">
          <a:xfrm>
            <a:off x="371475" y="1574800"/>
            <a:ext cx="2295525" cy="1588"/>
          </a:xfrm>
          <a:prstGeom prst="line">
            <a:avLst/>
          </a:prstGeom>
          <a:noFill/>
          <a:ln w="69850">
            <a:solidFill>
              <a:schemeClr val="tx2"/>
            </a:solidFill>
            <a:round/>
            <a:headEnd/>
            <a:tailEnd/>
          </a:ln>
        </p:spPr>
        <p:txBody>
          <a:bodyPr/>
          <a:lstStyle/>
          <a:p>
            <a:endParaRPr lang="en-US" sz="1800"/>
          </a:p>
        </p:txBody>
      </p:sp>
      <p:sp>
        <p:nvSpPr>
          <p:cNvPr id="37892" name="Line 5"/>
          <p:cNvSpPr>
            <a:spLocks noChangeShapeType="1"/>
          </p:cNvSpPr>
          <p:nvPr/>
        </p:nvSpPr>
        <p:spPr bwMode="auto">
          <a:xfrm>
            <a:off x="3048000" y="1574800"/>
            <a:ext cx="2479675" cy="1588"/>
          </a:xfrm>
          <a:prstGeom prst="line">
            <a:avLst/>
          </a:prstGeom>
          <a:noFill/>
          <a:ln w="69850">
            <a:solidFill>
              <a:schemeClr val="tx2"/>
            </a:solidFill>
            <a:round/>
            <a:headEnd/>
            <a:tailEnd/>
          </a:ln>
        </p:spPr>
        <p:txBody>
          <a:bodyPr/>
          <a:lstStyle/>
          <a:p>
            <a:endParaRPr lang="en-US" sz="1800"/>
          </a:p>
        </p:txBody>
      </p:sp>
      <p:sp>
        <p:nvSpPr>
          <p:cNvPr id="37893" name="Text Box 7"/>
          <p:cNvSpPr txBox="1">
            <a:spLocks noChangeArrowheads="1"/>
          </p:cNvSpPr>
          <p:nvPr/>
        </p:nvSpPr>
        <p:spPr bwMode="auto">
          <a:xfrm>
            <a:off x="5029200" y="889000"/>
            <a:ext cx="3877985" cy="369332"/>
          </a:xfrm>
          <a:prstGeom prst="rect">
            <a:avLst/>
          </a:prstGeom>
          <a:solidFill>
            <a:schemeClr val="bg1"/>
          </a:solidFill>
          <a:ln w="9525">
            <a:noFill/>
            <a:miter lim="800000"/>
            <a:headEnd/>
            <a:tailEnd/>
          </a:ln>
        </p:spPr>
        <p:txBody>
          <a:bodyPr wrap="none">
            <a:spAutoFit/>
          </a:bodyPr>
          <a:lstStyle/>
          <a:p>
            <a:r>
              <a:rPr lang="fr-FR" sz="1800"/>
              <a:t>Reference contigs or Chromosomes</a:t>
            </a:r>
            <a:endParaRPr lang="en-US" sz="1800"/>
          </a:p>
        </p:txBody>
      </p:sp>
      <p:sp>
        <p:nvSpPr>
          <p:cNvPr id="37894" name="Line 8"/>
          <p:cNvSpPr>
            <a:spLocks noChangeShapeType="1"/>
          </p:cNvSpPr>
          <p:nvPr/>
        </p:nvSpPr>
        <p:spPr bwMode="auto">
          <a:xfrm>
            <a:off x="2360613" y="2200275"/>
            <a:ext cx="304800" cy="0"/>
          </a:xfrm>
          <a:prstGeom prst="line">
            <a:avLst/>
          </a:prstGeom>
          <a:noFill/>
          <a:ln w="63500">
            <a:solidFill>
              <a:schemeClr val="tx2"/>
            </a:solidFill>
            <a:round/>
            <a:headEnd/>
            <a:tailEnd/>
          </a:ln>
        </p:spPr>
        <p:txBody>
          <a:bodyPr/>
          <a:lstStyle/>
          <a:p>
            <a:endParaRPr lang="en-US" sz="1800"/>
          </a:p>
        </p:txBody>
      </p:sp>
      <p:sp>
        <p:nvSpPr>
          <p:cNvPr id="37895" name="Line 9"/>
          <p:cNvSpPr>
            <a:spLocks noChangeShapeType="1"/>
          </p:cNvSpPr>
          <p:nvPr/>
        </p:nvSpPr>
        <p:spPr bwMode="auto">
          <a:xfrm>
            <a:off x="2665413" y="2200275"/>
            <a:ext cx="1600200" cy="0"/>
          </a:xfrm>
          <a:prstGeom prst="line">
            <a:avLst/>
          </a:prstGeom>
          <a:noFill/>
          <a:ln w="63500">
            <a:solidFill>
              <a:srgbClr val="00CCFF"/>
            </a:solidFill>
            <a:round/>
            <a:headEnd/>
            <a:tailEnd/>
          </a:ln>
        </p:spPr>
        <p:txBody>
          <a:bodyPr/>
          <a:lstStyle/>
          <a:p>
            <a:endParaRPr lang="en-US" sz="1800"/>
          </a:p>
        </p:txBody>
      </p:sp>
      <p:sp>
        <p:nvSpPr>
          <p:cNvPr id="37896" name="Line 10"/>
          <p:cNvSpPr>
            <a:spLocks noChangeShapeType="1"/>
          </p:cNvSpPr>
          <p:nvPr/>
        </p:nvSpPr>
        <p:spPr bwMode="auto">
          <a:xfrm flipH="1" flipV="1">
            <a:off x="1998663" y="1619250"/>
            <a:ext cx="381000" cy="609600"/>
          </a:xfrm>
          <a:prstGeom prst="line">
            <a:avLst/>
          </a:prstGeom>
          <a:noFill/>
          <a:ln w="9525">
            <a:solidFill>
              <a:schemeClr val="tx1"/>
            </a:solidFill>
            <a:round/>
            <a:headEnd/>
            <a:tailEnd/>
          </a:ln>
        </p:spPr>
        <p:txBody>
          <a:bodyPr/>
          <a:lstStyle/>
          <a:p>
            <a:endParaRPr lang="en-US" sz="1800"/>
          </a:p>
        </p:txBody>
      </p:sp>
      <p:sp>
        <p:nvSpPr>
          <p:cNvPr id="37897" name="Line 11"/>
          <p:cNvSpPr>
            <a:spLocks noChangeShapeType="1"/>
          </p:cNvSpPr>
          <p:nvPr/>
        </p:nvSpPr>
        <p:spPr bwMode="auto">
          <a:xfrm flipH="1" flipV="1">
            <a:off x="2284413" y="1590675"/>
            <a:ext cx="381000" cy="609600"/>
          </a:xfrm>
          <a:prstGeom prst="line">
            <a:avLst/>
          </a:prstGeom>
          <a:noFill/>
          <a:ln w="9525">
            <a:solidFill>
              <a:schemeClr val="tx1"/>
            </a:solidFill>
            <a:round/>
            <a:headEnd/>
            <a:tailEnd/>
          </a:ln>
        </p:spPr>
        <p:txBody>
          <a:bodyPr/>
          <a:lstStyle/>
          <a:p>
            <a:endParaRPr lang="en-US" sz="1800"/>
          </a:p>
        </p:txBody>
      </p:sp>
      <p:sp>
        <p:nvSpPr>
          <p:cNvPr id="37898" name="Line 12"/>
          <p:cNvSpPr>
            <a:spLocks noChangeShapeType="1"/>
          </p:cNvSpPr>
          <p:nvPr/>
        </p:nvSpPr>
        <p:spPr bwMode="auto">
          <a:xfrm flipV="1">
            <a:off x="2351088" y="1590675"/>
            <a:ext cx="1000125" cy="609600"/>
          </a:xfrm>
          <a:prstGeom prst="line">
            <a:avLst/>
          </a:prstGeom>
          <a:noFill/>
          <a:ln w="9525">
            <a:solidFill>
              <a:schemeClr val="tx1"/>
            </a:solidFill>
            <a:round/>
            <a:headEnd/>
            <a:tailEnd/>
          </a:ln>
        </p:spPr>
        <p:txBody>
          <a:bodyPr/>
          <a:lstStyle/>
          <a:p>
            <a:endParaRPr lang="en-US" sz="1800"/>
          </a:p>
        </p:txBody>
      </p:sp>
      <p:sp>
        <p:nvSpPr>
          <p:cNvPr id="37899" name="Line 13"/>
          <p:cNvSpPr>
            <a:spLocks noChangeShapeType="1"/>
          </p:cNvSpPr>
          <p:nvPr/>
        </p:nvSpPr>
        <p:spPr bwMode="auto">
          <a:xfrm flipV="1">
            <a:off x="2655888" y="1590675"/>
            <a:ext cx="1000125" cy="609600"/>
          </a:xfrm>
          <a:prstGeom prst="line">
            <a:avLst/>
          </a:prstGeom>
          <a:noFill/>
          <a:ln w="9525">
            <a:solidFill>
              <a:schemeClr val="tx1"/>
            </a:solidFill>
            <a:round/>
            <a:headEnd/>
            <a:tailEnd/>
          </a:ln>
        </p:spPr>
        <p:txBody>
          <a:bodyPr/>
          <a:lstStyle/>
          <a:p>
            <a:endParaRPr lang="en-US" sz="1800"/>
          </a:p>
        </p:txBody>
      </p:sp>
      <p:sp>
        <p:nvSpPr>
          <p:cNvPr id="37900" name="Text Box 14"/>
          <p:cNvSpPr txBox="1">
            <a:spLocks noChangeArrowheads="1"/>
          </p:cNvSpPr>
          <p:nvPr/>
        </p:nvSpPr>
        <p:spPr bwMode="auto">
          <a:xfrm>
            <a:off x="2208213" y="2228850"/>
            <a:ext cx="723275" cy="369332"/>
          </a:xfrm>
          <a:prstGeom prst="rect">
            <a:avLst/>
          </a:prstGeom>
          <a:noFill/>
          <a:ln w="9525">
            <a:noFill/>
            <a:miter lim="800000"/>
            <a:headEnd/>
            <a:tailEnd/>
          </a:ln>
        </p:spPr>
        <p:txBody>
          <a:bodyPr wrap="none">
            <a:spAutoFit/>
          </a:bodyPr>
          <a:lstStyle/>
          <a:p>
            <a:r>
              <a:rPr lang="fr-FR" sz="1800"/>
              <a:t>Seed</a:t>
            </a:r>
            <a:endParaRPr lang="en-US" sz="1800"/>
          </a:p>
        </p:txBody>
      </p:sp>
      <p:sp>
        <p:nvSpPr>
          <p:cNvPr id="37901" name="Text Box 15"/>
          <p:cNvSpPr txBox="1">
            <a:spLocks noChangeArrowheads="1"/>
          </p:cNvSpPr>
          <p:nvPr/>
        </p:nvSpPr>
        <p:spPr bwMode="auto">
          <a:xfrm>
            <a:off x="4265613" y="2000250"/>
            <a:ext cx="736099" cy="369332"/>
          </a:xfrm>
          <a:prstGeom prst="rect">
            <a:avLst/>
          </a:prstGeom>
          <a:noFill/>
          <a:ln w="9525">
            <a:noFill/>
            <a:miter lim="800000"/>
            <a:headEnd/>
            <a:tailEnd/>
          </a:ln>
        </p:spPr>
        <p:txBody>
          <a:bodyPr wrap="none">
            <a:spAutoFit/>
          </a:bodyPr>
          <a:lstStyle/>
          <a:p>
            <a:r>
              <a:rPr lang="fr-FR" sz="1800"/>
              <a:t>Read</a:t>
            </a:r>
            <a:endParaRPr lang="en-US" sz="1800"/>
          </a:p>
        </p:txBody>
      </p:sp>
      <p:sp>
        <p:nvSpPr>
          <p:cNvPr id="37902" name="Text Box 16"/>
          <p:cNvSpPr txBox="1">
            <a:spLocks noChangeArrowheads="1"/>
          </p:cNvSpPr>
          <p:nvPr/>
        </p:nvSpPr>
        <p:spPr bwMode="auto">
          <a:xfrm>
            <a:off x="1676400" y="1193800"/>
            <a:ext cx="1107996" cy="369332"/>
          </a:xfrm>
          <a:prstGeom prst="rect">
            <a:avLst/>
          </a:prstGeom>
          <a:noFill/>
          <a:ln w="9525">
            <a:noFill/>
            <a:miter lim="800000"/>
            <a:headEnd/>
            <a:tailEnd/>
          </a:ln>
        </p:spPr>
        <p:txBody>
          <a:bodyPr wrap="none">
            <a:spAutoFit/>
          </a:bodyPr>
          <a:lstStyle/>
          <a:p>
            <a:r>
              <a:rPr lang="fr-FR" sz="1800"/>
              <a:t>Region 1</a:t>
            </a:r>
            <a:endParaRPr lang="en-US" sz="1800"/>
          </a:p>
        </p:txBody>
      </p:sp>
      <p:sp>
        <p:nvSpPr>
          <p:cNvPr id="37903" name="Text Box 17"/>
          <p:cNvSpPr txBox="1">
            <a:spLocks noChangeArrowheads="1"/>
          </p:cNvSpPr>
          <p:nvPr/>
        </p:nvSpPr>
        <p:spPr bwMode="auto">
          <a:xfrm>
            <a:off x="3117850" y="1193800"/>
            <a:ext cx="1107996" cy="369332"/>
          </a:xfrm>
          <a:prstGeom prst="rect">
            <a:avLst/>
          </a:prstGeom>
          <a:noFill/>
          <a:ln w="9525">
            <a:noFill/>
            <a:miter lim="800000"/>
            <a:headEnd/>
            <a:tailEnd/>
          </a:ln>
        </p:spPr>
        <p:txBody>
          <a:bodyPr wrap="none">
            <a:spAutoFit/>
          </a:bodyPr>
          <a:lstStyle/>
          <a:p>
            <a:r>
              <a:rPr lang="fr-FR" sz="1800"/>
              <a:t>Region 2</a:t>
            </a:r>
            <a:endParaRPr lang="en-US" sz="1800"/>
          </a:p>
        </p:txBody>
      </p:sp>
      <p:sp>
        <p:nvSpPr>
          <p:cNvPr id="37904" name="Line 18"/>
          <p:cNvSpPr>
            <a:spLocks noChangeShapeType="1"/>
          </p:cNvSpPr>
          <p:nvPr/>
        </p:nvSpPr>
        <p:spPr bwMode="auto">
          <a:xfrm>
            <a:off x="5902325" y="1574800"/>
            <a:ext cx="2936875" cy="0"/>
          </a:xfrm>
          <a:prstGeom prst="line">
            <a:avLst/>
          </a:prstGeom>
          <a:noFill/>
          <a:ln w="69850">
            <a:solidFill>
              <a:schemeClr val="tx2"/>
            </a:solidFill>
            <a:round/>
            <a:headEnd/>
            <a:tailEnd/>
          </a:ln>
        </p:spPr>
        <p:txBody>
          <a:bodyPr/>
          <a:lstStyle/>
          <a:p>
            <a:endParaRPr lang="en-US" sz="1800"/>
          </a:p>
        </p:txBody>
      </p:sp>
      <p:sp>
        <p:nvSpPr>
          <p:cNvPr id="37905" name="Line 19"/>
          <p:cNvSpPr>
            <a:spLocks noChangeShapeType="1"/>
          </p:cNvSpPr>
          <p:nvPr/>
        </p:nvSpPr>
        <p:spPr bwMode="auto">
          <a:xfrm flipH="1">
            <a:off x="5334000" y="1193800"/>
            <a:ext cx="838200" cy="304800"/>
          </a:xfrm>
          <a:prstGeom prst="line">
            <a:avLst/>
          </a:prstGeom>
          <a:noFill/>
          <a:ln w="9525">
            <a:solidFill>
              <a:schemeClr val="tx1"/>
            </a:solidFill>
            <a:round/>
            <a:headEnd/>
            <a:tailEnd/>
          </a:ln>
        </p:spPr>
        <p:txBody>
          <a:bodyPr/>
          <a:lstStyle/>
          <a:p>
            <a:endParaRPr lang="en-US" sz="1800"/>
          </a:p>
        </p:txBody>
      </p:sp>
      <p:sp>
        <p:nvSpPr>
          <p:cNvPr id="37906" name="Line 20"/>
          <p:cNvSpPr>
            <a:spLocks noChangeShapeType="1"/>
          </p:cNvSpPr>
          <p:nvPr/>
        </p:nvSpPr>
        <p:spPr bwMode="auto">
          <a:xfrm>
            <a:off x="6324600" y="1193800"/>
            <a:ext cx="533400" cy="304800"/>
          </a:xfrm>
          <a:prstGeom prst="line">
            <a:avLst/>
          </a:prstGeom>
          <a:noFill/>
          <a:ln w="9525">
            <a:solidFill>
              <a:schemeClr val="tx1"/>
            </a:solidFill>
            <a:round/>
            <a:headEnd/>
            <a:tailEnd/>
          </a:ln>
        </p:spPr>
        <p:txBody>
          <a:bodyPr/>
          <a:lstStyle/>
          <a:p>
            <a:endParaRPr lang="en-US" sz="1800"/>
          </a:p>
        </p:txBody>
      </p:sp>
      <p:sp>
        <p:nvSpPr>
          <p:cNvPr id="37907" name="Text Box 21"/>
          <p:cNvSpPr txBox="1">
            <a:spLocks noChangeArrowheads="1"/>
          </p:cNvSpPr>
          <p:nvPr/>
        </p:nvSpPr>
        <p:spPr bwMode="auto">
          <a:xfrm>
            <a:off x="1600200" y="3098800"/>
            <a:ext cx="1107996" cy="369332"/>
          </a:xfrm>
          <a:prstGeom prst="rect">
            <a:avLst/>
          </a:prstGeom>
          <a:noFill/>
          <a:ln w="9525">
            <a:noFill/>
            <a:miter lim="800000"/>
            <a:headEnd/>
            <a:tailEnd/>
          </a:ln>
        </p:spPr>
        <p:txBody>
          <a:bodyPr wrap="none">
            <a:spAutoFit/>
          </a:bodyPr>
          <a:lstStyle/>
          <a:p>
            <a:r>
              <a:rPr lang="fr-FR" sz="1800"/>
              <a:t>Region 1</a:t>
            </a:r>
            <a:endParaRPr lang="en-US" sz="1800"/>
          </a:p>
        </p:txBody>
      </p:sp>
      <p:sp>
        <p:nvSpPr>
          <p:cNvPr id="37908" name="Text Box 22"/>
          <p:cNvSpPr txBox="1">
            <a:spLocks noChangeArrowheads="1"/>
          </p:cNvSpPr>
          <p:nvPr/>
        </p:nvSpPr>
        <p:spPr bwMode="auto">
          <a:xfrm>
            <a:off x="6934200" y="3022600"/>
            <a:ext cx="1107996" cy="369332"/>
          </a:xfrm>
          <a:prstGeom prst="rect">
            <a:avLst/>
          </a:prstGeom>
          <a:noFill/>
          <a:ln w="9525">
            <a:noFill/>
            <a:miter lim="800000"/>
            <a:headEnd/>
            <a:tailEnd/>
          </a:ln>
        </p:spPr>
        <p:txBody>
          <a:bodyPr wrap="none">
            <a:spAutoFit/>
          </a:bodyPr>
          <a:lstStyle/>
          <a:p>
            <a:r>
              <a:rPr lang="fr-FR" sz="1800"/>
              <a:t>Region 2</a:t>
            </a:r>
            <a:endParaRPr lang="en-US" sz="1800"/>
          </a:p>
        </p:txBody>
      </p:sp>
      <p:sp>
        <p:nvSpPr>
          <p:cNvPr id="37909" name="Line 23"/>
          <p:cNvSpPr>
            <a:spLocks noChangeShapeType="1"/>
          </p:cNvSpPr>
          <p:nvPr/>
        </p:nvSpPr>
        <p:spPr bwMode="auto">
          <a:xfrm>
            <a:off x="1363662" y="4470400"/>
            <a:ext cx="1204913" cy="0"/>
          </a:xfrm>
          <a:prstGeom prst="line">
            <a:avLst/>
          </a:prstGeom>
          <a:noFill/>
          <a:ln w="63500">
            <a:solidFill>
              <a:schemeClr val="tx2"/>
            </a:solidFill>
            <a:round/>
            <a:headEnd/>
            <a:tailEnd/>
          </a:ln>
        </p:spPr>
        <p:txBody>
          <a:bodyPr/>
          <a:lstStyle/>
          <a:p>
            <a:endParaRPr lang="en-US" sz="1800"/>
          </a:p>
        </p:txBody>
      </p:sp>
      <p:sp>
        <p:nvSpPr>
          <p:cNvPr id="37910" name="Line 24"/>
          <p:cNvSpPr>
            <a:spLocks noChangeShapeType="1"/>
          </p:cNvSpPr>
          <p:nvPr/>
        </p:nvSpPr>
        <p:spPr bwMode="auto">
          <a:xfrm>
            <a:off x="2582862" y="4470400"/>
            <a:ext cx="1828800" cy="0"/>
          </a:xfrm>
          <a:prstGeom prst="line">
            <a:avLst/>
          </a:prstGeom>
          <a:noFill/>
          <a:ln w="63500">
            <a:solidFill>
              <a:srgbClr val="00CCFF"/>
            </a:solidFill>
            <a:round/>
            <a:headEnd/>
            <a:tailEnd/>
          </a:ln>
        </p:spPr>
        <p:txBody>
          <a:bodyPr/>
          <a:lstStyle/>
          <a:p>
            <a:endParaRPr lang="en-US" sz="1800"/>
          </a:p>
        </p:txBody>
      </p:sp>
      <p:sp>
        <p:nvSpPr>
          <p:cNvPr id="37911" name="Text Box 25"/>
          <p:cNvSpPr txBox="1">
            <a:spLocks noChangeArrowheads="1"/>
          </p:cNvSpPr>
          <p:nvPr/>
        </p:nvSpPr>
        <p:spPr bwMode="auto">
          <a:xfrm>
            <a:off x="1343025" y="4546600"/>
            <a:ext cx="668338" cy="336550"/>
          </a:xfrm>
          <a:prstGeom prst="rect">
            <a:avLst/>
          </a:prstGeom>
          <a:noFill/>
          <a:ln w="9525">
            <a:noFill/>
            <a:miter lim="800000"/>
            <a:headEnd/>
            <a:tailEnd/>
          </a:ln>
        </p:spPr>
        <p:txBody>
          <a:bodyPr wrap="none">
            <a:spAutoFit/>
          </a:bodyPr>
          <a:lstStyle/>
          <a:p>
            <a:r>
              <a:rPr lang="fr-FR" b="1">
                <a:solidFill>
                  <a:schemeClr val="tx2"/>
                </a:solidFill>
              </a:rPr>
              <a:t>Seed</a:t>
            </a:r>
            <a:endParaRPr lang="en-US" b="1">
              <a:solidFill>
                <a:schemeClr val="tx2"/>
              </a:solidFill>
            </a:endParaRPr>
          </a:p>
        </p:txBody>
      </p:sp>
      <p:sp>
        <p:nvSpPr>
          <p:cNvPr id="37912" name="Line 26"/>
          <p:cNvSpPr>
            <a:spLocks noChangeShapeType="1"/>
          </p:cNvSpPr>
          <p:nvPr/>
        </p:nvSpPr>
        <p:spPr bwMode="auto">
          <a:xfrm flipH="1">
            <a:off x="1066800" y="2336800"/>
            <a:ext cx="1143000" cy="1447800"/>
          </a:xfrm>
          <a:prstGeom prst="line">
            <a:avLst/>
          </a:prstGeom>
          <a:noFill/>
          <a:ln w="9525">
            <a:solidFill>
              <a:schemeClr val="tx1"/>
            </a:solidFill>
            <a:round/>
            <a:headEnd/>
            <a:tailEnd/>
          </a:ln>
        </p:spPr>
        <p:txBody>
          <a:bodyPr/>
          <a:lstStyle/>
          <a:p>
            <a:endParaRPr lang="en-US" sz="1800"/>
          </a:p>
        </p:txBody>
      </p:sp>
      <p:sp>
        <p:nvSpPr>
          <p:cNvPr id="37913" name="Line 27"/>
          <p:cNvSpPr>
            <a:spLocks noChangeShapeType="1"/>
          </p:cNvSpPr>
          <p:nvPr/>
        </p:nvSpPr>
        <p:spPr bwMode="auto">
          <a:xfrm>
            <a:off x="4343400" y="2413000"/>
            <a:ext cx="228600" cy="1473200"/>
          </a:xfrm>
          <a:prstGeom prst="line">
            <a:avLst/>
          </a:prstGeom>
          <a:noFill/>
          <a:ln w="9525">
            <a:solidFill>
              <a:schemeClr val="tx1"/>
            </a:solidFill>
            <a:round/>
            <a:headEnd/>
            <a:tailEnd/>
          </a:ln>
        </p:spPr>
        <p:txBody>
          <a:bodyPr/>
          <a:lstStyle/>
          <a:p>
            <a:endParaRPr lang="en-US"/>
          </a:p>
        </p:txBody>
      </p:sp>
      <p:sp>
        <p:nvSpPr>
          <p:cNvPr id="37914" name="Line 28"/>
          <p:cNvSpPr>
            <a:spLocks noChangeShapeType="1"/>
          </p:cNvSpPr>
          <p:nvPr/>
        </p:nvSpPr>
        <p:spPr bwMode="auto">
          <a:xfrm flipH="1">
            <a:off x="5638800" y="2286000"/>
            <a:ext cx="1143000" cy="1600200"/>
          </a:xfrm>
          <a:prstGeom prst="line">
            <a:avLst/>
          </a:prstGeom>
          <a:noFill/>
          <a:ln w="9525">
            <a:solidFill>
              <a:schemeClr val="tx1"/>
            </a:solidFill>
            <a:round/>
            <a:headEnd/>
            <a:tailEnd/>
          </a:ln>
        </p:spPr>
        <p:txBody>
          <a:bodyPr/>
          <a:lstStyle/>
          <a:p>
            <a:endParaRPr lang="en-US"/>
          </a:p>
        </p:txBody>
      </p:sp>
      <p:sp>
        <p:nvSpPr>
          <p:cNvPr id="37915" name="Line 29"/>
          <p:cNvSpPr>
            <a:spLocks noChangeShapeType="1"/>
          </p:cNvSpPr>
          <p:nvPr/>
        </p:nvSpPr>
        <p:spPr bwMode="auto">
          <a:xfrm>
            <a:off x="8077200" y="2286000"/>
            <a:ext cx="914400" cy="1574800"/>
          </a:xfrm>
          <a:prstGeom prst="line">
            <a:avLst/>
          </a:prstGeom>
          <a:noFill/>
          <a:ln w="9525">
            <a:solidFill>
              <a:schemeClr val="tx1"/>
            </a:solidFill>
            <a:round/>
            <a:headEnd/>
            <a:tailEnd/>
          </a:ln>
        </p:spPr>
        <p:txBody>
          <a:bodyPr/>
          <a:lstStyle/>
          <a:p>
            <a:endParaRPr lang="en-US"/>
          </a:p>
        </p:txBody>
      </p:sp>
      <p:sp>
        <p:nvSpPr>
          <p:cNvPr id="37916" name="Text Box 30"/>
          <p:cNvSpPr txBox="1">
            <a:spLocks noChangeArrowheads="1"/>
          </p:cNvSpPr>
          <p:nvPr/>
        </p:nvSpPr>
        <p:spPr bwMode="auto">
          <a:xfrm>
            <a:off x="914400" y="3810000"/>
            <a:ext cx="3631122" cy="369332"/>
          </a:xfrm>
          <a:prstGeom prst="rect">
            <a:avLst/>
          </a:prstGeom>
          <a:noFill/>
          <a:ln w="9525">
            <a:noFill/>
            <a:miter lim="800000"/>
            <a:headEnd/>
            <a:tailEnd/>
          </a:ln>
        </p:spPr>
        <p:txBody>
          <a:bodyPr wrap="none">
            <a:spAutoFit/>
          </a:bodyPr>
          <a:lstStyle/>
          <a:p>
            <a:r>
              <a:rPr lang="fr-FR" sz="1800" b="1" dirty="0">
                <a:solidFill>
                  <a:schemeClr val="tx2"/>
                </a:solidFill>
                <a:latin typeface="Courier New" pitchFamily="49" charset="0"/>
              </a:rPr>
              <a:t>ACGTGCAGCT</a:t>
            </a:r>
            <a:r>
              <a:rPr lang="fr-FR" sz="1800" b="1" dirty="0">
                <a:solidFill>
                  <a:srgbClr val="87B0E1"/>
                </a:solidFill>
                <a:latin typeface="Courier New" pitchFamily="49" charset="0"/>
              </a:rPr>
              <a:t>GTTCGTGCGCTGCGA</a:t>
            </a:r>
            <a:endParaRPr lang="en-US" sz="1800" b="1" dirty="0">
              <a:solidFill>
                <a:srgbClr val="87B0E1"/>
              </a:solidFill>
              <a:latin typeface="Courier New" pitchFamily="49" charset="0"/>
            </a:endParaRPr>
          </a:p>
        </p:txBody>
      </p:sp>
      <p:sp>
        <p:nvSpPr>
          <p:cNvPr id="37917" name="Text Box 31"/>
          <p:cNvSpPr txBox="1">
            <a:spLocks noChangeArrowheads="1"/>
          </p:cNvSpPr>
          <p:nvPr/>
        </p:nvSpPr>
        <p:spPr bwMode="auto">
          <a:xfrm>
            <a:off x="288925" y="3771900"/>
            <a:ext cx="543739" cy="369332"/>
          </a:xfrm>
          <a:prstGeom prst="rect">
            <a:avLst/>
          </a:prstGeom>
          <a:noFill/>
          <a:ln w="9525">
            <a:noFill/>
            <a:miter lim="800000"/>
            <a:headEnd/>
            <a:tailEnd/>
          </a:ln>
        </p:spPr>
        <p:txBody>
          <a:bodyPr wrap="none">
            <a:spAutoFit/>
          </a:bodyPr>
          <a:lstStyle/>
          <a:p>
            <a:r>
              <a:rPr lang="fr-FR" sz="1800"/>
              <a:t>Ref</a:t>
            </a:r>
            <a:endParaRPr lang="en-US" sz="1800"/>
          </a:p>
        </p:txBody>
      </p:sp>
      <p:sp>
        <p:nvSpPr>
          <p:cNvPr id="37918" name="Text Box 32"/>
          <p:cNvSpPr txBox="1">
            <a:spLocks noChangeArrowheads="1"/>
          </p:cNvSpPr>
          <p:nvPr/>
        </p:nvSpPr>
        <p:spPr bwMode="auto">
          <a:xfrm>
            <a:off x="285750" y="4019550"/>
            <a:ext cx="736099" cy="369332"/>
          </a:xfrm>
          <a:prstGeom prst="rect">
            <a:avLst/>
          </a:prstGeom>
          <a:noFill/>
          <a:ln w="9525">
            <a:noFill/>
            <a:miter lim="800000"/>
            <a:headEnd/>
            <a:tailEnd/>
          </a:ln>
        </p:spPr>
        <p:txBody>
          <a:bodyPr wrap="none">
            <a:spAutoFit/>
          </a:bodyPr>
          <a:lstStyle/>
          <a:p>
            <a:r>
              <a:rPr lang="fr-FR" sz="1800"/>
              <a:t>Read</a:t>
            </a:r>
            <a:endParaRPr lang="en-US" sz="1800"/>
          </a:p>
        </p:txBody>
      </p:sp>
      <p:sp>
        <p:nvSpPr>
          <p:cNvPr id="37919" name="Text Box 33"/>
          <p:cNvSpPr txBox="1">
            <a:spLocks noChangeArrowheads="1"/>
          </p:cNvSpPr>
          <p:nvPr/>
        </p:nvSpPr>
        <p:spPr bwMode="auto">
          <a:xfrm>
            <a:off x="887413" y="4133850"/>
            <a:ext cx="3631122" cy="369332"/>
          </a:xfrm>
          <a:prstGeom prst="rect">
            <a:avLst/>
          </a:prstGeom>
          <a:noFill/>
          <a:ln w="9525">
            <a:noFill/>
            <a:miter lim="800000"/>
            <a:headEnd/>
            <a:tailEnd/>
          </a:ln>
        </p:spPr>
        <p:txBody>
          <a:bodyPr wrap="none">
            <a:spAutoFit/>
          </a:bodyPr>
          <a:lstStyle/>
          <a:p>
            <a:r>
              <a:rPr lang="fr-FR" sz="1800" b="1" dirty="0">
                <a:solidFill>
                  <a:schemeClr val="tx2"/>
                </a:solidFill>
                <a:latin typeface="Courier New" pitchFamily="49" charset="0"/>
              </a:rPr>
              <a:t>ACGTGCAGCT</a:t>
            </a:r>
            <a:r>
              <a:rPr lang="fr-FR" sz="1800" b="1" dirty="0">
                <a:solidFill>
                  <a:srgbClr val="87B0E1"/>
                </a:solidFill>
                <a:latin typeface="Courier New" pitchFamily="49" charset="0"/>
              </a:rPr>
              <a:t>GTTCGTGC</a:t>
            </a:r>
            <a:r>
              <a:rPr lang="fr-FR" sz="1800" b="1" dirty="0">
                <a:solidFill>
                  <a:srgbClr val="FF0F0F"/>
                </a:solidFill>
                <a:latin typeface="Courier New" pitchFamily="49" charset="0"/>
              </a:rPr>
              <a:t>C</a:t>
            </a:r>
            <a:r>
              <a:rPr lang="fr-FR" sz="1800" b="1" dirty="0">
                <a:solidFill>
                  <a:srgbClr val="87B0E1"/>
                </a:solidFill>
                <a:latin typeface="Courier New" pitchFamily="49" charset="0"/>
              </a:rPr>
              <a:t>CTGCGA</a:t>
            </a:r>
            <a:endParaRPr lang="en-US" sz="1800" b="1" dirty="0">
              <a:solidFill>
                <a:srgbClr val="87B0E1"/>
              </a:solidFill>
              <a:latin typeface="Courier New" pitchFamily="49" charset="0"/>
            </a:endParaRPr>
          </a:p>
        </p:txBody>
      </p:sp>
      <p:sp>
        <p:nvSpPr>
          <p:cNvPr id="37920" name="Line 34"/>
          <p:cNvSpPr>
            <a:spLocks noChangeShapeType="1"/>
          </p:cNvSpPr>
          <p:nvPr/>
        </p:nvSpPr>
        <p:spPr bwMode="auto">
          <a:xfrm>
            <a:off x="1066800" y="4089400"/>
            <a:ext cx="0" cy="76200"/>
          </a:xfrm>
          <a:prstGeom prst="line">
            <a:avLst/>
          </a:prstGeom>
          <a:noFill/>
          <a:ln w="9525">
            <a:solidFill>
              <a:schemeClr val="tx1"/>
            </a:solidFill>
            <a:round/>
            <a:headEnd/>
            <a:tailEnd/>
          </a:ln>
        </p:spPr>
        <p:txBody>
          <a:bodyPr/>
          <a:lstStyle/>
          <a:p>
            <a:endParaRPr lang="en-US" sz="1800"/>
          </a:p>
        </p:txBody>
      </p:sp>
      <p:sp>
        <p:nvSpPr>
          <p:cNvPr id="37921" name="Line 35"/>
          <p:cNvSpPr>
            <a:spLocks noChangeShapeType="1"/>
          </p:cNvSpPr>
          <p:nvPr/>
        </p:nvSpPr>
        <p:spPr bwMode="auto">
          <a:xfrm>
            <a:off x="1219200" y="4089400"/>
            <a:ext cx="0" cy="76200"/>
          </a:xfrm>
          <a:prstGeom prst="line">
            <a:avLst/>
          </a:prstGeom>
          <a:noFill/>
          <a:ln w="9525">
            <a:solidFill>
              <a:schemeClr val="tx1"/>
            </a:solidFill>
            <a:round/>
            <a:headEnd/>
            <a:tailEnd/>
          </a:ln>
        </p:spPr>
        <p:txBody>
          <a:bodyPr/>
          <a:lstStyle/>
          <a:p>
            <a:endParaRPr lang="en-US" sz="1800"/>
          </a:p>
        </p:txBody>
      </p:sp>
      <p:sp>
        <p:nvSpPr>
          <p:cNvPr id="37922" name="Line 36"/>
          <p:cNvSpPr>
            <a:spLocks noChangeShapeType="1"/>
          </p:cNvSpPr>
          <p:nvPr/>
        </p:nvSpPr>
        <p:spPr bwMode="auto">
          <a:xfrm>
            <a:off x="1371600" y="4089400"/>
            <a:ext cx="0" cy="76200"/>
          </a:xfrm>
          <a:prstGeom prst="line">
            <a:avLst/>
          </a:prstGeom>
          <a:noFill/>
          <a:ln w="9525">
            <a:solidFill>
              <a:schemeClr val="tx1"/>
            </a:solidFill>
            <a:round/>
            <a:headEnd/>
            <a:tailEnd/>
          </a:ln>
        </p:spPr>
        <p:txBody>
          <a:bodyPr/>
          <a:lstStyle/>
          <a:p>
            <a:endParaRPr lang="en-US" sz="1800"/>
          </a:p>
        </p:txBody>
      </p:sp>
      <p:sp>
        <p:nvSpPr>
          <p:cNvPr id="37923" name="Line 37"/>
          <p:cNvSpPr>
            <a:spLocks noChangeShapeType="1"/>
          </p:cNvSpPr>
          <p:nvPr/>
        </p:nvSpPr>
        <p:spPr bwMode="auto">
          <a:xfrm>
            <a:off x="1447800" y="4089400"/>
            <a:ext cx="0" cy="76200"/>
          </a:xfrm>
          <a:prstGeom prst="line">
            <a:avLst/>
          </a:prstGeom>
          <a:noFill/>
          <a:ln w="9525">
            <a:solidFill>
              <a:schemeClr val="tx1"/>
            </a:solidFill>
            <a:round/>
            <a:headEnd/>
            <a:tailEnd/>
          </a:ln>
        </p:spPr>
        <p:txBody>
          <a:bodyPr/>
          <a:lstStyle/>
          <a:p>
            <a:endParaRPr lang="en-US" sz="1800"/>
          </a:p>
        </p:txBody>
      </p:sp>
      <p:sp>
        <p:nvSpPr>
          <p:cNvPr id="37924" name="Line 38"/>
          <p:cNvSpPr>
            <a:spLocks noChangeShapeType="1"/>
          </p:cNvSpPr>
          <p:nvPr/>
        </p:nvSpPr>
        <p:spPr bwMode="auto">
          <a:xfrm>
            <a:off x="1600200" y="4089400"/>
            <a:ext cx="0" cy="76200"/>
          </a:xfrm>
          <a:prstGeom prst="line">
            <a:avLst/>
          </a:prstGeom>
          <a:noFill/>
          <a:ln w="9525">
            <a:solidFill>
              <a:schemeClr val="tx1"/>
            </a:solidFill>
            <a:round/>
            <a:headEnd/>
            <a:tailEnd/>
          </a:ln>
        </p:spPr>
        <p:txBody>
          <a:bodyPr/>
          <a:lstStyle/>
          <a:p>
            <a:endParaRPr lang="en-US" sz="1800"/>
          </a:p>
        </p:txBody>
      </p:sp>
      <p:sp>
        <p:nvSpPr>
          <p:cNvPr id="37925" name="Line 39"/>
          <p:cNvSpPr>
            <a:spLocks noChangeShapeType="1"/>
          </p:cNvSpPr>
          <p:nvPr/>
        </p:nvSpPr>
        <p:spPr bwMode="auto">
          <a:xfrm>
            <a:off x="1752600" y="4089400"/>
            <a:ext cx="0" cy="76200"/>
          </a:xfrm>
          <a:prstGeom prst="line">
            <a:avLst/>
          </a:prstGeom>
          <a:noFill/>
          <a:ln w="9525">
            <a:solidFill>
              <a:schemeClr val="tx1"/>
            </a:solidFill>
            <a:round/>
            <a:headEnd/>
            <a:tailEnd/>
          </a:ln>
        </p:spPr>
        <p:txBody>
          <a:bodyPr/>
          <a:lstStyle/>
          <a:p>
            <a:endParaRPr lang="en-US" sz="1800"/>
          </a:p>
        </p:txBody>
      </p:sp>
      <p:sp>
        <p:nvSpPr>
          <p:cNvPr id="37926" name="Line 40"/>
          <p:cNvSpPr>
            <a:spLocks noChangeShapeType="1"/>
          </p:cNvSpPr>
          <p:nvPr/>
        </p:nvSpPr>
        <p:spPr bwMode="auto">
          <a:xfrm>
            <a:off x="1828800" y="4089400"/>
            <a:ext cx="0" cy="76200"/>
          </a:xfrm>
          <a:prstGeom prst="line">
            <a:avLst/>
          </a:prstGeom>
          <a:noFill/>
          <a:ln w="9525">
            <a:solidFill>
              <a:schemeClr val="tx1"/>
            </a:solidFill>
            <a:round/>
            <a:headEnd/>
            <a:tailEnd/>
          </a:ln>
        </p:spPr>
        <p:txBody>
          <a:bodyPr/>
          <a:lstStyle/>
          <a:p>
            <a:endParaRPr lang="en-US" sz="1800"/>
          </a:p>
        </p:txBody>
      </p:sp>
      <p:sp>
        <p:nvSpPr>
          <p:cNvPr id="37927" name="Line 41"/>
          <p:cNvSpPr>
            <a:spLocks noChangeShapeType="1"/>
          </p:cNvSpPr>
          <p:nvPr/>
        </p:nvSpPr>
        <p:spPr bwMode="auto">
          <a:xfrm>
            <a:off x="1981200" y="4089400"/>
            <a:ext cx="0" cy="76200"/>
          </a:xfrm>
          <a:prstGeom prst="line">
            <a:avLst/>
          </a:prstGeom>
          <a:noFill/>
          <a:ln w="9525">
            <a:solidFill>
              <a:schemeClr val="tx1"/>
            </a:solidFill>
            <a:round/>
            <a:headEnd/>
            <a:tailEnd/>
          </a:ln>
        </p:spPr>
        <p:txBody>
          <a:bodyPr/>
          <a:lstStyle/>
          <a:p>
            <a:endParaRPr lang="en-US" sz="1800"/>
          </a:p>
        </p:txBody>
      </p:sp>
      <p:sp>
        <p:nvSpPr>
          <p:cNvPr id="37928" name="Line 42"/>
          <p:cNvSpPr>
            <a:spLocks noChangeShapeType="1"/>
          </p:cNvSpPr>
          <p:nvPr/>
        </p:nvSpPr>
        <p:spPr bwMode="auto">
          <a:xfrm>
            <a:off x="2133600" y="4089400"/>
            <a:ext cx="0" cy="76200"/>
          </a:xfrm>
          <a:prstGeom prst="line">
            <a:avLst/>
          </a:prstGeom>
          <a:noFill/>
          <a:ln w="9525">
            <a:solidFill>
              <a:schemeClr val="tx1"/>
            </a:solidFill>
            <a:round/>
            <a:headEnd/>
            <a:tailEnd/>
          </a:ln>
        </p:spPr>
        <p:txBody>
          <a:bodyPr/>
          <a:lstStyle/>
          <a:p>
            <a:endParaRPr lang="en-US" sz="1800"/>
          </a:p>
        </p:txBody>
      </p:sp>
      <p:sp>
        <p:nvSpPr>
          <p:cNvPr id="37929" name="Line 43"/>
          <p:cNvSpPr>
            <a:spLocks noChangeShapeType="1"/>
          </p:cNvSpPr>
          <p:nvPr/>
        </p:nvSpPr>
        <p:spPr bwMode="auto">
          <a:xfrm>
            <a:off x="2286000" y="4089400"/>
            <a:ext cx="0" cy="76200"/>
          </a:xfrm>
          <a:prstGeom prst="line">
            <a:avLst/>
          </a:prstGeom>
          <a:noFill/>
          <a:ln w="9525">
            <a:solidFill>
              <a:schemeClr val="tx1"/>
            </a:solidFill>
            <a:round/>
            <a:headEnd/>
            <a:tailEnd/>
          </a:ln>
        </p:spPr>
        <p:txBody>
          <a:bodyPr/>
          <a:lstStyle/>
          <a:p>
            <a:endParaRPr lang="en-US" sz="1800"/>
          </a:p>
        </p:txBody>
      </p:sp>
      <p:sp>
        <p:nvSpPr>
          <p:cNvPr id="37930" name="Line 44"/>
          <p:cNvSpPr>
            <a:spLocks noChangeShapeType="1"/>
          </p:cNvSpPr>
          <p:nvPr/>
        </p:nvSpPr>
        <p:spPr bwMode="auto">
          <a:xfrm>
            <a:off x="2438400" y="4089400"/>
            <a:ext cx="0" cy="76200"/>
          </a:xfrm>
          <a:prstGeom prst="line">
            <a:avLst/>
          </a:prstGeom>
          <a:noFill/>
          <a:ln w="9525">
            <a:solidFill>
              <a:schemeClr val="tx1"/>
            </a:solidFill>
            <a:round/>
            <a:headEnd/>
            <a:tailEnd/>
          </a:ln>
        </p:spPr>
        <p:txBody>
          <a:bodyPr/>
          <a:lstStyle/>
          <a:p>
            <a:endParaRPr lang="en-US" sz="1800"/>
          </a:p>
        </p:txBody>
      </p:sp>
      <p:sp>
        <p:nvSpPr>
          <p:cNvPr id="37931" name="Line 45"/>
          <p:cNvSpPr>
            <a:spLocks noChangeShapeType="1"/>
          </p:cNvSpPr>
          <p:nvPr/>
        </p:nvSpPr>
        <p:spPr bwMode="auto">
          <a:xfrm>
            <a:off x="2514600" y="4089400"/>
            <a:ext cx="0" cy="76200"/>
          </a:xfrm>
          <a:prstGeom prst="line">
            <a:avLst/>
          </a:prstGeom>
          <a:noFill/>
          <a:ln w="9525">
            <a:solidFill>
              <a:schemeClr val="tx1"/>
            </a:solidFill>
            <a:round/>
            <a:headEnd/>
            <a:tailEnd/>
          </a:ln>
        </p:spPr>
        <p:txBody>
          <a:bodyPr/>
          <a:lstStyle/>
          <a:p>
            <a:endParaRPr lang="en-US" sz="1800"/>
          </a:p>
        </p:txBody>
      </p:sp>
      <p:sp>
        <p:nvSpPr>
          <p:cNvPr id="37932" name="Line 46"/>
          <p:cNvSpPr>
            <a:spLocks noChangeShapeType="1"/>
          </p:cNvSpPr>
          <p:nvPr/>
        </p:nvSpPr>
        <p:spPr bwMode="auto">
          <a:xfrm>
            <a:off x="2667000" y="4089400"/>
            <a:ext cx="0" cy="76200"/>
          </a:xfrm>
          <a:prstGeom prst="line">
            <a:avLst/>
          </a:prstGeom>
          <a:noFill/>
          <a:ln w="9525">
            <a:solidFill>
              <a:schemeClr val="tx1"/>
            </a:solidFill>
            <a:round/>
            <a:headEnd/>
            <a:tailEnd/>
          </a:ln>
        </p:spPr>
        <p:txBody>
          <a:bodyPr/>
          <a:lstStyle/>
          <a:p>
            <a:endParaRPr lang="en-US" sz="1800"/>
          </a:p>
        </p:txBody>
      </p:sp>
      <p:sp>
        <p:nvSpPr>
          <p:cNvPr id="37933" name="Line 47"/>
          <p:cNvSpPr>
            <a:spLocks noChangeShapeType="1"/>
          </p:cNvSpPr>
          <p:nvPr/>
        </p:nvSpPr>
        <p:spPr bwMode="auto">
          <a:xfrm>
            <a:off x="2828925" y="4089400"/>
            <a:ext cx="0" cy="76200"/>
          </a:xfrm>
          <a:prstGeom prst="line">
            <a:avLst/>
          </a:prstGeom>
          <a:noFill/>
          <a:ln w="9525">
            <a:solidFill>
              <a:schemeClr val="tx1"/>
            </a:solidFill>
            <a:round/>
            <a:headEnd/>
            <a:tailEnd/>
          </a:ln>
        </p:spPr>
        <p:txBody>
          <a:bodyPr/>
          <a:lstStyle/>
          <a:p>
            <a:endParaRPr lang="en-US" sz="1800"/>
          </a:p>
        </p:txBody>
      </p:sp>
      <p:sp>
        <p:nvSpPr>
          <p:cNvPr id="37934" name="Line 48"/>
          <p:cNvSpPr>
            <a:spLocks noChangeShapeType="1"/>
          </p:cNvSpPr>
          <p:nvPr/>
        </p:nvSpPr>
        <p:spPr bwMode="auto">
          <a:xfrm>
            <a:off x="2952750" y="4089400"/>
            <a:ext cx="0" cy="76200"/>
          </a:xfrm>
          <a:prstGeom prst="line">
            <a:avLst/>
          </a:prstGeom>
          <a:noFill/>
          <a:ln w="9525">
            <a:solidFill>
              <a:schemeClr val="tx1"/>
            </a:solidFill>
            <a:round/>
            <a:headEnd/>
            <a:tailEnd/>
          </a:ln>
        </p:spPr>
        <p:txBody>
          <a:bodyPr/>
          <a:lstStyle/>
          <a:p>
            <a:endParaRPr lang="en-US" sz="1800"/>
          </a:p>
        </p:txBody>
      </p:sp>
      <p:sp>
        <p:nvSpPr>
          <p:cNvPr id="37935" name="Line 49"/>
          <p:cNvSpPr>
            <a:spLocks noChangeShapeType="1"/>
          </p:cNvSpPr>
          <p:nvPr/>
        </p:nvSpPr>
        <p:spPr bwMode="auto">
          <a:xfrm>
            <a:off x="3086100" y="4089400"/>
            <a:ext cx="0" cy="76200"/>
          </a:xfrm>
          <a:prstGeom prst="line">
            <a:avLst/>
          </a:prstGeom>
          <a:noFill/>
          <a:ln w="9525">
            <a:solidFill>
              <a:schemeClr val="tx1"/>
            </a:solidFill>
            <a:round/>
            <a:headEnd/>
            <a:tailEnd/>
          </a:ln>
        </p:spPr>
        <p:txBody>
          <a:bodyPr/>
          <a:lstStyle/>
          <a:p>
            <a:endParaRPr lang="en-US" sz="1800"/>
          </a:p>
        </p:txBody>
      </p:sp>
      <p:sp>
        <p:nvSpPr>
          <p:cNvPr id="37936" name="Line 50"/>
          <p:cNvSpPr>
            <a:spLocks noChangeShapeType="1"/>
          </p:cNvSpPr>
          <p:nvPr/>
        </p:nvSpPr>
        <p:spPr bwMode="auto">
          <a:xfrm>
            <a:off x="3200400" y="4089400"/>
            <a:ext cx="0" cy="76200"/>
          </a:xfrm>
          <a:prstGeom prst="line">
            <a:avLst/>
          </a:prstGeom>
          <a:noFill/>
          <a:ln w="9525">
            <a:solidFill>
              <a:schemeClr val="tx1"/>
            </a:solidFill>
            <a:round/>
            <a:headEnd/>
            <a:tailEnd/>
          </a:ln>
        </p:spPr>
        <p:txBody>
          <a:bodyPr/>
          <a:lstStyle/>
          <a:p>
            <a:endParaRPr lang="en-US" sz="1800"/>
          </a:p>
        </p:txBody>
      </p:sp>
      <p:sp>
        <p:nvSpPr>
          <p:cNvPr id="37937" name="Line 51"/>
          <p:cNvSpPr>
            <a:spLocks noChangeShapeType="1"/>
          </p:cNvSpPr>
          <p:nvPr/>
        </p:nvSpPr>
        <p:spPr bwMode="auto">
          <a:xfrm>
            <a:off x="3333750" y="4089400"/>
            <a:ext cx="0" cy="76200"/>
          </a:xfrm>
          <a:prstGeom prst="line">
            <a:avLst/>
          </a:prstGeom>
          <a:noFill/>
          <a:ln w="9525">
            <a:solidFill>
              <a:schemeClr val="tx1"/>
            </a:solidFill>
            <a:round/>
            <a:headEnd/>
            <a:tailEnd/>
          </a:ln>
        </p:spPr>
        <p:txBody>
          <a:bodyPr/>
          <a:lstStyle/>
          <a:p>
            <a:endParaRPr lang="en-US" sz="1800"/>
          </a:p>
        </p:txBody>
      </p:sp>
      <p:sp>
        <p:nvSpPr>
          <p:cNvPr id="37938" name="Line 52"/>
          <p:cNvSpPr>
            <a:spLocks noChangeShapeType="1"/>
          </p:cNvSpPr>
          <p:nvPr/>
        </p:nvSpPr>
        <p:spPr bwMode="auto">
          <a:xfrm>
            <a:off x="3657600" y="4089400"/>
            <a:ext cx="0" cy="76200"/>
          </a:xfrm>
          <a:prstGeom prst="line">
            <a:avLst/>
          </a:prstGeom>
          <a:noFill/>
          <a:ln w="9525">
            <a:solidFill>
              <a:schemeClr val="tx1"/>
            </a:solidFill>
            <a:round/>
            <a:headEnd/>
            <a:tailEnd/>
          </a:ln>
        </p:spPr>
        <p:txBody>
          <a:bodyPr/>
          <a:lstStyle/>
          <a:p>
            <a:endParaRPr lang="en-US" sz="1800"/>
          </a:p>
        </p:txBody>
      </p:sp>
      <p:sp>
        <p:nvSpPr>
          <p:cNvPr id="37939" name="Line 53"/>
          <p:cNvSpPr>
            <a:spLocks noChangeShapeType="1"/>
          </p:cNvSpPr>
          <p:nvPr/>
        </p:nvSpPr>
        <p:spPr bwMode="auto">
          <a:xfrm>
            <a:off x="3810000" y="4089400"/>
            <a:ext cx="0" cy="76200"/>
          </a:xfrm>
          <a:prstGeom prst="line">
            <a:avLst/>
          </a:prstGeom>
          <a:noFill/>
          <a:ln w="9525">
            <a:solidFill>
              <a:schemeClr val="tx1"/>
            </a:solidFill>
            <a:round/>
            <a:headEnd/>
            <a:tailEnd/>
          </a:ln>
        </p:spPr>
        <p:txBody>
          <a:bodyPr/>
          <a:lstStyle/>
          <a:p>
            <a:endParaRPr lang="en-US" sz="1800"/>
          </a:p>
        </p:txBody>
      </p:sp>
      <p:sp>
        <p:nvSpPr>
          <p:cNvPr id="37940" name="Line 54"/>
          <p:cNvSpPr>
            <a:spLocks noChangeShapeType="1"/>
          </p:cNvSpPr>
          <p:nvPr/>
        </p:nvSpPr>
        <p:spPr bwMode="auto">
          <a:xfrm>
            <a:off x="3886200" y="4089400"/>
            <a:ext cx="0" cy="76200"/>
          </a:xfrm>
          <a:prstGeom prst="line">
            <a:avLst/>
          </a:prstGeom>
          <a:noFill/>
          <a:ln w="9525">
            <a:solidFill>
              <a:schemeClr val="tx1"/>
            </a:solidFill>
            <a:round/>
            <a:headEnd/>
            <a:tailEnd/>
          </a:ln>
        </p:spPr>
        <p:txBody>
          <a:bodyPr/>
          <a:lstStyle/>
          <a:p>
            <a:endParaRPr lang="en-US" sz="1800"/>
          </a:p>
        </p:txBody>
      </p:sp>
      <p:sp>
        <p:nvSpPr>
          <p:cNvPr id="37941" name="Line 55"/>
          <p:cNvSpPr>
            <a:spLocks noChangeShapeType="1"/>
          </p:cNvSpPr>
          <p:nvPr/>
        </p:nvSpPr>
        <p:spPr bwMode="auto">
          <a:xfrm>
            <a:off x="4038600" y="4089400"/>
            <a:ext cx="0" cy="76200"/>
          </a:xfrm>
          <a:prstGeom prst="line">
            <a:avLst/>
          </a:prstGeom>
          <a:noFill/>
          <a:ln w="9525">
            <a:solidFill>
              <a:schemeClr val="tx1"/>
            </a:solidFill>
            <a:round/>
            <a:headEnd/>
            <a:tailEnd/>
          </a:ln>
        </p:spPr>
        <p:txBody>
          <a:bodyPr/>
          <a:lstStyle/>
          <a:p>
            <a:endParaRPr lang="en-US" sz="1800"/>
          </a:p>
        </p:txBody>
      </p:sp>
      <p:sp>
        <p:nvSpPr>
          <p:cNvPr id="37942" name="Line 56"/>
          <p:cNvSpPr>
            <a:spLocks noChangeShapeType="1"/>
          </p:cNvSpPr>
          <p:nvPr/>
        </p:nvSpPr>
        <p:spPr bwMode="auto">
          <a:xfrm>
            <a:off x="4191000" y="4089400"/>
            <a:ext cx="0" cy="76200"/>
          </a:xfrm>
          <a:prstGeom prst="line">
            <a:avLst/>
          </a:prstGeom>
          <a:noFill/>
          <a:ln w="9525">
            <a:solidFill>
              <a:schemeClr val="tx1"/>
            </a:solidFill>
            <a:round/>
            <a:headEnd/>
            <a:tailEnd/>
          </a:ln>
        </p:spPr>
        <p:txBody>
          <a:bodyPr/>
          <a:lstStyle/>
          <a:p>
            <a:endParaRPr lang="en-US" sz="1800"/>
          </a:p>
        </p:txBody>
      </p:sp>
      <p:sp>
        <p:nvSpPr>
          <p:cNvPr id="37943" name="Line 57"/>
          <p:cNvSpPr>
            <a:spLocks noChangeShapeType="1"/>
          </p:cNvSpPr>
          <p:nvPr/>
        </p:nvSpPr>
        <p:spPr bwMode="auto">
          <a:xfrm>
            <a:off x="4267200" y="4089400"/>
            <a:ext cx="0" cy="76200"/>
          </a:xfrm>
          <a:prstGeom prst="line">
            <a:avLst/>
          </a:prstGeom>
          <a:noFill/>
          <a:ln w="9525">
            <a:solidFill>
              <a:schemeClr val="tx1"/>
            </a:solidFill>
            <a:round/>
            <a:headEnd/>
            <a:tailEnd/>
          </a:ln>
        </p:spPr>
        <p:txBody>
          <a:bodyPr/>
          <a:lstStyle/>
          <a:p>
            <a:endParaRPr lang="en-US" sz="1800"/>
          </a:p>
        </p:txBody>
      </p:sp>
      <p:sp>
        <p:nvSpPr>
          <p:cNvPr id="37944" name="Line 82"/>
          <p:cNvSpPr>
            <a:spLocks noChangeShapeType="1"/>
          </p:cNvSpPr>
          <p:nvPr/>
        </p:nvSpPr>
        <p:spPr bwMode="auto">
          <a:xfrm>
            <a:off x="1285875" y="4927600"/>
            <a:ext cx="2114550" cy="0"/>
          </a:xfrm>
          <a:prstGeom prst="line">
            <a:avLst/>
          </a:prstGeom>
          <a:noFill/>
          <a:ln w="9525">
            <a:solidFill>
              <a:schemeClr val="tx1"/>
            </a:solidFill>
            <a:round/>
            <a:headEnd/>
            <a:tailEnd type="oval" w="med" len="med"/>
          </a:ln>
        </p:spPr>
        <p:txBody>
          <a:bodyPr/>
          <a:lstStyle/>
          <a:p>
            <a:endParaRPr lang="en-US"/>
          </a:p>
        </p:txBody>
      </p:sp>
      <p:sp>
        <p:nvSpPr>
          <p:cNvPr id="37945" name="Text Box 83"/>
          <p:cNvSpPr txBox="1">
            <a:spLocks noChangeArrowheads="1"/>
          </p:cNvSpPr>
          <p:nvPr/>
        </p:nvSpPr>
        <p:spPr bwMode="auto">
          <a:xfrm>
            <a:off x="3505200" y="4724400"/>
            <a:ext cx="1074738" cy="336550"/>
          </a:xfrm>
          <a:prstGeom prst="rect">
            <a:avLst/>
          </a:prstGeom>
          <a:noFill/>
          <a:ln w="9525">
            <a:noFill/>
            <a:miter lim="800000"/>
            <a:headEnd/>
            <a:tailEnd/>
          </a:ln>
        </p:spPr>
        <p:txBody>
          <a:bodyPr wrap="none">
            <a:spAutoFit/>
          </a:bodyPr>
          <a:lstStyle/>
          <a:p>
            <a:r>
              <a:rPr lang="fr-FR" sz="1600" dirty="0"/>
              <a:t>Extension</a:t>
            </a:r>
            <a:endParaRPr lang="en-US" sz="1600" dirty="0"/>
          </a:p>
        </p:txBody>
      </p:sp>
      <p:sp>
        <p:nvSpPr>
          <p:cNvPr id="37946" name="Line 84"/>
          <p:cNvSpPr>
            <a:spLocks noChangeShapeType="1"/>
          </p:cNvSpPr>
          <p:nvPr/>
        </p:nvSpPr>
        <p:spPr bwMode="auto">
          <a:xfrm>
            <a:off x="3400425" y="4527550"/>
            <a:ext cx="0" cy="304800"/>
          </a:xfrm>
          <a:prstGeom prst="line">
            <a:avLst/>
          </a:prstGeom>
          <a:noFill/>
          <a:ln w="9525">
            <a:solidFill>
              <a:schemeClr val="tx1"/>
            </a:solidFill>
            <a:round/>
            <a:headEnd/>
            <a:tailEnd/>
          </a:ln>
        </p:spPr>
        <p:txBody>
          <a:bodyPr/>
          <a:lstStyle/>
          <a:p>
            <a:endParaRPr lang="en-US"/>
          </a:p>
        </p:txBody>
      </p:sp>
      <p:sp>
        <p:nvSpPr>
          <p:cNvPr id="37947" name="Text Box 86"/>
          <p:cNvSpPr txBox="1">
            <a:spLocks noChangeArrowheads="1"/>
          </p:cNvSpPr>
          <p:nvPr/>
        </p:nvSpPr>
        <p:spPr bwMode="auto">
          <a:xfrm>
            <a:off x="228600" y="4775200"/>
            <a:ext cx="1046163" cy="304800"/>
          </a:xfrm>
          <a:prstGeom prst="rect">
            <a:avLst/>
          </a:prstGeom>
          <a:noFill/>
          <a:ln w="9525">
            <a:noFill/>
            <a:miter lim="800000"/>
            <a:headEnd/>
            <a:tailEnd/>
          </a:ln>
        </p:spPr>
        <p:txBody>
          <a:bodyPr wrap="none">
            <a:spAutoFit/>
          </a:bodyPr>
          <a:lstStyle/>
          <a:p>
            <a:r>
              <a:rPr lang="fr-FR" sz="1400"/>
              <a:t>Score = 18</a:t>
            </a:r>
            <a:endParaRPr lang="en-US" sz="1400"/>
          </a:p>
        </p:txBody>
      </p:sp>
      <p:sp>
        <p:nvSpPr>
          <p:cNvPr id="37948" name="Text Box 87"/>
          <p:cNvSpPr txBox="1">
            <a:spLocks noChangeArrowheads="1"/>
          </p:cNvSpPr>
          <p:nvPr/>
        </p:nvSpPr>
        <p:spPr bwMode="auto">
          <a:xfrm>
            <a:off x="230187" y="5003800"/>
            <a:ext cx="1046163" cy="304800"/>
          </a:xfrm>
          <a:prstGeom prst="rect">
            <a:avLst/>
          </a:prstGeom>
          <a:noFill/>
          <a:ln w="9525">
            <a:noFill/>
            <a:miter lim="800000"/>
            <a:headEnd/>
            <a:tailEnd/>
          </a:ln>
        </p:spPr>
        <p:txBody>
          <a:bodyPr wrap="none">
            <a:spAutoFit/>
          </a:bodyPr>
          <a:lstStyle/>
          <a:p>
            <a:r>
              <a:rPr lang="fr-FR" sz="1400">
                <a:solidFill>
                  <a:srgbClr val="FF0F0F"/>
                </a:solidFill>
              </a:rPr>
              <a:t>Score = 15</a:t>
            </a:r>
            <a:endParaRPr lang="en-US" sz="1400">
              <a:solidFill>
                <a:srgbClr val="FF0F0F"/>
              </a:solidFill>
            </a:endParaRPr>
          </a:p>
        </p:txBody>
      </p:sp>
      <p:sp>
        <p:nvSpPr>
          <p:cNvPr id="37949" name="Line 89"/>
          <p:cNvSpPr>
            <a:spLocks noChangeShapeType="1"/>
          </p:cNvSpPr>
          <p:nvPr/>
        </p:nvSpPr>
        <p:spPr bwMode="auto">
          <a:xfrm>
            <a:off x="1285875" y="5156200"/>
            <a:ext cx="2266950" cy="0"/>
          </a:xfrm>
          <a:prstGeom prst="line">
            <a:avLst/>
          </a:prstGeom>
          <a:noFill/>
          <a:ln w="9525">
            <a:solidFill>
              <a:schemeClr val="tx1"/>
            </a:solidFill>
            <a:round/>
            <a:headEnd/>
            <a:tailEnd type="oval" w="med" len="med"/>
          </a:ln>
        </p:spPr>
        <p:txBody>
          <a:bodyPr/>
          <a:lstStyle/>
          <a:p>
            <a:endParaRPr lang="en-US"/>
          </a:p>
        </p:txBody>
      </p:sp>
      <p:sp>
        <p:nvSpPr>
          <p:cNvPr id="37950" name="Line 90"/>
          <p:cNvSpPr>
            <a:spLocks noChangeShapeType="1"/>
          </p:cNvSpPr>
          <p:nvPr/>
        </p:nvSpPr>
        <p:spPr bwMode="auto">
          <a:xfrm>
            <a:off x="1285875" y="5384800"/>
            <a:ext cx="2419350" cy="0"/>
          </a:xfrm>
          <a:prstGeom prst="line">
            <a:avLst/>
          </a:prstGeom>
          <a:noFill/>
          <a:ln w="9525">
            <a:solidFill>
              <a:schemeClr val="tx1"/>
            </a:solidFill>
            <a:round/>
            <a:headEnd/>
            <a:tailEnd type="oval" w="med" len="med"/>
          </a:ln>
        </p:spPr>
        <p:txBody>
          <a:bodyPr/>
          <a:lstStyle/>
          <a:p>
            <a:endParaRPr lang="en-US"/>
          </a:p>
        </p:txBody>
      </p:sp>
      <p:sp>
        <p:nvSpPr>
          <p:cNvPr id="37951" name="Text Box 91"/>
          <p:cNvSpPr txBox="1">
            <a:spLocks noChangeArrowheads="1"/>
          </p:cNvSpPr>
          <p:nvPr/>
        </p:nvSpPr>
        <p:spPr bwMode="auto">
          <a:xfrm>
            <a:off x="228600" y="5232400"/>
            <a:ext cx="1046163" cy="304800"/>
          </a:xfrm>
          <a:prstGeom prst="rect">
            <a:avLst/>
          </a:prstGeom>
          <a:noFill/>
          <a:ln w="9525">
            <a:noFill/>
            <a:miter lim="800000"/>
            <a:headEnd/>
            <a:tailEnd/>
          </a:ln>
        </p:spPr>
        <p:txBody>
          <a:bodyPr wrap="none">
            <a:spAutoFit/>
          </a:bodyPr>
          <a:lstStyle/>
          <a:p>
            <a:r>
              <a:rPr lang="fr-FR" sz="1400"/>
              <a:t>Score = 16</a:t>
            </a:r>
            <a:endParaRPr lang="en-US" sz="1400"/>
          </a:p>
        </p:txBody>
      </p:sp>
      <p:sp>
        <p:nvSpPr>
          <p:cNvPr id="37952" name="Text Box 92"/>
          <p:cNvSpPr txBox="1">
            <a:spLocks noChangeArrowheads="1"/>
          </p:cNvSpPr>
          <p:nvPr/>
        </p:nvSpPr>
        <p:spPr bwMode="auto">
          <a:xfrm>
            <a:off x="3384550" y="3963988"/>
            <a:ext cx="300082" cy="369332"/>
          </a:xfrm>
          <a:prstGeom prst="rect">
            <a:avLst/>
          </a:prstGeom>
          <a:noFill/>
          <a:ln w="9525">
            <a:noFill/>
            <a:miter lim="800000"/>
            <a:headEnd/>
            <a:tailEnd/>
          </a:ln>
        </p:spPr>
        <p:txBody>
          <a:bodyPr wrap="none">
            <a:spAutoFit/>
          </a:bodyPr>
          <a:lstStyle/>
          <a:p>
            <a:r>
              <a:rPr lang="fr-FR" sz="1800" dirty="0"/>
              <a:t>x</a:t>
            </a:r>
            <a:endParaRPr lang="en-US" sz="1800" dirty="0"/>
          </a:p>
        </p:txBody>
      </p:sp>
      <p:sp>
        <p:nvSpPr>
          <p:cNvPr id="37953" name="Line 93"/>
          <p:cNvSpPr>
            <a:spLocks noChangeShapeType="1"/>
          </p:cNvSpPr>
          <p:nvPr/>
        </p:nvSpPr>
        <p:spPr bwMode="auto">
          <a:xfrm>
            <a:off x="1285875" y="5765800"/>
            <a:ext cx="2952750" cy="0"/>
          </a:xfrm>
          <a:prstGeom prst="line">
            <a:avLst/>
          </a:prstGeom>
          <a:noFill/>
          <a:ln w="9525">
            <a:solidFill>
              <a:schemeClr val="tx1"/>
            </a:solidFill>
            <a:round/>
            <a:headEnd/>
            <a:tailEnd type="oval" w="med" len="med"/>
          </a:ln>
        </p:spPr>
        <p:txBody>
          <a:bodyPr/>
          <a:lstStyle/>
          <a:p>
            <a:endParaRPr lang="en-US"/>
          </a:p>
        </p:txBody>
      </p:sp>
      <p:sp>
        <p:nvSpPr>
          <p:cNvPr id="37954" name="Text Box 94"/>
          <p:cNvSpPr txBox="1">
            <a:spLocks noChangeArrowheads="1"/>
          </p:cNvSpPr>
          <p:nvPr/>
        </p:nvSpPr>
        <p:spPr bwMode="auto">
          <a:xfrm>
            <a:off x="228600" y="5613400"/>
            <a:ext cx="1076325" cy="304800"/>
          </a:xfrm>
          <a:prstGeom prst="rect">
            <a:avLst/>
          </a:prstGeom>
          <a:noFill/>
          <a:ln w="9525">
            <a:noFill/>
            <a:miter lim="800000"/>
            <a:headEnd/>
            <a:tailEnd/>
          </a:ln>
        </p:spPr>
        <p:txBody>
          <a:bodyPr wrap="none">
            <a:spAutoFit/>
          </a:bodyPr>
          <a:lstStyle/>
          <a:p>
            <a:r>
              <a:rPr lang="fr-FR" sz="1400" b="1">
                <a:solidFill>
                  <a:schemeClr val="tx2"/>
                </a:solidFill>
              </a:rPr>
              <a:t>Score = 21</a:t>
            </a:r>
            <a:endParaRPr lang="en-US" sz="1400" b="1">
              <a:solidFill>
                <a:schemeClr val="tx2"/>
              </a:solidFill>
            </a:endParaRPr>
          </a:p>
        </p:txBody>
      </p:sp>
      <p:sp>
        <p:nvSpPr>
          <p:cNvPr id="37955" name="Line 95"/>
          <p:cNvSpPr>
            <a:spLocks noChangeShapeType="1"/>
          </p:cNvSpPr>
          <p:nvPr/>
        </p:nvSpPr>
        <p:spPr bwMode="auto">
          <a:xfrm>
            <a:off x="1876425" y="5584825"/>
            <a:ext cx="1143000" cy="0"/>
          </a:xfrm>
          <a:prstGeom prst="line">
            <a:avLst/>
          </a:prstGeom>
          <a:noFill/>
          <a:ln w="9525">
            <a:solidFill>
              <a:schemeClr val="tx1"/>
            </a:solidFill>
            <a:prstDash val="dash"/>
            <a:round/>
            <a:headEnd/>
            <a:tailEnd/>
          </a:ln>
        </p:spPr>
        <p:txBody>
          <a:bodyPr/>
          <a:lstStyle/>
          <a:p>
            <a:endParaRPr lang="en-US"/>
          </a:p>
        </p:txBody>
      </p:sp>
      <p:sp>
        <p:nvSpPr>
          <p:cNvPr id="37956" name="Line 147"/>
          <p:cNvSpPr>
            <a:spLocks noChangeShapeType="1"/>
          </p:cNvSpPr>
          <p:nvPr/>
        </p:nvSpPr>
        <p:spPr bwMode="auto">
          <a:xfrm>
            <a:off x="3762375" y="4727575"/>
            <a:ext cx="457200" cy="0"/>
          </a:xfrm>
          <a:prstGeom prst="line">
            <a:avLst/>
          </a:prstGeom>
          <a:noFill/>
          <a:ln w="34925">
            <a:solidFill>
              <a:schemeClr val="tx1"/>
            </a:solidFill>
            <a:round/>
            <a:headEnd/>
            <a:tailEnd type="triangle" w="med" len="med"/>
          </a:ln>
        </p:spPr>
        <p:txBody>
          <a:bodyPr/>
          <a:lstStyle/>
          <a:p>
            <a:endParaRPr lang="en-US" sz="1800"/>
          </a:p>
        </p:txBody>
      </p:sp>
      <p:sp>
        <p:nvSpPr>
          <p:cNvPr id="37957" name="Line 148"/>
          <p:cNvSpPr>
            <a:spLocks noChangeShapeType="1"/>
          </p:cNvSpPr>
          <p:nvPr/>
        </p:nvSpPr>
        <p:spPr bwMode="auto">
          <a:xfrm>
            <a:off x="5935662" y="4483100"/>
            <a:ext cx="1204913" cy="0"/>
          </a:xfrm>
          <a:prstGeom prst="line">
            <a:avLst/>
          </a:prstGeom>
          <a:noFill/>
          <a:ln w="63500">
            <a:solidFill>
              <a:schemeClr val="tx2"/>
            </a:solidFill>
            <a:round/>
            <a:headEnd/>
            <a:tailEnd/>
          </a:ln>
        </p:spPr>
        <p:txBody>
          <a:bodyPr/>
          <a:lstStyle/>
          <a:p>
            <a:endParaRPr lang="en-US" sz="1800"/>
          </a:p>
        </p:txBody>
      </p:sp>
      <p:sp>
        <p:nvSpPr>
          <p:cNvPr id="37958" name="Line 149"/>
          <p:cNvSpPr>
            <a:spLocks noChangeShapeType="1"/>
          </p:cNvSpPr>
          <p:nvPr/>
        </p:nvSpPr>
        <p:spPr bwMode="auto">
          <a:xfrm>
            <a:off x="7154862" y="4483100"/>
            <a:ext cx="1828800" cy="0"/>
          </a:xfrm>
          <a:prstGeom prst="line">
            <a:avLst/>
          </a:prstGeom>
          <a:noFill/>
          <a:ln w="63500">
            <a:solidFill>
              <a:srgbClr val="00CCFF"/>
            </a:solidFill>
            <a:round/>
            <a:headEnd/>
            <a:tailEnd/>
          </a:ln>
        </p:spPr>
        <p:txBody>
          <a:bodyPr/>
          <a:lstStyle/>
          <a:p>
            <a:endParaRPr lang="en-US" sz="1800"/>
          </a:p>
        </p:txBody>
      </p:sp>
      <p:sp>
        <p:nvSpPr>
          <p:cNvPr id="37959" name="Text Box 150"/>
          <p:cNvSpPr txBox="1">
            <a:spLocks noChangeArrowheads="1"/>
          </p:cNvSpPr>
          <p:nvPr/>
        </p:nvSpPr>
        <p:spPr bwMode="auto">
          <a:xfrm>
            <a:off x="6011862" y="4559300"/>
            <a:ext cx="668338" cy="336550"/>
          </a:xfrm>
          <a:prstGeom prst="rect">
            <a:avLst/>
          </a:prstGeom>
          <a:noFill/>
          <a:ln w="9525">
            <a:noFill/>
            <a:miter lim="800000"/>
            <a:headEnd/>
            <a:tailEnd/>
          </a:ln>
        </p:spPr>
        <p:txBody>
          <a:bodyPr wrap="none">
            <a:spAutoFit/>
          </a:bodyPr>
          <a:lstStyle/>
          <a:p>
            <a:r>
              <a:rPr lang="fr-FR" b="1">
                <a:solidFill>
                  <a:schemeClr val="tx2"/>
                </a:solidFill>
              </a:rPr>
              <a:t>Seed</a:t>
            </a:r>
            <a:endParaRPr lang="en-US" b="1">
              <a:solidFill>
                <a:schemeClr val="tx2"/>
              </a:solidFill>
            </a:endParaRPr>
          </a:p>
        </p:txBody>
      </p:sp>
      <p:sp>
        <p:nvSpPr>
          <p:cNvPr id="37960" name="Text Box 151"/>
          <p:cNvSpPr txBox="1">
            <a:spLocks noChangeArrowheads="1"/>
          </p:cNvSpPr>
          <p:nvPr/>
        </p:nvSpPr>
        <p:spPr bwMode="auto">
          <a:xfrm>
            <a:off x="5522912" y="3854450"/>
            <a:ext cx="3631122" cy="369332"/>
          </a:xfrm>
          <a:prstGeom prst="rect">
            <a:avLst/>
          </a:prstGeom>
          <a:noFill/>
          <a:ln w="9525">
            <a:noFill/>
            <a:miter lim="800000"/>
            <a:headEnd/>
            <a:tailEnd/>
          </a:ln>
        </p:spPr>
        <p:txBody>
          <a:bodyPr wrap="none">
            <a:spAutoFit/>
          </a:bodyPr>
          <a:lstStyle/>
          <a:p>
            <a:r>
              <a:rPr lang="fr-FR" sz="1800" b="1" dirty="0">
                <a:solidFill>
                  <a:schemeClr val="tx2"/>
                </a:solidFill>
                <a:latin typeface="Courier New" pitchFamily="49" charset="0"/>
              </a:rPr>
              <a:t>ACGTGCAGCT</a:t>
            </a:r>
            <a:r>
              <a:rPr lang="fr-FR" sz="1800" b="1" dirty="0">
                <a:solidFill>
                  <a:srgbClr val="87B0E1"/>
                </a:solidFill>
                <a:latin typeface="Courier New" pitchFamily="49" charset="0"/>
              </a:rPr>
              <a:t>GTTCGTGCGCTGCGA</a:t>
            </a:r>
            <a:endParaRPr lang="en-US" sz="1800" b="1" dirty="0">
              <a:solidFill>
                <a:srgbClr val="87B0E1"/>
              </a:solidFill>
              <a:latin typeface="Courier New" pitchFamily="49" charset="0"/>
            </a:endParaRPr>
          </a:p>
        </p:txBody>
      </p:sp>
      <p:sp>
        <p:nvSpPr>
          <p:cNvPr id="37961" name="Text Box 152"/>
          <p:cNvSpPr txBox="1">
            <a:spLocks noChangeArrowheads="1"/>
          </p:cNvSpPr>
          <p:nvPr/>
        </p:nvSpPr>
        <p:spPr bwMode="auto">
          <a:xfrm>
            <a:off x="4937125" y="3784600"/>
            <a:ext cx="543739" cy="369332"/>
          </a:xfrm>
          <a:prstGeom prst="rect">
            <a:avLst/>
          </a:prstGeom>
          <a:noFill/>
          <a:ln w="9525">
            <a:noFill/>
            <a:miter lim="800000"/>
            <a:headEnd/>
            <a:tailEnd/>
          </a:ln>
        </p:spPr>
        <p:txBody>
          <a:bodyPr wrap="none">
            <a:spAutoFit/>
          </a:bodyPr>
          <a:lstStyle/>
          <a:p>
            <a:r>
              <a:rPr lang="fr-FR" sz="1800"/>
              <a:t>Ref</a:t>
            </a:r>
            <a:endParaRPr lang="en-US" sz="1800"/>
          </a:p>
        </p:txBody>
      </p:sp>
      <p:sp>
        <p:nvSpPr>
          <p:cNvPr id="37962" name="Text Box 153"/>
          <p:cNvSpPr txBox="1">
            <a:spLocks noChangeArrowheads="1"/>
          </p:cNvSpPr>
          <p:nvPr/>
        </p:nvSpPr>
        <p:spPr bwMode="auto">
          <a:xfrm>
            <a:off x="4933950" y="4032250"/>
            <a:ext cx="736099" cy="369332"/>
          </a:xfrm>
          <a:prstGeom prst="rect">
            <a:avLst/>
          </a:prstGeom>
          <a:noFill/>
          <a:ln w="9525">
            <a:noFill/>
            <a:miter lim="800000"/>
            <a:headEnd/>
            <a:tailEnd/>
          </a:ln>
        </p:spPr>
        <p:txBody>
          <a:bodyPr wrap="none">
            <a:spAutoFit/>
          </a:bodyPr>
          <a:lstStyle/>
          <a:p>
            <a:r>
              <a:rPr lang="fr-FR" sz="1800"/>
              <a:t>Read</a:t>
            </a:r>
            <a:endParaRPr lang="en-US" sz="1800"/>
          </a:p>
        </p:txBody>
      </p:sp>
      <p:sp>
        <p:nvSpPr>
          <p:cNvPr id="37963" name="Text Box 154"/>
          <p:cNvSpPr txBox="1">
            <a:spLocks noChangeArrowheads="1"/>
          </p:cNvSpPr>
          <p:nvPr/>
        </p:nvSpPr>
        <p:spPr bwMode="auto">
          <a:xfrm>
            <a:off x="5535613" y="4146550"/>
            <a:ext cx="3631122" cy="369332"/>
          </a:xfrm>
          <a:prstGeom prst="rect">
            <a:avLst/>
          </a:prstGeom>
          <a:noFill/>
          <a:ln w="9525">
            <a:noFill/>
            <a:miter lim="800000"/>
            <a:headEnd/>
            <a:tailEnd/>
          </a:ln>
        </p:spPr>
        <p:txBody>
          <a:bodyPr wrap="none">
            <a:spAutoFit/>
          </a:bodyPr>
          <a:lstStyle/>
          <a:p>
            <a:r>
              <a:rPr lang="fr-FR" sz="1800" b="1" dirty="0">
                <a:solidFill>
                  <a:schemeClr val="tx2"/>
                </a:solidFill>
                <a:latin typeface="Courier New" pitchFamily="49" charset="0"/>
              </a:rPr>
              <a:t>ACGTGCAGCT</a:t>
            </a:r>
            <a:r>
              <a:rPr lang="fr-FR" sz="1800" b="1" dirty="0">
                <a:solidFill>
                  <a:srgbClr val="87B0E1"/>
                </a:solidFill>
                <a:latin typeface="Courier New" pitchFamily="49" charset="0"/>
              </a:rPr>
              <a:t>GTTCGTGC  TGCGA</a:t>
            </a:r>
            <a:endParaRPr lang="en-US" sz="1800" b="1" dirty="0">
              <a:solidFill>
                <a:srgbClr val="87B0E1"/>
              </a:solidFill>
              <a:latin typeface="Courier New" pitchFamily="49" charset="0"/>
            </a:endParaRPr>
          </a:p>
        </p:txBody>
      </p:sp>
      <p:sp>
        <p:nvSpPr>
          <p:cNvPr id="37964" name="Line 155"/>
          <p:cNvSpPr>
            <a:spLocks noChangeShapeType="1"/>
          </p:cNvSpPr>
          <p:nvPr/>
        </p:nvSpPr>
        <p:spPr bwMode="auto">
          <a:xfrm>
            <a:off x="5686425" y="4102100"/>
            <a:ext cx="0" cy="76200"/>
          </a:xfrm>
          <a:prstGeom prst="line">
            <a:avLst/>
          </a:prstGeom>
          <a:noFill/>
          <a:ln w="9525">
            <a:solidFill>
              <a:schemeClr val="tx1"/>
            </a:solidFill>
            <a:round/>
            <a:headEnd/>
            <a:tailEnd/>
          </a:ln>
        </p:spPr>
        <p:txBody>
          <a:bodyPr/>
          <a:lstStyle/>
          <a:p>
            <a:endParaRPr lang="en-US" sz="1800"/>
          </a:p>
        </p:txBody>
      </p:sp>
      <p:sp>
        <p:nvSpPr>
          <p:cNvPr id="37965" name="Line 156"/>
          <p:cNvSpPr>
            <a:spLocks noChangeShapeType="1"/>
          </p:cNvSpPr>
          <p:nvPr/>
        </p:nvSpPr>
        <p:spPr bwMode="auto">
          <a:xfrm>
            <a:off x="5819775" y="4102100"/>
            <a:ext cx="0" cy="76200"/>
          </a:xfrm>
          <a:prstGeom prst="line">
            <a:avLst/>
          </a:prstGeom>
          <a:noFill/>
          <a:ln w="9525">
            <a:solidFill>
              <a:schemeClr val="tx1"/>
            </a:solidFill>
            <a:round/>
            <a:headEnd/>
            <a:tailEnd/>
          </a:ln>
        </p:spPr>
        <p:txBody>
          <a:bodyPr/>
          <a:lstStyle/>
          <a:p>
            <a:endParaRPr lang="en-US" sz="1800"/>
          </a:p>
        </p:txBody>
      </p:sp>
      <p:sp>
        <p:nvSpPr>
          <p:cNvPr id="37966" name="Line 157"/>
          <p:cNvSpPr>
            <a:spLocks noChangeShapeType="1"/>
          </p:cNvSpPr>
          <p:nvPr/>
        </p:nvSpPr>
        <p:spPr bwMode="auto">
          <a:xfrm>
            <a:off x="5943600" y="4102100"/>
            <a:ext cx="0" cy="76200"/>
          </a:xfrm>
          <a:prstGeom prst="line">
            <a:avLst/>
          </a:prstGeom>
          <a:noFill/>
          <a:ln w="9525">
            <a:solidFill>
              <a:schemeClr val="tx1"/>
            </a:solidFill>
            <a:round/>
            <a:headEnd/>
            <a:tailEnd/>
          </a:ln>
        </p:spPr>
        <p:txBody>
          <a:bodyPr/>
          <a:lstStyle/>
          <a:p>
            <a:endParaRPr lang="en-US" sz="1800"/>
          </a:p>
        </p:txBody>
      </p:sp>
      <p:sp>
        <p:nvSpPr>
          <p:cNvPr id="37967" name="Line 158"/>
          <p:cNvSpPr>
            <a:spLocks noChangeShapeType="1"/>
          </p:cNvSpPr>
          <p:nvPr/>
        </p:nvSpPr>
        <p:spPr bwMode="auto">
          <a:xfrm>
            <a:off x="6076950" y="4102100"/>
            <a:ext cx="0" cy="76200"/>
          </a:xfrm>
          <a:prstGeom prst="line">
            <a:avLst/>
          </a:prstGeom>
          <a:noFill/>
          <a:ln w="9525">
            <a:solidFill>
              <a:schemeClr val="tx1"/>
            </a:solidFill>
            <a:round/>
            <a:headEnd/>
            <a:tailEnd/>
          </a:ln>
        </p:spPr>
        <p:txBody>
          <a:bodyPr/>
          <a:lstStyle/>
          <a:p>
            <a:endParaRPr lang="en-US" sz="1800"/>
          </a:p>
        </p:txBody>
      </p:sp>
      <p:sp>
        <p:nvSpPr>
          <p:cNvPr id="37968" name="Line 159"/>
          <p:cNvSpPr>
            <a:spLocks noChangeShapeType="1"/>
          </p:cNvSpPr>
          <p:nvPr/>
        </p:nvSpPr>
        <p:spPr bwMode="auto">
          <a:xfrm>
            <a:off x="6248400" y="4102100"/>
            <a:ext cx="0" cy="76200"/>
          </a:xfrm>
          <a:prstGeom prst="line">
            <a:avLst/>
          </a:prstGeom>
          <a:noFill/>
          <a:ln w="9525">
            <a:solidFill>
              <a:schemeClr val="tx1"/>
            </a:solidFill>
            <a:round/>
            <a:headEnd/>
            <a:tailEnd/>
          </a:ln>
        </p:spPr>
        <p:txBody>
          <a:bodyPr/>
          <a:lstStyle/>
          <a:p>
            <a:endParaRPr lang="en-US" sz="1800"/>
          </a:p>
        </p:txBody>
      </p:sp>
      <p:sp>
        <p:nvSpPr>
          <p:cNvPr id="37969" name="Line 160"/>
          <p:cNvSpPr>
            <a:spLocks noChangeShapeType="1"/>
          </p:cNvSpPr>
          <p:nvPr/>
        </p:nvSpPr>
        <p:spPr bwMode="auto">
          <a:xfrm>
            <a:off x="6400800" y="4102100"/>
            <a:ext cx="0" cy="76200"/>
          </a:xfrm>
          <a:prstGeom prst="line">
            <a:avLst/>
          </a:prstGeom>
          <a:noFill/>
          <a:ln w="9525">
            <a:solidFill>
              <a:schemeClr val="tx1"/>
            </a:solidFill>
            <a:round/>
            <a:headEnd/>
            <a:tailEnd/>
          </a:ln>
        </p:spPr>
        <p:txBody>
          <a:bodyPr/>
          <a:lstStyle/>
          <a:p>
            <a:endParaRPr lang="en-US" sz="1800"/>
          </a:p>
        </p:txBody>
      </p:sp>
      <p:sp>
        <p:nvSpPr>
          <p:cNvPr id="37970" name="Line 161"/>
          <p:cNvSpPr>
            <a:spLocks noChangeShapeType="1"/>
          </p:cNvSpPr>
          <p:nvPr/>
        </p:nvSpPr>
        <p:spPr bwMode="auto">
          <a:xfrm>
            <a:off x="6477000" y="4102100"/>
            <a:ext cx="0" cy="76200"/>
          </a:xfrm>
          <a:prstGeom prst="line">
            <a:avLst/>
          </a:prstGeom>
          <a:noFill/>
          <a:ln w="9525">
            <a:solidFill>
              <a:schemeClr val="tx1"/>
            </a:solidFill>
            <a:round/>
            <a:headEnd/>
            <a:tailEnd/>
          </a:ln>
        </p:spPr>
        <p:txBody>
          <a:bodyPr/>
          <a:lstStyle/>
          <a:p>
            <a:endParaRPr lang="en-US" sz="1800"/>
          </a:p>
        </p:txBody>
      </p:sp>
      <p:sp>
        <p:nvSpPr>
          <p:cNvPr id="37971" name="Line 162"/>
          <p:cNvSpPr>
            <a:spLocks noChangeShapeType="1"/>
          </p:cNvSpPr>
          <p:nvPr/>
        </p:nvSpPr>
        <p:spPr bwMode="auto">
          <a:xfrm>
            <a:off x="6629400" y="4102100"/>
            <a:ext cx="0" cy="76200"/>
          </a:xfrm>
          <a:prstGeom prst="line">
            <a:avLst/>
          </a:prstGeom>
          <a:noFill/>
          <a:ln w="9525">
            <a:solidFill>
              <a:schemeClr val="tx1"/>
            </a:solidFill>
            <a:round/>
            <a:headEnd/>
            <a:tailEnd/>
          </a:ln>
        </p:spPr>
        <p:txBody>
          <a:bodyPr/>
          <a:lstStyle/>
          <a:p>
            <a:endParaRPr lang="en-US" sz="1800"/>
          </a:p>
        </p:txBody>
      </p:sp>
      <p:sp>
        <p:nvSpPr>
          <p:cNvPr id="37972" name="Line 163"/>
          <p:cNvSpPr>
            <a:spLocks noChangeShapeType="1"/>
          </p:cNvSpPr>
          <p:nvPr/>
        </p:nvSpPr>
        <p:spPr bwMode="auto">
          <a:xfrm>
            <a:off x="6781800" y="4102100"/>
            <a:ext cx="0" cy="76200"/>
          </a:xfrm>
          <a:prstGeom prst="line">
            <a:avLst/>
          </a:prstGeom>
          <a:noFill/>
          <a:ln w="9525">
            <a:solidFill>
              <a:schemeClr val="tx1"/>
            </a:solidFill>
            <a:round/>
            <a:headEnd/>
            <a:tailEnd/>
          </a:ln>
        </p:spPr>
        <p:txBody>
          <a:bodyPr/>
          <a:lstStyle/>
          <a:p>
            <a:endParaRPr lang="en-US" sz="1800"/>
          </a:p>
        </p:txBody>
      </p:sp>
      <p:sp>
        <p:nvSpPr>
          <p:cNvPr id="37973" name="Line 164"/>
          <p:cNvSpPr>
            <a:spLocks noChangeShapeType="1"/>
          </p:cNvSpPr>
          <p:nvPr/>
        </p:nvSpPr>
        <p:spPr bwMode="auto">
          <a:xfrm>
            <a:off x="6934200" y="4102100"/>
            <a:ext cx="0" cy="76200"/>
          </a:xfrm>
          <a:prstGeom prst="line">
            <a:avLst/>
          </a:prstGeom>
          <a:noFill/>
          <a:ln w="9525">
            <a:solidFill>
              <a:schemeClr val="tx1"/>
            </a:solidFill>
            <a:round/>
            <a:headEnd/>
            <a:tailEnd/>
          </a:ln>
        </p:spPr>
        <p:txBody>
          <a:bodyPr/>
          <a:lstStyle/>
          <a:p>
            <a:endParaRPr lang="en-US" sz="1800"/>
          </a:p>
        </p:txBody>
      </p:sp>
      <p:sp>
        <p:nvSpPr>
          <p:cNvPr id="37974" name="Line 165"/>
          <p:cNvSpPr>
            <a:spLocks noChangeShapeType="1"/>
          </p:cNvSpPr>
          <p:nvPr/>
        </p:nvSpPr>
        <p:spPr bwMode="auto">
          <a:xfrm>
            <a:off x="7086600" y="4102100"/>
            <a:ext cx="0" cy="76200"/>
          </a:xfrm>
          <a:prstGeom prst="line">
            <a:avLst/>
          </a:prstGeom>
          <a:noFill/>
          <a:ln w="9525">
            <a:solidFill>
              <a:schemeClr val="tx1"/>
            </a:solidFill>
            <a:round/>
            <a:headEnd/>
            <a:tailEnd/>
          </a:ln>
        </p:spPr>
        <p:txBody>
          <a:bodyPr/>
          <a:lstStyle/>
          <a:p>
            <a:endParaRPr lang="en-US" sz="1800"/>
          </a:p>
        </p:txBody>
      </p:sp>
      <p:sp>
        <p:nvSpPr>
          <p:cNvPr id="37975" name="Line 166"/>
          <p:cNvSpPr>
            <a:spLocks noChangeShapeType="1"/>
          </p:cNvSpPr>
          <p:nvPr/>
        </p:nvSpPr>
        <p:spPr bwMode="auto">
          <a:xfrm>
            <a:off x="7162800" y="4102100"/>
            <a:ext cx="0" cy="76200"/>
          </a:xfrm>
          <a:prstGeom prst="line">
            <a:avLst/>
          </a:prstGeom>
          <a:noFill/>
          <a:ln w="9525">
            <a:solidFill>
              <a:schemeClr val="tx1"/>
            </a:solidFill>
            <a:round/>
            <a:headEnd/>
            <a:tailEnd/>
          </a:ln>
        </p:spPr>
        <p:txBody>
          <a:bodyPr/>
          <a:lstStyle/>
          <a:p>
            <a:endParaRPr lang="en-US" sz="1800"/>
          </a:p>
        </p:txBody>
      </p:sp>
      <p:sp>
        <p:nvSpPr>
          <p:cNvPr id="37976" name="Line 167"/>
          <p:cNvSpPr>
            <a:spLocks noChangeShapeType="1"/>
          </p:cNvSpPr>
          <p:nvPr/>
        </p:nvSpPr>
        <p:spPr bwMode="auto">
          <a:xfrm>
            <a:off x="7315200" y="4102100"/>
            <a:ext cx="0" cy="76200"/>
          </a:xfrm>
          <a:prstGeom prst="line">
            <a:avLst/>
          </a:prstGeom>
          <a:noFill/>
          <a:ln w="9525">
            <a:solidFill>
              <a:schemeClr val="tx1"/>
            </a:solidFill>
            <a:round/>
            <a:headEnd/>
            <a:tailEnd/>
          </a:ln>
        </p:spPr>
        <p:txBody>
          <a:bodyPr/>
          <a:lstStyle/>
          <a:p>
            <a:endParaRPr lang="en-US" sz="1800"/>
          </a:p>
        </p:txBody>
      </p:sp>
      <p:sp>
        <p:nvSpPr>
          <p:cNvPr id="37977" name="Line 168"/>
          <p:cNvSpPr>
            <a:spLocks noChangeShapeType="1"/>
          </p:cNvSpPr>
          <p:nvPr/>
        </p:nvSpPr>
        <p:spPr bwMode="auto">
          <a:xfrm>
            <a:off x="7467600" y="4102100"/>
            <a:ext cx="0" cy="76200"/>
          </a:xfrm>
          <a:prstGeom prst="line">
            <a:avLst/>
          </a:prstGeom>
          <a:noFill/>
          <a:ln w="9525">
            <a:solidFill>
              <a:schemeClr val="tx1"/>
            </a:solidFill>
            <a:round/>
            <a:headEnd/>
            <a:tailEnd/>
          </a:ln>
        </p:spPr>
        <p:txBody>
          <a:bodyPr/>
          <a:lstStyle/>
          <a:p>
            <a:endParaRPr lang="en-US" sz="1800"/>
          </a:p>
        </p:txBody>
      </p:sp>
      <p:sp>
        <p:nvSpPr>
          <p:cNvPr id="37978" name="Line 169"/>
          <p:cNvSpPr>
            <a:spLocks noChangeShapeType="1"/>
          </p:cNvSpPr>
          <p:nvPr/>
        </p:nvSpPr>
        <p:spPr bwMode="auto">
          <a:xfrm>
            <a:off x="7620000" y="4102100"/>
            <a:ext cx="0" cy="76200"/>
          </a:xfrm>
          <a:prstGeom prst="line">
            <a:avLst/>
          </a:prstGeom>
          <a:noFill/>
          <a:ln w="9525">
            <a:solidFill>
              <a:schemeClr val="tx1"/>
            </a:solidFill>
            <a:round/>
            <a:headEnd/>
            <a:tailEnd/>
          </a:ln>
        </p:spPr>
        <p:txBody>
          <a:bodyPr/>
          <a:lstStyle/>
          <a:p>
            <a:endParaRPr lang="en-US" sz="1800"/>
          </a:p>
        </p:txBody>
      </p:sp>
      <p:sp>
        <p:nvSpPr>
          <p:cNvPr id="37979" name="Line 170"/>
          <p:cNvSpPr>
            <a:spLocks noChangeShapeType="1"/>
          </p:cNvSpPr>
          <p:nvPr/>
        </p:nvSpPr>
        <p:spPr bwMode="auto">
          <a:xfrm>
            <a:off x="7696200" y="4102100"/>
            <a:ext cx="0" cy="76200"/>
          </a:xfrm>
          <a:prstGeom prst="line">
            <a:avLst/>
          </a:prstGeom>
          <a:noFill/>
          <a:ln w="9525">
            <a:solidFill>
              <a:schemeClr val="tx1"/>
            </a:solidFill>
            <a:round/>
            <a:headEnd/>
            <a:tailEnd/>
          </a:ln>
        </p:spPr>
        <p:txBody>
          <a:bodyPr/>
          <a:lstStyle/>
          <a:p>
            <a:endParaRPr lang="en-US" sz="1800"/>
          </a:p>
        </p:txBody>
      </p:sp>
      <p:sp>
        <p:nvSpPr>
          <p:cNvPr id="37980" name="Line 171"/>
          <p:cNvSpPr>
            <a:spLocks noChangeShapeType="1"/>
          </p:cNvSpPr>
          <p:nvPr/>
        </p:nvSpPr>
        <p:spPr bwMode="auto">
          <a:xfrm>
            <a:off x="7848600" y="4102100"/>
            <a:ext cx="0" cy="76200"/>
          </a:xfrm>
          <a:prstGeom prst="line">
            <a:avLst/>
          </a:prstGeom>
          <a:noFill/>
          <a:ln w="9525">
            <a:solidFill>
              <a:schemeClr val="tx1"/>
            </a:solidFill>
            <a:round/>
            <a:headEnd/>
            <a:tailEnd/>
          </a:ln>
        </p:spPr>
        <p:txBody>
          <a:bodyPr/>
          <a:lstStyle/>
          <a:p>
            <a:endParaRPr lang="en-US" sz="1800"/>
          </a:p>
        </p:txBody>
      </p:sp>
      <p:sp>
        <p:nvSpPr>
          <p:cNvPr id="37981" name="Line 172"/>
          <p:cNvSpPr>
            <a:spLocks noChangeShapeType="1"/>
          </p:cNvSpPr>
          <p:nvPr/>
        </p:nvSpPr>
        <p:spPr bwMode="auto">
          <a:xfrm>
            <a:off x="8001000" y="4102100"/>
            <a:ext cx="0" cy="76200"/>
          </a:xfrm>
          <a:prstGeom prst="line">
            <a:avLst/>
          </a:prstGeom>
          <a:noFill/>
          <a:ln w="9525">
            <a:solidFill>
              <a:schemeClr val="tx1"/>
            </a:solidFill>
            <a:round/>
            <a:headEnd/>
            <a:tailEnd/>
          </a:ln>
        </p:spPr>
        <p:txBody>
          <a:bodyPr/>
          <a:lstStyle/>
          <a:p>
            <a:endParaRPr lang="en-US" sz="1800"/>
          </a:p>
        </p:txBody>
      </p:sp>
      <p:sp>
        <p:nvSpPr>
          <p:cNvPr id="37982" name="Line 174"/>
          <p:cNvSpPr>
            <a:spLocks noChangeShapeType="1"/>
          </p:cNvSpPr>
          <p:nvPr/>
        </p:nvSpPr>
        <p:spPr bwMode="auto">
          <a:xfrm>
            <a:off x="8458200" y="4102100"/>
            <a:ext cx="0" cy="76200"/>
          </a:xfrm>
          <a:prstGeom prst="line">
            <a:avLst/>
          </a:prstGeom>
          <a:noFill/>
          <a:ln w="9525">
            <a:solidFill>
              <a:schemeClr val="tx1"/>
            </a:solidFill>
            <a:round/>
            <a:headEnd/>
            <a:tailEnd/>
          </a:ln>
        </p:spPr>
        <p:txBody>
          <a:bodyPr/>
          <a:lstStyle/>
          <a:p>
            <a:endParaRPr lang="en-US" sz="1800"/>
          </a:p>
        </p:txBody>
      </p:sp>
      <p:sp>
        <p:nvSpPr>
          <p:cNvPr id="37983" name="Line 175"/>
          <p:cNvSpPr>
            <a:spLocks noChangeShapeType="1"/>
          </p:cNvSpPr>
          <p:nvPr/>
        </p:nvSpPr>
        <p:spPr bwMode="auto">
          <a:xfrm>
            <a:off x="8553450" y="4102100"/>
            <a:ext cx="0" cy="76200"/>
          </a:xfrm>
          <a:prstGeom prst="line">
            <a:avLst/>
          </a:prstGeom>
          <a:noFill/>
          <a:ln w="9525">
            <a:solidFill>
              <a:schemeClr val="tx1"/>
            </a:solidFill>
            <a:round/>
            <a:headEnd/>
            <a:tailEnd/>
          </a:ln>
        </p:spPr>
        <p:txBody>
          <a:bodyPr/>
          <a:lstStyle/>
          <a:p>
            <a:endParaRPr lang="en-US" sz="1800"/>
          </a:p>
        </p:txBody>
      </p:sp>
      <p:sp>
        <p:nvSpPr>
          <p:cNvPr id="37984" name="Line 176"/>
          <p:cNvSpPr>
            <a:spLocks noChangeShapeType="1"/>
          </p:cNvSpPr>
          <p:nvPr/>
        </p:nvSpPr>
        <p:spPr bwMode="auto">
          <a:xfrm>
            <a:off x="8686800" y="4102100"/>
            <a:ext cx="0" cy="76200"/>
          </a:xfrm>
          <a:prstGeom prst="line">
            <a:avLst/>
          </a:prstGeom>
          <a:noFill/>
          <a:ln w="9525">
            <a:solidFill>
              <a:schemeClr val="tx1"/>
            </a:solidFill>
            <a:round/>
            <a:headEnd/>
            <a:tailEnd/>
          </a:ln>
        </p:spPr>
        <p:txBody>
          <a:bodyPr/>
          <a:lstStyle/>
          <a:p>
            <a:endParaRPr lang="en-US" sz="1800"/>
          </a:p>
        </p:txBody>
      </p:sp>
      <p:sp>
        <p:nvSpPr>
          <p:cNvPr id="37985" name="Line 177"/>
          <p:cNvSpPr>
            <a:spLocks noChangeShapeType="1"/>
          </p:cNvSpPr>
          <p:nvPr/>
        </p:nvSpPr>
        <p:spPr bwMode="auto">
          <a:xfrm>
            <a:off x="8810625" y="4102100"/>
            <a:ext cx="0" cy="76200"/>
          </a:xfrm>
          <a:prstGeom prst="line">
            <a:avLst/>
          </a:prstGeom>
          <a:noFill/>
          <a:ln w="9525">
            <a:solidFill>
              <a:schemeClr val="tx1"/>
            </a:solidFill>
            <a:round/>
            <a:headEnd/>
            <a:tailEnd/>
          </a:ln>
        </p:spPr>
        <p:txBody>
          <a:bodyPr/>
          <a:lstStyle/>
          <a:p>
            <a:endParaRPr lang="en-US" sz="1800"/>
          </a:p>
        </p:txBody>
      </p:sp>
      <p:sp>
        <p:nvSpPr>
          <p:cNvPr id="37986" name="Line 178"/>
          <p:cNvSpPr>
            <a:spLocks noChangeShapeType="1"/>
          </p:cNvSpPr>
          <p:nvPr/>
        </p:nvSpPr>
        <p:spPr bwMode="auto">
          <a:xfrm>
            <a:off x="8943975" y="4102100"/>
            <a:ext cx="0" cy="76200"/>
          </a:xfrm>
          <a:prstGeom prst="line">
            <a:avLst/>
          </a:prstGeom>
          <a:noFill/>
          <a:ln w="9525">
            <a:solidFill>
              <a:schemeClr val="tx1"/>
            </a:solidFill>
            <a:round/>
            <a:headEnd/>
            <a:tailEnd/>
          </a:ln>
        </p:spPr>
        <p:txBody>
          <a:bodyPr/>
          <a:lstStyle/>
          <a:p>
            <a:endParaRPr lang="en-US" sz="1800"/>
          </a:p>
        </p:txBody>
      </p:sp>
      <p:sp>
        <p:nvSpPr>
          <p:cNvPr id="37987" name="Line 179"/>
          <p:cNvSpPr>
            <a:spLocks noChangeShapeType="1"/>
          </p:cNvSpPr>
          <p:nvPr/>
        </p:nvSpPr>
        <p:spPr bwMode="auto">
          <a:xfrm>
            <a:off x="5954712" y="4940300"/>
            <a:ext cx="2114550" cy="0"/>
          </a:xfrm>
          <a:prstGeom prst="line">
            <a:avLst/>
          </a:prstGeom>
          <a:noFill/>
          <a:ln w="9525">
            <a:solidFill>
              <a:schemeClr val="tx1"/>
            </a:solidFill>
            <a:round/>
            <a:headEnd/>
            <a:tailEnd type="oval" w="med" len="med"/>
          </a:ln>
        </p:spPr>
        <p:txBody>
          <a:bodyPr/>
          <a:lstStyle/>
          <a:p>
            <a:endParaRPr lang="en-US"/>
          </a:p>
        </p:txBody>
      </p:sp>
      <p:sp>
        <p:nvSpPr>
          <p:cNvPr id="37988" name="Text Box 180"/>
          <p:cNvSpPr txBox="1">
            <a:spLocks noChangeArrowheads="1"/>
          </p:cNvSpPr>
          <p:nvPr/>
        </p:nvSpPr>
        <p:spPr bwMode="auto">
          <a:xfrm>
            <a:off x="8153400" y="4699000"/>
            <a:ext cx="990600" cy="307777"/>
          </a:xfrm>
          <a:prstGeom prst="rect">
            <a:avLst/>
          </a:prstGeom>
          <a:noFill/>
          <a:ln w="9525">
            <a:noFill/>
            <a:miter lim="800000"/>
            <a:headEnd/>
            <a:tailEnd/>
          </a:ln>
        </p:spPr>
        <p:txBody>
          <a:bodyPr wrap="square">
            <a:spAutoFit/>
          </a:bodyPr>
          <a:lstStyle/>
          <a:p>
            <a:r>
              <a:rPr lang="fr-FR" sz="1400" dirty="0"/>
              <a:t>Extension</a:t>
            </a:r>
            <a:endParaRPr lang="en-US" sz="1400" dirty="0"/>
          </a:p>
        </p:txBody>
      </p:sp>
      <p:sp>
        <p:nvSpPr>
          <p:cNvPr id="37989" name="Line 181"/>
          <p:cNvSpPr>
            <a:spLocks noChangeShapeType="1"/>
          </p:cNvSpPr>
          <p:nvPr/>
        </p:nvSpPr>
        <p:spPr bwMode="auto">
          <a:xfrm>
            <a:off x="8069262" y="4540250"/>
            <a:ext cx="0" cy="304800"/>
          </a:xfrm>
          <a:prstGeom prst="line">
            <a:avLst/>
          </a:prstGeom>
          <a:noFill/>
          <a:ln w="9525">
            <a:solidFill>
              <a:schemeClr val="tx1"/>
            </a:solidFill>
            <a:round/>
            <a:headEnd/>
            <a:tailEnd/>
          </a:ln>
        </p:spPr>
        <p:txBody>
          <a:bodyPr/>
          <a:lstStyle/>
          <a:p>
            <a:endParaRPr lang="en-US"/>
          </a:p>
        </p:txBody>
      </p:sp>
      <p:sp>
        <p:nvSpPr>
          <p:cNvPr id="37990" name="Text Box 182"/>
          <p:cNvSpPr txBox="1">
            <a:spLocks noChangeArrowheads="1"/>
          </p:cNvSpPr>
          <p:nvPr/>
        </p:nvSpPr>
        <p:spPr bwMode="auto">
          <a:xfrm>
            <a:off x="4868862" y="4787900"/>
            <a:ext cx="1046163" cy="304800"/>
          </a:xfrm>
          <a:prstGeom prst="rect">
            <a:avLst/>
          </a:prstGeom>
          <a:noFill/>
          <a:ln w="9525">
            <a:noFill/>
            <a:miter lim="800000"/>
            <a:headEnd/>
            <a:tailEnd/>
          </a:ln>
        </p:spPr>
        <p:txBody>
          <a:bodyPr wrap="none">
            <a:spAutoFit/>
          </a:bodyPr>
          <a:lstStyle/>
          <a:p>
            <a:r>
              <a:rPr lang="fr-FR" sz="1400"/>
              <a:t>Score = 18</a:t>
            </a:r>
            <a:endParaRPr lang="en-US" sz="1400"/>
          </a:p>
        </p:txBody>
      </p:sp>
      <p:sp>
        <p:nvSpPr>
          <p:cNvPr id="37991" name="Text Box 183"/>
          <p:cNvSpPr txBox="1">
            <a:spLocks noChangeArrowheads="1"/>
          </p:cNvSpPr>
          <p:nvPr/>
        </p:nvSpPr>
        <p:spPr bwMode="auto">
          <a:xfrm>
            <a:off x="4870450" y="5016500"/>
            <a:ext cx="1046162" cy="304800"/>
          </a:xfrm>
          <a:prstGeom prst="rect">
            <a:avLst/>
          </a:prstGeom>
          <a:noFill/>
          <a:ln w="9525">
            <a:noFill/>
            <a:miter lim="800000"/>
            <a:headEnd/>
            <a:tailEnd/>
          </a:ln>
        </p:spPr>
        <p:txBody>
          <a:bodyPr wrap="none">
            <a:spAutoFit/>
          </a:bodyPr>
          <a:lstStyle/>
          <a:p>
            <a:r>
              <a:rPr lang="fr-FR" sz="1400">
                <a:solidFill>
                  <a:srgbClr val="FF0F0F"/>
                </a:solidFill>
              </a:rPr>
              <a:t>Score = 13</a:t>
            </a:r>
            <a:endParaRPr lang="en-US" sz="1400">
              <a:solidFill>
                <a:srgbClr val="FF0F0F"/>
              </a:solidFill>
            </a:endParaRPr>
          </a:p>
        </p:txBody>
      </p:sp>
      <p:sp>
        <p:nvSpPr>
          <p:cNvPr id="37992" name="Line 184"/>
          <p:cNvSpPr>
            <a:spLocks noChangeShapeType="1"/>
          </p:cNvSpPr>
          <p:nvPr/>
        </p:nvSpPr>
        <p:spPr bwMode="auto">
          <a:xfrm>
            <a:off x="5954712" y="5168900"/>
            <a:ext cx="2266950" cy="0"/>
          </a:xfrm>
          <a:prstGeom prst="line">
            <a:avLst/>
          </a:prstGeom>
          <a:noFill/>
          <a:ln w="9525">
            <a:solidFill>
              <a:schemeClr val="tx1"/>
            </a:solidFill>
            <a:round/>
            <a:headEnd/>
            <a:tailEnd type="oval" w="med" len="med"/>
          </a:ln>
        </p:spPr>
        <p:txBody>
          <a:bodyPr/>
          <a:lstStyle/>
          <a:p>
            <a:endParaRPr lang="en-US"/>
          </a:p>
        </p:txBody>
      </p:sp>
      <p:sp>
        <p:nvSpPr>
          <p:cNvPr id="37993" name="Line 185"/>
          <p:cNvSpPr>
            <a:spLocks noChangeShapeType="1"/>
          </p:cNvSpPr>
          <p:nvPr/>
        </p:nvSpPr>
        <p:spPr bwMode="auto">
          <a:xfrm>
            <a:off x="5954712" y="5397500"/>
            <a:ext cx="2419350" cy="0"/>
          </a:xfrm>
          <a:prstGeom prst="line">
            <a:avLst/>
          </a:prstGeom>
          <a:noFill/>
          <a:ln w="9525">
            <a:solidFill>
              <a:schemeClr val="tx1"/>
            </a:solidFill>
            <a:round/>
            <a:headEnd/>
            <a:tailEnd type="oval" w="med" len="med"/>
          </a:ln>
        </p:spPr>
        <p:txBody>
          <a:bodyPr/>
          <a:lstStyle/>
          <a:p>
            <a:endParaRPr lang="en-US"/>
          </a:p>
        </p:txBody>
      </p:sp>
      <p:sp>
        <p:nvSpPr>
          <p:cNvPr id="37994" name="Text Box 186"/>
          <p:cNvSpPr txBox="1">
            <a:spLocks noChangeArrowheads="1"/>
          </p:cNvSpPr>
          <p:nvPr/>
        </p:nvSpPr>
        <p:spPr bwMode="auto">
          <a:xfrm>
            <a:off x="4868862" y="5245100"/>
            <a:ext cx="1046163" cy="304800"/>
          </a:xfrm>
          <a:prstGeom prst="rect">
            <a:avLst/>
          </a:prstGeom>
          <a:noFill/>
          <a:ln w="9525">
            <a:noFill/>
            <a:miter lim="800000"/>
            <a:headEnd/>
            <a:tailEnd/>
          </a:ln>
        </p:spPr>
        <p:txBody>
          <a:bodyPr wrap="none">
            <a:spAutoFit/>
          </a:bodyPr>
          <a:lstStyle/>
          <a:p>
            <a:r>
              <a:rPr lang="fr-FR" sz="1400">
                <a:solidFill>
                  <a:srgbClr val="FF0F0F"/>
                </a:solidFill>
              </a:rPr>
              <a:t>Score = 11</a:t>
            </a:r>
            <a:endParaRPr lang="en-US" sz="1400">
              <a:solidFill>
                <a:srgbClr val="FF0F0F"/>
              </a:solidFill>
            </a:endParaRPr>
          </a:p>
        </p:txBody>
      </p:sp>
      <p:sp>
        <p:nvSpPr>
          <p:cNvPr id="37995" name="Line 188"/>
          <p:cNvSpPr>
            <a:spLocks noChangeShapeType="1"/>
          </p:cNvSpPr>
          <p:nvPr/>
        </p:nvSpPr>
        <p:spPr bwMode="auto">
          <a:xfrm>
            <a:off x="5935662" y="5765800"/>
            <a:ext cx="2971800" cy="0"/>
          </a:xfrm>
          <a:prstGeom prst="line">
            <a:avLst/>
          </a:prstGeom>
          <a:noFill/>
          <a:ln w="9525">
            <a:solidFill>
              <a:schemeClr val="tx1"/>
            </a:solidFill>
            <a:round/>
            <a:headEnd/>
            <a:tailEnd type="oval" w="med" len="med"/>
          </a:ln>
        </p:spPr>
        <p:txBody>
          <a:bodyPr/>
          <a:lstStyle/>
          <a:p>
            <a:endParaRPr lang="en-US"/>
          </a:p>
        </p:txBody>
      </p:sp>
      <p:sp>
        <p:nvSpPr>
          <p:cNvPr id="37996" name="Text Box 189"/>
          <p:cNvSpPr txBox="1">
            <a:spLocks noChangeArrowheads="1"/>
          </p:cNvSpPr>
          <p:nvPr/>
        </p:nvSpPr>
        <p:spPr bwMode="auto">
          <a:xfrm>
            <a:off x="4868862" y="5626100"/>
            <a:ext cx="1076325" cy="304800"/>
          </a:xfrm>
          <a:prstGeom prst="rect">
            <a:avLst/>
          </a:prstGeom>
          <a:noFill/>
          <a:ln w="9525">
            <a:noFill/>
            <a:miter lim="800000"/>
            <a:headEnd/>
            <a:tailEnd/>
          </a:ln>
        </p:spPr>
        <p:txBody>
          <a:bodyPr wrap="none">
            <a:spAutoFit/>
          </a:bodyPr>
          <a:lstStyle/>
          <a:p>
            <a:r>
              <a:rPr lang="fr-FR" sz="1400" b="1">
                <a:solidFill>
                  <a:schemeClr val="tx2"/>
                </a:solidFill>
              </a:rPr>
              <a:t>Score = 16</a:t>
            </a:r>
            <a:endParaRPr lang="en-US" sz="1400" b="1">
              <a:solidFill>
                <a:schemeClr val="tx2"/>
              </a:solidFill>
            </a:endParaRPr>
          </a:p>
        </p:txBody>
      </p:sp>
      <p:sp>
        <p:nvSpPr>
          <p:cNvPr id="37997" name="Line 190"/>
          <p:cNvSpPr>
            <a:spLocks noChangeShapeType="1"/>
          </p:cNvSpPr>
          <p:nvPr/>
        </p:nvSpPr>
        <p:spPr bwMode="auto">
          <a:xfrm>
            <a:off x="6545262" y="5597525"/>
            <a:ext cx="1143000" cy="0"/>
          </a:xfrm>
          <a:prstGeom prst="line">
            <a:avLst/>
          </a:prstGeom>
          <a:noFill/>
          <a:ln w="9525">
            <a:solidFill>
              <a:schemeClr val="tx1"/>
            </a:solidFill>
            <a:prstDash val="dash"/>
            <a:round/>
            <a:headEnd/>
            <a:tailEnd/>
          </a:ln>
        </p:spPr>
        <p:txBody>
          <a:bodyPr/>
          <a:lstStyle/>
          <a:p>
            <a:endParaRPr lang="en-US"/>
          </a:p>
        </p:txBody>
      </p:sp>
      <p:sp>
        <p:nvSpPr>
          <p:cNvPr id="37998" name="Line 191"/>
          <p:cNvSpPr>
            <a:spLocks noChangeShapeType="1"/>
          </p:cNvSpPr>
          <p:nvPr/>
        </p:nvSpPr>
        <p:spPr bwMode="auto">
          <a:xfrm>
            <a:off x="8458200" y="4724400"/>
            <a:ext cx="457200" cy="0"/>
          </a:xfrm>
          <a:prstGeom prst="line">
            <a:avLst/>
          </a:prstGeom>
          <a:noFill/>
          <a:ln w="34925">
            <a:solidFill>
              <a:schemeClr val="tx1"/>
            </a:solidFill>
            <a:round/>
            <a:headEnd/>
            <a:tailEnd type="triangle" w="med" len="med"/>
          </a:ln>
        </p:spPr>
        <p:txBody>
          <a:bodyPr/>
          <a:lstStyle/>
          <a:p>
            <a:endParaRPr lang="en-US" sz="1800"/>
          </a:p>
        </p:txBody>
      </p:sp>
      <p:sp>
        <p:nvSpPr>
          <p:cNvPr id="37999" name="Text Box 192"/>
          <p:cNvSpPr txBox="1">
            <a:spLocks noChangeArrowheads="1"/>
          </p:cNvSpPr>
          <p:nvPr/>
        </p:nvSpPr>
        <p:spPr bwMode="auto">
          <a:xfrm>
            <a:off x="3352800" y="4495800"/>
            <a:ext cx="389850" cy="369332"/>
          </a:xfrm>
          <a:prstGeom prst="rect">
            <a:avLst/>
          </a:prstGeom>
          <a:noFill/>
          <a:ln w="9525">
            <a:noFill/>
            <a:miter lim="800000"/>
            <a:headEnd/>
            <a:tailEnd/>
          </a:ln>
        </p:spPr>
        <p:txBody>
          <a:bodyPr wrap="none">
            <a:spAutoFit/>
          </a:bodyPr>
          <a:lstStyle/>
          <a:p>
            <a:r>
              <a:rPr lang="fr-FR" sz="1800" b="1" dirty="0">
                <a:solidFill>
                  <a:srgbClr val="FF0F0F"/>
                </a:solidFill>
              </a:rPr>
              <a:t>-3</a:t>
            </a:r>
            <a:endParaRPr lang="en-US" sz="1800" b="1" dirty="0">
              <a:solidFill>
                <a:srgbClr val="FF0F0F"/>
              </a:solidFill>
            </a:endParaRPr>
          </a:p>
        </p:txBody>
      </p:sp>
      <p:sp>
        <p:nvSpPr>
          <p:cNvPr id="38000" name="Text Box 193"/>
          <p:cNvSpPr txBox="1">
            <a:spLocks noChangeArrowheads="1"/>
          </p:cNvSpPr>
          <p:nvPr/>
        </p:nvSpPr>
        <p:spPr bwMode="auto">
          <a:xfrm>
            <a:off x="8002587" y="4470400"/>
            <a:ext cx="595035" cy="369332"/>
          </a:xfrm>
          <a:prstGeom prst="rect">
            <a:avLst/>
          </a:prstGeom>
          <a:noFill/>
          <a:ln w="9525">
            <a:noFill/>
            <a:miter lim="800000"/>
            <a:headEnd/>
            <a:tailEnd/>
          </a:ln>
        </p:spPr>
        <p:txBody>
          <a:bodyPr wrap="none">
            <a:spAutoFit/>
          </a:bodyPr>
          <a:lstStyle/>
          <a:p>
            <a:r>
              <a:rPr lang="fr-FR" sz="1800" b="1" dirty="0">
                <a:solidFill>
                  <a:srgbClr val="FF0F0F"/>
                </a:solidFill>
              </a:rPr>
              <a:t>-</a:t>
            </a:r>
            <a:r>
              <a:rPr lang="fr-FR" sz="1800" b="1" dirty="0" smtClean="0">
                <a:solidFill>
                  <a:srgbClr val="FF0F0F"/>
                </a:solidFill>
              </a:rPr>
              <a:t>5-2</a:t>
            </a:r>
            <a:endParaRPr lang="en-US" sz="1800" b="1" dirty="0">
              <a:solidFill>
                <a:srgbClr val="FF0F0F"/>
              </a:solidFill>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2"/>
          <p:cNvSpPr>
            <a:spLocks noGrp="1"/>
          </p:cNvSpPr>
          <p:nvPr>
            <p:ph type="title"/>
          </p:nvPr>
        </p:nvSpPr>
        <p:spPr>
          <a:xfrm>
            <a:off x="304800" y="319476"/>
            <a:ext cx="8547100" cy="833438"/>
          </a:xfrm>
        </p:spPr>
        <p:txBody>
          <a:bodyPr lIns="91440" tIns="45720" rIns="91440" bIns="45720" anchor="t"/>
          <a:lstStyle/>
          <a:p>
            <a:pPr eaLnBrk="1" hangingPunct="1"/>
            <a:r>
              <a:rPr lang="en-US" dirty="0" smtClean="0"/>
              <a:t>Miscellaneous Features</a:t>
            </a:r>
          </a:p>
        </p:txBody>
      </p:sp>
      <p:sp>
        <p:nvSpPr>
          <p:cNvPr id="38915" name="Content Placeholder 1"/>
          <p:cNvSpPr>
            <a:spLocks noGrp="1"/>
          </p:cNvSpPr>
          <p:nvPr>
            <p:ph type="body" idx="1"/>
          </p:nvPr>
        </p:nvSpPr>
        <p:spPr>
          <a:xfrm>
            <a:off x="207963" y="1181100"/>
            <a:ext cx="8643937" cy="3627438"/>
          </a:xfrm>
        </p:spPr>
        <p:txBody>
          <a:bodyPr lIns="91440" tIns="45720" rIns="91440" bIns="45720"/>
          <a:lstStyle/>
          <a:p>
            <a:pPr marL="412750" indent="-457200" eaLnBrk="1" hangingPunct="1">
              <a:buClrTx/>
              <a:buFont typeface="Arial" pitchFamily="34" charset="0"/>
              <a:buChar char="•"/>
            </a:pPr>
            <a:r>
              <a:rPr lang="en-US" sz="2000" dirty="0" smtClean="0">
                <a:latin typeface="Arial" pitchFamily="34" charset="0"/>
              </a:rPr>
              <a:t>Any combination of 5’/3’ soft-clipping (only 3’ by default)</a:t>
            </a:r>
          </a:p>
          <a:p>
            <a:pPr marL="412750" indent="-457200" eaLnBrk="1" hangingPunct="1">
              <a:buClrTx/>
              <a:buFont typeface="Arial" pitchFamily="34" charset="0"/>
              <a:buChar char="•"/>
            </a:pPr>
            <a:r>
              <a:rPr lang="en-US" sz="2000" dirty="0" smtClean="0">
                <a:latin typeface="Arial" pitchFamily="34" charset="0"/>
              </a:rPr>
              <a:t>FASTA, [FASTQ], [SFF], SAM, BAM inputs, BAM output</a:t>
            </a:r>
          </a:p>
          <a:p>
            <a:pPr marL="901700" lvl="1" indent="-309563" eaLnBrk="1" hangingPunct="1">
              <a:buClrTx/>
              <a:buFont typeface="Arial" pitchFamily="34" charset="0"/>
              <a:buChar char="•"/>
            </a:pPr>
            <a:r>
              <a:rPr lang="en-US" sz="1800" dirty="0" smtClean="0">
                <a:latin typeface="Arial" pitchFamily="34" charset="0"/>
              </a:rPr>
              <a:t>Inputs can be </a:t>
            </a:r>
            <a:r>
              <a:rPr lang="en-US" sz="1800" dirty="0" err="1" smtClean="0">
                <a:latin typeface="Arial" pitchFamily="34" charset="0"/>
              </a:rPr>
              <a:t>gzip</a:t>
            </a:r>
            <a:r>
              <a:rPr lang="en-US" sz="1800" dirty="0" smtClean="0">
                <a:latin typeface="Arial" pitchFamily="34" charset="0"/>
              </a:rPr>
              <a:t> or bzip2 compressed</a:t>
            </a:r>
          </a:p>
          <a:p>
            <a:pPr marL="412750" indent="-457200" eaLnBrk="1" hangingPunct="1">
              <a:buClrTx/>
              <a:buFont typeface="Arial" pitchFamily="34" charset="0"/>
              <a:buChar char="•"/>
            </a:pPr>
            <a:r>
              <a:rPr lang="en-US" sz="2000" dirty="0" smtClean="0">
                <a:latin typeface="Arial" pitchFamily="34" charset="0"/>
              </a:rPr>
              <a:t>Easy input to annotate SAM RG tags, outputs MD/NM tags</a:t>
            </a:r>
          </a:p>
          <a:p>
            <a:pPr marL="412750" indent="-457200" eaLnBrk="1" hangingPunct="1">
              <a:buClrTx/>
              <a:buFont typeface="Arial" pitchFamily="34" charset="0"/>
              <a:buChar char="•"/>
            </a:pPr>
            <a:r>
              <a:rPr lang="en-US" sz="2000" dirty="0" smtClean="0">
                <a:latin typeface="Arial" pitchFamily="34" charset="0"/>
              </a:rPr>
              <a:t>Server mode</a:t>
            </a:r>
          </a:p>
          <a:p>
            <a:pPr marL="901700" lvl="1" indent="-309563" eaLnBrk="1" hangingPunct="1">
              <a:buClrTx/>
              <a:buFont typeface="Arial" pitchFamily="34" charset="0"/>
              <a:buChar char="•"/>
            </a:pPr>
            <a:r>
              <a:rPr lang="en-US" sz="1800" dirty="0" smtClean="0">
                <a:latin typeface="Arial" pitchFamily="34" charset="0"/>
              </a:rPr>
              <a:t>Index is loaded into shared memory</a:t>
            </a:r>
          </a:p>
          <a:p>
            <a:pPr marL="412750" indent="-457200" eaLnBrk="1" hangingPunct="1">
              <a:buClrTx/>
              <a:buFont typeface="Arial" pitchFamily="34" charset="0"/>
              <a:buChar char="•"/>
            </a:pPr>
            <a:r>
              <a:rPr lang="en-US" sz="2000" dirty="0" smtClean="0">
                <a:latin typeface="Arial" pitchFamily="34" charset="0"/>
              </a:rPr>
              <a:t>Supports IUPAC bases</a:t>
            </a:r>
            <a:br>
              <a:rPr lang="en-US" sz="2000" dirty="0" smtClean="0">
                <a:latin typeface="Arial" pitchFamily="34" charset="0"/>
              </a:rPr>
            </a:br>
            <a:r>
              <a:rPr lang="en-US" sz="2000" dirty="0" smtClean="0">
                <a:latin typeface="Arial" pitchFamily="34" charset="0"/>
              </a:rPr>
              <a:t>Print alignments (from SAM/BAM) in flow space</a:t>
            </a:r>
          </a:p>
          <a:p>
            <a:pPr marL="412750" indent="-457200" eaLnBrk="1" hangingPunct="1">
              <a:buClrTx/>
              <a:buFont typeface="Arial" pitchFamily="34" charset="0"/>
              <a:buChar char="•"/>
            </a:pPr>
            <a:endParaRPr lang="en-US" sz="2000" dirty="0" smtClean="0">
              <a:latin typeface="Arial" pitchFamily="34" charset="0"/>
            </a:endParaRPr>
          </a:p>
          <a:p>
            <a:pPr marL="412750" indent="-457200" eaLnBrk="1" hangingPunct="1">
              <a:buClrTx/>
              <a:buFont typeface="Arial" pitchFamily="34" charset="0"/>
              <a:buChar char="•"/>
            </a:pPr>
            <a:endParaRPr lang="en-US" sz="2000" dirty="0" smtClean="0">
              <a:latin typeface="Arial" pitchFamily="34" charset="0"/>
            </a:endParaRPr>
          </a:p>
          <a:p>
            <a:pPr marL="412750" indent="-457200" algn="ctr" eaLnBrk="1" hangingPunct="1">
              <a:buClrTx/>
              <a:buNone/>
            </a:pPr>
            <a:r>
              <a:rPr lang="en-US" sz="2000" dirty="0" smtClean="0">
                <a:latin typeface="Arial" pitchFamily="34" charset="0"/>
              </a:rPr>
              <a:t>[ ] - optional</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7"/>
          <p:cNvSpPr>
            <a:spLocks noGrp="1"/>
          </p:cNvSpPr>
          <p:nvPr>
            <p:ph idx="4294967295"/>
          </p:nvPr>
        </p:nvSpPr>
        <p:spPr/>
        <p:txBody>
          <a:bodyPr lIns="91440" tIns="45720" rIns="91440" bIns="45720"/>
          <a:lstStyle/>
          <a:p>
            <a:pPr>
              <a:buClrTx/>
              <a:buFont typeface="Arial" pitchFamily="34" charset="0"/>
              <a:buChar char="•"/>
            </a:pPr>
            <a:r>
              <a:rPr lang="en-US" sz="2000" dirty="0" smtClean="0"/>
              <a:t>Alignment of reads can be a useful process to assess the quality of the sequencing reaction and the quality of the underlying library where an accurate reference is available. </a:t>
            </a:r>
          </a:p>
          <a:p>
            <a:pPr>
              <a:buClrTx/>
              <a:buFont typeface="Arial" pitchFamily="34" charset="0"/>
              <a:buChar char="•"/>
            </a:pPr>
            <a:endParaRPr lang="en-US" sz="2000" dirty="0" smtClean="0"/>
          </a:p>
          <a:p>
            <a:pPr>
              <a:buClrTx/>
              <a:buFont typeface="Arial" pitchFamily="34" charset="0"/>
              <a:buChar char="•"/>
            </a:pPr>
            <a:r>
              <a:rPr lang="en-US" sz="2000" dirty="0" smtClean="0"/>
              <a:t>Any discrepancy in alignment to a reference (whether biological or technical, meaning a real variant or a sequencing error) is listed as a mismatch</a:t>
            </a:r>
          </a:p>
          <a:p>
            <a:pPr>
              <a:buClrTx/>
              <a:buFont typeface="Arial" pitchFamily="34" charset="0"/>
              <a:buChar char="•"/>
            </a:pPr>
            <a:endParaRPr lang="en-US" sz="2000" dirty="0" smtClean="0"/>
          </a:p>
          <a:p>
            <a:pPr>
              <a:buClrTx/>
              <a:buFont typeface="Arial" pitchFamily="34" charset="0"/>
              <a:buChar char="•"/>
            </a:pPr>
            <a:r>
              <a:rPr lang="fr-FR" sz="2000" dirty="0" smtClean="0"/>
              <a:t>AQ20 </a:t>
            </a:r>
            <a:r>
              <a:rPr lang="fr-FR" sz="2000" dirty="0" err="1" smtClean="0"/>
              <a:t>length</a:t>
            </a:r>
            <a:r>
              <a:rPr lang="fr-FR" sz="2000" dirty="0" smtClean="0"/>
              <a:t> of a </a:t>
            </a:r>
            <a:r>
              <a:rPr lang="fr-FR" sz="2000" dirty="0" err="1" smtClean="0"/>
              <a:t>read</a:t>
            </a:r>
            <a:r>
              <a:rPr lang="fr-FR" sz="2000" dirty="0" smtClean="0"/>
              <a:t> </a:t>
            </a:r>
            <a:r>
              <a:rPr lang="fr-FR" sz="2000" dirty="0" err="1" smtClean="0"/>
              <a:t>is</a:t>
            </a:r>
            <a:r>
              <a:rPr lang="fr-FR" sz="2000" dirty="0" smtClean="0"/>
              <a:t> the </a:t>
            </a:r>
            <a:r>
              <a:rPr lang="fr-FR" sz="2000" dirty="0" err="1" smtClean="0"/>
              <a:t>longest</a:t>
            </a:r>
            <a:r>
              <a:rPr lang="fr-FR" sz="2000" dirty="0" smtClean="0"/>
              <a:t> </a:t>
            </a:r>
            <a:r>
              <a:rPr lang="fr-FR" sz="2000" dirty="0" err="1" smtClean="0"/>
              <a:t>length</a:t>
            </a:r>
            <a:r>
              <a:rPr lang="fr-FR" sz="2000" dirty="0" smtClean="0"/>
              <a:t> </a:t>
            </a:r>
            <a:r>
              <a:rPr lang="fr-FR" sz="2000" dirty="0" err="1" smtClean="0"/>
              <a:t>at</a:t>
            </a:r>
            <a:r>
              <a:rPr lang="fr-FR" sz="2000" dirty="0" smtClean="0"/>
              <a:t> </a:t>
            </a:r>
            <a:r>
              <a:rPr lang="fr-FR" sz="2000" dirty="0" err="1" smtClean="0"/>
              <a:t>which</a:t>
            </a:r>
            <a:r>
              <a:rPr lang="fr-FR" sz="2000" dirty="0" smtClean="0"/>
              <a:t> the </a:t>
            </a:r>
            <a:r>
              <a:rPr lang="fr-FR" sz="2000" dirty="0" err="1" smtClean="0"/>
              <a:t>aligned</a:t>
            </a:r>
            <a:r>
              <a:rPr lang="fr-FR" sz="2000" dirty="0" smtClean="0"/>
              <a:t> </a:t>
            </a:r>
            <a:r>
              <a:rPr lang="fr-FR" sz="2000" dirty="0" err="1" smtClean="0"/>
              <a:t>read</a:t>
            </a:r>
            <a:r>
              <a:rPr lang="fr-FR" sz="2000" dirty="0" smtClean="0"/>
              <a:t> has a </a:t>
            </a:r>
            <a:r>
              <a:rPr lang="fr-FR" sz="2000" dirty="0" err="1" smtClean="0"/>
              <a:t>mismatch</a:t>
            </a:r>
            <a:r>
              <a:rPr lang="fr-FR" sz="2000" dirty="0" smtClean="0"/>
              <a:t> rate of 1% or </a:t>
            </a:r>
            <a:r>
              <a:rPr lang="fr-FR" sz="2000" dirty="0" err="1" smtClean="0"/>
              <a:t>less</a:t>
            </a:r>
            <a:endParaRPr lang="fr-FR" sz="2000" dirty="0" smtClean="0"/>
          </a:p>
          <a:p>
            <a:pPr>
              <a:buClrTx/>
              <a:buFont typeface="Arial" pitchFamily="34" charset="0"/>
              <a:buChar char="•"/>
            </a:pPr>
            <a:endParaRPr lang="fr-FR" sz="2000" dirty="0" smtClean="0"/>
          </a:p>
          <a:p>
            <a:pPr>
              <a:buClrTx/>
              <a:buFont typeface="Arial" pitchFamily="34" charset="0"/>
              <a:buChar char="•"/>
            </a:pPr>
            <a:r>
              <a:rPr lang="fr-FR" sz="2000" dirty="0" smtClean="0"/>
              <a:t>AQ20 content </a:t>
            </a:r>
            <a:r>
              <a:rPr lang="fr-FR" sz="2000" dirty="0" err="1" smtClean="0"/>
              <a:t>is</a:t>
            </a:r>
            <a:r>
              <a:rPr lang="fr-FR" sz="2000" dirty="0" smtClean="0"/>
              <a:t> the </a:t>
            </a:r>
            <a:r>
              <a:rPr lang="fr-FR" sz="2000" dirty="0" err="1" smtClean="0"/>
              <a:t>sum</a:t>
            </a:r>
            <a:r>
              <a:rPr lang="fr-FR" sz="2000" dirty="0" smtClean="0"/>
              <a:t> of all the AQ20 </a:t>
            </a:r>
            <a:r>
              <a:rPr lang="fr-FR" sz="2000" dirty="0" err="1" smtClean="0"/>
              <a:t>lengths</a:t>
            </a:r>
            <a:endParaRPr lang="fr-FR" sz="2000" dirty="0" smtClean="0"/>
          </a:p>
          <a:p>
            <a:pPr>
              <a:buFont typeface="Arial" pitchFamily="34" charset="0"/>
              <a:buChar char="•"/>
            </a:pPr>
            <a:endParaRPr lang="en-US" sz="2000" dirty="0" smtClean="0">
              <a:solidFill>
                <a:srgbClr val="002060"/>
              </a:solidFill>
            </a:endParaRPr>
          </a:p>
        </p:txBody>
      </p:sp>
      <p:sp>
        <p:nvSpPr>
          <p:cNvPr id="39939" name="Rectangle 2"/>
          <p:cNvSpPr>
            <a:spLocks noGrp="1"/>
          </p:cNvSpPr>
          <p:nvPr>
            <p:ph type="title" idx="4294967295"/>
          </p:nvPr>
        </p:nvSpPr>
        <p:spPr/>
        <p:txBody>
          <a:bodyPr lIns="91440" tIns="45720" rIns="91440" bIns="45720"/>
          <a:lstStyle/>
          <a:p>
            <a:r>
              <a:rPr lang="en-US" dirty="0" smtClean="0"/>
              <a:t>AQ20 Metric </a:t>
            </a:r>
          </a:p>
        </p:txBody>
      </p:sp>
      <p:sp>
        <p:nvSpPr>
          <p:cNvPr id="7" name="Footer Placeholder 6"/>
          <p:cNvSpPr txBox="1">
            <a:spLocks/>
          </p:cNvSpPr>
          <p:nvPr/>
        </p:nvSpPr>
        <p:spPr>
          <a:xfrm>
            <a:off x="2563813" y="6492875"/>
            <a:ext cx="3962400" cy="365125"/>
          </a:xfrm>
          <a:prstGeom prst="rect">
            <a:avLst/>
          </a:prstGeom>
        </p:spPr>
        <p:txBody>
          <a:bodyPr anchor="ctr"/>
          <a:lstStyle/>
          <a:p>
            <a:pPr algn="ctr" fontAlgn="auto">
              <a:spcBef>
                <a:spcPts val="0"/>
              </a:spcBef>
              <a:spcAft>
                <a:spcPts val="0"/>
              </a:spcAft>
              <a:defRPr/>
            </a:pPr>
            <a:endParaRPr lang="en-US" sz="800" dirty="0">
              <a:solidFill>
                <a:schemeClr val="tx1">
                  <a:tint val="75000"/>
                </a:schemeClr>
              </a:solidFill>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4294967295"/>
          </p:nvPr>
        </p:nvSpPr>
        <p:spPr>
          <a:xfrm>
            <a:off x="457200" y="1371600"/>
            <a:ext cx="8229600" cy="4525963"/>
          </a:xfrm>
        </p:spPr>
        <p:txBody>
          <a:bodyPr lIns="91440" tIns="45720" rIns="91440" bIns="45720"/>
          <a:lstStyle/>
          <a:p>
            <a:pPr>
              <a:buClrTx/>
              <a:buFont typeface="Arial" pitchFamily="34" charset="0"/>
              <a:buChar char="•"/>
            </a:pPr>
            <a:r>
              <a:rPr lang="en-US" sz="2000" dirty="0" smtClean="0"/>
              <a:t>The underlying assumption is that the reference to which the read is aligned represents the true sequence that should have been seen. </a:t>
            </a:r>
          </a:p>
          <a:p>
            <a:pPr>
              <a:buClrTx/>
              <a:buFont typeface="Arial" pitchFamily="34" charset="0"/>
              <a:buChar char="•"/>
            </a:pPr>
            <a:endParaRPr lang="en-US" sz="2000" dirty="0" smtClean="0"/>
          </a:p>
          <a:p>
            <a:pPr>
              <a:buClrTx/>
              <a:buFont typeface="Arial" pitchFamily="34" charset="0"/>
              <a:buChar char="•"/>
            </a:pPr>
            <a:r>
              <a:rPr lang="en-US" sz="2000" dirty="0" smtClean="0"/>
              <a:t>Suitable caution should be taken when interpreting AQ20 values in situations where the sample sequenced has substantial differences relative to the reference used, such as working with alignments to a rough draft genome or with samples that are expected to have high mutation rates relative to the reference used. </a:t>
            </a:r>
          </a:p>
          <a:p>
            <a:pPr>
              <a:buClrTx/>
              <a:buFont typeface="Arial" pitchFamily="34" charset="0"/>
              <a:buChar char="•"/>
            </a:pPr>
            <a:endParaRPr lang="en-US" sz="2000" dirty="0" smtClean="0"/>
          </a:p>
          <a:p>
            <a:pPr>
              <a:buClrTx/>
              <a:buFont typeface="Arial" pitchFamily="34" charset="0"/>
              <a:buChar char="•"/>
            </a:pPr>
            <a:r>
              <a:rPr lang="en-US" sz="2000" dirty="0" smtClean="0"/>
              <a:t>In these situations the AQ20 lengths might be short even when sequencing quality is excellent.</a:t>
            </a:r>
            <a:endParaRPr lang="en-GB" sz="2000" dirty="0" smtClean="0"/>
          </a:p>
        </p:txBody>
      </p:sp>
      <p:sp>
        <p:nvSpPr>
          <p:cNvPr id="40963" name="Title 2"/>
          <p:cNvSpPr>
            <a:spLocks noGrp="1"/>
          </p:cNvSpPr>
          <p:nvPr>
            <p:ph type="title" idx="4294967295"/>
          </p:nvPr>
        </p:nvSpPr>
        <p:spPr/>
        <p:txBody>
          <a:bodyPr lIns="91440" tIns="45720" rIns="91440" bIns="45720"/>
          <a:lstStyle/>
          <a:p>
            <a:r>
              <a:rPr lang="en-GB" dirty="0" smtClean="0"/>
              <a:t>AQ20 - caveat</a:t>
            </a:r>
            <a:endParaRPr lang="en-US" dirty="0" smtClean="0"/>
          </a:p>
        </p:txBody>
      </p:sp>
      <p:sp>
        <p:nvSpPr>
          <p:cNvPr id="5" name="Slide Number Placeholder 4"/>
          <p:cNvSpPr txBox="1">
            <a:spLocks noGrp="1"/>
          </p:cNvSpPr>
          <p:nvPr/>
        </p:nvSpPr>
        <p:spPr>
          <a:xfrm>
            <a:off x="434975" y="6340475"/>
            <a:ext cx="860425" cy="365125"/>
          </a:xfrm>
          <a:prstGeom prst="rect">
            <a:avLst/>
          </a:prstGeom>
          <a:noFill/>
        </p:spPr>
        <p:txBody>
          <a:bodyPr anchor="ctr"/>
          <a:lstStyle/>
          <a:p>
            <a:pPr fontAlgn="auto">
              <a:spcBef>
                <a:spcPts val="0"/>
              </a:spcBef>
              <a:spcAft>
                <a:spcPts val="0"/>
              </a:spcAft>
              <a:defRPr/>
            </a:pPr>
            <a:endParaRPr lang="en-US" sz="1000" dirty="0">
              <a:solidFill>
                <a:schemeClr val="tx1">
                  <a:tint val="75000"/>
                </a:schemeClr>
              </a:solidFill>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files: BAM files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73" y="1121081"/>
            <a:ext cx="7832993" cy="1284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66092" y="2765234"/>
            <a:ext cx="6417719" cy="830997"/>
          </a:xfrm>
          <a:prstGeom prst="rect">
            <a:avLst/>
          </a:prstGeom>
          <a:noFill/>
        </p:spPr>
        <p:txBody>
          <a:bodyPr wrap="none" rtlCol="0">
            <a:spAutoFit/>
          </a:bodyPr>
          <a:lstStyle/>
          <a:p>
            <a:r>
              <a:rPr lang="en-US" dirty="0" smtClean="0"/>
              <a:t>Aligned and unaligned read files provided</a:t>
            </a:r>
          </a:p>
          <a:p>
            <a:r>
              <a:rPr lang="en-US" dirty="0" smtClean="0"/>
              <a:t>Can import into IGV, UCSC, or favorite viewer</a:t>
            </a:r>
          </a:p>
        </p:txBody>
      </p:sp>
    </p:spTree>
    <p:extLst>
      <p:ext uri="{BB962C8B-B14F-4D97-AF65-F5344CB8AC3E}">
        <p14:creationId xmlns:p14="http://schemas.microsoft.com/office/powerpoint/2010/main" val="249315430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IGV (Interactive Genomics Viewer)</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59" t="3099"/>
          <a:stretch/>
        </p:blipFill>
        <p:spPr bwMode="auto">
          <a:xfrm>
            <a:off x="753626" y="1093573"/>
            <a:ext cx="7924547" cy="46940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350817" y="5946198"/>
            <a:ext cx="7439891" cy="461665"/>
          </a:xfrm>
          <a:prstGeom prst="rect">
            <a:avLst/>
          </a:prstGeom>
        </p:spPr>
        <p:txBody>
          <a:bodyPr wrap="square">
            <a:spAutoFit/>
          </a:bodyPr>
          <a:lstStyle/>
          <a:p>
            <a:r>
              <a:rPr lang="en-US" dirty="0"/>
              <a:t>http://www.broadinstitute.org/software/igv/download</a:t>
            </a:r>
          </a:p>
        </p:txBody>
      </p:sp>
    </p:spTree>
    <p:extLst>
      <p:ext uri="{BB962C8B-B14F-4D97-AF65-F5344CB8AC3E}">
        <p14:creationId xmlns:p14="http://schemas.microsoft.com/office/powerpoint/2010/main" val="293663076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UCSC Genome Browser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12" y="902896"/>
            <a:ext cx="8881209" cy="470408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97526" y="5891644"/>
            <a:ext cx="9996055" cy="461665"/>
          </a:xfrm>
          <a:prstGeom prst="rect">
            <a:avLst/>
          </a:prstGeom>
        </p:spPr>
        <p:txBody>
          <a:bodyPr wrap="square">
            <a:spAutoFit/>
          </a:bodyPr>
          <a:lstStyle/>
          <a:p>
            <a:r>
              <a:rPr lang="en-US" dirty="0"/>
              <a:t>http://genome.ucsc.edu/cgi-bin/hgGateway</a:t>
            </a:r>
          </a:p>
        </p:txBody>
      </p:sp>
    </p:spTree>
    <p:extLst>
      <p:ext uri="{BB962C8B-B14F-4D97-AF65-F5344CB8AC3E}">
        <p14:creationId xmlns:p14="http://schemas.microsoft.com/office/powerpoint/2010/main" val="109317828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Plugins</a:t>
            </a:r>
            <a:endParaRPr lang="en-US" dirty="0"/>
          </a:p>
        </p:txBody>
      </p:sp>
      <p:cxnSp>
        <p:nvCxnSpPr>
          <p:cNvPr id="9" name="Straight Arrow Connector 8"/>
          <p:cNvCxnSpPr/>
          <p:nvPr/>
        </p:nvCxnSpPr>
        <p:spPr>
          <a:xfrm>
            <a:off x="1000898" y="2378036"/>
            <a:ext cx="1456552" cy="621031"/>
          </a:xfrm>
          <a:prstGeom prst="straightConnector1">
            <a:avLst/>
          </a:prstGeom>
          <a:ln>
            <a:solidFill>
              <a:schemeClr val="accent4">
                <a:lumMod val="75000"/>
              </a:schemeClr>
            </a:solidFill>
            <a:tailEnd type="arrow"/>
          </a:ln>
        </p:spPr>
        <p:style>
          <a:lnRef idx="3">
            <a:schemeClr val="accent6"/>
          </a:lnRef>
          <a:fillRef idx="0">
            <a:schemeClr val="accent6"/>
          </a:fillRef>
          <a:effectRef idx="2">
            <a:schemeClr val="accent6"/>
          </a:effectRef>
          <a:fontRef idx="minor">
            <a:schemeClr val="tx1"/>
          </a:fontRef>
        </p:style>
      </p:cxnSp>
      <p:pic>
        <p:nvPicPr>
          <p:cNvPr id="40961" name="Picture 1"/>
          <p:cNvPicPr>
            <a:picLocks noChangeAspect="1" noChangeArrowheads="1"/>
          </p:cNvPicPr>
          <p:nvPr/>
        </p:nvPicPr>
        <p:blipFill rotWithShape="1">
          <a:blip r:embed="rId3"/>
          <a:srcRect t="53277"/>
          <a:stretch/>
        </p:blipFill>
        <p:spPr bwMode="auto">
          <a:xfrm>
            <a:off x="0" y="1366092"/>
            <a:ext cx="8949830" cy="1114816"/>
          </a:xfrm>
          <a:prstGeom prst="rect">
            <a:avLst/>
          </a:prstGeom>
          <a:noFill/>
          <a:ln w="9525">
            <a:noFill/>
            <a:miter lim="800000"/>
            <a:headEnd/>
            <a:tailEnd/>
          </a:ln>
        </p:spPr>
      </p:pic>
      <p:sp>
        <p:nvSpPr>
          <p:cNvPr id="7" name="Rounded Rectangle 6"/>
          <p:cNvSpPr/>
          <p:nvPr/>
        </p:nvSpPr>
        <p:spPr>
          <a:xfrm>
            <a:off x="99152" y="2229447"/>
            <a:ext cx="1318522" cy="236219"/>
          </a:xfrm>
          <a:prstGeom prst="round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450" y="2378036"/>
            <a:ext cx="3704364" cy="389449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109535"/>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a:xfrm>
            <a:off x="237137" y="165699"/>
            <a:ext cx="8683026" cy="700088"/>
          </a:xfrm>
        </p:spPr>
        <p:txBody>
          <a:bodyPr/>
          <a:lstStyle/>
          <a:p>
            <a:r>
              <a:rPr lang="en-US" sz="3200" dirty="0" smtClean="0"/>
              <a:t>Plugins: </a:t>
            </a:r>
            <a:r>
              <a:rPr lang="en-US" sz="3200" dirty="0" err="1" smtClean="0"/>
              <a:t>FileExporter</a:t>
            </a:r>
            <a:endParaRPr lang="en-US" sz="3200" dirty="0" smtClean="0"/>
          </a:p>
        </p:txBody>
      </p:sp>
      <p:grpSp>
        <p:nvGrpSpPr>
          <p:cNvPr id="2" name="Group 1"/>
          <p:cNvGrpSpPr/>
          <p:nvPr/>
        </p:nvGrpSpPr>
        <p:grpSpPr>
          <a:xfrm>
            <a:off x="1038827" y="1110117"/>
            <a:ext cx="4907040" cy="5141951"/>
            <a:chOff x="1885950" y="1101687"/>
            <a:chExt cx="4907040" cy="5141951"/>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1101687"/>
              <a:ext cx="4907040" cy="5141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1972018" y="3580481"/>
              <a:ext cx="1828801" cy="385591"/>
            </a:xfrm>
            <a:prstGeom prst="roundRect">
              <a:avLst/>
            </a:prstGeom>
            <a:noFill/>
            <a:ln w="38100">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p:nvSpPr>
        <p:spPr>
          <a:xfrm>
            <a:off x="6147413" y="1663547"/>
            <a:ext cx="2721166" cy="1938992"/>
          </a:xfrm>
          <a:prstGeom prst="rect">
            <a:avLst/>
          </a:prstGeom>
          <a:noFill/>
        </p:spPr>
        <p:txBody>
          <a:bodyPr wrap="square" rtlCol="0">
            <a:spAutoFit/>
          </a:bodyPr>
          <a:lstStyle/>
          <a:p>
            <a:r>
              <a:rPr lang="en-US" dirty="0" smtClean="0"/>
              <a:t>1. Select </a:t>
            </a:r>
            <a:r>
              <a:rPr lang="en-US" dirty="0" err="1" smtClean="0"/>
              <a:t>FileExporter</a:t>
            </a:r>
            <a:r>
              <a:rPr lang="en-US" dirty="0" smtClean="0"/>
              <a:t> plugin to export FASTQ, SFF and variant caller files </a:t>
            </a:r>
            <a:endParaRPr lang="en-US" dirty="0"/>
          </a:p>
        </p:txBody>
      </p:sp>
    </p:spTree>
    <p:extLst>
      <p:ext uri="{BB962C8B-B14F-4D97-AF65-F5344CB8AC3E}">
        <p14:creationId xmlns:p14="http://schemas.microsoft.com/office/powerpoint/2010/main" val="425952265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62"/>
          <p:cNvSpPr>
            <a:spLocks noGrp="1"/>
          </p:cNvSpPr>
          <p:nvPr>
            <p:ph type="title" idx="4294967295"/>
          </p:nvPr>
        </p:nvSpPr>
        <p:spPr>
          <a:xfrm>
            <a:off x="457200" y="0"/>
            <a:ext cx="8229600" cy="1143000"/>
          </a:xfrm>
        </p:spPr>
        <p:txBody>
          <a:bodyPr lIns="91440" tIns="45720" rIns="91440" bIns="45720"/>
          <a:lstStyle/>
          <a:p>
            <a:r>
              <a:rPr lang="en-US" dirty="0" smtClean="0">
                <a:latin typeface="Arial" pitchFamily="34" charset="0"/>
                <a:cs typeface="Arial" pitchFamily="34" charset="0"/>
              </a:rPr>
              <a:t>Data Analysis Workflow</a:t>
            </a:r>
          </a:p>
        </p:txBody>
      </p:sp>
      <p:sp>
        <p:nvSpPr>
          <p:cNvPr id="3" name="Rounded Rectangle 2"/>
          <p:cNvSpPr/>
          <p:nvPr/>
        </p:nvSpPr>
        <p:spPr>
          <a:xfrm>
            <a:off x="1479550" y="1600200"/>
            <a:ext cx="4083050" cy="3581400"/>
          </a:xfrm>
          <a:prstGeom prst="roundRect">
            <a:avLst>
              <a:gd name="adj" fmla="val 3997"/>
            </a:avLst>
          </a:prstGeom>
          <a:solidFill>
            <a:schemeClr val="bg1">
              <a:lumMod val="95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0"/>
          <a:lstStyle/>
          <a:p>
            <a:pPr algn="ctr">
              <a:defRPr/>
            </a:pPr>
            <a:r>
              <a:rPr lang="en-US" b="1" dirty="0">
                <a:solidFill>
                  <a:schemeClr val="tx1"/>
                </a:solidFill>
                <a:latin typeface="Arial" pitchFamily="34" charset="0"/>
                <a:cs typeface="Arial" pitchFamily="34" charset="0"/>
              </a:rPr>
              <a:t>Torrent </a:t>
            </a:r>
            <a:r>
              <a:rPr lang="en-US" b="1" dirty="0" smtClean="0">
                <a:solidFill>
                  <a:schemeClr val="tx1"/>
                </a:solidFill>
                <a:latin typeface="Arial" pitchFamily="34" charset="0"/>
                <a:cs typeface="Arial" pitchFamily="34" charset="0"/>
              </a:rPr>
              <a:t>Suite</a:t>
            </a:r>
            <a:r>
              <a:rPr lang="en-US" b="1" dirty="0" smtClean="0">
                <a:solidFill>
                  <a:schemeClr val="tx1"/>
                </a:solidFill>
                <a:cs typeface="Arial" pitchFamily="34" charset="0"/>
              </a:rPr>
              <a:t>™</a:t>
            </a:r>
            <a:endParaRPr lang="en-US" b="1" dirty="0">
              <a:solidFill>
                <a:schemeClr val="tx1"/>
              </a:solidFill>
              <a:latin typeface="Arial" pitchFamily="34" charset="0"/>
              <a:cs typeface="Arial" pitchFamily="34" charset="0"/>
            </a:endParaRPr>
          </a:p>
        </p:txBody>
      </p:sp>
      <p:sp>
        <p:nvSpPr>
          <p:cNvPr id="9221" name="TextBox 6"/>
          <p:cNvSpPr txBox="1">
            <a:spLocks noChangeArrowheads="1"/>
          </p:cNvSpPr>
          <p:nvPr/>
        </p:nvSpPr>
        <p:spPr bwMode="auto">
          <a:xfrm>
            <a:off x="228600" y="4267200"/>
            <a:ext cx="1143000" cy="396875"/>
          </a:xfrm>
          <a:prstGeom prst="rect">
            <a:avLst/>
          </a:prstGeom>
          <a:noFill/>
          <a:ln w="9525">
            <a:noFill/>
            <a:miter lim="800000"/>
            <a:headEnd/>
            <a:tailEnd/>
          </a:ln>
        </p:spPr>
        <p:txBody>
          <a:bodyPr>
            <a:spAutoFit/>
          </a:bodyPr>
          <a:lstStyle/>
          <a:p>
            <a:pPr algn="ctr"/>
            <a:r>
              <a:rPr lang="en-US" sz="1000" b="1" dirty="0">
                <a:cs typeface="Arial" pitchFamily="34" charset="0"/>
              </a:rPr>
              <a:t>Ion </a:t>
            </a:r>
            <a:r>
              <a:rPr lang="en-US" sz="1000" b="1" dirty="0" smtClean="0">
                <a:cs typeface="Arial" pitchFamily="34" charset="0"/>
              </a:rPr>
              <a:t>Torrent™ </a:t>
            </a:r>
            <a:r>
              <a:rPr lang="en-US" sz="1000" b="1" dirty="0">
                <a:cs typeface="Arial" pitchFamily="34" charset="0"/>
              </a:rPr>
              <a:t>Sequencer</a:t>
            </a:r>
          </a:p>
        </p:txBody>
      </p:sp>
      <p:sp>
        <p:nvSpPr>
          <p:cNvPr id="9222" name="TextBox 7"/>
          <p:cNvSpPr txBox="1">
            <a:spLocks noChangeArrowheads="1"/>
          </p:cNvSpPr>
          <p:nvPr/>
        </p:nvSpPr>
        <p:spPr bwMode="auto">
          <a:xfrm>
            <a:off x="2895600" y="3422650"/>
            <a:ext cx="1143000" cy="400050"/>
          </a:xfrm>
          <a:prstGeom prst="rect">
            <a:avLst/>
          </a:prstGeom>
          <a:noFill/>
          <a:ln w="9525">
            <a:noFill/>
            <a:miter lim="800000"/>
            <a:headEnd/>
            <a:tailEnd/>
          </a:ln>
        </p:spPr>
        <p:txBody>
          <a:bodyPr>
            <a:spAutoFit/>
          </a:bodyPr>
          <a:lstStyle/>
          <a:p>
            <a:pPr algn="ctr"/>
            <a:r>
              <a:rPr lang="en-US" sz="1000" b="1">
                <a:cs typeface="Arial" pitchFamily="34" charset="0"/>
              </a:rPr>
              <a:t>Torrent Server and Database</a:t>
            </a:r>
          </a:p>
        </p:txBody>
      </p:sp>
      <p:sp>
        <p:nvSpPr>
          <p:cNvPr id="50" name="Rectangle 49"/>
          <p:cNvSpPr/>
          <p:nvPr/>
        </p:nvSpPr>
        <p:spPr>
          <a:xfrm>
            <a:off x="3657600" y="2495550"/>
            <a:ext cx="1096963" cy="685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chemeClr val="tx1"/>
              </a:solidFill>
              <a:latin typeface="Arial" pitchFamily="34" charset="0"/>
              <a:cs typeface="Arial" pitchFamily="34" charset="0"/>
            </a:endParaRPr>
          </a:p>
        </p:txBody>
      </p:sp>
      <p:sp>
        <p:nvSpPr>
          <p:cNvPr id="9224" name="TextBox 40"/>
          <p:cNvSpPr txBox="1">
            <a:spLocks noChangeArrowheads="1"/>
          </p:cNvSpPr>
          <p:nvPr/>
        </p:nvSpPr>
        <p:spPr bwMode="auto">
          <a:xfrm>
            <a:off x="5486400" y="3436938"/>
            <a:ext cx="1066800" cy="400050"/>
          </a:xfrm>
          <a:prstGeom prst="rect">
            <a:avLst/>
          </a:prstGeom>
          <a:noFill/>
          <a:ln w="9525">
            <a:noFill/>
            <a:miter lim="800000"/>
            <a:headEnd/>
            <a:tailEnd/>
          </a:ln>
        </p:spPr>
        <p:txBody>
          <a:bodyPr>
            <a:spAutoFit/>
          </a:bodyPr>
          <a:lstStyle/>
          <a:p>
            <a:pPr algn="ctr"/>
            <a:r>
              <a:rPr lang="en-US" sz="1000" b="1">
                <a:cs typeface="Arial" pitchFamily="34" charset="0"/>
              </a:rPr>
              <a:t>End User</a:t>
            </a:r>
            <a:br>
              <a:rPr lang="en-US" sz="1000" b="1">
                <a:cs typeface="Arial" pitchFamily="34" charset="0"/>
              </a:rPr>
            </a:br>
            <a:r>
              <a:rPr lang="en-US" sz="1000" b="1">
                <a:cs typeface="Arial" pitchFamily="34" charset="0"/>
              </a:rPr>
              <a:t>Computer</a:t>
            </a:r>
          </a:p>
        </p:txBody>
      </p:sp>
      <p:pic>
        <p:nvPicPr>
          <p:cNvPr id="9225" name="Picture 44" descr="mac_monitor_trans.png"/>
          <p:cNvPicPr>
            <a:picLocks noChangeAspect="1"/>
          </p:cNvPicPr>
          <p:nvPr/>
        </p:nvPicPr>
        <p:blipFill>
          <a:blip r:embed="rId3" cstate="screen"/>
          <a:srcRect/>
          <a:stretch>
            <a:fillRect/>
          </a:stretch>
        </p:blipFill>
        <p:spPr bwMode="auto">
          <a:xfrm>
            <a:off x="4800600" y="2209800"/>
            <a:ext cx="1524000" cy="1258888"/>
          </a:xfrm>
          <a:prstGeom prst="rect">
            <a:avLst/>
          </a:prstGeom>
          <a:noFill/>
          <a:ln w="9525">
            <a:noFill/>
            <a:miter lim="800000"/>
            <a:headEnd/>
            <a:tailEnd/>
          </a:ln>
        </p:spPr>
      </p:pic>
      <p:pic>
        <p:nvPicPr>
          <p:cNvPr id="9226" name="Picture 38" descr="ion_color_logo_square 1x1.png"/>
          <p:cNvPicPr>
            <a:picLocks noChangeAspect="1"/>
          </p:cNvPicPr>
          <p:nvPr/>
        </p:nvPicPr>
        <p:blipFill>
          <a:blip r:embed="rId4" cstate="screen"/>
          <a:srcRect/>
          <a:stretch>
            <a:fillRect/>
          </a:stretch>
        </p:blipFill>
        <p:spPr bwMode="auto">
          <a:xfrm>
            <a:off x="5105400" y="2438400"/>
            <a:ext cx="914400" cy="381000"/>
          </a:xfrm>
          <a:prstGeom prst="rect">
            <a:avLst/>
          </a:prstGeom>
          <a:noFill/>
          <a:ln w="9525">
            <a:noFill/>
            <a:miter lim="800000"/>
            <a:headEnd/>
            <a:tailEnd/>
          </a:ln>
        </p:spPr>
      </p:pic>
      <p:cxnSp>
        <p:nvCxnSpPr>
          <p:cNvPr id="43" name="Straight Arrow Connector 42"/>
          <p:cNvCxnSpPr/>
          <p:nvPr/>
        </p:nvCxnSpPr>
        <p:spPr>
          <a:xfrm>
            <a:off x="2057400" y="2819400"/>
            <a:ext cx="914400" cy="1588"/>
          </a:xfrm>
          <a:prstGeom prst="straightConnector1">
            <a:avLst/>
          </a:prstGeom>
          <a:ln w="38100">
            <a:solidFill>
              <a:srgbClr val="385D94"/>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886200" y="2819400"/>
            <a:ext cx="914400" cy="1588"/>
          </a:xfrm>
          <a:prstGeom prst="straightConnector1">
            <a:avLst/>
          </a:prstGeom>
          <a:ln w="38100">
            <a:solidFill>
              <a:srgbClr val="385D94"/>
            </a:solidFill>
            <a:tailEnd type="arrow"/>
          </a:ln>
        </p:spPr>
        <p:style>
          <a:lnRef idx="1">
            <a:schemeClr val="accent1"/>
          </a:lnRef>
          <a:fillRef idx="0">
            <a:schemeClr val="accent1"/>
          </a:fillRef>
          <a:effectRef idx="0">
            <a:schemeClr val="accent1"/>
          </a:effectRef>
          <a:fontRef idx="minor">
            <a:schemeClr val="tx1"/>
          </a:fontRef>
        </p:style>
      </p:cxnSp>
      <p:sp>
        <p:nvSpPr>
          <p:cNvPr id="9229" name="TextBox 22"/>
          <p:cNvSpPr txBox="1">
            <a:spLocks noChangeArrowheads="1"/>
          </p:cNvSpPr>
          <p:nvPr/>
        </p:nvSpPr>
        <p:spPr bwMode="auto">
          <a:xfrm>
            <a:off x="2057400" y="2895600"/>
            <a:ext cx="838200" cy="261938"/>
          </a:xfrm>
          <a:prstGeom prst="rect">
            <a:avLst/>
          </a:prstGeom>
          <a:noFill/>
          <a:ln w="9525">
            <a:noFill/>
            <a:miter lim="800000"/>
            <a:headEnd/>
            <a:tailEnd/>
          </a:ln>
        </p:spPr>
        <p:txBody>
          <a:bodyPr>
            <a:spAutoFit/>
          </a:bodyPr>
          <a:lstStyle/>
          <a:p>
            <a:pPr algn="ctr"/>
            <a:endParaRPr lang="en-US" sz="1100">
              <a:cs typeface="Arial" pitchFamily="34" charset="0"/>
            </a:endParaRPr>
          </a:p>
        </p:txBody>
      </p:sp>
      <p:sp>
        <p:nvSpPr>
          <p:cNvPr id="9230" name="TextBox 23"/>
          <p:cNvSpPr txBox="1">
            <a:spLocks noChangeArrowheads="1"/>
          </p:cNvSpPr>
          <p:nvPr/>
        </p:nvSpPr>
        <p:spPr bwMode="auto">
          <a:xfrm>
            <a:off x="3825875" y="2922588"/>
            <a:ext cx="898525" cy="428625"/>
          </a:xfrm>
          <a:prstGeom prst="rect">
            <a:avLst/>
          </a:prstGeom>
          <a:noFill/>
          <a:ln w="9525">
            <a:noFill/>
            <a:miter lim="800000"/>
            <a:headEnd/>
            <a:tailEnd/>
          </a:ln>
        </p:spPr>
        <p:txBody>
          <a:bodyPr>
            <a:spAutoFit/>
          </a:bodyPr>
          <a:lstStyle/>
          <a:p>
            <a:pPr algn="ctr"/>
            <a:r>
              <a:rPr lang="en-US" sz="1100">
                <a:cs typeface="Arial" pitchFamily="34" charset="0"/>
              </a:rPr>
              <a:t>Unmapped BAM</a:t>
            </a:r>
          </a:p>
        </p:txBody>
      </p:sp>
      <p:sp>
        <p:nvSpPr>
          <p:cNvPr id="9232" name="TextBox 52"/>
          <p:cNvSpPr txBox="1">
            <a:spLocks noChangeArrowheads="1"/>
          </p:cNvSpPr>
          <p:nvPr/>
        </p:nvSpPr>
        <p:spPr bwMode="auto">
          <a:xfrm>
            <a:off x="4884738" y="2735263"/>
            <a:ext cx="1371600" cy="294632"/>
          </a:xfrm>
          <a:prstGeom prst="rect">
            <a:avLst/>
          </a:prstGeom>
          <a:noFill/>
          <a:ln w="9525">
            <a:noFill/>
            <a:miter lim="800000"/>
            <a:headEnd/>
            <a:tailEnd/>
          </a:ln>
        </p:spPr>
        <p:txBody>
          <a:bodyPr>
            <a:spAutoFit/>
          </a:bodyPr>
          <a:lstStyle/>
          <a:p>
            <a:pPr algn="ctr">
              <a:lnSpc>
                <a:spcPts val="1800"/>
              </a:lnSpc>
            </a:pPr>
            <a:r>
              <a:rPr lang="en-US" sz="1000" b="1">
                <a:cs typeface="Arial" pitchFamily="34" charset="0"/>
              </a:rPr>
              <a:t>Torrent Browser</a:t>
            </a:r>
          </a:p>
        </p:txBody>
      </p:sp>
      <p:cxnSp>
        <p:nvCxnSpPr>
          <p:cNvPr id="55" name="Straight Connector 54"/>
          <p:cNvCxnSpPr/>
          <p:nvPr/>
        </p:nvCxnSpPr>
        <p:spPr>
          <a:xfrm rot="5400000">
            <a:off x="4489450" y="3505200"/>
            <a:ext cx="4572000" cy="0"/>
          </a:xfrm>
          <a:prstGeom prst="line">
            <a:avLst/>
          </a:prstGeom>
          <a:ln w="12700">
            <a:solidFill>
              <a:srgbClr val="385D8A"/>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324600" y="2817813"/>
            <a:ext cx="914400" cy="1587"/>
          </a:xfrm>
          <a:prstGeom prst="straightConnector1">
            <a:avLst/>
          </a:prstGeom>
          <a:ln w="38100">
            <a:solidFill>
              <a:srgbClr val="385D94"/>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09600" y="5422900"/>
            <a:ext cx="5943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236" name="TextBox 27"/>
          <p:cNvSpPr txBox="1">
            <a:spLocks noChangeArrowheads="1"/>
          </p:cNvSpPr>
          <p:nvPr/>
        </p:nvSpPr>
        <p:spPr bwMode="auto">
          <a:xfrm>
            <a:off x="2819400" y="5249863"/>
            <a:ext cx="1600200" cy="294632"/>
          </a:xfrm>
          <a:prstGeom prst="rect">
            <a:avLst/>
          </a:prstGeom>
          <a:solidFill>
            <a:schemeClr val="bg1"/>
          </a:solidFill>
          <a:ln w="9525">
            <a:noFill/>
            <a:miter lim="800000"/>
            <a:headEnd/>
            <a:tailEnd/>
          </a:ln>
        </p:spPr>
        <p:txBody>
          <a:bodyPr>
            <a:spAutoFit/>
          </a:bodyPr>
          <a:lstStyle/>
          <a:p>
            <a:pPr algn="ctr">
              <a:lnSpc>
                <a:spcPts val="1800"/>
              </a:lnSpc>
            </a:pPr>
            <a:r>
              <a:rPr lang="en-US" sz="1000" b="1">
                <a:cs typeface="Arial" pitchFamily="34" charset="0"/>
              </a:rPr>
              <a:t>Single run analysis</a:t>
            </a:r>
          </a:p>
        </p:txBody>
      </p:sp>
      <p:cxnSp>
        <p:nvCxnSpPr>
          <p:cNvPr id="42" name="Elbow Connector 41"/>
          <p:cNvCxnSpPr/>
          <p:nvPr/>
        </p:nvCxnSpPr>
        <p:spPr>
          <a:xfrm>
            <a:off x="6858000" y="5422900"/>
            <a:ext cx="2057400" cy="1588"/>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238" name="TextBox 28"/>
          <p:cNvSpPr txBox="1">
            <a:spLocks noChangeArrowheads="1"/>
          </p:cNvSpPr>
          <p:nvPr/>
        </p:nvSpPr>
        <p:spPr bwMode="auto">
          <a:xfrm>
            <a:off x="7146925" y="5249863"/>
            <a:ext cx="1524000" cy="294632"/>
          </a:xfrm>
          <a:prstGeom prst="rect">
            <a:avLst/>
          </a:prstGeom>
          <a:solidFill>
            <a:schemeClr val="bg1"/>
          </a:solidFill>
          <a:ln w="9525">
            <a:noFill/>
            <a:miter lim="800000"/>
            <a:headEnd/>
            <a:tailEnd/>
          </a:ln>
        </p:spPr>
        <p:txBody>
          <a:bodyPr>
            <a:spAutoFit/>
          </a:bodyPr>
          <a:lstStyle/>
          <a:p>
            <a:pPr algn="ctr">
              <a:lnSpc>
                <a:spcPts val="1800"/>
              </a:lnSpc>
            </a:pPr>
            <a:r>
              <a:rPr lang="en-US" sz="1000" b="1">
                <a:cs typeface="Arial" pitchFamily="34" charset="0"/>
              </a:rPr>
              <a:t>Multiple run analysis</a:t>
            </a:r>
          </a:p>
        </p:txBody>
      </p:sp>
      <p:grpSp>
        <p:nvGrpSpPr>
          <p:cNvPr id="2" name="Group 53"/>
          <p:cNvGrpSpPr>
            <a:grpSpLocks/>
          </p:cNvGrpSpPr>
          <p:nvPr/>
        </p:nvGrpSpPr>
        <p:grpSpPr bwMode="auto">
          <a:xfrm>
            <a:off x="1600200" y="4359275"/>
            <a:ext cx="1158875" cy="444500"/>
            <a:chOff x="1676400" y="4511371"/>
            <a:chExt cx="1158240" cy="445168"/>
          </a:xfrm>
        </p:grpSpPr>
        <p:pic>
          <p:nvPicPr>
            <p:cNvPr id="9253" name="Picture 43" descr="hydrogen ion.png"/>
            <p:cNvPicPr>
              <a:picLocks noChangeAspect="1"/>
            </p:cNvPicPr>
            <p:nvPr/>
          </p:nvPicPr>
          <p:blipFill>
            <a:blip r:embed="rId5" cstate="screen"/>
            <a:srcRect/>
            <a:stretch>
              <a:fillRect/>
            </a:stretch>
          </p:blipFill>
          <p:spPr bwMode="auto">
            <a:xfrm>
              <a:off x="1676400" y="4511371"/>
              <a:ext cx="457200" cy="445168"/>
            </a:xfrm>
            <a:prstGeom prst="rect">
              <a:avLst/>
            </a:prstGeom>
            <a:noFill/>
            <a:ln w="9525">
              <a:noFill/>
              <a:miter lim="800000"/>
              <a:headEnd/>
              <a:tailEnd/>
            </a:ln>
          </p:spPr>
        </p:pic>
        <p:sp>
          <p:nvSpPr>
            <p:cNvPr id="9254" name="TextBox 47"/>
            <p:cNvSpPr txBox="1">
              <a:spLocks noChangeArrowheads="1"/>
            </p:cNvSpPr>
            <p:nvPr/>
          </p:nvSpPr>
          <p:spPr bwMode="auto">
            <a:xfrm>
              <a:off x="2073058" y="4611534"/>
              <a:ext cx="761582" cy="244842"/>
            </a:xfrm>
            <a:prstGeom prst="rect">
              <a:avLst/>
            </a:prstGeom>
            <a:noFill/>
            <a:ln w="9525">
              <a:noFill/>
              <a:miter lim="800000"/>
              <a:headEnd/>
              <a:tailEnd/>
            </a:ln>
          </p:spPr>
          <p:txBody>
            <a:bodyPr>
              <a:spAutoFit/>
            </a:bodyPr>
            <a:lstStyle/>
            <a:p>
              <a:r>
                <a:rPr lang="en-US" sz="1000" b="1">
                  <a:cs typeface="Arial" pitchFamily="34" charset="0"/>
                </a:rPr>
                <a:t>To Bases</a:t>
              </a:r>
            </a:p>
          </p:txBody>
        </p:sp>
      </p:grpSp>
      <p:sp>
        <p:nvSpPr>
          <p:cNvPr id="9240" name="TextBox 48"/>
          <p:cNvSpPr txBox="1">
            <a:spLocks noChangeArrowheads="1"/>
          </p:cNvSpPr>
          <p:nvPr/>
        </p:nvSpPr>
        <p:spPr bwMode="auto">
          <a:xfrm>
            <a:off x="3094038" y="4381500"/>
            <a:ext cx="990600" cy="396875"/>
          </a:xfrm>
          <a:prstGeom prst="rect">
            <a:avLst/>
          </a:prstGeom>
          <a:noFill/>
          <a:ln w="9525">
            <a:noFill/>
            <a:miter lim="800000"/>
            <a:headEnd/>
            <a:tailEnd/>
          </a:ln>
        </p:spPr>
        <p:txBody>
          <a:bodyPr>
            <a:spAutoFit/>
          </a:bodyPr>
          <a:lstStyle/>
          <a:p>
            <a:pPr algn="ctr"/>
            <a:r>
              <a:rPr lang="en-US" sz="1000" b="1">
                <a:cs typeface="Arial" pitchFamily="34" charset="0"/>
              </a:rPr>
              <a:t>Run Assessment</a:t>
            </a:r>
          </a:p>
        </p:txBody>
      </p:sp>
      <p:sp>
        <p:nvSpPr>
          <p:cNvPr id="9241" name="TextBox 50"/>
          <p:cNvSpPr txBox="1">
            <a:spLocks noChangeArrowheads="1"/>
          </p:cNvSpPr>
          <p:nvPr/>
        </p:nvSpPr>
        <p:spPr bwMode="auto">
          <a:xfrm>
            <a:off x="4419600" y="4381500"/>
            <a:ext cx="1143000" cy="549275"/>
          </a:xfrm>
          <a:prstGeom prst="rect">
            <a:avLst/>
          </a:prstGeom>
          <a:noFill/>
          <a:ln w="9525">
            <a:noFill/>
            <a:miter lim="800000"/>
            <a:headEnd/>
            <a:tailEnd/>
          </a:ln>
        </p:spPr>
        <p:txBody>
          <a:bodyPr>
            <a:spAutoFit/>
          </a:bodyPr>
          <a:lstStyle/>
          <a:p>
            <a:pPr algn="ctr"/>
            <a:r>
              <a:rPr lang="en-US" sz="1000" b="1" dirty="0">
                <a:cs typeface="Arial" pitchFamily="34" charset="0"/>
              </a:rPr>
              <a:t>Data Delivery (Unmapped </a:t>
            </a:r>
            <a:r>
              <a:rPr lang="en-US" sz="1000" b="1" dirty="0" smtClean="0">
                <a:cs typeface="Arial" pitchFamily="34" charset="0"/>
              </a:rPr>
              <a:t>BAM)</a:t>
            </a:r>
            <a:endParaRPr lang="en-US" sz="1000" b="1" dirty="0">
              <a:cs typeface="Arial" pitchFamily="34" charset="0"/>
            </a:endParaRPr>
          </a:p>
        </p:txBody>
      </p:sp>
      <p:cxnSp>
        <p:nvCxnSpPr>
          <p:cNvPr id="57" name="Straight Arrow Connector 56"/>
          <p:cNvCxnSpPr/>
          <p:nvPr/>
        </p:nvCxnSpPr>
        <p:spPr>
          <a:xfrm>
            <a:off x="2743200" y="4587875"/>
            <a:ext cx="457200" cy="1588"/>
          </a:xfrm>
          <a:prstGeom prst="straightConnector1">
            <a:avLst/>
          </a:prstGeom>
          <a:ln w="38100">
            <a:solidFill>
              <a:srgbClr val="385D94"/>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4022725" y="4572000"/>
            <a:ext cx="457200" cy="1588"/>
          </a:xfrm>
          <a:prstGeom prst="straightConnector1">
            <a:avLst/>
          </a:prstGeom>
          <a:ln w="38100">
            <a:solidFill>
              <a:srgbClr val="385D94"/>
            </a:solidFill>
            <a:tailEnd type="arrow"/>
          </a:ln>
        </p:spPr>
        <p:style>
          <a:lnRef idx="1">
            <a:schemeClr val="accent1"/>
          </a:lnRef>
          <a:fillRef idx="0">
            <a:schemeClr val="accent1"/>
          </a:fillRef>
          <a:effectRef idx="0">
            <a:schemeClr val="accent1"/>
          </a:effectRef>
          <a:fontRef idx="minor">
            <a:schemeClr val="tx1"/>
          </a:fontRef>
        </p:style>
      </p:cxnSp>
      <p:sp>
        <p:nvSpPr>
          <p:cNvPr id="9244" name="TextBox 33"/>
          <p:cNvSpPr txBox="1">
            <a:spLocks noChangeArrowheads="1"/>
          </p:cNvSpPr>
          <p:nvPr/>
        </p:nvSpPr>
        <p:spPr bwMode="auto">
          <a:xfrm>
            <a:off x="1981200" y="2895600"/>
            <a:ext cx="990600" cy="260350"/>
          </a:xfrm>
          <a:prstGeom prst="rect">
            <a:avLst/>
          </a:prstGeom>
          <a:noFill/>
          <a:ln w="9525">
            <a:noFill/>
            <a:miter lim="800000"/>
            <a:headEnd/>
            <a:tailEnd/>
          </a:ln>
        </p:spPr>
        <p:txBody>
          <a:bodyPr>
            <a:spAutoFit/>
          </a:bodyPr>
          <a:lstStyle/>
          <a:p>
            <a:pPr algn="ctr"/>
            <a:r>
              <a:rPr lang="en-US" sz="1100">
                <a:cs typeface="Arial" pitchFamily="34" charset="0"/>
              </a:rPr>
              <a:t>Raw/WELLS</a:t>
            </a:r>
          </a:p>
        </p:txBody>
      </p:sp>
      <p:sp>
        <p:nvSpPr>
          <p:cNvPr id="9245" name="TextBox 23"/>
          <p:cNvSpPr txBox="1">
            <a:spLocks noChangeArrowheads="1"/>
          </p:cNvSpPr>
          <p:nvPr/>
        </p:nvSpPr>
        <p:spPr bwMode="auto">
          <a:xfrm>
            <a:off x="6264275" y="2921000"/>
            <a:ext cx="898525" cy="260350"/>
          </a:xfrm>
          <a:prstGeom prst="rect">
            <a:avLst/>
          </a:prstGeom>
          <a:noFill/>
          <a:ln w="9525">
            <a:noFill/>
            <a:miter lim="800000"/>
            <a:headEnd/>
            <a:tailEnd/>
          </a:ln>
        </p:spPr>
        <p:txBody>
          <a:bodyPr>
            <a:spAutoFit/>
          </a:bodyPr>
          <a:lstStyle/>
          <a:p>
            <a:pPr algn="ctr"/>
            <a:r>
              <a:rPr lang="en-US" sz="1100">
                <a:cs typeface="Arial" pitchFamily="34" charset="0"/>
              </a:rPr>
              <a:t>BAM</a:t>
            </a:r>
          </a:p>
        </p:txBody>
      </p:sp>
      <p:sp>
        <p:nvSpPr>
          <p:cNvPr id="9246" name="Rectangle 38"/>
          <p:cNvSpPr>
            <a:spLocks noChangeArrowheads="1"/>
          </p:cNvSpPr>
          <p:nvPr/>
        </p:nvSpPr>
        <p:spPr bwMode="auto">
          <a:xfrm>
            <a:off x="152400" y="990600"/>
            <a:ext cx="6858000" cy="4800600"/>
          </a:xfrm>
          <a:prstGeom prst="rect">
            <a:avLst/>
          </a:prstGeom>
          <a:noFill/>
          <a:ln w="38100">
            <a:noFill/>
            <a:miter lim="800000"/>
            <a:headEnd/>
            <a:tailEnd/>
          </a:ln>
        </p:spPr>
        <p:txBody>
          <a:bodyPr wrap="none" anchor="ctr"/>
          <a:lstStyle/>
          <a:p>
            <a:pPr algn="r"/>
            <a:endParaRPr lang="en-US">
              <a:solidFill>
                <a:srgbClr val="002060"/>
              </a:solidFill>
              <a:cs typeface="Arial" pitchFamily="34" charset="0"/>
            </a:endParaRPr>
          </a:p>
        </p:txBody>
      </p:sp>
      <p:sp>
        <p:nvSpPr>
          <p:cNvPr id="9252" name="TextBox 51"/>
          <p:cNvSpPr txBox="1">
            <a:spLocks noChangeArrowheads="1"/>
          </p:cNvSpPr>
          <p:nvPr/>
        </p:nvSpPr>
        <p:spPr bwMode="auto">
          <a:xfrm>
            <a:off x="7343775" y="2171700"/>
            <a:ext cx="1709122" cy="461665"/>
          </a:xfrm>
          <a:prstGeom prst="rect">
            <a:avLst/>
          </a:prstGeom>
          <a:solidFill>
            <a:srgbClr val="577AB9"/>
          </a:solidFill>
          <a:ln w="31750">
            <a:noFill/>
            <a:miter lim="800000"/>
            <a:headEnd/>
            <a:tailEnd/>
          </a:ln>
        </p:spPr>
        <p:txBody>
          <a:bodyPr wrap="none">
            <a:spAutoFit/>
          </a:bodyPr>
          <a:lstStyle/>
          <a:p>
            <a:r>
              <a:rPr lang="en-US" dirty="0">
                <a:solidFill>
                  <a:schemeClr val="bg1"/>
                </a:solidFill>
                <a:cs typeface="Arial" pitchFamily="34" charset="0"/>
              </a:rPr>
              <a:t>Ion </a:t>
            </a:r>
            <a:r>
              <a:rPr lang="en-US" dirty="0" err="1">
                <a:solidFill>
                  <a:schemeClr val="bg1"/>
                </a:solidFill>
                <a:cs typeface="Arial" pitchFamily="34" charset="0"/>
              </a:rPr>
              <a:t>Plugins</a:t>
            </a:r>
            <a:endParaRPr lang="en-US" dirty="0">
              <a:solidFill>
                <a:schemeClr val="bg1"/>
              </a:solidFill>
              <a:cs typeface="Arial" pitchFamily="34" charset="0"/>
            </a:endParaRPr>
          </a:p>
        </p:txBody>
      </p:sp>
      <p:sp>
        <p:nvSpPr>
          <p:cNvPr id="39" name="TextBox 38"/>
          <p:cNvSpPr txBox="1"/>
          <p:nvPr/>
        </p:nvSpPr>
        <p:spPr>
          <a:xfrm>
            <a:off x="7381875" y="2790825"/>
            <a:ext cx="1647825" cy="1569660"/>
          </a:xfrm>
          <a:prstGeom prst="rect">
            <a:avLst/>
          </a:prstGeom>
          <a:solidFill>
            <a:srgbClr val="577AB9"/>
          </a:solidFill>
          <a:ln>
            <a:noFill/>
          </a:ln>
        </p:spPr>
        <p:txBody>
          <a:bodyPr wrap="square" rtlCol="0">
            <a:spAutoFit/>
          </a:bodyPr>
          <a:lstStyle/>
          <a:p>
            <a:pPr algn="ctr"/>
            <a:r>
              <a:rPr lang="en-US" dirty="0" smtClean="0">
                <a:solidFill>
                  <a:schemeClr val="bg1"/>
                </a:solidFill>
              </a:rPr>
              <a:t>Third Party Software Packages</a:t>
            </a:r>
            <a:endParaRPr lang="en-US" dirty="0">
              <a:solidFill>
                <a:schemeClr val="bg1"/>
              </a:solidFill>
            </a:endParaRPr>
          </a:p>
        </p:txBody>
      </p:sp>
      <p:pic>
        <p:nvPicPr>
          <p:cNvPr id="3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94" y="2252663"/>
            <a:ext cx="1468415" cy="128218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2" r="61800"/>
          <a:stretch/>
        </p:blipFill>
        <p:spPr bwMode="auto">
          <a:xfrm>
            <a:off x="2971800" y="2090848"/>
            <a:ext cx="835292" cy="135324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81" y="1178805"/>
            <a:ext cx="6205020" cy="3754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65" name="Rectangle 2"/>
          <p:cNvSpPr>
            <a:spLocks noGrp="1"/>
          </p:cNvSpPr>
          <p:nvPr>
            <p:ph type="title"/>
          </p:nvPr>
        </p:nvSpPr>
        <p:spPr>
          <a:xfrm>
            <a:off x="237137" y="165699"/>
            <a:ext cx="8683026" cy="700088"/>
          </a:xfrm>
        </p:spPr>
        <p:txBody>
          <a:bodyPr/>
          <a:lstStyle/>
          <a:p>
            <a:r>
              <a:rPr lang="en-US" sz="3200" dirty="0" smtClean="0"/>
              <a:t>Plugins: </a:t>
            </a:r>
            <a:r>
              <a:rPr lang="en-US" sz="3200" dirty="0" err="1" smtClean="0"/>
              <a:t>FileExporter</a:t>
            </a:r>
            <a:r>
              <a:rPr lang="en-US" sz="3200" dirty="0" smtClean="0"/>
              <a:t> Plugin</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740" y="3337333"/>
            <a:ext cx="4959312" cy="288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78787" y="1381587"/>
            <a:ext cx="5277078" cy="1938992"/>
          </a:xfrm>
          <a:prstGeom prst="rect">
            <a:avLst/>
          </a:prstGeom>
        </p:spPr>
        <p:txBody>
          <a:bodyPr wrap="square">
            <a:spAutoFit/>
          </a:bodyPr>
          <a:lstStyle/>
          <a:p>
            <a:r>
              <a:rPr lang="en-US" sz="2000" dirty="0"/>
              <a:t>2. Select options, which files to export and click submit.</a:t>
            </a:r>
          </a:p>
          <a:p>
            <a:endParaRPr lang="en-US" sz="2000" dirty="0" smtClean="0"/>
          </a:p>
          <a:p>
            <a:r>
              <a:rPr lang="en-US" sz="2000" dirty="0" smtClean="0"/>
              <a:t>3</a:t>
            </a:r>
            <a:r>
              <a:rPr lang="en-US" sz="2000" dirty="0"/>
              <a:t>. Files will be generated and listed under the File Exporter Plugin in Plugin Summary at bottom of run report</a:t>
            </a:r>
          </a:p>
        </p:txBody>
      </p:sp>
      <p:cxnSp>
        <p:nvCxnSpPr>
          <p:cNvPr id="12" name="Straight Arrow Connector 11"/>
          <p:cNvCxnSpPr/>
          <p:nvPr/>
        </p:nvCxnSpPr>
        <p:spPr>
          <a:xfrm>
            <a:off x="3611006" y="2801298"/>
            <a:ext cx="1" cy="509254"/>
          </a:xfrm>
          <a:prstGeom prst="straightConnector1">
            <a:avLst/>
          </a:prstGeom>
          <a:ln w="44450">
            <a:solidFill>
              <a:schemeClr val="accent4">
                <a:lumMod val="75000"/>
              </a:schemeClr>
            </a:solidFill>
            <a:tailEnd type="arrow"/>
          </a:ln>
          <a:effectLst/>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H="1">
            <a:off x="3027802" y="1794347"/>
            <a:ext cx="583205" cy="310516"/>
          </a:xfrm>
          <a:prstGeom prst="straightConnector1">
            <a:avLst/>
          </a:prstGeom>
          <a:ln w="44450">
            <a:solidFill>
              <a:schemeClr val="accent4">
                <a:lumMod val="75000"/>
              </a:schemeClr>
            </a:solidFill>
            <a:tailEnd type="arrow"/>
          </a:ln>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44845034"/>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 Variant Caller</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57" y="1079653"/>
            <a:ext cx="5448118" cy="500165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07583"/>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 </a:t>
            </a:r>
            <a:r>
              <a:rPr lang="en-US" dirty="0" err="1" smtClean="0"/>
              <a:t>CoverageAnalysis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05050"/>
            <a:ext cx="9144000" cy="16249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38863" y="5381073"/>
            <a:ext cx="6433171" cy="461665"/>
          </a:xfrm>
          <a:prstGeom prst="rect">
            <a:avLst/>
          </a:prstGeom>
          <a:noFill/>
        </p:spPr>
        <p:txBody>
          <a:bodyPr wrap="none" rtlCol="0">
            <a:spAutoFit/>
          </a:bodyPr>
          <a:lstStyle/>
          <a:p>
            <a:r>
              <a:rPr lang="en-US" dirty="0" smtClean="0"/>
              <a:t>Coverage stats for each barcode is displayed.</a:t>
            </a:r>
            <a:endParaRPr lang="en-US" dirty="0"/>
          </a:p>
        </p:txBody>
      </p:sp>
    </p:spTree>
    <p:extLst>
      <p:ext uri="{BB962C8B-B14F-4D97-AF65-F5344CB8AC3E}">
        <p14:creationId xmlns:p14="http://schemas.microsoft.com/office/powerpoint/2010/main" val="3372948008"/>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914400" y="1905000"/>
            <a:ext cx="3810000" cy="2590800"/>
          </a:xfrm>
          <a:prstGeom prst="roundRect">
            <a:avLst>
              <a:gd name="adj" fmla="val 9608"/>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002060"/>
              </a:solidFill>
              <a:latin typeface="Arial" pitchFamily="34" charset="0"/>
              <a:cs typeface="Arial" pitchFamily="34" charset="0"/>
            </a:endParaRPr>
          </a:p>
        </p:txBody>
      </p:sp>
      <p:sp>
        <p:nvSpPr>
          <p:cNvPr id="105476" name="Title 2"/>
          <p:cNvSpPr>
            <a:spLocks noGrp="1"/>
          </p:cNvSpPr>
          <p:nvPr>
            <p:ph type="title" idx="4294967295"/>
          </p:nvPr>
        </p:nvSpPr>
        <p:spPr>
          <a:xfrm>
            <a:off x="380999" y="0"/>
            <a:ext cx="9077325" cy="1143000"/>
          </a:xfrm>
        </p:spPr>
        <p:txBody>
          <a:bodyPr>
            <a:normAutofit/>
          </a:bodyPr>
          <a:lstStyle/>
          <a:p>
            <a:pPr eaLnBrk="1" hangingPunct="1"/>
            <a:r>
              <a:rPr lang="en-US" dirty="0" smtClean="0"/>
              <a:t>Torrent Browser </a:t>
            </a:r>
            <a:r>
              <a:rPr lang="en-US" dirty="0" err="1" smtClean="0"/>
              <a:t>Plugin</a:t>
            </a:r>
            <a:r>
              <a:rPr lang="en-US" dirty="0" smtClean="0"/>
              <a:t> Store &amp; Torrent Suite</a:t>
            </a:r>
            <a:r>
              <a:rPr lang="en-US" sz="2400" dirty="0" smtClean="0"/>
              <a:t>™ </a:t>
            </a:r>
            <a:r>
              <a:rPr lang="en-US" dirty="0" err="1" smtClean="0"/>
              <a:t>Plugins</a:t>
            </a:r>
            <a:endParaRPr lang="en-US" dirty="0" smtClean="0"/>
          </a:p>
        </p:txBody>
      </p:sp>
      <p:sp>
        <p:nvSpPr>
          <p:cNvPr id="105478" name="TextBox 20"/>
          <p:cNvSpPr txBox="1">
            <a:spLocks noChangeArrowheads="1"/>
          </p:cNvSpPr>
          <p:nvPr/>
        </p:nvSpPr>
        <p:spPr bwMode="auto">
          <a:xfrm>
            <a:off x="487680" y="1200150"/>
            <a:ext cx="8382000" cy="400050"/>
          </a:xfrm>
          <a:prstGeom prst="rect">
            <a:avLst/>
          </a:prstGeom>
          <a:noFill/>
          <a:ln w="9525">
            <a:noFill/>
            <a:miter lim="800000"/>
            <a:headEnd/>
            <a:tailEnd/>
          </a:ln>
        </p:spPr>
        <p:txBody>
          <a:bodyPr wrap="square">
            <a:spAutoFit/>
          </a:bodyPr>
          <a:lstStyle/>
          <a:p>
            <a:r>
              <a:rPr lang="en-US" sz="2000" i="1" dirty="0">
                <a:latin typeface="Arial" pitchFamily="34" charset="0"/>
                <a:cs typeface="Arial" pitchFamily="34" charset="0"/>
              </a:rPr>
              <a:t>Your application. Your data. Your </a:t>
            </a:r>
            <a:r>
              <a:rPr lang="en-US" sz="2000" i="1" dirty="0" err="1" smtClean="0">
                <a:latin typeface="Arial" pitchFamily="34" charset="0"/>
                <a:cs typeface="Arial" pitchFamily="34" charset="0"/>
              </a:rPr>
              <a:t>Plugin</a:t>
            </a:r>
            <a:r>
              <a:rPr lang="en-US" sz="2000" i="1" dirty="0">
                <a:latin typeface="Arial" pitchFamily="34" charset="0"/>
                <a:cs typeface="Arial" pitchFamily="34" charset="0"/>
              </a:rPr>
              <a:t>.</a:t>
            </a:r>
          </a:p>
        </p:txBody>
      </p:sp>
      <p:sp>
        <p:nvSpPr>
          <p:cNvPr id="105482" name="TextBox 40"/>
          <p:cNvSpPr txBox="1">
            <a:spLocks noChangeArrowheads="1"/>
          </p:cNvSpPr>
          <p:nvPr/>
        </p:nvSpPr>
        <p:spPr bwMode="auto">
          <a:xfrm>
            <a:off x="4646734" y="4995446"/>
            <a:ext cx="4107856" cy="338554"/>
          </a:xfrm>
          <a:prstGeom prst="rect">
            <a:avLst/>
          </a:prstGeom>
          <a:noFill/>
          <a:ln w="9525">
            <a:noFill/>
            <a:miter lim="800000"/>
            <a:headEnd/>
            <a:tailEnd/>
          </a:ln>
        </p:spPr>
        <p:txBody>
          <a:bodyPr wrap="none">
            <a:spAutoFit/>
          </a:bodyPr>
          <a:lstStyle/>
          <a:p>
            <a:pPr algn="ctr"/>
            <a:r>
              <a:rPr lang="en-US" sz="1600" dirty="0">
                <a:latin typeface="Arial" pitchFamily="34" charset="0"/>
                <a:cs typeface="Arial" pitchFamily="34" charset="0"/>
              </a:rPr>
              <a:t>The App Store </a:t>
            </a:r>
            <a:r>
              <a:rPr lang="en-US" sz="1600" dirty="0" smtClean="0">
                <a:latin typeface="Arial" pitchFamily="34" charset="0"/>
                <a:cs typeface="Arial" pitchFamily="34" charset="0"/>
              </a:rPr>
              <a:t>for </a:t>
            </a:r>
            <a:r>
              <a:rPr lang="en-US" sz="1600" dirty="0">
                <a:latin typeface="Arial" pitchFamily="34" charset="0"/>
                <a:cs typeface="Arial" pitchFamily="34" charset="0"/>
              </a:rPr>
              <a:t>Torrent </a:t>
            </a:r>
            <a:r>
              <a:rPr lang="en-US" sz="1600" dirty="0" smtClean="0">
                <a:latin typeface="Arial" pitchFamily="34" charset="0"/>
                <a:cs typeface="Arial" pitchFamily="34" charset="0"/>
              </a:rPr>
              <a:t>Suite™ software </a:t>
            </a:r>
            <a:endParaRPr lang="en-US" sz="1600" dirty="0">
              <a:latin typeface="Arial" pitchFamily="34" charset="0"/>
              <a:cs typeface="Arial" pitchFamily="34" charset="0"/>
            </a:endParaRPr>
          </a:p>
        </p:txBody>
      </p:sp>
      <p:sp>
        <p:nvSpPr>
          <p:cNvPr id="47" name="Rectangle 46"/>
          <p:cNvSpPr/>
          <p:nvPr/>
        </p:nvSpPr>
        <p:spPr>
          <a:xfrm>
            <a:off x="175364" y="5490746"/>
            <a:ext cx="8915400" cy="307777"/>
          </a:xfrm>
          <a:prstGeom prst="rect">
            <a:avLst/>
          </a:prstGeom>
        </p:spPr>
        <p:txBody>
          <a:bodyPr wrap="square">
            <a:spAutoFit/>
          </a:bodyPr>
          <a:lstStyle/>
          <a:p>
            <a:pPr algn="ctr"/>
            <a:r>
              <a:rPr lang="en-US" sz="1400" dirty="0" smtClean="0">
                <a:cs typeface="Arial" pitchFamily="34" charset="0"/>
                <a:hlinkClick r:id="rId3"/>
              </a:rPr>
              <a:t>https</a:t>
            </a:r>
            <a:r>
              <a:rPr lang="en-US" sz="1400" dirty="0">
                <a:cs typeface="Arial" pitchFamily="34" charset="0"/>
                <a:hlinkClick r:id="rId3"/>
              </a:rPr>
              <a:t>://</a:t>
            </a:r>
            <a:r>
              <a:rPr lang="en-US" sz="1400" dirty="0" smtClean="0">
                <a:cs typeface="Arial" pitchFamily="34" charset="0"/>
                <a:hlinkClick r:id="rId3"/>
              </a:rPr>
              <a:t>ioncommunity.thermofisher.com/community/products/software/torrent_browser_plugin_store</a:t>
            </a:r>
            <a:r>
              <a:rPr lang="en-US" sz="1400" dirty="0" smtClean="0">
                <a:cs typeface="Arial" pitchFamily="34" charset="0"/>
              </a:rPr>
              <a:t> </a:t>
            </a:r>
            <a:endParaRPr lang="en-US" sz="1400" dirty="0">
              <a:cs typeface="Arial" pitchFamily="34" charset="0"/>
            </a:endParaRPr>
          </a:p>
        </p:txBody>
      </p:sp>
      <p:pic>
        <p:nvPicPr>
          <p:cNvPr id="47105" name="Picture 1"/>
          <p:cNvPicPr>
            <a:picLocks noChangeAspect="1" noChangeArrowheads="1"/>
          </p:cNvPicPr>
          <p:nvPr/>
        </p:nvPicPr>
        <p:blipFill>
          <a:blip r:embed="rId4" cstate="print"/>
          <a:srcRect/>
          <a:stretch>
            <a:fillRect/>
          </a:stretch>
        </p:blipFill>
        <p:spPr bwMode="auto">
          <a:xfrm>
            <a:off x="2368550" y="2926080"/>
            <a:ext cx="2076450" cy="676275"/>
          </a:xfrm>
          <a:prstGeom prst="rect">
            <a:avLst/>
          </a:prstGeom>
          <a:noFill/>
          <a:ln w="9525">
            <a:noFill/>
            <a:miter lim="800000"/>
            <a:headEnd/>
            <a:tailEnd/>
          </a:ln>
        </p:spPr>
      </p:pic>
      <p:pic>
        <p:nvPicPr>
          <p:cNvPr id="47106" name="Picture 2"/>
          <p:cNvPicPr>
            <a:picLocks noChangeAspect="1" noChangeArrowheads="1"/>
          </p:cNvPicPr>
          <p:nvPr/>
        </p:nvPicPr>
        <p:blipFill>
          <a:blip r:embed="rId5" cstate="print"/>
          <a:srcRect/>
          <a:stretch>
            <a:fillRect/>
          </a:stretch>
        </p:blipFill>
        <p:spPr bwMode="auto">
          <a:xfrm>
            <a:off x="1066800" y="2026920"/>
            <a:ext cx="3060000" cy="762857"/>
          </a:xfrm>
          <a:prstGeom prst="rect">
            <a:avLst/>
          </a:prstGeom>
          <a:noFill/>
          <a:ln w="9525">
            <a:noFill/>
            <a:miter lim="800000"/>
            <a:headEnd/>
            <a:tailEnd/>
          </a:ln>
        </p:spPr>
      </p:pic>
      <p:sp>
        <p:nvSpPr>
          <p:cNvPr id="22" name="Rounded Rectangle 4"/>
          <p:cNvSpPr/>
          <p:nvPr/>
        </p:nvSpPr>
        <p:spPr>
          <a:xfrm>
            <a:off x="3372477" y="3753477"/>
            <a:ext cx="956167" cy="63247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endParaRPr lang="en-US" sz="3000" kern="1200" dirty="0">
              <a:solidFill>
                <a:srgbClr val="002060"/>
              </a:solidFill>
              <a:latin typeface="Arial" pitchFamily="34" charset="0"/>
              <a:cs typeface="Arial" pitchFamily="34" charset="0"/>
            </a:endParaRPr>
          </a:p>
        </p:txBody>
      </p:sp>
      <p:sp>
        <p:nvSpPr>
          <p:cNvPr id="23" name="Down Arrow 22"/>
          <p:cNvSpPr/>
          <p:nvPr/>
        </p:nvSpPr>
        <p:spPr>
          <a:xfrm>
            <a:off x="3429000" y="2743200"/>
            <a:ext cx="228600" cy="228600"/>
          </a:xfrm>
          <a:prstGeom prst="downArrow">
            <a:avLst/>
          </a:prstGeom>
          <a:solidFill>
            <a:srgbClr val="6887B0"/>
          </a:solidFill>
          <a:ln>
            <a:solidFill>
              <a:srgbClr val="688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latin typeface="Arial" pitchFamily="34" charset="0"/>
              <a:cs typeface="Arial" pitchFamily="34" charset="0"/>
            </a:endParaRPr>
          </a:p>
        </p:txBody>
      </p:sp>
      <p:pic>
        <p:nvPicPr>
          <p:cNvPr id="47107" name="Picture 3"/>
          <p:cNvPicPr>
            <a:picLocks noChangeAspect="1" noChangeArrowheads="1"/>
          </p:cNvPicPr>
          <p:nvPr/>
        </p:nvPicPr>
        <p:blipFill>
          <a:blip r:embed="rId6" cstate="print"/>
          <a:srcRect/>
          <a:stretch>
            <a:fillRect/>
          </a:stretch>
        </p:blipFill>
        <p:spPr bwMode="auto">
          <a:xfrm>
            <a:off x="5354320" y="1374429"/>
            <a:ext cx="2670000" cy="3578571"/>
          </a:xfrm>
          <a:prstGeom prst="rect">
            <a:avLst/>
          </a:prstGeom>
          <a:noFill/>
          <a:ln w="9525">
            <a:solidFill>
              <a:srgbClr val="3262B8"/>
            </a:solidFill>
            <a:miter lim="800000"/>
            <a:headEnd/>
            <a:tailEnd/>
          </a:ln>
          <a:effectLst>
            <a:outerShdw blurRad="50800" dist="38100" dir="13500000" algn="br" rotWithShape="0">
              <a:prstClr val="black">
                <a:alpha val="40000"/>
              </a:prstClr>
            </a:outerShdw>
          </a:effectLst>
        </p:spPr>
      </p:pic>
      <p:pic>
        <p:nvPicPr>
          <p:cNvPr id="50177" name="Picture 1"/>
          <p:cNvPicPr>
            <a:picLocks noChangeAspect="1" noChangeArrowheads="1"/>
          </p:cNvPicPr>
          <p:nvPr/>
        </p:nvPicPr>
        <p:blipFill>
          <a:blip r:embed="rId7" cstate="print"/>
          <a:srcRect r="1791" b="3316"/>
          <a:stretch>
            <a:fillRect/>
          </a:stretch>
        </p:blipFill>
        <p:spPr bwMode="auto">
          <a:xfrm>
            <a:off x="3352800" y="3716481"/>
            <a:ext cx="1303467" cy="693086"/>
          </a:xfrm>
          <a:prstGeom prst="rect">
            <a:avLst/>
          </a:prstGeom>
          <a:noFill/>
          <a:ln w="9525">
            <a:noFill/>
            <a:miter lim="800000"/>
            <a:headEnd/>
            <a:tailEnd/>
          </a:ln>
        </p:spPr>
      </p:pic>
      <p:sp>
        <p:nvSpPr>
          <p:cNvPr id="24" name="Down Arrow 23"/>
          <p:cNvSpPr/>
          <p:nvPr/>
        </p:nvSpPr>
        <p:spPr>
          <a:xfrm>
            <a:off x="3706495" y="3545840"/>
            <a:ext cx="228600" cy="228600"/>
          </a:xfrm>
          <a:prstGeom prst="downArrow">
            <a:avLst/>
          </a:prstGeom>
          <a:solidFill>
            <a:srgbClr val="6887B0"/>
          </a:solidFill>
          <a:ln>
            <a:solidFill>
              <a:srgbClr val="688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24000717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342900" y="333375"/>
            <a:ext cx="8229600" cy="1143000"/>
          </a:xfrm>
        </p:spPr>
        <p:txBody>
          <a:bodyPr lIns="91440" tIns="45720" rIns="91440" bIns="45720" anchor="t"/>
          <a:lstStyle/>
          <a:p>
            <a:r>
              <a:rPr lang="fr-FR" dirty="0" err="1" smtClean="0"/>
              <a:t>Re</a:t>
            </a:r>
            <a:r>
              <a:rPr lang="fr-FR" dirty="0" smtClean="0"/>
              <a:t>-</a:t>
            </a:r>
            <a:r>
              <a:rPr lang="fr-FR" dirty="0" err="1" smtClean="0"/>
              <a:t>analyze</a:t>
            </a:r>
            <a:endParaRPr lang="en-US" dirty="0" smtClean="0"/>
          </a:p>
        </p:txBody>
      </p:sp>
      <p:sp>
        <p:nvSpPr>
          <p:cNvPr id="45059" name="Rectangle 3"/>
          <p:cNvSpPr>
            <a:spLocks noGrp="1"/>
          </p:cNvSpPr>
          <p:nvPr>
            <p:ph type="body" idx="4294967295"/>
          </p:nvPr>
        </p:nvSpPr>
        <p:spPr>
          <a:xfrm>
            <a:off x="457200" y="1066800"/>
            <a:ext cx="8229600" cy="3048000"/>
          </a:xfrm>
        </p:spPr>
        <p:txBody>
          <a:bodyPr lIns="91440" tIns="45720" rIns="91440" bIns="45720"/>
          <a:lstStyle/>
          <a:p>
            <a:pPr>
              <a:buNone/>
            </a:pPr>
            <a:r>
              <a:rPr lang="fr-FR" dirty="0" err="1" smtClean="0"/>
              <a:t>From</a:t>
            </a:r>
            <a:r>
              <a:rPr lang="fr-FR" dirty="0" smtClean="0"/>
              <a:t> the Data tab</a:t>
            </a:r>
            <a:endParaRPr lang="en-US" dirty="0" smtClean="0"/>
          </a:p>
        </p:txBody>
      </p:sp>
      <p:pic>
        <p:nvPicPr>
          <p:cNvPr id="45060" name="Picture 4"/>
          <p:cNvPicPr>
            <a:picLocks noChangeAspect="1" noChangeArrowheads="1"/>
          </p:cNvPicPr>
          <p:nvPr/>
        </p:nvPicPr>
        <p:blipFill>
          <a:blip r:embed="rId3" cstate="screen"/>
          <a:srcRect/>
          <a:stretch>
            <a:fillRect/>
          </a:stretch>
        </p:blipFill>
        <p:spPr bwMode="auto">
          <a:xfrm>
            <a:off x="0" y="1752600"/>
            <a:ext cx="9144000" cy="3760788"/>
          </a:xfrm>
          <a:prstGeom prst="rect">
            <a:avLst/>
          </a:prstGeom>
          <a:noFill/>
          <a:ln w="9525">
            <a:noFill/>
            <a:miter lim="800000"/>
            <a:headEnd/>
            <a:tailEnd/>
          </a:ln>
        </p:spPr>
      </p:pic>
      <p:pic>
        <p:nvPicPr>
          <p:cNvPr id="45061" name="Picture 5"/>
          <p:cNvPicPr>
            <a:picLocks noChangeAspect="1" noChangeArrowheads="1"/>
          </p:cNvPicPr>
          <p:nvPr/>
        </p:nvPicPr>
        <p:blipFill>
          <a:blip r:embed="rId4" cstate="screen"/>
          <a:srcRect/>
          <a:stretch>
            <a:fillRect/>
          </a:stretch>
        </p:blipFill>
        <p:spPr bwMode="auto">
          <a:xfrm>
            <a:off x="6019800" y="1981200"/>
            <a:ext cx="1609725" cy="885825"/>
          </a:xfrm>
          <a:prstGeom prst="rect">
            <a:avLst/>
          </a:prstGeom>
          <a:noFill/>
          <a:ln w="34925">
            <a:solidFill>
              <a:srgbClr val="C00000"/>
            </a:solidFill>
            <a:miter lim="800000"/>
            <a:headEnd/>
            <a:tailEnd/>
          </a:ln>
        </p:spPr>
      </p:pic>
      <p:sp>
        <p:nvSpPr>
          <p:cNvPr id="45062" name="Line 6"/>
          <p:cNvSpPr>
            <a:spLocks noChangeShapeType="1"/>
          </p:cNvSpPr>
          <p:nvPr/>
        </p:nvSpPr>
        <p:spPr bwMode="auto">
          <a:xfrm flipH="1" flipV="1">
            <a:off x="7467600" y="2971800"/>
            <a:ext cx="1295400" cy="1524000"/>
          </a:xfrm>
          <a:prstGeom prst="line">
            <a:avLst/>
          </a:prstGeom>
          <a:noFill/>
          <a:ln w="31750">
            <a:solidFill>
              <a:srgbClr val="C00000"/>
            </a:solidFill>
            <a:round/>
            <a:headEnd/>
            <a:tailEnd type="arrow" w="med" len="med"/>
          </a:ln>
        </p:spPr>
        <p:txBody>
          <a:bodyPr/>
          <a:lstStyle/>
          <a:p>
            <a:endParaRPr lang="en-US">
              <a:solidFill>
                <a:srgbClr val="002060"/>
              </a:solidFill>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238125" y="114300"/>
            <a:ext cx="8229600" cy="1143000"/>
          </a:xfrm>
        </p:spPr>
        <p:txBody>
          <a:bodyPr lIns="91440" tIns="45720" rIns="91440" bIns="45720" anchor="t"/>
          <a:lstStyle/>
          <a:p>
            <a:r>
              <a:rPr lang="fr-FR" dirty="0" err="1" smtClean="0"/>
              <a:t>Re</a:t>
            </a:r>
            <a:r>
              <a:rPr lang="fr-FR" dirty="0" smtClean="0"/>
              <a:t>-</a:t>
            </a:r>
            <a:r>
              <a:rPr lang="fr-FR" dirty="0" err="1" smtClean="0"/>
              <a:t>analyze</a:t>
            </a:r>
            <a:endParaRPr lang="en-US" dirty="0" smtClean="0"/>
          </a:p>
        </p:txBody>
      </p:sp>
      <p:sp>
        <p:nvSpPr>
          <p:cNvPr id="46083" name="Rectangle 3"/>
          <p:cNvSpPr>
            <a:spLocks noGrp="1"/>
          </p:cNvSpPr>
          <p:nvPr>
            <p:ph type="body" idx="4294967295"/>
          </p:nvPr>
        </p:nvSpPr>
        <p:spPr>
          <a:xfrm>
            <a:off x="419100" y="736600"/>
            <a:ext cx="8229600" cy="3048000"/>
          </a:xfrm>
        </p:spPr>
        <p:txBody>
          <a:bodyPr lIns="91440" tIns="45720" rIns="91440" bIns="45720"/>
          <a:lstStyle/>
          <a:p>
            <a:pPr>
              <a:buClrTx/>
              <a:buFont typeface="Arial" pitchFamily="34" charset="0"/>
              <a:buChar char="•"/>
            </a:pPr>
            <a:r>
              <a:rPr lang="fr-FR" sz="2000" dirty="0" smtClean="0"/>
              <a:t>Click Advanced to set:</a:t>
            </a:r>
          </a:p>
          <a:p>
            <a:pPr lvl="1">
              <a:buClrTx/>
              <a:buFont typeface="Arial" pitchFamily="34" charset="0"/>
              <a:buChar char="•"/>
            </a:pPr>
            <a:r>
              <a:rPr lang="fr-FR" dirty="0" err="1" smtClean="0"/>
              <a:t>Analysis</a:t>
            </a:r>
            <a:r>
              <a:rPr lang="fr-FR" dirty="0" smtClean="0"/>
              <a:t> </a:t>
            </a:r>
            <a:r>
              <a:rPr lang="fr-FR" dirty="0" err="1" smtClean="0"/>
              <a:t>start</a:t>
            </a:r>
            <a:r>
              <a:rPr lang="fr-FR" dirty="0" smtClean="0"/>
              <a:t> point</a:t>
            </a:r>
          </a:p>
          <a:p>
            <a:pPr lvl="1">
              <a:buClrTx/>
              <a:buFont typeface="Arial" pitchFamily="34" charset="0"/>
              <a:buChar char="•"/>
            </a:pPr>
            <a:r>
              <a:rPr lang="fr-FR" dirty="0" err="1" smtClean="0"/>
              <a:t>Various</a:t>
            </a:r>
            <a:r>
              <a:rPr lang="fr-FR" dirty="0" smtClean="0"/>
              <a:t> </a:t>
            </a:r>
            <a:r>
              <a:rPr lang="fr-FR" dirty="0" err="1" smtClean="0"/>
              <a:t>analysis</a:t>
            </a:r>
            <a:r>
              <a:rPr lang="fr-FR" dirty="0" smtClean="0"/>
              <a:t> settings </a:t>
            </a:r>
            <a:r>
              <a:rPr lang="fr-FR" dirty="0" err="1" smtClean="0"/>
              <a:t>like</a:t>
            </a:r>
            <a:r>
              <a:rPr lang="fr-FR" dirty="0" smtClean="0"/>
              <a:t> base </a:t>
            </a:r>
            <a:r>
              <a:rPr lang="fr-FR" dirty="0" err="1" smtClean="0"/>
              <a:t>calling</a:t>
            </a:r>
            <a:r>
              <a:rPr lang="fr-FR" dirty="0" smtClean="0"/>
              <a:t>, </a:t>
            </a:r>
            <a:r>
              <a:rPr lang="fr-FR" dirty="0" err="1" smtClean="0"/>
              <a:t>reference</a:t>
            </a:r>
            <a:r>
              <a:rPr lang="fr-FR" dirty="0" smtClean="0"/>
              <a:t>… </a:t>
            </a:r>
            <a:endParaRPr lang="en-US" dirty="0" smtClean="0"/>
          </a:p>
        </p:txBody>
      </p:sp>
      <p:pic>
        <p:nvPicPr>
          <p:cNvPr id="46084" name="Picture 4"/>
          <p:cNvPicPr>
            <a:picLocks noChangeAspect="1" noChangeArrowheads="1"/>
          </p:cNvPicPr>
          <p:nvPr/>
        </p:nvPicPr>
        <p:blipFill>
          <a:blip r:embed="rId3" cstate="screen"/>
          <a:srcRect/>
          <a:stretch>
            <a:fillRect/>
          </a:stretch>
        </p:blipFill>
        <p:spPr bwMode="auto">
          <a:xfrm>
            <a:off x="85725" y="1993900"/>
            <a:ext cx="8991600" cy="1106488"/>
          </a:xfrm>
          <a:prstGeom prst="rect">
            <a:avLst/>
          </a:prstGeom>
          <a:noFill/>
          <a:ln w="19050">
            <a:solidFill>
              <a:schemeClr val="tx2"/>
            </a:solidFill>
            <a:miter lim="800000"/>
            <a:headEnd/>
            <a:tailEnd/>
          </a:ln>
        </p:spPr>
      </p:pic>
      <p:pic>
        <p:nvPicPr>
          <p:cNvPr id="46085" name="Picture 5"/>
          <p:cNvPicPr>
            <a:picLocks noChangeAspect="1" noChangeArrowheads="1"/>
          </p:cNvPicPr>
          <p:nvPr/>
        </p:nvPicPr>
        <p:blipFill>
          <a:blip r:embed="rId4" cstate="screen"/>
          <a:srcRect/>
          <a:stretch>
            <a:fillRect/>
          </a:stretch>
        </p:blipFill>
        <p:spPr bwMode="auto">
          <a:xfrm>
            <a:off x="85725" y="3289300"/>
            <a:ext cx="8991600" cy="2620963"/>
          </a:xfrm>
          <a:prstGeom prst="rect">
            <a:avLst/>
          </a:prstGeom>
          <a:noFill/>
          <a:ln w="19050">
            <a:solidFill>
              <a:schemeClr val="tx2"/>
            </a:solidFill>
            <a:miter lim="800000"/>
            <a:headEnd/>
            <a:tailEnd/>
          </a:ln>
        </p:spPr>
      </p:pic>
      <p:sp>
        <p:nvSpPr>
          <p:cNvPr id="235526" name="Oval 6"/>
          <p:cNvSpPr>
            <a:spLocks noChangeArrowheads="1"/>
          </p:cNvSpPr>
          <p:nvPr/>
        </p:nvSpPr>
        <p:spPr bwMode="auto">
          <a:xfrm>
            <a:off x="19050" y="2698750"/>
            <a:ext cx="914400" cy="381000"/>
          </a:xfrm>
          <a:prstGeom prst="ellipse">
            <a:avLst/>
          </a:prstGeom>
          <a:noFill/>
          <a:ln w="31750">
            <a:solidFill>
              <a:srgbClr val="C00000"/>
            </a:solidFill>
            <a:round/>
            <a:headEnd/>
            <a:tailEnd/>
          </a:ln>
        </p:spPr>
        <p:txBody>
          <a:bodyPr wrap="none" anchor="ctr"/>
          <a:lstStyle/>
          <a:p>
            <a:endParaRPr lang="en-US" b="1">
              <a:cs typeface="Arial" pitchFamily="34" charset="0"/>
            </a:endParaRPr>
          </a:p>
        </p:txBody>
      </p:sp>
      <p:sp>
        <p:nvSpPr>
          <p:cNvPr id="235527" name="Oval 7"/>
          <p:cNvSpPr>
            <a:spLocks noChangeArrowheads="1"/>
          </p:cNvSpPr>
          <p:nvPr/>
        </p:nvSpPr>
        <p:spPr bwMode="auto">
          <a:xfrm>
            <a:off x="1533525" y="3803650"/>
            <a:ext cx="2733675" cy="485775"/>
          </a:xfrm>
          <a:prstGeom prst="ellipse">
            <a:avLst/>
          </a:prstGeom>
          <a:noFill/>
          <a:ln w="31750">
            <a:solidFill>
              <a:srgbClr val="C00000"/>
            </a:solidFill>
            <a:round/>
            <a:headEnd/>
            <a:tailEnd/>
          </a:ln>
        </p:spPr>
        <p:txBody>
          <a:bodyPr wrap="none" anchor="ctr"/>
          <a:lstStyle/>
          <a:p>
            <a:endParaRPr lang="en-US" b="1">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5526"/>
                                        </p:tgtEl>
                                        <p:attrNameLst>
                                          <p:attrName>style.visibility</p:attrName>
                                        </p:attrNameLst>
                                      </p:cBhvr>
                                      <p:to>
                                        <p:strVal val="visible"/>
                                      </p:to>
                                    </p:set>
                                    <p:animEffect transition="in" filter="checkerboard(across)">
                                      <p:cBhvr>
                                        <p:cTn id="7" dur="500"/>
                                        <p:tgtEl>
                                          <p:spTgt spid="2355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5527"/>
                                        </p:tgtEl>
                                        <p:attrNameLst>
                                          <p:attrName>style.visibility</p:attrName>
                                        </p:attrNameLst>
                                      </p:cBhvr>
                                      <p:to>
                                        <p:strVal val="visible"/>
                                      </p:to>
                                    </p:set>
                                    <p:animEffect transition="in" filter="checkerboard(across)">
                                      <p:cBhvr>
                                        <p:cTn id="12" dur="500"/>
                                        <p:tgtEl>
                                          <p:spTgt spid="235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6" grpId="0" animBg="1"/>
      <p:bldP spid="23552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8"/>
          <p:cNvPicPr>
            <a:picLocks noChangeArrowheads="1"/>
          </p:cNvPicPr>
          <p:nvPr/>
        </p:nvPicPr>
        <p:blipFill>
          <a:blip r:embed="rId3" cstate="screen"/>
          <a:srcRect/>
          <a:stretch>
            <a:fillRect/>
          </a:stretch>
        </p:blipFill>
        <p:spPr bwMode="auto">
          <a:xfrm>
            <a:off x="990600" y="1389063"/>
            <a:ext cx="6629400" cy="4583112"/>
          </a:xfrm>
          <a:prstGeom prst="rect">
            <a:avLst/>
          </a:prstGeom>
          <a:noFill/>
          <a:ln w="9525">
            <a:noFill/>
            <a:miter lim="800000"/>
            <a:headEnd/>
            <a:tailEnd/>
          </a:ln>
        </p:spPr>
      </p:pic>
      <p:sp>
        <p:nvSpPr>
          <p:cNvPr id="47107" name="Rectangle 5"/>
          <p:cNvSpPr>
            <a:spLocks/>
          </p:cNvSpPr>
          <p:nvPr/>
        </p:nvSpPr>
        <p:spPr bwMode="auto">
          <a:xfrm>
            <a:off x="238125" y="114300"/>
            <a:ext cx="8229600" cy="1143000"/>
          </a:xfrm>
          <a:prstGeom prst="rect">
            <a:avLst/>
          </a:prstGeom>
          <a:noFill/>
          <a:ln w="9525">
            <a:noFill/>
            <a:miter lim="800000"/>
            <a:headEnd/>
            <a:tailEnd/>
          </a:ln>
        </p:spPr>
        <p:txBody>
          <a:bodyPr/>
          <a:lstStyle/>
          <a:p>
            <a:pPr eaLnBrk="0" hangingPunct="0"/>
            <a:r>
              <a:rPr lang="fr-FR" sz="2800" dirty="0" err="1">
                <a:cs typeface="Arial" pitchFamily="34" charset="0"/>
              </a:rPr>
              <a:t>Re</a:t>
            </a:r>
            <a:r>
              <a:rPr lang="fr-FR" sz="2800" dirty="0">
                <a:cs typeface="Arial" pitchFamily="34" charset="0"/>
              </a:rPr>
              <a:t>-</a:t>
            </a:r>
            <a:r>
              <a:rPr lang="fr-FR" sz="2800" dirty="0" err="1">
                <a:cs typeface="Arial" pitchFamily="34" charset="0"/>
              </a:rPr>
              <a:t>analyze</a:t>
            </a:r>
            <a:endParaRPr lang="en-US" sz="2800" dirty="0">
              <a:cs typeface="Arial" pitchFamily="34" charset="0"/>
            </a:endParaRPr>
          </a:p>
        </p:txBody>
      </p:sp>
      <p:sp>
        <p:nvSpPr>
          <p:cNvPr id="47108" name="Rectangle 6"/>
          <p:cNvSpPr>
            <a:spLocks noGrp="1"/>
          </p:cNvSpPr>
          <p:nvPr>
            <p:ph type="body" idx="4294967295"/>
          </p:nvPr>
        </p:nvSpPr>
        <p:spPr>
          <a:xfrm>
            <a:off x="419100" y="847725"/>
            <a:ext cx="8229600" cy="504825"/>
          </a:xfrm>
        </p:spPr>
        <p:txBody>
          <a:bodyPr lIns="91440" tIns="45720" rIns="91440" bIns="45720"/>
          <a:lstStyle/>
          <a:p>
            <a:pPr>
              <a:buNone/>
            </a:pPr>
            <a:r>
              <a:rPr lang="fr-FR" dirty="0" smtClean="0"/>
              <a:t>Browser down to the TMAP </a:t>
            </a:r>
            <a:r>
              <a:rPr lang="fr-FR" dirty="0" err="1" smtClean="0"/>
              <a:t>args</a:t>
            </a:r>
            <a:r>
              <a:rPr lang="fr-FR" dirty="0" smtClean="0"/>
              <a:t> </a:t>
            </a:r>
            <a:r>
              <a:rPr lang="fr-FR" dirty="0" err="1" smtClean="0"/>
              <a:t>text</a:t>
            </a:r>
            <a:r>
              <a:rPr lang="fr-FR" dirty="0" smtClean="0"/>
              <a:t> box</a:t>
            </a:r>
            <a:endParaRPr lang="en-US" sz="2800" dirty="0" smtClean="0"/>
          </a:p>
        </p:txBody>
      </p:sp>
      <p:sp>
        <p:nvSpPr>
          <p:cNvPr id="237575" name="Oval 7"/>
          <p:cNvSpPr>
            <a:spLocks noChangeArrowheads="1"/>
          </p:cNvSpPr>
          <p:nvPr/>
        </p:nvSpPr>
        <p:spPr bwMode="auto">
          <a:xfrm>
            <a:off x="1563688" y="3140075"/>
            <a:ext cx="2752725" cy="523875"/>
          </a:xfrm>
          <a:prstGeom prst="ellipse">
            <a:avLst/>
          </a:prstGeom>
          <a:noFill/>
          <a:ln w="41275">
            <a:solidFill>
              <a:srgbClr val="C00000"/>
            </a:solidFill>
            <a:round/>
            <a:headEnd/>
            <a:tailEnd/>
          </a:ln>
        </p:spPr>
        <p:txBody>
          <a:bodyPr wrap="none" anchor="ctr"/>
          <a:lstStyle/>
          <a:p>
            <a:endParaRPr lang="en-US" b="1">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7575"/>
                                        </p:tgtEl>
                                        <p:attrNameLst>
                                          <p:attrName>style.visibility</p:attrName>
                                        </p:attrNameLst>
                                      </p:cBhvr>
                                      <p:to>
                                        <p:strVal val="visible"/>
                                      </p:to>
                                    </p:set>
                                    <p:animEffect transition="in" filter="checkerboard(across)">
                                      <p:cBhvr>
                                        <p:cTn id="7" dur="500"/>
                                        <p:tgtEl>
                                          <p:spTgt spid="237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onSTUDIO_0063SC_trans.png"/>
          <p:cNvPicPr>
            <a:picLocks noChangeAspect="1"/>
          </p:cNvPicPr>
          <p:nvPr/>
        </p:nvPicPr>
        <p:blipFill>
          <a:blip r:embed="rId3" cstate="email"/>
          <a:srcRect/>
          <a:stretch>
            <a:fillRect/>
          </a:stretch>
        </p:blipFill>
        <p:spPr>
          <a:xfrm>
            <a:off x="0" y="446469"/>
            <a:ext cx="3592010" cy="5791200"/>
          </a:xfrm>
          <a:prstGeom prst="rect">
            <a:avLst/>
          </a:prstGeom>
        </p:spPr>
      </p:pic>
      <p:sp>
        <p:nvSpPr>
          <p:cNvPr id="11" name="Title 10"/>
          <p:cNvSpPr>
            <a:spLocks noGrp="1"/>
          </p:cNvSpPr>
          <p:nvPr>
            <p:ph type="title"/>
          </p:nvPr>
        </p:nvSpPr>
        <p:spPr>
          <a:xfrm>
            <a:off x="428625" y="-180975"/>
            <a:ext cx="8880579" cy="1143000"/>
          </a:xfrm>
        </p:spPr>
        <p:txBody>
          <a:bodyPr>
            <a:normAutofit/>
          </a:bodyPr>
          <a:lstStyle/>
          <a:p>
            <a:r>
              <a:rPr lang="en-US" dirty="0" smtClean="0">
                <a:latin typeface="Arial" pitchFamily="34" charset="0"/>
                <a:cs typeface="Arial" pitchFamily="34" charset="0"/>
              </a:rPr>
              <a:t>Ion Torrent™ : Semiconductor Sequencing for Life™</a:t>
            </a:r>
            <a:endParaRPr lang="en-US" dirty="0">
              <a:latin typeface="Arial" pitchFamily="34" charset="0"/>
              <a:cs typeface="Arial" pitchFamily="34" charset="0"/>
            </a:endParaRPr>
          </a:p>
        </p:txBody>
      </p:sp>
      <p:sp>
        <p:nvSpPr>
          <p:cNvPr id="15" name="Content Placeholder 14"/>
          <p:cNvSpPr>
            <a:spLocks noGrp="1"/>
          </p:cNvSpPr>
          <p:nvPr>
            <p:ph sz="half" idx="4294967295"/>
          </p:nvPr>
        </p:nvSpPr>
        <p:spPr>
          <a:xfrm>
            <a:off x="4632960" y="1600200"/>
            <a:ext cx="4511040" cy="4465320"/>
          </a:xfrm>
        </p:spPr>
        <p:txBody>
          <a:bodyPr>
            <a:normAutofit fontScale="62500" lnSpcReduction="20000"/>
          </a:bodyPr>
          <a:lstStyle/>
          <a:p>
            <a:pPr>
              <a:buNone/>
            </a:pPr>
            <a:endParaRPr lang="en-US" b="1" dirty="0"/>
          </a:p>
          <a:p>
            <a:pPr>
              <a:buNone/>
            </a:pPr>
            <a:r>
              <a:rPr lang="en-US" sz="2800" b="1" dirty="0"/>
              <a:t>Support</a:t>
            </a:r>
          </a:p>
          <a:p>
            <a:pPr>
              <a:buNone/>
            </a:pPr>
            <a:r>
              <a:rPr lang="en-US" dirty="0"/>
              <a:t>Robert David</a:t>
            </a:r>
          </a:p>
          <a:p>
            <a:pPr marL="0" indent="0">
              <a:buNone/>
            </a:pPr>
            <a:r>
              <a:rPr lang="en-US" u="sng" dirty="0">
                <a:solidFill>
                  <a:srgbClr val="0070C0"/>
                </a:solidFill>
                <a:hlinkClick r:id="rId4"/>
              </a:rPr>
              <a:t>6178723352</a:t>
            </a:r>
          </a:p>
          <a:p>
            <a:pPr marL="0" indent="0">
              <a:buNone/>
            </a:pPr>
            <a:r>
              <a:rPr lang="en-US" u="sng" dirty="0" err="1">
                <a:solidFill>
                  <a:srgbClr val="0070C0"/>
                </a:solidFill>
                <a:hlinkClick r:id="rId4"/>
              </a:rPr>
              <a:t>Robert.David@thermofisher</a:t>
            </a:r>
            <a:endParaRPr lang="en-US" u="sng" dirty="0">
              <a:solidFill>
                <a:srgbClr val="0070C0"/>
              </a:solidFill>
              <a:hlinkClick r:id="rId4"/>
            </a:endParaRPr>
          </a:p>
          <a:p>
            <a:pPr marL="0" indent="0">
              <a:buNone/>
            </a:pPr>
            <a:endParaRPr lang="en-US" u="sng" dirty="0">
              <a:solidFill>
                <a:srgbClr val="0070C0"/>
              </a:solidFill>
              <a:hlinkClick r:id="rId4"/>
            </a:endParaRPr>
          </a:p>
          <a:p>
            <a:pPr marL="0" indent="0">
              <a:buNone/>
            </a:pPr>
            <a:r>
              <a:rPr lang="en-US" u="sng" dirty="0">
                <a:solidFill>
                  <a:srgbClr val="0070C0"/>
                </a:solidFill>
                <a:hlinkClick r:id="rId4"/>
              </a:rPr>
              <a:t>ionsupport@lifetech.com</a:t>
            </a:r>
            <a:endParaRPr lang="en-US" u="sng" dirty="0">
              <a:solidFill>
                <a:srgbClr val="0070C0"/>
              </a:solidFill>
            </a:endParaRPr>
          </a:p>
          <a:p>
            <a:pPr marL="0" indent="0">
              <a:buNone/>
            </a:pPr>
            <a:r>
              <a:rPr lang="en-US" dirty="0"/>
              <a:t>Call 800-955-6288  in USA </a:t>
            </a:r>
          </a:p>
          <a:p>
            <a:pPr marL="0" indent="0">
              <a:buNone/>
            </a:pPr>
            <a:endParaRPr lang="en-US" u="sng" dirty="0"/>
          </a:p>
          <a:p>
            <a:pPr marL="0" indent="0">
              <a:buNone/>
            </a:pPr>
            <a:r>
              <a:rPr lang="en-US" b="1" dirty="0"/>
              <a:t>Bioinformatics support</a:t>
            </a:r>
          </a:p>
          <a:p>
            <a:pPr marL="0" indent="0">
              <a:buNone/>
            </a:pPr>
            <a:r>
              <a:rPr lang="en-US" u="sng" dirty="0">
                <a:hlinkClick r:id="rId5"/>
              </a:rPr>
              <a:t>ngs-amsupport@lifetech.com</a:t>
            </a:r>
            <a:endParaRPr lang="en-US" u="sng" dirty="0"/>
          </a:p>
          <a:p>
            <a:pPr marL="0" indent="0">
              <a:buNone/>
            </a:pPr>
            <a:r>
              <a:rPr lang="en-US" u="sng" dirty="0">
                <a:hlinkClick r:id="rId6"/>
              </a:rPr>
              <a:t>Jingwei.Ni@thermofisher.com</a:t>
            </a:r>
            <a:endParaRPr lang="en-US" u="sng" dirty="0"/>
          </a:p>
          <a:p>
            <a:pPr marL="0" indent="0">
              <a:buNone/>
            </a:pPr>
            <a:r>
              <a:rPr lang="en-US" dirty="0"/>
              <a:t/>
            </a:r>
            <a:br>
              <a:rPr lang="en-US" dirty="0"/>
            </a:br>
            <a:r>
              <a:rPr lang="en-US" b="1" dirty="0"/>
              <a:t>Online info for Ion Torrent Systems</a:t>
            </a:r>
            <a:r>
              <a:rPr lang="en-US" dirty="0"/>
              <a:t/>
            </a:r>
            <a:br>
              <a:rPr lang="en-US" dirty="0"/>
            </a:br>
            <a:r>
              <a:rPr lang="en-US" dirty="0" err="1">
                <a:hlinkClick r:id="rId7"/>
              </a:rPr>
              <a:t>Thermofisher</a:t>
            </a:r>
            <a:r>
              <a:rPr lang="en-US" dirty="0">
                <a:hlinkClick r:id="rId7"/>
              </a:rPr>
              <a:t> Ion Community</a:t>
            </a:r>
            <a:endParaRPr lang="en-US" dirty="0"/>
          </a:p>
          <a:p>
            <a:pPr marL="0" indent="0">
              <a:buNone/>
            </a:pPr>
            <a:r>
              <a:rPr lang="en-US" sz="2200" dirty="0" smtClean="0"/>
              <a:t>	</a:t>
            </a:r>
          </a:p>
          <a:p>
            <a:pPr marL="0" indent="0">
              <a:buNone/>
            </a:pPr>
            <a:endParaRPr lang="en-US" sz="2200" dirty="0" smtClean="0"/>
          </a:p>
          <a:p>
            <a:pPr marL="0" indent="0">
              <a:buNone/>
            </a:pPr>
            <a:endParaRPr lang="en-US" dirty="0" smtClean="0"/>
          </a:p>
          <a:p>
            <a:pPr>
              <a:buNone/>
            </a:pPr>
            <a:endParaRPr lang="en-US" dirty="0"/>
          </a:p>
        </p:txBody>
      </p:sp>
      <p:sp>
        <p:nvSpPr>
          <p:cNvPr id="8" name="TextBox 7"/>
          <p:cNvSpPr txBox="1"/>
          <p:nvPr/>
        </p:nvSpPr>
        <p:spPr>
          <a:xfrm>
            <a:off x="1295400" y="5336463"/>
            <a:ext cx="2438400" cy="307777"/>
          </a:xfrm>
          <a:prstGeom prst="rect">
            <a:avLst/>
          </a:prstGeom>
          <a:noFill/>
        </p:spPr>
        <p:txBody>
          <a:bodyPr wrap="square" rtlCol="0">
            <a:spAutoFit/>
          </a:bodyPr>
          <a:lstStyle/>
          <a:p>
            <a:r>
              <a:rPr lang="en-US" sz="1400" dirty="0" smtClean="0"/>
              <a:t>The Chip is the Machine</a:t>
            </a:r>
            <a:r>
              <a:rPr lang="en-US" sz="1400" dirty="0" smtClean="0">
                <a:latin typeface="Arial"/>
                <a:cs typeface="Arial"/>
              </a:rPr>
              <a:t>™</a:t>
            </a:r>
            <a:endParaRPr lang="en-US" sz="1400" baseline="30000" dirty="0"/>
          </a:p>
        </p:txBody>
      </p:sp>
      <p:pic>
        <p:nvPicPr>
          <p:cNvPr id="51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723671">
            <a:off x="901994" y="2326385"/>
            <a:ext cx="2197958" cy="3944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984447"/>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7030" y="4102284"/>
            <a:ext cx="8244114" cy="2185214"/>
          </a:xfrm>
          <a:prstGeom prst="rect">
            <a:avLst/>
          </a:prstGeom>
          <a:noFill/>
        </p:spPr>
        <p:txBody>
          <a:bodyPr wrap="square" rtlCol="0">
            <a:spAutoFit/>
          </a:bodyPr>
          <a:lstStyle/>
          <a:p>
            <a:pPr algn="ctr"/>
            <a:r>
              <a:rPr lang="en-US" dirty="0" smtClean="0">
                <a:cs typeface="Arial" pitchFamily="34" charset="0"/>
              </a:rPr>
              <a:t>For Research Use Only.  Not for use in diagnostic procedures.</a:t>
            </a:r>
          </a:p>
          <a:p>
            <a:pPr algn="ctr"/>
            <a:endParaRPr lang="en-US" dirty="0" smtClean="0">
              <a:cs typeface="Arial" pitchFamily="34" charset="0"/>
            </a:endParaRPr>
          </a:p>
          <a:p>
            <a:pPr algn="ctr"/>
            <a:r>
              <a:rPr lang="en-US" sz="1600" dirty="0" smtClean="0"/>
              <a:t>Ion Torrent™ is a Thermo Fisher Scientific brand. © 2014 Thermo Fisher Scientific, Inc. All rights reserved. </a:t>
            </a:r>
            <a:r>
              <a:rPr lang="en-US" sz="1600" dirty="0" err="1" smtClean="0"/>
              <a:t>TaqMan</a:t>
            </a:r>
            <a:r>
              <a:rPr lang="en-US" sz="1600" dirty="0" smtClean="0"/>
              <a:t> is a registered trademark of Roche Molecular Systems, Inc., used under permission and license. All other trademarks are the property of Thermo Fisher Scientific and its subsidiaries.</a:t>
            </a:r>
            <a:endParaRPr lang="en-US"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970923"/>
            <a:ext cx="6653533" cy="313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71232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a:xfrm>
            <a:off x="132362" y="2499324"/>
            <a:ext cx="8683026" cy="700088"/>
          </a:xfrm>
        </p:spPr>
        <p:txBody>
          <a:bodyPr/>
          <a:lstStyle/>
          <a:p>
            <a:r>
              <a:rPr lang="en-US" dirty="0" smtClean="0"/>
              <a:t>Primary Data Analysis Workflow</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p:txBody>
          <a:bodyPr lIns="91440" tIns="45720" rIns="91440" bIns="45720"/>
          <a:lstStyle/>
          <a:p>
            <a:pPr eaLnBrk="1" hangingPunct="1"/>
            <a:r>
              <a:rPr lang="en-US" dirty="0" smtClean="0"/>
              <a:t>Torrent Suite Data Analysis Flow</a:t>
            </a:r>
          </a:p>
        </p:txBody>
      </p:sp>
      <p:pic>
        <p:nvPicPr>
          <p:cNvPr id="11267" name="Picture 2"/>
          <p:cNvPicPr>
            <a:picLocks noChangeAspect="1" noChangeArrowheads="1"/>
          </p:cNvPicPr>
          <p:nvPr/>
        </p:nvPicPr>
        <p:blipFill>
          <a:blip r:embed="rId3"/>
          <a:srcRect/>
          <a:stretch>
            <a:fillRect/>
          </a:stretch>
        </p:blipFill>
        <p:spPr bwMode="auto">
          <a:xfrm>
            <a:off x="228600" y="1304925"/>
            <a:ext cx="1284288" cy="1281113"/>
          </a:xfrm>
          <a:prstGeom prst="rect">
            <a:avLst/>
          </a:prstGeom>
          <a:noFill/>
          <a:ln w="9525">
            <a:solidFill>
              <a:schemeClr val="tx1"/>
            </a:solidFill>
            <a:miter lim="800000"/>
            <a:headEnd/>
            <a:tailEnd/>
          </a:ln>
        </p:spPr>
      </p:pic>
      <p:pic>
        <p:nvPicPr>
          <p:cNvPr id="11268" name="Content Placeholder 5" descr="shapeIonogram.png"/>
          <p:cNvPicPr>
            <a:picLocks noChangeAspect="1"/>
          </p:cNvPicPr>
          <p:nvPr/>
        </p:nvPicPr>
        <p:blipFill>
          <a:blip r:embed="rId4"/>
          <a:srcRect t="-6349" b="-6349"/>
          <a:stretch>
            <a:fillRect/>
          </a:stretch>
        </p:blipFill>
        <p:spPr bwMode="auto">
          <a:xfrm>
            <a:off x="1905000" y="1317625"/>
            <a:ext cx="2178050" cy="1165225"/>
          </a:xfrm>
          <a:prstGeom prst="rect">
            <a:avLst/>
          </a:prstGeom>
          <a:noFill/>
          <a:ln w="9525">
            <a:solidFill>
              <a:schemeClr val="tx1"/>
            </a:solidFill>
            <a:miter lim="800000"/>
            <a:headEnd/>
            <a:tailEnd/>
          </a:ln>
        </p:spPr>
      </p:pic>
      <p:sp>
        <p:nvSpPr>
          <p:cNvPr id="11269" name="TextBox 8"/>
          <p:cNvSpPr txBox="1">
            <a:spLocks noChangeArrowheads="1"/>
          </p:cNvSpPr>
          <p:nvPr/>
        </p:nvSpPr>
        <p:spPr bwMode="auto">
          <a:xfrm>
            <a:off x="298008" y="771525"/>
            <a:ext cx="1535998" cy="523220"/>
          </a:xfrm>
          <a:prstGeom prst="rect">
            <a:avLst/>
          </a:prstGeom>
          <a:noFill/>
          <a:ln w="9525">
            <a:noFill/>
            <a:miter lim="800000"/>
            <a:headEnd/>
            <a:tailEnd/>
          </a:ln>
        </p:spPr>
        <p:txBody>
          <a:bodyPr wrap="none">
            <a:spAutoFit/>
          </a:bodyPr>
          <a:lstStyle/>
          <a:p>
            <a:pPr algn="ctr"/>
            <a:r>
              <a:rPr lang="en-US" sz="1400">
                <a:cs typeface="Arial" pitchFamily="34" charset="0"/>
              </a:rPr>
              <a:t>Incorporation for </a:t>
            </a:r>
          </a:p>
          <a:p>
            <a:pPr algn="ctr"/>
            <a:r>
              <a:rPr lang="en-US" sz="1400">
                <a:cs typeface="Arial" pitchFamily="34" charset="0"/>
              </a:rPr>
              <a:t>1 Flow (DAT)</a:t>
            </a:r>
          </a:p>
        </p:txBody>
      </p:sp>
      <p:sp>
        <p:nvSpPr>
          <p:cNvPr id="11270" name="TextBox 10"/>
          <p:cNvSpPr txBox="1">
            <a:spLocks noChangeArrowheads="1"/>
          </p:cNvSpPr>
          <p:nvPr/>
        </p:nvSpPr>
        <p:spPr bwMode="auto">
          <a:xfrm>
            <a:off x="2507133" y="847725"/>
            <a:ext cx="1675459" cy="523220"/>
          </a:xfrm>
          <a:prstGeom prst="rect">
            <a:avLst/>
          </a:prstGeom>
          <a:noFill/>
          <a:ln w="9525">
            <a:noFill/>
            <a:miter lim="800000"/>
            <a:headEnd/>
            <a:tailEnd/>
          </a:ln>
        </p:spPr>
        <p:txBody>
          <a:bodyPr wrap="none">
            <a:spAutoFit/>
          </a:bodyPr>
          <a:lstStyle/>
          <a:p>
            <a:pPr algn="ctr"/>
            <a:r>
              <a:rPr lang="en-US" sz="1400">
                <a:cs typeface="Arial" pitchFamily="34" charset="0"/>
              </a:rPr>
              <a:t>Incorporation over </a:t>
            </a:r>
          </a:p>
          <a:p>
            <a:pPr algn="ctr"/>
            <a:r>
              <a:rPr lang="en-US" sz="1400">
                <a:cs typeface="Arial" pitchFamily="34" charset="0"/>
              </a:rPr>
              <a:t>many flows (DAT)</a:t>
            </a:r>
          </a:p>
        </p:txBody>
      </p:sp>
      <p:sp>
        <p:nvSpPr>
          <p:cNvPr id="11271" name="TextBox 18"/>
          <p:cNvSpPr txBox="1">
            <a:spLocks noChangeArrowheads="1"/>
          </p:cNvSpPr>
          <p:nvPr/>
        </p:nvSpPr>
        <p:spPr bwMode="auto">
          <a:xfrm>
            <a:off x="5638800" y="1000125"/>
            <a:ext cx="2581275" cy="304800"/>
          </a:xfrm>
          <a:prstGeom prst="rect">
            <a:avLst/>
          </a:prstGeom>
          <a:noFill/>
          <a:ln w="9525">
            <a:noFill/>
            <a:miter lim="800000"/>
            <a:headEnd/>
            <a:tailEnd/>
          </a:ln>
        </p:spPr>
        <p:txBody>
          <a:bodyPr wrap="none">
            <a:spAutoFit/>
          </a:bodyPr>
          <a:lstStyle/>
          <a:p>
            <a:pPr algn="ctr"/>
            <a:r>
              <a:rPr lang="en-US" sz="1400">
                <a:cs typeface="Arial" pitchFamily="34" charset="0"/>
              </a:rPr>
              <a:t>Raw signals per flow (WELLS)</a:t>
            </a:r>
          </a:p>
        </p:txBody>
      </p:sp>
      <p:sp>
        <p:nvSpPr>
          <p:cNvPr id="11272" name="TextBox 21"/>
          <p:cNvSpPr txBox="1">
            <a:spLocks noChangeArrowheads="1"/>
          </p:cNvSpPr>
          <p:nvPr/>
        </p:nvSpPr>
        <p:spPr bwMode="auto">
          <a:xfrm>
            <a:off x="5590107" y="1371600"/>
            <a:ext cx="2868093" cy="738664"/>
          </a:xfrm>
          <a:prstGeom prst="rect">
            <a:avLst/>
          </a:prstGeom>
          <a:noFill/>
          <a:ln w="9525">
            <a:solidFill>
              <a:schemeClr val="tx1"/>
            </a:solidFill>
            <a:miter lim="800000"/>
            <a:headEnd/>
            <a:tailEnd/>
          </a:ln>
        </p:spPr>
        <p:txBody>
          <a:bodyPr wrap="none">
            <a:spAutoFit/>
          </a:bodyPr>
          <a:lstStyle/>
          <a:p>
            <a:r>
              <a:rPr lang="en-US" sz="1400" dirty="0">
                <a:cs typeface="Arial" pitchFamily="34" charset="0"/>
              </a:rPr>
              <a:t>0.1 1.2 0.3 2.1 0.1 0.2 2.1 3.1 0.0</a:t>
            </a:r>
          </a:p>
          <a:p>
            <a:r>
              <a:rPr lang="en-US" sz="1400" dirty="0">
                <a:cs typeface="Arial" pitchFamily="34" charset="0"/>
              </a:rPr>
              <a:t>0.2 2.1 3.1 0.0 0.1 1.2 0.3 2.1 0.0 </a:t>
            </a:r>
          </a:p>
          <a:p>
            <a:r>
              <a:rPr lang="en-US" sz="1400" dirty="0">
                <a:cs typeface="Arial" pitchFamily="34" charset="0"/>
              </a:rPr>
              <a:t>0.0 0.0 3.2 1.4 0.1 1.3 1.0 0.2 0.1</a:t>
            </a:r>
          </a:p>
        </p:txBody>
      </p:sp>
      <p:sp>
        <p:nvSpPr>
          <p:cNvPr id="11273" name="Line 20"/>
          <p:cNvSpPr>
            <a:spLocks noChangeShapeType="1"/>
          </p:cNvSpPr>
          <p:nvPr/>
        </p:nvSpPr>
        <p:spPr bwMode="auto">
          <a:xfrm>
            <a:off x="1524000" y="1838325"/>
            <a:ext cx="381000" cy="0"/>
          </a:xfrm>
          <a:prstGeom prst="line">
            <a:avLst/>
          </a:prstGeom>
          <a:noFill/>
          <a:ln w="9525">
            <a:solidFill>
              <a:schemeClr val="tx1"/>
            </a:solidFill>
            <a:round/>
            <a:headEnd/>
            <a:tailEnd type="triangle" w="med" len="med"/>
          </a:ln>
        </p:spPr>
        <p:txBody>
          <a:bodyPr/>
          <a:lstStyle/>
          <a:p>
            <a:endParaRPr lang="en-US">
              <a:cs typeface="Arial" pitchFamily="34" charset="0"/>
            </a:endParaRPr>
          </a:p>
        </p:txBody>
      </p:sp>
      <p:sp>
        <p:nvSpPr>
          <p:cNvPr id="11274" name="Line 21"/>
          <p:cNvSpPr>
            <a:spLocks noChangeShapeType="1"/>
          </p:cNvSpPr>
          <p:nvPr/>
        </p:nvSpPr>
        <p:spPr bwMode="auto">
          <a:xfrm>
            <a:off x="6705600" y="2371725"/>
            <a:ext cx="0" cy="1143000"/>
          </a:xfrm>
          <a:prstGeom prst="line">
            <a:avLst/>
          </a:prstGeom>
          <a:noFill/>
          <a:ln w="9525">
            <a:solidFill>
              <a:schemeClr val="tx1"/>
            </a:solidFill>
            <a:round/>
            <a:headEnd/>
            <a:tailEnd type="triangle" w="med" len="med"/>
          </a:ln>
        </p:spPr>
        <p:txBody>
          <a:bodyPr/>
          <a:lstStyle/>
          <a:p>
            <a:endParaRPr lang="en-US">
              <a:cs typeface="Arial" pitchFamily="34" charset="0"/>
            </a:endParaRPr>
          </a:p>
        </p:txBody>
      </p:sp>
      <p:sp>
        <p:nvSpPr>
          <p:cNvPr id="11276" name="Rectangle 28"/>
          <p:cNvSpPr>
            <a:spLocks noChangeArrowheads="1"/>
          </p:cNvSpPr>
          <p:nvPr/>
        </p:nvSpPr>
        <p:spPr bwMode="auto">
          <a:xfrm>
            <a:off x="2819400" y="5156200"/>
            <a:ext cx="762000" cy="533400"/>
          </a:xfrm>
          <a:prstGeom prst="rect">
            <a:avLst/>
          </a:prstGeom>
          <a:solidFill>
            <a:srgbClr val="6887B0"/>
          </a:solidFill>
          <a:ln w="25400">
            <a:solidFill>
              <a:schemeClr val="tx1"/>
            </a:solidFill>
            <a:miter lim="800000"/>
            <a:headEnd/>
            <a:tailEnd/>
          </a:ln>
        </p:spPr>
        <p:txBody>
          <a:bodyPr wrap="none" anchor="ctr"/>
          <a:lstStyle/>
          <a:p>
            <a:pPr algn="ctr"/>
            <a:r>
              <a:rPr lang="fr-FR" sz="1800">
                <a:solidFill>
                  <a:schemeClr val="bg1"/>
                </a:solidFill>
                <a:cs typeface="Arial" pitchFamily="34" charset="0"/>
              </a:rPr>
              <a:t>BAM</a:t>
            </a:r>
            <a:endParaRPr lang="en-US" sz="1800">
              <a:solidFill>
                <a:schemeClr val="bg1"/>
              </a:solidFill>
              <a:cs typeface="Arial" pitchFamily="34" charset="0"/>
            </a:endParaRPr>
          </a:p>
        </p:txBody>
      </p:sp>
      <p:sp>
        <p:nvSpPr>
          <p:cNvPr id="11277" name="Line 33"/>
          <p:cNvSpPr>
            <a:spLocks noChangeShapeType="1"/>
          </p:cNvSpPr>
          <p:nvPr/>
        </p:nvSpPr>
        <p:spPr bwMode="auto">
          <a:xfrm flipV="1">
            <a:off x="4419600" y="1828800"/>
            <a:ext cx="990600" cy="9525"/>
          </a:xfrm>
          <a:prstGeom prst="line">
            <a:avLst/>
          </a:prstGeom>
          <a:noFill/>
          <a:ln w="9525">
            <a:solidFill>
              <a:schemeClr val="tx1"/>
            </a:solidFill>
            <a:round/>
            <a:headEnd/>
            <a:tailEnd type="triangle" w="med" len="med"/>
          </a:ln>
        </p:spPr>
        <p:txBody>
          <a:bodyPr/>
          <a:lstStyle/>
          <a:p>
            <a:endParaRPr lang="en-US">
              <a:cs typeface="Arial" pitchFamily="34" charset="0"/>
            </a:endParaRPr>
          </a:p>
        </p:txBody>
      </p:sp>
      <p:sp>
        <p:nvSpPr>
          <p:cNvPr id="11278" name="Rectangle 27"/>
          <p:cNvSpPr>
            <a:spLocks noChangeArrowheads="1"/>
          </p:cNvSpPr>
          <p:nvPr/>
        </p:nvSpPr>
        <p:spPr bwMode="auto">
          <a:xfrm>
            <a:off x="6858000" y="2752725"/>
            <a:ext cx="1295400" cy="304800"/>
          </a:xfrm>
          <a:prstGeom prst="rect">
            <a:avLst/>
          </a:prstGeom>
          <a:solidFill>
            <a:srgbClr val="6887B0"/>
          </a:solidFill>
          <a:ln w="9525">
            <a:solidFill>
              <a:schemeClr val="tx1"/>
            </a:solidFill>
            <a:miter lim="800000"/>
            <a:headEnd/>
            <a:tailEnd/>
          </a:ln>
        </p:spPr>
        <p:txBody>
          <a:bodyPr wrap="none" anchor="ctr"/>
          <a:lstStyle/>
          <a:p>
            <a:pPr algn="ctr"/>
            <a:r>
              <a:rPr lang="fr-FR" sz="1800" dirty="0">
                <a:solidFill>
                  <a:schemeClr val="bg1"/>
                </a:solidFill>
                <a:cs typeface="Arial" pitchFamily="34" charset="0"/>
              </a:rPr>
              <a:t>Base </a:t>
            </a:r>
            <a:r>
              <a:rPr lang="fr-FR" sz="1800" dirty="0" err="1">
                <a:solidFill>
                  <a:schemeClr val="bg1"/>
                </a:solidFill>
                <a:cs typeface="Arial" pitchFamily="34" charset="0"/>
              </a:rPr>
              <a:t>Calling</a:t>
            </a:r>
            <a:endParaRPr lang="en-US" sz="1800" dirty="0">
              <a:solidFill>
                <a:schemeClr val="bg1"/>
              </a:solidFill>
              <a:cs typeface="Arial" pitchFamily="34" charset="0"/>
            </a:endParaRPr>
          </a:p>
        </p:txBody>
      </p:sp>
      <p:sp>
        <p:nvSpPr>
          <p:cNvPr id="11279" name="Rectangle 28"/>
          <p:cNvSpPr>
            <a:spLocks noChangeArrowheads="1"/>
          </p:cNvSpPr>
          <p:nvPr/>
        </p:nvSpPr>
        <p:spPr bwMode="auto">
          <a:xfrm>
            <a:off x="4191000" y="1990725"/>
            <a:ext cx="1371600" cy="304800"/>
          </a:xfrm>
          <a:prstGeom prst="rect">
            <a:avLst/>
          </a:prstGeom>
          <a:solidFill>
            <a:srgbClr val="6887B0"/>
          </a:solidFill>
          <a:ln w="9525">
            <a:solidFill>
              <a:schemeClr val="tx1"/>
            </a:solidFill>
            <a:miter lim="800000"/>
            <a:headEnd/>
            <a:tailEnd/>
          </a:ln>
        </p:spPr>
        <p:txBody>
          <a:bodyPr wrap="none" anchor="ctr"/>
          <a:lstStyle/>
          <a:p>
            <a:pPr algn="ctr"/>
            <a:r>
              <a:rPr lang="fr-FR" sz="1200" dirty="0">
                <a:solidFill>
                  <a:schemeClr val="bg1"/>
                </a:solidFill>
                <a:cs typeface="Arial" pitchFamily="34" charset="0"/>
              </a:rPr>
              <a:t>Signal </a:t>
            </a:r>
            <a:r>
              <a:rPr lang="fr-FR" sz="1200" dirty="0" err="1">
                <a:solidFill>
                  <a:schemeClr val="bg1"/>
                </a:solidFill>
                <a:cs typeface="Arial" pitchFamily="34" charset="0"/>
              </a:rPr>
              <a:t>Processing</a:t>
            </a:r>
            <a:endParaRPr lang="en-US" sz="1200" dirty="0">
              <a:solidFill>
                <a:schemeClr val="bg1"/>
              </a:solidFill>
              <a:cs typeface="Arial" pitchFamily="34" charset="0"/>
            </a:endParaRPr>
          </a:p>
        </p:txBody>
      </p:sp>
      <p:sp>
        <p:nvSpPr>
          <p:cNvPr id="11280" name="Line 29"/>
          <p:cNvSpPr>
            <a:spLocks noChangeShapeType="1"/>
          </p:cNvSpPr>
          <p:nvPr/>
        </p:nvSpPr>
        <p:spPr bwMode="auto">
          <a:xfrm flipH="1">
            <a:off x="4191000" y="4041775"/>
            <a:ext cx="838200" cy="0"/>
          </a:xfrm>
          <a:prstGeom prst="line">
            <a:avLst/>
          </a:prstGeom>
          <a:noFill/>
          <a:ln w="9525">
            <a:solidFill>
              <a:schemeClr val="tx1"/>
            </a:solidFill>
            <a:prstDash val="dash"/>
            <a:round/>
            <a:headEnd/>
            <a:tailEnd type="triangle" w="med" len="med"/>
          </a:ln>
        </p:spPr>
        <p:txBody>
          <a:bodyPr/>
          <a:lstStyle/>
          <a:p>
            <a:pPr>
              <a:defRPr/>
            </a:pPr>
            <a:endParaRPr lang="en-US">
              <a:cs typeface="Arial" pitchFamily="34" charset="0"/>
            </a:endParaRPr>
          </a:p>
        </p:txBody>
      </p:sp>
      <p:sp>
        <p:nvSpPr>
          <p:cNvPr id="11282" name="Rectangle 28"/>
          <p:cNvSpPr>
            <a:spLocks noChangeArrowheads="1"/>
          </p:cNvSpPr>
          <p:nvPr/>
        </p:nvSpPr>
        <p:spPr bwMode="auto">
          <a:xfrm>
            <a:off x="2971800" y="3810000"/>
            <a:ext cx="990600" cy="533400"/>
          </a:xfrm>
          <a:prstGeom prst="rect">
            <a:avLst/>
          </a:prstGeom>
          <a:noFill/>
          <a:ln w="9525">
            <a:solidFill>
              <a:schemeClr val="bg1">
                <a:lumMod val="50000"/>
              </a:schemeClr>
            </a:solidFill>
            <a:miter lim="800000"/>
            <a:headEnd/>
            <a:tailEnd/>
          </a:ln>
        </p:spPr>
        <p:txBody>
          <a:bodyPr wrap="none" anchor="ctr"/>
          <a:lstStyle/>
          <a:p>
            <a:pPr algn="ctr">
              <a:defRPr/>
            </a:pPr>
            <a:r>
              <a:rPr lang="fr-FR" sz="1800" dirty="0">
                <a:cs typeface="Arial" pitchFamily="34" charset="0"/>
              </a:rPr>
              <a:t>FASTQ</a:t>
            </a:r>
            <a:endParaRPr lang="en-US" sz="1800" dirty="0">
              <a:cs typeface="Arial" pitchFamily="34" charset="0"/>
            </a:endParaRPr>
          </a:p>
        </p:txBody>
      </p:sp>
      <p:sp>
        <p:nvSpPr>
          <p:cNvPr id="11283" name="Rectangle 28"/>
          <p:cNvSpPr>
            <a:spLocks noChangeArrowheads="1"/>
          </p:cNvSpPr>
          <p:nvPr/>
        </p:nvSpPr>
        <p:spPr bwMode="auto">
          <a:xfrm>
            <a:off x="914400" y="5156200"/>
            <a:ext cx="762000" cy="533400"/>
          </a:xfrm>
          <a:prstGeom prst="rect">
            <a:avLst/>
          </a:prstGeom>
          <a:solidFill>
            <a:srgbClr val="6887B0"/>
          </a:solidFill>
          <a:ln w="25400">
            <a:solidFill>
              <a:schemeClr val="tx1"/>
            </a:solidFill>
            <a:miter lim="800000"/>
            <a:headEnd/>
            <a:tailEnd/>
          </a:ln>
        </p:spPr>
        <p:txBody>
          <a:bodyPr wrap="none" anchor="ctr"/>
          <a:lstStyle/>
          <a:p>
            <a:pPr algn="ctr"/>
            <a:r>
              <a:rPr lang="fr-FR" sz="1800">
                <a:solidFill>
                  <a:schemeClr val="bg1"/>
                </a:solidFill>
                <a:cs typeface="Arial" pitchFamily="34" charset="0"/>
              </a:rPr>
              <a:t>VCF</a:t>
            </a:r>
            <a:endParaRPr lang="en-US" sz="1800">
              <a:solidFill>
                <a:schemeClr val="bg1"/>
              </a:solidFill>
              <a:cs typeface="Arial" pitchFamily="34" charset="0"/>
            </a:endParaRPr>
          </a:p>
        </p:txBody>
      </p:sp>
      <p:sp>
        <p:nvSpPr>
          <p:cNvPr id="11284" name="Line 29"/>
          <p:cNvSpPr>
            <a:spLocks noChangeShapeType="1"/>
          </p:cNvSpPr>
          <p:nvPr/>
        </p:nvSpPr>
        <p:spPr bwMode="auto">
          <a:xfrm flipH="1">
            <a:off x="1828800" y="5432425"/>
            <a:ext cx="838200" cy="0"/>
          </a:xfrm>
          <a:prstGeom prst="line">
            <a:avLst/>
          </a:prstGeom>
          <a:noFill/>
          <a:ln w="9525">
            <a:solidFill>
              <a:schemeClr val="tx1"/>
            </a:solidFill>
            <a:round/>
            <a:headEnd/>
            <a:tailEnd type="triangle" w="med" len="med"/>
          </a:ln>
        </p:spPr>
        <p:txBody>
          <a:bodyPr/>
          <a:lstStyle/>
          <a:p>
            <a:endParaRPr lang="en-US">
              <a:solidFill>
                <a:schemeClr val="bg1"/>
              </a:solidFill>
              <a:cs typeface="Arial" pitchFamily="34" charset="0"/>
            </a:endParaRPr>
          </a:p>
        </p:txBody>
      </p:sp>
      <p:sp>
        <p:nvSpPr>
          <p:cNvPr id="11285" name="TextBox 18"/>
          <p:cNvSpPr txBox="1">
            <a:spLocks noChangeArrowheads="1"/>
          </p:cNvSpPr>
          <p:nvPr/>
        </p:nvSpPr>
        <p:spPr bwMode="auto">
          <a:xfrm>
            <a:off x="5649913" y="3765550"/>
            <a:ext cx="2176462" cy="738188"/>
          </a:xfrm>
          <a:prstGeom prst="rect">
            <a:avLst/>
          </a:prstGeom>
          <a:noFill/>
          <a:ln w="9525">
            <a:solidFill>
              <a:schemeClr val="tx1"/>
            </a:solidFill>
            <a:miter lim="800000"/>
            <a:headEnd/>
            <a:tailEnd/>
          </a:ln>
        </p:spPr>
        <p:txBody>
          <a:bodyPr wrap="none">
            <a:spAutoFit/>
          </a:bodyPr>
          <a:lstStyle/>
          <a:p>
            <a:pPr algn="ctr"/>
            <a:r>
              <a:rPr lang="en-US" sz="1400">
                <a:cs typeface="Arial" pitchFamily="34" charset="0"/>
              </a:rPr>
              <a:t>Unmapped BAM file </a:t>
            </a:r>
          </a:p>
          <a:p>
            <a:pPr algn="ctr"/>
            <a:r>
              <a:rPr lang="en-US" sz="1400">
                <a:cs typeface="Arial" pitchFamily="34" charset="0"/>
              </a:rPr>
              <a:t>with base calls </a:t>
            </a:r>
          </a:p>
          <a:p>
            <a:pPr algn="ctr"/>
            <a:r>
              <a:rPr lang="en-US" sz="1400">
                <a:cs typeface="Arial" pitchFamily="34" charset="0"/>
              </a:rPr>
              <a:t>&amp; raw normalized signals</a:t>
            </a:r>
          </a:p>
        </p:txBody>
      </p:sp>
      <p:grpSp>
        <p:nvGrpSpPr>
          <p:cNvPr id="2" name="Group 23"/>
          <p:cNvGrpSpPr>
            <a:grpSpLocks/>
          </p:cNvGrpSpPr>
          <p:nvPr/>
        </p:nvGrpSpPr>
        <p:grpSpPr bwMode="auto">
          <a:xfrm>
            <a:off x="3886200" y="4822825"/>
            <a:ext cx="2819400" cy="609600"/>
            <a:chOff x="2448" y="3408"/>
            <a:chExt cx="1776" cy="384"/>
          </a:xfrm>
        </p:grpSpPr>
        <p:sp>
          <p:nvSpPr>
            <p:cNvPr id="11291" name="Line 21"/>
            <p:cNvSpPr>
              <a:spLocks noChangeShapeType="1"/>
            </p:cNvSpPr>
            <p:nvPr/>
          </p:nvSpPr>
          <p:spPr bwMode="auto">
            <a:xfrm>
              <a:off x="4224" y="3408"/>
              <a:ext cx="0" cy="384"/>
            </a:xfrm>
            <a:prstGeom prst="line">
              <a:avLst/>
            </a:prstGeom>
            <a:noFill/>
            <a:ln w="9525">
              <a:solidFill>
                <a:schemeClr val="tx1"/>
              </a:solidFill>
              <a:round/>
              <a:headEnd/>
              <a:tailEnd/>
            </a:ln>
          </p:spPr>
          <p:txBody>
            <a:bodyPr/>
            <a:lstStyle/>
            <a:p>
              <a:endParaRPr lang="en-US">
                <a:cs typeface="Arial" pitchFamily="34" charset="0"/>
              </a:endParaRPr>
            </a:p>
          </p:txBody>
        </p:sp>
        <p:sp>
          <p:nvSpPr>
            <p:cNvPr id="11292" name="Line 29"/>
            <p:cNvSpPr>
              <a:spLocks noChangeShapeType="1"/>
            </p:cNvSpPr>
            <p:nvPr/>
          </p:nvSpPr>
          <p:spPr bwMode="auto">
            <a:xfrm flipH="1">
              <a:off x="2448" y="3792"/>
              <a:ext cx="1776" cy="0"/>
            </a:xfrm>
            <a:prstGeom prst="line">
              <a:avLst/>
            </a:prstGeom>
            <a:noFill/>
            <a:ln w="9525">
              <a:solidFill>
                <a:schemeClr val="tx1"/>
              </a:solidFill>
              <a:round/>
              <a:headEnd/>
              <a:tailEnd type="triangle" w="med" len="med"/>
            </a:ln>
          </p:spPr>
          <p:txBody>
            <a:bodyPr/>
            <a:lstStyle/>
            <a:p>
              <a:endParaRPr lang="en-US">
                <a:cs typeface="Arial" pitchFamily="34" charset="0"/>
              </a:endParaRPr>
            </a:p>
          </p:txBody>
        </p:sp>
      </p:grpSp>
      <p:sp>
        <p:nvSpPr>
          <p:cNvPr id="11287" name="TextBox 26"/>
          <p:cNvSpPr txBox="1">
            <a:spLocks noChangeArrowheads="1"/>
          </p:cNvSpPr>
          <p:nvPr/>
        </p:nvSpPr>
        <p:spPr bwMode="auto">
          <a:xfrm>
            <a:off x="4194175" y="4035425"/>
            <a:ext cx="822325" cy="276225"/>
          </a:xfrm>
          <a:prstGeom prst="rect">
            <a:avLst/>
          </a:prstGeom>
          <a:noFill/>
          <a:ln w="9525">
            <a:noFill/>
            <a:miter lim="800000"/>
            <a:headEnd/>
            <a:tailEnd/>
          </a:ln>
        </p:spPr>
        <p:txBody>
          <a:bodyPr wrap="none">
            <a:spAutoFit/>
          </a:bodyPr>
          <a:lstStyle/>
          <a:p>
            <a:pPr>
              <a:defRPr/>
            </a:pPr>
            <a:r>
              <a:rPr lang="en-US" sz="1200" dirty="0">
                <a:cs typeface="Arial" pitchFamily="34" charset="0"/>
              </a:rPr>
              <a:t>(optional)</a:t>
            </a:r>
          </a:p>
        </p:txBody>
      </p:sp>
      <p:sp>
        <p:nvSpPr>
          <p:cNvPr id="11289" name="TextBox 28"/>
          <p:cNvSpPr txBox="1">
            <a:spLocks noChangeArrowheads="1"/>
          </p:cNvSpPr>
          <p:nvPr/>
        </p:nvSpPr>
        <p:spPr bwMode="auto">
          <a:xfrm>
            <a:off x="2992438" y="5784850"/>
            <a:ext cx="3595687" cy="461963"/>
          </a:xfrm>
          <a:prstGeom prst="rect">
            <a:avLst/>
          </a:prstGeom>
          <a:noFill/>
          <a:ln w="9525">
            <a:noFill/>
            <a:miter lim="800000"/>
            <a:headEnd/>
            <a:tailEnd/>
          </a:ln>
        </p:spPr>
        <p:txBody>
          <a:bodyPr wrap="none">
            <a:spAutoFit/>
          </a:bodyPr>
          <a:lstStyle/>
          <a:p>
            <a:pPr algn="ctr"/>
            <a:r>
              <a:rPr lang="en-US" sz="1200">
                <a:cs typeface="Arial" pitchFamily="34" charset="0"/>
              </a:rPr>
              <a:t>For details on file formats &amp; data analysis, </a:t>
            </a:r>
          </a:p>
          <a:p>
            <a:pPr algn="ctr"/>
            <a:r>
              <a:rPr lang="en-US" sz="1200">
                <a:cs typeface="Arial" pitchFamily="34" charset="0"/>
              </a:rPr>
              <a:t>see the full documentation on the Ion Community. </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File format definitions</a:t>
            </a:r>
          </a:p>
        </p:txBody>
      </p:sp>
      <p:sp>
        <p:nvSpPr>
          <p:cNvPr id="12291" name="Rectangle 3"/>
          <p:cNvSpPr>
            <a:spLocks noGrp="1" noChangeArrowheads="1"/>
          </p:cNvSpPr>
          <p:nvPr>
            <p:ph type="body" idx="1"/>
          </p:nvPr>
        </p:nvSpPr>
        <p:spPr/>
        <p:txBody>
          <a:bodyPr/>
          <a:lstStyle/>
          <a:p>
            <a:pPr>
              <a:buClrTx/>
              <a:buFont typeface="Arial" pitchFamily="34" charset="0"/>
              <a:buChar char="•"/>
            </a:pPr>
            <a:r>
              <a:rPr lang="en-US" sz="2000" b="1" dirty="0"/>
              <a:t>FASTA file</a:t>
            </a:r>
          </a:p>
          <a:p>
            <a:pPr marL="1008063" lvl="1" indent="-285750">
              <a:buClrTx/>
            </a:pPr>
            <a:r>
              <a:rPr lang="en-US" sz="1800" dirty="0"/>
              <a:t>FASTA file originated in the 80s from FASTP program designed for protein sequence similarity searching and later DNA.</a:t>
            </a:r>
          </a:p>
          <a:p>
            <a:pPr marL="1008063" lvl="1" indent="-285750">
              <a:buClrTx/>
            </a:pPr>
            <a:r>
              <a:rPr lang="en-US" sz="1800" dirty="0"/>
              <a:t>FASTA file is a text-based format for representing DNA sequences using single-letter codes.</a:t>
            </a:r>
          </a:p>
          <a:p>
            <a:pPr marL="1008063" lvl="1" indent="-285750">
              <a:buClrTx/>
            </a:pPr>
            <a:r>
              <a:rPr lang="en-US" sz="1800" dirty="0"/>
              <a:t>A sequence in FASTA format begins with a single-line description starting with ‘&gt;’, followed by lines of sequence data. </a:t>
            </a:r>
            <a:endParaRPr lang="en-US" sz="1800" dirty="0" smtClean="0"/>
          </a:p>
          <a:p>
            <a:pPr marL="722313" lvl="1" indent="0">
              <a:buClrTx/>
            </a:pPr>
            <a:endParaRPr lang="en-US" sz="1800" dirty="0"/>
          </a:p>
          <a:p>
            <a:pPr marL="342900" indent="-342900">
              <a:buClrTx/>
              <a:buFont typeface="Arial" pitchFamily="34" charset="0"/>
              <a:buChar char="•"/>
              <a:tabLst/>
            </a:pPr>
            <a:r>
              <a:rPr lang="en-US" sz="2000" b="1" dirty="0" smtClean="0"/>
              <a:t>Bam </a:t>
            </a:r>
            <a:r>
              <a:rPr lang="en-US" sz="2000" b="1" dirty="0" smtClean="0"/>
              <a:t>file (</a:t>
            </a:r>
            <a:r>
              <a:rPr lang="en-US" sz="2000" b="1" u="sng" dirty="0" smtClean="0"/>
              <a:t>B</a:t>
            </a:r>
            <a:r>
              <a:rPr lang="en-US" sz="2000" b="1" dirty="0" smtClean="0"/>
              <a:t>inary </a:t>
            </a:r>
            <a:r>
              <a:rPr lang="en-US" sz="2000" b="1" u="sng" dirty="0" err="1" smtClean="0"/>
              <a:t>A</a:t>
            </a:r>
            <a:r>
              <a:rPr lang="en-US" sz="2000" b="1" dirty="0" err="1" smtClean="0"/>
              <a:t>ligment</a:t>
            </a:r>
            <a:r>
              <a:rPr lang="en-US" sz="2000" b="1" dirty="0" smtClean="0"/>
              <a:t> </a:t>
            </a:r>
            <a:r>
              <a:rPr lang="en-US" sz="2000" b="1" u="sng" dirty="0" smtClean="0"/>
              <a:t>M</a:t>
            </a:r>
            <a:r>
              <a:rPr lang="en-US" sz="2000" b="1" dirty="0" smtClean="0"/>
              <a:t>ap)</a:t>
            </a:r>
          </a:p>
          <a:p>
            <a:pPr marL="1008063" lvl="1" indent="-285750">
              <a:buClrTx/>
            </a:pPr>
            <a:r>
              <a:rPr lang="en-US" sz="1800" dirty="0" smtClean="0"/>
              <a:t>BAM file is a compressed version of the SAM (Sequence Alignment/Map) binary format. BAM uses an index file to give fast access to small sections of the file.</a:t>
            </a:r>
          </a:p>
          <a:p>
            <a:pPr marL="1008063" lvl="1" indent="-285750">
              <a:buClrTx/>
            </a:pPr>
            <a:r>
              <a:rPr lang="en-US" sz="1800" dirty="0" smtClean="0"/>
              <a:t>Nice tutorial to learn how to work with BAM files: (</a:t>
            </a:r>
            <a:r>
              <a:rPr lang="en-US" sz="1800" dirty="0" smtClean="0">
                <a:hlinkClick r:id="rId3"/>
              </a:rPr>
              <a:t>http://www.ncbi.nlm.nih.gov/tools/gbench/tutorial6/</a:t>
            </a:r>
            <a:r>
              <a:rPr lang="en-US" sz="1800" dirty="0" smtClean="0"/>
              <a:t>)</a:t>
            </a:r>
          </a:p>
          <a:p>
            <a:pPr marL="722313" lvl="1" indent="0">
              <a:buClrTx/>
              <a:buFont typeface="Arial" pitchFamily="34" charset="0"/>
              <a:buChar char="•"/>
              <a:tabLst/>
            </a:pPr>
            <a:endParaRPr lang="en-US" sz="1800" dirty="0" smtClean="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File format definition</a:t>
            </a:r>
          </a:p>
        </p:txBody>
      </p:sp>
      <p:sp>
        <p:nvSpPr>
          <p:cNvPr id="13315" name="Rectangle 3"/>
          <p:cNvSpPr>
            <a:spLocks noGrp="1" noChangeArrowheads="1"/>
          </p:cNvSpPr>
          <p:nvPr>
            <p:ph type="body" idx="1"/>
          </p:nvPr>
        </p:nvSpPr>
        <p:spPr>
          <a:xfrm>
            <a:off x="533400" y="1143000"/>
            <a:ext cx="8239125" cy="4919663"/>
          </a:xfrm>
        </p:spPr>
        <p:txBody>
          <a:bodyPr/>
          <a:lstStyle/>
          <a:p>
            <a:pPr>
              <a:buClrTx/>
            </a:pPr>
            <a:r>
              <a:rPr lang="en-US" sz="2000" b="1" dirty="0" smtClean="0"/>
              <a:t>FASTQ </a:t>
            </a:r>
            <a:r>
              <a:rPr lang="en-US" sz="2000" b="1" dirty="0" smtClean="0"/>
              <a:t>file</a:t>
            </a:r>
          </a:p>
          <a:p>
            <a:pPr marL="1065213" lvl="1" indent="-342900">
              <a:buClrTx/>
            </a:pPr>
            <a:r>
              <a:rPr lang="en-US" dirty="0" smtClean="0"/>
              <a:t>Text-based </a:t>
            </a:r>
            <a:r>
              <a:rPr lang="en-US" dirty="0" smtClean="0"/>
              <a:t>format for storing both a DNA sequence and its corresponding quality scores. </a:t>
            </a:r>
            <a:r>
              <a:rPr lang="en-US" dirty="0" smtClean="0"/>
              <a:t>Both are </a:t>
            </a:r>
            <a:r>
              <a:rPr lang="en-US" dirty="0" smtClean="0">
                <a:hlinkClick r:id="rId3" tooltip="ASCII"/>
              </a:rPr>
              <a:t>ASCII</a:t>
            </a:r>
            <a:r>
              <a:rPr lang="en-US" dirty="0" smtClean="0"/>
              <a:t> encoded. </a:t>
            </a:r>
          </a:p>
          <a:p>
            <a:pPr marL="722313" lvl="1" indent="0">
              <a:buClrTx/>
              <a:buFont typeface="Arial" pitchFamily="34" charset="0"/>
              <a:buChar char="•"/>
            </a:pPr>
            <a:endParaRPr lang="en-US" dirty="0"/>
          </a:p>
          <a:p>
            <a:pPr>
              <a:buClrTx/>
              <a:buFont typeface="Arial" pitchFamily="34" charset="0"/>
              <a:buChar char="•"/>
            </a:pPr>
            <a:r>
              <a:rPr lang="en-US" sz="2000" b="1" dirty="0">
                <a:latin typeface="Arial" pitchFamily="34" charset="0"/>
              </a:rPr>
              <a:t>VCF File (</a:t>
            </a:r>
            <a:r>
              <a:rPr lang="en-US" sz="2000" b="1" u="sng" dirty="0">
                <a:latin typeface="Arial" pitchFamily="34" charset="0"/>
              </a:rPr>
              <a:t>V</a:t>
            </a:r>
            <a:r>
              <a:rPr lang="en-US" sz="2000" b="1" dirty="0">
                <a:latin typeface="Arial" pitchFamily="34" charset="0"/>
              </a:rPr>
              <a:t>ariant </a:t>
            </a:r>
            <a:r>
              <a:rPr lang="en-US" sz="2000" b="1" u="sng" dirty="0">
                <a:latin typeface="Arial" pitchFamily="34" charset="0"/>
              </a:rPr>
              <a:t>C</a:t>
            </a:r>
            <a:r>
              <a:rPr lang="en-US" sz="2000" b="1" dirty="0">
                <a:latin typeface="Arial" pitchFamily="34" charset="0"/>
              </a:rPr>
              <a:t>all </a:t>
            </a:r>
            <a:r>
              <a:rPr lang="en-US" sz="2000" b="1" u="sng" dirty="0">
                <a:latin typeface="Arial" pitchFamily="34" charset="0"/>
              </a:rPr>
              <a:t>F</a:t>
            </a:r>
            <a:r>
              <a:rPr lang="en-US" sz="2000" b="1" dirty="0">
                <a:latin typeface="Arial" pitchFamily="34" charset="0"/>
              </a:rPr>
              <a:t>ormat)</a:t>
            </a:r>
          </a:p>
          <a:p>
            <a:pPr marL="1065213" lvl="1" indent="-342900">
              <a:buClrTx/>
            </a:pPr>
            <a:r>
              <a:rPr lang="en-US" dirty="0">
                <a:latin typeface="Arial" pitchFamily="34" charset="0"/>
              </a:rPr>
              <a:t>S</a:t>
            </a:r>
            <a:r>
              <a:rPr lang="en-US" dirty="0" smtClean="0">
                <a:latin typeface="Arial" pitchFamily="34" charset="0"/>
              </a:rPr>
              <a:t>tands </a:t>
            </a:r>
            <a:r>
              <a:rPr lang="en-US" dirty="0">
                <a:latin typeface="Arial" pitchFamily="34" charset="0"/>
              </a:rPr>
              <a:t>for Variant Call Format. It is a standardized text file format for representing SNP, </a:t>
            </a:r>
            <a:r>
              <a:rPr lang="en-US" dirty="0" err="1">
                <a:latin typeface="Arial" pitchFamily="34" charset="0"/>
              </a:rPr>
              <a:t>indel</a:t>
            </a:r>
            <a:r>
              <a:rPr lang="en-US" dirty="0">
                <a:latin typeface="Arial" pitchFamily="34" charset="0"/>
              </a:rPr>
              <a:t>, &amp;</a:t>
            </a:r>
            <a:r>
              <a:rPr lang="en-US" dirty="0" smtClean="0">
                <a:latin typeface="Arial" pitchFamily="34" charset="0"/>
              </a:rPr>
              <a:t> </a:t>
            </a:r>
            <a:r>
              <a:rPr lang="en-US" dirty="0">
                <a:latin typeface="Arial" pitchFamily="34" charset="0"/>
              </a:rPr>
              <a:t>structural variation calls. </a:t>
            </a:r>
            <a:endParaRPr lang="en-US" sz="1800" dirty="0">
              <a:latin typeface="Arial" pitchFamily="34" charset="0"/>
            </a:endParaRPr>
          </a:p>
          <a:p>
            <a:pPr marL="722313" lvl="1" indent="0">
              <a:buClrTx/>
            </a:pPr>
            <a:endParaRPr lang="en-US" sz="1800" dirty="0">
              <a:latin typeface="Arial" pitchFamily="34" charset="0"/>
            </a:endParaRPr>
          </a:p>
          <a:p>
            <a:pPr>
              <a:buClrTx/>
              <a:buFont typeface="Arial" pitchFamily="34" charset="0"/>
              <a:buChar char="•"/>
            </a:pPr>
            <a:r>
              <a:rPr lang="en-US" sz="2000" b="1" dirty="0">
                <a:latin typeface="Arial" pitchFamily="34" charset="0"/>
              </a:rPr>
              <a:t>BED file (</a:t>
            </a:r>
            <a:r>
              <a:rPr lang="en-US" sz="2000" b="1" u="sng" dirty="0">
                <a:latin typeface="Arial" pitchFamily="34" charset="0"/>
              </a:rPr>
              <a:t>B</a:t>
            </a:r>
            <a:r>
              <a:rPr lang="en-US" sz="2000" b="1" dirty="0">
                <a:latin typeface="Arial" pitchFamily="34" charset="0"/>
              </a:rPr>
              <a:t>rowser </a:t>
            </a:r>
            <a:r>
              <a:rPr lang="en-US" sz="2000" b="1" u="sng" dirty="0">
                <a:latin typeface="Arial" pitchFamily="34" charset="0"/>
              </a:rPr>
              <a:t>E</a:t>
            </a:r>
            <a:r>
              <a:rPr lang="en-US" sz="2000" b="1" dirty="0">
                <a:latin typeface="Arial" pitchFamily="34" charset="0"/>
              </a:rPr>
              <a:t>xtensible </a:t>
            </a:r>
            <a:r>
              <a:rPr lang="en-US" sz="2000" b="1" u="sng" dirty="0">
                <a:latin typeface="Arial" pitchFamily="34" charset="0"/>
              </a:rPr>
              <a:t>D</a:t>
            </a:r>
            <a:r>
              <a:rPr lang="en-US" sz="2000" b="1" dirty="0">
                <a:latin typeface="Arial" pitchFamily="34" charset="0"/>
              </a:rPr>
              <a:t>ata)</a:t>
            </a:r>
          </a:p>
          <a:p>
            <a:pPr marL="1065213" lvl="1" indent="-342900">
              <a:buClrTx/>
            </a:pPr>
            <a:r>
              <a:rPr lang="en-US" dirty="0">
                <a:latin typeface="Arial" pitchFamily="34" charset="0"/>
              </a:rPr>
              <a:t>T</a:t>
            </a:r>
            <a:r>
              <a:rPr lang="en-US" dirty="0" smtClean="0">
                <a:latin typeface="Arial" pitchFamily="34" charset="0"/>
              </a:rPr>
              <a:t>ab-delimited </a:t>
            </a:r>
            <a:r>
              <a:rPr lang="en-US" dirty="0">
                <a:latin typeface="Arial" pitchFamily="34" charset="0"/>
              </a:rPr>
              <a:t>text file that defines a feature track. BED file is added to a reference file. </a:t>
            </a:r>
          </a:p>
          <a:p>
            <a:pPr marL="1065213" lvl="1" indent="-342900">
              <a:buClrTx/>
            </a:pPr>
            <a:r>
              <a:rPr lang="en-US" dirty="0" smtClean="0">
                <a:latin typeface="Arial" pitchFamily="34" charset="0"/>
                <a:hlinkClick r:id="rId4"/>
              </a:rPr>
              <a:t>http</a:t>
            </a:r>
            <a:r>
              <a:rPr lang="en-US" dirty="0">
                <a:latin typeface="Arial" pitchFamily="34" charset="0"/>
                <a:hlinkClick r:id="rId4"/>
              </a:rPr>
              <a:t>://genome.ucsc.edu/FAQ/FAQformat#format1.7</a:t>
            </a:r>
            <a:endParaRPr lang="en-US" dirty="0">
              <a:latin typeface="Arial" pitchFamily="34" charset="0"/>
            </a:endParaRPr>
          </a:p>
          <a:p>
            <a:pPr>
              <a:buClrTx/>
              <a:buNone/>
            </a:pPr>
            <a:endParaRPr lang="en-US" dirty="0" smtClean="0">
              <a:latin typeface="Arial" pitchFamily="34" charset="0"/>
            </a:endParaRPr>
          </a:p>
          <a:p>
            <a:pPr>
              <a:buClrTx/>
              <a:buNone/>
            </a:pPr>
            <a:r>
              <a:rPr lang="en-US" sz="1800" dirty="0" smtClean="0">
                <a:latin typeface="Arial" pitchFamily="34" charset="0"/>
              </a:rPr>
              <a:t>For </a:t>
            </a:r>
            <a:r>
              <a:rPr lang="en-US" sz="1800" dirty="0">
                <a:latin typeface="Arial" pitchFamily="34" charset="0"/>
              </a:rPr>
              <a:t>more file definitions: </a:t>
            </a:r>
            <a:r>
              <a:rPr lang="en-US" sz="1800" dirty="0">
                <a:latin typeface="Arial" pitchFamily="34" charset="0"/>
                <a:hlinkClick r:id="rId5"/>
              </a:rPr>
              <a:t>http://www.broadinstitute.org/software/igv/FileFormats</a:t>
            </a:r>
            <a:endParaRPr lang="en-US" sz="1800" dirty="0">
              <a:latin typeface="Arial" pitchFamily="34" charset="0"/>
            </a:endParaRPr>
          </a:p>
          <a:p>
            <a:pPr marL="722313" lvl="1" indent="0">
              <a:buClrTx/>
              <a:buFont typeface="Arial" pitchFamily="34" charset="0"/>
              <a:buChar char="•"/>
            </a:pPr>
            <a:endParaRPr lang="en-US" dirty="0" smtClean="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AutoShape 3"/>
          <p:cNvSpPr>
            <a:spLocks noChangeArrowheads="1"/>
          </p:cNvSpPr>
          <p:nvPr/>
        </p:nvSpPr>
        <p:spPr bwMode="auto">
          <a:xfrm>
            <a:off x="258003" y="2089100"/>
            <a:ext cx="8229600" cy="533400"/>
          </a:xfrm>
          <a:prstGeom prst="roundRect">
            <a:avLst>
              <a:gd name="adj" fmla="val 16667"/>
            </a:avLst>
          </a:prstGeom>
          <a:solidFill>
            <a:srgbClr val="C6CCD2"/>
          </a:solidFill>
          <a:ln w="9525">
            <a:noFill/>
            <a:round/>
            <a:headEnd/>
            <a:tailEnd/>
          </a:ln>
          <a:effectLst/>
        </p:spPr>
        <p:txBody>
          <a:bodyPr wrap="none" anchor="ctr"/>
          <a:lstStyle/>
          <a:p>
            <a:pPr algn="ctr"/>
            <a:endParaRPr lang="en-US" sz="1400">
              <a:latin typeface=""/>
              <a:cs typeface=""/>
            </a:endParaRPr>
          </a:p>
        </p:txBody>
      </p:sp>
      <p:sp>
        <p:nvSpPr>
          <p:cNvPr id="188420" name="AutoShape 4"/>
          <p:cNvSpPr>
            <a:spLocks noChangeArrowheads="1"/>
          </p:cNvSpPr>
          <p:nvPr/>
        </p:nvSpPr>
        <p:spPr bwMode="auto">
          <a:xfrm>
            <a:off x="3183494" y="2165300"/>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28 </a:t>
            </a:r>
            <a:r>
              <a:rPr lang="en-US" sz="1400" b="1" dirty="0">
                <a:solidFill>
                  <a:schemeClr val="bg1"/>
                </a:solidFill>
                <a:latin typeface=""/>
                <a:cs typeface=""/>
              </a:rPr>
              <a:t>GB</a:t>
            </a:r>
          </a:p>
        </p:txBody>
      </p:sp>
      <p:sp>
        <p:nvSpPr>
          <p:cNvPr id="188421" name="Text Box 5"/>
          <p:cNvSpPr txBox="1">
            <a:spLocks noChangeArrowheads="1"/>
          </p:cNvSpPr>
          <p:nvPr/>
        </p:nvSpPr>
        <p:spPr bwMode="auto">
          <a:xfrm>
            <a:off x="335698" y="2172444"/>
            <a:ext cx="1685077" cy="307777"/>
          </a:xfrm>
          <a:prstGeom prst="rect">
            <a:avLst/>
          </a:prstGeom>
          <a:solidFill>
            <a:srgbClr val="C6CCD2"/>
          </a:solidFill>
          <a:ln w="9525">
            <a:noFill/>
            <a:miter lim="800000"/>
            <a:headEnd/>
            <a:tailEnd/>
          </a:ln>
          <a:effectLst/>
        </p:spPr>
        <p:txBody>
          <a:bodyPr wrap="none">
            <a:spAutoFit/>
          </a:bodyPr>
          <a:lstStyle/>
          <a:p>
            <a:r>
              <a:rPr lang="en-US" sz="1400" b="1" dirty="0">
                <a:latin typeface=""/>
                <a:cs typeface=""/>
              </a:rPr>
              <a:t>Raw Voltage Data</a:t>
            </a:r>
          </a:p>
        </p:txBody>
      </p:sp>
      <p:sp>
        <p:nvSpPr>
          <p:cNvPr id="188422" name="Text Box 6"/>
          <p:cNvSpPr txBox="1">
            <a:spLocks noChangeArrowheads="1"/>
          </p:cNvSpPr>
          <p:nvPr/>
        </p:nvSpPr>
        <p:spPr bwMode="auto">
          <a:xfrm>
            <a:off x="2310814" y="2172444"/>
            <a:ext cx="540320" cy="307777"/>
          </a:xfrm>
          <a:prstGeom prst="rect">
            <a:avLst/>
          </a:prstGeom>
          <a:noFill/>
          <a:ln w="9525">
            <a:noFill/>
            <a:miter lim="800000"/>
            <a:headEnd/>
            <a:tailEnd/>
          </a:ln>
          <a:effectLst/>
        </p:spPr>
        <p:txBody>
          <a:bodyPr wrap="none">
            <a:spAutoFit/>
          </a:bodyPr>
          <a:lstStyle/>
          <a:p>
            <a:r>
              <a:rPr lang="en-US" sz="1400" b="1">
                <a:latin typeface=""/>
                <a:cs typeface=""/>
              </a:rPr>
              <a:t>DAT</a:t>
            </a:r>
          </a:p>
        </p:txBody>
      </p:sp>
      <p:sp>
        <p:nvSpPr>
          <p:cNvPr id="188423" name="AutoShape 7"/>
          <p:cNvSpPr>
            <a:spLocks noChangeArrowheads="1"/>
          </p:cNvSpPr>
          <p:nvPr/>
        </p:nvSpPr>
        <p:spPr bwMode="auto">
          <a:xfrm>
            <a:off x="4513261" y="2165300"/>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129 </a:t>
            </a:r>
            <a:r>
              <a:rPr lang="en-US" sz="1400" b="1" dirty="0">
                <a:solidFill>
                  <a:schemeClr val="bg1"/>
                </a:solidFill>
                <a:latin typeface=""/>
                <a:cs typeface=""/>
              </a:rPr>
              <a:t>GB</a:t>
            </a:r>
          </a:p>
        </p:txBody>
      </p:sp>
      <p:sp>
        <p:nvSpPr>
          <p:cNvPr id="188445" name="AutoShape 29"/>
          <p:cNvSpPr>
            <a:spLocks noChangeArrowheads="1"/>
          </p:cNvSpPr>
          <p:nvPr/>
        </p:nvSpPr>
        <p:spPr bwMode="auto">
          <a:xfrm>
            <a:off x="5857969" y="2165300"/>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242 </a:t>
            </a:r>
            <a:r>
              <a:rPr lang="en-US" sz="1400" b="1" dirty="0">
                <a:solidFill>
                  <a:schemeClr val="bg1"/>
                </a:solidFill>
                <a:latin typeface=""/>
                <a:cs typeface=""/>
              </a:rPr>
              <a:t>GB</a:t>
            </a:r>
          </a:p>
        </p:txBody>
      </p:sp>
      <p:sp>
        <p:nvSpPr>
          <p:cNvPr id="188424" name="AutoShape 8"/>
          <p:cNvSpPr>
            <a:spLocks noChangeArrowheads="1"/>
          </p:cNvSpPr>
          <p:nvPr/>
        </p:nvSpPr>
        <p:spPr bwMode="auto">
          <a:xfrm>
            <a:off x="255886" y="2645783"/>
            <a:ext cx="8229600" cy="533400"/>
          </a:xfrm>
          <a:prstGeom prst="roundRect">
            <a:avLst>
              <a:gd name="adj" fmla="val 16667"/>
            </a:avLst>
          </a:prstGeom>
          <a:solidFill>
            <a:srgbClr val="C6CCD2"/>
          </a:solidFill>
          <a:ln w="9525">
            <a:noFill/>
            <a:round/>
            <a:headEnd/>
            <a:tailEnd/>
          </a:ln>
          <a:effectLst/>
        </p:spPr>
        <p:txBody>
          <a:bodyPr wrap="none" anchor="ctr"/>
          <a:lstStyle/>
          <a:p>
            <a:pPr algn="ctr"/>
            <a:endParaRPr lang="en-US" sz="1400">
              <a:latin typeface=""/>
              <a:cs typeface=""/>
            </a:endParaRPr>
          </a:p>
        </p:txBody>
      </p:sp>
      <p:sp>
        <p:nvSpPr>
          <p:cNvPr id="188425" name="AutoShape 9"/>
          <p:cNvSpPr>
            <a:spLocks noChangeArrowheads="1"/>
          </p:cNvSpPr>
          <p:nvPr/>
        </p:nvSpPr>
        <p:spPr bwMode="auto">
          <a:xfrm>
            <a:off x="3181377" y="2721983"/>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1 GB</a:t>
            </a:r>
            <a:endParaRPr lang="en-US" sz="1400" b="1" dirty="0">
              <a:solidFill>
                <a:schemeClr val="bg1"/>
              </a:solidFill>
              <a:latin typeface=""/>
              <a:cs typeface=""/>
            </a:endParaRPr>
          </a:p>
        </p:txBody>
      </p:sp>
      <p:sp>
        <p:nvSpPr>
          <p:cNvPr id="188426" name="Text Box 10"/>
          <p:cNvSpPr txBox="1">
            <a:spLocks noChangeArrowheads="1"/>
          </p:cNvSpPr>
          <p:nvPr/>
        </p:nvSpPr>
        <p:spPr bwMode="auto">
          <a:xfrm>
            <a:off x="333581" y="2729127"/>
            <a:ext cx="1741144" cy="307777"/>
          </a:xfrm>
          <a:prstGeom prst="rect">
            <a:avLst/>
          </a:prstGeom>
          <a:solidFill>
            <a:srgbClr val="C6CCD2"/>
          </a:solidFill>
          <a:ln w="9525">
            <a:noFill/>
            <a:miter lim="800000"/>
            <a:headEnd/>
            <a:tailEnd/>
          </a:ln>
          <a:effectLst/>
        </p:spPr>
        <p:txBody>
          <a:bodyPr wrap="none">
            <a:spAutoFit/>
          </a:bodyPr>
          <a:lstStyle/>
          <a:p>
            <a:r>
              <a:rPr lang="en-US" sz="1400" b="1" dirty="0">
                <a:latin typeface=""/>
                <a:cs typeface=""/>
              </a:rPr>
              <a:t>Signal Processing</a:t>
            </a:r>
          </a:p>
        </p:txBody>
      </p:sp>
      <p:sp>
        <p:nvSpPr>
          <p:cNvPr id="188427" name="Text Box 11"/>
          <p:cNvSpPr txBox="1">
            <a:spLocks noChangeArrowheads="1"/>
          </p:cNvSpPr>
          <p:nvPr/>
        </p:nvSpPr>
        <p:spPr bwMode="auto">
          <a:xfrm>
            <a:off x="2143597" y="2729127"/>
            <a:ext cx="812955" cy="307777"/>
          </a:xfrm>
          <a:prstGeom prst="rect">
            <a:avLst/>
          </a:prstGeom>
          <a:noFill/>
          <a:ln w="9525">
            <a:noFill/>
            <a:miter lim="800000"/>
            <a:headEnd/>
            <a:tailEnd/>
          </a:ln>
          <a:effectLst/>
        </p:spPr>
        <p:txBody>
          <a:bodyPr wrap="none">
            <a:spAutoFit/>
          </a:bodyPr>
          <a:lstStyle/>
          <a:p>
            <a:r>
              <a:rPr lang="en-US" sz="1400" b="1" dirty="0">
                <a:latin typeface=""/>
                <a:cs typeface=""/>
              </a:rPr>
              <a:t>WELLS</a:t>
            </a:r>
          </a:p>
        </p:txBody>
      </p:sp>
      <p:sp>
        <p:nvSpPr>
          <p:cNvPr id="188428" name="AutoShape 12"/>
          <p:cNvSpPr>
            <a:spLocks noChangeArrowheads="1"/>
          </p:cNvSpPr>
          <p:nvPr/>
        </p:nvSpPr>
        <p:spPr bwMode="auto">
          <a:xfrm>
            <a:off x="4511144" y="2721983"/>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7-9 </a:t>
            </a:r>
            <a:r>
              <a:rPr lang="en-US" sz="1400" b="1" dirty="0">
                <a:solidFill>
                  <a:schemeClr val="bg1"/>
                </a:solidFill>
                <a:latin typeface=""/>
                <a:cs typeface=""/>
              </a:rPr>
              <a:t>GB</a:t>
            </a:r>
          </a:p>
        </p:txBody>
      </p:sp>
      <p:sp>
        <p:nvSpPr>
          <p:cNvPr id="188446" name="AutoShape 30"/>
          <p:cNvSpPr>
            <a:spLocks noChangeArrowheads="1"/>
          </p:cNvSpPr>
          <p:nvPr/>
        </p:nvSpPr>
        <p:spPr bwMode="auto">
          <a:xfrm>
            <a:off x="5855852" y="2721983"/>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12-15 </a:t>
            </a:r>
            <a:r>
              <a:rPr lang="en-US" sz="1400" b="1" dirty="0">
                <a:solidFill>
                  <a:schemeClr val="bg1"/>
                </a:solidFill>
                <a:latin typeface=""/>
                <a:cs typeface=""/>
              </a:rPr>
              <a:t>GB</a:t>
            </a:r>
          </a:p>
        </p:txBody>
      </p:sp>
      <p:sp>
        <p:nvSpPr>
          <p:cNvPr id="188429" name="AutoShape 13"/>
          <p:cNvSpPr>
            <a:spLocks noChangeArrowheads="1"/>
          </p:cNvSpPr>
          <p:nvPr/>
        </p:nvSpPr>
        <p:spPr bwMode="auto">
          <a:xfrm>
            <a:off x="258003" y="3765500"/>
            <a:ext cx="8229600" cy="533400"/>
          </a:xfrm>
          <a:prstGeom prst="roundRect">
            <a:avLst>
              <a:gd name="adj" fmla="val 16667"/>
            </a:avLst>
          </a:prstGeom>
          <a:solidFill>
            <a:srgbClr val="C6CCD2"/>
          </a:solidFill>
          <a:ln w="9525">
            <a:noFill/>
            <a:round/>
            <a:headEnd/>
            <a:tailEnd/>
          </a:ln>
          <a:effectLst/>
        </p:spPr>
        <p:txBody>
          <a:bodyPr wrap="none" anchor="ctr"/>
          <a:lstStyle/>
          <a:p>
            <a:pPr algn="ctr"/>
            <a:endParaRPr lang="en-US" sz="1400">
              <a:latin typeface=""/>
              <a:cs typeface=""/>
            </a:endParaRPr>
          </a:p>
        </p:txBody>
      </p:sp>
      <p:sp>
        <p:nvSpPr>
          <p:cNvPr id="188430" name="AutoShape 14"/>
          <p:cNvSpPr>
            <a:spLocks noChangeArrowheads="1"/>
          </p:cNvSpPr>
          <p:nvPr/>
        </p:nvSpPr>
        <p:spPr bwMode="auto">
          <a:xfrm>
            <a:off x="3183494" y="3841700"/>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a:solidFill>
                  <a:schemeClr val="bg1"/>
                </a:solidFill>
                <a:latin typeface=""/>
                <a:cs typeface=""/>
              </a:rPr>
              <a:t>1</a:t>
            </a:r>
            <a:r>
              <a:rPr lang="en-US" sz="1400" b="1" dirty="0" smtClean="0">
                <a:solidFill>
                  <a:schemeClr val="bg1"/>
                </a:solidFill>
                <a:latin typeface=""/>
                <a:cs typeface=""/>
              </a:rPr>
              <a:t> GB/</a:t>
            </a:r>
            <a:endParaRPr lang="en-US" sz="1400" b="1" dirty="0">
              <a:solidFill>
                <a:schemeClr val="bg1"/>
              </a:solidFill>
              <a:latin typeface=""/>
              <a:cs typeface=""/>
            </a:endParaRPr>
          </a:p>
        </p:txBody>
      </p:sp>
      <p:sp>
        <p:nvSpPr>
          <p:cNvPr id="188431" name="Text Box 15"/>
          <p:cNvSpPr txBox="1">
            <a:spLocks noChangeArrowheads="1"/>
          </p:cNvSpPr>
          <p:nvPr/>
        </p:nvSpPr>
        <p:spPr bwMode="auto">
          <a:xfrm>
            <a:off x="335698" y="3841700"/>
            <a:ext cx="1661282" cy="307777"/>
          </a:xfrm>
          <a:prstGeom prst="rect">
            <a:avLst/>
          </a:prstGeom>
          <a:noFill/>
          <a:ln w="9525">
            <a:noFill/>
            <a:miter lim="800000"/>
            <a:headEnd/>
            <a:tailEnd/>
          </a:ln>
          <a:effectLst/>
        </p:spPr>
        <p:txBody>
          <a:bodyPr wrap="none">
            <a:spAutoFit/>
          </a:bodyPr>
          <a:lstStyle/>
          <a:p>
            <a:r>
              <a:rPr lang="en-US" sz="1400" b="1" dirty="0">
                <a:latin typeface=""/>
                <a:cs typeface=""/>
              </a:rPr>
              <a:t>Base Calls - Flow</a:t>
            </a:r>
          </a:p>
        </p:txBody>
      </p:sp>
      <p:sp>
        <p:nvSpPr>
          <p:cNvPr id="188432" name="Text Box 16"/>
          <p:cNvSpPr txBox="1">
            <a:spLocks noChangeArrowheads="1"/>
          </p:cNvSpPr>
          <p:nvPr/>
        </p:nvSpPr>
        <p:spPr bwMode="auto">
          <a:xfrm>
            <a:off x="2303955" y="3858633"/>
            <a:ext cx="523751" cy="307777"/>
          </a:xfrm>
          <a:prstGeom prst="rect">
            <a:avLst/>
          </a:prstGeom>
          <a:noFill/>
          <a:ln w="9525">
            <a:noFill/>
            <a:miter lim="800000"/>
            <a:headEnd/>
            <a:tailEnd/>
          </a:ln>
          <a:effectLst/>
        </p:spPr>
        <p:txBody>
          <a:bodyPr wrap="none">
            <a:spAutoFit/>
          </a:bodyPr>
          <a:lstStyle/>
          <a:p>
            <a:r>
              <a:rPr lang="en-US" sz="1400" b="1" dirty="0" smtClean="0">
                <a:latin typeface=""/>
                <a:cs typeface=""/>
              </a:rPr>
              <a:t>SFF</a:t>
            </a:r>
            <a:endParaRPr lang="en-US" sz="1400" b="1" dirty="0">
              <a:latin typeface=""/>
              <a:cs typeface=""/>
            </a:endParaRPr>
          </a:p>
        </p:txBody>
      </p:sp>
      <p:sp>
        <p:nvSpPr>
          <p:cNvPr id="188433" name="AutoShape 17"/>
          <p:cNvSpPr>
            <a:spLocks noChangeArrowheads="1"/>
          </p:cNvSpPr>
          <p:nvPr/>
        </p:nvSpPr>
        <p:spPr bwMode="auto">
          <a:xfrm>
            <a:off x="4513261" y="3841700"/>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4.5-6.0 GB/</a:t>
            </a:r>
            <a:endParaRPr lang="en-US" sz="1400" b="1" dirty="0">
              <a:solidFill>
                <a:schemeClr val="bg1"/>
              </a:solidFill>
              <a:latin typeface=""/>
              <a:cs typeface=""/>
            </a:endParaRPr>
          </a:p>
        </p:txBody>
      </p:sp>
      <p:sp>
        <p:nvSpPr>
          <p:cNvPr id="188447" name="AutoShape 31"/>
          <p:cNvSpPr>
            <a:spLocks noChangeArrowheads="1"/>
          </p:cNvSpPr>
          <p:nvPr/>
        </p:nvSpPr>
        <p:spPr bwMode="auto">
          <a:xfrm>
            <a:off x="5857969" y="3841700"/>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8-10 GB/</a:t>
            </a:r>
            <a:endParaRPr lang="en-US" sz="1400" b="1" dirty="0">
              <a:solidFill>
                <a:schemeClr val="bg1"/>
              </a:solidFill>
              <a:latin typeface=""/>
              <a:cs typeface=""/>
            </a:endParaRPr>
          </a:p>
        </p:txBody>
      </p:sp>
      <p:sp>
        <p:nvSpPr>
          <p:cNvPr id="188434" name="AutoShape 18"/>
          <p:cNvSpPr>
            <a:spLocks noChangeArrowheads="1"/>
          </p:cNvSpPr>
          <p:nvPr/>
        </p:nvSpPr>
        <p:spPr bwMode="auto">
          <a:xfrm>
            <a:off x="255887" y="4323241"/>
            <a:ext cx="8229600" cy="533400"/>
          </a:xfrm>
          <a:prstGeom prst="roundRect">
            <a:avLst>
              <a:gd name="adj" fmla="val 16667"/>
            </a:avLst>
          </a:prstGeom>
          <a:solidFill>
            <a:srgbClr val="C6CCD2"/>
          </a:solidFill>
          <a:ln w="9525">
            <a:noFill/>
            <a:round/>
            <a:headEnd/>
            <a:tailEnd/>
          </a:ln>
          <a:effectLst/>
        </p:spPr>
        <p:txBody>
          <a:bodyPr wrap="none" anchor="ctr"/>
          <a:lstStyle/>
          <a:p>
            <a:pPr algn="ctr"/>
            <a:endParaRPr lang="en-US" sz="1400">
              <a:latin typeface=""/>
              <a:cs typeface=""/>
            </a:endParaRPr>
          </a:p>
        </p:txBody>
      </p:sp>
      <p:sp>
        <p:nvSpPr>
          <p:cNvPr id="188435" name="AutoShape 19"/>
          <p:cNvSpPr>
            <a:spLocks noChangeArrowheads="1"/>
          </p:cNvSpPr>
          <p:nvPr/>
        </p:nvSpPr>
        <p:spPr bwMode="auto">
          <a:xfrm>
            <a:off x="3159153" y="4393091"/>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0.2 </a:t>
            </a:r>
            <a:r>
              <a:rPr lang="en-US" sz="1400" b="1" dirty="0">
                <a:solidFill>
                  <a:schemeClr val="bg1"/>
                </a:solidFill>
                <a:latin typeface=""/>
                <a:cs typeface=""/>
              </a:rPr>
              <a:t>GB</a:t>
            </a:r>
          </a:p>
        </p:txBody>
      </p:sp>
      <p:sp>
        <p:nvSpPr>
          <p:cNvPr id="188436" name="Text Box 20"/>
          <p:cNvSpPr txBox="1">
            <a:spLocks noChangeArrowheads="1"/>
          </p:cNvSpPr>
          <p:nvPr/>
        </p:nvSpPr>
        <p:spPr bwMode="auto">
          <a:xfrm>
            <a:off x="301832" y="4450241"/>
            <a:ext cx="1685077" cy="307777"/>
          </a:xfrm>
          <a:prstGeom prst="rect">
            <a:avLst/>
          </a:prstGeom>
          <a:noFill/>
          <a:ln w="9525">
            <a:noFill/>
            <a:miter lim="800000"/>
            <a:headEnd/>
            <a:tailEnd/>
          </a:ln>
          <a:effectLst/>
        </p:spPr>
        <p:txBody>
          <a:bodyPr wrap="none">
            <a:spAutoFit/>
          </a:bodyPr>
          <a:lstStyle/>
          <a:p>
            <a:r>
              <a:rPr lang="en-US" sz="1400" b="1" dirty="0">
                <a:latin typeface=""/>
                <a:cs typeface=""/>
              </a:rPr>
              <a:t>Base Calls - Base</a:t>
            </a:r>
          </a:p>
        </p:txBody>
      </p:sp>
      <p:sp>
        <p:nvSpPr>
          <p:cNvPr id="188437" name="Text Box 21"/>
          <p:cNvSpPr txBox="1">
            <a:spLocks noChangeArrowheads="1"/>
          </p:cNvSpPr>
          <p:nvPr/>
        </p:nvSpPr>
        <p:spPr bwMode="auto">
          <a:xfrm>
            <a:off x="2124548" y="4450241"/>
            <a:ext cx="783150" cy="307777"/>
          </a:xfrm>
          <a:prstGeom prst="rect">
            <a:avLst/>
          </a:prstGeom>
          <a:noFill/>
          <a:ln w="9525">
            <a:noFill/>
            <a:miter lim="800000"/>
            <a:headEnd/>
            <a:tailEnd/>
          </a:ln>
          <a:effectLst/>
        </p:spPr>
        <p:txBody>
          <a:bodyPr wrap="none">
            <a:spAutoFit/>
          </a:bodyPr>
          <a:lstStyle/>
          <a:p>
            <a:r>
              <a:rPr lang="en-US" sz="1400" b="1">
                <a:latin typeface=""/>
                <a:cs typeface=""/>
              </a:rPr>
              <a:t>FASTQ</a:t>
            </a:r>
          </a:p>
        </p:txBody>
      </p:sp>
      <p:sp>
        <p:nvSpPr>
          <p:cNvPr id="188438" name="AutoShape 22"/>
          <p:cNvSpPr>
            <a:spLocks noChangeArrowheads="1"/>
          </p:cNvSpPr>
          <p:nvPr/>
        </p:nvSpPr>
        <p:spPr bwMode="auto">
          <a:xfrm>
            <a:off x="4488920" y="4393091"/>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1-1.25 </a:t>
            </a:r>
            <a:r>
              <a:rPr lang="en-US" sz="1400" b="1" dirty="0">
                <a:solidFill>
                  <a:schemeClr val="bg1"/>
                </a:solidFill>
                <a:latin typeface=""/>
                <a:cs typeface=""/>
              </a:rPr>
              <a:t>GB</a:t>
            </a:r>
          </a:p>
        </p:txBody>
      </p:sp>
      <p:sp>
        <p:nvSpPr>
          <p:cNvPr id="188448" name="AutoShape 32"/>
          <p:cNvSpPr>
            <a:spLocks noChangeArrowheads="1"/>
          </p:cNvSpPr>
          <p:nvPr/>
        </p:nvSpPr>
        <p:spPr bwMode="auto">
          <a:xfrm>
            <a:off x="5824103" y="4393091"/>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1.8-2.25 </a:t>
            </a:r>
            <a:r>
              <a:rPr lang="en-US" sz="1400" b="1" dirty="0">
                <a:solidFill>
                  <a:schemeClr val="bg1"/>
                </a:solidFill>
                <a:latin typeface=""/>
                <a:cs typeface=""/>
              </a:rPr>
              <a:t>GB</a:t>
            </a:r>
          </a:p>
        </p:txBody>
      </p:sp>
      <p:sp>
        <p:nvSpPr>
          <p:cNvPr id="188454" name="AutoShape 38"/>
          <p:cNvSpPr>
            <a:spLocks noChangeArrowheads="1"/>
          </p:cNvSpPr>
          <p:nvPr/>
        </p:nvSpPr>
        <p:spPr bwMode="auto">
          <a:xfrm>
            <a:off x="260120" y="3200350"/>
            <a:ext cx="8229600" cy="533400"/>
          </a:xfrm>
          <a:prstGeom prst="roundRect">
            <a:avLst>
              <a:gd name="adj" fmla="val 16667"/>
            </a:avLst>
          </a:prstGeom>
          <a:solidFill>
            <a:srgbClr val="C6CCD2"/>
          </a:solidFill>
          <a:ln w="9525">
            <a:noFill/>
            <a:round/>
            <a:headEnd/>
            <a:tailEnd/>
          </a:ln>
          <a:effectLst/>
        </p:spPr>
        <p:txBody>
          <a:bodyPr wrap="none" anchor="ctr"/>
          <a:lstStyle/>
          <a:p>
            <a:pPr algn="ctr"/>
            <a:endParaRPr lang="en-US" sz="1400">
              <a:latin typeface=""/>
              <a:cs typeface=""/>
            </a:endParaRPr>
          </a:p>
        </p:txBody>
      </p:sp>
      <p:sp>
        <p:nvSpPr>
          <p:cNvPr id="188455" name="AutoShape 39"/>
          <p:cNvSpPr>
            <a:spLocks noChangeArrowheads="1"/>
          </p:cNvSpPr>
          <p:nvPr/>
        </p:nvSpPr>
        <p:spPr bwMode="auto">
          <a:xfrm>
            <a:off x="3185611" y="3276550"/>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0.1 </a:t>
            </a:r>
            <a:r>
              <a:rPr lang="en-US" sz="1400" b="1" dirty="0">
                <a:solidFill>
                  <a:schemeClr val="bg1"/>
                </a:solidFill>
                <a:latin typeface=""/>
                <a:cs typeface=""/>
              </a:rPr>
              <a:t>GB</a:t>
            </a:r>
          </a:p>
        </p:txBody>
      </p:sp>
      <p:sp>
        <p:nvSpPr>
          <p:cNvPr id="188456" name="Text Box 40"/>
          <p:cNvSpPr txBox="1">
            <a:spLocks noChangeArrowheads="1"/>
          </p:cNvSpPr>
          <p:nvPr/>
        </p:nvSpPr>
        <p:spPr bwMode="auto">
          <a:xfrm>
            <a:off x="263110" y="3276550"/>
            <a:ext cx="1904024" cy="307777"/>
          </a:xfrm>
          <a:prstGeom prst="rect">
            <a:avLst/>
          </a:prstGeom>
          <a:noFill/>
          <a:ln w="9525">
            <a:noFill/>
            <a:miter lim="800000"/>
            <a:headEnd/>
            <a:tailEnd/>
          </a:ln>
          <a:effectLst/>
        </p:spPr>
        <p:txBody>
          <a:bodyPr wrap="none">
            <a:spAutoFit/>
          </a:bodyPr>
          <a:lstStyle/>
          <a:p>
            <a:r>
              <a:rPr lang="en-US" sz="1400" b="1" dirty="0">
                <a:latin typeface=""/>
                <a:cs typeface=""/>
              </a:rPr>
              <a:t>Base Calls - Aligned</a:t>
            </a:r>
          </a:p>
        </p:txBody>
      </p:sp>
      <p:sp>
        <p:nvSpPr>
          <p:cNvPr id="188457" name="Text Box 41"/>
          <p:cNvSpPr txBox="1">
            <a:spLocks noChangeArrowheads="1"/>
          </p:cNvSpPr>
          <p:nvPr/>
        </p:nvSpPr>
        <p:spPr bwMode="auto">
          <a:xfrm>
            <a:off x="2287531" y="3276550"/>
            <a:ext cx="595035" cy="307777"/>
          </a:xfrm>
          <a:prstGeom prst="rect">
            <a:avLst/>
          </a:prstGeom>
          <a:noFill/>
          <a:ln w="9525">
            <a:noFill/>
            <a:miter lim="800000"/>
            <a:headEnd/>
            <a:tailEnd/>
          </a:ln>
          <a:effectLst/>
        </p:spPr>
        <p:txBody>
          <a:bodyPr wrap="none">
            <a:spAutoFit/>
          </a:bodyPr>
          <a:lstStyle/>
          <a:p>
            <a:r>
              <a:rPr lang="en-US" sz="1400" b="1">
                <a:latin typeface=""/>
                <a:cs typeface=""/>
              </a:rPr>
              <a:t>BAM</a:t>
            </a:r>
          </a:p>
        </p:txBody>
      </p:sp>
      <p:sp>
        <p:nvSpPr>
          <p:cNvPr id="188458" name="AutoShape 42"/>
          <p:cNvSpPr>
            <a:spLocks noChangeArrowheads="1"/>
          </p:cNvSpPr>
          <p:nvPr/>
        </p:nvSpPr>
        <p:spPr bwMode="auto">
          <a:xfrm>
            <a:off x="4515378" y="3276550"/>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1.7-2.0 </a:t>
            </a:r>
            <a:r>
              <a:rPr lang="en-US" sz="1400" b="1" dirty="0">
                <a:solidFill>
                  <a:schemeClr val="bg1"/>
                </a:solidFill>
                <a:latin typeface=""/>
                <a:cs typeface=""/>
              </a:rPr>
              <a:t>GB</a:t>
            </a:r>
          </a:p>
        </p:txBody>
      </p:sp>
      <p:sp>
        <p:nvSpPr>
          <p:cNvPr id="188461" name="AutoShape 45"/>
          <p:cNvSpPr>
            <a:spLocks noChangeArrowheads="1"/>
          </p:cNvSpPr>
          <p:nvPr/>
        </p:nvSpPr>
        <p:spPr bwMode="auto">
          <a:xfrm>
            <a:off x="5860086" y="3276550"/>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2.7-3.0 </a:t>
            </a:r>
            <a:r>
              <a:rPr lang="en-US" sz="1400" b="1" dirty="0">
                <a:solidFill>
                  <a:schemeClr val="bg1"/>
                </a:solidFill>
                <a:latin typeface=""/>
                <a:cs typeface=""/>
              </a:rPr>
              <a:t>GB</a:t>
            </a:r>
          </a:p>
        </p:txBody>
      </p:sp>
      <p:sp>
        <p:nvSpPr>
          <p:cNvPr id="188463" name="TextBox 15"/>
          <p:cNvSpPr txBox="1">
            <a:spLocks noChangeArrowheads="1"/>
          </p:cNvSpPr>
          <p:nvPr/>
        </p:nvSpPr>
        <p:spPr bwMode="auto">
          <a:xfrm>
            <a:off x="302345" y="4909543"/>
            <a:ext cx="5972709" cy="461665"/>
          </a:xfrm>
          <a:prstGeom prst="rect">
            <a:avLst/>
          </a:prstGeom>
          <a:noFill/>
          <a:ln w="9525">
            <a:noFill/>
            <a:miter lim="800000"/>
            <a:headEnd/>
            <a:tailEnd/>
          </a:ln>
        </p:spPr>
        <p:txBody>
          <a:bodyPr wrap="none">
            <a:spAutoFit/>
          </a:bodyPr>
          <a:lstStyle/>
          <a:p>
            <a:r>
              <a:rPr lang="en-US" sz="1200" i="1" dirty="0" smtClean="0">
                <a:latin typeface="Calibri"/>
                <a:cs typeface="Calibri"/>
              </a:rPr>
              <a:t>*v3.0 250 </a:t>
            </a:r>
            <a:r>
              <a:rPr lang="en-US" sz="1200" i="1" dirty="0" err="1" smtClean="0">
                <a:latin typeface="Calibri"/>
                <a:cs typeface="Calibri"/>
              </a:rPr>
              <a:t>bp</a:t>
            </a:r>
            <a:r>
              <a:rPr lang="en-US" sz="1200" i="1" dirty="0" smtClean="0">
                <a:latin typeface="Calibri"/>
                <a:cs typeface="Calibri"/>
              </a:rPr>
              <a:t> run (500 flows) Sept2012. The information presented here is an approximation. </a:t>
            </a:r>
          </a:p>
          <a:p>
            <a:r>
              <a:rPr lang="en-US" sz="1200" i="1" dirty="0" smtClean="0">
                <a:latin typeface="Calibri"/>
                <a:cs typeface="Calibri"/>
              </a:rPr>
              <a:t> User experiences may vary. </a:t>
            </a:r>
            <a:endParaRPr lang="en-US" sz="1200" i="1" dirty="0">
              <a:latin typeface="Calibri"/>
              <a:cs typeface="Calibri"/>
            </a:endParaRPr>
          </a:p>
        </p:txBody>
      </p:sp>
      <p:sp>
        <p:nvSpPr>
          <p:cNvPr id="58" name="TextBox 57"/>
          <p:cNvSpPr txBox="1"/>
          <p:nvPr/>
        </p:nvSpPr>
        <p:spPr>
          <a:xfrm>
            <a:off x="163233" y="1671369"/>
            <a:ext cx="2021194" cy="307777"/>
          </a:xfrm>
          <a:prstGeom prst="rect">
            <a:avLst/>
          </a:prstGeom>
          <a:noFill/>
        </p:spPr>
        <p:txBody>
          <a:bodyPr wrap="square" rtlCol="0">
            <a:spAutoFit/>
          </a:bodyPr>
          <a:lstStyle/>
          <a:p>
            <a:r>
              <a:rPr lang="en-US" sz="1400" b="1" dirty="0" smtClean="0">
                <a:latin typeface=""/>
                <a:cs typeface=""/>
              </a:rPr>
              <a:t>Process Description</a:t>
            </a:r>
            <a:endParaRPr lang="en-US" sz="1400" b="1" dirty="0">
              <a:latin typeface=""/>
              <a:cs typeface=""/>
            </a:endParaRPr>
          </a:p>
        </p:txBody>
      </p:sp>
      <p:sp>
        <p:nvSpPr>
          <p:cNvPr id="59" name="TextBox 58"/>
          <p:cNvSpPr txBox="1"/>
          <p:nvPr/>
        </p:nvSpPr>
        <p:spPr>
          <a:xfrm>
            <a:off x="1866574" y="1671369"/>
            <a:ext cx="1482766" cy="307777"/>
          </a:xfrm>
          <a:prstGeom prst="rect">
            <a:avLst/>
          </a:prstGeom>
          <a:noFill/>
        </p:spPr>
        <p:txBody>
          <a:bodyPr wrap="square" rtlCol="0">
            <a:spAutoFit/>
          </a:bodyPr>
          <a:lstStyle/>
          <a:p>
            <a:pPr algn="ctr"/>
            <a:r>
              <a:rPr lang="en-US" sz="1400" b="1" dirty="0" smtClean="0">
                <a:latin typeface=""/>
                <a:cs typeface=""/>
              </a:rPr>
              <a:t>File Types</a:t>
            </a:r>
            <a:endParaRPr lang="en-US" sz="1400" b="1" dirty="0">
              <a:latin typeface=""/>
              <a:cs typeface=""/>
            </a:endParaRPr>
          </a:p>
        </p:txBody>
      </p:sp>
      <p:sp>
        <p:nvSpPr>
          <p:cNvPr id="60" name="TextBox 59"/>
          <p:cNvSpPr txBox="1"/>
          <p:nvPr/>
        </p:nvSpPr>
        <p:spPr>
          <a:xfrm>
            <a:off x="3164673" y="1645969"/>
            <a:ext cx="1232619" cy="307777"/>
          </a:xfrm>
          <a:prstGeom prst="rect">
            <a:avLst/>
          </a:prstGeom>
          <a:noFill/>
        </p:spPr>
        <p:txBody>
          <a:bodyPr wrap="square" rtlCol="0">
            <a:spAutoFit/>
          </a:bodyPr>
          <a:lstStyle/>
          <a:p>
            <a:pPr algn="ctr"/>
            <a:r>
              <a:rPr lang="en-US" sz="1400" b="1" dirty="0" smtClean="0">
                <a:latin typeface="Calibri"/>
                <a:cs typeface="Calibri"/>
              </a:rPr>
              <a:t>Ion 314™ chip</a:t>
            </a:r>
            <a:endParaRPr lang="en-US" sz="1400" b="1" dirty="0">
              <a:latin typeface="Calibri"/>
              <a:cs typeface="Calibri"/>
            </a:endParaRPr>
          </a:p>
        </p:txBody>
      </p:sp>
      <p:sp>
        <p:nvSpPr>
          <p:cNvPr id="61" name="TextBox 60"/>
          <p:cNvSpPr txBox="1"/>
          <p:nvPr/>
        </p:nvSpPr>
        <p:spPr>
          <a:xfrm>
            <a:off x="4543694" y="1645969"/>
            <a:ext cx="1232619" cy="307777"/>
          </a:xfrm>
          <a:prstGeom prst="rect">
            <a:avLst/>
          </a:prstGeom>
          <a:noFill/>
        </p:spPr>
        <p:txBody>
          <a:bodyPr wrap="square" rtlCol="0">
            <a:spAutoFit/>
          </a:bodyPr>
          <a:lstStyle/>
          <a:p>
            <a:pPr algn="ctr"/>
            <a:r>
              <a:rPr lang="en-US" sz="1400" b="1" dirty="0" smtClean="0">
                <a:latin typeface="Calibri"/>
                <a:cs typeface="Calibri"/>
              </a:rPr>
              <a:t>Ion 316™ chip</a:t>
            </a:r>
            <a:endParaRPr lang="en-US" sz="1400" b="1" dirty="0">
              <a:latin typeface="Calibri"/>
              <a:cs typeface="Calibri"/>
            </a:endParaRPr>
          </a:p>
        </p:txBody>
      </p:sp>
      <p:sp>
        <p:nvSpPr>
          <p:cNvPr id="62" name="TextBox 61"/>
          <p:cNvSpPr txBox="1"/>
          <p:nvPr/>
        </p:nvSpPr>
        <p:spPr>
          <a:xfrm>
            <a:off x="5617650" y="1663350"/>
            <a:ext cx="1482766" cy="523220"/>
          </a:xfrm>
          <a:prstGeom prst="rect">
            <a:avLst/>
          </a:prstGeom>
          <a:noFill/>
        </p:spPr>
        <p:txBody>
          <a:bodyPr wrap="square" rtlCol="0">
            <a:spAutoFit/>
          </a:bodyPr>
          <a:lstStyle/>
          <a:p>
            <a:pPr algn="ctr"/>
            <a:r>
              <a:rPr lang="en-US" sz="1400" b="1" dirty="0" smtClean="0">
                <a:latin typeface="Calibri"/>
                <a:cs typeface="Calibri"/>
              </a:rPr>
              <a:t>Ion 318™ / 520™chip</a:t>
            </a:r>
            <a:endParaRPr lang="en-US" sz="1400" b="1" dirty="0">
              <a:latin typeface="Calibri"/>
              <a:cs typeface="Calibri"/>
            </a:endParaRPr>
          </a:p>
        </p:txBody>
      </p:sp>
      <p:sp>
        <p:nvSpPr>
          <p:cNvPr id="49" name="Title 1"/>
          <p:cNvSpPr>
            <a:spLocks noGrp="1"/>
          </p:cNvSpPr>
          <p:nvPr>
            <p:ph type="title"/>
          </p:nvPr>
        </p:nvSpPr>
        <p:spPr>
          <a:xfrm>
            <a:off x="390997" y="-30480"/>
            <a:ext cx="8238744" cy="1057782"/>
          </a:xfrm>
        </p:spPr>
        <p:txBody>
          <a:bodyPr/>
          <a:lstStyle/>
          <a:p>
            <a:r>
              <a:rPr lang="en-US" dirty="0"/>
              <a:t>Torrent Pipeline – Approximate </a:t>
            </a:r>
            <a:r>
              <a:rPr lang="en-US" dirty="0" smtClean="0"/>
              <a:t>Data </a:t>
            </a:r>
            <a:r>
              <a:rPr lang="en-US" dirty="0"/>
              <a:t>Sizes</a:t>
            </a:r>
            <a:r>
              <a:rPr lang="en-US" dirty="0" smtClean="0"/>
              <a:t>*</a:t>
            </a:r>
            <a:endParaRPr lang="en-US" dirty="0"/>
          </a:p>
        </p:txBody>
      </p:sp>
      <p:sp>
        <p:nvSpPr>
          <p:cNvPr id="43" name="AutoShape 29"/>
          <p:cNvSpPr>
            <a:spLocks noChangeArrowheads="1"/>
          </p:cNvSpPr>
          <p:nvPr/>
        </p:nvSpPr>
        <p:spPr bwMode="auto">
          <a:xfrm>
            <a:off x="7160826" y="2168290"/>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2 TB</a:t>
            </a:r>
            <a:endParaRPr lang="en-US" sz="1400" b="1" dirty="0">
              <a:solidFill>
                <a:schemeClr val="bg1"/>
              </a:solidFill>
              <a:latin typeface=""/>
              <a:cs typeface=""/>
            </a:endParaRPr>
          </a:p>
        </p:txBody>
      </p:sp>
      <p:sp>
        <p:nvSpPr>
          <p:cNvPr id="44" name="AutoShape 30"/>
          <p:cNvSpPr>
            <a:spLocks noChangeArrowheads="1"/>
          </p:cNvSpPr>
          <p:nvPr/>
        </p:nvSpPr>
        <p:spPr bwMode="auto">
          <a:xfrm>
            <a:off x="7158709" y="2724973"/>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80-100 </a:t>
            </a:r>
            <a:r>
              <a:rPr lang="en-US" sz="1400" b="1" dirty="0">
                <a:solidFill>
                  <a:schemeClr val="bg1"/>
                </a:solidFill>
                <a:latin typeface=""/>
                <a:cs typeface=""/>
              </a:rPr>
              <a:t>GB</a:t>
            </a:r>
          </a:p>
        </p:txBody>
      </p:sp>
      <p:sp>
        <p:nvSpPr>
          <p:cNvPr id="45" name="AutoShape 31"/>
          <p:cNvSpPr>
            <a:spLocks noChangeArrowheads="1"/>
          </p:cNvSpPr>
          <p:nvPr/>
        </p:nvSpPr>
        <p:spPr bwMode="auto">
          <a:xfrm>
            <a:off x="7151301" y="3844690"/>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100-120GB</a:t>
            </a:r>
            <a:endParaRPr lang="en-US" sz="1400" b="1" dirty="0">
              <a:solidFill>
                <a:schemeClr val="bg1"/>
              </a:solidFill>
              <a:latin typeface=""/>
              <a:cs typeface=""/>
            </a:endParaRPr>
          </a:p>
        </p:txBody>
      </p:sp>
      <p:sp>
        <p:nvSpPr>
          <p:cNvPr id="46" name="AutoShape 32"/>
          <p:cNvSpPr>
            <a:spLocks noChangeArrowheads="1"/>
          </p:cNvSpPr>
          <p:nvPr/>
        </p:nvSpPr>
        <p:spPr bwMode="auto">
          <a:xfrm>
            <a:off x="7136485" y="4396081"/>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20-30 </a:t>
            </a:r>
            <a:r>
              <a:rPr lang="en-US" sz="1400" b="1" dirty="0">
                <a:solidFill>
                  <a:schemeClr val="bg1"/>
                </a:solidFill>
                <a:latin typeface=""/>
                <a:cs typeface=""/>
              </a:rPr>
              <a:t>GB</a:t>
            </a:r>
          </a:p>
        </p:txBody>
      </p:sp>
      <p:sp>
        <p:nvSpPr>
          <p:cNvPr id="47" name="AutoShape 45"/>
          <p:cNvSpPr>
            <a:spLocks noChangeArrowheads="1"/>
          </p:cNvSpPr>
          <p:nvPr/>
        </p:nvSpPr>
        <p:spPr bwMode="auto">
          <a:xfrm>
            <a:off x="7162943" y="3279540"/>
            <a:ext cx="1076862" cy="381000"/>
          </a:xfrm>
          <a:prstGeom prst="roundRect">
            <a:avLst>
              <a:gd name="adj" fmla="val 16667"/>
            </a:avLst>
          </a:prstGeom>
          <a:solidFill>
            <a:srgbClr val="6887B0"/>
          </a:solidFill>
          <a:ln w="9525">
            <a:noFill/>
            <a:round/>
            <a:headEnd/>
            <a:tailEnd/>
          </a:ln>
          <a:effectLst/>
        </p:spPr>
        <p:txBody>
          <a:bodyPr wrap="none" anchor="ctr"/>
          <a:lstStyle/>
          <a:p>
            <a:pPr algn="ctr"/>
            <a:r>
              <a:rPr lang="en-US" sz="1400" b="1" dirty="0" smtClean="0">
                <a:solidFill>
                  <a:schemeClr val="bg1"/>
                </a:solidFill>
                <a:latin typeface=""/>
                <a:cs typeface=""/>
              </a:rPr>
              <a:t>40-60 </a:t>
            </a:r>
            <a:r>
              <a:rPr lang="en-US" sz="1400" b="1" dirty="0">
                <a:solidFill>
                  <a:schemeClr val="bg1"/>
                </a:solidFill>
                <a:latin typeface=""/>
                <a:cs typeface=""/>
              </a:rPr>
              <a:t>GB</a:t>
            </a:r>
          </a:p>
        </p:txBody>
      </p:sp>
      <p:sp>
        <p:nvSpPr>
          <p:cNvPr id="48" name="TextBox 47"/>
          <p:cNvSpPr txBox="1"/>
          <p:nvPr/>
        </p:nvSpPr>
        <p:spPr>
          <a:xfrm>
            <a:off x="6920507" y="1666340"/>
            <a:ext cx="1482766" cy="523220"/>
          </a:xfrm>
          <a:prstGeom prst="rect">
            <a:avLst/>
          </a:prstGeom>
          <a:noFill/>
        </p:spPr>
        <p:txBody>
          <a:bodyPr wrap="square" rtlCol="0">
            <a:spAutoFit/>
          </a:bodyPr>
          <a:lstStyle/>
          <a:p>
            <a:pPr algn="ctr"/>
            <a:r>
              <a:rPr lang="en-US" sz="1400" b="1" dirty="0" smtClean="0">
                <a:latin typeface="Calibri"/>
                <a:cs typeface="Calibri"/>
              </a:rPr>
              <a:t>Ion PI™/540™ chip</a:t>
            </a:r>
            <a:endParaRPr lang="en-US" sz="1400" b="1" dirty="0">
              <a:latin typeface="Calibri"/>
              <a:cs typeface="Calibri"/>
            </a:endParaRPr>
          </a:p>
        </p:txBody>
      </p:sp>
    </p:spTree>
    <p:extLst>
      <p:ext uri="{BB962C8B-B14F-4D97-AF65-F5344CB8AC3E}">
        <p14:creationId xmlns:p14="http://schemas.microsoft.com/office/powerpoint/2010/main" val="169018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rpPPTtemplate_External">
  <a:themeElements>
    <a:clrScheme name="2012_Corp and Custom">
      <a:dk1>
        <a:srgbClr val="000000"/>
      </a:dk1>
      <a:lt1>
        <a:srgbClr val="FFFFFF"/>
      </a:lt1>
      <a:dk2>
        <a:srgbClr val="293E6B"/>
      </a:dk2>
      <a:lt2>
        <a:srgbClr val="B5B7B4"/>
      </a:lt2>
      <a:accent1>
        <a:srgbClr val="C6D2E1"/>
      </a:accent1>
      <a:accent2>
        <a:srgbClr val="558476"/>
      </a:accent2>
      <a:accent3>
        <a:srgbClr val="009EDB"/>
      </a:accent3>
      <a:accent4>
        <a:srgbClr val="EE3134"/>
      </a:accent4>
      <a:accent5>
        <a:srgbClr val="5381AC"/>
      </a:accent5>
      <a:accent6>
        <a:srgbClr val="FFCC00"/>
      </a:accent6>
      <a:hlink>
        <a:srgbClr val="26BCD7"/>
      </a:hlink>
      <a:folHlink>
        <a:srgbClr val="78256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4" charset="0"/>
          </a:defRPr>
        </a:defPPr>
      </a:lstStyle>
    </a:lnDef>
  </a:objectDefaults>
  <a:extraClrSchemeLst>
    <a:extraClrScheme>
      <a:clrScheme name="2010ThermoFisherScientificPPTTemplate_rev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10ThermoFisherScientificPPTTemplate_rev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10ThermoFisherScientificPPTTemplate_rev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10ThermoFisherScientificPPTTemplate_rev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10ThermoFisherScientificPPTTemplate_rev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10ThermoFisherScientificPPTTemplate_rev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10ThermoFisherScientificPPTTemplate_rev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010ThermoFisherScientificPPTTemplate_rev2 8">
        <a:dk1>
          <a:srgbClr val="000000"/>
        </a:dk1>
        <a:lt1>
          <a:srgbClr val="FFFFFF"/>
        </a:lt1>
        <a:dk2>
          <a:srgbClr val="000000"/>
        </a:dk2>
        <a:lt2>
          <a:srgbClr val="FFFFFF"/>
        </a:lt2>
        <a:accent1>
          <a:srgbClr val="3399FF"/>
        </a:accent1>
        <a:accent2>
          <a:srgbClr val="3333CC"/>
        </a:accent2>
        <a:accent3>
          <a:srgbClr val="AAAAAA"/>
        </a:accent3>
        <a:accent4>
          <a:srgbClr val="DADADA"/>
        </a:accent4>
        <a:accent5>
          <a:srgbClr val="ADCA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2010ThermoFisherScientificPPTTemplate_rev2 9">
        <a:dk1>
          <a:srgbClr val="000000"/>
        </a:dk1>
        <a:lt1>
          <a:srgbClr val="FFFFFF"/>
        </a:lt1>
        <a:dk2>
          <a:srgbClr val="000000"/>
        </a:dk2>
        <a:lt2>
          <a:srgbClr val="FFFFFF"/>
        </a:lt2>
        <a:accent1>
          <a:srgbClr val="66CCFF"/>
        </a:accent1>
        <a:accent2>
          <a:srgbClr val="3333CC"/>
        </a:accent2>
        <a:accent3>
          <a:srgbClr val="AAAAAA"/>
        </a:accent3>
        <a:accent4>
          <a:srgbClr val="DADADA"/>
        </a:accent4>
        <a:accent5>
          <a:srgbClr val="B8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custClrLst>
    <a:custClr name="Custom Color 1">
      <a:srgbClr val="26BCD7"/>
    </a:custClr>
    <a:custClr name="Custom Color 2">
      <a:srgbClr val="9ECEEB"/>
    </a:custClr>
    <a:custClr name="Custom Color 3">
      <a:srgbClr val="B5BF00"/>
    </a:custClr>
    <a:custClr name="Custom Color 4">
      <a:srgbClr val="8A9E99"/>
    </a:custClr>
    <a:custClr name="Custom Color 5">
      <a:srgbClr val="EF8200"/>
    </a:custClr>
    <a:custClr name="Custom Color 6">
      <a:srgbClr val="F2CB65"/>
    </a:custClr>
    <a:custClr name="Custom Color 7">
      <a:srgbClr val="78256F"/>
    </a:custClr>
    <a:custClr name="Custom Color 8">
      <a:srgbClr val="624D7D"/>
    </a:custClr>
    <a:custClr name="Custom Color 9">
      <a:srgbClr val="7A6691"/>
    </a:custClr>
    <a:custClr name="Custom Color 10">
      <a:srgbClr val="C4C1A0"/>
    </a:custClr>
    <a:custClr name="Custom Color 11">
      <a:srgbClr val="7E696D"/>
    </a:custClr>
    <a:custClr name="Custom Color 12">
      <a:srgbClr val="616265"/>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
    <a:dk1>
      <a:srgbClr val="1A2155"/>
    </a:dk1>
    <a:lt1>
      <a:srgbClr val="FFFFFF"/>
    </a:lt1>
    <a:dk2>
      <a:srgbClr val="565A5C"/>
    </a:dk2>
    <a:lt2>
      <a:srgbClr val="FFFFFF"/>
    </a:lt2>
    <a:accent1>
      <a:srgbClr val="1A2155"/>
    </a:accent1>
    <a:accent2>
      <a:srgbClr val="006699"/>
    </a:accent2>
    <a:accent3>
      <a:srgbClr val="FF9933"/>
    </a:accent3>
    <a:accent4>
      <a:srgbClr val="663399"/>
    </a:accent4>
    <a:accent5>
      <a:srgbClr val="999999"/>
    </a:accent5>
    <a:accent6>
      <a:srgbClr val="CC092F"/>
    </a:accent6>
    <a:hlink>
      <a:srgbClr val="006AAC"/>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y xmlns="D21C6DFC-48BA-4751-AF2E-6C0D5802DB6B">1</Category>
    <Brand xmlns="D21C6DFC-48BA-4751-AF2E-6C0D5802DB6B">4</Brand>
    <Learn_x0020_More_x0020_Here xmlns="d21c6dfc-48ba-4751-af2e-6c0d5802db6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AC783C093F8349A003B13A9A7C53EC" ma:contentTypeVersion="10" ma:contentTypeDescription="Create a new document." ma:contentTypeScope="" ma:versionID="93e15e97e7af27311c9c4be12dc21c56">
  <xsd:schema xmlns:xsd="http://www.w3.org/2001/XMLSchema" xmlns:p="http://schemas.microsoft.com/office/2006/metadata/properties" xmlns:ns2="D21C6DFC-48BA-4751-AF2E-6C0D5802DB6B" xmlns:ns3="d21c6dfc-48ba-4751-af2e-6c0d5802db6b" targetNamespace="http://schemas.microsoft.com/office/2006/metadata/properties" ma:root="true" ma:fieldsID="7ad4b96052a0e832f10fd1fdc7bdcc88" ns2:_="" ns3:_="">
    <xsd:import namespace="D21C6DFC-48BA-4751-AF2E-6C0D5802DB6B"/>
    <xsd:import namespace="d21c6dfc-48ba-4751-af2e-6c0d5802db6b"/>
    <xsd:element name="properties">
      <xsd:complexType>
        <xsd:sequence>
          <xsd:element name="documentManagement">
            <xsd:complexType>
              <xsd:all>
                <xsd:element ref="ns2:Brand" minOccurs="0"/>
                <xsd:element ref="ns2:Category" minOccurs="0"/>
                <xsd:element ref="ns3:Learn_x0020_More_x0020_Here" minOccurs="0"/>
              </xsd:all>
            </xsd:complexType>
          </xsd:element>
        </xsd:sequence>
      </xsd:complexType>
    </xsd:element>
  </xsd:schema>
  <xsd:schema xmlns:xsd="http://www.w3.org/2001/XMLSchema" xmlns:dms="http://schemas.microsoft.com/office/2006/documentManagement/types" targetNamespace="D21C6DFC-48BA-4751-AF2E-6C0D5802DB6B" elementFormDefault="qualified">
    <xsd:import namespace="http://schemas.microsoft.com/office/2006/documentManagement/types"/>
    <xsd:element name="Brand" ma:index="2" nillable="true" ma:displayName="Brand" ma:list="{D9395BF8-483E-4DB9-99D4-1D0B9C5C2BCA}" ma:internalName="Brand" ma:readOnly="false" ma:showField="Title">
      <xsd:simpleType>
        <xsd:restriction base="dms:Lookup"/>
      </xsd:simpleType>
    </xsd:element>
    <xsd:element name="Category" ma:index="3" nillable="true" ma:displayName="Category" ma:list="{B164AAF1-A876-41A9-ACFA-1AE85E77DE4F}" ma:internalName="Category" ma:readOnly="false" ma:showField="Title">
      <xsd:simpleType>
        <xsd:restriction base="dms:Lookup"/>
      </xsd:simpleType>
    </xsd:element>
  </xsd:schema>
  <xsd:schema xmlns:xsd="http://www.w3.org/2001/XMLSchema" xmlns:dms="http://schemas.microsoft.com/office/2006/documentManagement/types" targetNamespace="d21c6dfc-48ba-4751-af2e-6c0d5802db6b" elementFormDefault="qualified">
    <xsd:import namespace="http://schemas.microsoft.com/office/2006/documentManagement/types"/>
    <xsd:element name="Learn_x0020_More_x0020_Here" ma:index="4" nillable="true" ma:displayName="Learn More Here" ma:internalName="Learn_x0020_More_x0020_Her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ma:readOnly="true"/>
        <xsd:element ref="dc:title" minOccurs="0" maxOccurs="1" ma:index="1" ma:displayName="Title"/>
        <xsd:element ref="dc:subject" minOccurs="0" maxOccurs="1"/>
        <xsd:element ref="dc:description" minOccurs="0" maxOccurs="1"/>
        <xsd:element name="keywords" maxOccurs="1" ma:index="11" ma:displayName="Keywords">
          <xsd:simpleType>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365743-F2B0-4D79-B75C-8036ABF8561B}">
  <ds:schemaRefs>
    <ds:schemaRef ds:uri="http://purl.org/dc/elements/1.1/"/>
    <ds:schemaRef ds:uri="http://schemas.microsoft.com/office/2006/documentManagement/types"/>
    <ds:schemaRef ds:uri="d21c6dfc-48ba-4751-af2e-6c0d5802db6b"/>
    <ds:schemaRef ds:uri="http://purl.org/dc/dcmitype/"/>
    <ds:schemaRef ds:uri="D21C6DFC-48BA-4751-AF2E-6C0D5802DB6B"/>
    <ds:schemaRef ds:uri="http://www.w3.org/XML/1998/namespace"/>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D1FA81CA-89F1-48FA-847B-90AB054F3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1C6DFC-48BA-4751-AF2E-6C0D5802DB6B"/>
    <ds:schemaRef ds:uri="d21c6dfc-48ba-4751-af2e-6c0d5802db6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F70871B6-8DE8-4709-8C9B-9FB14FA56D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CorpPPTtemplate_External</Template>
  <TotalTime>5347</TotalTime>
  <Words>4633</Words>
  <Application>Microsoft Office PowerPoint</Application>
  <PresentationFormat>On-screen Show (4:3)</PresentationFormat>
  <Paragraphs>526</Paragraphs>
  <Slides>48</Slides>
  <Notes>40</Notes>
  <HiddenSlides>6</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CorpPPTtemplate_External</vt:lpstr>
      <vt:lpstr>Ion S5/S5xl Primary &amp; Secondary Analysis Overview</vt:lpstr>
      <vt:lpstr>Objectives for this part of the Training</vt:lpstr>
      <vt:lpstr>Agenda</vt:lpstr>
      <vt:lpstr>Data Analysis Workflow</vt:lpstr>
      <vt:lpstr>Primary Data Analysis Workflow</vt:lpstr>
      <vt:lpstr>Torrent Suite Data Analysis Flow</vt:lpstr>
      <vt:lpstr>File format definitions</vt:lpstr>
      <vt:lpstr>File format definition</vt:lpstr>
      <vt:lpstr>Torrent Pipeline – Approximate Data Sizes*</vt:lpstr>
      <vt:lpstr>Overview workflow</vt:lpstr>
      <vt:lpstr>Classification</vt:lpstr>
      <vt:lpstr>Signal Processing</vt:lpstr>
      <vt:lpstr>Base Caller</vt:lpstr>
      <vt:lpstr>Read Filter</vt:lpstr>
      <vt:lpstr>Read Filter – Low quality</vt:lpstr>
      <vt:lpstr>Read Filter – Primer-dimer</vt:lpstr>
      <vt:lpstr>Read Filter – 3’ adapter trim</vt:lpstr>
      <vt:lpstr>Quality Trimming</vt:lpstr>
      <vt:lpstr>Quality Values</vt:lpstr>
      <vt:lpstr>Predictors</vt:lpstr>
      <vt:lpstr>What does Q20 mean? </vt:lpstr>
      <vt:lpstr>Quality Values - Phred-like score</vt:lpstr>
      <vt:lpstr>PowerPoint Presentation</vt:lpstr>
      <vt:lpstr>How is trimming performed?</vt:lpstr>
      <vt:lpstr>Quality Trimming – per base quality scores</vt:lpstr>
      <vt:lpstr>Sequence Alignment</vt:lpstr>
      <vt:lpstr>The Torrent Mapper  - TMAP</vt:lpstr>
      <vt:lpstr>TMAP</vt:lpstr>
      <vt:lpstr>TMAP Workflow</vt:lpstr>
      <vt:lpstr>Default Command</vt:lpstr>
      <vt:lpstr>Extension &amp; Scoring example…</vt:lpstr>
      <vt:lpstr>Miscellaneous Features</vt:lpstr>
      <vt:lpstr>AQ20 Metric </vt:lpstr>
      <vt:lpstr>AQ20 - caveat</vt:lpstr>
      <vt:lpstr>Output files: BAM files</vt:lpstr>
      <vt:lpstr>IGV (Interactive Genomics Viewer)</vt:lpstr>
      <vt:lpstr>UCSC Genome Browser</vt:lpstr>
      <vt:lpstr>Plugins</vt:lpstr>
      <vt:lpstr>Plugins: FileExporter</vt:lpstr>
      <vt:lpstr>Plugins: FileExporter Plugin</vt:lpstr>
      <vt:lpstr>Plugins: Variant Caller</vt:lpstr>
      <vt:lpstr>Plugins: CoverageAnalysis</vt:lpstr>
      <vt:lpstr>Torrent Browser Plugin Store &amp; Torrent Suite™ Plugins</vt:lpstr>
      <vt:lpstr>Re-analyze</vt:lpstr>
      <vt:lpstr>Re-analyze</vt:lpstr>
      <vt:lpstr>PowerPoint Presentation</vt:lpstr>
      <vt:lpstr>Ion Torrent™ : Semiconductor Sequencing for Life™</vt:lpstr>
      <vt:lpstr>PowerPoint Presentation</vt:lpstr>
    </vt:vector>
  </TitlesOfParts>
  <Company>Life Technologies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Template for External Use</dc:title>
  <dc:subject>TFS PPT template draft</dc:subject>
  <dc:creator>Bradley Toms</dc:creator>
  <cp:keywords>Corporate PPT Template</cp:keywords>
  <dc:description>Please see additional notes on template's last page.</dc:description>
  <cp:lastModifiedBy>David, Rob</cp:lastModifiedBy>
  <cp:revision>16</cp:revision>
  <cp:lastPrinted>2011-11-02T18:56:08Z</cp:lastPrinted>
  <dcterms:created xsi:type="dcterms:W3CDTF">2014-03-24T21:10:12Z</dcterms:created>
  <dcterms:modified xsi:type="dcterms:W3CDTF">2017-02-02T13:45:54Z</dcterms:modified>
  <cp:category>1</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000800bc01000000000001024120</vt:lpwstr>
  </property>
  <property fmtid="{D5CDD505-2E9C-101B-9397-08002B2CF9AE}" pid="3" name="ContentTypeId">
    <vt:lpwstr>0x010100A1AC783C093F8349A003B13A9A7C53EC</vt:lpwstr>
  </property>
  <property fmtid="{D5CDD505-2E9C-101B-9397-08002B2CF9AE}" pid="4" name="Order">
    <vt:r8>500</vt:r8>
  </property>
</Properties>
</file>