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77" d="100"/>
          <a:sy n="77" d="100"/>
        </p:scale>
        <p:origin x="71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8CEF6-7E17-F243-B73A-9B47677C64B5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134D2-571B-8E42-9896-E837CE50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134D2-571B-8E42-9896-E837CE5047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9023-662D-B149-8D41-B42E230BF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A7596-643B-7443-84A8-171717B42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2578-BAD5-5A46-96A2-8BCBE53F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758A-305F-B740-85C4-386A892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E9C6-149E-7E4D-A6EA-F2E9F010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6AC8-C9A9-2A49-B17F-5AF53DB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91FC-5F4A-1D44-BF3D-AA96DE26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EECF-E101-E441-A93A-FDCCFD6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9A2F-B683-334D-B212-1780406D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43CF-5FAC-8C47-94E3-A38782B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854AA-18C5-2846-B167-1944777A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F06D-058B-274E-A431-158E2CA90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1F07-E61B-5E40-9D2D-63B338BB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2C3C-894F-F542-9CA6-0B435B25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DE7F-081E-C641-A839-AEF4999C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0B86-5AB0-8F49-882C-76571957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5B81-1EDD-5C47-B12E-4BD75C80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C069-8862-B441-A43E-C680539B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6217-B565-6B4D-99A5-22C5598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4A22-66C7-F14B-8112-57E456E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C9C-5A00-314C-976F-B5C78F11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2CEE-5B7C-2E46-9CE3-4A405E5F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5F53-991F-E24D-BD4C-7E9C2D80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A99E9-70AB-1049-ACC1-761AAB1D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07C2-514E-534D-BC18-C99BF23E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55A-C3E6-2042-937A-2BC9C794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260C-CD1A-124D-A53F-891E11F75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6CD8-7E33-A441-B836-15BE4E9F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7E655-9EC4-DB45-9FC0-3560C8E5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FC83-B827-454F-A20D-0047A572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6288-1117-2E4F-84CD-0170DFA3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C588-00A3-4846-849A-B602D600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BB94-75CA-3440-8389-36BF2CC5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9523F-E503-624E-B526-B451CBFD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1779-458F-6E45-9967-A32922559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41D99-3314-8546-B5B5-41D977034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28003-7D80-3045-A043-EE352D6B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3EABF-0E06-694C-9C2E-BD0BB49F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58E0E-3927-D84F-8F7E-4DAE048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1E42-EE36-F045-AF42-0548767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1E491-55A4-6043-B50A-AFBAADBD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5BCBB-20C9-2F49-93AB-55B06C2D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7254C-D5B1-BE4B-A87E-0164D143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2E058-4059-FB4C-8F14-93774D10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D1C57-940A-F24E-B012-0E08F6FB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A1770-4796-B84D-8549-CB55FC90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4BB-45D7-5844-97D2-934E6D89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F23A-6C94-DD4C-ADE2-7A83F578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4CB2-5AE3-A043-BE45-0B06E97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22FE-25A3-6446-9FA3-D66A8455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78C6-6344-744A-B6B6-0C64D99C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C0CDE-5286-8A46-98AB-008EBD56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34EC-31DF-6745-945D-837D9541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C7558-2324-4B41-AEE0-F20FE6D4C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9AEA-A491-244E-AB1D-4D375748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5464-B7E9-A54B-833C-00FDADA5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7630-4DFD-564D-8F53-744908AA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3623-4602-AE4D-B54F-FD1F1762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80104-F658-8549-8610-A11F723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969B-AB88-0F46-AA9E-22A89BB7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E030-D3AF-CC4C-AB5E-F7B212BDB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D887-31C4-624F-9B9A-B3896C8E770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A736-12B0-8844-AA58-884474940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7686-DC64-D848-A6F6-A0A5BCF0C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B3C3-54BA-CF45-9C22-B795E03D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671DD-D99D-1446-8D52-1B2F8CAC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08" y="5958069"/>
            <a:ext cx="2023392" cy="47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8DA94-B482-1F42-91F0-1916A630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93" y="5793013"/>
            <a:ext cx="2470796" cy="802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74C4D9-E467-E04B-9663-1234F6DB91E8}"/>
              </a:ext>
            </a:extLst>
          </p:cNvPr>
          <p:cNvSpPr/>
          <p:nvPr/>
        </p:nvSpPr>
        <p:spPr>
          <a:xfrm>
            <a:off x="4665084" y="225631"/>
            <a:ext cx="28269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Helvetica" pitchFamily="2" charset="0"/>
              </a:rPr>
              <a:t>Team VIE-PKU</a:t>
            </a:r>
            <a:endParaRPr lang="en-US" sz="30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E8D9A-12FC-5949-8A4C-269EADF4C0A7}"/>
              </a:ext>
            </a:extLst>
          </p:cNvPr>
          <p:cNvSpPr/>
          <p:nvPr/>
        </p:nvSpPr>
        <p:spPr>
          <a:xfrm>
            <a:off x="3025655" y="1010696"/>
            <a:ext cx="6140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err="1">
                <a:solidFill>
                  <a:srgbClr val="000000"/>
                </a:solidFill>
                <a:latin typeface="Helvetica" pitchFamily="2" charset="0"/>
              </a:rPr>
              <a:t>EndoVis</a:t>
            </a:r>
            <a:r>
              <a:rPr lang="en-US" sz="2000" i="1" dirty="0">
                <a:solidFill>
                  <a:srgbClr val="000000"/>
                </a:solidFill>
                <a:latin typeface="Helvetica" pitchFamily="2" charset="0"/>
              </a:rPr>
              <a:t> 2019 Surgical Workflow and Skill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F3668-F80B-0149-94DF-2E934F2E9A26}"/>
              </a:ext>
            </a:extLst>
          </p:cNvPr>
          <p:cNvSpPr/>
          <p:nvPr/>
        </p:nvSpPr>
        <p:spPr>
          <a:xfrm>
            <a:off x="7956408" y="2005684"/>
            <a:ext cx="298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Helvetica" pitchFamily="2" charset="0"/>
              </a:rPr>
              <a:t>Daochang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 Liu</a:t>
            </a: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Peking University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141EC-0C79-1B44-8842-801C416B4024}"/>
              </a:ext>
            </a:extLst>
          </p:cNvPr>
          <p:cNvSpPr/>
          <p:nvPr/>
        </p:nvSpPr>
        <p:spPr>
          <a:xfrm>
            <a:off x="1250589" y="2005684"/>
            <a:ext cx="3004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Helvetica" pitchFamily="2" charset="0"/>
              </a:rPr>
              <a:t>Mengqi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 Guo</a:t>
            </a: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Beihang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4CC1F-25CE-AE4A-9508-C9CBFFD8AA3E}"/>
              </a:ext>
            </a:extLst>
          </p:cNvPr>
          <p:cNvSpPr/>
          <p:nvPr/>
        </p:nvSpPr>
        <p:spPr>
          <a:xfrm>
            <a:off x="5094946" y="2005684"/>
            <a:ext cx="1967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Chen Gong</a:t>
            </a: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Peking University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1ED57-DA0E-3841-95FC-7C06DB4755CA}"/>
              </a:ext>
            </a:extLst>
          </p:cNvPr>
          <p:cNvSpPr/>
          <p:nvPr/>
        </p:nvSpPr>
        <p:spPr>
          <a:xfrm>
            <a:off x="4356161" y="4739501"/>
            <a:ext cx="3479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Helvetica" pitchFamily="2" charset="0"/>
              </a:rPr>
              <a:t>Tingting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 Jiang</a:t>
            </a: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Peking University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0C224B-7910-8A43-8D27-B099D0D72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560" y="2685203"/>
            <a:ext cx="1483976" cy="14801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B927D-E14E-D942-AA7D-C58CE725A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191" y="2653404"/>
            <a:ext cx="1479436" cy="1480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C98799-A880-1144-BA1A-994833783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437" y="2685203"/>
            <a:ext cx="1496607" cy="1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3FD75C-EC69-3F4A-B208-F57F7D60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6" y="1345788"/>
            <a:ext cx="10545841" cy="35821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493A42-79C9-2941-BA44-5A495EFBBBF4}"/>
              </a:ext>
            </a:extLst>
          </p:cNvPr>
          <p:cNvSpPr/>
          <p:nvPr/>
        </p:nvSpPr>
        <p:spPr>
          <a:xfrm>
            <a:off x="848496" y="6338155"/>
            <a:ext cx="107915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Helvetica" pitchFamily="2" charset="0"/>
              </a:rPr>
              <a:t>[1] </a:t>
            </a:r>
            <a:r>
              <a:rPr lang="en-US" sz="1300" dirty="0" err="1">
                <a:solidFill>
                  <a:srgbClr val="000000"/>
                </a:solidFill>
                <a:latin typeface="Helvetica" pitchFamily="2" charset="0"/>
              </a:rPr>
              <a:t>Jin</a:t>
            </a:r>
            <a:r>
              <a:rPr lang="en-US" sz="1300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Helvetica" pitchFamily="2" charset="0"/>
              </a:rPr>
              <a:t>Yueming</a:t>
            </a:r>
            <a:r>
              <a:rPr lang="en-US" sz="1300" dirty="0">
                <a:solidFill>
                  <a:srgbClr val="000000"/>
                </a:solidFill>
                <a:latin typeface="Helvetica" pitchFamily="2" charset="0"/>
              </a:rPr>
              <a:t>, et al. "SV-</a:t>
            </a:r>
            <a:r>
              <a:rPr lang="en-US" sz="1300" dirty="0" err="1">
                <a:solidFill>
                  <a:srgbClr val="000000"/>
                </a:solidFill>
                <a:latin typeface="Helvetica" pitchFamily="2" charset="0"/>
              </a:rPr>
              <a:t>RCNet</a:t>
            </a:r>
            <a:r>
              <a:rPr lang="en-US" sz="1300" dirty="0">
                <a:solidFill>
                  <a:srgbClr val="000000"/>
                </a:solidFill>
                <a:latin typeface="Helvetica" pitchFamily="2" charset="0"/>
              </a:rPr>
              <a:t>: workflow recognition from surgical videos using recurrent convolutional network.” TMI 2017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B7E11-CC05-BB46-B059-685407050EE0}"/>
              </a:ext>
            </a:extLst>
          </p:cNvPr>
          <p:cNvSpPr/>
          <p:nvPr/>
        </p:nvSpPr>
        <p:spPr>
          <a:xfrm>
            <a:off x="4665084" y="225631"/>
            <a:ext cx="28269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Helvetica" pitchFamily="2" charset="0"/>
              </a:rPr>
              <a:t>Team VIE-PKU</a:t>
            </a:r>
            <a:endParaRPr lang="en-US" sz="30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FC10B-ECFD-B045-A31F-2216B6107EA4}"/>
              </a:ext>
            </a:extLst>
          </p:cNvPr>
          <p:cNvSpPr/>
          <p:nvPr/>
        </p:nvSpPr>
        <p:spPr>
          <a:xfrm>
            <a:off x="9896205" y="4016930"/>
            <a:ext cx="1999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Helvetica" pitchFamily="2" charset="0"/>
              </a:rPr>
              <a:t>correlation constraints…</a:t>
            </a:r>
            <a:endParaRPr lang="en-US" sz="2000" b="1" i="1" dirty="0">
              <a:solidFill>
                <a:srgbClr val="C00000"/>
              </a:solidFill>
              <a:effectLst/>
              <a:latin typeface="Helvetica" pitchFamily="2" charset="0"/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5C3541EA-B49A-244C-9215-341CC10ED263}"/>
              </a:ext>
            </a:extLst>
          </p:cNvPr>
          <p:cNvSpPr/>
          <p:nvPr/>
        </p:nvSpPr>
        <p:spPr>
          <a:xfrm>
            <a:off x="7752000" y="1890571"/>
            <a:ext cx="848304" cy="2503009"/>
          </a:xfrm>
          <a:prstGeom prst="arc">
            <a:avLst>
              <a:gd name="adj1" fmla="val 16200000"/>
              <a:gd name="adj2" fmla="val 5068502"/>
            </a:avLst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1CF9D38-6565-374C-8B13-35B6F764EB5C}"/>
              </a:ext>
            </a:extLst>
          </p:cNvPr>
          <p:cNvSpPr/>
          <p:nvPr/>
        </p:nvSpPr>
        <p:spPr>
          <a:xfrm>
            <a:off x="6244280" y="1872946"/>
            <a:ext cx="4403667" cy="2332521"/>
          </a:xfrm>
          <a:prstGeom prst="arc">
            <a:avLst>
              <a:gd name="adj1" fmla="val 16020469"/>
              <a:gd name="adj2" fmla="val 21124151"/>
            </a:avLst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918C9A1F-087B-2D4E-BC80-7BF135BC21F4}"/>
              </a:ext>
            </a:extLst>
          </p:cNvPr>
          <p:cNvSpPr/>
          <p:nvPr/>
        </p:nvSpPr>
        <p:spPr>
          <a:xfrm flipV="1">
            <a:off x="6272561" y="1923066"/>
            <a:ext cx="4403667" cy="2488725"/>
          </a:xfrm>
          <a:prstGeom prst="arc">
            <a:avLst>
              <a:gd name="adj1" fmla="val 16020469"/>
              <a:gd name="adj2" fmla="val 21124151"/>
            </a:avLst>
          </a:prstGeom>
          <a:ln w="15875">
            <a:solidFill>
              <a:srgbClr val="C00000"/>
            </a:solidFill>
            <a:prstDash val="lgDash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5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1CEB96-4069-B14F-9669-8175C222FE6B}"/>
              </a:ext>
            </a:extLst>
          </p:cNvPr>
          <p:cNvSpPr/>
          <p:nvPr/>
        </p:nvSpPr>
        <p:spPr>
          <a:xfrm>
            <a:off x="91606" y="1288812"/>
            <a:ext cx="22829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Inter</a:t>
            </a:r>
            <a:r>
              <a:rPr lang="en-US" sz="2000" b="1" dirty="0">
                <a:solidFill>
                  <a:srgbClr val="000000"/>
                </a:solidFill>
                <a:latin typeface="Helvetica" pitchFamily="2" charset="0"/>
              </a:rPr>
              <a:t>-task correlation 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(6)</a:t>
            </a:r>
            <a:endParaRPr lang="en-US" sz="20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51A5C-7584-7D4F-8B44-603DCD8CE105}"/>
              </a:ext>
            </a:extLst>
          </p:cNvPr>
          <p:cNvSpPr/>
          <p:nvPr/>
        </p:nvSpPr>
        <p:spPr>
          <a:xfrm>
            <a:off x="90056" y="3816440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Helvetica" pitchFamily="2" charset="0"/>
              </a:rPr>
              <a:t>Intra-task correlation 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(2)</a:t>
            </a:r>
            <a:endParaRPr lang="en-US" sz="20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07BC6-C0AC-8B45-A672-00F24C781B06}"/>
              </a:ext>
            </a:extLst>
          </p:cNvPr>
          <p:cNvSpPr/>
          <p:nvPr/>
        </p:nvSpPr>
        <p:spPr>
          <a:xfrm>
            <a:off x="-101548" y="5650199"/>
            <a:ext cx="2669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Helvetica" pitchFamily="2" charset="0"/>
              </a:rPr>
              <a:t>Phase transition correlation 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(2)</a:t>
            </a:r>
            <a:endParaRPr lang="en-US" sz="20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445DAE-FDA4-0E48-ACFB-47D7CA90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82" y="421678"/>
            <a:ext cx="9747549" cy="232758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0ECD91-A42C-2B47-969B-3B34ECE26166}"/>
              </a:ext>
            </a:extLst>
          </p:cNvPr>
          <p:cNvCxnSpPr>
            <a:cxnSpLocks/>
          </p:cNvCxnSpPr>
          <p:nvPr/>
        </p:nvCxnSpPr>
        <p:spPr>
          <a:xfrm>
            <a:off x="-101548" y="5217561"/>
            <a:ext cx="1284932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DDD8AB-CA12-6B40-A727-B41B0BC3B6E6}"/>
              </a:ext>
            </a:extLst>
          </p:cNvPr>
          <p:cNvCxnSpPr>
            <a:cxnSpLocks/>
          </p:cNvCxnSpPr>
          <p:nvPr/>
        </p:nvCxnSpPr>
        <p:spPr>
          <a:xfrm>
            <a:off x="-294336" y="3291241"/>
            <a:ext cx="12849325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84A1D8-D030-7D42-B941-E53212EB587E}"/>
              </a:ext>
            </a:extLst>
          </p:cNvPr>
          <p:cNvCxnSpPr>
            <a:cxnSpLocks/>
          </p:cNvCxnSpPr>
          <p:nvPr/>
        </p:nvCxnSpPr>
        <p:spPr>
          <a:xfrm>
            <a:off x="2322238" y="-899410"/>
            <a:ext cx="0" cy="8555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B52CF66-139C-3747-9EAD-E0507CFF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82" y="3782923"/>
            <a:ext cx="7497248" cy="9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865A99-27AB-954C-886E-6BA0EB9B4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861" y="5664053"/>
            <a:ext cx="7742089" cy="8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6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72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2019-10-09T01:50:24Z</dcterms:created>
  <dcterms:modified xsi:type="dcterms:W3CDTF">2019-10-09T05:17:17Z</dcterms:modified>
</cp:coreProperties>
</file>