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91" r:id="rId4"/>
    <p:sldId id="329" r:id="rId5"/>
    <p:sldId id="478" r:id="rId6"/>
    <p:sldId id="586" r:id="rId7"/>
    <p:sldId id="660" r:id="rId8"/>
    <p:sldId id="587" r:id="rId9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2" r:id="rId25"/>
    <p:sldId id="633" r:id="rId26"/>
    <p:sldId id="634" r:id="rId27"/>
    <p:sldId id="635" r:id="rId28"/>
    <p:sldId id="640" r:id="rId29"/>
    <p:sldId id="641" r:id="rId30"/>
    <p:sldId id="642" r:id="rId31"/>
    <p:sldId id="643" r:id="rId32"/>
    <p:sldId id="644" r:id="rId33"/>
    <p:sldId id="645" r:id="rId34"/>
    <p:sldId id="646" r:id="rId35"/>
    <p:sldId id="647" r:id="rId36"/>
    <p:sldId id="636" r:id="rId37"/>
    <p:sldId id="637" r:id="rId38"/>
    <p:sldId id="638" r:id="rId39"/>
    <p:sldId id="639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  <p:sldId id="659" r:id="rId52"/>
    <p:sldId id="661" r:id="rId53"/>
    <p:sldId id="662" r:id="rId54"/>
    <p:sldId id="28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CA2A2A"/>
    <a:srgbClr val="ED7D31"/>
    <a:srgbClr val="FFD966"/>
    <a:srgbClr val="990000"/>
    <a:srgbClr val="E0A1F1"/>
    <a:srgbClr val="70AD47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230" autoAdjust="0"/>
  </p:normalViewPr>
  <p:slideViewPr>
    <p:cSldViewPr snapToGrid="0" showGuides="1">
      <p:cViewPr varScale="1">
        <p:scale>
          <a:sx n="98" d="100"/>
          <a:sy n="98" d="100"/>
        </p:scale>
        <p:origin x="10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np.arange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函数分为一个参数，两个参数，三个参数三种情况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）一个参数时，参数值为终点，起点取默认值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，步长取默认值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）两个参数时，第一个参数为起点，第二个参数为终点，步长取默认值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）三个参数时，第一个参数为起点，第二个参数为终点，第三个参数为步长。其中步长支持小数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pyplot绘图就是常规的简单绘图方式。plot操作遵守就近原则，即作用在最近一次使用的图形区上。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arctan2</a:t>
            </a:r>
            <a:r>
              <a:rPr lang="zh-CN" altLang="en-US" dirty="0" smtClean="0"/>
              <a:t>的输入不仅仅是正切值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而是要输入两个数</a:t>
            </a:r>
            <a:r>
              <a:rPr lang="en-US" altLang="zh-CN" dirty="0" smtClean="0"/>
              <a:t>x1x1x1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x2x2x2,</a:t>
            </a:r>
            <a:r>
              <a:rPr lang="zh-CN" altLang="en-US" dirty="0" smtClean="0"/>
              <a:t>或者是两者的数组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正切值是两者的比值</a:t>
            </a:r>
            <a:r>
              <a:rPr lang="en-US" altLang="zh-CN" dirty="0" smtClean="0"/>
              <a:t>x1x2\</a:t>
            </a:r>
            <a:r>
              <a:rPr lang="en-US" altLang="zh-CN" dirty="0" err="1" smtClean="0"/>
              <a:t>frac</a:t>
            </a:r>
            <a:r>
              <a:rPr lang="en-US" altLang="zh-CN" dirty="0" smtClean="0"/>
              <a:t>{x1}{x2} x2x1​	 </a:t>
            </a:r>
            <a:endParaRPr lang="en-US" altLang="zh-CN" dirty="0" smtClean="0"/>
          </a:p>
          <a:p>
            <a:r>
              <a:rPr lang="en-US" altLang="zh-CN" dirty="0" smtClean="0"/>
              <a:t>arctan2</a:t>
            </a:r>
            <a:r>
              <a:rPr lang="zh-CN" altLang="en-US" dirty="0" smtClean="0"/>
              <a:t>的值域是</a:t>
            </a:r>
            <a:r>
              <a:rPr lang="en-US" altLang="zh-CN" dirty="0" smtClean="0"/>
              <a:t>[−</a:t>
            </a:r>
            <a:r>
              <a:rPr lang="en-US" altLang="zh-CN" dirty="0" err="1" smtClean="0"/>
              <a:t>π,π</a:t>
            </a:r>
            <a:r>
              <a:rPr lang="en-US" altLang="zh-CN" dirty="0" smtClean="0"/>
              <a:t>][-\pi, \pi][−</a:t>
            </a:r>
            <a:r>
              <a:rPr lang="en-US" altLang="zh-CN" dirty="0" err="1" smtClean="0"/>
              <a:t>π,π</a:t>
            </a:r>
            <a:r>
              <a:rPr lang="en-US" altLang="zh-CN" dirty="0" smtClean="0"/>
              <a:t>], </a:t>
            </a:r>
            <a:r>
              <a:rPr lang="zh-CN" altLang="en-US" dirty="0" smtClean="0"/>
              <a:t>因为可以根据</a:t>
            </a:r>
            <a:r>
              <a:rPr lang="en-US" altLang="zh-CN" dirty="0" smtClean="0"/>
              <a:t>x1x1x1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x2x2x2</a:t>
            </a:r>
            <a:r>
              <a:rPr lang="zh-CN" altLang="en-US" dirty="0" smtClean="0"/>
              <a:t>来确定点落在哪个象限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plt.legend</a:t>
            </a:r>
            <a:r>
              <a:rPr lang="en-US" altLang="zh-CN" dirty="0" smtClean="0"/>
              <a:t>(loc=0)#</a:t>
            </a:r>
            <a:r>
              <a:rPr lang="zh-CN" altLang="en-US" dirty="0" smtClean="0"/>
              <a:t>显示图例的位置，自适应方式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add_subplot</a:t>
            </a:r>
            <a:r>
              <a:rPr lang="zh-CN" altLang="en-US"/>
              <a:t>参数</a:t>
            </a:r>
            <a:r>
              <a:rPr lang="en-US" altLang="zh-CN"/>
              <a:t>221</a:t>
            </a:r>
            <a:r>
              <a:rPr lang="zh-CN" altLang="en-US"/>
              <a:t>的意思是：将画布分割成</a:t>
            </a:r>
            <a:r>
              <a:rPr lang="en-US" altLang="zh-CN"/>
              <a:t>2</a:t>
            </a:r>
            <a:r>
              <a:rPr lang="zh-CN" altLang="en-US"/>
              <a:t>行</a:t>
            </a:r>
            <a:r>
              <a:rPr lang="en-US" altLang="zh-CN"/>
              <a:t>2</a:t>
            </a:r>
            <a:r>
              <a:rPr lang="zh-CN" altLang="en-US"/>
              <a:t>列，图像画在从左到右从上到下的第1块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标准正态分布又称为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分布，是以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为均值、以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为标准差的正态分布，记为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Series的各参数的含义</a:t>
            </a:r>
            <a:endParaRPr lang="zh-CN" altLang="en-US"/>
          </a:p>
          <a:p>
            <a:r>
              <a:rPr lang="zh-CN" altLang="en-US"/>
              <a:t>data（数据）：可以是列表和字典，列表不设置index时默认以0-N为索引，字典则以key值为索引（如上面的例子）</a:t>
            </a:r>
            <a:endParaRPr lang="zh-CN" altLang="en-US"/>
          </a:p>
          <a:p>
            <a:r>
              <a:rPr lang="zh-CN" altLang="en-US"/>
              <a:t>index（索引）：不设置的情况下默认是0-N，也可以单独设置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文件是电子表格程序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subplot（m,n,p）或者subplot（m n p）。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lot是将多个图画到一个平面上的工具。其中，m表示是图排成m行，n表示图排成n列，也就是整个figure中有n个图是排成一行的，一共m行，如果m=2就是表示2行图。p表示图所在的位置，p=1表示从左到右从上到下的第一个位置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中，整个图像为一个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对象中可以包含一个或者多个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Axes(ax)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对象都是一个拥有自己坐标系统的绘图区域。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MatplotlibDeprecationWarning: </a:t>
            </a:r>
            <a:endParaRPr lang="zh-CN" altLang="en-US" dirty="0"/>
          </a:p>
          <a:p>
            <a:r>
              <a:rPr lang="zh-CN" altLang="en-US" dirty="0"/>
              <a:t>plt.axes()激活已经创建的轴（它是在plt.scatter时创建的）。警告告诉您，在将来的版本中，它将创建一个新的轴实例，而不是激活已经创建的轴。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参数说明：</a:t>
            </a:r>
            <a:endParaRPr lang="zh-CN" altLang="en-US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：数组。输入的数据用于创建一个饼图。</a:t>
            </a:r>
            <a:endParaRPr lang="zh-CN" altLang="en-US" dirty="0" smtClean="0"/>
          </a:p>
          <a:p>
            <a:r>
              <a:rPr lang="en-US" altLang="zh-CN" dirty="0" smtClean="0"/>
              <a:t>explode</a:t>
            </a:r>
            <a:r>
              <a:rPr lang="zh-CN" altLang="en-US" dirty="0" smtClean="0"/>
              <a:t>：数组，可选参数，默认为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如果不是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，是一个长度与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相同长度的数组，用来指定每部分的偏移量。</a:t>
            </a:r>
            <a:endParaRPr lang="zh-CN" altLang="en-US" dirty="0" smtClean="0"/>
          </a:p>
          <a:p>
            <a:r>
              <a:rPr lang="zh-CN" altLang="en-US" dirty="0" smtClean="0"/>
              <a:t>        例如：</a:t>
            </a:r>
            <a:r>
              <a:rPr lang="en-US" altLang="zh-CN" dirty="0" smtClean="0"/>
              <a:t>explode=[0,0,0.2,0,0]</a:t>
            </a:r>
            <a:r>
              <a:rPr lang="zh-CN" altLang="en-US" dirty="0" smtClean="0"/>
              <a:t>，第二个饼块被拖出。</a:t>
            </a:r>
            <a:endParaRPr lang="zh-CN" altLang="en-US" dirty="0" smtClean="0"/>
          </a:p>
          <a:p>
            <a:r>
              <a:rPr lang="en-US" altLang="zh-CN" dirty="0" smtClean="0"/>
              <a:t>labels</a:t>
            </a:r>
            <a:r>
              <a:rPr lang="zh-CN" altLang="en-US" dirty="0" smtClean="0"/>
              <a:t>：列表，可选参数，默认为：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一个字符串序列作为每个饼块的标记。</a:t>
            </a:r>
            <a:endParaRPr lang="zh-CN" altLang="en-US" dirty="0" smtClean="0"/>
          </a:p>
          <a:p>
            <a:r>
              <a:rPr lang="en-US" altLang="zh-CN" dirty="0" smtClean="0"/>
              <a:t>colors</a:t>
            </a:r>
            <a:r>
              <a:rPr lang="zh-CN" altLang="en-US" dirty="0" smtClean="0"/>
              <a:t>：数组，可选参数，默认为：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用来标注每块饼图的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颜色参数序列。</a:t>
            </a:r>
            <a:endParaRPr lang="zh-CN" altLang="en-US" dirty="0" smtClean="0"/>
          </a:p>
          <a:p>
            <a:r>
              <a:rPr lang="zh-CN" altLang="en-US" dirty="0" smtClean="0"/>
              <a:t>      如果为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，将使用当前活动环的颜色。</a:t>
            </a:r>
            <a:endParaRPr lang="zh-CN" altLang="en-US" dirty="0" smtClean="0"/>
          </a:p>
          <a:p>
            <a:r>
              <a:rPr lang="en-US" altLang="zh-CN" dirty="0" err="1" smtClean="0"/>
              <a:t>autopct</a:t>
            </a:r>
            <a:r>
              <a:rPr lang="zh-CN" altLang="en-US" dirty="0" smtClean="0"/>
              <a:t>：默认是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，字符串或函数，可选参数。</a:t>
            </a:r>
            <a:endParaRPr lang="zh-CN" altLang="en-US" dirty="0" smtClean="0"/>
          </a:p>
          <a:p>
            <a:r>
              <a:rPr lang="zh-CN" altLang="en-US" dirty="0" smtClean="0"/>
              <a:t>        如果不是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，是一个字符串或函数用带有数值饼图标注。</a:t>
            </a:r>
            <a:endParaRPr lang="zh-CN" altLang="en-US" dirty="0" smtClean="0"/>
          </a:p>
          <a:p>
            <a:r>
              <a:rPr lang="en-US" altLang="zh-CN" dirty="0" err="1" smtClean="0"/>
              <a:t>pctdistance</a:t>
            </a:r>
            <a:r>
              <a:rPr lang="zh-CN" altLang="en-US" dirty="0" smtClean="0"/>
              <a:t>：浮点数，可选参数，默认值：</a:t>
            </a:r>
            <a:r>
              <a:rPr lang="en-US" altLang="zh-CN" dirty="0" smtClean="0"/>
              <a:t>0.6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  每个饼切片的中心和通过</a:t>
            </a:r>
            <a:r>
              <a:rPr lang="en-US" altLang="zh-CN" dirty="0" err="1" smtClean="0"/>
              <a:t>autopct</a:t>
            </a:r>
            <a:r>
              <a:rPr lang="zh-CN" altLang="en-US" dirty="0" smtClean="0"/>
              <a:t>生成的文本开始之间的比例。</a:t>
            </a:r>
            <a:endParaRPr lang="zh-CN" altLang="en-US" dirty="0" smtClean="0"/>
          </a:p>
          <a:p>
            <a:r>
              <a:rPr lang="zh-CN" altLang="en-US" dirty="0" smtClean="0"/>
              <a:t>          如果</a:t>
            </a:r>
            <a:r>
              <a:rPr lang="en-US" altLang="zh-CN" dirty="0" err="1" smtClean="0"/>
              <a:t>autopct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，被忽略。</a:t>
            </a:r>
            <a:endParaRPr lang="zh-CN" altLang="en-US" dirty="0" smtClean="0"/>
          </a:p>
          <a:p>
            <a:r>
              <a:rPr lang="en-US" altLang="zh-CN" dirty="0" smtClean="0"/>
              <a:t>shadow</a:t>
            </a:r>
            <a:r>
              <a:rPr lang="zh-CN" altLang="en-US" dirty="0" smtClean="0"/>
              <a:t>：布尔值，可选参数，默认值：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在饼图下面画一个阴影。</a:t>
            </a:r>
            <a:endParaRPr lang="zh-CN" altLang="en-US" dirty="0" smtClean="0"/>
          </a:p>
          <a:p>
            <a:r>
              <a:rPr lang="en-US" altLang="zh-CN" dirty="0" err="1" smtClean="0"/>
              <a:t>labeldistance</a:t>
            </a:r>
            <a:r>
              <a:rPr lang="zh-CN" altLang="en-US" dirty="0" smtClean="0"/>
              <a:t>：浮点数，可选参数，默认值：</a:t>
            </a:r>
            <a:r>
              <a:rPr lang="en-US" altLang="zh-CN" dirty="0" smtClean="0"/>
              <a:t>1.1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    被画饼标记的直径。</a:t>
            </a:r>
            <a:endParaRPr lang="zh-CN" altLang="en-US" dirty="0" smtClean="0"/>
          </a:p>
          <a:p>
            <a:r>
              <a:rPr lang="en-US" altLang="zh-CN" dirty="0" err="1" smtClean="0"/>
              <a:t>startangle</a:t>
            </a:r>
            <a:r>
              <a:rPr lang="zh-CN" altLang="en-US" dirty="0" smtClean="0"/>
              <a:t>：浮点类型，可选参数，默认：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  如果不是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轴逆时针旋转饼图的开始角度。</a:t>
            </a:r>
            <a:endParaRPr lang="zh-CN" altLang="en-US" dirty="0" smtClean="0"/>
          </a:p>
          <a:p>
            <a:r>
              <a:rPr lang="en-US" altLang="zh-CN" dirty="0" smtClean="0"/>
              <a:t>radius</a:t>
            </a:r>
            <a:r>
              <a:rPr lang="zh-CN" altLang="en-US" dirty="0" smtClean="0"/>
              <a:t>：浮点类型，可选参数，默认为：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饼图的半径，如果半径是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，将被设置成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err="1" smtClean="0"/>
              <a:t>counterclock</a:t>
            </a:r>
            <a:r>
              <a:rPr lang="zh-CN" altLang="en-US" dirty="0" smtClean="0"/>
              <a:t>：布尔值，可选参数，默认为：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    指定指针方向，顺时针或者逆时针。</a:t>
            </a:r>
            <a:endParaRPr lang="zh-CN" altLang="en-US" dirty="0" smtClean="0"/>
          </a:p>
          <a:p>
            <a:r>
              <a:rPr lang="en-US" altLang="zh-CN" dirty="0" err="1" smtClean="0"/>
              <a:t>wedgeprops</a:t>
            </a:r>
            <a:r>
              <a:rPr lang="zh-CN" altLang="en-US" dirty="0" smtClean="0"/>
              <a:t>：字典类型，可选参数，默认值：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    参数字典传递给</a:t>
            </a:r>
            <a:r>
              <a:rPr lang="en-US" altLang="zh-CN" dirty="0" smtClean="0"/>
              <a:t>wedge</a:t>
            </a:r>
            <a:r>
              <a:rPr lang="zh-CN" altLang="en-US" dirty="0" smtClean="0"/>
              <a:t>对象用来画一个饼图。</a:t>
            </a:r>
            <a:endParaRPr lang="zh-CN" altLang="en-US" dirty="0" smtClean="0"/>
          </a:p>
          <a:p>
            <a:r>
              <a:rPr lang="zh-CN" altLang="en-US" dirty="0" smtClean="0"/>
              <a:t>            例如：</a:t>
            </a:r>
            <a:r>
              <a:rPr lang="en-US" altLang="zh-CN" dirty="0" err="1" smtClean="0"/>
              <a:t>wedgeprops</a:t>
            </a:r>
            <a:r>
              <a:rPr lang="en-US" altLang="zh-CN" dirty="0" smtClean="0"/>
              <a:t>={'linewidth':3}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wedge</a:t>
            </a:r>
            <a:r>
              <a:rPr lang="zh-CN" altLang="en-US" dirty="0" smtClean="0"/>
              <a:t>线宽为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err="1" smtClean="0"/>
              <a:t>textprops</a:t>
            </a:r>
            <a:r>
              <a:rPr lang="zh-CN" altLang="en-US" dirty="0" smtClean="0"/>
              <a:t>：字典类型，可选参数，默认值为：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  传递给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对象的字典参数。</a:t>
            </a:r>
            <a:endParaRPr lang="zh-CN" altLang="en-US" dirty="0" smtClean="0"/>
          </a:p>
          <a:p>
            <a:r>
              <a:rPr lang="en-US" altLang="zh-CN" dirty="0" smtClean="0"/>
              <a:t>center</a:t>
            </a:r>
            <a:r>
              <a:rPr lang="zh-CN" altLang="en-US" dirty="0" smtClean="0"/>
              <a:t>：浮点类型的列表，可选参数，默认值：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图标中心位置。</a:t>
            </a:r>
            <a:endParaRPr lang="zh-CN" altLang="en-US" dirty="0" smtClean="0"/>
          </a:p>
          <a:p>
            <a:r>
              <a:rPr lang="en-US" altLang="zh-CN" dirty="0" smtClean="0"/>
              <a:t>frame</a:t>
            </a:r>
            <a:r>
              <a:rPr lang="zh-CN" altLang="en-US" dirty="0" smtClean="0"/>
              <a:t>：布尔类型，可选参数，默认值：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如果是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，绘制带有表的轴框架。</a:t>
            </a:r>
            <a:endParaRPr lang="zh-CN" altLang="en-US" dirty="0" smtClean="0"/>
          </a:p>
          <a:p>
            <a:r>
              <a:rPr lang="en-US" altLang="zh-CN" dirty="0" err="1" smtClean="0"/>
              <a:t>rotatelabels</a:t>
            </a:r>
            <a:r>
              <a:rPr lang="zh-CN" altLang="en-US" dirty="0" smtClean="0"/>
              <a:t>：布尔类型，可选参数，默认为：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          如果为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，旋转每个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到指定的角度。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相对基本格式化输出采用‘%’的方法，format()功能更强大，该函数把字符串当成一个模板，通过传入的参数进行格式化，并且使用大括号‘{}’作为特殊字符代替‘%’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hyperlink" Target="https://api.github.com/search/repositories?q=language:python&amp;sort=stars" TargetMode="Externa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hyperlink" Target="https://www.cnblogs.com/ldyj/p/10381361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2055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章：</a:t>
            </a:r>
            <a:r>
              <a:rPr lang="en-US" altLang="zh-CN" sz="3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模块</a:t>
            </a:r>
            <a:r>
              <a:rPr lang="en-US" altLang="zh-CN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绘图及可视化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绘图及可视化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929975" y="1535819"/>
            <a:ext cx="5833682" cy="11929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给每个</a:t>
            </a:r>
            <a:r>
              <a:rPr lang="en-US" altLang="zh-CN" sz="1400" dirty="0">
                <a:solidFill>
                  <a:schemeClr val="accent6"/>
                </a:solidFill>
              </a:rPr>
              <a:t>bar</a:t>
            </a:r>
            <a:r>
              <a:rPr lang="zh-CN" altLang="en-US" sz="1400" dirty="0">
                <a:solidFill>
                  <a:schemeClr val="accent6"/>
                </a:solidFill>
              </a:rPr>
              <a:t>分配指定的颜色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bar, color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</a:rPr>
              <a:t>zip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(bars, colors):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set_color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(color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975" y="1030592"/>
            <a:ext cx="727059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读取数据中的颜色值，为不同的柱状块填充不同的颜色以示区分。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313" y="2934062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5" y="3375614"/>
            <a:ext cx="4033911" cy="300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5312228" y="4464827"/>
            <a:ext cx="5471885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现在这个图表已经看上去好多了，但是如果加上文字的注释将会更加清晰，我们继续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929975" y="1739015"/>
            <a:ext cx="5833682" cy="3602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ubplot</a:t>
            </a:r>
            <a:r>
              <a:rPr lang="en-US" altLang="zh-CN" sz="1400" dirty="0">
                <a:solidFill>
                  <a:schemeClr val="accent6"/>
                </a:solidFill>
              </a:rPr>
              <a:t>()</a:t>
            </a:r>
            <a:r>
              <a:rPr lang="zh-CN" altLang="en-US" sz="1400" dirty="0">
                <a:solidFill>
                  <a:schemeClr val="accent6"/>
                </a:solidFill>
              </a:rPr>
              <a:t>方法创建一个画布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subplot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y</a:t>
            </a:r>
            <a:r>
              <a:rPr lang="zh-CN" altLang="en-US" sz="1400" dirty="0">
                <a:solidFill>
                  <a:schemeClr val="accent6"/>
                </a:solidFill>
              </a:rPr>
              <a:t>轴的标题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set_ylabel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('Speed(km/h)')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set_xlabel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('Animals')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x</a:t>
            </a:r>
            <a:r>
              <a:rPr lang="zh-CN" altLang="en-US" sz="1400" dirty="0">
                <a:solidFill>
                  <a:schemeClr val="accent6"/>
                </a:solidFill>
              </a:rPr>
              <a:t>轴每个标签的具体位置，设置为每个柱的中央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set_xticks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设置每个标签的名字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set_xticklabels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(animals)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y</a:t>
            </a:r>
            <a:r>
              <a:rPr lang="zh-CN" altLang="en-US" sz="1400" dirty="0">
                <a:solidFill>
                  <a:schemeClr val="accent6"/>
                </a:solidFill>
              </a:rPr>
              <a:t>轴的范围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set_ylim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([0, 140])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976" y="1030592"/>
            <a:ext cx="96219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方法获取画布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的方法设置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轴的标签、范围等注释信息。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4112" y="1538596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9975" y="5553396"/>
            <a:ext cx="5471885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这些方法基本上都是通用的，各种图形都会去设置这些属性信息。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79" y="1789504"/>
            <a:ext cx="4417321" cy="327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980" y="5400675"/>
            <a:ext cx="3381375" cy="1800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4020" y="51517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图像所属关系如下：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929975" y="1709991"/>
            <a:ext cx="6254596" cy="17153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为图标添加标题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set_title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('Speed of Animal Bar')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为每个柱状块添加具体文字数据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lang="en-US" altLang="zh-CN" sz="1400" dirty="0">
                <a:solidFill>
                  <a:srgbClr val="0563C1"/>
                </a:solidFill>
              </a:rPr>
              <a:t> in </a:t>
            </a:r>
            <a:r>
              <a:rPr lang="en-US" altLang="zh-CN" sz="1400" dirty="0">
                <a:solidFill>
                  <a:schemeClr val="accent2"/>
                </a:solidFill>
              </a:rPr>
              <a:t>zip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x,speeds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text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</a:rPr>
              <a:t>y+0.05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'%.0f(km/h)' % y, </a:t>
            </a:r>
            <a:r>
              <a:rPr lang="en-US" altLang="zh-CN" sz="1400" dirty="0">
                <a:solidFill>
                  <a:srgbClr val="7030A0"/>
                </a:solidFill>
              </a:rPr>
              <a:t>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='center', </a:t>
            </a:r>
            <a:r>
              <a:rPr lang="en-US" altLang="zh-CN" sz="1400" dirty="0" err="1">
                <a:solidFill>
                  <a:srgbClr val="7030A0"/>
                </a:solidFill>
              </a:rPr>
              <a:t>va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'bottom')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975" y="1030592"/>
            <a:ext cx="84752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为图表添加标题以及每个柱状块上的具体数据，便于更加清晰的诠释图表。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0458" y="1666429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9975" y="3743964"/>
            <a:ext cx="6254596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循环遍历每一组数据，并使用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方法为每一个柱状块添加文字说明，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（）方法的语法如下：</a:t>
            </a:r>
            <a:endParaRPr lang="en-US" altLang="zh-CN" sz="16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text(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横坐标，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纵坐标，显示数据，水平对齐，垂直对齐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到此为止，我们的动物速度柱状图就全部开发完毕，让我们一起来看一下最终生成的柱状图！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59" y="2132874"/>
            <a:ext cx="4177428" cy="322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45624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快速绘图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-2D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图（饼状图）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绘制一张饼状图使用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plt.pie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方法实现。假设显示三种动物的奔跑时速的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。假设我们需要展示各种编程语言在实际使用中的占比。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433" y="2637915"/>
            <a:ext cx="25571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q04-demo03.py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394433" y="3495244"/>
            <a:ext cx="3453338" cy="2063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matplotlib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mpl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pyplot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matplotlib.pyplot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plt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numpy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 </a:t>
            </a:r>
            <a:r>
              <a:rPr lang="en-US" altLang="zh-CN" sz="1400" dirty="0">
                <a:solidFill>
                  <a:srgbClr val="C00000"/>
                </a:solidFill>
              </a:rPr>
              <a:t>np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111984" y="3429000"/>
            <a:ext cx="5783764" cy="32813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创建一个字典对象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pg_langs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={'Java':(30,'#7B68EE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'),'Python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':(25,'#EEC900'),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'C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#':(15,'#8E388E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'),'PHP':(7,'#00CD66'),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'HTML5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':(13,'#FF8C00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'),'Database':(10,'#8B5A00')}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获取每个部分的语言名称</a:t>
            </a:r>
            <a:r>
              <a:rPr lang="en-US" altLang="zh-CN" sz="1400" dirty="0">
                <a:solidFill>
                  <a:schemeClr val="accent6"/>
                </a:solidFill>
              </a:rPr>
              <a:t>key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pg_</a:t>
            </a:r>
            <a:r>
              <a:rPr lang="en-US" altLang="zh-CN" sz="1400" dirty="0" err="1">
                <a:solidFill>
                  <a:schemeClr val="accent2"/>
                </a:solidFill>
              </a:rPr>
              <a:t>langs.keys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使用推导式获取每个部分的占比数据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parts = [x[0] </a:t>
            </a:r>
            <a:r>
              <a:rPr lang="en-US" altLang="zh-CN" sz="1400" dirty="0">
                <a:solidFill>
                  <a:srgbClr val="0563C1"/>
                </a:solidFill>
              </a:rPr>
              <a:t>for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pg_langs.</a:t>
            </a:r>
            <a:r>
              <a:rPr lang="en-US" altLang="zh-CN" sz="1400" dirty="0" err="1">
                <a:solidFill>
                  <a:schemeClr val="accent2"/>
                </a:solidFill>
              </a:rPr>
              <a:t>value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使用推导式获取每个部分的颜色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colors = [x[1]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pg_langs.</a:t>
            </a:r>
            <a:r>
              <a:rPr lang="en-US" altLang="zh-CN" sz="1400" dirty="0" err="1">
                <a:solidFill>
                  <a:schemeClr val="accent2"/>
                </a:solidFill>
              </a:rPr>
              <a:t>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4434" y="2990017"/>
            <a:ext cx="345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导入相关的模块包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1984" y="2961502"/>
            <a:ext cx="5745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创建模拟数据，分别获取相关数据。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929975" y="1535818"/>
            <a:ext cx="4788654" cy="1367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pie()</a:t>
            </a:r>
            <a:r>
              <a:rPr lang="zh-CN" altLang="en-US" sz="1400" dirty="0">
                <a:solidFill>
                  <a:schemeClr val="accent6"/>
                </a:solidFill>
              </a:rPr>
              <a:t>方法创建饼状图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pie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parts,</a:t>
            </a:r>
            <a:r>
              <a:rPr lang="en-US" altLang="zh-CN" sz="1400" dirty="0" err="1">
                <a:solidFill>
                  <a:srgbClr val="7030A0"/>
                </a:solidFill>
              </a:rPr>
              <a:t>colors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=colors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显示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show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976" y="1030592"/>
            <a:ext cx="345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状图饼显示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5380" y="421291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975" y="3429000"/>
            <a:ext cx="4788654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图虽然显示出来，下面我们要为它添加文字或数据的注释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84" y="1145780"/>
            <a:ext cx="4248616" cy="3170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321502" y="4963406"/>
            <a:ext cx="456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pyplot.pie</a:t>
            </a:r>
            <a:r>
              <a:rPr lang="en-US" altLang="zh-CN" i="1" dirty="0" smtClean="0"/>
              <a:t>(x, explode=None, labels=None……</a:t>
            </a:r>
            <a:r>
              <a:rPr lang="zh-CN" altLang="en-US" i="1" dirty="0" smtClean="0"/>
              <a:t>）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5414" y="4206241"/>
            <a:ext cx="6314313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1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929974" y="1535818"/>
            <a:ext cx="7807625" cy="74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使用推导式获取每个部分的文字数据描述信息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labels = ['{}\n{}%'.</a:t>
            </a:r>
            <a:r>
              <a:rPr lang="en-US" altLang="zh-CN" sz="1400" dirty="0">
                <a:solidFill>
                  <a:schemeClr val="accent2"/>
                </a:solidFill>
              </a:rPr>
              <a:t>format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part)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part</a:t>
            </a:r>
            <a:r>
              <a:rPr lang="en-US" altLang="zh-CN" sz="1400" dirty="0">
                <a:solidFill>
                  <a:srgbClr val="0563C1"/>
                </a:solidFill>
              </a:rPr>
              <a:t> in </a:t>
            </a:r>
            <a:r>
              <a:rPr lang="en-US" altLang="zh-CN" sz="1400" dirty="0">
                <a:solidFill>
                  <a:schemeClr val="accent2"/>
                </a:solidFill>
              </a:rPr>
              <a:t>zip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parts)]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976" y="1030592"/>
            <a:ext cx="6588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使用推导式生成每个部分的文字注释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2059" y="3087507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974" y="2407571"/>
            <a:ext cx="78076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.format()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方法将获取的每一组数据进行格式化输出。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29974" y="3008699"/>
            <a:ext cx="4498369" cy="74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修改</a:t>
            </a:r>
            <a:r>
              <a:rPr lang="en-US" altLang="zh-CN" sz="1400" dirty="0">
                <a:solidFill>
                  <a:schemeClr val="accent6"/>
                </a:solidFill>
              </a:rPr>
              <a:t>pie</a:t>
            </a:r>
            <a:r>
              <a:rPr lang="en-US" altLang="zh-CN" sz="1400" dirty="0" smtClean="0">
                <a:solidFill>
                  <a:schemeClr val="accent6"/>
                </a:solidFill>
              </a:rPr>
              <a:t>()</a:t>
            </a:r>
            <a:r>
              <a:rPr lang="zh-CN" altLang="en-US" sz="1400" dirty="0" smtClean="0">
                <a:solidFill>
                  <a:schemeClr val="accent6"/>
                </a:solidFill>
              </a:rPr>
              <a:t>方法添加</a:t>
            </a:r>
            <a:r>
              <a:rPr lang="en-US" altLang="zh-CN" sz="1400" dirty="0" smtClean="0">
                <a:solidFill>
                  <a:schemeClr val="accent6"/>
                </a:solidFill>
              </a:rPr>
              <a:t>labels</a:t>
            </a:r>
            <a:r>
              <a:rPr lang="zh-CN" altLang="en-US" sz="1400" dirty="0" smtClean="0">
                <a:solidFill>
                  <a:schemeClr val="accent6"/>
                </a:solidFill>
              </a:rPr>
              <a:t>参数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pie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parts,</a:t>
            </a:r>
            <a:r>
              <a:rPr lang="en-US" altLang="zh-CN" sz="1400" dirty="0" err="1">
                <a:solidFill>
                  <a:srgbClr val="7030A0"/>
                </a:solidFill>
              </a:rPr>
              <a:t>colors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colors</a:t>
            </a:r>
            <a:r>
              <a:rPr lang="en-US" altLang="zh-CN" sz="1400" dirty="0" err="1">
                <a:solidFill>
                  <a:srgbClr val="7030A0"/>
                </a:solidFill>
              </a:rPr>
              <a:t>,labels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=labels)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13" y="3564189"/>
            <a:ext cx="4235431" cy="284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1" grpId="0"/>
      <p:bldP spid="1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929974" y="1535818"/>
            <a:ext cx="7807625" cy="74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使用条件逻辑获取</a:t>
            </a:r>
            <a:r>
              <a:rPr lang="en-US" altLang="zh-CN" sz="1400" dirty="0">
                <a:solidFill>
                  <a:schemeClr val="accent6"/>
                </a:solidFill>
              </a:rPr>
              <a:t>Python</a:t>
            </a:r>
            <a:r>
              <a:rPr lang="zh-CN" altLang="en-US" sz="1400" dirty="0">
                <a:solidFill>
                  <a:schemeClr val="accent6"/>
                </a:solidFill>
              </a:rPr>
              <a:t>的的</a:t>
            </a:r>
            <a:r>
              <a:rPr lang="zh-CN" altLang="en-US" sz="1400" dirty="0" smtClean="0">
                <a:solidFill>
                  <a:schemeClr val="accent6"/>
                </a:solidFill>
              </a:rPr>
              <a:t>部分 </a:t>
            </a:r>
            <a:r>
              <a:rPr lang="en-US" altLang="zh-CN" sz="1400" dirty="0" smtClean="0">
                <a:solidFill>
                  <a:schemeClr val="accent6"/>
                </a:solidFill>
              </a:rPr>
              <a:t>[</a:t>
            </a:r>
            <a:r>
              <a:rPr lang="en-US" altLang="zh-CN" sz="1400" dirty="0">
                <a:solidFill>
                  <a:schemeClr val="accent6"/>
                </a:solidFill>
              </a:rPr>
              <a:t>0,0,1,0,0,0]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explode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where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list(pgs)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)=='Python',1,0)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976" y="1030592"/>
            <a:ext cx="6588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部分分离显示，突出重点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62513" y="3090446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974" y="2407571"/>
            <a:ext cx="1044922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p.where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是第三章介绍的条件逻辑表述为数组函数。在这里的作用是找出‘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Pyhton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’值并标注为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29974" y="3008699"/>
            <a:ext cx="5456312" cy="74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修改</a:t>
            </a:r>
            <a:r>
              <a:rPr lang="en-US" altLang="zh-CN" sz="1400" dirty="0">
                <a:solidFill>
                  <a:schemeClr val="accent6"/>
                </a:solidFill>
              </a:rPr>
              <a:t>pie</a:t>
            </a:r>
            <a:r>
              <a:rPr lang="en-US" altLang="zh-CN" sz="1400" dirty="0" smtClean="0">
                <a:solidFill>
                  <a:schemeClr val="accent6"/>
                </a:solidFill>
              </a:rPr>
              <a:t>()</a:t>
            </a:r>
            <a:r>
              <a:rPr lang="zh-CN" altLang="en-US" sz="1400" dirty="0" smtClean="0">
                <a:solidFill>
                  <a:schemeClr val="accent6"/>
                </a:solidFill>
              </a:rPr>
              <a:t>方法添加</a:t>
            </a:r>
            <a:r>
              <a:rPr lang="en-US" altLang="zh-CN" sz="1400" dirty="0" smtClean="0">
                <a:solidFill>
                  <a:schemeClr val="accent6"/>
                </a:solidFill>
              </a:rPr>
              <a:t>labels</a:t>
            </a:r>
            <a:r>
              <a:rPr lang="zh-CN" altLang="en-US" sz="1400" dirty="0" smtClean="0">
                <a:solidFill>
                  <a:schemeClr val="accent6"/>
                </a:solidFill>
              </a:rPr>
              <a:t>参数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pie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parts,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colors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colors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,labels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explode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=explode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29973" y="4332855"/>
            <a:ext cx="6123969" cy="2167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subplot()</a:t>
            </a:r>
            <a:r>
              <a:rPr lang="zh-CN" altLang="en-US" sz="1400" dirty="0">
                <a:solidFill>
                  <a:schemeClr val="accent6"/>
                </a:solidFill>
              </a:rPr>
              <a:t>方法获取画布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subplot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设置图标标题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set_title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('Programming language industry usage accounting')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显示为圆形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zh-CN" altLang="en-US" sz="1400" dirty="0">
                <a:solidFill>
                  <a:schemeClr val="accent6"/>
                </a:solidFill>
              </a:rPr>
              <a:t>避免比例压缩为椭圆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axis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('equal')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9974" y="3860246"/>
            <a:ext cx="6588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设置图标标题以及显示处理（否则图标容易走样）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57" y="3643668"/>
            <a:ext cx="3723339" cy="2588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1" grpId="0"/>
      <p:bldP spid="15" grpId="0" animBg="1"/>
      <p:bldP spid="9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45624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快速绘图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-2D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图（散点图）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绘制一张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图使用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方法实现。我们随机生成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个点（高斯正态分布），让其通过散点的方式分布在图标中。（该案例只是理解散点图的使用，没有业务背景和意义）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433" y="2637915"/>
            <a:ext cx="25571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q04-demo04.py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394433" y="3495244"/>
            <a:ext cx="3453338" cy="2063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matplotlib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mpl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pyplot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matplotlib.pyplot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plt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numpy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 </a:t>
            </a:r>
            <a:r>
              <a:rPr lang="en-US" altLang="zh-CN" sz="1400" dirty="0">
                <a:solidFill>
                  <a:srgbClr val="C00000"/>
                </a:solidFill>
              </a:rPr>
              <a:t>np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111984" y="3429001"/>
            <a:ext cx="5783764" cy="165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随机生成</a:t>
            </a:r>
            <a:r>
              <a:rPr lang="en-US" altLang="zh-CN" sz="1400" dirty="0">
                <a:solidFill>
                  <a:schemeClr val="accent6"/>
                </a:solidFill>
              </a:rPr>
              <a:t>1000</a:t>
            </a:r>
            <a:r>
              <a:rPr lang="zh-CN" altLang="en-US" sz="1400" dirty="0">
                <a:solidFill>
                  <a:schemeClr val="accent6"/>
                </a:solidFill>
              </a:rPr>
              <a:t>个点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(1,1000)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</a:t>
            </a:r>
            <a:r>
              <a:rPr lang="en-US" altLang="zh-CN" sz="1400" dirty="0" err="1">
                <a:solidFill>
                  <a:schemeClr val="accent2"/>
                </a:solidFill>
              </a:rPr>
              <a:t>.randn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(1,1000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使用反正切获取</a:t>
            </a:r>
            <a:r>
              <a:rPr lang="zh-CN" altLang="en-US" sz="1400" dirty="0" smtClean="0">
                <a:solidFill>
                  <a:schemeClr val="accent6"/>
                </a:solidFill>
              </a:rPr>
              <a:t>颜色，均匀分布在散点中（也可以不使用颜色）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T=np.</a:t>
            </a:r>
            <a:r>
              <a:rPr lang="en-US" altLang="zh-CN" sz="1400" dirty="0">
                <a:solidFill>
                  <a:schemeClr val="accent2"/>
                </a:solidFill>
              </a:rPr>
              <a:t>arctan2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4434" y="2990017"/>
            <a:ext cx="345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导入相关的模块包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1984" y="2961502"/>
            <a:ext cx="5745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个点，并生成随机分布颜色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0" y="1616029"/>
            <a:ext cx="4788654" cy="302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生成散点图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#T:</a:t>
            </a:r>
            <a:r>
              <a:rPr lang="zh-CN" altLang="en-US" sz="1400" dirty="0">
                <a:solidFill>
                  <a:schemeClr val="accent6"/>
                </a:solidFill>
              </a:rPr>
              <a:t>散点的颜色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#s</a:t>
            </a:r>
            <a:r>
              <a:rPr lang="zh-CN" altLang="en-US" sz="1400" dirty="0">
                <a:solidFill>
                  <a:schemeClr val="accent6"/>
                </a:solidFill>
              </a:rPr>
              <a:t>：散点的大小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#alpha:</a:t>
            </a:r>
            <a:r>
              <a:rPr lang="zh-CN" altLang="en-US" sz="1400" dirty="0">
                <a:solidFill>
                  <a:schemeClr val="accent6"/>
                </a:solidFill>
              </a:rPr>
              <a:t>是透明</a:t>
            </a:r>
            <a:r>
              <a:rPr lang="zh-CN" altLang="en-US" sz="1400" dirty="0" smtClean="0">
                <a:solidFill>
                  <a:schemeClr val="accent6"/>
                </a:solidFill>
              </a:rPr>
              <a:t>程度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mark:o</a:t>
            </a:r>
            <a:r>
              <a:rPr lang="en-US" altLang="zh-CN" sz="1400" dirty="0" smtClean="0">
                <a:solidFill>
                  <a:schemeClr val="accent6"/>
                </a:solidFill>
              </a:rPr>
              <a:t>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代表圆圈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scatter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x,y,</a:t>
            </a:r>
            <a:r>
              <a:rPr lang="en-US" altLang="zh-CN" sz="1400" dirty="0" err="1">
                <a:solidFill>
                  <a:srgbClr val="7030A0"/>
                </a:solidFill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=T,</a:t>
            </a:r>
            <a:r>
              <a:rPr lang="en-US" altLang="zh-CN" sz="1400" dirty="0">
                <a:solidFill>
                  <a:srgbClr val="7030A0"/>
                </a:solidFill>
              </a:rPr>
              <a:t>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=25,</a:t>
            </a:r>
            <a:r>
              <a:rPr lang="en-US" altLang="zh-CN" sz="1400" dirty="0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=0.4,</a:t>
            </a:r>
            <a:r>
              <a:rPr lang="en-US" altLang="zh-CN" sz="1400" dirty="0">
                <a:solidFill>
                  <a:srgbClr val="7030A0"/>
                </a:solidFill>
              </a:rPr>
              <a:t>marker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='o')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</a:rPr>
              <a:t>linestyle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165" y="1030592"/>
            <a:ext cx="345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绘制散点图饼显示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3506" y="4935539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680701"/>
            <a:ext cx="4788654" cy="418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散点图一般用于趋势分析时使用。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8571" y="0"/>
            <a:ext cx="67246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99" y="3427347"/>
            <a:ext cx="4488101" cy="3430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1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GitHub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官方代码仓库关注度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可视化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绘图及可视化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通过网络获取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官方数据，对关键数据项进行抽取并可视化呈现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（源代码：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ch07-demo05.py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248147" y="1872795"/>
            <a:ext cx="8940882" cy="1900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API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入门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pyplot</a:t>
            </a:r>
            <a:r>
              <a:rPr lang="zh-CN" altLang="en-US" sz="1400" dirty="0" smtClean="0">
                <a:solidFill>
                  <a:schemeClr val="accent6"/>
                </a:solidFill>
              </a:rPr>
              <a:t>模块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快速实现各种常用图表（点线图、柱状图、饼图、散点图）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：单张图表多张子图显示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4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6"/>
                </a:solidFill>
              </a:rPr>
              <a:t>Pandas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绘图函数（线型图、柱状图（水平、垂直、堆积）、直方图、密度图和散点图）</a:t>
            </a:r>
            <a:endParaRPr lang="en-US" altLang="zh-CN" sz="1400" b="0" dirty="0" smtClean="0">
              <a:solidFill>
                <a:schemeClr val="accent6"/>
              </a:solidFill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195227" y="4825103"/>
            <a:ext cx="8940882" cy="58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官方代码仓库关注度可视化</a:t>
            </a:r>
            <a:endParaRPr lang="zh-CN" altLang="en-US" sz="1400" b="0" dirty="0"/>
          </a:p>
        </p:txBody>
      </p:sp>
      <p:sp>
        <p:nvSpPr>
          <p:cNvPr id="9" name="标题 1"/>
          <p:cNvSpPr txBox="1"/>
          <p:nvPr/>
        </p:nvSpPr>
        <p:spPr>
          <a:xfrm>
            <a:off x="650941" y="4122507"/>
            <a:ext cx="196162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通过网络地址获取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官方数据统计文件（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数据地址：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https://api.github.com/search/repositories?q=language:python&amp;sort=stars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获取所有仓库的名称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和仓库关注度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stargazers_count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使用柱状图形式显示并使用点线图标注趋势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036" y="3830426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技术需求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4434" y="4532016"/>
            <a:ext cx="4019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模块访问服务器地址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将网络数据转换成字典类型数据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使用柱状图及点线图展示数据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3429000"/>
            <a:ext cx="5090159" cy="2522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将整个需求分为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三个部分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0104" y="2409519"/>
            <a:ext cx="1421096" cy="493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53565" y="3211288"/>
            <a:ext cx="174171" cy="174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3" idx="2"/>
            <a:endCxn id="6" idx="0"/>
          </p:cNvCxnSpPr>
          <p:nvPr/>
        </p:nvCxnSpPr>
        <p:spPr>
          <a:xfrm flipH="1">
            <a:off x="2540651" y="2903004"/>
            <a:ext cx="1" cy="3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56761" y="3109690"/>
            <a:ext cx="1958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方法访问网络服务器并获取数据。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6761" y="4151395"/>
            <a:ext cx="1958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数据规整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数据转换成字典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格式。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2453563" y="4257069"/>
            <a:ext cx="174171" cy="174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6" idx="4"/>
            <a:endCxn id="15" idx="0"/>
          </p:cNvCxnSpPr>
          <p:nvPr/>
        </p:nvCxnSpPr>
        <p:spPr>
          <a:xfrm flipH="1">
            <a:off x="2540649" y="3385459"/>
            <a:ext cx="2" cy="87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08675" y="2409519"/>
            <a:ext cx="1421096" cy="493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32136" y="3211288"/>
            <a:ext cx="174171" cy="174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2"/>
            <a:endCxn id="19" idx="0"/>
          </p:cNvCxnSpPr>
          <p:nvPr/>
        </p:nvCxnSpPr>
        <p:spPr>
          <a:xfrm flipH="1">
            <a:off x="5519222" y="2903004"/>
            <a:ext cx="1" cy="3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35332" y="3109690"/>
            <a:ext cx="1871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数据抽取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：获取预处理后的数据中的相关数据值。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903355" y="2409519"/>
            <a:ext cx="1421096" cy="493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26816" y="3211288"/>
            <a:ext cx="174171" cy="174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5" idx="2"/>
            <a:endCxn id="26" idx="0"/>
          </p:cNvCxnSpPr>
          <p:nvPr/>
        </p:nvCxnSpPr>
        <p:spPr>
          <a:xfrm flipH="1">
            <a:off x="8613902" y="2903004"/>
            <a:ext cx="1" cy="3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730012" y="3109690"/>
            <a:ext cx="1871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创建柱状图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：显示各项数据的参数值。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730012" y="3890137"/>
            <a:ext cx="1871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创建点线图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：显示关键参数的趋势。</a:t>
            </a:r>
            <a:endParaRPr lang="zh-CN" altLang="en-US" sz="1200" dirty="0"/>
          </a:p>
        </p:txBody>
      </p:sp>
      <p:sp>
        <p:nvSpPr>
          <p:cNvPr id="30" name="椭圆 29"/>
          <p:cNvSpPr/>
          <p:nvPr/>
        </p:nvSpPr>
        <p:spPr>
          <a:xfrm>
            <a:off x="8526814" y="3995811"/>
            <a:ext cx="174171" cy="174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6" idx="4"/>
            <a:endCxn id="30" idx="0"/>
          </p:cNvCxnSpPr>
          <p:nvPr/>
        </p:nvCxnSpPr>
        <p:spPr>
          <a:xfrm flipH="1">
            <a:off x="8613900" y="3385459"/>
            <a:ext cx="2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" idx="3"/>
            <a:endCxn id="18" idx="1"/>
          </p:cNvCxnSpPr>
          <p:nvPr/>
        </p:nvCxnSpPr>
        <p:spPr>
          <a:xfrm>
            <a:off x="3251200" y="2656262"/>
            <a:ext cx="155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5" idx="1"/>
          </p:cNvCxnSpPr>
          <p:nvPr/>
        </p:nvCxnSpPr>
        <p:spPr>
          <a:xfrm>
            <a:off x="6229771" y="2656262"/>
            <a:ext cx="1673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2129901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方法获取网络服务器的数据（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也可以通过已下载好的</a:t>
            </a:r>
            <a:r>
              <a:rPr lang="en-US" altLang="zh-CN" sz="1400" i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文件访问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364258" y="3180803"/>
            <a:ext cx="7852309" cy="3031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>
                <a:solidFill>
                  <a:schemeClr val="accent6"/>
                </a:solidFill>
              </a:rPr>
              <a:t>requests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通过网络地址访问获取数据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'https://api.github.com/search/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repositories?q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language:python&amp;sort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=stars'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向服务器发送请求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requests.</a:t>
            </a:r>
            <a:r>
              <a:rPr lang="en-US" altLang="zh-CN" sz="1400" dirty="0" err="1">
                <a:solidFill>
                  <a:schemeClr val="accent2"/>
                </a:solidFill>
              </a:rPr>
              <a:t>get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数据访问状态值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:&gt; ' 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</a:t>
            </a:r>
            <a:r>
              <a:rPr lang="en-US" altLang="zh-CN" sz="1400" dirty="0" err="1">
                <a:solidFill>
                  <a:schemeClr val="accent2"/>
                </a:solidFill>
              </a:rPr>
              <a:t>status_code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成功：正常获取网站数据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</a:t>
            </a:r>
            <a:r>
              <a:rPr lang="en-US" altLang="zh-CN" sz="1400" dirty="0">
                <a:solidFill>
                  <a:srgbClr val="0563C1"/>
                </a:solidFill>
              </a:rPr>
              <a:t>if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r.status_code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200 </a:t>
            </a:r>
            <a:r>
              <a:rPr lang="en-US" altLang="zh-CN" sz="1400" dirty="0">
                <a:solidFill>
                  <a:srgbClr val="0563C1"/>
                </a:solidFill>
              </a:rPr>
              <a:t>else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错误：无法获取网站数据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将获取的数据转换成</a:t>
            </a:r>
            <a:r>
              <a:rPr lang="en-US" altLang="zh-CN" sz="1400" dirty="0" err="1">
                <a:solidFill>
                  <a:schemeClr val="accent6"/>
                </a:solidFill>
              </a:rPr>
              <a:t>json</a:t>
            </a:r>
            <a:r>
              <a:rPr lang="zh-CN" altLang="en-US" sz="1400" dirty="0">
                <a:solidFill>
                  <a:schemeClr val="accent6"/>
                </a:solidFill>
              </a:rPr>
              <a:t>字典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response_dict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</a:t>
            </a:r>
            <a:r>
              <a:rPr lang="en-US" altLang="zh-CN" sz="1400" dirty="0" err="1">
                <a:solidFill>
                  <a:schemeClr val="accent2"/>
                </a:solidFill>
              </a:rPr>
              <a:t>json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595373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：数据采集环节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4259" y="2705138"/>
            <a:ext cx="5588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get(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方法访问获取网络数据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4433" y="1549332"/>
            <a:ext cx="9970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根据业务需求，抽取分析每一条数据（即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）中的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仓库名称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关注度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stargaizers_count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将解析出的两组数据分别放入两个列表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stargaizers_counts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364259" y="2934064"/>
            <a:ext cx="6749228" cy="16669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获取所有的</a:t>
            </a:r>
            <a:r>
              <a:rPr lang="en-US" altLang="zh-CN" sz="1400" dirty="0">
                <a:solidFill>
                  <a:schemeClr val="accent6"/>
                </a:solidFill>
              </a:rPr>
              <a:t>&lt;item&gt;</a:t>
            </a:r>
            <a:r>
              <a:rPr lang="zh-CN" altLang="en-US" sz="1400" dirty="0">
                <a:solidFill>
                  <a:schemeClr val="accent6"/>
                </a:solidFill>
              </a:rPr>
              <a:t>标签（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个</a:t>
            </a:r>
            <a:r>
              <a:rPr lang="en-US" altLang="zh-CN" sz="1400" dirty="0">
                <a:solidFill>
                  <a:schemeClr val="accent6"/>
                </a:solidFill>
              </a:rPr>
              <a:t>item</a:t>
            </a:r>
            <a:r>
              <a:rPr lang="zh-CN" altLang="en-US" sz="1400" dirty="0">
                <a:solidFill>
                  <a:schemeClr val="accent6"/>
                </a:solidFill>
              </a:rPr>
              <a:t>即为一条数据）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repo_dicts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accent2"/>
                </a:solidFill>
              </a:rPr>
              <a:t>response_dict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['items']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使用推导式获取数据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 = [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repo_dict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['name']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repo_dict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in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repo_dicts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plot_dicts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repo_dict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stargazers_count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repo_dict</a:t>
            </a:r>
            <a:r>
              <a:rPr lang="en-US" altLang="zh-CN" sz="1400" dirty="0">
                <a:solidFill>
                  <a:srgbClr val="0563C1"/>
                </a:solidFill>
              </a:rPr>
              <a:t> in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repo_dicts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014804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：数据抽取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4259" y="2458398"/>
            <a:ext cx="55880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使用推导式抽取数据并保存为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4433" y="1549332"/>
            <a:ext cx="9970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首先，绘制柱状图，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轴为所有仓库的名称，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轴为关注度值。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每个柱状块就代表一个代码仓库。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669059" y="2934064"/>
            <a:ext cx="2960998" cy="909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创建柱状图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accent2"/>
                </a:solidFill>
              </a:rPr>
              <a:t>len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(names))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bar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</a:rPr>
              <a:t>x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 err="1">
                <a:solidFill>
                  <a:srgbClr val="7030A0"/>
                </a:solidFill>
              </a:rPr>
              <a:t>plot_dicts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014804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：数据可视化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9059" y="2458398"/>
            <a:ext cx="2960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创建柱状图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699233" y="4323950"/>
            <a:ext cx="2960998" cy="7598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创建点线图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plot_</a:t>
            </a:r>
            <a:r>
              <a:rPr lang="en-US" altLang="zh-CN" sz="1400" dirty="0" err="1">
                <a:solidFill>
                  <a:schemeClr val="accent2"/>
                </a:solidFill>
              </a:rPr>
              <a:t>dicts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9233" y="3848284"/>
            <a:ext cx="296099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点线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图（展示趋势变化）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699233" y="5577654"/>
            <a:ext cx="2960998" cy="1031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</a:rPr>
              <a:t>linestyle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9233" y="5101988"/>
            <a:ext cx="296099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显示图表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9488" y="2458398"/>
            <a:ext cx="2960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图表显示效果：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3009612"/>
            <a:ext cx="5111987" cy="262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4433" y="1549332"/>
            <a:ext cx="9970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为图表添加刻度、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轴标签以及标题的注释信息数据。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669058" y="2612575"/>
            <a:ext cx="4390429" cy="330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subplot()</a:t>
            </a:r>
            <a:r>
              <a:rPr lang="zh-CN" altLang="en-US" sz="1400" dirty="0">
                <a:solidFill>
                  <a:schemeClr val="accent6"/>
                </a:solidFill>
              </a:rPr>
              <a:t>方法创建一个画布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subplot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y</a:t>
            </a:r>
            <a:r>
              <a:rPr lang="zh-CN" altLang="en-US" sz="1400" dirty="0">
                <a:solidFill>
                  <a:schemeClr val="accent6"/>
                </a:solidFill>
              </a:rPr>
              <a:t>轴的标题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set_ylabel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stargazers_count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r>
              <a:rPr lang="en-US" altLang="zh-CN" sz="1400" dirty="0" err="1">
                <a:solidFill>
                  <a:schemeClr val="accent2"/>
                </a:solidFill>
              </a:rPr>
              <a:t>.set_xlabel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Reponstorys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x</a:t>
            </a:r>
            <a:r>
              <a:rPr lang="zh-CN" altLang="en-US" sz="1400" dirty="0">
                <a:solidFill>
                  <a:schemeClr val="accent6"/>
                </a:solidFill>
              </a:rPr>
              <a:t>轴每个标签的具体位置，设置为每个柱的中央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set_xticks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设置每个标签的名字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set_xticklabels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names,</a:t>
            </a:r>
            <a:r>
              <a:rPr lang="en-US" altLang="zh-CN" sz="1400" dirty="0" err="1">
                <a:solidFill>
                  <a:srgbClr val="7030A0"/>
                </a:solidFill>
              </a:rPr>
              <a:t>rotation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=45)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为图标添加标题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set_title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014804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：数据可视化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9059" y="2066511"/>
            <a:ext cx="296099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添加注释的相关辅助信息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0059" y="2381742"/>
            <a:ext cx="2960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图表显示效果：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59" y="3005777"/>
            <a:ext cx="5090159" cy="2522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单图表多个图形组合显示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绘图及可视化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介绍单张图表多个图形显示及图例标签技术。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单图表多图形显示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我们在实际应用过程中，经常出现一个图表欧中有各种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图形组合显示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这种情况主要应用于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多项对比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或各种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数据说明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在一张图表中使用多种图形通过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图形的不同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颜色的不同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图例的解释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，诠释各种数据对比。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39725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单个图表多个图形显示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9" y="3031931"/>
            <a:ext cx="5366069" cy="3335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 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实现的方式很简单，只需要在使用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对象的时候，分别使用不同的图形生成方法既可以实现。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46137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多个图形组合显示技术实现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6" y="3283909"/>
            <a:ext cx="6458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年度各分公司月度销售数据统计表格如下所示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（单位：万）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9036" y="2132121"/>
            <a:ext cx="9245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我们有一家公司分为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华北分公司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华东分公司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华南分公司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，现在需要通过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每个月的销售统计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查看他们往年的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销售形式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进行分公司间对比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，这个时候我们就可以使用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单图表多图形组合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方式进行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数据可视化处理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77436" y="3922661"/>
          <a:ext cx="9956621" cy="15731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9502"/>
                <a:gridCol w="728684"/>
                <a:gridCol w="680105"/>
                <a:gridCol w="728684"/>
                <a:gridCol w="675246"/>
                <a:gridCol w="783772"/>
                <a:gridCol w="725714"/>
                <a:gridCol w="769257"/>
                <a:gridCol w="783771"/>
                <a:gridCol w="682172"/>
                <a:gridCol w="769257"/>
                <a:gridCol w="696686"/>
                <a:gridCol w="783771"/>
              </a:tblGrid>
              <a:tr h="4606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华北分公司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华东分公司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华南分公司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 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2129901"/>
            <a:ext cx="946313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我们将给出的数据表数据放入到一个字典对象中。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364258" y="3180804"/>
            <a:ext cx="5007513" cy="1550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dict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对象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= {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:[30,15,60],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:[16,22,50],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:[110,90,160],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:[80,120,110],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:[40,80,90],6:[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80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,100,75],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:[120,76,130],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:[130,110,180],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9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:[120,210,192],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:[50,80,101],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11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:[80,60,60],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12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:[135,150,100]}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595373"/>
            <a:ext cx="549347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：创建数据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4259" y="2705138"/>
            <a:ext cx="55880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创建字典类型数据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6000" y="4496641"/>
            <a:ext cx="500751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字典中的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为月份，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为三个分公司的当月销售额。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2955" y="2812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q04-demo06.py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API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入门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绘图及可视化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介绍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对象和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Subplot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对象的使用，以及各种常用图形的生成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 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2129901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方式获取每个公司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每月的销售额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，同时计算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每月平均销售额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364258" y="3180804"/>
            <a:ext cx="5588085" cy="27990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获取所有的月份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x_months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</a:t>
            </a:r>
            <a:r>
              <a:rPr lang="en-US" altLang="zh-CN" sz="1400" dirty="0" err="1">
                <a:solidFill>
                  <a:schemeClr val="accent2"/>
                </a:solidFill>
              </a:rPr>
              <a:t>keys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获取每个分公司的全年各月销售额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y_north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[sale[</a:t>
            </a:r>
            <a:r>
              <a:rPr lang="en-US" altLang="zh-CN" sz="1400" dirty="0">
                <a:solidFill>
                  <a:schemeClr val="accent2"/>
                </a:solidFill>
              </a:rPr>
              <a:t>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</a:t>
            </a:r>
            <a:r>
              <a:rPr lang="en-US" altLang="zh-CN" sz="1400" dirty="0">
                <a:solidFill>
                  <a:srgbClr val="0563C1"/>
                </a:solidFill>
              </a:rPr>
              <a:t> 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</a:rPr>
              <a:t>data.values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y_east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[sale[</a:t>
            </a:r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</a:t>
            </a:r>
            <a:r>
              <a:rPr lang="en-US" altLang="zh-CN" sz="1400" dirty="0" err="1">
                <a:solidFill>
                  <a:schemeClr val="accent2"/>
                </a:solidFill>
              </a:rPr>
              <a:t>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y_south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[sale[</a:t>
            </a:r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</a:t>
            </a:r>
            <a:r>
              <a:rPr lang="en-US" altLang="zh-CN" sz="1400" dirty="0" err="1">
                <a:solidFill>
                  <a:schemeClr val="accent2"/>
                </a:solidFill>
              </a:rPr>
              <a:t>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获取每个月的平均值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mean_months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mean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(sale</a:t>
            </a:r>
            <a:r>
              <a:rPr lang="en-US" altLang="zh-CN" sz="1400" dirty="0">
                <a:solidFill>
                  <a:srgbClr val="0563C1"/>
                </a:solidFill>
              </a:rPr>
              <a:t>) for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</a:t>
            </a:r>
            <a:r>
              <a:rPr lang="en-US" altLang="zh-CN" sz="1400" dirty="0" err="1">
                <a:solidFill>
                  <a:schemeClr val="accent2"/>
                </a:solidFill>
              </a:rPr>
              <a:t>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595373"/>
            <a:ext cx="549347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：抽取数据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4259" y="2705138"/>
            <a:ext cx="55880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获取各分公司每月销售额并统计每月销售平均值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2186" y="3756040"/>
            <a:ext cx="5007513" cy="418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 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np.mean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) 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统计平均值。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 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2129901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个分公司的月度销售额以及各月度平均销售额做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条参考点线图展示。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364259" y="3180804"/>
            <a:ext cx="6662142" cy="18846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绘制每个分公司的数据折线图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(x_months,y_north,'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-',</a:t>
            </a:r>
            <a:r>
              <a:rPr lang="en-US" altLang="zh-CN" sz="1400" dirty="0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=0.5,</a:t>
            </a:r>
            <a:r>
              <a:rPr lang="en-US" altLang="zh-CN" sz="1400" dirty="0">
                <a:solidFill>
                  <a:srgbClr val="7030A0"/>
                </a:solidFill>
              </a:rPr>
              <a:t>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Notrh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(x_months,y_east,'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-',</a:t>
            </a:r>
            <a:r>
              <a:rPr lang="en-US" altLang="zh-CN" sz="1400" dirty="0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</a:t>
            </a:r>
            <a:r>
              <a:rPr lang="en-US" altLang="zh-CN" sz="1400" dirty="0">
                <a:solidFill>
                  <a:srgbClr val="7030A0"/>
                </a:solidFill>
              </a:rPr>
              <a:t>,label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='East')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(x_months,y_south,'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-',</a:t>
            </a:r>
            <a:r>
              <a:rPr lang="en-US" altLang="zh-CN" sz="1400" dirty="0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=0.5,</a:t>
            </a:r>
            <a:r>
              <a:rPr lang="en-US" altLang="zh-CN" sz="1400" dirty="0">
                <a:solidFill>
                  <a:srgbClr val="7030A0"/>
                </a:solidFill>
              </a:rPr>
              <a:t>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='South')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绘制平均值折线图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(x_months,mean_months,'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:',</a:t>
            </a:r>
            <a:r>
              <a:rPr lang="en-US" altLang="zh-CN" sz="1400" dirty="0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=0.4,</a:t>
            </a:r>
            <a:r>
              <a:rPr lang="en-US" altLang="zh-CN" sz="1400" dirty="0">
                <a:solidFill>
                  <a:srgbClr val="7030A0"/>
                </a:solidFill>
              </a:rPr>
              <a:t>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='mean of sales')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595373"/>
            <a:ext cx="549347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：数据可视化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4258" y="2705138"/>
            <a:ext cx="7083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绘制各分公司月度销售额点线图以及各月度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平局销售额参考点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线图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6375" y="5207468"/>
            <a:ext cx="5007513" cy="418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参数代表透明度；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参数代表图例文字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 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2129901"/>
            <a:ext cx="946313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为图表设置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轴的标签，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轴刻度显示、图例以及图表标题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595373"/>
            <a:ext cx="549347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：设置刻度、轴标签以及图例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4258" y="2559996"/>
            <a:ext cx="708305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设置注释相关数据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364258" y="3035662"/>
            <a:ext cx="6662142" cy="35973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subplot()</a:t>
            </a:r>
            <a:r>
              <a:rPr lang="zh-CN" altLang="en-US" sz="1400" dirty="0">
                <a:solidFill>
                  <a:schemeClr val="accent6"/>
                </a:solidFill>
              </a:rPr>
              <a:t>方法创建一个画布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subplot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、</a:t>
            </a:r>
            <a:r>
              <a:rPr lang="en-US" altLang="zh-CN" sz="1400" dirty="0">
                <a:solidFill>
                  <a:schemeClr val="accent6"/>
                </a:solidFill>
              </a:rPr>
              <a:t>y</a:t>
            </a:r>
            <a:r>
              <a:rPr lang="zh-CN" altLang="en-US" sz="1400" dirty="0">
                <a:solidFill>
                  <a:schemeClr val="accent6"/>
                </a:solidFill>
              </a:rPr>
              <a:t>轴的标题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ax.</a:t>
            </a:r>
            <a:r>
              <a:rPr lang="en-US" altLang="zh-CN" sz="1400" dirty="0" err="1">
                <a:solidFill>
                  <a:schemeClr val="accent2"/>
                </a:solidFill>
              </a:rPr>
              <a:t>set_xlabel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('Months')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r>
              <a:rPr lang="en-US" altLang="zh-CN" sz="1400" dirty="0" err="1">
                <a:solidFill>
                  <a:schemeClr val="accent2"/>
                </a:solidFill>
              </a:rPr>
              <a:t>.set_ylabel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('Monthly sales')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轴刻度标签列表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group_labels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Jan','Feb','Mar','Apr','May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','June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','Jul','Aug','Sep','Oct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Nov','Dec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轴刻度标签、</a:t>
            </a:r>
            <a:r>
              <a:rPr lang="zh-CN" altLang="en-US" sz="1400" dirty="0" smtClean="0">
                <a:solidFill>
                  <a:schemeClr val="accent6"/>
                </a:solidFill>
              </a:rPr>
              <a:t>角度</a:t>
            </a:r>
            <a:r>
              <a:rPr lang="en-US" altLang="zh-CN" sz="1400" dirty="0" smtClean="0">
                <a:solidFill>
                  <a:schemeClr val="accent6"/>
                </a:solidFill>
              </a:rPr>
              <a:t>rotation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xticks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x_months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group_labels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</a:rPr>
              <a:t>rotation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=-45)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设置标题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title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('Monthly sales data for branch 2016')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 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295" y="1595373"/>
            <a:ext cx="549347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：显示图表</a:t>
            </a:r>
            <a:endParaRPr lang="zh-CN" altLang="en-US" sz="1400" i="1" dirty="0">
              <a:solidFill>
                <a:srgbClr val="ED7D3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4259" y="2124567"/>
            <a:ext cx="3193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显示图表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364258" y="2672803"/>
            <a:ext cx="4223742" cy="1304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legend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</a:rPr>
              <a:t>loc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='best')</a:t>
            </a:r>
            <a:r>
              <a:rPr lang="en-US" altLang="zh-CN" sz="1400" dirty="0">
                <a:solidFill>
                  <a:schemeClr val="accent6"/>
                </a:solidFill>
              </a:rPr>
              <a:t> # </a:t>
            </a:r>
            <a:r>
              <a:rPr lang="zh-CN" altLang="en-US" sz="1400" dirty="0">
                <a:solidFill>
                  <a:schemeClr val="accent6"/>
                </a:solidFill>
              </a:rPr>
              <a:t>自动在最合适的位置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</a:rPr>
              <a:t>linestyle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='--') </a:t>
            </a: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设置背景网格（虚线）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4144" y="2124567"/>
            <a:ext cx="31932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最终显示结果：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86233"/>
            <a:ext cx="5065486" cy="314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个子图表显示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绘图及可视化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介绍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对象和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Subplot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对象的使用，以及一张图表多子图表显示技术。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多个子图表显示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的图像都位于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对象中。可以用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plt.Figure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创建一个新的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plt.Figure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有一些选项，特别是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figsize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，它用于确保当前图片保存到磁盘时具有一定大小的横纵比。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在实际开发中，不能使用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直接绘图，必须用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add_subplot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创建一个或多个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才可以。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在有些情况下，我们需要在一张图表中显示多个子图表。这时我们就需要一个非常重要的对象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356065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Figure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5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ubplot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5" y="3198658"/>
            <a:ext cx="426702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示例：显示多张图表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q04-demo07.py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1379036" y="3788233"/>
            <a:ext cx="3052656" cy="2525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Figure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figure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创建三张子图标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ax1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fig.</a:t>
            </a:r>
            <a:r>
              <a:rPr lang="en-US" altLang="zh-CN" sz="1400" dirty="0" err="1">
                <a:solidFill>
                  <a:schemeClr val="accent2"/>
                </a:solidFill>
              </a:rPr>
              <a:t>add_subplot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(2,2,1)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ax2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fig.</a:t>
            </a:r>
            <a:r>
              <a:rPr lang="en-US" altLang="zh-CN" sz="1400" dirty="0" err="1">
                <a:solidFill>
                  <a:schemeClr val="accent2"/>
                </a:solidFill>
              </a:rPr>
              <a:t>add_subplot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(2,2,2)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ax3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fig.</a:t>
            </a:r>
            <a:r>
              <a:rPr lang="en-US" altLang="zh-CN" sz="1400" dirty="0" err="1">
                <a:solidFill>
                  <a:schemeClr val="accent2"/>
                </a:solidFill>
              </a:rPr>
              <a:t>add_subplot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(2,2,3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2032" y="5766529"/>
            <a:ext cx="4135511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add_subplot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行数，列数，位置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位置是按照从左往右，从上到下自动排列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52" y="3611441"/>
            <a:ext cx="3933371" cy="287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6162724" y="5176954"/>
            <a:ext cx="5166025" cy="461665"/>
          </a:xfrm>
          <a:prstGeom prst="rect">
            <a:avLst/>
          </a:prstGeom>
          <a:solidFill>
            <a:srgbClr val="CA2A2A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考虑：</a:t>
            </a:r>
            <a:r>
              <a:rPr lang="en-US" altLang="zh-CN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ax3=</a:t>
            </a:r>
            <a:r>
              <a:rPr lang="en-US" altLang="zh-CN" sz="1600" b="1" dirty="0" err="1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fig.add_subplot</a:t>
            </a:r>
            <a:r>
              <a:rPr lang="en-US" altLang="zh-CN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(2,1,2)</a:t>
            </a:r>
            <a:r>
              <a:rPr lang="zh-CN" altLang="en-US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会是什么结果？</a:t>
            </a:r>
            <a:endParaRPr lang="zh-CN" altLang="en-US" sz="1600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885" y="3917950"/>
            <a:ext cx="1997710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多个子图表显示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在没有指定子图表的名称时，使用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的各种绘图方法，会默认在最后一张子图表上进行绘图。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30107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在子图表上绘制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2715" y="2047189"/>
            <a:ext cx="5086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示例：默认最后一张子图表绘图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ch07-demo07.py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1692714" y="2580163"/>
            <a:ext cx="4470010" cy="154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绘制点线图，在没有指定子图表时默认为最后一个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(50).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cumsum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(),'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-')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…………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linestyle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714" y="4271760"/>
            <a:ext cx="4470010" cy="418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，默认在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最后一张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子图表绘制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3" y="2580163"/>
            <a:ext cx="4241346" cy="318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多个子图表显示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子图表对象名称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的各种绘图方法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在指定的子图表上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30107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在子图表上绘制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2715" y="2047189"/>
            <a:ext cx="5086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示例：指定子图表绘图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ch07-demo07.py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1692715" y="2580163"/>
            <a:ext cx="6545944" cy="3428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指定</a:t>
            </a:r>
            <a:r>
              <a:rPr lang="en-US" altLang="zh-CN" sz="1400" dirty="0">
                <a:solidFill>
                  <a:schemeClr val="accent6"/>
                </a:solidFill>
              </a:rPr>
              <a:t>ax1</a:t>
            </a:r>
            <a:r>
              <a:rPr lang="zh-CN" altLang="en-US" sz="1400" dirty="0">
                <a:solidFill>
                  <a:schemeClr val="accent6"/>
                </a:solidFill>
              </a:rPr>
              <a:t>子图表上绘制直方图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ax1.</a:t>
            </a:r>
            <a:r>
              <a:rPr lang="en-US" altLang="zh-CN" sz="1400" dirty="0" smtClean="0">
                <a:solidFill>
                  <a:srgbClr val="C00000"/>
                </a:solidFill>
              </a:rPr>
              <a:t>hist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(100),</a:t>
            </a:r>
            <a:r>
              <a:rPr lang="en-US" altLang="zh-CN" sz="1400" dirty="0" smtClean="0">
                <a:solidFill>
                  <a:srgbClr val="7030A0"/>
                </a:solidFill>
              </a:rPr>
              <a:t>bins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=20,</a:t>
            </a:r>
            <a:r>
              <a:rPr lang="en-US" altLang="zh-CN" sz="1400" dirty="0" smtClean="0">
                <a:solidFill>
                  <a:srgbClr val="7030A0"/>
                </a:solidFill>
              </a:rPr>
              <a:t>color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b',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alpha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=0.3)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ax1.</a:t>
            </a:r>
            <a:r>
              <a:rPr lang="en-US" altLang="zh-CN" sz="1400" dirty="0" smtClean="0">
                <a:solidFill>
                  <a:schemeClr val="accent2"/>
                </a:solidFill>
              </a:rPr>
              <a:t>grid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linestyle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指定</a:t>
            </a:r>
            <a:r>
              <a:rPr lang="en-US" altLang="zh-CN" sz="1400" dirty="0" smtClean="0">
                <a:solidFill>
                  <a:schemeClr val="accent6"/>
                </a:solidFill>
              </a:rPr>
              <a:t>ax2</a:t>
            </a:r>
            <a:r>
              <a:rPr lang="zh-CN" altLang="en-US" sz="1400" dirty="0" smtClean="0">
                <a:solidFill>
                  <a:schemeClr val="accent6"/>
                </a:solidFill>
              </a:rPr>
              <a:t>子图表上绘制散点图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随机生成</a:t>
            </a:r>
            <a:r>
              <a:rPr lang="en-US" altLang="zh-CN" sz="1400" dirty="0">
                <a:solidFill>
                  <a:schemeClr val="accent6"/>
                </a:solidFill>
              </a:rPr>
              <a:t>30</a:t>
            </a:r>
            <a:r>
              <a:rPr lang="zh-CN" altLang="en-US" sz="1400" dirty="0">
                <a:solidFill>
                  <a:schemeClr val="accent6"/>
                </a:solidFill>
              </a:rPr>
              <a:t>个点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(1,30)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 = 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(1,30)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使用反正切获取颜色值均匀分布在图表的散点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中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T=np</a:t>
            </a:r>
            <a:r>
              <a:rPr lang="en-US" altLang="zh-CN" sz="1400" dirty="0" smtClean="0">
                <a:solidFill>
                  <a:schemeClr val="accent2"/>
                </a:solidFill>
              </a:rPr>
              <a:t>.arctan2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ax2.</a:t>
            </a:r>
            <a:r>
              <a:rPr lang="en-US" altLang="zh-CN" sz="1400" dirty="0" smtClean="0">
                <a:solidFill>
                  <a:srgbClr val="C00000"/>
                </a:solidFill>
              </a:rPr>
              <a:t>scatter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(30),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(30)+3*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(30), </a:t>
            </a:r>
            <a:r>
              <a:rPr lang="en-US" altLang="zh-CN" sz="1400" dirty="0" smtClean="0">
                <a:solidFill>
                  <a:srgbClr val="7030A0"/>
                </a:solidFill>
              </a:rPr>
              <a:t>c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T,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alph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=0.7)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ax2.</a:t>
            </a:r>
            <a:r>
              <a:rPr lang="en-US" altLang="zh-CN" sz="1400" dirty="0" smtClean="0">
                <a:solidFill>
                  <a:schemeClr val="accent2"/>
                </a:solidFill>
              </a:rPr>
              <a:t>grid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linestyle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31" y="2220765"/>
            <a:ext cx="4344526" cy="2909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728996" y="2945188"/>
            <a:ext cx="375571" cy="62532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21742" y="5303758"/>
            <a:ext cx="375571" cy="62532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584" y="433685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指定名称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7" name="肘形连接符 16"/>
          <p:cNvCxnSpPr>
            <a:stCxn id="7" idx="0"/>
            <a:endCxn id="6" idx="1"/>
          </p:cNvCxnSpPr>
          <p:nvPr/>
        </p:nvCxnSpPr>
        <p:spPr>
          <a:xfrm rot="5400000" flipH="1" flipV="1">
            <a:off x="771844" y="3379701"/>
            <a:ext cx="1079002" cy="83530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2"/>
            <a:endCxn id="16" idx="1"/>
          </p:cNvCxnSpPr>
          <p:nvPr/>
        </p:nvCxnSpPr>
        <p:spPr>
          <a:xfrm rot="16200000" flipH="1">
            <a:off x="806434" y="4701112"/>
            <a:ext cx="1002569" cy="8280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6" grpId="0" animBg="1"/>
      <p:bldP spid="1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Pandas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中的绘图函数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绘图及可视化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对象和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对象快速实现绘图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通过之前的学习，我们初步掌握了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模块实现数据可视化的一些基本方法。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但是在实际应用过程中，我们也可以使用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快速实现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各种图表的绘制。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中，有标签、列标签以及分组信息，使用对应的绘图函数会比</a:t>
            </a:r>
            <a:r>
              <a:rPr lang="en-US" altLang="zh-CN" sz="16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本身更加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44846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 Pandas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中的绘图函数概述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9036" y="3002903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有许多能够利用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对象数据组织特点来创建标准图表的高级绘图方法。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目前为止，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团队已经在绘图功能上有了很大的提升。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是数据分析工作中最重要的任务之一，将各种数据以图形的方式表现出来更加直观。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数据分析、数据探索中数据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可视化的重要模块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可以生成</a:t>
            </a:r>
            <a:r>
              <a:rPr lang="zh-CN" altLang="en-US" sz="1600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线图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状图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饼状图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scatter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、直方图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等等各种数据图表。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37513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46" y="4870178"/>
            <a:ext cx="2329543" cy="1755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0" y="2938629"/>
            <a:ext cx="2304003" cy="1712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87" y="2930336"/>
            <a:ext cx="2351135" cy="172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36" y="4812233"/>
            <a:ext cx="2356686" cy="181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41" y="2930336"/>
            <a:ext cx="4344526" cy="2909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都有一个生成各类图表的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默认情况下，它们所产生的都是线型图。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49446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4.2 Pandas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中的绘图函数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线型图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9173" y="2497132"/>
            <a:ext cx="5086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对象生成线型图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q04-demo08.py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649173" y="3030106"/>
            <a:ext cx="4911284" cy="2761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random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(10).</a:t>
            </a:r>
            <a:r>
              <a:rPr lang="en-US" altLang="zh-CN" sz="1400" dirty="0" err="1">
                <a:solidFill>
                  <a:schemeClr val="accent2"/>
                </a:solidFill>
              </a:rPr>
              <a:t>cumsum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(0,100,10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使用对象的</a:t>
            </a:r>
            <a:r>
              <a:rPr lang="en-US" altLang="zh-CN" sz="1400" dirty="0">
                <a:solidFill>
                  <a:schemeClr val="accent6"/>
                </a:solidFill>
              </a:rPr>
              <a:t>plot</a:t>
            </a:r>
            <a:r>
              <a:rPr lang="zh-CN" altLang="en-US" sz="1400" dirty="0">
                <a:solidFill>
                  <a:schemeClr val="accent6"/>
                </a:solidFill>
              </a:rPr>
              <a:t>方法生成线型图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title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('Series')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altLang="zh-CN" sz="1400" dirty="0" err="1">
                <a:solidFill>
                  <a:srgbClr val="7030A0"/>
                </a:solidFill>
              </a:rPr>
              <a:t>inestyle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9036" y="3030106"/>
            <a:ext cx="4949371" cy="157092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49173" y="5924684"/>
            <a:ext cx="490583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核心的代码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只有两行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要精简很多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76" y="2958797"/>
            <a:ext cx="3631746" cy="2793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8" y="1019399"/>
            <a:ext cx="10246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的索引会被传给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，并用以绘制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use_inex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=False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禁用该功能。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的刻度和接线可以通过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xticks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xlim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选项进行调节，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就用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yticks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ylim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Series.plot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方法的参数如下所示：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20800" y="2722637"/>
          <a:ext cx="81280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7"/>
                <a:gridCol w="65459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用于图例的标签。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要在其上绘制的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matplotlib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subplot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对象。如果没有设置，则使用当前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matplotlib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subplot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将要传给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matplotlib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的风格字符串 如：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ko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alpha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图表的填充不透明（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之间的值）。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kind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可以是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barh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xticks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用作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轴刻度的值。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yticks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用作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轴刻度的值。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xlim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轴的界限（例如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[ 0,10 ]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ylim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轴的界限。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8" y="1019399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对象在使用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方法的时候，会自动将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值作为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图例显示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ndex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参数值则默认为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轴刻度标签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轴取值范围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802" y="1914927"/>
            <a:ext cx="5086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对象生成线型图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q04-demo09.py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271802" y="2447901"/>
            <a:ext cx="4911284" cy="314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DataFrame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对象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DataFrame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random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(10,4).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cumsum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(0),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columns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smtClean="0">
                <a:solidFill>
                  <a:schemeClr val="accent2"/>
                </a:solidFill>
              </a:rPr>
              <a:t>list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('ABCD'),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(0,100,10))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plot</a:t>
            </a:r>
            <a:r>
              <a:rPr lang="zh-CN" altLang="en-US" sz="1400" dirty="0">
                <a:solidFill>
                  <a:schemeClr val="accent6"/>
                </a:solidFill>
              </a:rPr>
              <a:t>方法创建线型图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df.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plot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显示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title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altLang="zh-CN" sz="1400" dirty="0" err="1">
                <a:solidFill>
                  <a:srgbClr val="7030A0"/>
                </a:solidFill>
              </a:rPr>
              <a:t>inestyle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2" y="2392245"/>
            <a:ext cx="4226832" cy="325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8" y="1019399"/>
            <a:ext cx="10246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还有一些用于对列进行灵活处理的选项。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例如，是要将所有列都绘制到一个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中还是创建各自的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专用于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DataFrame.plot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方法的参数如下所示：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20800" y="2388809"/>
          <a:ext cx="81280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7"/>
                <a:gridCol w="6545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subplots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列绘制到单独的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subplot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subplots=True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，则共用同一个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轴，包括刻度和界限。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sharey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subplots=True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，则共用同一个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figsize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表示图像大小的元组。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表示图像标题的字符串。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legend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添加一个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subplot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图例（默认为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sort_columns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以字母表顺序绘制各列，默认使用当前列顺序。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生成柱状图的代码中加上 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kind=‘bar’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（垂直柱状图）或 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kind=‘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barh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（水平柱状图）即可生成。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的索引将会用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barh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）刻度。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49446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 Pandas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中的绘图函数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9173" y="2497132"/>
            <a:ext cx="5753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对象生成柱状图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q04-demo10.py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649172" y="3030106"/>
            <a:ext cx="6377227" cy="3138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subplots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  <a:r>
              <a:rPr lang="en-US" altLang="zh-CN" sz="1400" dirty="0">
                <a:solidFill>
                  <a:schemeClr val="accent6"/>
                </a:solidFill>
              </a:rPr>
              <a:t>(2</a:t>
            </a:r>
            <a:r>
              <a:rPr lang="zh-CN" altLang="en-US" sz="1400" dirty="0">
                <a:solidFill>
                  <a:schemeClr val="accent6"/>
                </a:solidFill>
              </a:rPr>
              <a:t>行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列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fig, axes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subplots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(2,1)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random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>
                <a:solidFill>
                  <a:schemeClr val="accent2"/>
                </a:solidFill>
              </a:rPr>
              <a:t>rand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(16),</a:t>
            </a:r>
            <a:r>
              <a:rPr lang="en-US" altLang="zh-CN" sz="1400" dirty="0">
                <a:solidFill>
                  <a:srgbClr val="7030A0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>
                <a:solidFill>
                  <a:schemeClr val="accent2"/>
                </a:solidFill>
              </a:rPr>
              <a:t>list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abcdefghijklmnop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绘制垂直柱状图</a:t>
            </a:r>
            <a:r>
              <a:rPr lang="en-US" altLang="zh-CN" sz="1400" dirty="0">
                <a:solidFill>
                  <a:schemeClr val="accent6"/>
                </a:solidFill>
              </a:rPr>
              <a:t>ax=axes[0]</a:t>
            </a:r>
            <a:r>
              <a:rPr lang="zh-CN" altLang="en-US" sz="1400" dirty="0">
                <a:solidFill>
                  <a:schemeClr val="accent6"/>
                </a:solidFill>
              </a:rPr>
              <a:t>代表在第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个图标上绘制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kind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bar',</a:t>
            </a:r>
            <a:r>
              <a:rPr lang="en-US" altLang="zh-CN" sz="1400" dirty="0" err="1">
                <a:solidFill>
                  <a:srgbClr val="7030A0"/>
                </a:solidFill>
              </a:rPr>
              <a:t>ax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=axes[0],</a:t>
            </a:r>
            <a:r>
              <a:rPr lang="en-US" altLang="zh-CN" sz="1400" dirty="0">
                <a:solidFill>
                  <a:srgbClr val="7030A0"/>
                </a:solidFill>
              </a:rPr>
              <a:t>color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r',</a:t>
            </a:r>
            <a:r>
              <a:rPr lang="en-US" altLang="zh-CN" sz="1400" dirty="0" err="1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=0.7)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绘制水平柱状图</a:t>
            </a:r>
            <a:r>
              <a:rPr lang="en-US" altLang="zh-CN" sz="1400" dirty="0">
                <a:solidFill>
                  <a:schemeClr val="accent6"/>
                </a:solidFill>
              </a:rPr>
              <a:t>ax=axes[1]</a:t>
            </a:r>
            <a:r>
              <a:rPr lang="zh-CN" altLang="en-US" sz="1400" dirty="0">
                <a:solidFill>
                  <a:schemeClr val="accent6"/>
                </a:solidFill>
              </a:rPr>
              <a:t>代表在第</a:t>
            </a:r>
            <a:r>
              <a:rPr lang="en-US" altLang="zh-CN" sz="1400" dirty="0">
                <a:solidFill>
                  <a:schemeClr val="accent6"/>
                </a:solidFill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</a:rPr>
              <a:t>个图标上绘制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kind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</a:t>
            </a:r>
            <a:r>
              <a:rPr lang="en-US" altLang="zh-CN" sz="1400" dirty="0">
                <a:solidFill>
                  <a:srgbClr val="7030A0"/>
                </a:solidFill>
              </a:rPr>
              <a:t>ax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=axes[1],</a:t>
            </a:r>
            <a:r>
              <a:rPr lang="en-US" altLang="zh-CN" sz="1400" dirty="0">
                <a:solidFill>
                  <a:srgbClr val="7030A0"/>
                </a:solidFill>
              </a:rPr>
              <a:t>color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='#66CD00',</a:t>
            </a:r>
            <a:r>
              <a:rPr lang="en-US" altLang="zh-CN" sz="1400" dirty="0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=0.7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6" y="2633571"/>
            <a:ext cx="4125232" cy="3173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8" y="1019399"/>
            <a:ext cx="102469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对象，柱状图会将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每一行的值分为一组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802" y="1464985"/>
            <a:ext cx="5854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对象生成垂直柱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q04-demo11.py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271801" y="1997959"/>
            <a:ext cx="6798141" cy="34594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rgbClr val="C00000"/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np.random.rand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(6,4),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7030A0"/>
                </a:solidFill>
              </a:rPr>
              <a:t>       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             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one','two','three','four','five','six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columns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(['A','B','C',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'D']))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生成柱状图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zh-CN" altLang="en-US" sz="1400" dirty="0">
                <a:solidFill>
                  <a:schemeClr val="accent6"/>
                </a:solidFill>
              </a:rPr>
              <a:t>垂直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kind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bar',</a:t>
            </a:r>
            <a:r>
              <a:rPr lang="en-US" altLang="zh-CN" sz="1400" dirty="0" err="1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legend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</a:rPr>
              <a:t>loc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='best')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9158" y="3892367"/>
            <a:ext cx="4030442" cy="23481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zh-CN" sz="1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 </a:t>
            </a:r>
            <a:r>
              <a:rPr lang="en-US" altLang="zh-CN" sz="1200" b="1" dirty="0" err="1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sz="1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对象输出</a:t>
            </a:r>
            <a:r>
              <a:rPr lang="en-US" altLang="zh-CN" sz="1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##</a:t>
            </a:r>
            <a:endParaRPr lang="en-US" altLang="zh-CN" sz="12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Genus           A   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    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     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D                                            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   0.361886  0.606383  0.212404  0.226820                                            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   0.363273  0.367370  0.249374  0.175221                                            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three  0.550920  0.845503  0.542375  0.234152                                            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 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0.065897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0.126216  0.674036  0.497766                                            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five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0.356416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0.139082  0.114042  0.129255                                            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six  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0.611636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0.454616  0.827282  0.222025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27" y="2272782"/>
            <a:ext cx="4209143" cy="2793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8" y="1019399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扩展：在使用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方法是添加 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stacked=True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参数就可已生成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堆积柱状图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802" y="1464985"/>
            <a:ext cx="5854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对象生成垂直柱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q04-demo11.py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271802" y="1997959"/>
            <a:ext cx="4650028" cy="81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生成柱状图 </a:t>
            </a:r>
            <a:r>
              <a:rPr lang="en-US" altLang="zh-CN" sz="1400" dirty="0">
                <a:solidFill>
                  <a:schemeClr val="accent6"/>
                </a:solidFill>
              </a:rPr>
              <a:t>stacked=True</a:t>
            </a:r>
            <a:r>
              <a:rPr lang="zh-CN" altLang="en-US" sz="1400" dirty="0">
                <a:solidFill>
                  <a:schemeClr val="accent6"/>
                </a:solidFill>
              </a:rPr>
              <a:t>为堆积柱状图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df.</a:t>
            </a:r>
            <a:r>
              <a:rPr lang="en-US" altLang="zh-CN" sz="1400" dirty="0" err="1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kind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</a:t>
            </a:r>
            <a:r>
              <a:rPr lang="en-US" altLang="zh-CN" sz="1400" dirty="0">
                <a:solidFill>
                  <a:srgbClr val="7030A0"/>
                </a:solidFill>
              </a:rPr>
              <a:t>stacked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True,</a:t>
            </a:r>
            <a:r>
              <a:rPr lang="en-US" altLang="zh-CN" sz="1400" dirty="0" err="1">
                <a:solidFill>
                  <a:srgbClr val="7030A0"/>
                </a:solidFill>
              </a:rPr>
              <a:t>alpha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595" y="3071837"/>
            <a:ext cx="5195837" cy="327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种可以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对值频率进行离散化显示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点被拆分到离散的、间隔均匀的面元中，绘制的是各面元中数据点的数量。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62270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4.4 Pandas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中的绘图函数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直方图和密度图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9173" y="2497132"/>
            <a:ext cx="5753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示例：生成直方图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 q04-demo12.py 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649173" y="3030107"/>
            <a:ext cx="4969342" cy="2441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读取</a:t>
            </a:r>
            <a:r>
              <a:rPr lang="en-US" altLang="zh-CN" sz="1400" dirty="0">
                <a:solidFill>
                  <a:schemeClr val="accent6"/>
                </a:solidFill>
              </a:rPr>
              <a:t>tips.csv</a:t>
            </a:r>
            <a:r>
              <a:rPr lang="zh-CN" altLang="en-US" sz="1400" dirty="0">
                <a:solidFill>
                  <a:schemeClr val="accent6"/>
                </a:solidFill>
              </a:rPr>
              <a:t>文件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tips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read_csv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open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('tips.csv'))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抽取数据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tips['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tip_pct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 = tips['tip']</a:t>
            </a:r>
            <a:r>
              <a:rPr lang="en-US" altLang="zh-CN" sz="1400" dirty="0" smtClean="0">
                <a:solidFill>
                  <a:schemeClr val="accent2"/>
                </a:solidFill>
              </a:rPr>
              <a:t>/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tips['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total_bill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使用抽取的数据生成直方图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hist,bins</a:t>
            </a:r>
            <a:r>
              <a:rPr lang="zh-CN" altLang="en-US" sz="1400" dirty="0" smtClean="0">
                <a:solidFill>
                  <a:schemeClr val="accent6"/>
                </a:solidFill>
              </a:rPr>
              <a:t>代表生成的条柱个数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tips['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tip_pct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hist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bins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=50)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显示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show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14" y="2727964"/>
            <a:ext cx="3883936" cy="2923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8" y="1019396"/>
            <a:ext cx="10246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与此相关的一种图表类型是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，它是通过计算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“可能会产生观测数据的连续概率分布的估计”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而产生的。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一般的过程是将该分布近似为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（即诸如正态（高斯）分布之类的较为简单的分布）。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因此，密度图也被称为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Desity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Estimate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，核密度估计）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在调用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的时候，加上 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kind=‘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即可生成一张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（标准混合正态分布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3745" y="2642272"/>
            <a:ext cx="5753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示例：继续生成密度图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 q04-demo12.py 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213745" y="3175247"/>
            <a:ext cx="3764655" cy="8887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生成密度图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tips['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tip_pct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'].</a:t>
            </a:r>
            <a:r>
              <a:rPr lang="en-US" altLang="zh-CN" sz="1400" dirty="0">
                <a:solidFill>
                  <a:srgbClr val="C00000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kind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kde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5" y="3157153"/>
            <a:ext cx="3876660" cy="273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213745" y="4293007"/>
            <a:ext cx="490583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直方图和密度图，这两种图表常常会被绘制在一起。直方图以规格化形式给出（以便给出面元密度），然后再在其上绘制核密度估计。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绘图函数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散布图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scatter plot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观察两个一维数据序列之间的关系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的有效手段。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方法是绘制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散布图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的主要方法。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49446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4.5 Pandas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中的绘图函数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散布图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9173" y="2497132"/>
            <a:ext cx="575311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示例：生成散布图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/>
              <a:t> q04-demo13.py </a:t>
            </a:r>
            <a:r>
              <a:rPr lang="zh-CN" altLang="en-US" sz="12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649173" y="3030106"/>
            <a:ext cx="4969342" cy="33271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读取</a:t>
            </a:r>
            <a:r>
              <a:rPr lang="en-US" altLang="zh-CN" sz="1400" dirty="0">
                <a:solidFill>
                  <a:schemeClr val="accent6"/>
                </a:solidFill>
              </a:rPr>
              <a:t>csv</a:t>
            </a:r>
            <a:r>
              <a:rPr lang="zh-CN" altLang="en-US" sz="1400" dirty="0">
                <a:solidFill>
                  <a:schemeClr val="accent6"/>
                </a:solidFill>
              </a:rPr>
              <a:t>文件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macro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pd.</a:t>
            </a:r>
            <a:r>
              <a:rPr lang="en-US" altLang="zh-CN" sz="1400" dirty="0" err="1">
                <a:solidFill>
                  <a:schemeClr val="accent2"/>
                </a:solidFill>
              </a:rPr>
              <a:t>read_csv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('macrodata.csv')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抽取数据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= macro[['cpi','m1','tbilrate','unemp']]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数据转换处理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trans_data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np.</a:t>
            </a:r>
            <a:r>
              <a:rPr lang="en-US" altLang="zh-CN" sz="1400" dirty="0">
                <a:solidFill>
                  <a:schemeClr val="accent2"/>
                </a:solidFill>
              </a:rPr>
              <a:t>log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(data).</a:t>
            </a:r>
            <a:r>
              <a:rPr lang="en-US" altLang="zh-CN" sz="1400" dirty="0">
                <a:solidFill>
                  <a:schemeClr val="accent2"/>
                </a:solidFill>
              </a:rPr>
              <a:t>diff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</a:t>
            </a:r>
            <a:r>
              <a:rPr lang="en-US" altLang="zh-CN" sz="1400" dirty="0" err="1">
                <a:solidFill>
                  <a:schemeClr val="accent2"/>
                </a:solidFill>
              </a:rPr>
              <a:t>dropna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绘制散布图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rgbClr val="C00000"/>
                </a:solidFill>
              </a:rPr>
              <a:t>scatter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trans_data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['m1'],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trans_data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unemp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linestyle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='--')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89" y="2633571"/>
            <a:ext cx="4197790" cy="2984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模块安装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40719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模块的安装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的标准模块库，因此我们需要在系统中下载安装，具体如下：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1500472" y="2813492"/>
            <a:ext cx="6754599" cy="6673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alvin@alvin-virtual-machine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~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apt-get install python-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matplotlib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4433" y="2351645"/>
            <a:ext cx="3695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下安装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模块指令：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4433" y="3676312"/>
            <a:ext cx="3655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程序中导入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500472" y="4138158"/>
            <a:ext cx="7833004" cy="1362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Matplotlib</a:t>
            </a:r>
            <a:r>
              <a:rPr lang="zh-CN" altLang="en-US" sz="1400" dirty="0" smtClean="0">
                <a:solidFill>
                  <a:schemeClr val="accent6"/>
                </a:solidFill>
              </a:rPr>
              <a:t>模块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mpl</a:t>
            </a:r>
            <a:r>
              <a:rPr lang="en-US" altLang="zh-CN" sz="1400" dirty="0" smtClean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给</a:t>
            </a:r>
            <a:r>
              <a:rPr lang="zh-CN" altLang="en-US" sz="1400" dirty="0">
                <a:solidFill>
                  <a:schemeClr val="accent6"/>
                </a:solidFill>
              </a:rPr>
              <a:t>模块起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别名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</a:t>
            </a:r>
            <a:r>
              <a:rPr lang="zh-CN" altLang="en-US" sz="1400" dirty="0" smtClean="0">
                <a:solidFill>
                  <a:schemeClr val="accent6"/>
                </a:solidFill>
              </a:rPr>
              <a:t>入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mpl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中的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pyplot</a:t>
            </a:r>
            <a:r>
              <a:rPr lang="zh-CN" altLang="en-US" sz="1400" dirty="0" smtClean="0">
                <a:solidFill>
                  <a:schemeClr val="accent6"/>
                </a:solidFill>
              </a:rPr>
              <a:t>基础模块，用于绘制各种图形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import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matplitlib.pyplot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0563C1"/>
                </a:solidFill>
              </a:rPr>
              <a:t>as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plt</a:t>
            </a:r>
            <a:r>
              <a:rPr lang="en-US" altLang="zh-CN" sz="1400" dirty="0" smtClean="0">
                <a:solidFill>
                  <a:srgbClr val="C00000"/>
                </a:solidFill>
              </a:rPr>
              <a:t>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给模块起别名</a:t>
            </a:r>
            <a:r>
              <a:rPr lang="en-US" altLang="zh-CN" sz="1400" b="0" dirty="0" smtClean="0">
                <a:solidFill>
                  <a:schemeClr val="accent6"/>
                </a:solidFill>
              </a:rPr>
              <a:t> </a:t>
            </a:r>
            <a:endParaRPr lang="en-US" altLang="zh-CN" sz="1400" b="0" dirty="0" smtClean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0472" y="5694803"/>
            <a:ext cx="973002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中对于数据可视化的第三方模块非常多，也非常丰富。除了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（使用最多）之外，还有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Basemap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（地理地图）、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Chaco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（交互图表）、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mayavi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绘图）等等。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altLang="zh-CN" b="0" dirty="0" err="1" smtClean="0">
                <a:hlinkClick r:id="rId1"/>
              </a:rPr>
              <a:t>plt.plot</a:t>
            </a:r>
            <a:r>
              <a:rPr lang="en-US" altLang="zh-CN" b="0" dirty="0" smtClean="0">
                <a:hlinkClick r:id="rId1"/>
              </a:rPr>
              <a:t>(</a:t>
            </a:r>
            <a:r>
              <a:rPr lang="en-US" altLang="zh-CN" b="0" dirty="0" err="1" smtClean="0">
                <a:hlinkClick r:id="rId1"/>
              </a:rPr>
              <a:t>x,y,format_string</a:t>
            </a:r>
            <a:r>
              <a:rPr lang="en-US" altLang="zh-CN" b="0" dirty="0" smtClean="0">
                <a:hlinkClick r:id="rId1"/>
              </a:rPr>
              <a:t>,**</a:t>
            </a:r>
            <a:r>
              <a:rPr lang="en-US" altLang="zh-CN" b="0" dirty="0" err="1" smtClean="0">
                <a:hlinkClick r:id="rId1"/>
              </a:rPr>
              <a:t>kwargs</a:t>
            </a:r>
            <a:r>
              <a:rPr lang="en-US" altLang="zh-CN" b="0" dirty="0" smtClean="0">
                <a:hlinkClick r:id="rId1"/>
              </a:rPr>
              <a:t>)</a:t>
            </a:r>
            <a:br>
              <a:rPr lang="en-US" altLang="zh-CN" b="0" dirty="0" smtClean="0"/>
            </a:br>
            <a:r>
              <a:rPr lang="zh-CN" altLang="en-US" b="0" dirty="0" smtClean="0"/>
              <a:t>之</a:t>
            </a:r>
            <a:r>
              <a:rPr lang="en-US" altLang="zh-CN" dirty="0" err="1" smtClean="0"/>
              <a:t>format_string</a:t>
            </a:r>
            <a:endParaRPr lang="zh-CN" altLang="en-US" dirty="0"/>
          </a:p>
        </p:txBody>
      </p:sp>
      <p:pic>
        <p:nvPicPr>
          <p:cNvPr id="89089" name="Picture 1" descr="C:\Users\lenovo\AppData\Roaming\Tencent\Users\943394615\QQ\WinTemp\RichOle\LMZZ)U]}I3KMJ`0YC{2(]}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011" y="2598821"/>
            <a:ext cx="7981950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1" descr="C:\Users\lenovo\AppData\Roaming\Tencent\Users\943394615\QQ\WinTemp\RichOle\ZSV~)L9MO4}4[H7EFK212~X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143875" cy="3067050"/>
          </a:xfrm>
          <a:prstGeom prst="rect">
            <a:avLst/>
          </a:prstGeom>
          <a:noFill/>
        </p:spPr>
      </p:pic>
      <p:pic>
        <p:nvPicPr>
          <p:cNvPr id="90114" name="Picture 2" descr="C:\Users\lenovo\AppData\Roaming\Tencent\Users\943394615\QQ\WinTemp\RichOle\}O)05938VEIRS6LPD3FFYO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2379"/>
            <a:ext cx="8001000" cy="303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模块安装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49936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补充说明：生成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可视化图表的保存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781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我们会使用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 </a:t>
            </a:r>
            <a:r>
              <a:rPr lang="en-US" altLang="zh-CN" sz="1600" dirty="0" err="1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savefig</a:t>
            </a:r>
            <a:r>
              <a:rPr lang="en-US" altLang="zh-CN" sz="1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方法对生成图表进行保存，并插入到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或网页当中。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可以保存的的格式包括（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sz="16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6205" y="2735491"/>
            <a:ext cx="904133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savefig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（‘路径及文件名称’）</a:t>
            </a:r>
            <a:endParaRPr lang="en-US" altLang="zh-CN" sz="16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我们在授课过程中会使用 </a:t>
            </a:r>
            <a:r>
              <a:rPr lang="en-US" altLang="zh-CN" sz="1600" b="1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show( )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方法直接显示，若需要保存请使用</a:t>
            </a:r>
            <a:r>
              <a:rPr lang="en-US" altLang="zh-CN" sz="1600" b="1" dirty="0" err="1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savefig</a:t>
            </a:r>
            <a:r>
              <a:rPr lang="en-US" altLang="zh-CN" sz="1600" b="1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45624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快速绘图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-2D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图（点线图）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中最基础的模块是</a:t>
            </a:r>
            <a:r>
              <a:rPr lang="en-US" altLang="zh-CN" sz="1600" dirty="0" err="1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。先从最简单的点图和线图开始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，让我们初步了解绘图。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我们有一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组模拟数据，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通过下面的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代码来实现数据的可视化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433" y="2637911"/>
            <a:ext cx="25571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q04-demo01.py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394433" y="3074325"/>
            <a:ext cx="3453338" cy="2063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matplotlib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mpl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pyplot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matplotlib.pyplot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plt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numpy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 </a:t>
            </a:r>
            <a:r>
              <a:rPr lang="en-US" altLang="zh-CN" sz="1400" dirty="0">
                <a:solidFill>
                  <a:srgbClr val="C00000"/>
                </a:solidFill>
              </a:rPr>
              <a:t>np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073804" y="3074325"/>
            <a:ext cx="3453338" cy="26588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x</a:t>
            </a:r>
            <a:r>
              <a:rPr lang="zh-CN" altLang="en-US" sz="1400" dirty="0" smtClean="0">
                <a:solidFill>
                  <a:schemeClr val="accent6"/>
                </a:solidFill>
              </a:rPr>
              <a:t>坐标采样点生成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(0,11,0.2)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计算对应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的正弦值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sin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控制图形格式为蓝色带星的虚线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x,y,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'b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显示图形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22140" y="3116770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4433" y="5878322"/>
            <a:ext cx="9041338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（）方法是专门生成</a:t>
            </a:r>
            <a:r>
              <a:rPr lang="zh-CN" altLang="en-US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点线图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的主要方法。</a:t>
            </a:r>
            <a:endParaRPr lang="en-US" altLang="zh-CN" sz="16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横轴数据，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纵轴数据，样式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代表线颜色（蓝），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代表虚线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87" y="3595678"/>
            <a:ext cx="2759073" cy="202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/>
      <p:bldP spid="1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45624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快速绘图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-2D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图（柱状图）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绘制一张饼状图使用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plt.bar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方法实现。假设显示三种动物的奔跑时速的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433" y="2217000"/>
            <a:ext cx="25571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q04-demo02.py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394433" y="3074329"/>
            <a:ext cx="3453338" cy="2063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matplotlib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mpl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pyplot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matplotlib.pyplot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</a:rPr>
              <a:t>plt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numpy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 </a:t>
            </a:r>
            <a:r>
              <a:rPr lang="en-US" altLang="zh-CN" sz="1400" dirty="0">
                <a:solidFill>
                  <a:srgbClr val="C00000"/>
                </a:solidFill>
              </a:rPr>
              <a:t>np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204433" y="3074329"/>
            <a:ext cx="5783764" cy="3004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创建一个字典数据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animal_speed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={'dog':(48,'</a:t>
            </a:r>
            <a:r>
              <a:rPr lang="en-US" altLang="zh-CN" sz="1400" dirty="0">
                <a:solidFill>
                  <a:schemeClr val="accent2"/>
                </a:solidFill>
              </a:rPr>
              <a:t>#7199cf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'cat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 (45, '</a:t>
            </a:r>
            <a:r>
              <a:rPr lang="en-US" altLang="zh-CN" sz="1400" dirty="0">
                <a:solidFill>
                  <a:schemeClr val="accent2"/>
                </a:solidFill>
              </a:rPr>
              <a:t>#4fc4aa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'cheetah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 (120, '</a:t>
            </a:r>
            <a:r>
              <a:rPr lang="en-US" altLang="zh-CN" sz="1400" dirty="0">
                <a:solidFill>
                  <a:schemeClr val="accent2"/>
                </a:solidFill>
              </a:rPr>
              <a:t>#e1a7a2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')}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获取动物的名字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animals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animal_speed.</a:t>
            </a:r>
            <a:r>
              <a:rPr lang="en-US" altLang="zh-CN" sz="1400" dirty="0" err="1">
                <a:solidFill>
                  <a:schemeClr val="accent2"/>
                </a:solidFill>
              </a:rPr>
              <a:t>keys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使用推导式获取动物的速度以及对应的颜色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zh-CN" altLang="en-US" sz="1400" dirty="0">
                <a:solidFill>
                  <a:schemeClr val="accent6"/>
                </a:solidFill>
              </a:rPr>
              <a:t>通过索引区分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speeds = [x[0]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animal_speed.values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colors = [x[1]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animal_speed.values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4434" y="2569102"/>
            <a:ext cx="345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导入相关的模块包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42613" y="2569101"/>
            <a:ext cx="5745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创建模拟数据，分别获取相关数据。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快速绘图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929975" y="1535819"/>
            <a:ext cx="5833682" cy="20201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横轴</a:t>
            </a:r>
            <a:r>
              <a:rPr lang="en-US" altLang="zh-CN" sz="1400" dirty="0">
                <a:solidFill>
                  <a:schemeClr val="accent6"/>
                </a:solidFill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</a:rPr>
              <a:t>个点（</a:t>
            </a:r>
            <a:r>
              <a:rPr lang="en-US" altLang="zh-CN" sz="1400" dirty="0">
                <a:solidFill>
                  <a:schemeClr val="accent6"/>
                </a:solidFill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</a:rPr>
              <a:t>个动物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定义每个柱宽为</a:t>
            </a:r>
            <a:r>
              <a:rPr lang="en-US" altLang="zh-CN" sz="1400" dirty="0">
                <a:solidFill>
                  <a:schemeClr val="accent6"/>
                </a:solidFill>
              </a:rPr>
              <a:t>0.3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bar_width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0.3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创建柱状图</a:t>
            </a:r>
            <a:r>
              <a:rPr lang="en-US" altLang="zh-CN" sz="1400" dirty="0">
                <a:solidFill>
                  <a:schemeClr val="accent6"/>
                </a:solidFill>
              </a:rPr>
              <a:t>bar(x</a:t>
            </a:r>
            <a:r>
              <a:rPr lang="zh-CN" altLang="en-US" sz="1400" dirty="0">
                <a:solidFill>
                  <a:schemeClr val="accent6"/>
                </a:solidFill>
              </a:rPr>
              <a:t>横轴</a:t>
            </a:r>
            <a:r>
              <a:rPr lang="en-US" altLang="zh-CN" sz="1400" dirty="0">
                <a:solidFill>
                  <a:schemeClr val="accent6"/>
                </a:solidFill>
              </a:rPr>
              <a:t>,y</a:t>
            </a:r>
            <a:r>
              <a:rPr lang="zh-CN" altLang="en-US" sz="1400" dirty="0">
                <a:solidFill>
                  <a:schemeClr val="accent6"/>
                </a:solidFill>
              </a:rPr>
              <a:t>纵轴</a:t>
            </a:r>
            <a:r>
              <a:rPr lang="en-US" altLang="zh-CN" sz="1400" dirty="0">
                <a:solidFill>
                  <a:schemeClr val="accent6"/>
                </a:solidFill>
              </a:rPr>
              <a:t>,bar</a:t>
            </a:r>
            <a:r>
              <a:rPr lang="zh-CN" altLang="en-US" sz="1400" dirty="0">
                <a:solidFill>
                  <a:schemeClr val="accent6"/>
                </a:solidFill>
              </a:rPr>
              <a:t>宽度</a:t>
            </a:r>
            <a:r>
              <a:rPr lang="en-US" altLang="zh-CN" sz="1400" dirty="0">
                <a:solidFill>
                  <a:schemeClr val="accent6"/>
                </a:solidFill>
              </a:rPr>
              <a:t>[,</a:t>
            </a:r>
            <a:r>
              <a:rPr lang="zh-CN" altLang="en-US" sz="1400" dirty="0">
                <a:solidFill>
                  <a:schemeClr val="accent6"/>
                </a:solidFill>
              </a:rPr>
              <a:t>描边线透明</a:t>
            </a:r>
            <a:r>
              <a:rPr lang="en-US" altLang="zh-CN" sz="1400" dirty="0">
                <a:solidFill>
                  <a:schemeClr val="accent6"/>
                </a:solidFill>
              </a:rPr>
              <a:t>])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bars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bar</a:t>
            </a:r>
            <a:r>
              <a:rPr lang="en-US" altLang="zh-CN" sz="1400" dirty="0">
                <a:solidFill>
                  <a:srgbClr val="7030A0"/>
                </a:solidFill>
              </a:rPr>
              <a:t>(x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</a:rPr>
              <a:t>speeds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</a:rPr>
              <a:t>width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bar_width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979893" y="4337028"/>
            <a:ext cx="5783764" cy="93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</a:rPr>
              <a:t>linestyle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=‘--’)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linestyle</a:t>
            </a:r>
            <a:r>
              <a:rPr lang="zh-CN" altLang="en-US" sz="1400" dirty="0" smtClean="0">
                <a:solidFill>
                  <a:schemeClr val="accent6"/>
                </a:solidFill>
              </a:rPr>
              <a:t>参数为背景网格线的样式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976" y="1030592"/>
            <a:ext cx="345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绘制柱状图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9975" y="3817306"/>
            <a:ext cx="5745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创建模拟数据，分别获取相关数据。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3942" y="1322980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生成图表如下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2" y="1774928"/>
            <a:ext cx="4381054" cy="323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979892" y="5515465"/>
            <a:ext cx="977519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虽然柱状表格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已经正确地显示</a:t>
            </a:r>
            <a:r>
              <a:rPr lang="zh-CN" altLang="en-US" sz="16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出来，但是没有注释的表格我们很难去理解。下面我们进一步完善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  <p:bldP spid="11" grpId="0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14142</Words>
  <Application>WPS 演示</Application>
  <PresentationFormat>宽屏</PresentationFormat>
  <Paragraphs>993</Paragraphs>
  <Slides>52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Brush Script Std</vt:lpstr>
      <vt:lpstr>Mongolian Baiti</vt:lpstr>
      <vt:lpstr>Office 主题</vt:lpstr>
      <vt:lpstr>第04章：Matplotlib模块-绘图及可视化</vt:lpstr>
      <vt:lpstr>PowerPoint 演示文稿</vt:lpstr>
      <vt:lpstr>1. Matplotlib API入门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实战任务1. GitHub官方代码仓库关注度可视化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单图表多个图形组合显示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多个子图表显示</vt:lpstr>
      <vt:lpstr>PowerPoint 演示文稿</vt:lpstr>
      <vt:lpstr>PowerPoint 演示文稿</vt:lpstr>
      <vt:lpstr>PowerPoint 演示文稿</vt:lpstr>
      <vt:lpstr>4. Pandas中的绘图函数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plt.plot(x,y,format_string,**kwargs) 之format_string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浮生一悠闲</cp:lastModifiedBy>
  <cp:revision>5841</cp:revision>
  <dcterms:created xsi:type="dcterms:W3CDTF">2017-04-17T02:08:00Z</dcterms:created>
  <dcterms:modified xsi:type="dcterms:W3CDTF">2020-09-29T15:28:02Z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0x0101001C1CD24E73C1714489CCBBEDDFA4662A</vt:lpwstr>
  </property>
  <property fmtid="{D5CDD505-2E9C-101B-9397-08002B2CF9AE}" pid="3" name="KSOProductBuildVer">
    <vt:lpwstr>2052-11.1.0.9999</vt:lpwstr>
  </property>
</Properties>
</file>