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91" r:id="rId4"/>
    <p:sldId id="329" r:id="rId5"/>
    <p:sldId id="478" r:id="rId6"/>
    <p:sldId id="549" r:id="rId8"/>
    <p:sldId id="550" r:id="rId9"/>
    <p:sldId id="551" r:id="rId10"/>
    <p:sldId id="552" r:id="rId11"/>
    <p:sldId id="553" r:id="rId12"/>
    <p:sldId id="502" r:id="rId13"/>
    <p:sldId id="503" r:id="rId14"/>
    <p:sldId id="554" r:id="rId15"/>
    <p:sldId id="555" r:id="rId16"/>
    <p:sldId id="504" r:id="rId17"/>
    <p:sldId id="556" r:id="rId18"/>
    <p:sldId id="557" r:id="rId19"/>
    <p:sldId id="559" r:id="rId20"/>
    <p:sldId id="560" r:id="rId21"/>
    <p:sldId id="561" r:id="rId22"/>
    <p:sldId id="562" r:id="rId23"/>
    <p:sldId id="563" r:id="rId24"/>
    <p:sldId id="564" r:id="rId25"/>
    <p:sldId id="565" r:id="rId26"/>
    <p:sldId id="566" r:id="rId27"/>
    <p:sldId id="567" r:id="rId28"/>
    <p:sldId id="568" r:id="rId29"/>
    <p:sldId id="569" r:id="rId30"/>
    <p:sldId id="570" r:id="rId31"/>
    <p:sldId id="571" r:id="rId32"/>
    <p:sldId id="572" r:id="rId33"/>
    <p:sldId id="573" r:id="rId34"/>
    <p:sldId id="590" r:id="rId35"/>
    <p:sldId id="574" r:id="rId36"/>
    <p:sldId id="575" r:id="rId37"/>
    <p:sldId id="576" r:id="rId38"/>
    <p:sldId id="577" r:id="rId39"/>
    <p:sldId id="578" r:id="rId40"/>
    <p:sldId id="579" r:id="rId41"/>
    <p:sldId id="580" r:id="rId42"/>
    <p:sldId id="581" r:id="rId43"/>
    <p:sldId id="582" r:id="rId44"/>
    <p:sldId id="583" r:id="rId45"/>
    <p:sldId id="584" r:id="rId46"/>
    <p:sldId id="585" r:id="rId47"/>
    <p:sldId id="288"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63C1"/>
    <a:srgbClr val="CA2A2A"/>
    <a:srgbClr val="ED7D31"/>
    <a:srgbClr val="FFD966"/>
    <a:srgbClr val="990000"/>
    <a:srgbClr val="E0A1F1"/>
    <a:srgbClr val="70AD47"/>
    <a:srgbClr val="5B9BD5"/>
    <a:srgbClr val="81B2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77419" autoAdjust="0"/>
  </p:normalViewPr>
  <p:slideViewPr>
    <p:cSldViewPr snapToGrid="0" showGuides="1">
      <p:cViewPr varScale="1">
        <p:scale>
          <a:sx n="90" d="100"/>
          <a:sy n="90" d="100"/>
        </p:scale>
        <p:origin x="1356" y="84"/>
      </p:cViewPr>
      <p:guideLst>
        <p:guide orient="horz" pos="2160"/>
        <p:guide pos="3840"/>
      </p:guideLst>
    </p:cSldViewPr>
  </p:slideViewPr>
  <p:outlineViewPr>
    <p:cViewPr>
      <p:scale>
        <a:sx n="33" d="100"/>
        <a:sy n="33" d="100"/>
      </p:scale>
      <p:origin x="0" y="-6864"/>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4" d="100"/>
          <a:sy n="54" d="100"/>
        </p:scale>
        <p:origin x="28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3.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845F21-C970-4F98-B36A-7785D763E61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4B654-1501-43D1-931C-26DFEC84B06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exp，高等数学里以自然常数e为底的指数函数，它同时又是航模名词，全称Exponential(指数曲线)。</a:t>
            </a:r>
            <a:endParaRPr lang="zh-CN" altLang="en-US"/>
          </a:p>
          <a:p>
            <a:r>
              <a:rPr lang="zh-CN" altLang="en-US"/>
              <a:t>exp(1)表示e，使用exp(x)表示e的x次方。e的值大约为2.7183。</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numpy.random.normal(loc=0.0, scale=1.0, size=None)</a:t>
            </a:r>
            <a:endParaRPr lang="zh-CN" altLang="en-US"/>
          </a:p>
          <a:p>
            <a:endParaRPr lang="zh-CN" altLang="en-US"/>
          </a:p>
          <a:p>
            <a:r>
              <a:rPr lang="zh-CN" altLang="en-US"/>
              <a:t>loc：float</a:t>
            </a:r>
            <a:endParaRPr lang="zh-CN" altLang="en-US"/>
          </a:p>
          <a:p>
            <a:r>
              <a:rPr lang="zh-CN" altLang="en-US"/>
              <a:t>    此概率分布的均值（对应着整个分布的中心centre）</a:t>
            </a:r>
            <a:endParaRPr lang="zh-CN" altLang="en-US"/>
          </a:p>
          <a:p>
            <a:r>
              <a:rPr lang="zh-CN" altLang="en-US"/>
              <a:t>scale：float</a:t>
            </a:r>
            <a:endParaRPr lang="zh-CN" altLang="en-US"/>
          </a:p>
          <a:p>
            <a:r>
              <a:rPr lang="zh-CN" altLang="en-US"/>
              <a:t>    此概率分布的标准差（对应于分布的宽度，scale越大越矮胖，scale越小，越瘦高）</a:t>
            </a:r>
            <a:endParaRPr lang="zh-CN" altLang="en-US"/>
          </a:p>
          <a:p>
            <a:r>
              <a:rPr lang="zh-CN" altLang="en-US"/>
              <a:t>size：int or tuple of ints</a:t>
            </a:r>
            <a:endParaRPr lang="zh-CN" altLang="en-US"/>
          </a:p>
          <a:p>
            <a:r>
              <a:rPr lang="zh-CN" altLang="en-US"/>
              <a:t>    输出的shape，默认为None，只输出一个值</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np.argmax</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是</a:t>
            </a:r>
            <a:r>
              <a:rPr lang="en-US" altLang="zh-CN" sz="1200" b="0" i="0" kern="1200" dirty="0" err="1" smtClean="0">
                <a:solidFill>
                  <a:schemeClr val="tx1"/>
                </a:solidFill>
                <a:effectLst/>
                <a:latin typeface="+mn-lt"/>
                <a:ea typeface="+mn-ea"/>
                <a:cs typeface="+mn-cs"/>
              </a:rPr>
              <a:t>numpy</a:t>
            </a:r>
            <a:r>
              <a:rPr lang="zh-CN" altLang="en-US" sz="1200" b="0" i="0" kern="1200" dirty="0" smtClean="0">
                <a:solidFill>
                  <a:schemeClr val="tx1"/>
                </a:solidFill>
                <a:effectLst/>
                <a:latin typeface="+mn-lt"/>
                <a:ea typeface="+mn-ea"/>
                <a:cs typeface="+mn-cs"/>
              </a:rPr>
              <a:t>中获取</a:t>
            </a:r>
            <a:r>
              <a:rPr lang="en-US" altLang="zh-CN" sz="1200" b="0" i="0" kern="1200" dirty="0" smtClean="0">
                <a:solidFill>
                  <a:schemeClr val="tx1"/>
                </a:solidFill>
                <a:effectLst/>
                <a:latin typeface="+mn-lt"/>
                <a:ea typeface="+mn-ea"/>
                <a:cs typeface="+mn-cs"/>
              </a:rPr>
              <a:t>array</a:t>
            </a:r>
            <a:r>
              <a:rPr lang="zh-CN" altLang="en-US" sz="1200" b="0" i="0" kern="1200" dirty="0" smtClean="0">
                <a:solidFill>
                  <a:schemeClr val="tx1"/>
                </a:solidFill>
                <a:effectLst/>
                <a:latin typeface="+mn-lt"/>
                <a:ea typeface="+mn-ea"/>
                <a:cs typeface="+mn-cs"/>
              </a:rPr>
              <a:t>的某一个维度中数值最大的那个元素的索引</a:t>
            </a:r>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创建网格点矩阵：描述这些网格点的坐标的矩阵，就是坐标矩阵——横坐标矩阵XX中的每个元素，与纵坐标矩阵YY中对应位置元素，共同构成一个点的完整坐标。X的每一行都一样，YY的每一列都一样。</a:t>
            </a:r>
            <a:endParaRPr lang="zh-CN" altLang="en-US"/>
          </a:p>
          <a:p>
            <a:r>
              <a:rPr lang="zh-CN" altLang="en-US"/>
              <a:t>Meshgrid函数常用的场景有等高线绘制及机器学习中SVC超平面的绘制。</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zip() 函数用于将可迭代的对象作为参数，将对象中对应的元素打包成一个个元组，然后返回由这些元组组成的列表。</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标量是指：只有大小，没有方向的量。也就是说，只是一个数值。</a:t>
            </a:r>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mean()函数功能：求取均值 </a:t>
            </a:r>
            <a:endParaRPr lang="zh-CN" altLang="en-US"/>
          </a:p>
          <a:p>
            <a:r>
              <a:rPr lang="zh-CN" altLang="en-US"/>
              <a:t>经常操作的参数为axis，以m * n矩阵举例：</a:t>
            </a:r>
            <a:endParaRPr lang="zh-CN" altLang="en-US"/>
          </a:p>
          <a:p>
            <a:endParaRPr lang="zh-CN" altLang="en-US"/>
          </a:p>
          <a:p>
            <a:r>
              <a:rPr lang="zh-CN" altLang="en-US"/>
              <a:t>axis 不设置值，对 m*n 个数求均值，返回一个实数</a:t>
            </a:r>
            <a:endParaRPr lang="zh-CN" altLang="en-US"/>
          </a:p>
          <a:p>
            <a:r>
              <a:rPr lang="zh-CN" altLang="en-US"/>
              <a:t>axis = 0：压缩行，对各列求均值，返回 1* n 矩阵</a:t>
            </a:r>
            <a:endParaRPr lang="zh-CN" altLang="en-US"/>
          </a:p>
          <a:p>
            <a:r>
              <a:rPr lang="zh-CN" altLang="en-US"/>
              <a:t>axis =1 ：压缩列，对各行求均值，返回 m *1 矩阵</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npy格式以二进制存储数据的，在二进制文件第一行以文本形式保存了数据的元信息（维度，数据类型），可以用二进制工具查看查看内容</a:t>
            </a:r>
            <a:endParaRPr lang="zh-CN" altLang="en-US" dirty="0"/>
          </a:p>
          <a:p>
            <a:endParaRPr lang="zh-CN" altLang="en-US" dirty="0"/>
          </a:p>
          <a:p>
            <a:r>
              <a:rPr lang="zh-CN" altLang="en-US" dirty="0"/>
              <a:t>npz文件以压缩打包文件存储，可以用压缩软件解压</a:t>
            </a:r>
            <a:endParaRPr lang="zh-CN" altLang="en-US" dirty="0"/>
          </a:p>
          <a:p>
            <a:endParaRPr lang="zh-CN" altLang="en-US" dirty="0"/>
          </a:p>
          <a:p>
            <a:r>
              <a:rPr lang="zh-CN" altLang="en-US" dirty="0"/>
              <a:t>各个格式文件的存取如下</a:t>
            </a:r>
            <a:endParaRPr lang="zh-CN" altLang="en-US" dirty="0"/>
          </a:p>
          <a:p>
            <a:endParaRPr lang="zh-CN" altLang="en-US" dirty="0"/>
          </a:p>
          <a:p>
            <a:r>
              <a:rPr lang="zh-CN" altLang="en-US" dirty="0"/>
              <a:t>np格式：np.save,  np.load</a:t>
            </a:r>
            <a:endParaRPr lang="zh-CN" altLang="en-US" dirty="0"/>
          </a:p>
          <a:p>
            <a:endParaRPr lang="zh-CN" altLang="en-US" dirty="0"/>
          </a:p>
          <a:p>
            <a:r>
              <a:rPr lang="zh-CN" altLang="en-US" dirty="0"/>
              <a:t>znp格式：np.savez,  np.load</a:t>
            </a:r>
            <a:endParaRPr lang="zh-CN" altLang="en-US" dirty="0"/>
          </a:p>
          <a:p>
            <a:endParaRPr lang="zh-CN" altLang="en-US" dirty="0"/>
          </a:p>
          <a:p>
            <a:r>
              <a:rPr lang="zh-CN" altLang="en-US" dirty="0"/>
              <a:t>csv文件：np.savetxt,  np.loadtxt</a:t>
            </a:r>
            <a:endParaRPr lang="zh-CN" altLang="en-US" dirty="0"/>
          </a:p>
          <a:p>
            <a:endParaRPr lang="zh-CN" altLang="en-US" dirty="0"/>
          </a:p>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delimiter:加载文件分隔符（有则写）</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MATLAB [1]  是美国MathWorks公司出品的商业数学软件，用于算法开发、数据可视化、数据分析以及数值计算的高级技术计算语言和交互式环境，主要包括MATLAB和Simulink两大部分。</a:t>
            </a:r>
            <a:endParaRPr lang="zh-CN" altLang="en-US"/>
          </a:p>
          <a:p>
            <a:endParaRPr lang="zh-CN" altLang="en-US"/>
          </a:p>
          <a:p>
            <a:r>
              <a:rPr lang="zh-CN" altLang="en-US"/>
              <a:t>ones()返回一个全1的n维数组，float类型的1，同样也有三个参数：shape（用来指定返回数组的大小）、dtype（数组元素的类型）、order（是否以内存中的C或Fortran连续（行或列）顺序存储多维数据）。后两个参数都是可选的，一般只需设定第一个参数。和zeros一样。</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单位矩阵：</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①它是“正方形”（行数与列数相同）；</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②它的对角线上的数字都是</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，其他地方都是</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当一个矩阵乘以逆时，我们得到了单位矩阵（而单位矩阵，其实也就是矩阵中的“</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A × A-1 = I</a:t>
            </a:r>
            <a:endParaRPr lang="en-US" altLang="zh-CN" sz="1200" b="1"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如何去计算矩阵的逆呢？</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 b】   【d -b】</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 d】   【-c</a:t>
            </a:r>
            <a:r>
              <a:rPr lang="en-US" altLang="zh-CN" sz="1200" b="0" i="0" kern="1200" baseline="0" dirty="0" smtClean="0">
                <a:solidFill>
                  <a:schemeClr val="tx1"/>
                </a:solidFill>
                <a:effectLst/>
                <a:latin typeface="+mn-lt"/>
                <a:ea typeface="+mn-ea"/>
                <a:cs typeface="+mn-cs"/>
              </a:rPr>
              <a:t>  a</a:t>
            </a:r>
            <a:r>
              <a:rPr lang="en-US" altLang="zh-CN"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交换</a:t>
            </a:r>
            <a:r>
              <a:rPr lang="en-US" altLang="zh-CN" sz="1200" b="1" i="0" kern="1200" dirty="0" smtClean="0">
                <a:solidFill>
                  <a:schemeClr val="tx1"/>
                </a:solidFill>
                <a:effectLst/>
                <a:latin typeface="+mn-lt"/>
                <a:ea typeface="+mn-ea"/>
                <a:cs typeface="+mn-cs"/>
              </a:rPr>
              <a:t>a</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d</a:t>
            </a:r>
            <a:r>
              <a:rPr lang="zh-CN" altLang="en-US" sz="1200" b="1" i="0" kern="1200" dirty="0" smtClean="0">
                <a:solidFill>
                  <a:schemeClr val="tx1"/>
                </a:solidFill>
                <a:effectLst/>
                <a:latin typeface="+mn-lt"/>
                <a:ea typeface="+mn-ea"/>
                <a:cs typeface="+mn-cs"/>
              </a:rPr>
              <a:t>的位置，将负数置于</a:t>
            </a:r>
            <a:r>
              <a:rPr lang="en-US" altLang="zh-CN" sz="1200" b="1" i="0" kern="1200" dirty="0" smtClean="0">
                <a:solidFill>
                  <a:schemeClr val="tx1"/>
                </a:solidFill>
                <a:effectLst/>
                <a:latin typeface="+mn-lt"/>
                <a:ea typeface="+mn-ea"/>
                <a:cs typeface="+mn-cs"/>
              </a:rPr>
              <a:t>b</a:t>
            </a:r>
            <a:r>
              <a:rPr lang="zh-CN" altLang="en-US" sz="1200" b="1" i="0" kern="1200" dirty="0" smtClean="0">
                <a:solidFill>
                  <a:schemeClr val="tx1"/>
                </a:solidFill>
                <a:effectLst/>
                <a:latin typeface="+mn-lt"/>
                <a:ea typeface="+mn-ea"/>
                <a:cs typeface="+mn-cs"/>
              </a:rPr>
              <a:t>和</a:t>
            </a:r>
            <a:r>
              <a:rPr lang="en-US" altLang="zh-CN" sz="1200" b="1" i="0" kern="1200" dirty="0" smtClean="0">
                <a:solidFill>
                  <a:schemeClr val="tx1"/>
                </a:solidFill>
                <a:effectLst/>
                <a:latin typeface="+mn-lt"/>
                <a:ea typeface="+mn-ea"/>
                <a:cs typeface="+mn-cs"/>
              </a:rPr>
              <a:t>c</a:t>
            </a:r>
            <a:r>
              <a:rPr lang="zh-CN" altLang="en-US" sz="1200" b="1" i="0" kern="1200" dirty="0" smtClean="0">
                <a:solidFill>
                  <a:schemeClr val="tx1"/>
                </a:solidFill>
                <a:effectLst/>
                <a:latin typeface="+mn-lt"/>
                <a:ea typeface="+mn-ea"/>
                <a:cs typeface="+mn-cs"/>
              </a:rPr>
              <a:t>的前面，并将所有事物除以行列式（</a:t>
            </a:r>
            <a:r>
              <a:rPr lang="en-US" altLang="zh-CN" sz="1200" b="1" i="0" kern="1200" dirty="0" smtClean="0">
                <a:solidFill>
                  <a:schemeClr val="tx1"/>
                </a:solidFill>
                <a:effectLst/>
                <a:latin typeface="+mn-lt"/>
                <a:ea typeface="+mn-ea"/>
                <a:cs typeface="+mn-cs"/>
              </a:rPr>
              <a:t>ad-</a:t>
            </a:r>
            <a:r>
              <a:rPr lang="en-US" altLang="zh-CN" sz="1200" b="1" i="0" kern="1200" dirty="0" err="1" smtClean="0">
                <a:solidFill>
                  <a:schemeClr val="tx1"/>
                </a:solidFill>
                <a:effectLst/>
                <a:latin typeface="+mn-lt"/>
                <a:ea typeface="+mn-ea"/>
                <a:cs typeface="+mn-cs"/>
              </a:rPr>
              <a:t>bc</a:t>
            </a:r>
            <a:r>
              <a:rPr lang="zh-CN" altLang="en-US" sz="1200" b="1" i="0" kern="1200" dirty="0" smtClean="0">
                <a:solidFill>
                  <a:schemeClr val="tx1"/>
                </a:solidFill>
                <a:effectLst/>
                <a:latin typeface="+mn-lt"/>
                <a:ea typeface="+mn-ea"/>
                <a:cs typeface="+mn-cs"/>
              </a:rPr>
              <a:t>）</a:t>
            </a:r>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endParaRPr lang="en-US" altLang="zh-CN" sz="1200" b="1" i="0" kern="1200" dirty="0" smtClean="0">
              <a:solidFill>
                <a:schemeClr val="tx1"/>
              </a:solidFill>
              <a:effectLst/>
              <a:latin typeface="+mn-lt"/>
              <a:ea typeface="+mn-ea"/>
              <a:cs typeface="+mn-cs"/>
            </a:endParaRPr>
          </a:p>
          <a:p>
            <a:r>
              <a:rPr lang="zh-CN" altLang="en-US" sz="1200" b="1" i="0" kern="1200" dirty="0" smtClean="0">
                <a:solidFill>
                  <a:schemeClr val="tx1"/>
                </a:solidFill>
                <a:effectLst/>
                <a:latin typeface="+mn-lt"/>
                <a:ea typeface="+mn-ea"/>
                <a:cs typeface="+mn-cs"/>
              </a:rPr>
              <a:t>为什么我们需要矩阵的逆呢？</a:t>
            </a:r>
            <a:endParaRPr lang="en-US" altLang="zh-CN"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矩阵没办法被除。</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QR</a:t>
            </a:r>
            <a:r>
              <a:rPr lang="zh-CN" altLang="en-US" sz="1200" b="1" i="0" kern="1200" dirty="0" smtClean="0">
                <a:solidFill>
                  <a:schemeClr val="tx1"/>
                </a:solidFill>
                <a:effectLst/>
                <a:latin typeface="+mn-lt"/>
                <a:ea typeface="+mn-ea"/>
                <a:cs typeface="+mn-cs"/>
              </a:rPr>
              <a:t>分解</a:t>
            </a:r>
            <a:endParaRPr lang="zh-CN" altLang="en-US" sz="1200" b="1"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对于</a:t>
            </a:r>
            <a:r>
              <a:rPr lang="en-US" altLang="zh-CN" sz="1200" b="0" i="0" kern="1200" dirty="0" err="1" smtClean="0">
                <a:solidFill>
                  <a:schemeClr val="tx1"/>
                </a:solidFill>
                <a:effectLst/>
                <a:latin typeface="+mn-lt"/>
                <a:ea typeface="+mn-ea"/>
                <a:cs typeface="+mn-cs"/>
              </a:rPr>
              <a:t>m×n</a:t>
            </a:r>
            <a:r>
              <a:rPr lang="zh-CN" altLang="en-US" sz="1200" b="0" i="0" kern="1200" dirty="0" smtClean="0">
                <a:solidFill>
                  <a:schemeClr val="tx1"/>
                </a:solidFill>
                <a:effectLst/>
                <a:latin typeface="+mn-lt"/>
                <a:ea typeface="+mn-ea"/>
                <a:cs typeface="+mn-cs"/>
              </a:rPr>
              <a:t>的列满秩矩阵</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，必有：</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Am*n= </a:t>
            </a:r>
            <a:r>
              <a:rPr lang="en-US" altLang="zh-CN" sz="1200" b="0" i="0" kern="1200" dirty="0" err="1" smtClean="0">
                <a:solidFill>
                  <a:schemeClr val="tx1"/>
                </a:solidFill>
                <a:effectLst/>
                <a:latin typeface="+mn-lt"/>
                <a:ea typeface="+mn-ea"/>
                <a:cs typeface="+mn-cs"/>
              </a:rPr>
              <a:t>Qm</a:t>
            </a:r>
            <a:r>
              <a:rPr lang="en-US" altLang="zh-CN"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n·Rn</a:t>
            </a:r>
            <a:r>
              <a:rPr lang="en-US" altLang="zh-CN" sz="1200" b="0" i="0" kern="1200" dirty="0" smtClean="0">
                <a:solidFill>
                  <a:schemeClr val="tx1"/>
                </a:solidFill>
                <a:effectLst/>
                <a:latin typeface="+mn-lt"/>
                <a:ea typeface="+mn-ea"/>
                <a:cs typeface="+mn-cs"/>
              </a:rPr>
              <a:t>*n</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其中，</a:t>
            </a:r>
            <a:r>
              <a:rPr lang="en-US" altLang="zh-CN" sz="1200" b="0" i="0" kern="1200" dirty="0" smtClean="0">
                <a:solidFill>
                  <a:schemeClr val="tx1"/>
                </a:solidFill>
                <a:effectLst/>
                <a:latin typeface="+mn-lt"/>
                <a:ea typeface="+mn-ea"/>
                <a:cs typeface="+mn-cs"/>
              </a:rPr>
              <a:t>QT·Q=I(</a:t>
            </a:r>
            <a:r>
              <a:rPr lang="zh-CN" altLang="en-US" sz="1200" b="0" i="0" kern="1200" dirty="0" smtClean="0">
                <a:solidFill>
                  <a:schemeClr val="tx1"/>
                </a:solidFill>
                <a:effectLst/>
                <a:latin typeface="+mn-lt"/>
                <a:ea typeface="+mn-ea"/>
                <a:cs typeface="+mn-cs"/>
              </a:rPr>
              <a:t>即</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为正交矩阵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为非奇异上三角矩阵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即矩阵</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的对角线下面的元素全为</a:t>
            </a:r>
            <a:r>
              <a:rPr lang="en-US" altLang="zh-CN" sz="1200" b="0" i="0" kern="1200" dirty="0" smtClean="0">
                <a:solidFill>
                  <a:schemeClr val="tx1"/>
                </a:solidFill>
                <a:effectLst/>
                <a:latin typeface="+mn-lt"/>
                <a:ea typeface="+mn-ea"/>
                <a:cs typeface="+mn-cs"/>
              </a:rPr>
              <a:t>0)</a:t>
            </a:r>
            <a:r>
              <a:rPr lang="zh-CN" altLang="en-US" sz="1200" b="0"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         这个将</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分解成这样的矩阵</a:t>
            </a:r>
            <a:r>
              <a:rPr lang="en-US" altLang="zh-CN" sz="1200" b="0" i="0" kern="1200" dirty="0" smtClean="0">
                <a:solidFill>
                  <a:schemeClr val="tx1"/>
                </a:solidFill>
                <a:effectLst/>
                <a:latin typeface="+mn-lt"/>
                <a:ea typeface="+mn-ea"/>
                <a:cs typeface="+mn-cs"/>
              </a:rPr>
              <a:t>Q</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a:t>
            </a:r>
            <a:r>
              <a:rPr lang="zh-CN" altLang="en-US" sz="1200" b="0" i="0" kern="1200" dirty="0" smtClean="0">
                <a:solidFill>
                  <a:schemeClr val="tx1"/>
                </a:solidFill>
                <a:effectLst/>
                <a:latin typeface="+mn-lt"/>
                <a:ea typeface="+mn-ea"/>
                <a:cs typeface="+mn-cs"/>
              </a:rPr>
              <a:t>的过程就是</a:t>
            </a:r>
            <a:r>
              <a:rPr lang="en-US" altLang="zh-CN" sz="1200" b="0" i="0" kern="1200" dirty="0" smtClean="0">
                <a:solidFill>
                  <a:schemeClr val="tx1"/>
                </a:solidFill>
                <a:effectLst/>
                <a:latin typeface="+mn-lt"/>
                <a:ea typeface="+mn-ea"/>
                <a:cs typeface="+mn-cs"/>
              </a:rPr>
              <a:t>QR</a:t>
            </a:r>
            <a:r>
              <a:rPr lang="zh-CN" altLang="en-US" sz="1200" b="0" i="0" kern="1200" dirty="0" smtClean="0">
                <a:solidFill>
                  <a:schemeClr val="tx1"/>
                </a:solidFill>
                <a:effectLst/>
                <a:latin typeface="+mn-lt"/>
                <a:ea typeface="+mn-ea"/>
                <a:cs typeface="+mn-cs"/>
              </a:rPr>
              <a:t>分解。</a:t>
            </a:r>
            <a:endParaRPr lang="zh-CN" altLang="en-US"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D904B654-1501-43D1-931C-26DFEC84B0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1">
        <a:schemeClr val="bg2"/>
      </p:bgRef>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normAutofit/>
          </a:bodyPr>
          <a:lstStyle>
            <a:lvl1pPr algn="ct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8" name="矩形 7"/>
          <p:cNvSpPr/>
          <p:nvPr userDrawn="1"/>
        </p:nvSpPr>
        <p:spPr>
          <a:xfrm>
            <a:off x="309283"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
        <p:nvSpPr>
          <p:cNvPr id="8" name="矩形 7"/>
          <p:cNvSpPr/>
          <p:nvPr userDrawn="1"/>
        </p:nvSpPr>
        <p:spPr>
          <a:xfrm>
            <a:off x="9076765" y="0"/>
            <a:ext cx="2783541" cy="766482"/>
          </a:xfrm>
          <a:prstGeom prst="rect">
            <a:avLst/>
          </a:prstGeom>
          <a:solidFill>
            <a:srgbClr val="CA2A2A"/>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D1FB01A-61B5-429E-948F-AF7844F4ECE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70B2CA2-EC76-460B-9027-427100CA580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1FB01A-61B5-429E-948F-AF7844F4ECE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B2CA2-EC76-460B-9027-427100CA580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GIF"/><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GIF"/><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82055" y="3660993"/>
            <a:ext cx="9144000" cy="752249"/>
          </a:xfrm>
        </p:spPr>
        <p:txBody>
          <a:bodyPr>
            <a:normAutofit/>
          </a:bodyPr>
          <a:lstStyle/>
          <a:p>
            <a:r>
              <a:rPr lang="zh-CN" altLang="en-US" sz="3500" dirty="0" smtClean="0">
                <a:solidFill>
                  <a:schemeClr val="tx1">
                    <a:lumMod val="65000"/>
                    <a:lumOff val="35000"/>
                  </a:schemeClr>
                </a:solidFill>
              </a:rPr>
              <a:t>第</a:t>
            </a:r>
            <a:r>
              <a:rPr lang="en-US" altLang="zh-CN" sz="3500" dirty="0" smtClean="0">
                <a:solidFill>
                  <a:schemeClr val="tx1">
                    <a:lumMod val="65000"/>
                    <a:lumOff val="35000"/>
                  </a:schemeClr>
                </a:solidFill>
              </a:rPr>
              <a:t>0</a:t>
            </a:r>
            <a:r>
              <a:rPr lang="en-US" sz="3500" dirty="0" smtClean="0">
                <a:solidFill>
                  <a:schemeClr val="tx1">
                    <a:lumMod val="65000"/>
                    <a:lumOff val="35000"/>
                  </a:schemeClr>
                </a:solidFill>
              </a:rPr>
              <a:t>2</a:t>
            </a:r>
            <a:r>
              <a:rPr lang="zh-CN" altLang="en-US" sz="3500" dirty="0" smtClean="0">
                <a:solidFill>
                  <a:schemeClr val="tx1">
                    <a:lumMod val="65000"/>
                    <a:lumOff val="35000"/>
                  </a:schemeClr>
                </a:solidFill>
              </a:rPr>
              <a:t>节：</a:t>
            </a:r>
            <a:r>
              <a:rPr lang="en-US" altLang="zh-CN" sz="3500" dirty="0" err="1">
                <a:solidFill>
                  <a:schemeClr val="tx1">
                    <a:lumMod val="65000"/>
                    <a:lumOff val="35000"/>
                  </a:schemeClr>
                </a:solidFill>
              </a:rPr>
              <a:t>N</a:t>
            </a:r>
            <a:r>
              <a:rPr lang="en-US" altLang="zh-CN" sz="3500" dirty="0" err="1" smtClean="0">
                <a:solidFill>
                  <a:schemeClr val="tx1">
                    <a:lumMod val="65000"/>
                    <a:lumOff val="35000"/>
                  </a:schemeClr>
                </a:solidFill>
              </a:rPr>
              <a:t>umPy</a:t>
            </a:r>
            <a:r>
              <a:rPr lang="zh-CN" altLang="en-US" sz="3500" dirty="0" smtClean="0">
                <a:solidFill>
                  <a:schemeClr val="tx1">
                    <a:lumMod val="65000"/>
                    <a:lumOff val="35000"/>
                  </a:schemeClr>
                </a:solidFill>
              </a:rPr>
              <a:t>模块</a:t>
            </a:r>
            <a:r>
              <a:rPr lang="en-US" altLang="zh-CN" sz="3500" dirty="0" smtClean="0">
                <a:solidFill>
                  <a:schemeClr val="tx1">
                    <a:lumMod val="65000"/>
                    <a:lumOff val="35000"/>
                  </a:schemeClr>
                </a:solidFill>
              </a:rPr>
              <a:t>-</a:t>
            </a:r>
            <a:r>
              <a:rPr lang="zh-CN" altLang="en-US" sz="3500" dirty="0" smtClean="0">
                <a:solidFill>
                  <a:schemeClr val="tx1">
                    <a:lumMod val="65000"/>
                    <a:lumOff val="35000"/>
                  </a:schemeClr>
                </a:solidFill>
              </a:rPr>
              <a:t>数据处理</a:t>
            </a:r>
            <a:endParaRPr lang="zh-CN" altLang="en-US" sz="3500" dirty="0">
              <a:solidFill>
                <a:schemeClr val="tx1">
                  <a:lumMod val="65000"/>
                  <a:lumOff val="35000"/>
                </a:schemeClr>
              </a:solidFill>
            </a:endParaRPr>
          </a:p>
        </p:txBody>
      </p:sp>
      <p:sp>
        <p:nvSpPr>
          <p:cNvPr id="3" name="副标题 2"/>
          <p:cNvSpPr>
            <a:spLocks noGrp="1"/>
          </p:cNvSpPr>
          <p:nvPr>
            <p:ph type="subTitle" idx="1"/>
          </p:nvPr>
        </p:nvSpPr>
        <p:spPr>
          <a:xfrm>
            <a:off x="333829" y="207963"/>
            <a:ext cx="2728685" cy="387123"/>
          </a:xfrm>
        </p:spPr>
        <p:txBody>
          <a:bodyPr>
            <a:normAutofit/>
          </a:bodyPr>
          <a:lstStyle/>
          <a:p>
            <a:r>
              <a:rPr lang="en-US" altLang="zh-CN" sz="2000" b="1" dirty="0" err="1" smtClean="0">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39887" y="5308020"/>
            <a:ext cx="1141253" cy="390037"/>
          </a:xfrm>
          <a:prstGeom prst="rect">
            <a:avLst/>
          </a:prstGeom>
        </p:spPr>
      </p:pic>
      <p:sp>
        <p:nvSpPr>
          <p:cNvPr id="6" name="标题 1"/>
          <p:cNvSpPr txBox="1"/>
          <p:nvPr/>
        </p:nvSpPr>
        <p:spPr>
          <a:xfrm>
            <a:off x="1524000" y="5698057"/>
            <a:ext cx="9144000" cy="3652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1200" b="0" dirty="0">
                <a:solidFill>
                  <a:schemeClr val="tx1">
                    <a:lumMod val="50000"/>
                    <a:lumOff val="50000"/>
                  </a:schemeClr>
                </a:solidFill>
              </a:rPr>
              <a:t>中软</a:t>
            </a:r>
            <a:r>
              <a:rPr lang="zh-CN" altLang="en-US" sz="1200" b="0" dirty="0" smtClean="0">
                <a:solidFill>
                  <a:schemeClr val="tx1">
                    <a:lumMod val="50000"/>
                    <a:lumOff val="50000"/>
                  </a:schemeClr>
                </a:solidFill>
              </a:rPr>
              <a:t>国际教育科技集团 </a:t>
            </a:r>
            <a:r>
              <a:rPr lang="en-US" altLang="zh-CN" sz="1200" b="0" dirty="0" smtClean="0">
                <a:solidFill>
                  <a:schemeClr val="tx1">
                    <a:lumMod val="50000"/>
                    <a:lumOff val="50000"/>
                  </a:schemeClr>
                </a:solidFill>
              </a:rPr>
              <a:t>· CTO</a:t>
            </a:r>
            <a:r>
              <a:rPr lang="zh-CN" altLang="en-US" sz="1200" b="0" dirty="0" smtClean="0">
                <a:solidFill>
                  <a:schemeClr val="tx1">
                    <a:lumMod val="50000"/>
                    <a:lumOff val="50000"/>
                  </a:schemeClr>
                </a:solidFill>
              </a:rPr>
              <a:t>办公室</a:t>
            </a:r>
            <a:endParaRPr lang="zh-CN" altLang="en-US" sz="1200" b="0" dirty="0">
              <a:solidFill>
                <a:schemeClr val="tx1">
                  <a:lumMod val="50000"/>
                  <a:lumOff val="50000"/>
                </a:schemeClr>
              </a:solidFill>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9369" y="1221580"/>
            <a:ext cx="2296886" cy="2296886"/>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数据处理概述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225112"/>
            <a:ext cx="2690160"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数据处理概述</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821292"/>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数组使我们可以</a:t>
            </a:r>
            <a:r>
              <a:rPr lang="zh-CN" altLang="en-US" sz="1600" dirty="0" smtClean="0">
                <a:ln w="0"/>
                <a:solidFill>
                  <a:srgbClr val="C00000"/>
                </a:solidFill>
                <a:latin typeface="微软雅黑" panose="020B0503020204020204" pitchFamily="34" charset="-122"/>
                <a:ea typeface="微软雅黑" panose="020B0503020204020204" pitchFamily="34" charset="-122"/>
              </a:rPr>
              <a:t>将许多种数据处理任务</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表述为</a:t>
            </a:r>
            <a:r>
              <a:rPr lang="zh-CN" altLang="en-US" sz="1600" dirty="0" smtClean="0">
                <a:ln w="0"/>
                <a:solidFill>
                  <a:schemeClr val="accent6"/>
                </a:solidFill>
                <a:latin typeface="微软雅黑" panose="020B0503020204020204" pitchFamily="34" charset="-122"/>
                <a:ea typeface="微软雅黑" panose="020B0503020204020204" pitchFamily="34" charset="-122"/>
              </a:rPr>
              <a:t>简洁</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数组表达式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（否则要编写循环）。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用数组表达式</a:t>
            </a:r>
            <a:r>
              <a:rPr lang="zh-CN" altLang="en-US" sz="1600" dirty="0" smtClean="0">
                <a:ln w="0"/>
                <a:solidFill>
                  <a:srgbClr val="C00000"/>
                </a:solidFill>
                <a:latin typeface="微软雅黑" panose="020B0503020204020204" pitchFamily="34" charset="-122"/>
                <a:ea typeface="微软雅黑" panose="020B0503020204020204" pitchFamily="34" charset="-122"/>
              </a:rPr>
              <a:t>替代循环</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的做法，通常被称为“</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矢量化</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364432" y="2727059"/>
            <a:ext cx="1004379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一般来说，矢量化数组运算要比等价的纯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方式快上</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个级别（甚至更多），尤其是各种数值计算。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这</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是矢量化计算的强大之处。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数据处理示例</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6" name="矩形 5"/>
          <p:cNvSpPr/>
          <p:nvPr/>
        </p:nvSpPr>
        <p:spPr>
          <a:xfrm>
            <a:off x="937973" y="1065853"/>
            <a:ext cx="3032760" cy="368300"/>
          </a:xfrm>
          <a:prstGeom prst="rect">
            <a:avLst/>
          </a:prstGeom>
        </p:spPr>
        <p:txBody>
          <a:bodyPr wrap="none">
            <a:spAutoFit/>
          </a:bodyPr>
          <a:lstStyle/>
          <a:p>
            <a:pPr algn="l"/>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q02-demo03.py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7" name="矩形 6"/>
          <p:cNvSpPr/>
          <p:nvPr/>
        </p:nvSpPr>
        <p:spPr>
          <a:xfrm>
            <a:off x="937973" y="1483084"/>
            <a:ext cx="10775056" cy="119888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假设我们想要在一组值（网格型）上计算                  ，则转化成</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sqrt</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accent2"/>
                </a:solidFill>
                <a:latin typeface="微软雅黑" panose="020B0503020204020204" pitchFamily="34" charset="-122"/>
                <a:ea typeface="微软雅黑" panose="020B0503020204020204" pitchFamily="34" charset="-122"/>
              </a:rPr>
              <a:t>square</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(x)+ </a:t>
            </a:r>
            <a:r>
              <a:rPr lang="en-US" altLang="zh-CN" sz="1600" b="1" dirty="0" smtClean="0">
                <a:ln w="0"/>
                <a:solidFill>
                  <a:schemeClr val="accent2"/>
                </a:solidFill>
                <a:latin typeface="微软雅黑" panose="020B0503020204020204" pitchFamily="34" charset="-122"/>
                <a:ea typeface="微软雅黑" panose="020B0503020204020204" pitchFamily="34" charset="-122"/>
              </a:rPr>
              <a:t>square</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err="1" smtClean="0">
                <a:ln w="0"/>
                <a:solidFill>
                  <a:schemeClr val="accent2"/>
                </a:solidFill>
                <a:latin typeface="微软雅黑" panose="020B0503020204020204" pitchFamily="34" charset="-122"/>
                <a:ea typeface="微软雅黑" panose="020B0503020204020204" pitchFamily="34" charset="-122"/>
              </a:rPr>
              <a:t>np.meshgrid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函数接受两个一维数组，并产生两个二维矩阵（对应于两个数组中的所有（</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）（np.meshgrid例子）：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矩形 2"/>
              <p:cNvSpPr/>
              <p:nvPr/>
            </p:nvSpPr>
            <p:spPr>
              <a:xfrm>
                <a:off x="4944787" y="1483084"/>
                <a:ext cx="1151213" cy="4277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panose="02040503050406030204" pitchFamily="18" charset="0"/>
                            </a:rPr>
                            <m:t>𝑥</m:t>
                          </m:r>
                          <m:r>
                            <a:rPr lang="en-US" altLang="zh-CN" b="0" i="1" baseline="30000"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baseline="30000" smtClean="0">
                              <a:latin typeface="Cambria Math" panose="02040503050406030204" pitchFamily="18" charset="0"/>
                            </a:rPr>
                            <m:t>2</m:t>
                          </m:r>
                        </m:e>
                      </m:rad>
                    </m:oMath>
                  </m:oMathPara>
                </a14:m>
                <a:endParaRPr lang="zh-CN" altLang="en-US" dirty="0"/>
              </a:p>
            </p:txBody>
          </p:sp>
        </mc:Choice>
        <mc:Fallback>
          <p:sp>
            <p:nvSpPr>
              <p:cNvPr id="3" name="矩形 2"/>
              <p:cNvSpPr>
                <a:spLocks noRot="1" noChangeAspect="1" noMove="1" noResize="1" noEditPoints="1" noAdjustHandles="1" noChangeArrowheads="1" noChangeShapeType="1" noTextEdit="1"/>
              </p:cNvSpPr>
              <p:nvPr/>
            </p:nvSpPr>
            <p:spPr>
              <a:xfrm>
                <a:off x="4944787" y="1483084"/>
                <a:ext cx="1151213" cy="427746"/>
              </a:xfrm>
              <a:prstGeom prst="rect">
                <a:avLst/>
              </a:prstGeom>
              <a:blipFill rotWithShape="0">
                <a:blip r:embed="rId2"/>
                <a:stretch>
                  <a:fillRect b="-1429"/>
                </a:stretch>
              </a:blipFill>
            </p:spPr>
            <p:txBody>
              <a:bodyPr/>
              <a:lstStyle/>
              <a:p>
                <a:r>
                  <a:rPr lang="zh-CN" altLang="en-US">
                    <a:noFill/>
                  </a:rPr>
                  <a:t> </a:t>
                </a:r>
                <a:endParaRPr lang="zh-CN" altLang="en-US">
                  <a:noFill/>
                </a:endParaRPr>
              </a:p>
            </p:txBody>
          </p:sp>
        </mc:Fallback>
      </mc:AlternateContent>
      <p:sp>
        <p:nvSpPr>
          <p:cNvPr id="10" name="矩形 9"/>
          <p:cNvSpPr/>
          <p:nvPr/>
        </p:nvSpPr>
        <p:spPr>
          <a:xfrm>
            <a:off x="1288769" y="2581804"/>
            <a:ext cx="2363147"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步骤</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：模拟数据生成：</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标题 1"/>
          <p:cNvSpPr txBox="1"/>
          <p:nvPr/>
        </p:nvSpPr>
        <p:spPr>
          <a:xfrm>
            <a:off x="3970536" y="4226798"/>
            <a:ext cx="4492109" cy="190984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生成一个一维数组</a:t>
            </a:r>
            <a:r>
              <a:rPr lang="en-US" altLang="zh-CN" sz="1400" dirty="0">
                <a:solidFill>
                  <a:schemeClr val="accent6"/>
                </a:solidFill>
              </a:rPr>
              <a:t>(</a:t>
            </a:r>
            <a:r>
              <a:rPr lang="zh-CN" altLang="en-US" sz="1400" dirty="0">
                <a:solidFill>
                  <a:schemeClr val="accent6"/>
                </a:solidFill>
              </a:rPr>
              <a:t>生成从</a:t>
            </a:r>
            <a:r>
              <a:rPr lang="en-US" altLang="zh-CN" sz="1400" dirty="0">
                <a:solidFill>
                  <a:schemeClr val="accent6"/>
                </a:solidFill>
              </a:rPr>
              <a:t>0</a:t>
            </a:r>
            <a:r>
              <a:rPr lang="zh-CN" altLang="en-US" sz="1400" dirty="0">
                <a:solidFill>
                  <a:schemeClr val="accent6"/>
                </a:solidFill>
              </a:rPr>
              <a:t>到</a:t>
            </a:r>
            <a:r>
              <a:rPr lang="en-US" altLang="zh-CN" sz="1400" dirty="0">
                <a:solidFill>
                  <a:schemeClr val="accent6"/>
                </a:solidFill>
              </a:rPr>
              <a:t>1</a:t>
            </a:r>
            <a:r>
              <a:rPr lang="zh-CN" altLang="en-US" sz="1400" dirty="0">
                <a:solidFill>
                  <a:schemeClr val="accent6"/>
                </a:solidFill>
              </a:rPr>
              <a:t>间隔相等的</a:t>
            </a:r>
            <a:r>
              <a:rPr lang="en-US" altLang="zh-CN" sz="1400" dirty="0">
                <a:solidFill>
                  <a:schemeClr val="accent6"/>
                </a:solidFill>
              </a:rPr>
              <a:t>10</a:t>
            </a:r>
            <a:r>
              <a:rPr lang="zh-CN" altLang="en-US" sz="1400" dirty="0">
                <a:solidFill>
                  <a:schemeClr val="accent6"/>
                </a:solidFill>
              </a:rPr>
              <a:t>个数字</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tx1">
                    <a:lumMod val="65000"/>
                    <a:lumOff val="35000"/>
                  </a:schemeClr>
                </a:solidFill>
              </a:rPr>
              <a:t>points = </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(0,1,0.1)</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points</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以每个点为一行，生成</a:t>
            </a:r>
            <a:r>
              <a:rPr lang="en-US" altLang="zh-CN" sz="1400" dirty="0">
                <a:solidFill>
                  <a:schemeClr val="accent6"/>
                </a:solidFill>
              </a:rPr>
              <a:t>N*N</a:t>
            </a:r>
            <a:r>
              <a:rPr lang="zh-CN" altLang="en-US" sz="1400" dirty="0">
                <a:solidFill>
                  <a:schemeClr val="accent6"/>
                </a:solidFill>
              </a:rPr>
              <a:t>的方型二维矩阵</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xs</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ys</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meshgrid</a:t>
            </a:r>
            <a:r>
              <a:rPr lang="en-US" altLang="zh-CN" sz="1400" dirty="0">
                <a:solidFill>
                  <a:schemeClr val="tx1">
                    <a:lumMod val="65000"/>
                    <a:lumOff val="35000"/>
                  </a:schemeClr>
                </a:solidFill>
              </a:rPr>
              <a:t>(points, points)</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ys</a:t>
            </a:r>
            <a:endParaRPr lang="en-US" altLang="zh-CN" sz="1400" dirty="0" smtClean="0">
              <a:solidFill>
                <a:schemeClr val="tx1">
                  <a:lumMod val="65000"/>
                  <a:lumOff val="35000"/>
                </a:schemeClr>
              </a:solidFill>
            </a:endParaRPr>
          </a:p>
        </p:txBody>
      </p:sp>
      <p:sp>
        <p:nvSpPr>
          <p:cNvPr id="14" name="矩形 13"/>
          <p:cNvSpPr/>
          <p:nvPr/>
        </p:nvSpPr>
        <p:spPr>
          <a:xfrm>
            <a:off x="1288769" y="2898282"/>
            <a:ext cx="1077505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我们需要使用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arange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（起始值，结束值，</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步长</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）生成</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之间的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个数字。</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再使用 </a:t>
            </a:r>
            <a:r>
              <a:rPr lang="en-US" altLang="zh-CN" sz="1600" dirty="0" err="1" smtClean="0">
                <a:ln w="0"/>
                <a:solidFill>
                  <a:schemeClr val="accent2"/>
                </a:solidFill>
                <a:latin typeface="微软雅黑" panose="020B0503020204020204" pitchFamily="34" charset="-122"/>
                <a:ea typeface="微软雅黑" panose="020B0503020204020204" pitchFamily="34" charset="-122"/>
              </a:rPr>
              <a:t>np.meshgrid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（）函数生成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的矩阵。</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标题 1"/>
          <p:cNvSpPr txBox="1"/>
          <p:nvPr/>
        </p:nvSpPr>
        <p:spPr>
          <a:xfrm>
            <a:off x="8510905" y="2409825"/>
            <a:ext cx="4436110" cy="404749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points</a:t>
            </a:r>
            <a:r>
              <a:rPr lang="zh-CN" altLang="en-US" sz="1400" dirty="0" smtClean="0">
                <a:solidFill>
                  <a:schemeClr val="accent6">
                    <a:lumMod val="60000"/>
                    <a:lumOff val="40000"/>
                  </a:schemeClr>
                </a:solidFill>
              </a:rPr>
              <a:t>一维数组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[ 0.   0.1  0.2  0.3  0.4  0.5  0.6  0.7  0.8  0.9]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a:solidFill>
                  <a:schemeClr val="accent6">
                    <a:lumMod val="60000"/>
                    <a:lumOff val="40000"/>
                  </a:schemeClr>
                </a:solidFill>
              </a:rPr>
              <a:t>使用</a:t>
            </a:r>
            <a:r>
              <a:rPr lang="en-US" altLang="zh-CN" sz="1400" dirty="0" err="1">
                <a:solidFill>
                  <a:schemeClr val="accent6">
                    <a:lumMod val="60000"/>
                    <a:lumOff val="40000"/>
                  </a:schemeClr>
                </a:solidFill>
              </a:rPr>
              <a:t>meshgrid</a:t>
            </a:r>
            <a:r>
              <a:rPr lang="en-US" altLang="zh-CN" sz="1400" dirty="0">
                <a:solidFill>
                  <a:schemeClr val="accent6">
                    <a:lumMod val="60000"/>
                    <a:lumOff val="40000"/>
                  </a:schemeClr>
                </a:solidFill>
              </a:rPr>
              <a:t>()</a:t>
            </a:r>
            <a:r>
              <a:rPr lang="zh-CN" altLang="en-US" sz="1400" dirty="0">
                <a:solidFill>
                  <a:schemeClr val="accent6">
                    <a:lumMod val="60000"/>
                    <a:lumOff val="40000"/>
                  </a:schemeClr>
                </a:solidFill>
              </a:rPr>
              <a:t>函数生成的</a:t>
            </a:r>
            <a:r>
              <a:rPr lang="en-US" altLang="zh-CN" sz="1400" dirty="0">
                <a:solidFill>
                  <a:schemeClr val="accent6">
                    <a:lumMod val="60000"/>
                    <a:lumOff val="40000"/>
                  </a:schemeClr>
                </a:solidFill>
              </a:rPr>
              <a:t>10*10</a:t>
            </a:r>
            <a:r>
              <a:rPr lang="zh-CN" altLang="en-US" sz="1400" dirty="0">
                <a:solidFill>
                  <a:schemeClr val="accent6">
                    <a:lumMod val="60000"/>
                    <a:lumOff val="40000"/>
                  </a:schemeClr>
                </a:solidFill>
              </a:rPr>
              <a:t>矩阵 </a:t>
            </a:r>
            <a:r>
              <a:rPr lang="en-US" altLang="zh-CN" sz="1400" dirty="0">
                <a:solidFill>
                  <a:schemeClr val="accent6">
                    <a:lumMod val="60000"/>
                    <a:lumOff val="40000"/>
                  </a:schemeClr>
                </a:solidFill>
              </a:rPr>
              <a:t>##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[[ 0.   0.   0.   0.   0.   0.   0.   0.   0.   0. ]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[ 0.1  0.1  0.1  0.1  0.1  0.1  0.1  0.1  0.1  0.1]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[ 0.2  0.2  0.2  0.2  0.2  0.2  0.2  0.2  0.2  0.2]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[ 0.3  0.3  0.3  0.3  0.3  0.3  0.3  0.3  0.3  0.3]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[ 0.4  0.4  0.4  0.4  0.4  0.4  0.4  0.4  0.4  0.4]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[ 0.5  0.5  0.5  0.5  0.5  0.5  0.5  0.5  0.5  0.5]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[ 0.6  0.6  0.6  0.6  0.6  0.6  0.6  0.6  0.6  0.6]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[ 0.7  0.7  0.7  0.7  0.7  0.7  0.7  0.7  0.7  0.7]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[ 0.8  0.8  0.8  0.8  0.8  0.8  0.8  0.8  0.8  0.8]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[ 0.9  0.9  0.9  0.9  0.9  0.9  0.9  0.9  0.9  0.9]] </a:t>
            </a:r>
            <a:endParaRPr lang="en-US" altLang="zh-CN" sz="1400" dirty="0">
              <a:solidFill>
                <a:schemeClr val="bg1">
                  <a:lumMod val="95000"/>
                </a:schemeClr>
              </a:solidFill>
            </a:endParaRPr>
          </a:p>
        </p:txBody>
      </p:sp>
      <p:pic>
        <p:nvPicPr>
          <p:cNvPr id="2" name="图片 1"/>
          <p:cNvPicPr>
            <a:picLocks noChangeAspect="1"/>
          </p:cNvPicPr>
          <p:nvPr/>
        </p:nvPicPr>
        <p:blipFill>
          <a:blip r:embed="rId3"/>
          <a:stretch>
            <a:fillRect/>
          </a:stretch>
        </p:blipFill>
        <p:spPr>
          <a:xfrm>
            <a:off x="105410" y="3852545"/>
            <a:ext cx="3346450" cy="2800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anim calcmode="lin" valueType="num">
                                      <p:cBhvr>
                                        <p:cTn id="12" dur="500" fill="hold"/>
                                        <p:tgtEl>
                                          <p:spTgt spid="14"/>
                                        </p:tgtEl>
                                        <p:attrNameLst>
                                          <p:attrName>ppt_x</p:attrName>
                                        </p:attrNameLst>
                                      </p:cBhvr>
                                      <p:tavLst>
                                        <p:tav tm="0">
                                          <p:val>
                                            <p:strVal val="#ppt_x"/>
                                          </p:val>
                                        </p:tav>
                                        <p:tav tm="100000">
                                          <p:val>
                                            <p:strVal val="#ppt_x"/>
                                          </p:val>
                                        </p:tav>
                                      </p:tavLst>
                                    </p:anim>
                                    <p:anim calcmode="lin" valueType="num">
                                      <p:cBhvr>
                                        <p:cTn id="13" dur="500" fill="hold"/>
                                        <p:tgtEl>
                                          <p:spTgt spid="14"/>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anim calcmode="lin" valueType="num">
                                      <p:cBhvr>
                                        <p:cTn id="18" dur="500" fill="hold"/>
                                        <p:tgtEl>
                                          <p:spTgt spid="11"/>
                                        </p:tgtEl>
                                        <p:attrNameLst>
                                          <p:attrName>ppt_x</p:attrName>
                                        </p:attrNameLst>
                                      </p:cBhvr>
                                      <p:tavLst>
                                        <p:tav tm="0">
                                          <p:val>
                                            <p:strVal val="#ppt_x"/>
                                          </p:val>
                                        </p:tav>
                                        <p:tav tm="100000">
                                          <p:val>
                                            <p:strVal val="#ppt_x"/>
                                          </p:val>
                                        </p:tav>
                                      </p:tavLst>
                                    </p:anim>
                                    <p:anim calcmode="lin" valueType="num">
                                      <p:cBhvr>
                                        <p:cTn id="1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anim calcmode="lin" valueType="num">
                                      <p:cBhvr>
                                        <p:cTn id="25" dur="500" fill="hold"/>
                                        <p:tgtEl>
                                          <p:spTgt spid="15"/>
                                        </p:tgtEl>
                                        <p:attrNameLst>
                                          <p:attrName>ppt_x</p:attrName>
                                        </p:attrNameLst>
                                      </p:cBhvr>
                                      <p:tavLst>
                                        <p:tav tm="0">
                                          <p:val>
                                            <p:strVal val="#ppt_x"/>
                                          </p:val>
                                        </p:tav>
                                        <p:tav tm="100000">
                                          <p:val>
                                            <p:strVal val="#ppt_x"/>
                                          </p:val>
                                        </p:tav>
                                      </p:tavLst>
                                    </p:anim>
                                    <p:anim calcmode="lin" valueType="num">
                                      <p:cBhvr>
                                        <p:cTn id="2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bldLvl="0" animBg="1"/>
      <p:bldP spid="14" grpId="0"/>
      <p:bldP spid="15"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数据处理示例</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40425" y="1043290"/>
            <a:ext cx="4620176"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步骤</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：按照公式要求进行矩阵的对位矢量计算：</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标题 1"/>
          <p:cNvSpPr txBox="1"/>
          <p:nvPr/>
        </p:nvSpPr>
        <p:spPr>
          <a:xfrm>
            <a:off x="1078546" y="1515530"/>
            <a:ext cx="4962069" cy="1169613"/>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按照公式要求分别取出两个矩阵的对位值并计算</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arr2d_res = </a:t>
            </a:r>
            <a:r>
              <a:rPr lang="en-US" altLang="zh-CN" sz="1400" dirty="0" err="1">
                <a:solidFill>
                  <a:schemeClr val="tx1">
                    <a:lumMod val="65000"/>
                    <a:lumOff val="35000"/>
                  </a:schemeClr>
                </a:solidFill>
              </a:rPr>
              <a:t>np.</a:t>
            </a:r>
            <a:r>
              <a:rPr lang="en-US" altLang="zh-CN" sz="1400" dirty="0" err="1">
                <a:solidFill>
                  <a:schemeClr val="accent2"/>
                </a:solidFill>
              </a:rPr>
              <a:t>sqrt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square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xs</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square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ys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arr2d_res</a:t>
            </a:r>
            <a:endParaRPr lang="en-US" altLang="zh-CN" sz="1400" dirty="0" smtClean="0">
              <a:solidFill>
                <a:schemeClr val="tx1">
                  <a:lumMod val="65000"/>
                  <a:lumOff val="35000"/>
                </a:schemeClr>
              </a:solidFill>
            </a:endParaRPr>
          </a:p>
        </p:txBody>
      </p:sp>
      <p:sp>
        <p:nvSpPr>
          <p:cNvPr id="15" name="标题 1"/>
          <p:cNvSpPr txBox="1"/>
          <p:nvPr/>
        </p:nvSpPr>
        <p:spPr>
          <a:xfrm>
            <a:off x="1078546" y="2818829"/>
            <a:ext cx="7010400" cy="273689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部分数据结果展示</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ct val="150000"/>
              </a:lnSpc>
            </a:pPr>
            <a:r>
              <a:rPr lang="en-US" altLang="zh-CN" sz="1400" dirty="0" smtClean="0">
                <a:solidFill>
                  <a:schemeClr val="bg1">
                    <a:lumMod val="95000"/>
                  </a:schemeClr>
                </a:solidFill>
              </a:rPr>
              <a:t>[[ </a:t>
            </a:r>
            <a:r>
              <a:rPr lang="en-US" altLang="zh-CN" sz="1400" dirty="0">
                <a:solidFill>
                  <a:schemeClr val="bg1">
                    <a:lumMod val="95000"/>
                  </a:schemeClr>
                </a:solidFill>
              </a:rPr>
              <a:t>0.          0.1         0.2         0.3         0.4         0.5         0.6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0.7         0.8         0.9       ]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[ 0.1         0.14142136  0.2236068   0.31622777  0.41231056  0.50990195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0.60827625  0.70710678  0.80622577  0.90553851]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[ 0.2         0.2236068   0.28284271  0.36055513  0.4472136   0.53851648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0.63245553  0.72801099  0.82462113  0.92195445]                                     </a:t>
            </a:r>
            <a:endParaRPr lang="en-US" altLang="zh-CN" sz="1400" dirty="0">
              <a:solidFill>
                <a:schemeClr val="bg1">
                  <a:lumMod val="95000"/>
                </a:schemeClr>
              </a:solidFill>
            </a:endParaRPr>
          </a:p>
          <a:p>
            <a:pPr>
              <a:lnSpc>
                <a:spcPct val="150000"/>
              </a:lnSpc>
            </a:pPr>
            <a:r>
              <a:rPr lang="en-US" altLang="zh-CN" sz="1400" dirty="0" smtClean="0">
                <a:solidFill>
                  <a:schemeClr val="bg1">
                    <a:lumMod val="95000"/>
                  </a:schemeClr>
                </a:solidFill>
              </a:rPr>
              <a:t>……………………]</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anim calcmode="lin" valueType="num">
                                      <p:cBhvr>
                                        <p:cTn id="12" dur="500" fill="hold"/>
                                        <p:tgtEl>
                                          <p:spTgt spid="11"/>
                                        </p:tgtEl>
                                        <p:attrNameLst>
                                          <p:attrName>ppt_x</p:attrName>
                                        </p:attrNameLst>
                                      </p:cBhvr>
                                      <p:tavLst>
                                        <p:tav tm="0">
                                          <p:val>
                                            <p:strVal val="#ppt_x"/>
                                          </p:val>
                                        </p:tav>
                                        <p:tav tm="100000">
                                          <p:val>
                                            <p:strVal val="#ppt_x"/>
                                          </p:val>
                                        </p:tav>
                                      </p:tavLst>
                                    </p:anim>
                                    <p:anim calcmode="lin" valueType="num">
                                      <p:cBhvr>
                                        <p:cTn id="13"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anim calcmode="lin" valueType="num">
                                      <p:cBhvr>
                                        <p:cTn id="19" dur="500" fill="hold"/>
                                        <p:tgtEl>
                                          <p:spTgt spid="15"/>
                                        </p:tgtEl>
                                        <p:attrNameLst>
                                          <p:attrName>ppt_x</p:attrName>
                                        </p:attrNameLst>
                                      </p:cBhvr>
                                      <p:tavLst>
                                        <p:tav tm="0">
                                          <p:val>
                                            <p:strVal val="#ppt_x"/>
                                          </p:val>
                                        </p:tav>
                                        <p:tav tm="100000">
                                          <p:val>
                                            <p:strVal val="#ppt_x"/>
                                          </p:val>
                                        </p:tav>
                                      </p:tavLst>
                                    </p:anim>
                                    <p:anim calcmode="lin" valueType="num">
                                      <p:cBhvr>
                                        <p:cTn id="20"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数据处理示例</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940425" y="1043290"/>
            <a:ext cx="3478837"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扩展：步骤</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实现数据可视化</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绘图</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1" name="标题 1"/>
          <p:cNvSpPr txBox="1"/>
          <p:nvPr/>
        </p:nvSpPr>
        <p:spPr>
          <a:xfrm>
            <a:off x="1009485" y="1560813"/>
            <a:ext cx="6489014" cy="359349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err="1">
                <a:solidFill>
                  <a:schemeClr val="accent6"/>
                </a:solidFill>
              </a:rPr>
              <a:t>matploitlib</a:t>
            </a:r>
            <a:r>
              <a:rPr lang="zh-CN" altLang="en-US" sz="1400" dirty="0">
                <a:solidFill>
                  <a:schemeClr val="accent6"/>
                </a:solidFill>
              </a:rPr>
              <a:t>模块</a:t>
            </a:r>
            <a:endParaRPr lang="zh-CN" altLang="en-US" sz="1400" dirty="0">
              <a:solidFill>
                <a:schemeClr val="accent6"/>
              </a:solidFill>
            </a:endParaRPr>
          </a:p>
          <a:p>
            <a:pPr>
              <a:lnSpc>
                <a:spcPct val="150000"/>
              </a:lnSpc>
            </a:pPr>
            <a:r>
              <a:rPr lang="en-US" altLang="zh-CN" sz="1400" dirty="0">
                <a:solidFill>
                  <a:srgbClr val="0563C1"/>
                </a:solidFill>
              </a:rPr>
              <a:t>import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matplotlib.pyplot</a:t>
            </a:r>
            <a:r>
              <a:rPr lang="en-US" altLang="zh-CN" sz="1400" dirty="0">
                <a:solidFill>
                  <a:schemeClr val="tx1">
                    <a:lumMod val="65000"/>
                    <a:lumOff val="35000"/>
                  </a:schemeClr>
                </a:solidFill>
              </a:rPr>
              <a:t> </a:t>
            </a:r>
            <a:r>
              <a:rPr lang="en-US" altLang="zh-CN" sz="1400" dirty="0">
                <a:solidFill>
                  <a:srgbClr val="0563C1"/>
                </a:solidFill>
              </a:rPr>
              <a:t>as</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plt</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设置图表的样式</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imshow</a:t>
            </a:r>
            <a:r>
              <a:rPr lang="en-US" altLang="zh-CN" sz="1400" dirty="0">
                <a:solidFill>
                  <a:schemeClr val="tx1">
                    <a:lumMod val="65000"/>
                    <a:lumOff val="35000"/>
                  </a:schemeClr>
                </a:solidFill>
              </a:rPr>
              <a:t>(arr2d_res, </a:t>
            </a:r>
            <a:r>
              <a:rPr lang="en-US" altLang="zh-CN" sz="1400" dirty="0" err="1">
                <a:solidFill>
                  <a:schemeClr val="tx1">
                    <a:lumMod val="65000"/>
                    <a:lumOff val="35000"/>
                  </a:schemeClr>
                </a:solidFill>
              </a:rPr>
              <a:t>cmap</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plt.cm.gray</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设置右侧图例条</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colorbar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设置图表标题</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title</a:t>
            </a:r>
            <a:r>
              <a:rPr lang="en-US" altLang="zh-CN" sz="1400" dirty="0">
                <a:solidFill>
                  <a:schemeClr val="tx1">
                    <a:lumMod val="65000"/>
                    <a:lumOff val="35000"/>
                  </a:schemeClr>
                </a:solidFill>
              </a:rPr>
              <a:t>('</a:t>
            </a:r>
            <a:r>
              <a:rPr lang="en-US" altLang="zh-CN" sz="1400" b="0" dirty="0">
                <a:solidFill>
                  <a:schemeClr val="tx1">
                    <a:lumMod val="65000"/>
                    <a:lumOff val="35000"/>
                  </a:schemeClr>
                </a:solidFill>
              </a:rPr>
              <a:t>Image plot of </a:t>
            </a:r>
            <a:r>
              <a:rPr lang="en-US" altLang="zh-CN" sz="1400" b="0" dirty="0" err="1">
                <a:solidFill>
                  <a:schemeClr val="tx1">
                    <a:lumMod val="65000"/>
                    <a:lumOff val="35000"/>
                  </a:schemeClr>
                </a:solidFill>
              </a:rPr>
              <a:t>sqrt</a:t>
            </a:r>
            <a:r>
              <a:rPr lang="en-US" altLang="zh-CN" sz="1400" b="0" dirty="0">
                <a:solidFill>
                  <a:schemeClr val="tx1">
                    <a:lumMod val="65000"/>
                    <a:lumOff val="35000"/>
                  </a:schemeClr>
                </a:solidFill>
              </a:rPr>
              <a:t>(square(</a:t>
            </a:r>
            <a:r>
              <a:rPr lang="en-US" altLang="zh-CN" sz="1400" b="0" dirty="0" err="1">
                <a:solidFill>
                  <a:schemeClr val="tx1">
                    <a:lumMod val="65000"/>
                    <a:lumOff val="35000"/>
                  </a:schemeClr>
                </a:solidFill>
              </a:rPr>
              <a:t>xs</a:t>
            </a:r>
            <a:r>
              <a:rPr lang="en-US" altLang="zh-CN" sz="1400" b="0" dirty="0">
                <a:solidFill>
                  <a:schemeClr val="tx1">
                    <a:lumMod val="65000"/>
                    <a:lumOff val="35000"/>
                  </a:schemeClr>
                </a:solidFill>
              </a:rPr>
              <a:t>)+square(</a:t>
            </a:r>
            <a:r>
              <a:rPr lang="en-US" altLang="zh-CN" sz="1400" b="0" dirty="0" err="1">
                <a:solidFill>
                  <a:schemeClr val="tx1">
                    <a:lumMod val="65000"/>
                    <a:lumOff val="35000"/>
                  </a:schemeClr>
                </a:solidFill>
              </a:rPr>
              <a:t>ys</a:t>
            </a:r>
            <a:r>
              <a:rPr lang="en-US" altLang="zh-CN" sz="1400" b="0" dirty="0">
                <a:solidFill>
                  <a:schemeClr val="tx1">
                    <a:lumMod val="65000"/>
                    <a:lumOff val="35000"/>
                  </a:schemeClr>
                </a:solidFill>
              </a:rPr>
              <a:t>) for </a:t>
            </a:r>
            <a:r>
              <a:rPr lang="en-US" altLang="zh-CN" sz="1400" b="0" dirty="0" err="1" smtClean="0">
                <a:solidFill>
                  <a:schemeClr val="tx1">
                    <a:lumMod val="65000"/>
                    <a:lumOff val="35000"/>
                  </a:schemeClr>
                </a:solidFill>
              </a:rPr>
              <a:t>agrid</a:t>
            </a:r>
            <a:r>
              <a:rPr lang="en-US" altLang="zh-CN" sz="1400" b="0" dirty="0" smtClean="0">
                <a:solidFill>
                  <a:schemeClr val="tx1">
                    <a:lumMod val="65000"/>
                    <a:lumOff val="35000"/>
                  </a:schemeClr>
                </a:solidFill>
              </a:rPr>
              <a:t> values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 </a:t>
            </a:r>
            <a:r>
              <a:rPr lang="en-US" altLang="zh-CN" sz="1400" dirty="0">
                <a:solidFill>
                  <a:schemeClr val="accent6"/>
                </a:solidFill>
              </a:rPr>
              <a:t># </a:t>
            </a:r>
            <a:r>
              <a:rPr lang="zh-CN" altLang="en-US" sz="1400" dirty="0">
                <a:solidFill>
                  <a:schemeClr val="accent6"/>
                </a:solidFill>
              </a:rPr>
              <a:t>显示</a:t>
            </a:r>
            <a:endParaRPr lang="en-US" altLang="zh-CN" sz="1400" dirty="0" smtClean="0">
              <a:solidFill>
                <a:schemeClr val="accent6"/>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9016" y="1865883"/>
            <a:ext cx="4404514" cy="3600000"/>
          </a:xfrm>
          <a:prstGeom prst="rect">
            <a:avLst/>
          </a:prstGeom>
          <a:ln>
            <a:noFill/>
          </a:ln>
          <a:effectLst>
            <a:outerShdw blurRad="292100" dist="139700" dir="2700000" algn="tl" rotWithShape="0">
              <a:srgbClr val="333333">
                <a:alpha val="65000"/>
              </a:srgbClr>
            </a:outerShdw>
          </a:effectLst>
        </p:spPr>
      </p:pic>
      <p:sp>
        <p:nvSpPr>
          <p:cNvPr id="12" name="矩形 11"/>
          <p:cNvSpPr/>
          <p:nvPr/>
        </p:nvSpPr>
        <p:spPr>
          <a:xfrm>
            <a:off x="940425" y="5710077"/>
            <a:ext cx="7858744" cy="830997"/>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图为函数值（一个二维数组）的图形化结果。这张图是使用</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的</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imshow</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函数创建的。在后续的章节中我们会详细介绍</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matplotlib</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模块</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是实现</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数据可视化绘图</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anim calcmode="lin" valueType="num">
                                      <p:cBhvr>
                                        <p:cTn id="15" dur="500" fill="hold"/>
                                        <p:tgtEl>
                                          <p:spTgt spid="7"/>
                                        </p:tgtEl>
                                        <p:attrNameLst>
                                          <p:attrName>ppt_x</p:attrName>
                                        </p:attrNameLst>
                                      </p:cBhvr>
                                      <p:tavLst>
                                        <p:tav tm="0">
                                          <p:val>
                                            <p:strVal val="#ppt_x"/>
                                          </p:val>
                                        </p:tav>
                                        <p:tav tm="100000">
                                          <p:val>
                                            <p:strVal val="#ppt_x"/>
                                          </p:val>
                                        </p:tav>
                                      </p:tavLst>
                                    </p:anim>
                                    <p:anim calcmode="lin" valueType="num">
                                      <p:cBhvr>
                                        <p:cTn id="16"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条件逻辑表述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225112"/>
            <a:ext cx="4613764"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2.2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将条件逻辑表述为数组运算</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94433" y="1796073"/>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accent2"/>
                </a:solidFill>
                <a:latin typeface="微软雅黑" panose="020B0503020204020204" pitchFamily="34" charset="-122"/>
                <a:ea typeface="微软雅黑" panose="020B0503020204020204" pitchFamily="34" charset="-122"/>
              </a:rPr>
              <a:t>numpy.where</a:t>
            </a:r>
            <a:r>
              <a:rPr lang="en-US" altLang="zh-CN" sz="1600" b="1" dirty="0" smtClean="0">
                <a:ln w="0"/>
                <a:solidFill>
                  <a:schemeClr val="accent2"/>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函数是三元表达式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x</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rgbClr val="C00000"/>
                </a:solidFill>
                <a:latin typeface="微软雅黑" panose="020B0503020204020204" pitchFamily="34" charset="-122"/>
                <a:ea typeface="微软雅黑" panose="020B0503020204020204" pitchFamily="34" charset="-122"/>
              </a:rPr>
              <a:t>if</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condition</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rgbClr val="C00000"/>
                </a:solidFill>
                <a:latin typeface="微软雅黑" panose="020B0503020204020204" pitchFamily="34" charset="-122"/>
                <a:ea typeface="微软雅黑" panose="020B0503020204020204" pitchFamily="34" charset="-122"/>
              </a:rPr>
              <a:t>else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chemeClr val="accent6"/>
                </a:solidFill>
                <a:latin typeface="微软雅黑" panose="020B0503020204020204" pitchFamily="34" charset="-122"/>
                <a:ea typeface="微软雅黑" panose="020B0503020204020204" pitchFamily="34" charset="-122"/>
              </a:rPr>
              <a:t>矢量化</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版本。</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np.where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条件表达式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满足条件操作</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i="1" dirty="0" smtClean="0">
                <a:ln w="0"/>
                <a:solidFill>
                  <a:schemeClr val="tx1">
                    <a:lumMod val="65000"/>
                    <a:lumOff val="35000"/>
                  </a:schemeClr>
                </a:solidFill>
                <a:latin typeface="微软雅黑" panose="020B0503020204020204" pitchFamily="34" charset="-122"/>
                <a:ea typeface="微软雅黑" panose="020B0503020204020204" pitchFamily="34" charset="-122"/>
              </a:rPr>
              <a:t>不满足条件操作</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401691" y="2732241"/>
            <a:ext cx="9463135"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假设我们有一个布尔数组和两个值数组：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692715" y="3705733"/>
            <a:ext cx="4766142" cy="233596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创建一个布尔数组</a:t>
            </a:r>
            <a:endParaRPr lang="zh-CN" altLang="en-US" sz="1400" dirty="0">
              <a:solidFill>
                <a:schemeClr val="accent6"/>
              </a:solidFill>
            </a:endParaRPr>
          </a:p>
          <a:p>
            <a:pPr>
              <a:lnSpc>
                <a:spcPct val="150000"/>
              </a:lnSpc>
            </a:pPr>
            <a:r>
              <a:rPr lang="en-US" altLang="zh-CN" sz="1400" dirty="0" err="1" smtClean="0">
                <a:solidFill>
                  <a:schemeClr val="tx1">
                    <a:lumMod val="65000"/>
                    <a:lumOff val="35000"/>
                  </a:schemeClr>
                </a:solidFill>
              </a:rPr>
              <a:t>cond</a:t>
            </a:r>
            <a:r>
              <a:rPr lang="en-US" altLang="zh-CN" sz="1400" dirty="0" smtClean="0">
                <a:solidFill>
                  <a:schemeClr val="tx1">
                    <a:lumMod val="65000"/>
                    <a:lumOff val="35000"/>
                  </a:schemeClr>
                </a:solidFill>
              </a:rPr>
              <a:t> =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en-US" altLang="zh-CN" sz="1400" dirty="0" smtClean="0">
                <a:solidFill>
                  <a:schemeClr val="tx1">
                    <a:lumMod val="65000"/>
                    <a:lumOff val="35000"/>
                  </a:schemeClr>
                </a:solidFill>
              </a:rPr>
              <a:t>(</a:t>
            </a:r>
            <a:r>
              <a:rPr lang="en-US" altLang="zh-CN" sz="1400" dirty="0" smtClean="0">
                <a:solidFill>
                  <a:schemeClr val="accent2"/>
                </a:solidFill>
              </a:rPr>
              <a:t>[</a:t>
            </a:r>
            <a:r>
              <a:rPr lang="en-US" altLang="zh-CN" sz="1400" dirty="0" smtClean="0">
                <a:solidFill>
                  <a:schemeClr val="tx1">
                    <a:lumMod val="65000"/>
                    <a:lumOff val="35000"/>
                  </a:schemeClr>
                </a:solidFill>
              </a:rPr>
              <a:t>True, False, True, True, False</a:t>
            </a:r>
            <a:r>
              <a:rPr lang="en-US" altLang="zh-CN" sz="1400" dirty="0" smtClean="0">
                <a:solidFill>
                  <a:schemeClr val="accent2"/>
                </a:solidFill>
              </a:rPr>
              <a:t>]</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print </a:t>
            </a:r>
            <a:r>
              <a:rPr lang="en-US" altLang="zh-CN" sz="1400" dirty="0" err="1" smtClean="0">
                <a:solidFill>
                  <a:schemeClr val="tx1">
                    <a:lumMod val="65000"/>
                    <a:lumOff val="35000"/>
                  </a:schemeClr>
                </a:solidFill>
              </a:rPr>
              <a:t>cond</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创建两个值数组</a:t>
            </a:r>
            <a:endParaRPr lang="zh-CN" altLang="en-US" sz="1400" dirty="0" smtClean="0">
              <a:solidFill>
                <a:schemeClr val="accent6"/>
              </a:solidFill>
            </a:endParaRPr>
          </a:p>
          <a:p>
            <a:pPr>
              <a:lnSpc>
                <a:spcPct val="150000"/>
              </a:lnSpc>
            </a:pPr>
            <a:r>
              <a:rPr lang="en-US" altLang="zh-CN" sz="1400" dirty="0" smtClean="0">
                <a:solidFill>
                  <a:schemeClr val="tx1">
                    <a:lumMod val="65000"/>
                    <a:lumOff val="35000"/>
                  </a:schemeClr>
                </a:solidFill>
              </a:rPr>
              <a:t>arr1 =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en-US" altLang="zh-CN" sz="1400" dirty="0" smtClean="0">
                <a:solidFill>
                  <a:schemeClr val="tx1">
                    <a:lumMod val="65000"/>
                    <a:lumOff val="35000"/>
                  </a:schemeClr>
                </a:solidFill>
              </a:rPr>
              <a:t>(</a:t>
            </a:r>
            <a:r>
              <a:rPr lang="en-US" altLang="zh-CN" sz="1400" dirty="0" smtClean="0">
                <a:solidFill>
                  <a:schemeClr val="accent2"/>
                </a:solidFill>
              </a:rPr>
              <a:t>[</a:t>
            </a:r>
            <a:r>
              <a:rPr lang="en-US" altLang="zh-CN" sz="1400" dirty="0" smtClean="0">
                <a:solidFill>
                  <a:schemeClr val="tx1">
                    <a:lumMod val="65000"/>
                    <a:lumOff val="35000"/>
                  </a:schemeClr>
                </a:solidFill>
              </a:rPr>
              <a:t>1.1, 1.2, 1.3, 1.4, 1.5</a:t>
            </a:r>
            <a:r>
              <a:rPr lang="en-US" altLang="zh-CN" sz="1400" dirty="0" smtClean="0">
                <a:solidFill>
                  <a:schemeClr val="accent2"/>
                </a:solidFill>
              </a:rPr>
              <a:t>]</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tx1">
                    <a:lumMod val="65000"/>
                    <a:lumOff val="35000"/>
                  </a:schemeClr>
                </a:solidFill>
              </a:rPr>
              <a:t>arr2 = </a:t>
            </a:r>
            <a:r>
              <a:rPr lang="en-US" altLang="zh-CN" sz="1400" dirty="0" err="1" smtClean="0">
                <a:solidFill>
                  <a:schemeClr val="tx1">
                    <a:lumMod val="65000"/>
                    <a:lumOff val="35000"/>
                  </a:schemeClr>
                </a:solidFill>
              </a:rPr>
              <a:t>np.</a:t>
            </a:r>
            <a:r>
              <a:rPr lang="en-US" altLang="zh-CN" sz="1400" dirty="0" err="1" smtClean="0">
                <a:solidFill>
                  <a:schemeClr val="accent2"/>
                </a:solidFill>
              </a:rPr>
              <a:t>array</a:t>
            </a:r>
            <a:r>
              <a:rPr lang="en-US" altLang="zh-CN" sz="1400" dirty="0" smtClean="0">
                <a:solidFill>
                  <a:schemeClr val="tx1">
                    <a:lumMod val="65000"/>
                    <a:lumOff val="35000"/>
                  </a:schemeClr>
                </a:solidFill>
              </a:rPr>
              <a:t>(</a:t>
            </a:r>
            <a:r>
              <a:rPr lang="en-US" altLang="zh-CN" sz="1400" dirty="0" smtClean="0">
                <a:solidFill>
                  <a:schemeClr val="accent2"/>
                </a:solidFill>
              </a:rPr>
              <a:t>[</a:t>
            </a:r>
            <a:r>
              <a:rPr lang="en-US" altLang="zh-CN" sz="1400" dirty="0" smtClean="0">
                <a:solidFill>
                  <a:schemeClr val="tx1">
                    <a:lumMod val="65000"/>
                    <a:lumOff val="35000"/>
                  </a:schemeClr>
                </a:solidFill>
              </a:rPr>
              <a:t>2.1, 2.2, 2.3, 2.4, 2.5</a:t>
            </a:r>
            <a:r>
              <a:rPr lang="en-US" altLang="zh-CN" sz="1400" dirty="0" smtClean="0">
                <a:solidFill>
                  <a:schemeClr val="accent2"/>
                </a:solidFill>
              </a:rPr>
              <a:t>]</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arr1, '\n', arr2</a:t>
            </a:r>
            <a:endParaRPr lang="en-US" altLang="zh-CN" sz="1400" dirty="0" smtClean="0">
              <a:solidFill>
                <a:schemeClr val="tx1">
                  <a:lumMod val="65000"/>
                  <a:lumOff val="35000"/>
                </a:schemeClr>
              </a:solidFill>
            </a:endParaRPr>
          </a:p>
        </p:txBody>
      </p:sp>
      <p:sp>
        <p:nvSpPr>
          <p:cNvPr id="11" name="标题 1"/>
          <p:cNvSpPr txBox="1"/>
          <p:nvPr/>
        </p:nvSpPr>
        <p:spPr>
          <a:xfrm>
            <a:off x="6021674" y="4534764"/>
            <a:ext cx="4435869" cy="116934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da-DK" altLang="zh-CN" sz="1400" dirty="0">
                <a:solidFill>
                  <a:schemeClr val="bg1">
                    <a:lumMod val="95000"/>
                  </a:schemeClr>
                </a:solidFill>
              </a:rPr>
              <a:t>[ True False  True  True False]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[ 1.1  1.2  1.3  1.4  1.5]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[ 2.1  2.2  2.3  2.4  2.5] </a:t>
            </a:r>
            <a:endParaRPr lang="en-US" altLang="zh-CN" sz="1400" dirty="0">
              <a:solidFill>
                <a:schemeClr val="bg1">
                  <a:lumMod val="95000"/>
                </a:schemeClr>
              </a:solidFill>
            </a:endParaRPr>
          </a:p>
        </p:txBody>
      </p:sp>
      <p:sp>
        <p:nvSpPr>
          <p:cNvPr id="14" name="矩形 13"/>
          <p:cNvSpPr/>
          <p:nvPr/>
        </p:nvSpPr>
        <p:spPr>
          <a:xfrm>
            <a:off x="1692715" y="3269077"/>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q02-demo04.py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条件逻辑表述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4490" y="1012303"/>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假设我们想要根据</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cond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中的值选取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arr1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arr2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的值：当</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cond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中的值为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时，选取</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arr1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的值，否则从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arr2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中选取。列表推导式的写法应该如下所示：</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242771" y="1862420"/>
            <a:ext cx="5593457" cy="102592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使用列表推导式实现业务需求</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result = [(x </a:t>
            </a:r>
            <a:r>
              <a:rPr lang="en-US" altLang="zh-CN" sz="1400" dirty="0">
                <a:solidFill>
                  <a:srgbClr val="0563C1"/>
                </a:solidFill>
              </a:rPr>
              <a:t>if</a:t>
            </a:r>
            <a:r>
              <a:rPr lang="en-US" altLang="zh-CN" sz="1400" dirty="0">
                <a:solidFill>
                  <a:schemeClr val="tx1">
                    <a:lumMod val="65000"/>
                    <a:lumOff val="35000"/>
                  </a:schemeClr>
                </a:solidFill>
              </a:rPr>
              <a:t> c </a:t>
            </a:r>
            <a:r>
              <a:rPr lang="en-US" altLang="zh-CN" sz="1400" dirty="0">
                <a:solidFill>
                  <a:srgbClr val="0563C1"/>
                </a:solidFill>
              </a:rPr>
              <a:t>else</a:t>
            </a:r>
            <a:r>
              <a:rPr lang="en-US" altLang="zh-CN" sz="1400" dirty="0">
                <a:solidFill>
                  <a:schemeClr val="tx1">
                    <a:lumMod val="65000"/>
                    <a:lumOff val="35000"/>
                  </a:schemeClr>
                </a:solidFill>
              </a:rPr>
              <a:t> y) </a:t>
            </a:r>
            <a:r>
              <a:rPr lang="en-US" altLang="zh-CN" sz="1400" dirty="0">
                <a:solidFill>
                  <a:srgbClr val="0563C1"/>
                </a:solidFill>
              </a:rPr>
              <a:t>for</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x,y,c</a:t>
            </a:r>
            <a:r>
              <a:rPr lang="en-US" altLang="zh-CN" sz="1400" dirty="0">
                <a:solidFill>
                  <a:schemeClr val="tx1">
                    <a:lumMod val="65000"/>
                    <a:lumOff val="35000"/>
                  </a:schemeClr>
                </a:solidFill>
              </a:rPr>
              <a:t> </a:t>
            </a:r>
            <a:r>
              <a:rPr lang="en-US" altLang="zh-CN" sz="1400" dirty="0">
                <a:solidFill>
                  <a:srgbClr val="0563C1"/>
                </a:solidFill>
              </a:rPr>
              <a:t>in</a:t>
            </a:r>
            <a:r>
              <a:rPr lang="en-US" altLang="zh-CN" sz="1400" dirty="0">
                <a:solidFill>
                  <a:schemeClr val="tx1">
                    <a:lumMod val="65000"/>
                    <a:lumOff val="35000"/>
                  </a:schemeClr>
                </a:solidFill>
              </a:rPr>
              <a:t> </a:t>
            </a:r>
            <a:r>
              <a:rPr lang="en-US" altLang="zh-CN" sz="1400" dirty="0">
                <a:solidFill>
                  <a:schemeClr val="accent2"/>
                </a:solidFill>
              </a:rPr>
              <a:t>zip</a:t>
            </a:r>
            <a:r>
              <a:rPr lang="en-US" altLang="zh-CN" sz="1400" dirty="0">
                <a:solidFill>
                  <a:schemeClr val="tx1">
                    <a:lumMod val="65000"/>
                    <a:lumOff val="35000"/>
                  </a:schemeClr>
                </a:solidFill>
              </a:rPr>
              <a:t>(arr1,arr2,cond)]</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result</a:t>
            </a:r>
            <a:endParaRPr lang="en-US" altLang="zh-CN" sz="1400" dirty="0" smtClean="0">
              <a:solidFill>
                <a:schemeClr val="tx1">
                  <a:lumMod val="65000"/>
                  <a:lumOff val="35000"/>
                </a:schemeClr>
              </a:solidFill>
            </a:endParaRPr>
          </a:p>
        </p:txBody>
      </p:sp>
      <p:sp>
        <p:nvSpPr>
          <p:cNvPr id="11" name="标题 1"/>
          <p:cNvSpPr txBox="1"/>
          <p:nvPr/>
        </p:nvSpPr>
        <p:spPr>
          <a:xfrm>
            <a:off x="1242771" y="3009063"/>
            <a:ext cx="7277115" cy="40009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da-DK" altLang="zh-CN" sz="1400" dirty="0">
                <a:solidFill>
                  <a:schemeClr val="bg1">
                    <a:lumMod val="95000"/>
                  </a:schemeClr>
                </a:solidFill>
              </a:rPr>
              <a:t>[1.1000000000000001, 2.2000000000000002, 1.3, 1.3999999999999999, 2.5] </a:t>
            </a:r>
            <a:endParaRPr lang="en-US" altLang="zh-CN" sz="1400" dirty="0">
              <a:solidFill>
                <a:schemeClr val="bg1">
                  <a:lumMod val="95000"/>
                </a:schemeClr>
              </a:solidFill>
            </a:endParaRPr>
          </a:p>
        </p:txBody>
      </p:sp>
      <p:sp>
        <p:nvSpPr>
          <p:cNvPr id="9" name="矩形 8"/>
          <p:cNvSpPr/>
          <p:nvPr/>
        </p:nvSpPr>
        <p:spPr>
          <a:xfrm>
            <a:off x="944490" y="3529875"/>
            <a:ext cx="7444768" cy="156966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这样所虽然能够得到结果，但是几个问题：</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它</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对大数组的处理速度不是很快（因为所有工作都是纯</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完成）。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无法用于多维数组。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若使用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np.where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，则可以将该功能写的非常简洁：</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0" name="标题 1"/>
          <p:cNvSpPr txBox="1"/>
          <p:nvPr/>
        </p:nvSpPr>
        <p:spPr>
          <a:xfrm>
            <a:off x="2420144" y="5668300"/>
            <a:ext cx="5593457" cy="102592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np.where</a:t>
            </a:r>
            <a:r>
              <a:rPr lang="zh-CN" altLang="en-US" sz="1400" dirty="0">
                <a:solidFill>
                  <a:schemeClr val="accent6"/>
                </a:solidFill>
              </a:rPr>
              <a:t>实现需求更加简洁</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result = </a:t>
            </a:r>
            <a:r>
              <a:rPr lang="en-US" altLang="zh-CN" sz="1400" dirty="0" err="1">
                <a:solidFill>
                  <a:schemeClr val="tx1">
                    <a:lumMod val="65000"/>
                    <a:lumOff val="35000"/>
                  </a:schemeClr>
                </a:solidFill>
              </a:rPr>
              <a:t>np.</a:t>
            </a:r>
            <a:r>
              <a:rPr lang="en-US" altLang="zh-CN" sz="1400" dirty="0" err="1">
                <a:solidFill>
                  <a:srgbClr val="C00000"/>
                </a:solidFill>
              </a:rPr>
              <a:t>where</a:t>
            </a:r>
            <a:r>
              <a:rPr lang="en-US" altLang="zh-CN" sz="1400" dirty="0">
                <a:solidFill>
                  <a:schemeClr val="tx1">
                    <a:lumMod val="65000"/>
                    <a:lumOff val="35000"/>
                  </a:schemeClr>
                </a:solidFill>
              </a:rPr>
              <a:t>(</a:t>
            </a:r>
            <a:r>
              <a:rPr lang="en-US" altLang="zh-CN" sz="1400" dirty="0" err="1">
                <a:solidFill>
                  <a:schemeClr val="accent2"/>
                </a:solidFill>
              </a:rPr>
              <a:t>cond</a:t>
            </a:r>
            <a:r>
              <a:rPr lang="en-US" altLang="zh-CN" sz="1400" dirty="0">
                <a:solidFill>
                  <a:schemeClr val="tx1">
                    <a:lumMod val="65000"/>
                    <a:lumOff val="35000"/>
                  </a:schemeClr>
                </a:solidFill>
              </a:rPr>
              <a:t>, </a:t>
            </a:r>
            <a:r>
              <a:rPr lang="en-US" altLang="zh-CN" sz="1400" dirty="0">
                <a:solidFill>
                  <a:schemeClr val="accent2"/>
                </a:solidFill>
              </a:rPr>
              <a:t>arr1</a:t>
            </a:r>
            <a:r>
              <a:rPr lang="en-US" altLang="zh-CN" sz="1400" dirty="0">
                <a:solidFill>
                  <a:schemeClr val="tx1">
                    <a:lumMod val="65000"/>
                    <a:lumOff val="35000"/>
                  </a:schemeClr>
                </a:solidFill>
              </a:rPr>
              <a:t>, </a:t>
            </a:r>
            <a:r>
              <a:rPr lang="en-US" altLang="zh-CN" sz="1400" dirty="0">
                <a:solidFill>
                  <a:schemeClr val="accent2"/>
                </a:solidFill>
              </a:rPr>
              <a:t>arr2</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result</a:t>
            </a:r>
            <a:endParaRPr lang="en-US" altLang="zh-CN" sz="1400" dirty="0" smtClean="0">
              <a:solidFill>
                <a:schemeClr val="tx1">
                  <a:lumMod val="65000"/>
                  <a:lumOff val="35000"/>
                </a:schemeClr>
              </a:solidFill>
            </a:endParaRPr>
          </a:p>
        </p:txBody>
      </p:sp>
      <p:sp>
        <p:nvSpPr>
          <p:cNvPr id="14" name="标题 1"/>
          <p:cNvSpPr txBox="1"/>
          <p:nvPr/>
        </p:nvSpPr>
        <p:spPr>
          <a:xfrm>
            <a:off x="8289730" y="5981079"/>
            <a:ext cx="2320486" cy="40009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da-DK" altLang="zh-CN" sz="1400" dirty="0">
                <a:solidFill>
                  <a:schemeClr val="bg1">
                    <a:lumMod val="95000"/>
                  </a:schemeClr>
                </a:solidFill>
              </a:rPr>
              <a:t>[ 1.1  2.2  1.3  1.4  2.5] </a:t>
            </a:r>
            <a:endParaRPr lang="en-US" altLang="zh-CN" sz="1400" dirty="0">
              <a:solidFill>
                <a:schemeClr val="bg1">
                  <a:lumMod val="95000"/>
                </a:schemeClr>
              </a:solidFill>
            </a:endParaRPr>
          </a:p>
        </p:txBody>
      </p:sp>
      <p:sp>
        <p:nvSpPr>
          <p:cNvPr id="2" name="文本框 1"/>
          <p:cNvSpPr txBox="1"/>
          <p:nvPr/>
        </p:nvSpPr>
        <p:spPr>
          <a:xfrm>
            <a:off x="1242695" y="5022850"/>
            <a:ext cx="7704455" cy="645160"/>
          </a:xfrm>
          <a:prstGeom prst="rect">
            <a:avLst/>
          </a:prstGeom>
          <a:noFill/>
        </p:spPr>
        <p:txBody>
          <a:bodyPr wrap="square" rtlCol="0" anchor="t">
            <a:spAutoFit/>
          </a:bodyPr>
          <a:p>
            <a:r>
              <a:rPr lang="zh-CN" altLang="en-US"/>
              <a:t>np.where(condition, x, y)</a:t>
            </a:r>
            <a:endParaRPr lang="zh-CN" altLang="en-US"/>
          </a:p>
          <a:p>
            <a:r>
              <a:rPr lang="zh-CN" altLang="en-US"/>
              <a:t>满足条件(condition)，输出x，不满足输出y。</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anim calcmode="lin" valueType="num">
                                      <p:cBhvr>
                                        <p:cTn id="15" dur="500" fill="hold"/>
                                        <p:tgtEl>
                                          <p:spTgt spid="11"/>
                                        </p:tgtEl>
                                        <p:attrNameLst>
                                          <p:attrName>ppt_x</p:attrName>
                                        </p:attrNameLst>
                                      </p:cBhvr>
                                      <p:tavLst>
                                        <p:tav tm="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anim calcmode="lin" valueType="num">
                                      <p:cBhvr>
                                        <p:cTn id="26" dur="500" fill="hold"/>
                                        <p:tgtEl>
                                          <p:spTgt spid="10"/>
                                        </p:tgtEl>
                                        <p:attrNameLst>
                                          <p:attrName>ppt_x</p:attrName>
                                        </p:attrNameLst>
                                      </p:cBhvr>
                                      <p:tavLst>
                                        <p:tav tm="0">
                                          <p:val>
                                            <p:strVal val="#ppt_x"/>
                                          </p:val>
                                        </p:tav>
                                        <p:tav tm="100000">
                                          <p:val>
                                            <p:strVal val="#ppt_x"/>
                                          </p:val>
                                        </p:tav>
                                      </p:tavLst>
                                    </p:anim>
                                    <p:anim calcmode="lin" valueType="num">
                                      <p:cBhvr>
                                        <p:cTn id="2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p:bldP spid="10" grpId="0" bldLvl="0" animBg="1"/>
      <p:bldP spid="14"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条件逻辑表述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4490" y="1012303"/>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smtClean="0">
                <a:ln w="0"/>
                <a:solidFill>
                  <a:srgbClr val="C00000"/>
                </a:solidFill>
                <a:latin typeface="微软雅黑" panose="020B0503020204020204" pitchFamily="34" charset="-122"/>
                <a:ea typeface="微软雅黑" panose="020B0503020204020204" pitchFamily="34" charset="-122"/>
              </a:rPr>
              <a:t>np.where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chemeClr val="accent2"/>
                </a:solidFill>
                <a:latin typeface="微软雅黑" panose="020B0503020204020204" pitchFamily="34" charset="-122"/>
                <a:ea typeface="微软雅黑" panose="020B0503020204020204" pitchFamily="34" charset="-122"/>
              </a:rPr>
              <a:t>第二个</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1600" dirty="0" smtClean="0">
                <a:ln w="0"/>
                <a:solidFill>
                  <a:schemeClr val="accent2"/>
                </a:solidFill>
                <a:latin typeface="微软雅黑" panose="020B0503020204020204" pitchFamily="34" charset="-122"/>
                <a:ea typeface="微软雅黑" panose="020B0503020204020204" pitchFamily="34" charset="-122"/>
              </a:rPr>
              <a:t>第三个</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参数</a:t>
            </a:r>
            <a:r>
              <a:rPr lang="zh-CN" altLang="en-US" sz="1600" dirty="0" smtClean="0">
                <a:ln w="0"/>
                <a:solidFill>
                  <a:srgbClr val="C00000"/>
                </a:solidFill>
                <a:latin typeface="微软雅黑" panose="020B0503020204020204" pitchFamily="34" charset="-122"/>
                <a:ea typeface="微软雅黑" panose="020B0503020204020204" pitchFamily="34" charset="-122"/>
              </a:rPr>
              <a:t>不必是数组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，它们都可以是</a:t>
            </a:r>
            <a:r>
              <a:rPr lang="zh-CN" altLang="en-US" sz="1600" dirty="0" smtClean="0">
                <a:ln w="0"/>
                <a:solidFill>
                  <a:schemeClr val="accent6"/>
                </a:solidFill>
                <a:latin typeface="微软雅黑" panose="020B0503020204020204" pitchFamily="34" charset="-122"/>
                <a:ea typeface="微软雅黑" panose="020B0503020204020204" pitchFamily="34" charset="-122"/>
              </a:rPr>
              <a:t>标量值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在数据分析工作中，</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where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通常用于根据另一个数组而产生一个新的数组。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242772" y="3371909"/>
            <a:ext cx="4011400" cy="297083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随机生成一个</a:t>
            </a:r>
            <a:r>
              <a:rPr lang="en-US" altLang="zh-CN" sz="1400" dirty="0">
                <a:solidFill>
                  <a:schemeClr val="accent6"/>
                </a:solidFill>
              </a:rPr>
              <a:t>4*4</a:t>
            </a:r>
            <a:r>
              <a:rPr lang="zh-CN" altLang="en-US" sz="1400" dirty="0">
                <a:solidFill>
                  <a:schemeClr val="accent6"/>
                </a:solidFill>
              </a:rPr>
              <a:t>二维矩阵数组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random</a:t>
            </a:r>
            <a:r>
              <a:rPr lang="en-US" altLang="zh-CN" sz="1400" dirty="0" err="1">
                <a:solidFill>
                  <a:schemeClr val="tx1">
                    <a:lumMod val="65000"/>
                    <a:lumOff val="35000"/>
                  </a:schemeClr>
                </a:solidFill>
              </a:rPr>
              <a:t>.</a:t>
            </a:r>
            <a:r>
              <a:rPr lang="en-US" altLang="zh-CN" sz="1400" dirty="0" err="1">
                <a:solidFill>
                  <a:schemeClr val="accent2"/>
                </a:solidFill>
              </a:rPr>
              <a:t>randn</a:t>
            </a:r>
            <a:r>
              <a:rPr lang="en-US" altLang="zh-CN" sz="1400" dirty="0">
                <a:solidFill>
                  <a:schemeClr val="tx1">
                    <a:lumMod val="65000"/>
                    <a:lumOff val="35000"/>
                  </a:schemeClr>
                </a:solidFill>
              </a:rPr>
              <a:t>(4,4)</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np.where</a:t>
            </a:r>
            <a:r>
              <a:rPr lang="zh-CN" altLang="en-US" sz="1400" dirty="0">
                <a:solidFill>
                  <a:schemeClr val="accent6"/>
                </a:solidFill>
              </a:rPr>
              <a:t>函数进行条件判断操作</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arr_temp</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where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&gt;0, 2, -2)</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 </a:t>
            </a:r>
            <a:r>
              <a:rPr lang="en-US" altLang="zh-CN" sz="1400" dirty="0" err="1">
                <a:solidFill>
                  <a:schemeClr val="tx1">
                    <a:lumMod val="65000"/>
                    <a:lumOff val="35000"/>
                  </a:schemeClr>
                </a:solidFill>
              </a:rPr>
              <a:t>arr_temp</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只将正值转换成</a:t>
            </a:r>
            <a:r>
              <a:rPr lang="en-US" altLang="zh-CN" sz="1400" dirty="0">
                <a:solidFill>
                  <a:schemeClr val="accent6"/>
                </a:solidFill>
              </a:rPr>
              <a:t>2</a:t>
            </a:r>
            <a:endParaRPr lang="en-US" altLang="zh-CN" sz="1400" dirty="0">
              <a:solidFill>
                <a:schemeClr val="accent6"/>
              </a:solidFill>
            </a:endParaRPr>
          </a:p>
          <a:p>
            <a:pPr>
              <a:lnSpc>
                <a:spcPct val="150000"/>
              </a:lnSpc>
            </a:pPr>
            <a:r>
              <a:rPr lang="en-US" altLang="zh-CN" sz="1400" dirty="0" err="1">
                <a:solidFill>
                  <a:schemeClr val="tx1">
                    <a:lumMod val="65000"/>
                    <a:lumOff val="35000"/>
                  </a:schemeClr>
                </a:solidFill>
              </a:rPr>
              <a:t>arr_temp</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where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&gt;0, 2,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arr_temp</a:t>
            </a:r>
            <a:endParaRPr lang="en-US" altLang="zh-CN" sz="1400" dirty="0" smtClean="0">
              <a:solidFill>
                <a:schemeClr val="tx1">
                  <a:lumMod val="65000"/>
                  <a:lumOff val="35000"/>
                </a:schemeClr>
              </a:solidFill>
            </a:endParaRPr>
          </a:p>
        </p:txBody>
      </p:sp>
      <p:sp>
        <p:nvSpPr>
          <p:cNvPr id="11" name="标题 1"/>
          <p:cNvSpPr txBox="1"/>
          <p:nvPr/>
        </p:nvSpPr>
        <p:spPr>
          <a:xfrm>
            <a:off x="4979371" y="2877902"/>
            <a:ext cx="5195143" cy="330616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np.where</a:t>
            </a:r>
            <a:r>
              <a:rPr lang="zh-CN" altLang="en-US" sz="1400" dirty="0" smtClean="0">
                <a:solidFill>
                  <a:schemeClr val="accent6">
                    <a:lumMod val="60000"/>
                    <a:lumOff val="40000"/>
                  </a:schemeClr>
                </a:solidFill>
              </a:rPr>
              <a:t>转换后的数组 </a:t>
            </a:r>
            <a:r>
              <a:rPr lang="en-US" altLang="zh-CN" sz="1400" dirty="0" smtClean="0">
                <a:solidFill>
                  <a:schemeClr val="accent6">
                    <a:lumMod val="60000"/>
                    <a:lumOff val="40000"/>
                  </a:schemeClr>
                </a:solidFill>
              </a:rPr>
              <a:t>##</a:t>
            </a:r>
            <a:r>
              <a:rPr lang="da-DK" altLang="zh-CN" sz="1400" dirty="0" smtClean="0">
                <a:solidFill>
                  <a:schemeClr val="accent6">
                    <a:lumMod val="60000"/>
                    <a:lumOff val="40000"/>
                  </a:schemeClr>
                </a:solidFill>
              </a:rPr>
              <a:t>                                   </a:t>
            </a:r>
            <a:endParaRPr lang="da-DK" altLang="zh-CN" sz="1400" dirty="0">
              <a:solidFill>
                <a:schemeClr val="accent6">
                  <a:lumMod val="60000"/>
                  <a:lumOff val="40000"/>
                </a:schemeClr>
              </a:solidFill>
            </a:endParaRPr>
          </a:p>
          <a:p>
            <a:pPr>
              <a:lnSpc>
                <a:spcPct val="150000"/>
              </a:lnSpc>
            </a:pPr>
            <a:r>
              <a:rPr lang="da-DK" altLang="zh-CN" sz="1400" dirty="0">
                <a:solidFill>
                  <a:schemeClr val="bg1">
                    <a:lumMod val="95000"/>
                  </a:schemeClr>
                </a:solidFill>
              </a:rPr>
              <a:t>[[-2  2 -2 -2]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[ 2 -2 -2  2]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[ 2 -2  2 -2]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[-2 -2 -2 -2]]             </a:t>
            </a:r>
            <a:endParaRPr lang="da-DK"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en-US" altLang="zh-CN" sz="1400" dirty="0" err="1" smtClean="0">
                <a:solidFill>
                  <a:schemeClr val="accent6">
                    <a:lumMod val="60000"/>
                    <a:lumOff val="40000"/>
                  </a:schemeClr>
                </a:solidFill>
              </a:rPr>
              <a:t>np.where</a:t>
            </a:r>
            <a:r>
              <a:rPr lang="zh-CN" altLang="en-US" sz="1400" dirty="0" smtClean="0">
                <a:solidFill>
                  <a:schemeClr val="accent6">
                    <a:lumMod val="60000"/>
                    <a:lumOff val="40000"/>
                  </a:schemeClr>
                </a:solidFill>
              </a:rPr>
              <a:t>只将正值装换成</a:t>
            </a:r>
            <a:r>
              <a:rPr lang="en-US" altLang="zh-CN" sz="1400" dirty="0" smtClean="0">
                <a:solidFill>
                  <a:schemeClr val="accent6">
                    <a:lumMod val="60000"/>
                    <a:lumOff val="40000"/>
                  </a:schemeClr>
                </a:solidFill>
              </a:rPr>
              <a:t>2</a:t>
            </a:r>
            <a:r>
              <a:rPr lang="zh-CN" altLang="en-US" sz="1400" dirty="0" smtClean="0">
                <a:solidFill>
                  <a:schemeClr val="accent6">
                    <a:lumMod val="60000"/>
                    <a:lumOff val="40000"/>
                  </a:schemeClr>
                </a:solidFill>
              </a:rPr>
              <a:t>的结果 </a:t>
            </a:r>
            <a:r>
              <a:rPr lang="en-US" altLang="zh-CN" sz="1400" dirty="0" smtClean="0">
                <a:solidFill>
                  <a:schemeClr val="accent6">
                    <a:lumMod val="60000"/>
                    <a:lumOff val="40000"/>
                  </a:schemeClr>
                </a:solidFill>
              </a:rPr>
              <a:t>##</a:t>
            </a:r>
            <a:r>
              <a:rPr lang="da-DK" altLang="zh-CN" sz="1400" dirty="0" smtClean="0">
                <a:solidFill>
                  <a:schemeClr val="accent6">
                    <a:lumMod val="60000"/>
                    <a:lumOff val="40000"/>
                  </a:schemeClr>
                </a:solidFill>
              </a:rPr>
              <a:t>                                                     </a:t>
            </a:r>
            <a:endParaRPr lang="da-DK" altLang="zh-CN" sz="1400" dirty="0">
              <a:solidFill>
                <a:schemeClr val="accent6">
                  <a:lumMod val="60000"/>
                  <a:lumOff val="40000"/>
                </a:schemeClr>
              </a:solidFill>
            </a:endParaRPr>
          </a:p>
          <a:p>
            <a:pPr>
              <a:lnSpc>
                <a:spcPct val="150000"/>
              </a:lnSpc>
            </a:pPr>
            <a:r>
              <a:rPr lang="da-DK" altLang="zh-CN" sz="1400" dirty="0">
                <a:solidFill>
                  <a:schemeClr val="bg1">
                    <a:lumMod val="95000"/>
                  </a:schemeClr>
                </a:solidFill>
              </a:rPr>
              <a:t>[[-0.00665298  2.         -1.9809172  -1.79778308]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[ 2.         -0.39405055 -0.390267    2.        ]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[ 2.         -0.73430965  2.         -0.57725873]                                    </a:t>
            </a:r>
            <a:endParaRPr lang="da-DK" altLang="zh-CN" sz="1400" dirty="0">
              <a:solidFill>
                <a:schemeClr val="bg1">
                  <a:lumMod val="95000"/>
                </a:schemeClr>
              </a:solidFill>
            </a:endParaRPr>
          </a:p>
          <a:p>
            <a:pPr>
              <a:lnSpc>
                <a:spcPct val="150000"/>
              </a:lnSpc>
            </a:pPr>
            <a:r>
              <a:rPr lang="da-DK" altLang="zh-CN" sz="1400" dirty="0">
                <a:solidFill>
                  <a:schemeClr val="bg1">
                    <a:lumMod val="95000"/>
                  </a:schemeClr>
                </a:solidFill>
              </a:rPr>
              <a:t> [-0.28104309 -0.11143583 -0.52601157 -0.04898799]] </a:t>
            </a:r>
            <a:endParaRPr lang="en-US" altLang="zh-CN" sz="1400" dirty="0">
              <a:solidFill>
                <a:schemeClr val="bg1">
                  <a:lumMod val="95000"/>
                </a:schemeClr>
              </a:solidFill>
            </a:endParaRPr>
          </a:p>
        </p:txBody>
      </p:sp>
      <p:sp>
        <p:nvSpPr>
          <p:cNvPr id="2" name="矩形 1"/>
          <p:cNvSpPr/>
          <p:nvPr/>
        </p:nvSpPr>
        <p:spPr>
          <a:xfrm>
            <a:off x="944490" y="1964022"/>
            <a:ext cx="9230024"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假设有一个由随机数据组成的矩阵，我们希望将所有的的正值替换成</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，将所有的负值替换成</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若利用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np.where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，则会非常简单：</a:t>
            </a:r>
            <a:endPar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1242771" y="2950472"/>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q02-demo05.py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5" name="矩形 14"/>
          <p:cNvSpPr/>
          <p:nvPr/>
        </p:nvSpPr>
        <p:spPr>
          <a:xfrm>
            <a:off x="3600603" y="6271243"/>
            <a:ext cx="6973585" cy="461665"/>
          </a:xfrm>
          <a:prstGeom prst="rect">
            <a:avLst/>
          </a:prstGeom>
          <a:solidFill>
            <a:schemeClr val="accent2">
              <a:lumMod val="75000"/>
            </a:schemeClr>
          </a:solidFill>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bg1">
                    <a:lumMod val="95000"/>
                  </a:schemeClr>
                </a:solidFill>
                <a:latin typeface="微软雅黑" panose="020B0503020204020204" pitchFamily="34" charset="-122"/>
                <a:ea typeface="微软雅黑" panose="020B0503020204020204" pitchFamily="34" charset="-122"/>
              </a:rPr>
              <a:t>特别说明</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a:t>
            </a:r>
            <a:r>
              <a:rPr lang="zh-CN" altLang="en-US" sz="1600" dirty="0">
                <a:ln w="0"/>
                <a:solidFill>
                  <a:schemeClr val="bg1">
                    <a:lumMod val="95000"/>
                  </a:schemeClr>
                </a:solidFill>
                <a:latin typeface="微软雅黑" panose="020B0503020204020204" pitchFamily="34" charset="-122"/>
                <a:ea typeface="微软雅黑" panose="020B0503020204020204" pitchFamily="34" charset="-122"/>
              </a:rPr>
              <a:t>传递</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给</a:t>
            </a:r>
            <a:r>
              <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rPr>
              <a:t>where</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的数组大小可以不相等，甚至可以是标量。</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anim calcmode="lin" valueType="num">
                                      <p:cBhvr>
                                        <p:cTn id="19" dur="500" fill="hold"/>
                                        <p:tgtEl>
                                          <p:spTgt spid="11"/>
                                        </p:tgtEl>
                                        <p:attrNameLst>
                                          <p:attrName>ppt_x</p:attrName>
                                        </p:attrNameLst>
                                      </p:cBhvr>
                                      <p:tavLst>
                                        <p:tav tm="0">
                                          <p:val>
                                            <p:strVal val="#ppt_x"/>
                                          </p:val>
                                        </p:tav>
                                        <p:tav tm="100000">
                                          <p:val>
                                            <p:strVal val="#ppt_x"/>
                                          </p:val>
                                        </p:tav>
                                      </p:tavLst>
                                    </p:anim>
                                    <p:anim calcmode="lin" valueType="num">
                                      <p:cBhvr>
                                        <p:cTn id="2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3. </a:t>
            </a:r>
            <a:r>
              <a:rPr lang="zh-CN" altLang="en-US" sz="3000" dirty="0" smtClean="0">
                <a:solidFill>
                  <a:schemeClr val="tx1">
                    <a:lumMod val="65000"/>
                    <a:lumOff val="35000"/>
                  </a:schemeClr>
                </a:solidFill>
              </a:rPr>
              <a:t>数学和统计方法</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 基本的数学和统计方法思路</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布尔型数组的操作 </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排序 </a:t>
            </a:r>
            <a:r>
              <a:rPr lang="en-US" altLang="zh-CN" sz="1400" b="0" dirty="0" smtClean="0">
                <a:solidFill>
                  <a:schemeClr val="tx1">
                    <a:lumMod val="65000"/>
                    <a:lumOff val="35000"/>
                  </a:schemeClr>
                </a:solidFill>
              </a:rPr>
              <a:t>/ </a:t>
            </a:r>
            <a:r>
              <a:rPr lang="zh-CN" altLang="en-US" sz="1400" b="0" dirty="0" smtClean="0">
                <a:solidFill>
                  <a:schemeClr val="tx1">
                    <a:lumMod val="65000"/>
                    <a:lumOff val="35000"/>
                  </a:schemeClr>
                </a:solidFill>
              </a:rPr>
              <a:t>唯一化和集合逻辑</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3748142"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数学和统计方法 介绍</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可以通过数组上的</a:t>
            </a:r>
            <a:r>
              <a:rPr lang="zh-CN" altLang="en-US" sz="1600" dirty="0" smtClean="0">
                <a:ln w="0"/>
                <a:solidFill>
                  <a:srgbClr val="C00000"/>
                </a:solidFill>
                <a:latin typeface="微软雅黑" panose="020B0503020204020204" pitchFamily="34" charset="-122"/>
                <a:ea typeface="微软雅黑" panose="020B0503020204020204" pitchFamily="34" charset="-122"/>
              </a:rPr>
              <a:t>一组数学函数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a:t>
            </a:r>
            <a:r>
              <a:rPr lang="zh-CN" altLang="en-US" sz="1600" dirty="0" smtClean="0">
                <a:ln w="0"/>
                <a:solidFill>
                  <a:schemeClr val="accent6"/>
                </a:solidFill>
                <a:latin typeface="微软雅黑" panose="020B0503020204020204" pitchFamily="34" charset="-122"/>
                <a:ea typeface="微软雅黑" panose="020B0503020204020204" pitchFamily="34" charset="-122"/>
              </a:rPr>
              <a:t>整个数组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a:t>
            </a:r>
            <a:r>
              <a:rPr lang="zh-CN" altLang="en-US" sz="1600" dirty="0" smtClean="0">
                <a:ln w="0"/>
                <a:solidFill>
                  <a:schemeClr val="accent6"/>
                </a:solidFill>
                <a:latin typeface="微软雅黑" panose="020B0503020204020204" pitchFamily="34" charset="-122"/>
                <a:ea typeface="微软雅黑" panose="020B0503020204020204" pitchFamily="34" charset="-122"/>
              </a:rPr>
              <a:t>某个轴向的数据进行统计计算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sum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mean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标准差</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std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等</a:t>
            </a:r>
            <a:r>
              <a:rPr lang="zh-CN" altLang="en-US" sz="1600" dirty="0" smtClean="0">
                <a:ln w="0"/>
                <a:solidFill>
                  <a:srgbClr val="C00000"/>
                </a:solidFill>
                <a:latin typeface="微软雅黑" panose="020B0503020204020204" pitchFamily="34" charset="-122"/>
                <a:ea typeface="微软雅黑" panose="020B0503020204020204" pitchFamily="34" charset="-122"/>
              </a:rPr>
              <a:t>聚合计算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aggregation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，通常叫做</a:t>
            </a:r>
            <a:r>
              <a:rPr lang="zh-CN" altLang="en-US" sz="1600" dirty="0" smtClean="0">
                <a:ln w="0"/>
                <a:solidFill>
                  <a:schemeClr val="accent2"/>
                </a:solidFill>
                <a:latin typeface="微软雅黑" panose="020B0503020204020204" pitchFamily="34" charset="-122"/>
                <a:ea typeface="微软雅黑" panose="020B0503020204020204" pitchFamily="34" charset="-122"/>
              </a:rPr>
              <a:t>约简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reduction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））即可当做数组的实例方法调用，也可以当做顶级</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函数使用。</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3036850"/>
            <a:ext cx="430974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mean</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和</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sum</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q02-demo06.py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450411"/>
            <a:ext cx="4650028" cy="297083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创建一个正态分布的二维数组</a:t>
            </a:r>
            <a:endParaRPr lang="zh-CN" altLang="en-US" sz="1400" dirty="0">
              <a:solidFill>
                <a:schemeClr val="accent6"/>
              </a:solidFill>
            </a:endParaRPr>
          </a:p>
          <a:p>
            <a:pPr>
              <a:lnSpc>
                <a:spcPct val="150000"/>
              </a:lnSpc>
            </a:pPr>
            <a:r>
              <a:rPr lang="en-US" altLang="zh-CN" sz="1400" dirty="0" err="1" smtClean="0">
                <a:solidFill>
                  <a:schemeClr val="tx1">
                    <a:lumMod val="65000"/>
                    <a:lumOff val="35000"/>
                  </a:schemeClr>
                </a:solidFill>
              </a:rPr>
              <a:t>arr</a:t>
            </a:r>
            <a:r>
              <a:rPr lang="en-US" altLang="zh-CN" sz="1400" dirty="0" smtClean="0">
                <a:solidFill>
                  <a:schemeClr val="tx1">
                    <a:lumMod val="65000"/>
                    <a:lumOff val="35000"/>
                  </a:schemeClr>
                </a:solidFill>
              </a:rPr>
              <a:t> = </a:t>
            </a:r>
            <a:r>
              <a:rPr lang="en-US" altLang="zh-CN" sz="1400" dirty="0" err="1" smtClean="0">
                <a:solidFill>
                  <a:schemeClr val="tx1">
                    <a:lumMod val="65000"/>
                    <a:lumOff val="35000"/>
                  </a:schemeClr>
                </a:solidFill>
              </a:rPr>
              <a:t>np.random.randn</a:t>
            </a:r>
            <a:r>
              <a:rPr lang="en-US" altLang="zh-CN" sz="1400" dirty="0" smtClean="0">
                <a:solidFill>
                  <a:schemeClr val="tx1">
                    <a:lumMod val="65000"/>
                    <a:lumOff val="35000"/>
                  </a:schemeClr>
                </a:solidFill>
              </a:rPr>
              <a:t>(5,4)</a:t>
            </a:r>
            <a:endParaRPr lang="en-US" altLang="zh-CN" sz="1400" dirty="0" smtClean="0">
              <a:solidFill>
                <a:schemeClr val="tx1">
                  <a:lumMod val="65000"/>
                  <a:lumOff val="35000"/>
                </a:schemeClr>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accent6"/>
                </a:solidFill>
              </a:rPr>
              <a:t># </a:t>
            </a:r>
            <a:r>
              <a:rPr lang="zh-CN" altLang="en-US" sz="1400" dirty="0">
                <a:solidFill>
                  <a:schemeClr val="accent6"/>
                </a:solidFill>
              </a:rPr>
              <a:t>沿轴</a:t>
            </a:r>
            <a:r>
              <a:rPr lang="en-US" altLang="zh-CN" sz="1400" dirty="0">
                <a:solidFill>
                  <a:schemeClr val="accent6"/>
                </a:solidFill>
              </a:rPr>
              <a:t>1(</a:t>
            </a:r>
            <a:r>
              <a:rPr lang="zh-CN" altLang="en-US" sz="1400" dirty="0">
                <a:solidFill>
                  <a:schemeClr val="accent6"/>
                </a:solidFill>
              </a:rPr>
              <a:t>即 </a:t>
            </a:r>
            <a:r>
              <a:rPr lang="en-US" altLang="zh-CN" sz="1400" dirty="0">
                <a:solidFill>
                  <a:schemeClr val="accent6"/>
                </a:solidFill>
              </a:rPr>
              <a:t>y</a:t>
            </a:r>
            <a:r>
              <a:rPr lang="zh-CN" altLang="en-US" sz="1400" dirty="0">
                <a:solidFill>
                  <a:schemeClr val="accent6"/>
                </a:solidFill>
              </a:rPr>
              <a:t>轴）计算</a:t>
            </a:r>
            <a:r>
              <a:rPr lang="zh-CN" altLang="en-US" sz="1400" dirty="0" smtClean="0">
                <a:solidFill>
                  <a:schemeClr val="accent6"/>
                </a:solidFill>
              </a:rPr>
              <a:t>数组算数平均数</a:t>
            </a:r>
            <a:endParaRPr lang="zh-CN" altLang="en-US" sz="1400" dirty="0">
              <a:solidFill>
                <a:schemeClr val="accent6"/>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r>
              <a:rPr lang="en-US" altLang="zh-CN" sz="1400" dirty="0" err="1" smtClean="0">
                <a:solidFill>
                  <a:srgbClr val="C00000"/>
                </a:solidFill>
              </a:rPr>
              <a:t>mean</a:t>
            </a:r>
            <a:r>
              <a:rPr lang="en-US" altLang="zh-CN" sz="1400" dirty="0" smtClean="0">
                <a:solidFill>
                  <a:schemeClr val="tx1">
                    <a:lumMod val="65000"/>
                    <a:lumOff val="35000"/>
                  </a:schemeClr>
                </a:solidFill>
              </a:rPr>
              <a:t>(</a:t>
            </a:r>
            <a:r>
              <a:rPr lang="en-US" altLang="zh-CN" sz="1400" dirty="0" smtClean="0">
                <a:solidFill>
                  <a:schemeClr val="accent2"/>
                </a:solidFill>
              </a:rPr>
              <a:t>axis=1</a:t>
            </a:r>
            <a:r>
              <a:rPr lang="en-US" altLang="zh-CN" sz="1400" dirty="0" smtClean="0">
                <a:solidFill>
                  <a:schemeClr val="tx1">
                    <a:lumMod val="65000"/>
                    <a:lumOff val="35000"/>
                  </a:schemeClr>
                </a:solidFill>
              </a:rPr>
              <a:t>) </a:t>
            </a:r>
            <a:endParaRPr lang="zh-CN" altLang="en-US" sz="1400" dirty="0">
              <a:solidFill>
                <a:schemeClr val="accent6"/>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r>
              <a:rPr lang="en-US" altLang="zh-CN" sz="1400" dirty="0" err="1" smtClean="0">
                <a:solidFill>
                  <a:srgbClr val="C00000"/>
                </a:solidFill>
              </a:rPr>
              <a:t>mean</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沿轴</a:t>
            </a:r>
            <a:r>
              <a:rPr lang="en-US" altLang="zh-CN" sz="1400" dirty="0" smtClean="0">
                <a:solidFill>
                  <a:schemeClr val="accent6"/>
                </a:solidFill>
              </a:rPr>
              <a:t>0(</a:t>
            </a:r>
            <a:r>
              <a:rPr lang="zh-CN" altLang="en-US" sz="1400" dirty="0" smtClean="0">
                <a:solidFill>
                  <a:schemeClr val="accent6"/>
                </a:solidFill>
              </a:rPr>
              <a:t>即 </a:t>
            </a:r>
            <a:r>
              <a:rPr lang="en-US" altLang="zh-CN" sz="1400" dirty="0" smtClean="0">
                <a:solidFill>
                  <a:schemeClr val="accent6"/>
                </a:solidFill>
              </a:rPr>
              <a:t>x</a:t>
            </a:r>
            <a:r>
              <a:rPr lang="zh-CN" altLang="en-US" sz="1400" dirty="0" smtClean="0">
                <a:solidFill>
                  <a:schemeClr val="accent6"/>
                </a:solidFill>
              </a:rPr>
              <a:t>轴）计算求累计和</a:t>
            </a:r>
            <a:endParaRPr lang="zh-CN" altLang="en-US" sz="1400" dirty="0" smtClean="0">
              <a:solidFill>
                <a:schemeClr val="accent6"/>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r>
              <a:rPr lang="en-US" altLang="zh-CN" sz="1400" dirty="0" err="1" smtClean="0">
                <a:solidFill>
                  <a:srgbClr val="C00000"/>
                </a:solidFill>
              </a:rPr>
              <a:t>sum</a:t>
            </a:r>
            <a:r>
              <a:rPr lang="en-US" altLang="zh-CN" sz="1400" dirty="0" smtClean="0">
                <a:solidFill>
                  <a:schemeClr val="tx1">
                    <a:lumMod val="65000"/>
                    <a:lumOff val="35000"/>
                  </a:schemeClr>
                </a:solidFill>
              </a:rPr>
              <a:t>(</a:t>
            </a:r>
            <a:r>
              <a:rPr lang="en-US" altLang="zh-CN" sz="1400" dirty="0" smtClean="0">
                <a:solidFill>
                  <a:schemeClr val="accent2"/>
                </a:solidFill>
              </a:rPr>
              <a:t>axis=0</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a:p>
            <a:pPr>
              <a:lnSpc>
                <a:spcPct val="150000"/>
              </a:lnSpc>
            </a:pPr>
            <a:r>
              <a:rPr lang="en-US" altLang="zh-CN" sz="1400" dirty="0" smtClean="0">
                <a:solidFill>
                  <a:srgbClr val="0563C1"/>
                </a:solidFill>
              </a:rPr>
              <a:t>print </a:t>
            </a:r>
            <a:r>
              <a:rPr lang="en-US" altLang="zh-CN" sz="1400" dirty="0" err="1" smtClean="0">
                <a:solidFill>
                  <a:schemeClr val="tx1">
                    <a:lumMod val="65000"/>
                    <a:lumOff val="35000"/>
                  </a:schemeClr>
                </a:solidFill>
              </a:rPr>
              <a:t>arr.</a:t>
            </a:r>
            <a:r>
              <a:rPr lang="en-US" altLang="zh-CN" sz="1400" dirty="0" err="1" smtClean="0">
                <a:solidFill>
                  <a:srgbClr val="C00000"/>
                </a:solidFill>
              </a:rPr>
              <a:t>sum</a:t>
            </a:r>
            <a:r>
              <a:rPr lang="en-US" altLang="zh-CN" sz="1400" dirty="0" smtClean="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0" name="标题 1"/>
          <p:cNvSpPr txBox="1"/>
          <p:nvPr/>
        </p:nvSpPr>
        <p:spPr>
          <a:xfrm>
            <a:off x="5899832" y="2890992"/>
            <a:ext cx="6132512" cy="330616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mean</a:t>
            </a:r>
            <a:r>
              <a:rPr lang="zh-CN" altLang="en-US" sz="1400" dirty="0" smtClean="0">
                <a:solidFill>
                  <a:schemeClr val="accent6"/>
                </a:solidFill>
              </a:rPr>
              <a:t>沿轴</a:t>
            </a:r>
            <a:r>
              <a:rPr lang="en-US" altLang="zh-CN" sz="1400" dirty="0" smtClean="0">
                <a:solidFill>
                  <a:schemeClr val="accent6"/>
                </a:solidFill>
              </a:rPr>
              <a:t>1</a:t>
            </a:r>
            <a:r>
              <a:rPr lang="zh-CN" altLang="en-US" sz="1400" dirty="0" smtClean="0">
                <a:solidFill>
                  <a:schemeClr val="accent6"/>
                </a:solidFill>
              </a:rPr>
              <a:t>计算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smtClean="0">
                <a:solidFill>
                  <a:schemeClr val="bg1">
                    <a:lumMod val="95000"/>
                  </a:schemeClr>
                </a:solidFill>
              </a:rPr>
              <a:t>[-</a:t>
            </a:r>
            <a:r>
              <a:rPr lang="en-US" altLang="zh-CN" sz="1400" dirty="0">
                <a:solidFill>
                  <a:schemeClr val="bg1">
                    <a:lumMod val="95000"/>
                  </a:schemeClr>
                </a:solidFill>
              </a:rPr>
              <a:t>0.20821711  0.7189474  -0.82195206 -</a:t>
            </a:r>
            <a:r>
              <a:rPr lang="en-US" altLang="zh-CN" sz="1400" dirty="0" smtClean="0">
                <a:solidFill>
                  <a:schemeClr val="bg1">
                    <a:lumMod val="95000"/>
                  </a:schemeClr>
                </a:solidFill>
              </a:rPr>
              <a:t>0.40768839  </a:t>
            </a:r>
            <a:r>
              <a:rPr lang="en-US" altLang="zh-CN" sz="1400" dirty="0">
                <a:solidFill>
                  <a:schemeClr val="bg1">
                    <a:lumMod val="95000"/>
                  </a:schemeClr>
                </a:solidFill>
              </a:rPr>
              <a:t>0.25123862] </a:t>
            </a:r>
            <a:endParaRPr lang="en-US" altLang="zh-CN" sz="1400" dirty="0" smtClean="0">
              <a:solidFill>
                <a:schemeClr val="bg1">
                  <a:lumMod val="95000"/>
                </a:schemeClr>
              </a:solidFill>
            </a:endParaRPr>
          </a:p>
          <a:p>
            <a:pPr>
              <a:lnSpc>
                <a:spcPct val="150000"/>
              </a:lnSpc>
            </a:pPr>
            <a:r>
              <a:rPr lang="en-US" altLang="zh-CN" sz="1400" dirty="0" smtClean="0">
                <a:solidFill>
                  <a:schemeClr val="accent6"/>
                </a:solidFill>
              </a:rPr>
              <a:t>## mean</a:t>
            </a:r>
            <a:r>
              <a:rPr lang="zh-CN" altLang="en-US" sz="1400" dirty="0" smtClean="0">
                <a:solidFill>
                  <a:schemeClr val="accent6"/>
                </a:solidFill>
              </a:rPr>
              <a:t>非轴计算</a:t>
            </a:r>
            <a:r>
              <a:rPr lang="en-US" altLang="zh-CN" sz="1400" dirty="0" smtClean="0">
                <a:solidFill>
                  <a:schemeClr val="accent6"/>
                </a:solidFill>
              </a:rPr>
              <a:t> ##                        </a:t>
            </a:r>
            <a:endParaRPr lang="en-US" altLang="zh-CN" sz="1400" dirty="0">
              <a:solidFill>
                <a:schemeClr val="accent6"/>
              </a:solidFill>
            </a:endParaRPr>
          </a:p>
          <a:p>
            <a:pPr>
              <a:lnSpc>
                <a:spcPct val="150000"/>
              </a:lnSpc>
            </a:pPr>
            <a:r>
              <a:rPr lang="en-US" altLang="zh-CN" sz="1400" dirty="0">
                <a:solidFill>
                  <a:schemeClr val="bg1">
                    <a:lumMod val="95000"/>
                  </a:schemeClr>
                </a:solidFill>
              </a:rPr>
              <a:t>-</a:t>
            </a:r>
            <a:r>
              <a:rPr lang="en-US" altLang="zh-CN" sz="1400" dirty="0" smtClean="0">
                <a:solidFill>
                  <a:schemeClr val="bg1">
                    <a:lumMod val="95000"/>
                  </a:schemeClr>
                </a:solidFill>
              </a:rPr>
              <a:t>0.0935343075932</a:t>
            </a: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en-US" altLang="zh-CN" sz="1400" dirty="0" smtClean="0">
                <a:solidFill>
                  <a:schemeClr val="accent6"/>
                </a:solidFill>
              </a:rPr>
              <a:t>sum</a:t>
            </a:r>
            <a:r>
              <a:rPr lang="zh-CN" altLang="en-US" sz="1400" dirty="0" smtClean="0">
                <a:solidFill>
                  <a:schemeClr val="accent6"/>
                </a:solidFill>
              </a:rPr>
              <a:t>沿轴</a:t>
            </a:r>
            <a:r>
              <a:rPr lang="en-US" altLang="zh-CN" sz="1400" dirty="0" smtClean="0">
                <a:solidFill>
                  <a:schemeClr val="accent6"/>
                </a:solidFill>
              </a:rPr>
              <a:t>0</a:t>
            </a:r>
            <a:r>
              <a:rPr lang="zh-CN" altLang="en-US" sz="1400" dirty="0" smtClean="0">
                <a:solidFill>
                  <a:schemeClr val="accent6"/>
                </a:solidFill>
              </a:rPr>
              <a:t>求和计算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[-2.39474634  2.44706839  1.37563929 -3.2986475 ]  </a:t>
            </a: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en-US" altLang="zh-CN" sz="1400" dirty="0" smtClean="0">
                <a:solidFill>
                  <a:schemeClr val="accent6"/>
                </a:solidFill>
              </a:rPr>
              <a:t>sum</a:t>
            </a:r>
            <a:r>
              <a:rPr lang="zh-CN" altLang="en-US" sz="1400" dirty="0" smtClean="0">
                <a:solidFill>
                  <a:schemeClr val="accent6"/>
                </a:solidFill>
              </a:rPr>
              <a:t>数组求和</a:t>
            </a:r>
            <a:r>
              <a:rPr lang="zh-CN" altLang="en-US" sz="1400" dirty="0">
                <a:solidFill>
                  <a:schemeClr val="accent6"/>
                </a:solidFill>
              </a:rPr>
              <a:t>计算 </a:t>
            </a:r>
            <a:r>
              <a:rPr lang="en-US" altLang="zh-CN" sz="1400" dirty="0">
                <a:solidFill>
                  <a:schemeClr val="accent6"/>
                </a:solidFill>
              </a:rPr>
              <a:t>##</a:t>
            </a:r>
            <a:r>
              <a:rPr lang="en-US" altLang="zh-CN" sz="1400" dirty="0">
                <a:solidFill>
                  <a:schemeClr val="bg1">
                    <a:lumMod val="95000"/>
                  </a:schemeClr>
                </a:solidFill>
              </a:rPr>
              <a:t>                                                                      </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-1.87068615186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3"/>
            <a:ext cx="982608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再例如</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cumsum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cumprod</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之类的函数方法则不聚合，而是产生一个由中间结果组成的数组：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71799" y="1672506"/>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q02-demo07.py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271799" y="2086067"/>
            <a:ext cx="4650028" cy="234079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生成一个三维数组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np.array</a:t>
            </a:r>
            <a:r>
              <a:rPr lang="en-US" altLang="zh-CN" sz="1400" dirty="0">
                <a:solidFill>
                  <a:schemeClr val="tx1">
                    <a:lumMod val="65000"/>
                    <a:lumOff val="35000"/>
                  </a:schemeClr>
                </a:solidFill>
              </a:rPr>
              <a:t>([[0,1,2],[3,4,5],[6,7,8]])</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所有元素的累计和</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err="1">
                <a:solidFill>
                  <a:srgbClr val="C00000"/>
                </a:solidFill>
              </a:rPr>
              <a:t>cumsum</a:t>
            </a:r>
            <a:r>
              <a:rPr lang="en-US" altLang="zh-CN" sz="1400" dirty="0">
                <a:solidFill>
                  <a:schemeClr val="tx1">
                    <a:lumMod val="65000"/>
                    <a:lumOff val="35000"/>
                  </a:schemeClr>
                </a:solidFill>
              </a:rPr>
              <a:t>(0)</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所有元素的累计积</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err="1">
                <a:solidFill>
                  <a:srgbClr val="C00000"/>
                </a:solidFill>
              </a:rPr>
              <a:t>cumprod</a:t>
            </a:r>
            <a:r>
              <a:rPr lang="en-US" altLang="zh-CN" sz="1400" dirty="0">
                <a:solidFill>
                  <a:schemeClr val="tx1">
                    <a:lumMod val="65000"/>
                    <a:lumOff val="35000"/>
                  </a:schemeClr>
                </a:solidFill>
              </a:rPr>
              <a:t>(0)</a:t>
            </a:r>
            <a:endParaRPr lang="en-US" altLang="zh-CN" sz="1400" dirty="0" smtClean="0">
              <a:solidFill>
                <a:schemeClr val="tx1">
                  <a:lumMod val="65000"/>
                  <a:lumOff val="35000"/>
                </a:schemeClr>
              </a:solidFill>
            </a:endParaRPr>
          </a:p>
        </p:txBody>
      </p:sp>
      <p:sp>
        <p:nvSpPr>
          <p:cNvPr id="10" name="标题 1"/>
          <p:cNvSpPr txBox="1"/>
          <p:nvPr/>
        </p:nvSpPr>
        <p:spPr>
          <a:xfrm>
            <a:off x="5478916" y="2266878"/>
            <a:ext cx="3258684" cy="2624436"/>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en-US" altLang="zh-CN" sz="1400" dirty="0" err="1" smtClean="0">
                <a:solidFill>
                  <a:schemeClr val="accent6"/>
                </a:solidFill>
              </a:rPr>
              <a:t>cumsum</a:t>
            </a:r>
            <a:r>
              <a:rPr lang="en-US" altLang="zh-CN" sz="1400" dirty="0" smtClean="0">
                <a:solidFill>
                  <a:schemeClr val="accent6"/>
                </a:solidFill>
              </a:rPr>
              <a:t> </a:t>
            </a:r>
            <a:r>
              <a:rPr lang="zh-CN" altLang="en-US" sz="1400" dirty="0" smtClean="0">
                <a:solidFill>
                  <a:schemeClr val="accent6"/>
                </a:solidFill>
              </a:rPr>
              <a:t>数组累计合计算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[[ 0  1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[ 3  5  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[ 9 12 15]]   </a:t>
            </a:r>
            <a:endParaRPr lang="en-US" altLang="zh-CN" sz="1400" dirty="0" smtClean="0">
              <a:solidFill>
                <a:schemeClr val="bg1">
                  <a:lumMod val="95000"/>
                </a:schemeClr>
              </a:solidFill>
            </a:endParaRPr>
          </a:p>
          <a:p>
            <a:pPr>
              <a:lnSpc>
                <a:spcPct val="150000"/>
              </a:lnSpc>
            </a:pPr>
            <a:r>
              <a:rPr lang="en-US" altLang="zh-CN" sz="1400" dirty="0" smtClean="0">
                <a:solidFill>
                  <a:schemeClr val="accent6"/>
                </a:solidFill>
              </a:rPr>
              <a:t>## </a:t>
            </a:r>
            <a:r>
              <a:rPr lang="en-US" altLang="zh-CN" sz="1400" dirty="0" err="1" smtClean="0">
                <a:solidFill>
                  <a:schemeClr val="accent6"/>
                </a:solidFill>
              </a:rPr>
              <a:t>cumprod</a:t>
            </a:r>
            <a:r>
              <a:rPr lang="en-US" altLang="zh-CN" sz="1400" dirty="0" smtClean="0">
                <a:solidFill>
                  <a:schemeClr val="accent6"/>
                </a:solidFill>
              </a:rPr>
              <a:t> </a:t>
            </a:r>
            <a:r>
              <a:rPr lang="zh-CN" altLang="en-US" sz="1400" dirty="0" smtClean="0">
                <a:solidFill>
                  <a:schemeClr val="accent6"/>
                </a:solidFill>
              </a:rPr>
              <a:t>数组累计积计算</a:t>
            </a:r>
            <a:r>
              <a:rPr lang="en-US" altLang="zh-CN" sz="1400" dirty="0" smtClean="0">
                <a:solidFill>
                  <a:schemeClr val="accent6"/>
                </a:solidFill>
              </a:rPr>
              <a:t> ## </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  1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  4 10]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 28 80]]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7" name="标题 1"/>
          <p:cNvSpPr txBox="1"/>
          <p:nvPr/>
        </p:nvSpPr>
        <p:spPr>
          <a:xfrm>
            <a:off x="1248147" y="1872795"/>
            <a:ext cx="8940882" cy="2656113"/>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210000"/>
              </a:lnSpc>
            </a:pPr>
            <a:r>
              <a:rPr lang="zh-CN" altLang="en-US" sz="1400" dirty="0" smtClean="0">
                <a:solidFill>
                  <a:schemeClr val="tx1">
                    <a:lumMod val="65000"/>
                    <a:lumOff val="35000"/>
                  </a:schemeClr>
                </a:solidFill>
              </a:rPr>
              <a:t>目标</a:t>
            </a:r>
            <a:r>
              <a:rPr lang="en-US" altLang="zh-CN" sz="1400" dirty="0" smtClean="0">
                <a:solidFill>
                  <a:schemeClr val="tx1">
                    <a:lumMod val="65000"/>
                    <a:lumOff val="35000"/>
                  </a:schemeClr>
                </a:solidFill>
              </a:rPr>
              <a:t>1</a:t>
            </a:r>
            <a:r>
              <a:rPr lang="zh-CN" altLang="en-US" sz="1400" b="0" dirty="0" smtClean="0">
                <a:solidFill>
                  <a:schemeClr val="tx1">
                    <a:lumMod val="65000"/>
                    <a:lumOff val="35000"/>
                  </a:schemeClr>
                </a:solidFill>
              </a:rPr>
              <a:t>：通用元素级数组函数</a:t>
            </a:r>
            <a:endParaRPr lang="en-US" altLang="zh-CN" sz="1400" b="0" dirty="0" smtClean="0">
              <a:solidFill>
                <a:schemeClr val="tx1">
                  <a:lumMod val="65000"/>
                  <a:lumOff val="35000"/>
                </a:schemeClr>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2</a:t>
            </a:r>
            <a:r>
              <a:rPr lang="zh-CN" altLang="en-US" sz="1400" b="0" dirty="0" smtClean="0">
                <a:solidFill>
                  <a:schemeClr val="accent6"/>
                </a:solidFill>
              </a:rPr>
              <a:t>：利用数组进行数据处理</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3</a:t>
            </a:r>
            <a:r>
              <a:rPr lang="zh-CN" altLang="en-US" sz="1400" b="0" dirty="0" smtClean="0">
                <a:solidFill>
                  <a:schemeClr val="accent6"/>
                </a:solidFill>
              </a:rPr>
              <a:t>：条件逻辑运算处理</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4</a:t>
            </a:r>
            <a:r>
              <a:rPr lang="zh-CN" altLang="en-US" sz="1400" b="0" dirty="0" smtClean="0">
                <a:solidFill>
                  <a:schemeClr val="accent6"/>
                </a:solidFill>
              </a:rPr>
              <a:t>：数学和统计方法</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5</a:t>
            </a:r>
            <a:r>
              <a:rPr lang="zh-CN" altLang="en-US" sz="1400" b="0" dirty="0" smtClean="0">
                <a:solidFill>
                  <a:schemeClr val="accent6"/>
                </a:solidFill>
              </a:rPr>
              <a:t>：线性代数</a:t>
            </a:r>
            <a:endParaRPr lang="en-US" altLang="zh-CN" sz="1400" b="0" dirty="0" smtClean="0">
              <a:solidFill>
                <a:schemeClr val="accent6"/>
              </a:solidFill>
            </a:endParaRPr>
          </a:p>
          <a:p>
            <a:pPr>
              <a:lnSpc>
                <a:spcPct val="210000"/>
              </a:lnSpc>
            </a:pPr>
            <a:r>
              <a:rPr lang="zh-CN" altLang="en-US" sz="1400" dirty="0" smtClean="0">
                <a:solidFill>
                  <a:schemeClr val="accent6"/>
                </a:solidFill>
              </a:rPr>
              <a:t>目标</a:t>
            </a:r>
            <a:r>
              <a:rPr lang="en-US" altLang="zh-CN" sz="1400" dirty="0" smtClean="0">
                <a:solidFill>
                  <a:schemeClr val="accent6"/>
                </a:solidFill>
              </a:rPr>
              <a:t>6</a:t>
            </a:r>
            <a:r>
              <a:rPr lang="zh-CN" altLang="en-US" sz="1400" b="0" dirty="0" smtClean="0">
                <a:solidFill>
                  <a:schemeClr val="accent6"/>
                </a:solidFill>
              </a:rPr>
              <a:t>：随机数生成</a:t>
            </a:r>
            <a:endParaRPr lang="en-US" altLang="zh-CN" sz="1400" b="0" dirty="0">
              <a:solidFill>
                <a:schemeClr val="accent6"/>
              </a:solidFill>
            </a:endParaRPr>
          </a:p>
        </p:txBody>
      </p:sp>
      <p:sp>
        <p:nvSpPr>
          <p:cNvPr id="6" name="副标题 2"/>
          <p:cNvSpPr txBox="1"/>
          <p:nvPr/>
        </p:nvSpPr>
        <p:spPr>
          <a:xfrm>
            <a:off x="9085943" y="194823"/>
            <a:ext cx="2728686"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本 章 内 容</a:t>
            </a:r>
            <a:endParaRPr lang="zh-CN" altLang="en-US" sz="2000" b="1" dirty="0">
              <a:solidFill>
                <a:schemeClr val="bg1">
                  <a:lumMod val="95000"/>
                </a:schemeClr>
              </a:solidFill>
            </a:endParaRP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9801" y="5956768"/>
            <a:ext cx="714828" cy="714828"/>
          </a:xfrm>
          <a:prstGeom prst="rect">
            <a:avLst/>
          </a:prstGeom>
        </p:spPr>
      </p:pic>
      <p:sp>
        <p:nvSpPr>
          <p:cNvPr id="11" name="标题 1"/>
          <p:cNvSpPr txBox="1"/>
          <p:nvPr/>
        </p:nvSpPr>
        <p:spPr>
          <a:xfrm>
            <a:off x="703862" y="1170199"/>
            <a:ext cx="1371682"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3000" dirty="0" smtClean="0">
                <a:solidFill>
                  <a:schemeClr val="tx1">
                    <a:lumMod val="65000"/>
                    <a:lumOff val="35000"/>
                  </a:schemeClr>
                </a:solidFill>
              </a:rPr>
              <a:t>知识点</a:t>
            </a:r>
            <a:endParaRPr lang="zh-CN" altLang="en-US" sz="30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3"/>
            <a:ext cx="982608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基本数组统计的方法：</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248228" y="1605038"/>
          <a:ext cx="9710057" cy="296672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sum</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对数组中全部或某轴向的元素求和。零长度的数组的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sum</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mean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算数平均数。零长度的数组的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mean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为</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std</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var</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分别为标准差和方差，自由度可调（默认为</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n</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min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max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最大值和最小值。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argmin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argmax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分别为最大和最小元素的索引。</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cumsum</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所有元素的累计和。</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cumprod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所有元素的累计积。</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3972562"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3.2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用于布尔型数组的方法</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在上面这些方法中，布尔值会被强制转换为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False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sum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经常被用来对布尔型数组中的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值统计计数。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2586907"/>
            <a:ext cx="2613216"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ch03-demo08.py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029497"/>
            <a:ext cx="3590485" cy="172986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创建一个一维数组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smtClean="0">
                <a:solidFill>
                  <a:schemeClr val="tx1">
                    <a:lumMod val="65000"/>
                    <a:lumOff val="35000"/>
                  </a:schemeClr>
                </a:solidFill>
              </a:rPr>
              <a:t>np.</a:t>
            </a:r>
            <a:r>
              <a:rPr lang="en-US" altLang="zh-CN" sz="1400" dirty="0" err="1" smtClean="0">
                <a:solidFill>
                  <a:schemeClr val="accent2"/>
                </a:solidFill>
              </a:rPr>
              <a:t>random</a:t>
            </a:r>
            <a:r>
              <a:rPr lang="en-US" altLang="zh-CN" sz="1400" dirty="0" err="1" smtClean="0">
                <a:solidFill>
                  <a:schemeClr val="tx1">
                    <a:lumMod val="65000"/>
                    <a:lumOff val="35000"/>
                  </a:schemeClr>
                </a:solidFill>
              </a:rPr>
              <a:t>.</a:t>
            </a:r>
            <a:r>
              <a:rPr lang="en-US" altLang="zh-CN" sz="1400" dirty="0" err="1" smtClean="0">
                <a:solidFill>
                  <a:schemeClr val="accent2"/>
                </a:solidFill>
              </a:rPr>
              <a:t>randn</a:t>
            </a:r>
            <a:r>
              <a:rPr lang="en-US" altLang="zh-CN" sz="1400" dirty="0" smtClean="0">
                <a:solidFill>
                  <a:schemeClr val="tx1">
                    <a:lumMod val="65000"/>
                    <a:lumOff val="35000"/>
                  </a:schemeClr>
                </a:solidFill>
              </a:rPr>
              <a:t>(10</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endParaRPr lang="en-US" altLang="zh-CN" sz="1400" dirty="0" smtClean="0">
              <a:solidFill>
                <a:schemeClr val="tx1">
                  <a:lumMod val="65000"/>
                  <a:lumOff val="35000"/>
                </a:schemeClr>
              </a:solidFill>
            </a:endParaRPr>
          </a:p>
          <a:p>
            <a:pPr>
              <a:lnSpc>
                <a:spcPct val="150000"/>
              </a:lnSpc>
            </a:pPr>
            <a:r>
              <a:rPr lang="en-US" altLang="zh-CN" sz="1400" dirty="0" smtClean="0">
                <a:solidFill>
                  <a:schemeClr val="accent6"/>
                </a:solidFill>
              </a:rPr>
              <a:t># </a:t>
            </a:r>
            <a:r>
              <a:rPr lang="zh-CN" altLang="en-US" sz="1400" dirty="0">
                <a:solidFill>
                  <a:schemeClr val="accent6"/>
                </a:solidFill>
              </a:rPr>
              <a:t>统计大于</a:t>
            </a:r>
            <a:r>
              <a:rPr lang="en-US" altLang="zh-CN" sz="1400" dirty="0">
                <a:solidFill>
                  <a:schemeClr val="accent6"/>
                </a:solidFill>
              </a:rPr>
              <a:t>0</a:t>
            </a:r>
            <a:r>
              <a:rPr lang="zh-CN" altLang="en-US" sz="1400" dirty="0">
                <a:solidFill>
                  <a:schemeClr val="accent6"/>
                </a:solidFill>
              </a:rPr>
              <a:t>的元素个数</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&gt;0).sum()</a:t>
            </a:r>
            <a:endParaRPr lang="en-US" altLang="zh-CN" sz="1400" dirty="0" smtClean="0">
              <a:solidFill>
                <a:schemeClr val="tx1">
                  <a:lumMod val="65000"/>
                  <a:lumOff val="35000"/>
                </a:schemeClr>
              </a:solidFill>
            </a:endParaRPr>
          </a:p>
        </p:txBody>
      </p:sp>
      <p:sp>
        <p:nvSpPr>
          <p:cNvPr id="10" name="标题 1"/>
          <p:cNvSpPr txBox="1"/>
          <p:nvPr/>
        </p:nvSpPr>
        <p:spPr>
          <a:xfrm>
            <a:off x="4305931" y="4030150"/>
            <a:ext cx="7300687" cy="166649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随机生成正态分布的一维数组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[-0.43029811  0.42643398  0.45003103  0.61880118 -2.38100895 -1.09395184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1.17851454  0.22150452  0.0313627  -1.29561733] </a:t>
            </a: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zh-CN" altLang="en-US" sz="1400" dirty="0" smtClean="0">
                <a:solidFill>
                  <a:schemeClr val="accent6"/>
                </a:solidFill>
              </a:rPr>
              <a:t>统计元素大于</a:t>
            </a:r>
            <a:r>
              <a:rPr lang="en-US" altLang="zh-CN" sz="1400" dirty="0" smtClean="0">
                <a:solidFill>
                  <a:schemeClr val="accent6"/>
                </a:solidFill>
              </a:rPr>
              <a:t>0</a:t>
            </a:r>
            <a:r>
              <a:rPr lang="zh-CN" altLang="en-US" sz="1400" dirty="0" smtClean="0">
                <a:solidFill>
                  <a:schemeClr val="accent6"/>
                </a:solidFill>
              </a:rPr>
              <a:t>的个数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6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5"/>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另外还有两个函数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any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all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，它们对布尔型数组非常有用。</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a</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ny</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用于测试数组中是否存在一个或多个</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800100" lvl="1" indent="-342900">
              <a:lnSpc>
                <a:spcPct val="150000"/>
              </a:lnSpc>
              <a:buFont typeface="+mj-ea"/>
              <a:buAutoNum type="circleNumDbPlain"/>
            </a:pP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all</a:t>
            </a: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用于检测数组中所有值是否为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71799" y="2412734"/>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q02-demo08.py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271799" y="2855324"/>
            <a:ext cx="4446830" cy="263107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使用条件逻辑表述操作将</a:t>
            </a:r>
            <a:r>
              <a:rPr lang="en-US" altLang="zh-CN" sz="1400" dirty="0" err="1">
                <a:solidFill>
                  <a:schemeClr val="accent6"/>
                </a:solidFill>
              </a:rPr>
              <a:t>arr</a:t>
            </a:r>
            <a:r>
              <a:rPr lang="zh-CN" altLang="en-US" sz="1400" dirty="0">
                <a:solidFill>
                  <a:schemeClr val="accent6"/>
                </a:solidFill>
              </a:rPr>
              <a:t>转换成布尔型数组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arr_bool</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where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&gt;0), True, False)</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smtClean="0">
                <a:solidFill>
                  <a:schemeClr val="tx1">
                    <a:lumMod val="65000"/>
                    <a:lumOff val="35000"/>
                  </a:schemeClr>
                </a:solidFill>
              </a:rPr>
              <a:t>arr_bool</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any</a:t>
            </a:r>
            <a:r>
              <a:rPr lang="zh-CN" altLang="en-US" sz="1400" dirty="0">
                <a:solidFill>
                  <a:schemeClr val="accent6"/>
                </a:solidFill>
              </a:rPr>
              <a:t>函数检测数组中是否存在</a:t>
            </a:r>
            <a:r>
              <a:rPr lang="en-US" altLang="zh-CN" sz="1400" dirty="0">
                <a:solidFill>
                  <a:schemeClr val="accent6"/>
                </a:solidFill>
              </a:rPr>
              <a:t>True</a:t>
            </a:r>
            <a:r>
              <a:rPr lang="zh-CN" altLang="en-US" sz="1400" dirty="0">
                <a:solidFill>
                  <a:schemeClr val="accent6"/>
                </a:solidFill>
              </a:rPr>
              <a:t>值</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arr_bool.</a:t>
            </a:r>
            <a:r>
              <a:rPr lang="en-US" altLang="zh-CN" sz="1400" dirty="0" err="1">
                <a:solidFill>
                  <a:schemeClr val="accent2"/>
                </a:solidFill>
              </a:rPr>
              <a:t>any</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a:solidFill>
                  <a:schemeClr val="accent6"/>
                </a:solidFill>
              </a:rPr>
              <a:t>all</a:t>
            </a:r>
            <a:r>
              <a:rPr lang="zh-CN" altLang="en-US" sz="1400" dirty="0">
                <a:solidFill>
                  <a:schemeClr val="accent6"/>
                </a:solidFill>
              </a:rPr>
              <a:t>函数检测数组中所有值是否都是</a:t>
            </a:r>
            <a:r>
              <a:rPr lang="en-US" altLang="zh-CN" sz="1400" dirty="0">
                <a:solidFill>
                  <a:schemeClr val="accent6"/>
                </a:solidFill>
              </a:rPr>
              <a:t>True</a:t>
            </a:r>
            <a:endParaRPr lang="en-US" altLang="zh-CN"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arr_bool.</a:t>
            </a:r>
            <a:r>
              <a:rPr lang="en-US" altLang="zh-CN" sz="1400" dirty="0" err="1">
                <a:solidFill>
                  <a:schemeClr val="accent2"/>
                </a:solidFill>
              </a:rPr>
              <a:t>all</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0" name="标题 1"/>
          <p:cNvSpPr txBox="1"/>
          <p:nvPr/>
        </p:nvSpPr>
        <p:spPr>
          <a:xfrm>
            <a:off x="5496100" y="2978282"/>
            <a:ext cx="5578299" cy="2181961"/>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使用条件逻辑表述操作后生成的布尔型数组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da-DK" altLang="zh-CN" sz="1400" dirty="0">
                <a:solidFill>
                  <a:schemeClr val="bg1">
                    <a:lumMod val="95000"/>
                  </a:schemeClr>
                </a:solidFill>
              </a:rPr>
              <a:t>[False  True  True  True False False  True  True  True False</a:t>
            </a:r>
            <a:r>
              <a:rPr lang="da-DK" altLang="zh-CN" sz="1400" dirty="0" smtClean="0">
                <a:solidFill>
                  <a:schemeClr val="bg1">
                    <a:lumMod val="95000"/>
                  </a:schemeClr>
                </a:solidFill>
              </a:rPr>
              <a:t>]</a:t>
            </a:r>
            <a:endParaRPr lang="da-DK" altLang="zh-CN" sz="1400" dirty="0" smtClean="0">
              <a:solidFill>
                <a:schemeClr val="bg1">
                  <a:lumMod val="9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测试数组中是否存在</a:t>
            </a:r>
            <a:r>
              <a:rPr lang="en-US" altLang="zh-CN" sz="1400" dirty="0" smtClean="0">
                <a:solidFill>
                  <a:schemeClr val="accent6"/>
                </a:solidFill>
              </a:rPr>
              <a:t>True</a:t>
            </a:r>
            <a:r>
              <a:rPr lang="zh-CN" altLang="en-US" sz="1400" dirty="0" smtClean="0">
                <a:solidFill>
                  <a:schemeClr val="accent6"/>
                </a:solidFill>
              </a:rPr>
              <a:t>值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smtClean="0">
                <a:solidFill>
                  <a:schemeClr val="bg1">
                    <a:lumMod val="95000"/>
                  </a:schemeClr>
                </a:solidFill>
              </a:rPr>
              <a:t>True</a:t>
            </a: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检测</a:t>
            </a:r>
            <a:r>
              <a:rPr lang="zh-CN" altLang="en-US" sz="1400" dirty="0" smtClean="0">
                <a:solidFill>
                  <a:schemeClr val="accent6"/>
                </a:solidFill>
              </a:rPr>
              <a:t>数组中的全部元素是否都是</a:t>
            </a:r>
            <a:r>
              <a:rPr lang="en-US" altLang="zh-CN" sz="1400" dirty="0" smtClean="0">
                <a:solidFill>
                  <a:schemeClr val="accent6"/>
                </a:solidFill>
              </a:rPr>
              <a:t>True</a:t>
            </a:r>
            <a:r>
              <a:rPr lang="zh-CN" altLang="en-US" sz="1400" dirty="0" smtClean="0">
                <a:solidFill>
                  <a:schemeClr val="accent6"/>
                </a:solidFill>
              </a:rPr>
              <a:t>值 </a:t>
            </a:r>
            <a:r>
              <a:rPr lang="en-US" altLang="zh-CN" sz="1400" dirty="0">
                <a:solidFill>
                  <a:schemeClr val="accent6"/>
                </a:solidFill>
              </a:rPr>
              <a:t>##</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smtClean="0">
                <a:solidFill>
                  <a:schemeClr val="bg1">
                    <a:lumMod val="95000"/>
                  </a:schemeClr>
                </a:solidFill>
              </a:rPr>
              <a:t>False</a:t>
            </a:r>
            <a:endParaRPr lang="en-US" altLang="zh-CN" sz="1400" dirty="0">
              <a:solidFill>
                <a:schemeClr val="bg1">
                  <a:lumMod val="95000"/>
                </a:schemeClr>
              </a:solidFill>
            </a:endParaRPr>
          </a:p>
        </p:txBody>
      </p:sp>
      <p:sp>
        <p:nvSpPr>
          <p:cNvPr id="9" name="矩形 8"/>
          <p:cNvSpPr/>
          <p:nvPr/>
        </p:nvSpPr>
        <p:spPr>
          <a:xfrm>
            <a:off x="1271799" y="5671233"/>
            <a:ext cx="6057915"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这两个方法也能用于非布尔型数组，所有非</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元素将当做</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True</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1407758"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3.3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排序</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内置的列表类型一样，</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数组也可以通过</a:t>
            </a:r>
            <a:r>
              <a:rPr lang="en-US" altLang="zh-CN" sz="1600" dirty="0" smtClean="0">
                <a:ln w="0"/>
                <a:solidFill>
                  <a:srgbClr val="C00000"/>
                </a:solidFill>
                <a:latin typeface="微软雅黑" panose="020B0503020204020204" pitchFamily="34" charset="-122"/>
                <a:ea typeface="微软雅黑" panose="020B0503020204020204" pitchFamily="34" charset="-122"/>
              </a:rPr>
              <a:t>sort</a:t>
            </a:r>
            <a:r>
              <a:rPr lang="zh-CN" altLang="en-US" sz="1600" dirty="0" smtClean="0">
                <a:ln w="0"/>
                <a:solidFill>
                  <a:srgbClr val="C00000"/>
                </a:solidFill>
                <a:latin typeface="微软雅黑" panose="020B0503020204020204" pitchFamily="34" charset="-122"/>
                <a:ea typeface="微软雅黑" panose="020B0503020204020204" pitchFamily="34" charset="-122"/>
              </a:rPr>
              <a:t>方法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进行排序操作。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sort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按行排序（默认）</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2644964"/>
            <a:ext cx="2613216"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ch03-demo09.py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058524"/>
            <a:ext cx="3590485" cy="203598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创建一个一维数组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smtClean="0">
                <a:solidFill>
                  <a:schemeClr val="tx1">
                    <a:lumMod val="65000"/>
                    <a:lumOff val="35000"/>
                  </a:schemeClr>
                </a:solidFill>
              </a:rPr>
              <a:t>np.</a:t>
            </a:r>
            <a:r>
              <a:rPr lang="en-US" altLang="zh-CN" sz="1400" dirty="0" err="1" smtClean="0">
                <a:solidFill>
                  <a:schemeClr val="accent2"/>
                </a:solidFill>
              </a:rPr>
              <a:t>random</a:t>
            </a:r>
            <a:r>
              <a:rPr lang="en-US" altLang="zh-CN" sz="1400" dirty="0" err="1" smtClean="0">
                <a:solidFill>
                  <a:schemeClr val="tx1">
                    <a:lumMod val="65000"/>
                    <a:lumOff val="35000"/>
                  </a:schemeClr>
                </a:solidFill>
              </a:rPr>
              <a:t>.</a:t>
            </a:r>
            <a:r>
              <a:rPr lang="en-US" altLang="zh-CN" sz="1400" dirty="0" err="1" smtClean="0">
                <a:solidFill>
                  <a:schemeClr val="accent2"/>
                </a:solidFill>
              </a:rPr>
              <a:t>randn</a:t>
            </a:r>
            <a:r>
              <a:rPr lang="en-US" altLang="zh-CN" sz="1400" dirty="0" smtClean="0">
                <a:solidFill>
                  <a:schemeClr val="tx1">
                    <a:lumMod val="65000"/>
                    <a:lumOff val="35000"/>
                  </a:schemeClr>
                </a:solidFill>
              </a:rPr>
              <a:t>(5)</a:t>
            </a:r>
            <a:endParaRPr lang="en-US" altLang="zh-CN" sz="1400" dirty="0">
              <a:solidFill>
                <a:schemeClr val="tx1">
                  <a:lumMod val="65000"/>
                  <a:lumOff val="35000"/>
                </a:schemeClr>
              </a:solidFill>
            </a:endParaRPr>
          </a:p>
          <a:p>
            <a:pPr>
              <a:lnSpc>
                <a:spcPct val="150000"/>
              </a:lnSpc>
            </a:pPr>
            <a:r>
              <a:rPr lang="en-US" altLang="zh-CN" sz="1400" dirty="0" smtClean="0">
                <a:solidFill>
                  <a:srgbClr val="0563C1"/>
                </a:solidFill>
              </a:rPr>
              <a:t>print</a:t>
            </a:r>
            <a:r>
              <a:rPr lang="en-US" altLang="zh-CN" sz="1400" dirty="0" smtClean="0">
                <a:solidFill>
                  <a:schemeClr val="tx1">
                    <a:lumMod val="65000"/>
                    <a:lumOff val="35000"/>
                  </a:schemeClr>
                </a:solidFill>
              </a:rPr>
              <a:t> </a:t>
            </a:r>
            <a:r>
              <a:rPr lang="en-US" altLang="zh-CN" sz="1400" dirty="0" err="1" smtClean="0">
                <a:solidFill>
                  <a:schemeClr val="tx1">
                    <a:lumMod val="65000"/>
                    <a:lumOff val="35000"/>
                  </a:schemeClr>
                </a:solidFill>
              </a:rPr>
              <a:t>arr</a:t>
            </a:r>
            <a:endParaRPr lang="en-US" altLang="zh-CN" sz="1400" dirty="0" smtClean="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默认从小到大排序</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err="1">
                <a:solidFill>
                  <a:schemeClr val="accent2"/>
                </a:solidFill>
              </a:rPr>
              <a:t>sort</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10" name="标题 1"/>
          <p:cNvSpPr txBox="1"/>
          <p:nvPr/>
        </p:nvSpPr>
        <p:spPr>
          <a:xfrm>
            <a:off x="4305931" y="3797922"/>
            <a:ext cx="7300687" cy="166649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随机生成正态分布的一维数组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[ 1.63635553  1.20012889  0.59962803  0.19006208  0.13570981] </a:t>
            </a:r>
            <a:endParaRPr lang="en-US" altLang="zh-CN" sz="1400" dirty="0" smtClean="0">
              <a:solidFill>
                <a:schemeClr val="bg1">
                  <a:lumMod val="9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一维数组默认排序结果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[ 0.13570981  0.19006208  0.59962803  1.20012889  1.63635553]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0866" y="1014177"/>
            <a:ext cx="10152563"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多维数组可以在任何一个轴向上进行排序，只需要将轴编号传给</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sort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函数即可。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语法：</a:t>
            </a:r>
            <a:r>
              <a:rPr lang="en-US" altLang="zh-CN" sz="1600" b="1" dirty="0">
                <a:ln w="0"/>
                <a:solidFill>
                  <a:schemeClr val="tx1">
                    <a:lumMod val="65000"/>
                    <a:lumOff val="35000"/>
                  </a:schemeClr>
                </a:solidFill>
                <a:latin typeface="微软雅黑" panose="020B0503020204020204" pitchFamily="34" charset="-122"/>
                <a:ea typeface="微软雅黑" panose="020B0503020204020204" pitchFamily="34" charset="-122"/>
              </a:rPr>
              <a:t> sort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i="1" dirty="0">
                <a:ln w="0"/>
                <a:solidFill>
                  <a:schemeClr val="tx1">
                    <a:lumMod val="65000"/>
                    <a:lumOff val="35000"/>
                  </a:schemeClr>
                </a:solidFill>
                <a:latin typeface="微软雅黑" panose="020B0503020204020204" pitchFamily="34" charset="-122"/>
                <a:ea typeface="微软雅黑" panose="020B0503020204020204" pitchFamily="34" charset="-122"/>
              </a:rPr>
              <a:t>axis=</a:t>
            </a:r>
            <a:r>
              <a:rPr lang="zh-CN" altLang="en-US" sz="1600" i="1" dirty="0">
                <a:ln w="0"/>
                <a:solidFill>
                  <a:schemeClr val="tx1">
                    <a:lumMod val="65000"/>
                    <a:lumOff val="35000"/>
                  </a:schemeClr>
                </a:solidFill>
                <a:latin typeface="微软雅黑" panose="020B0503020204020204" pitchFamily="34" charset="-122"/>
                <a:ea typeface="微软雅黑" panose="020B0503020204020204" pitchFamily="34" charset="-122"/>
              </a:rPr>
              <a:t>轴值</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a:ln w="0"/>
                <a:solidFill>
                  <a:schemeClr val="accent2"/>
                </a:solidFill>
                <a:latin typeface="微软雅黑" panose="020B0503020204020204" pitchFamily="34" charset="-122"/>
                <a:ea typeface="微软雅黑" panose="020B0503020204020204" pitchFamily="34" charset="-122"/>
              </a:rPr>
              <a:t>axis=0</a:t>
            </a:r>
            <a:r>
              <a:rPr lang="en-US" altLang="zh-CN" sz="1600" dirty="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每行排序（默认），</a:t>
            </a:r>
            <a:r>
              <a:rPr lang="en-US" altLang="zh-CN" sz="1600" dirty="0">
                <a:ln w="0"/>
                <a:solidFill>
                  <a:schemeClr val="accent2"/>
                </a:solidFill>
                <a:latin typeface="微软雅黑" panose="020B0503020204020204" pitchFamily="34" charset="-122"/>
                <a:ea typeface="微软雅黑" panose="020B0503020204020204" pitchFamily="34" charset="-122"/>
              </a:rPr>
              <a:t>axis=1</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每列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排序，</a:t>
            </a:r>
            <a:r>
              <a:rPr lang="en-US" altLang="zh-CN" sz="1600" dirty="0" smtClean="0">
                <a:ln w="0"/>
                <a:solidFill>
                  <a:schemeClr val="accent2"/>
                </a:solidFill>
                <a:latin typeface="微软雅黑" panose="020B0503020204020204" pitchFamily="34" charset="-122"/>
                <a:ea typeface="微软雅黑" panose="020B0503020204020204" pitchFamily="34" charset="-122"/>
              </a:rPr>
              <a:t>axis=2</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按轴排序</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86316" y="2006337"/>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q02-demo09.py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286316" y="2419897"/>
            <a:ext cx="3590485" cy="280524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创建一个二维数组</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arr2d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([[1, 6, 2], [3, 5, 4]])</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arr2d</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在指定轴值上进行排序</a:t>
            </a:r>
            <a:r>
              <a:rPr lang="en-US" altLang="zh-CN" sz="1400" dirty="0">
                <a:solidFill>
                  <a:schemeClr val="accent6"/>
                </a:solidFill>
              </a:rPr>
              <a:t>(axis=0</a:t>
            </a:r>
            <a:r>
              <a:rPr lang="zh-CN" altLang="en-US" sz="1400" dirty="0">
                <a:solidFill>
                  <a:schemeClr val="accent6"/>
                </a:solidFill>
              </a:rPr>
              <a:t>每列排序</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tx1">
                    <a:lumMod val="65000"/>
                    <a:lumOff val="35000"/>
                  </a:schemeClr>
                </a:solidFill>
              </a:rPr>
              <a:t>arr2d.</a:t>
            </a:r>
            <a:r>
              <a:rPr lang="en-US" altLang="zh-CN" sz="1400" dirty="0">
                <a:solidFill>
                  <a:schemeClr val="accent2"/>
                </a:solidFill>
              </a:rPr>
              <a:t>sort</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arr2d</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在指定轴值上进行排序</a:t>
            </a:r>
            <a:r>
              <a:rPr lang="en-US" altLang="zh-CN" sz="1400" dirty="0">
                <a:solidFill>
                  <a:schemeClr val="accent6"/>
                </a:solidFill>
              </a:rPr>
              <a:t>(axis=1</a:t>
            </a:r>
            <a:r>
              <a:rPr lang="zh-CN" altLang="en-US" sz="1400" dirty="0">
                <a:solidFill>
                  <a:schemeClr val="accent6"/>
                </a:solidFill>
              </a:rPr>
              <a:t>每行排序</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tx1">
                    <a:lumMod val="65000"/>
                    <a:lumOff val="35000"/>
                  </a:schemeClr>
                </a:solidFill>
              </a:rPr>
              <a:t>arr2d.</a:t>
            </a:r>
            <a:r>
              <a:rPr lang="en-US" altLang="zh-CN" sz="1400" dirty="0">
                <a:solidFill>
                  <a:schemeClr val="accent2"/>
                </a:solidFill>
              </a:rPr>
              <a:t>sort</a:t>
            </a:r>
            <a:r>
              <a:rPr lang="en-US" altLang="zh-CN" sz="1400" dirty="0">
                <a:solidFill>
                  <a:schemeClr val="tx1">
                    <a:lumMod val="65000"/>
                    <a:lumOff val="35000"/>
                  </a:schemeClr>
                </a:solidFill>
              </a:rPr>
              <a:t>(axis=1)</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arr2d</a:t>
            </a:r>
            <a:endParaRPr lang="en-US" altLang="zh-CN" sz="1400" dirty="0" smtClean="0">
              <a:solidFill>
                <a:schemeClr val="tx1">
                  <a:lumMod val="65000"/>
                  <a:lumOff val="35000"/>
                </a:schemeClr>
              </a:solidFill>
            </a:endParaRPr>
          </a:p>
        </p:txBody>
      </p:sp>
      <p:sp>
        <p:nvSpPr>
          <p:cNvPr id="10" name="标题 1"/>
          <p:cNvSpPr txBox="1"/>
          <p:nvPr/>
        </p:nvSpPr>
        <p:spPr>
          <a:xfrm>
            <a:off x="5162276" y="2419897"/>
            <a:ext cx="2159956" cy="308184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生成</a:t>
            </a:r>
            <a:r>
              <a:rPr lang="zh-CN" altLang="en-US" sz="1400" dirty="0">
                <a:solidFill>
                  <a:schemeClr val="accent6"/>
                </a:solidFill>
              </a:rPr>
              <a:t>二</a:t>
            </a:r>
            <a:r>
              <a:rPr lang="zh-CN" altLang="en-US" sz="1400" dirty="0" smtClean="0">
                <a:solidFill>
                  <a:schemeClr val="accent6"/>
                </a:solidFill>
              </a:rPr>
              <a:t>维数组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[[1 6 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[3 5 4]]                                                                             </a:t>
            </a:r>
            <a:endParaRPr lang="en-US" altLang="zh-CN" sz="1400" dirty="0">
              <a:solidFill>
                <a:schemeClr val="bg1">
                  <a:lumMod val="9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按行排序结果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[[1 2 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[3 4 5]]    </a:t>
            </a: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zh-CN" altLang="en-US" sz="1400" dirty="0" smtClean="0">
                <a:solidFill>
                  <a:schemeClr val="accent6"/>
                </a:solidFill>
              </a:rPr>
              <a:t>按列排序结果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[[1 2 6]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[3 4 5]]</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4613764"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3.4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唯一化以及其他的集合逻辑</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提供了一些针对一维</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a:t>
            </a:r>
            <a:r>
              <a:rPr lang="zh-CN" altLang="en-US" sz="1600" dirty="0" smtClean="0">
                <a:ln w="0"/>
                <a:solidFill>
                  <a:schemeClr val="accent6"/>
                </a:solidFill>
                <a:latin typeface="微软雅黑" panose="020B0503020204020204" pitchFamily="34" charset="-122"/>
                <a:ea typeface="微软雅黑" panose="020B0503020204020204" pitchFamily="34" charset="-122"/>
              </a:rPr>
              <a:t>基本集合运算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。最常用的是 </a:t>
            </a:r>
            <a:r>
              <a:rPr lang="en-US" altLang="zh-CN" sz="1600" dirty="0" err="1" smtClean="0">
                <a:ln w="0"/>
                <a:solidFill>
                  <a:schemeClr val="accent2"/>
                </a:solidFill>
                <a:latin typeface="微软雅黑" panose="020B0503020204020204" pitchFamily="34" charset="-122"/>
                <a:ea typeface="微软雅黑" panose="020B0503020204020204" pitchFamily="34" charset="-122"/>
              </a:rPr>
              <a:t>np.unique</a:t>
            </a:r>
            <a:r>
              <a:rPr lang="zh-CN" altLang="en-US" sz="1600"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它用于找出数组中的唯一值并返回已排序的结果。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2644964"/>
            <a:ext cx="2499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q02-demo10.py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058525"/>
            <a:ext cx="4969342" cy="1385846"/>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创建一个一维数组</a:t>
            </a:r>
            <a:endParaRPr lang="zh-CN" altLang="en-US" sz="1400" dirty="0">
              <a:solidFill>
                <a:schemeClr val="accent6"/>
              </a:solidFill>
            </a:endParaRPr>
          </a:p>
          <a:p>
            <a:pPr>
              <a:lnSpc>
                <a:spcPct val="150000"/>
              </a:lnSpc>
            </a:pPr>
            <a:r>
              <a:rPr lang="en-US" altLang="zh-CN" sz="1400" dirty="0">
                <a:solidFill>
                  <a:schemeClr val="tx1">
                    <a:lumMod val="75000"/>
                    <a:lumOff val="25000"/>
                  </a:schemeClr>
                </a:solidFill>
              </a:rPr>
              <a:t>names = </a:t>
            </a:r>
            <a:r>
              <a:rPr lang="en-US" altLang="zh-CN" sz="1400" dirty="0" err="1">
                <a:solidFill>
                  <a:schemeClr val="tx1">
                    <a:lumMod val="75000"/>
                    <a:lumOff val="25000"/>
                  </a:schemeClr>
                </a:solidFill>
              </a:rPr>
              <a:t>np.</a:t>
            </a:r>
            <a:r>
              <a:rPr lang="en-US" altLang="zh-CN" sz="1400" dirty="0" err="1">
                <a:solidFill>
                  <a:schemeClr val="accent2"/>
                </a:solidFill>
              </a:rPr>
              <a:t>array</a:t>
            </a:r>
            <a:r>
              <a:rPr lang="en-US" altLang="zh-CN" sz="1400" dirty="0">
                <a:solidFill>
                  <a:schemeClr val="tx1">
                    <a:lumMod val="75000"/>
                    <a:lumOff val="25000"/>
                  </a:schemeClr>
                </a:solidFill>
              </a:rPr>
              <a:t>(['</a:t>
            </a:r>
            <a:r>
              <a:rPr lang="en-US" altLang="zh-CN" sz="1400" dirty="0" err="1">
                <a:solidFill>
                  <a:schemeClr val="tx1">
                    <a:lumMod val="75000"/>
                    <a:lumOff val="25000"/>
                  </a:schemeClr>
                </a:solidFill>
              </a:rPr>
              <a:t>James','Bob','Teresa','Bob</a:t>
            </a:r>
            <a:r>
              <a:rPr lang="en-US" altLang="zh-CN" sz="1400" dirty="0">
                <a:solidFill>
                  <a:schemeClr val="tx1">
                    <a:lumMod val="75000"/>
                    <a:lumOff val="25000"/>
                  </a:schemeClr>
                </a:solidFill>
              </a:rPr>
              <a:t>'])</a:t>
            </a:r>
            <a:endParaRPr lang="en-US" altLang="zh-CN" sz="1400" dirty="0">
              <a:solidFill>
                <a:schemeClr val="tx1">
                  <a:lumMod val="75000"/>
                  <a:lumOff val="2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使用</a:t>
            </a:r>
            <a:r>
              <a:rPr lang="en-US" altLang="zh-CN" sz="1400" dirty="0" err="1">
                <a:solidFill>
                  <a:schemeClr val="accent6"/>
                </a:solidFill>
              </a:rPr>
              <a:t>np.unique</a:t>
            </a:r>
            <a:r>
              <a:rPr lang="zh-CN" altLang="en-US" sz="1400" dirty="0">
                <a:solidFill>
                  <a:schemeClr val="accent6"/>
                </a:solidFill>
              </a:rPr>
              <a:t>函数找出元素为一值并排序（去重排序）</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np.</a:t>
            </a:r>
            <a:r>
              <a:rPr lang="en-US" altLang="zh-CN" sz="1400" dirty="0" err="1">
                <a:solidFill>
                  <a:schemeClr val="accent2"/>
                </a:solidFill>
              </a:rPr>
              <a:t>unique</a:t>
            </a:r>
            <a:r>
              <a:rPr lang="en-US" altLang="zh-CN" sz="1400" dirty="0">
                <a:solidFill>
                  <a:schemeClr val="tx1">
                    <a:lumMod val="75000"/>
                    <a:lumOff val="25000"/>
                  </a:schemeClr>
                </a:solidFill>
              </a:rPr>
              <a:t>(names)</a:t>
            </a:r>
            <a:endParaRPr lang="en-US" altLang="zh-CN" sz="1400" dirty="0" smtClean="0">
              <a:solidFill>
                <a:schemeClr val="tx1">
                  <a:lumMod val="75000"/>
                  <a:lumOff val="25000"/>
                </a:schemeClr>
              </a:solidFill>
            </a:endParaRPr>
          </a:p>
        </p:txBody>
      </p:sp>
      <p:sp>
        <p:nvSpPr>
          <p:cNvPr id="10" name="标题 1"/>
          <p:cNvSpPr txBox="1"/>
          <p:nvPr/>
        </p:nvSpPr>
        <p:spPr>
          <a:xfrm>
            <a:off x="6458148" y="3128451"/>
            <a:ext cx="3324482" cy="74505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en-US" altLang="zh-CN" sz="1400" dirty="0" err="1" smtClean="0">
                <a:solidFill>
                  <a:schemeClr val="accent6"/>
                </a:solidFill>
              </a:rPr>
              <a:t>np.unique</a:t>
            </a:r>
            <a:r>
              <a:rPr lang="zh-CN" altLang="en-US" sz="1400" dirty="0" smtClean="0">
                <a:solidFill>
                  <a:schemeClr val="accent6"/>
                </a:solidFill>
              </a:rPr>
              <a:t>去重排序的结果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['Bob' 'James' 'Teresa</a:t>
            </a:r>
            <a:r>
              <a:rPr lang="en-US" altLang="zh-CN" sz="1400" dirty="0" smtClean="0">
                <a:solidFill>
                  <a:schemeClr val="bg1">
                    <a:lumMod val="95000"/>
                  </a:schemeClr>
                </a:solidFill>
              </a:rPr>
              <a:t>']</a:t>
            </a:r>
            <a:endParaRPr lang="en-US" altLang="zh-CN" sz="1400" dirty="0" smtClean="0">
              <a:solidFill>
                <a:schemeClr val="bg1">
                  <a:lumMod val="95000"/>
                </a:schemeClr>
              </a:solidFill>
            </a:endParaRPr>
          </a:p>
        </p:txBody>
      </p:sp>
      <p:sp>
        <p:nvSpPr>
          <p:cNvPr id="9" name="矩形 8"/>
          <p:cNvSpPr/>
          <p:nvPr/>
        </p:nvSpPr>
        <p:spPr>
          <a:xfrm>
            <a:off x="6458148" y="3982706"/>
            <a:ext cx="5680544"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与纯</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的 </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sorted(set(names)) </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效果一致，但简洁很多。</a:t>
            </a:r>
            <a:endParaRPr lang="zh-CN" altLang="en-US" sz="1600" dirty="0">
              <a:solidFill>
                <a:schemeClr val="accent4">
                  <a:lumMod val="50000"/>
                </a:schemeClr>
              </a:solidFill>
            </a:endParaRPr>
          </a:p>
        </p:txBody>
      </p:sp>
      <p:sp>
        <p:nvSpPr>
          <p:cNvPr id="11" name="矩形 10"/>
          <p:cNvSpPr/>
          <p:nvPr/>
        </p:nvSpPr>
        <p:spPr>
          <a:xfrm>
            <a:off x="1364432" y="4693719"/>
            <a:ext cx="9463135"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另一个函数</a:t>
            </a:r>
            <a:r>
              <a:rPr lang="en-US" altLang="zh-CN" sz="1600" b="1" dirty="0" smtClean="0">
                <a:ln w="0"/>
                <a:solidFill>
                  <a:schemeClr val="accent2"/>
                </a:solidFill>
                <a:latin typeface="微软雅黑" panose="020B0503020204020204" pitchFamily="34" charset="-122"/>
                <a:ea typeface="微软雅黑" panose="020B0503020204020204" pitchFamily="34" charset="-122"/>
              </a:rPr>
              <a:t>np.in1d</a:t>
            </a:r>
            <a:r>
              <a:rPr lang="zh-CN" altLang="en-US" sz="1600" b="1" dirty="0" smtClean="0">
                <a:ln w="0"/>
                <a:solidFill>
                  <a:schemeClr val="accent2"/>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用于测试一个数组中的值在另一个数组中的</a:t>
            </a:r>
            <a:r>
              <a:rPr lang="zh-CN" altLang="en-US" sz="1600" dirty="0" smtClean="0">
                <a:ln w="0"/>
                <a:solidFill>
                  <a:schemeClr val="accent2"/>
                </a:solidFill>
                <a:latin typeface="微软雅黑" panose="020B0503020204020204" pitchFamily="34" charset="-122"/>
                <a:ea typeface="微软雅黑" panose="020B0503020204020204" pitchFamily="34" charset="-122"/>
              </a:rPr>
              <a:t>成员资格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。返回一个</a:t>
            </a:r>
            <a:r>
              <a:rPr lang="zh-CN" altLang="en-US" sz="1600" dirty="0" smtClean="0">
                <a:ln w="0"/>
                <a:solidFill>
                  <a:srgbClr val="C00000"/>
                </a:solidFill>
                <a:latin typeface="微软雅黑" panose="020B0503020204020204" pitchFamily="34" charset="-122"/>
                <a:ea typeface="微软雅黑" panose="020B0503020204020204" pitchFamily="34" charset="-122"/>
              </a:rPr>
              <a:t>布尔数组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标题 1"/>
          <p:cNvSpPr txBox="1"/>
          <p:nvPr/>
        </p:nvSpPr>
        <p:spPr>
          <a:xfrm>
            <a:off x="1729003" y="5228409"/>
            <a:ext cx="4969342" cy="735064"/>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查询</a:t>
            </a:r>
            <a:r>
              <a:rPr lang="en-US" altLang="zh-CN" sz="1400" dirty="0">
                <a:solidFill>
                  <a:schemeClr val="accent6"/>
                </a:solidFill>
              </a:rPr>
              <a:t>names</a:t>
            </a:r>
            <a:r>
              <a:rPr lang="zh-CN" altLang="en-US" sz="1400" dirty="0">
                <a:solidFill>
                  <a:schemeClr val="accent6"/>
                </a:solidFill>
              </a:rPr>
              <a:t>数组中是否存在指定列表元素</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np.</a:t>
            </a:r>
            <a:r>
              <a:rPr lang="en-US" altLang="zh-CN" sz="1400" dirty="0">
                <a:solidFill>
                  <a:schemeClr val="accent2"/>
                </a:solidFill>
              </a:rPr>
              <a:t>in1d</a:t>
            </a:r>
            <a:r>
              <a:rPr lang="en-US" altLang="zh-CN" sz="1400" dirty="0">
                <a:solidFill>
                  <a:schemeClr val="tx1">
                    <a:lumMod val="65000"/>
                    <a:lumOff val="35000"/>
                  </a:schemeClr>
                </a:solidFill>
              </a:rPr>
              <a:t>(names, ['</a:t>
            </a:r>
            <a:r>
              <a:rPr lang="en-US" altLang="zh-CN" sz="1400" dirty="0" err="1">
                <a:solidFill>
                  <a:schemeClr val="tx1">
                    <a:lumMod val="65000"/>
                    <a:lumOff val="35000"/>
                  </a:schemeClr>
                </a:solidFill>
              </a:rPr>
              <a:t>James','Bob</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5" name="标题 1"/>
          <p:cNvSpPr txBox="1"/>
          <p:nvPr/>
        </p:nvSpPr>
        <p:spPr>
          <a:xfrm>
            <a:off x="6458148" y="5478550"/>
            <a:ext cx="3324482" cy="74505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np.in1d</a:t>
            </a:r>
            <a:r>
              <a:rPr lang="zh-CN" altLang="en-US" sz="1400" dirty="0" smtClean="0">
                <a:solidFill>
                  <a:schemeClr val="accent6"/>
                </a:solidFill>
              </a:rPr>
              <a:t>查询成员资格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 True  </a:t>
            </a:r>
            <a:r>
              <a:rPr lang="en-US" altLang="zh-CN" sz="1400" dirty="0" err="1">
                <a:solidFill>
                  <a:schemeClr val="bg1">
                    <a:lumMod val="95000"/>
                  </a:schemeClr>
                </a:solidFill>
              </a:rPr>
              <a:t>True</a:t>
            </a:r>
            <a:r>
              <a:rPr lang="en-US" altLang="zh-CN" sz="1400" dirty="0">
                <a:solidFill>
                  <a:schemeClr val="bg1">
                    <a:lumMod val="95000"/>
                  </a:schemeClr>
                </a:solidFill>
              </a:rPr>
              <a:t> False  True]</a:t>
            </a:r>
            <a:endParaRPr lang="en-US" altLang="zh-CN" sz="1400" dirty="0" smtClean="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42" presetClass="entr" presetSubtype="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anim calcmode="lin" valueType="num">
                                      <p:cBhvr>
                                        <p:cTn id="35" dur="500" fill="hold"/>
                                        <p:tgtEl>
                                          <p:spTgt spid="14"/>
                                        </p:tgtEl>
                                        <p:attrNameLst>
                                          <p:attrName>ppt_x</p:attrName>
                                        </p:attrNameLst>
                                      </p:cBhvr>
                                      <p:tavLst>
                                        <p:tav tm="0">
                                          <p:val>
                                            <p:strVal val="#ppt_x"/>
                                          </p:val>
                                        </p:tav>
                                        <p:tav tm="100000">
                                          <p:val>
                                            <p:strVal val="#ppt_x"/>
                                          </p:val>
                                        </p:tav>
                                      </p:tavLst>
                                    </p:anim>
                                    <p:anim calcmode="lin" valueType="num">
                                      <p:cBhvr>
                                        <p:cTn id="36"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anim calcmode="lin" valueType="num">
                                      <p:cBhvr>
                                        <p:cTn id="42" dur="500" fill="hold"/>
                                        <p:tgtEl>
                                          <p:spTgt spid="15"/>
                                        </p:tgtEl>
                                        <p:attrNameLst>
                                          <p:attrName>ppt_x</p:attrName>
                                        </p:attrNameLst>
                                      </p:cBhvr>
                                      <p:tavLst>
                                        <p:tav tm="0">
                                          <p:val>
                                            <p:strVal val="#ppt_x"/>
                                          </p:val>
                                        </p:tav>
                                        <p:tav tm="100000">
                                          <p:val>
                                            <p:strVal val="#ppt_x"/>
                                          </p:val>
                                        </p:tav>
                                      </p:tavLst>
                                    </p:anim>
                                    <p:anim calcmode="lin" valueType="num">
                                      <p:cBhvr>
                                        <p:cTn id="43" dur="5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9" grpId="0" animBg="1"/>
      <p:bldP spid="11" grpId="0"/>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3"/>
            <a:ext cx="9826084"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数组的集合运算函列表：</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nvGraphicFramePr>
        <p:xfrm>
          <a:off x="1248228" y="1605038"/>
          <a:ext cx="9710057" cy="259588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unique(x)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中的唯一元素，并返回有序结果。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intersect1d(x, 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中的公有元素，并返回有序结果。</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union1d(x, 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计算</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和</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的并集，并返回有序结果。</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in1d(x, 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得到一个表示“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的元素是否包含于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”的布尔型数组。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setdiff1d(x, 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集合的差，即元素在</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x</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中且不在</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y</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中。</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setxor1d(x, 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集合的对称差，即存在于一个数组中但不同时存在于两个数组中的元素（异或）。</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4. </a:t>
            </a:r>
            <a:r>
              <a:rPr lang="zh-CN" altLang="en-US" sz="3000" dirty="0" smtClean="0">
                <a:solidFill>
                  <a:schemeClr val="tx1">
                    <a:lumMod val="65000"/>
                    <a:lumOff val="35000"/>
                  </a:schemeClr>
                </a:solidFill>
              </a:rPr>
              <a:t>用于数组的文件输入输出</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a:t>
            </a:r>
            <a:r>
              <a:rPr lang="en-US" altLang="zh-CN" sz="1400" b="0" dirty="0" err="1" smtClean="0">
                <a:solidFill>
                  <a:schemeClr val="tx1">
                    <a:lumMod val="65000"/>
                    <a:lumOff val="35000"/>
                  </a:schemeClr>
                </a:solidFill>
              </a:rPr>
              <a:t>NumPy</a:t>
            </a:r>
            <a:r>
              <a:rPr lang="zh-CN" altLang="en-US" sz="1400" b="0" dirty="0" smtClean="0">
                <a:solidFill>
                  <a:schemeClr val="tx1">
                    <a:lumMod val="65000"/>
                    <a:lumOff val="35000"/>
                  </a:schemeClr>
                </a:solidFill>
              </a:rPr>
              <a:t>读写磁盘上的文本数据或二进制数据。</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读写数据</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5254965"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4.1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将数组以二进制格式保存到磁盘</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9463135"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rgbClr val="C00000"/>
                </a:solidFill>
                <a:latin typeface="微软雅黑" panose="020B0503020204020204" pitchFamily="34" charset="-122"/>
                <a:ea typeface="微软雅黑" panose="020B0503020204020204" pitchFamily="34" charset="-122"/>
              </a:rPr>
              <a:t>n</a:t>
            </a:r>
            <a:r>
              <a:rPr lang="en-US" altLang="zh-CN" sz="1600" dirty="0" err="1" smtClean="0">
                <a:ln w="0"/>
                <a:solidFill>
                  <a:srgbClr val="C00000"/>
                </a:solidFill>
                <a:latin typeface="微软雅黑" panose="020B0503020204020204" pitchFamily="34" charset="-122"/>
                <a:ea typeface="微软雅黑" panose="020B0503020204020204" pitchFamily="34" charset="-122"/>
              </a:rPr>
              <a:t>p.save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和 </a:t>
            </a:r>
            <a:r>
              <a:rPr lang="en-US" altLang="zh-CN" sz="1600" dirty="0" err="1" smtClean="0">
                <a:ln w="0"/>
                <a:solidFill>
                  <a:srgbClr val="C00000"/>
                </a:solidFill>
                <a:latin typeface="微软雅黑" panose="020B0503020204020204" pitchFamily="34" charset="-122"/>
                <a:ea typeface="微软雅黑" panose="020B0503020204020204" pitchFamily="34" charset="-122"/>
              </a:rPr>
              <a:t>np.load</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函数是</a:t>
            </a:r>
            <a:r>
              <a:rPr lang="zh-CN" altLang="en-US" sz="1600" dirty="0" smtClean="0">
                <a:ln w="0"/>
                <a:solidFill>
                  <a:schemeClr val="accent6"/>
                </a:solidFill>
                <a:latin typeface="微软雅黑" panose="020B0503020204020204" pitchFamily="34" charset="-122"/>
                <a:ea typeface="微软雅黑" panose="020B0503020204020204" pitchFamily="34" charset="-122"/>
              </a:rPr>
              <a:t>读写磁盘数组数据</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的两个主要函数。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默认情况下，数组是以</a:t>
            </a:r>
            <a:r>
              <a:rPr lang="zh-CN" altLang="en-US" sz="1600" dirty="0" smtClean="0">
                <a:ln w="0"/>
                <a:solidFill>
                  <a:schemeClr val="accent2"/>
                </a:solidFill>
                <a:latin typeface="微软雅黑" panose="020B0503020204020204" pitchFamily="34" charset="-122"/>
                <a:ea typeface="微软雅黑" panose="020B0503020204020204" pitchFamily="34" charset="-122"/>
              </a:rPr>
              <a:t>未压缩的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原始</a:t>
            </a:r>
            <a:r>
              <a:rPr lang="zh-CN" altLang="en-US" sz="1600" dirty="0" smtClean="0">
                <a:ln w="0"/>
                <a:solidFill>
                  <a:schemeClr val="accent2"/>
                </a:solidFill>
                <a:latin typeface="微软雅黑" panose="020B0503020204020204" pitchFamily="34" charset="-122"/>
                <a:ea typeface="微软雅黑" panose="020B0503020204020204" pitchFamily="34" charset="-122"/>
              </a:rPr>
              <a:t>二进制格式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保存在扩展名</a:t>
            </a:r>
            <a:r>
              <a:rPr lang="zh-CN" altLang="en-US" sz="1600" dirty="0" smtClean="0">
                <a:ln w="0"/>
                <a:solidFill>
                  <a:srgbClr val="C00000"/>
                </a:solidFill>
                <a:latin typeface="微软雅黑" panose="020B0503020204020204" pitchFamily="34" charset="-122"/>
                <a:ea typeface="微软雅黑" panose="020B0503020204020204" pitchFamily="34" charset="-122"/>
              </a:rPr>
              <a:t>为 </a:t>
            </a:r>
            <a:r>
              <a:rPr lang="en-US" altLang="zh-CN" sz="1600" dirty="0" smtClean="0">
                <a:ln w="0"/>
                <a:solidFill>
                  <a:srgbClr val="C00000"/>
                </a:solidFill>
                <a:latin typeface="微软雅黑" panose="020B0503020204020204" pitchFamily="34" charset="-122"/>
                <a:ea typeface="微软雅黑" panose="020B0503020204020204" pitchFamily="34" charset="-122"/>
              </a:rPr>
              <a:t>.</a:t>
            </a:r>
            <a:r>
              <a:rPr lang="en-US" altLang="zh-CN" sz="1600" dirty="0" err="1" smtClean="0">
                <a:ln w="0"/>
                <a:solidFill>
                  <a:srgbClr val="C00000"/>
                </a:solidFill>
                <a:latin typeface="微软雅黑" panose="020B0503020204020204" pitchFamily="34" charset="-122"/>
                <a:ea typeface="微软雅黑" panose="020B0503020204020204" pitchFamily="34" charset="-122"/>
              </a:rPr>
              <a:t>npy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的文件中。</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2644964"/>
            <a:ext cx="41249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示例：读取二进制文件</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q02-demo11.py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058524"/>
            <a:ext cx="3590485" cy="2340790"/>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a:t>
            </a:r>
            <a:r>
              <a:rPr lang="zh-CN" altLang="en-US" sz="1400" dirty="0">
                <a:solidFill>
                  <a:schemeClr val="accent6"/>
                </a:solidFill>
              </a:rPr>
              <a:t>创建一个数正态分布的一维数组</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np.random.randn</a:t>
            </a:r>
            <a:r>
              <a:rPr lang="en-US" altLang="zh-CN" sz="1400" dirty="0">
                <a:solidFill>
                  <a:schemeClr val="tx1">
                    <a:lumMod val="65000"/>
                    <a:lumOff val="35000"/>
                  </a:schemeClr>
                </a:solidFill>
              </a:rPr>
              <a:t>(10)</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将数组数据写入到文件中</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np.</a:t>
            </a:r>
            <a:r>
              <a:rPr lang="en-US" altLang="zh-CN" sz="1400" dirty="0" err="1">
                <a:solidFill>
                  <a:schemeClr val="accent2"/>
                </a:solidFill>
              </a:rPr>
              <a:t>save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my_array</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'Save data is successfully!'</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读取二进制文件</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chemeClr val="accent2"/>
                </a:solidFill>
              </a:rPr>
              <a:t>load</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my_array.npy</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0" name="标题 1"/>
          <p:cNvSpPr txBox="1"/>
          <p:nvPr/>
        </p:nvSpPr>
        <p:spPr>
          <a:xfrm>
            <a:off x="4738913" y="3276172"/>
            <a:ext cx="7300687" cy="1666494"/>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写入二进制文件数据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Save data is successfully!                                                            </a:t>
            </a:r>
            <a:endParaRPr lang="en-US" altLang="zh-CN" sz="1400" dirty="0">
              <a:solidFill>
                <a:schemeClr val="bg1">
                  <a:lumMod val="95000"/>
                </a:schemeClr>
              </a:solidFill>
            </a:endParaRPr>
          </a:p>
          <a:p>
            <a:pPr>
              <a:lnSpc>
                <a:spcPct val="150000"/>
              </a:lnSpc>
            </a:pPr>
            <a:r>
              <a:rPr lang="en-US" altLang="zh-CN" sz="1400" dirty="0" smtClean="0">
                <a:solidFill>
                  <a:schemeClr val="accent6"/>
                </a:solidFill>
              </a:rPr>
              <a:t>## </a:t>
            </a:r>
            <a:r>
              <a:rPr lang="zh-CN" altLang="en-US" sz="1400" dirty="0" smtClean="0">
                <a:solidFill>
                  <a:schemeClr val="accent6"/>
                </a:solidFill>
              </a:rPr>
              <a:t>读取二进制文件数据并显示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[ 0.54386174  2.10373015 -0.82358089 -0.23305239 -1.66778959  0.14645909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-1.97144932  0.41145022 -0.27032715 -0.86680305]  </a:t>
            </a:r>
            <a:endParaRPr lang="en-US" altLang="zh-CN" sz="1400" dirty="0">
              <a:solidFill>
                <a:schemeClr val="bg1">
                  <a:lumMod val="95000"/>
                </a:schemeClr>
              </a:solidFill>
            </a:endParaRPr>
          </a:p>
        </p:txBody>
      </p:sp>
      <p:sp>
        <p:nvSpPr>
          <p:cNvPr id="9" name="矩形 8"/>
          <p:cNvSpPr/>
          <p:nvPr/>
        </p:nvSpPr>
        <p:spPr>
          <a:xfrm>
            <a:off x="1692715" y="5616962"/>
            <a:ext cx="9134852"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提示：</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也可以通过 </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np.savez</a:t>
            </a:r>
            <a:r>
              <a:rPr lang="en-US" altLang="zh-CN" sz="1600" b="1" dirty="0" smtClean="0">
                <a:ln w="0"/>
                <a:solidFill>
                  <a:schemeClr val="accent4">
                    <a:lumMod val="50000"/>
                  </a:schemeClr>
                </a:solidFill>
                <a:latin typeface="微软雅黑" panose="020B0503020204020204" pitchFamily="34" charset="-122"/>
                <a:ea typeface="微软雅黑" panose="020B0503020204020204" pitchFamily="34" charset="-122"/>
              </a:rPr>
              <a:t>( ) </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函数将多个数组保存到一个压缩文件中，压缩文件后缀名为 </a:t>
            </a:r>
            <a:r>
              <a:rPr lang="en-US" altLang="zh-CN" sz="1600" b="1"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npz</a:t>
            </a:r>
            <a:endParaRPr lang="zh-CN" altLang="en-US" sz="1600" b="1"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读写数据</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58033" y="1008493"/>
            <a:ext cx="9463135" cy="1200329"/>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由于二进制文件我们很难看到原始数据，因此</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也提供了读写文本文件</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txt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的函数</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API</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从文件中加载文本是一个非常标准的任务。</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np.loadtxt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或更加专业化的 </a:t>
            </a:r>
            <a:r>
              <a:rPr lang="en-US" altLang="zh-CN" sz="1600" dirty="0" err="1" smtClean="0">
                <a:ln w="0"/>
                <a:solidFill>
                  <a:srgbClr val="C00000"/>
                </a:solidFill>
                <a:latin typeface="微软雅黑" panose="020B0503020204020204" pitchFamily="34" charset="-122"/>
                <a:ea typeface="微软雅黑" panose="020B0503020204020204" pitchFamily="34" charset="-122"/>
              </a:rPr>
              <a:t>np.genformtxt</a:t>
            </a:r>
            <a:r>
              <a:rPr lang="en-US" altLang="zh-CN" sz="1600" dirty="0" smtClean="0">
                <a:ln w="0"/>
                <a:solidFill>
                  <a:srgbClr val="C00000"/>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将数据加载到普通的</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数组中。</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86316" y="2340164"/>
            <a:ext cx="39217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示例：读取</a:t>
            </a: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文本</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文件</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q02-demo12.py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6308170" y="2750644"/>
            <a:ext cx="4112998" cy="103949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读取文本数据并加载到一个</a:t>
            </a:r>
            <a:r>
              <a:rPr lang="en-US" altLang="zh-CN" sz="1400" dirty="0" err="1">
                <a:solidFill>
                  <a:schemeClr val="accent6"/>
                </a:solidFill>
              </a:rPr>
              <a:t>NumPy</a:t>
            </a:r>
            <a:r>
              <a:rPr lang="zh-CN" altLang="en-US" sz="1400" dirty="0">
                <a:solidFill>
                  <a:schemeClr val="accent6"/>
                </a:solidFill>
              </a:rPr>
              <a:t>数组中</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t>
            </a:r>
            <a:r>
              <a:rPr lang="en-US" altLang="zh-CN" sz="1400" dirty="0" err="1">
                <a:solidFill>
                  <a:schemeClr val="accent2"/>
                </a:solidFill>
              </a:rPr>
              <a:t>loadtxt</a:t>
            </a:r>
            <a:r>
              <a:rPr lang="en-US" altLang="zh-CN" sz="1400" dirty="0">
                <a:solidFill>
                  <a:schemeClr val="tx1">
                    <a:lumMod val="65000"/>
                    <a:lumOff val="35000"/>
                  </a:schemeClr>
                </a:solidFill>
              </a:rPr>
              <a:t>('mydata.txt', delimiter=',')</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smtClean="0">
              <a:solidFill>
                <a:schemeClr val="tx1">
                  <a:lumMod val="65000"/>
                  <a:lumOff val="35000"/>
                </a:schemeClr>
              </a:solidFill>
            </a:endParaRPr>
          </a:p>
        </p:txBody>
      </p:sp>
      <p:sp>
        <p:nvSpPr>
          <p:cNvPr id="10" name="标题 1"/>
          <p:cNvSpPr txBox="1"/>
          <p:nvPr/>
        </p:nvSpPr>
        <p:spPr>
          <a:xfrm>
            <a:off x="6308170" y="3962777"/>
            <a:ext cx="5159828" cy="212314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[[ 0.2517889  -0.47683812 -0.76031938 -1.73549509]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[-0.07342345 -1.11990522  0.61458093  0.11125339]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[-0.8430875  -0.56684274 -0.28816541 -0.46257842]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[ 0.11536732  1.05304751 -0.06219553 -1.38139169]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[-0.18112888 -0.31808514 -0.74313476 -0.77163271]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[-0.46221357  0.49993787 -1.49423994  1.1013165 ]] </a:t>
            </a:r>
            <a:endParaRPr lang="en-US" altLang="zh-CN" sz="1400" dirty="0">
              <a:solidFill>
                <a:schemeClr val="bg1">
                  <a:lumMod val="95000"/>
                </a:schemeClr>
              </a:solidFill>
            </a:endParaRPr>
          </a:p>
        </p:txBody>
      </p:sp>
      <p:sp>
        <p:nvSpPr>
          <p:cNvPr id="9" name="矩形 8"/>
          <p:cNvSpPr/>
          <p:nvPr/>
        </p:nvSpPr>
        <p:spPr>
          <a:xfrm>
            <a:off x="1286317" y="5427558"/>
            <a:ext cx="4623628" cy="830997"/>
          </a:xfrm>
          <a:prstGeom prst="rect">
            <a:avLst/>
          </a:prstGeom>
          <a:solidFill>
            <a:schemeClr val="accent4">
              <a:lumMod val="60000"/>
              <a:lumOff val="40000"/>
            </a:schemeClr>
          </a:solidFill>
        </p:spPr>
        <p:txBody>
          <a:bodyPr wrap="square">
            <a:spAutoFit/>
          </a:bodyPr>
          <a:lstStyle/>
          <a:p>
            <a:pPr>
              <a:lnSpc>
                <a:spcPct val="150000"/>
              </a:lnSpc>
            </a:pPr>
            <a:r>
              <a:rPr lang="en-US" altLang="zh-CN" sz="1600" b="1" dirty="0" err="1">
                <a:ln w="0"/>
                <a:solidFill>
                  <a:schemeClr val="accent4">
                    <a:lumMod val="50000"/>
                  </a:schemeClr>
                </a:solidFill>
                <a:latin typeface="微软雅黑" panose="020B0503020204020204" pitchFamily="34" charset="-122"/>
                <a:ea typeface="微软雅黑" panose="020B0503020204020204" pitchFamily="34" charset="-122"/>
              </a:rPr>
              <a:t>n</a:t>
            </a:r>
            <a:r>
              <a:rPr lang="en-US" altLang="zh-CN" sz="1600" b="1" dirty="0" err="1" smtClean="0">
                <a:ln w="0"/>
                <a:solidFill>
                  <a:schemeClr val="accent4">
                    <a:lumMod val="50000"/>
                  </a:schemeClr>
                </a:solidFill>
                <a:latin typeface="微软雅黑" panose="020B0503020204020204" pitchFamily="34" charset="-122"/>
                <a:ea typeface="微软雅黑" panose="020B0503020204020204" pitchFamily="34" charset="-122"/>
              </a:rPr>
              <a:t>p.savex</a:t>
            </a:r>
            <a:r>
              <a:rPr lang="zh-CN" altLang="en-US" sz="1600" b="1" dirty="0" smtClean="0">
                <a:ln w="0"/>
                <a:solidFill>
                  <a:schemeClr val="accent4">
                    <a:lumMod val="50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则执行的是相反的操作（写入）：将数组写入到以某种分隔符隔开的文本文件中。</a:t>
            </a:r>
            <a:endParaRPr lang="zh-CN" altLang="en-US" sz="1600" dirty="0">
              <a:solidFill>
                <a:schemeClr val="accent4">
                  <a:lumMod val="50000"/>
                </a:schemeClr>
              </a:solidFill>
            </a:endParaRPr>
          </a:p>
        </p:txBody>
      </p:sp>
      <p:sp>
        <p:nvSpPr>
          <p:cNvPr id="11" name="矩形 10"/>
          <p:cNvSpPr/>
          <p:nvPr/>
        </p:nvSpPr>
        <p:spPr>
          <a:xfrm>
            <a:off x="1286317" y="2693579"/>
            <a:ext cx="4403284" cy="461665"/>
          </a:xfrm>
          <a:prstGeom prst="rect">
            <a:avLst/>
          </a:prstGeom>
        </p:spPr>
        <p:txBody>
          <a:bodyPr wrap="square">
            <a:spAutoFit/>
          </a:bodyPr>
          <a:lstStyle/>
          <a:p>
            <a:pPr>
              <a:lnSpc>
                <a:spcPct val="150000"/>
              </a:lnSpc>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一</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个名为：</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mydata.txt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的文本数据内容如下：</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矩形 1"/>
          <p:cNvSpPr/>
          <p:nvPr/>
        </p:nvSpPr>
        <p:spPr>
          <a:xfrm>
            <a:off x="1286316" y="3182659"/>
            <a:ext cx="4623628" cy="2031325"/>
          </a:xfrm>
          <a:prstGeom prst="rect">
            <a:avLst/>
          </a:prstGeom>
          <a:solidFill>
            <a:schemeClr val="bg1">
              <a:lumMod val="95000"/>
            </a:schemeClr>
          </a:solidFill>
          <a:effectLst>
            <a:outerShdw blurRad="50800" dist="38100" dir="2700000" algn="tl" rotWithShape="0">
              <a:prstClr val="black">
                <a:alpha val="40000"/>
              </a:prstClr>
            </a:outerShdw>
          </a:effectLst>
        </p:spPr>
        <p:txBody>
          <a:bodyPr wrap="square">
            <a:spAutoFit/>
          </a:bodyPr>
          <a:lstStyle/>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0.2517889,-0.47683812,-0.76031938,-1.73549509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-0.07342345,-1.11990522,0.61458093,0.11125339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-0.8430875,-0.56684274,-0.28816541,-0.46257842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0.11536732,1.05304751,-0.06219553,-1.38139169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-0.18112888,-0.31808514,-0.74313476,-0.77163271                                    </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ct val="150000"/>
              </a:lnSpc>
            </a:pPr>
            <a:r>
              <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rPr>
              <a:t>-0.46221357,0.49993787,-1.49423994,1.1013165</a:t>
            </a:r>
            <a:endParaRPr lang="zh-CN" altLang="en-US" sz="14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矩形 13"/>
          <p:cNvSpPr/>
          <p:nvPr/>
        </p:nvSpPr>
        <p:spPr>
          <a:xfrm>
            <a:off x="3598130" y="6299493"/>
            <a:ext cx="6973585" cy="461665"/>
          </a:xfrm>
          <a:prstGeom prst="rect">
            <a:avLst/>
          </a:prstGeom>
          <a:solidFill>
            <a:schemeClr val="accent2">
              <a:lumMod val="75000"/>
            </a:schemeClr>
          </a:solidFill>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bg1">
                    <a:lumMod val="95000"/>
                  </a:schemeClr>
                </a:solidFill>
                <a:latin typeface="微软雅黑" panose="020B0503020204020204" pitchFamily="34" charset="-122"/>
                <a:ea typeface="微软雅黑" panose="020B0503020204020204" pitchFamily="34" charset="-122"/>
              </a:rPr>
              <a:t>在后续的章节中，将介绍</a:t>
            </a:r>
            <a:r>
              <a:rPr lang="en-US" altLang="zh-CN" sz="1600" b="1" dirty="0" smtClean="0">
                <a:ln w="0"/>
                <a:solidFill>
                  <a:schemeClr val="bg1">
                    <a:lumMod val="95000"/>
                  </a:schemeClr>
                </a:solidFill>
                <a:latin typeface="微软雅黑" panose="020B0503020204020204" pitchFamily="34" charset="-122"/>
                <a:ea typeface="微软雅黑" panose="020B0503020204020204" pitchFamily="34" charset="-122"/>
              </a:rPr>
              <a:t>Pandas</a:t>
            </a:r>
            <a:r>
              <a:rPr lang="zh-CN" altLang="en-US" sz="1600" b="1" dirty="0" smtClean="0">
                <a:ln w="0"/>
                <a:solidFill>
                  <a:schemeClr val="bg1">
                    <a:lumMod val="95000"/>
                  </a:schemeClr>
                </a:solidFill>
                <a:latin typeface="微软雅黑" panose="020B0503020204020204" pitchFamily="34" charset="-122"/>
                <a:ea typeface="微软雅黑" panose="020B0503020204020204" pitchFamily="34" charset="-122"/>
              </a:rPr>
              <a:t>模块读写各种格式的数据，它更加强大</a:t>
            </a:r>
            <a:r>
              <a:rPr lang="zh-CN" altLang="en-US" sz="1600" dirty="0" smtClean="0">
                <a:ln w="0"/>
                <a:solidFill>
                  <a:schemeClr val="bg1">
                    <a:lumMod val="9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bg1">
                  <a:lumMod val="9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anim calcmode="lin" valueType="num">
                                      <p:cBhvr>
                                        <p:cTn id="24" dur="500" fill="hold"/>
                                        <p:tgtEl>
                                          <p:spTgt spid="8"/>
                                        </p:tgtEl>
                                        <p:attrNameLst>
                                          <p:attrName>ppt_x</p:attrName>
                                        </p:attrNameLst>
                                      </p:cBhvr>
                                      <p:tavLst>
                                        <p:tav tm="0">
                                          <p:val>
                                            <p:strVal val="#ppt_x"/>
                                          </p:val>
                                        </p:tav>
                                        <p:tav tm="100000">
                                          <p:val>
                                            <p:strVal val="#ppt_x"/>
                                          </p:val>
                                        </p:tav>
                                      </p:tavLst>
                                    </p:anim>
                                    <p:anim calcmode="lin" valueType="num">
                                      <p:cBhvr>
                                        <p:cTn id="2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anim calcmode="lin" valueType="num">
                                      <p:cBhvr>
                                        <p:cTn id="31" dur="500" fill="hold"/>
                                        <p:tgtEl>
                                          <p:spTgt spid="10"/>
                                        </p:tgtEl>
                                        <p:attrNameLst>
                                          <p:attrName>ppt_x</p:attrName>
                                        </p:attrNameLst>
                                      </p:cBhvr>
                                      <p:tavLst>
                                        <p:tav tm="0">
                                          <p:val>
                                            <p:strVal val="#ppt_x"/>
                                          </p:val>
                                        </p:tav>
                                        <p:tav tm="100000">
                                          <p:val>
                                            <p:strVal val="#ppt_x"/>
                                          </p:val>
                                        </p:tav>
                                      </p:tavLst>
                                    </p:anim>
                                    <p:anim calcmode="lin" valueType="num">
                                      <p:cBhvr>
                                        <p:cTn id="3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p:cTn id="42" dur="500" fill="hold"/>
                                        <p:tgtEl>
                                          <p:spTgt spid="14"/>
                                        </p:tgtEl>
                                        <p:attrNameLst>
                                          <p:attrName>ppt_w</p:attrName>
                                        </p:attrNameLst>
                                      </p:cBhvr>
                                      <p:tavLst>
                                        <p:tav tm="0">
                                          <p:val>
                                            <p:fltVal val="0"/>
                                          </p:val>
                                        </p:tav>
                                        <p:tav tm="100000">
                                          <p:val>
                                            <p:strVal val="#ppt_w"/>
                                          </p:val>
                                        </p:tav>
                                      </p:tavLst>
                                    </p:anim>
                                    <p:anim calcmode="lin" valueType="num">
                                      <p:cBhvr>
                                        <p:cTn id="43" dur="500" fill="hold"/>
                                        <p:tgtEl>
                                          <p:spTgt spid="14"/>
                                        </p:tgtEl>
                                        <p:attrNameLst>
                                          <p:attrName>ppt_h</p:attrName>
                                        </p:attrNameLst>
                                      </p:cBhvr>
                                      <p:tavLst>
                                        <p:tav tm="0">
                                          <p:val>
                                            <p:fltVal val="0"/>
                                          </p:val>
                                        </p:tav>
                                        <p:tav tm="100000">
                                          <p:val>
                                            <p:strVal val="#ppt_h"/>
                                          </p:val>
                                        </p:tav>
                                      </p:tavLst>
                                    </p:anim>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9" grpId="0" animBg="1"/>
      <p:bldP spid="11" grpId="0"/>
      <p:bldP spid="2"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1. </a:t>
            </a:r>
            <a:r>
              <a:rPr lang="zh-CN" altLang="en-US" sz="3000" dirty="0" smtClean="0">
                <a:solidFill>
                  <a:schemeClr val="tx1">
                    <a:lumMod val="65000"/>
                    <a:lumOff val="35000"/>
                  </a:schemeClr>
                </a:solidFill>
              </a:rPr>
              <a:t>快速的元素级数组函数</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掌握通用函数实现快速的元素级数组函数处理数据</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5. </a:t>
            </a:r>
            <a:r>
              <a:rPr lang="zh-CN" altLang="en-US" sz="3000" dirty="0" smtClean="0">
                <a:solidFill>
                  <a:schemeClr val="tx1">
                    <a:lumMod val="65000"/>
                    <a:lumOff val="35000"/>
                  </a:schemeClr>
                </a:solidFill>
              </a:rPr>
              <a:t>线性代数</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掌握高维数组矩阵的各种矢量计算。</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5578771"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5.1 </a:t>
            </a:r>
            <a:r>
              <a:rPr lang="en-US" altLang="zh-CN" sz="25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 在线性代数中的应用</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0" y="1513205"/>
            <a:ext cx="12361545" cy="1568450"/>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线性代数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（如</a:t>
            </a:r>
            <a:r>
              <a:rPr lang="zh-CN" altLang="en-US" sz="1600" dirty="0" smtClean="0">
                <a:ln w="0"/>
                <a:solidFill>
                  <a:schemeClr val="accent2"/>
                </a:solidFill>
                <a:latin typeface="微软雅黑" panose="020B0503020204020204" pitchFamily="34" charset="-122"/>
                <a:ea typeface="微软雅黑" panose="020B0503020204020204" pitchFamily="34" charset="-122"/>
              </a:rPr>
              <a:t>矩阵乘法</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2"/>
                </a:solidFill>
                <a:latin typeface="微软雅黑" panose="020B0503020204020204" pitchFamily="34" charset="-122"/>
                <a:ea typeface="微软雅黑" panose="020B0503020204020204" pitchFamily="34" charset="-122"/>
              </a:rPr>
              <a:t>矩阵分解</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accent2"/>
                </a:solidFill>
                <a:latin typeface="微软雅黑" panose="020B0503020204020204" pitchFamily="34" charset="-122"/>
                <a:ea typeface="微软雅黑" panose="020B0503020204020204" pitchFamily="34" charset="-122"/>
              </a:rPr>
              <a:t>行列式</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以及</a:t>
            </a:r>
            <a:r>
              <a:rPr lang="zh-CN" altLang="en-US" sz="1600" dirty="0" smtClean="0">
                <a:ln w="0"/>
                <a:solidFill>
                  <a:schemeClr val="accent2"/>
                </a:solidFill>
                <a:latin typeface="微软雅黑" panose="020B0503020204020204" pitchFamily="34" charset="-122"/>
                <a:ea typeface="微软雅黑" panose="020B0503020204020204" pitchFamily="34" charset="-122"/>
              </a:rPr>
              <a:t>其他方阵数学</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等）是任何数组库的</a:t>
            </a:r>
            <a:r>
              <a:rPr lang="zh-CN" altLang="en-US" sz="1600" dirty="0" smtClean="0">
                <a:ln w="0"/>
                <a:solidFill>
                  <a:srgbClr val="C00000"/>
                </a:solidFill>
                <a:latin typeface="微软雅黑" panose="020B0503020204020204" pitchFamily="34" charset="-122"/>
                <a:ea typeface="微软雅黑" panose="020B0503020204020204" pitchFamily="34" charset="-122"/>
              </a:rPr>
              <a:t>重要组成部分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不像某些语言（如</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MATLAB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），通过 * 对两个二维数组想成得到的是一个元素级的积，而不是矩阵点积。</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提供了一个用于矩阵乘法的</a:t>
            </a:r>
            <a:r>
              <a:rPr lang="en-US" altLang="zh-CN" sz="1600" dirty="0" smtClean="0">
                <a:ln w="0"/>
                <a:solidFill>
                  <a:srgbClr val="C00000"/>
                </a:solidFill>
                <a:latin typeface="微软雅黑" panose="020B0503020204020204" pitchFamily="34" charset="-122"/>
                <a:ea typeface="微软雅黑" panose="020B0503020204020204" pitchFamily="34" charset="-122"/>
              </a:rPr>
              <a:t>dot</a:t>
            </a:r>
            <a:r>
              <a:rPr lang="zh-CN" altLang="en-US" sz="1600" dirty="0" smtClean="0">
                <a:ln w="0"/>
                <a:solidFill>
                  <a:srgbClr val="C00000"/>
                </a:solidFill>
                <a:latin typeface="微软雅黑" panose="020B0503020204020204" pitchFamily="34" charset="-122"/>
                <a:ea typeface="微软雅黑" panose="020B0503020204020204" pitchFamily="34" charset="-122"/>
              </a:rPr>
              <a:t>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（即是一个数组的方法也是</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numpy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命名空间中的一个函数）。</a:t>
            </a:r>
            <a:endPar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np.dot(a, 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（求</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sym typeface="+mn-ea"/>
              </a:rPr>
              <a:t>点积</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对于二维数组，它计算的是矩阵乘积，对于一维数组，它计算的是其乘积和(数学上称之为内积）。</a:t>
            </a:r>
            <a:endPar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95" y="3614065"/>
            <a:ext cx="35153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示例：矩阵乘法</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q02-demo13.py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3479605" y="3517084"/>
            <a:ext cx="4757092" cy="321164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2</a:t>
            </a:r>
            <a:r>
              <a:rPr lang="zh-CN" altLang="en-US" sz="1400" dirty="0">
                <a:solidFill>
                  <a:schemeClr val="accent6"/>
                </a:solidFill>
              </a:rPr>
              <a:t>行</a:t>
            </a:r>
            <a:r>
              <a:rPr lang="en-US" altLang="zh-CN" sz="1400" dirty="0">
                <a:solidFill>
                  <a:schemeClr val="accent6"/>
                </a:solidFill>
              </a:rPr>
              <a:t>3</a:t>
            </a:r>
            <a:r>
              <a:rPr lang="zh-CN" altLang="en-US" sz="1400" dirty="0">
                <a:solidFill>
                  <a:schemeClr val="accent6"/>
                </a:solidFill>
              </a:rPr>
              <a:t>列的二维数组矩阵</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arr1 = </a:t>
            </a:r>
            <a:r>
              <a:rPr lang="en-US" altLang="zh-CN" sz="1400" dirty="0" err="1">
                <a:solidFill>
                  <a:schemeClr val="tx1">
                    <a:lumMod val="65000"/>
                    <a:lumOff val="35000"/>
                  </a:schemeClr>
                </a:solidFill>
              </a:rPr>
              <a:t>np.arange</a:t>
            </a:r>
            <a:r>
              <a:rPr lang="en-US" altLang="zh-CN" sz="1400" dirty="0">
                <a:solidFill>
                  <a:schemeClr val="tx1">
                    <a:lumMod val="65000"/>
                    <a:lumOff val="35000"/>
                  </a:schemeClr>
                </a:solidFill>
              </a:rPr>
              <a:t>(2,6).</a:t>
            </a:r>
            <a:r>
              <a:rPr lang="en-US" altLang="zh-CN" sz="1400" dirty="0">
                <a:solidFill>
                  <a:schemeClr val="accent2"/>
                </a:solidFill>
              </a:rPr>
              <a:t>reshape</a:t>
            </a:r>
            <a:r>
              <a:rPr lang="en-US" altLang="zh-CN" sz="1400" dirty="0">
                <a:solidFill>
                  <a:schemeClr val="tx1">
                    <a:lumMod val="65000"/>
                    <a:lumOff val="35000"/>
                  </a:schemeClr>
                </a:solidFill>
              </a:rPr>
              <a:t>((2,3))</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arr1</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3</a:t>
            </a:r>
            <a:r>
              <a:rPr lang="zh-CN" altLang="en-US" sz="1400" dirty="0">
                <a:solidFill>
                  <a:schemeClr val="accent6"/>
                </a:solidFill>
              </a:rPr>
              <a:t>行</a:t>
            </a:r>
            <a:r>
              <a:rPr lang="en-US" altLang="zh-CN" sz="1400" dirty="0">
                <a:solidFill>
                  <a:schemeClr val="accent6"/>
                </a:solidFill>
              </a:rPr>
              <a:t>3</a:t>
            </a:r>
            <a:r>
              <a:rPr lang="zh-CN" altLang="en-US" sz="1400" dirty="0">
                <a:solidFill>
                  <a:schemeClr val="accent6"/>
                </a:solidFill>
              </a:rPr>
              <a:t>列的二维数组矩阵</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arr2 = </a:t>
            </a:r>
            <a:r>
              <a:rPr lang="en-US" altLang="zh-CN" sz="1400" dirty="0" err="1">
                <a:solidFill>
                  <a:schemeClr val="tx1">
                    <a:lumMod val="65000"/>
                    <a:lumOff val="35000"/>
                  </a:schemeClr>
                </a:solidFill>
              </a:rPr>
              <a:t>np.arange</a:t>
            </a:r>
            <a:r>
              <a:rPr lang="en-US" altLang="zh-CN" sz="1400" dirty="0">
                <a:solidFill>
                  <a:schemeClr val="tx1">
                    <a:lumMod val="65000"/>
                    <a:lumOff val="35000"/>
                  </a:schemeClr>
                </a:solidFill>
              </a:rPr>
              <a:t>(6,10).</a:t>
            </a:r>
            <a:r>
              <a:rPr lang="en-US" altLang="zh-CN" sz="1400" dirty="0">
                <a:solidFill>
                  <a:schemeClr val="accent2"/>
                </a:solidFill>
              </a:rPr>
              <a:t>reshape</a:t>
            </a:r>
            <a:r>
              <a:rPr lang="en-US" altLang="zh-CN" sz="1400" dirty="0">
                <a:solidFill>
                  <a:schemeClr val="tx1">
                    <a:lumMod val="65000"/>
                    <a:lumOff val="35000"/>
                  </a:schemeClr>
                </a:solidFill>
              </a:rPr>
              <a:t>((3,3))</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arr2</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arr1</a:t>
            </a:r>
            <a:r>
              <a:rPr lang="zh-CN" altLang="en-US" sz="1400" dirty="0">
                <a:solidFill>
                  <a:schemeClr val="accent6"/>
                </a:solidFill>
              </a:rPr>
              <a:t>数组矩阵乘以</a:t>
            </a:r>
            <a:r>
              <a:rPr lang="en-US" altLang="zh-CN" sz="1400" dirty="0">
                <a:solidFill>
                  <a:schemeClr val="accent6"/>
                </a:solidFill>
              </a:rPr>
              <a:t>arr2</a:t>
            </a:r>
            <a:r>
              <a:rPr lang="zh-CN" altLang="en-US" sz="1400" dirty="0">
                <a:solidFill>
                  <a:schemeClr val="accent6"/>
                </a:solidFill>
              </a:rPr>
              <a:t>数组矩阵</a:t>
            </a:r>
            <a:endParaRPr lang="zh-CN" altLang="en-US" sz="1400" dirty="0">
              <a:solidFill>
                <a:schemeClr val="accent6"/>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arr1.</a:t>
            </a:r>
            <a:r>
              <a:rPr lang="en-US" altLang="zh-CN" sz="1400" dirty="0">
                <a:solidFill>
                  <a:schemeClr val="accent2"/>
                </a:solidFill>
              </a:rPr>
              <a:t>dot</a:t>
            </a:r>
            <a:r>
              <a:rPr lang="en-US" altLang="zh-CN" sz="1400" dirty="0">
                <a:solidFill>
                  <a:schemeClr val="tx1">
                    <a:lumMod val="65000"/>
                    <a:lumOff val="35000"/>
                  </a:schemeClr>
                </a:solidFill>
              </a:rPr>
              <a:t>(arr2) </a:t>
            </a:r>
            <a:r>
              <a:rPr lang="en-US" altLang="zh-CN" sz="1400" dirty="0">
                <a:solidFill>
                  <a:schemeClr val="accent6"/>
                </a:solidFill>
              </a:rPr>
              <a:t># </a:t>
            </a:r>
            <a:r>
              <a:rPr lang="zh-CN" altLang="en-US" sz="1400" dirty="0">
                <a:solidFill>
                  <a:schemeClr val="accent6"/>
                </a:solidFill>
              </a:rPr>
              <a:t>等价</a:t>
            </a:r>
            <a:r>
              <a:rPr lang="en-US" altLang="zh-CN" sz="1400" dirty="0">
                <a:solidFill>
                  <a:schemeClr val="accent6"/>
                </a:solidFill>
              </a:rPr>
              <a:t>np.dot(arr1,arr2)</a:t>
            </a:r>
            <a:endParaRPr lang="en-US" altLang="zh-CN" sz="1400" dirty="0">
              <a:solidFill>
                <a:schemeClr val="accent6"/>
              </a:solidFill>
            </a:endParaRPr>
          </a:p>
          <a:p>
            <a:pPr>
              <a:lnSpc>
                <a:spcPct val="150000"/>
              </a:lnSpc>
            </a:pPr>
            <a:r>
              <a:rPr lang="en-US" altLang="zh-CN" sz="1400" dirty="0" smtClean="0">
                <a:solidFill>
                  <a:schemeClr val="accent6"/>
                </a:solidFill>
              </a:rPr>
              <a:t># </a:t>
            </a:r>
            <a:r>
              <a:rPr lang="zh-CN" altLang="en-US" sz="1400" dirty="0">
                <a:solidFill>
                  <a:schemeClr val="accent6"/>
                </a:solidFill>
              </a:rPr>
              <a:t>二维矩阵与一维矩阵点积运算后得到一个一维数组</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np.</a:t>
            </a:r>
            <a:r>
              <a:rPr lang="en-US" altLang="zh-CN" sz="1400" dirty="0">
                <a:solidFill>
                  <a:schemeClr val="accent2"/>
                </a:solidFill>
              </a:rPr>
              <a:t>dot</a:t>
            </a:r>
            <a:r>
              <a:rPr lang="en-US" altLang="zh-CN" sz="1400" dirty="0">
                <a:solidFill>
                  <a:schemeClr val="tx1">
                    <a:lumMod val="65000"/>
                    <a:lumOff val="35000"/>
                  </a:schemeClr>
                </a:solidFill>
              </a:rPr>
              <a:t>(arr1, </a:t>
            </a:r>
            <a:r>
              <a:rPr lang="en-US" altLang="zh-CN" sz="1400" dirty="0" err="1">
                <a:solidFill>
                  <a:schemeClr val="tx1">
                    <a:lumMod val="65000"/>
                    <a:lumOff val="35000"/>
                  </a:schemeClr>
                </a:solidFill>
              </a:rPr>
              <a:t>np.</a:t>
            </a:r>
            <a:r>
              <a:rPr lang="en-US" altLang="zh-CN" sz="1400" dirty="0" err="1">
                <a:solidFill>
                  <a:schemeClr val="accent2"/>
                </a:solidFill>
              </a:rPr>
              <a:t>ones</a:t>
            </a:r>
            <a:r>
              <a:rPr lang="en-US" altLang="zh-CN" sz="1400" dirty="0">
                <a:solidFill>
                  <a:schemeClr val="tx1">
                    <a:lumMod val="65000"/>
                    <a:lumOff val="35000"/>
                  </a:schemeClr>
                </a:solidFill>
              </a:rPr>
              <a:t>(2))</a:t>
            </a:r>
            <a:endParaRPr lang="en-US" altLang="zh-CN" sz="1400" dirty="0" smtClean="0">
              <a:solidFill>
                <a:schemeClr val="tx1">
                  <a:lumMod val="65000"/>
                  <a:lumOff val="35000"/>
                </a:schemeClr>
              </a:solidFill>
            </a:endParaRPr>
          </a:p>
        </p:txBody>
      </p:sp>
      <p:sp>
        <p:nvSpPr>
          <p:cNvPr id="10" name="标题 1"/>
          <p:cNvSpPr txBox="1"/>
          <p:nvPr/>
        </p:nvSpPr>
        <p:spPr>
          <a:xfrm>
            <a:off x="8307817" y="3097731"/>
            <a:ext cx="3884364" cy="382912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sz="1400" dirty="0" smtClean="0">
                <a:solidFill>
                  <a:schemeClr val="accent6"/>
                </a:solidFill>
              </a:rPr>
              <a:t>[[2 3]</a:t>
            </a:r>
            <a:endParaRPr sz="1400" dirty="0" smtClean="0">
              <a:solidFill>
                <a:schemeClr val="accent6"/>
              </a:solidFill>
            </a:endParaRPr>
          </a:p>
          <a:p>
            <a:pPr>
              <a:lnSpc>
                <a:spcPct val="150000"/>
              </a:lnSpc>
            </a:pPr>
            <a:r>
              <a:rPr sz="1400" dirty="0" smtClean="0">
                <a:solidFill>
                  <a:schemeClr val="accent6"/>
                </a:solidFill>
              </a:rPr>
              <a:t> [4 5]]</a:t>
            </a:r>
            <a:endParaRPr sz="1400" dirty="0" smtClean="0">
              <a:solidFill>
                <a:schemeClr val="accent6"/>
              </a:solidFill>
            </a:endParaRPr>
          </a:p>
          <a:p>
            <a:pPr>
              <a:lnSpc>
                <a:spcPct val="150000"/>
              </a:lnSpc>
            </a:pPr>
            <a:endParaRPr sz="1400" dirty="0" smtClean="0">
              <a:solidFill>
                <a:schemeClr val="accent6"/>
              </a:solidFill>
            </a:endParaRPr>
          </a:p>
          <a:p>
            <a:pPr>
              <a:lnSpc>
                <a:spcPct val="150000"/>
              </a:lnSpc>
            </a:pPr>
            <a:r>
              <a:rPr sz="1400" dirty="0" smtClean="0">
                <a:solidFill>
                  <a:schemeClr val="accent6"/>
                </a:solidFill>
              </a:rPr>
              <a:t>[[6 7]</a:t>
            </a:r>
            <a:endParaRPr sz="1400" dirty="0" smtClean="0">
              <a:solidFill>
                <a:schemeClr val="accent6"/>
              </a:solidFill>
            </a:endParaRPr>
          </a:p>
          <a:p>
            <a:pPr>
              <a:lnSpc>
                <a:spcPct val="150000"/>
              </a:lnSpc>
            </a:pPr>
            <a:r>
              <a:rPr sz="1400" dirty="0" smtClean="0">
                <a:solidFill>
                  <a:schemeClr val="accent6"/>
                </a:solidFill>
              </a:rPr>
              <a:t> [8 9]]</a:t>
            </a:r>
            <a:endParaRPr sz="1400" dirty="0" smtClean="0">
              <a:solidFill>
                <a:schemeClr val="accent6"/>
              </a:solidFill>
            </a:endParaRPr>
          </a:p>
          <a:p>
            <a:pPr>
              <a:lnSpc>
                <a:spcPct val="150000"/>
              </a:lnSpc>
            </a:pPr>
            <a:endParaRPr sz="1400" dirty="0" smtClean="0">
              <a:solidFill>
                <a:schemeClr val="accent6"/>
              </a:solidFill>
            </a:endParaRPr>
          </a:p>
          <a:p>
            <a:pPr>
              <a:lnSpc>
                <a:spcPct val="150000"/>
              </a:lnSpc>
            </a:pPr>
            <a:r>
              <a:rPr sz="1400" dirty="0" smtClean="0">
                <a:solidFill>
                  <a:schemeClr val="accent6"/>
                </a:solidFill>
              </a:rPr>
              <a:t>[[36 41]</a:t>
            </a:r>
            <a:endParaRPr sz="1400" dirty="0" smtClean="0">
              <a:solidFill>
                <a:schemeClr val="accent6"/>
              </a:solidFill>
            </a:endParaRPr>
          </a:p>
          <a:p>
            <a:pPr>
              <a:lnSpc>
                <a:spcPct val="150000"/>
              </a:lnSpc>
            </a:pPr>
            <a:r>
              <a:rPr sz="1400" dirty="0" smtClean="0">
                <a:solidFill>
                  <a:schemeClr val="accent6"/>
                </a:solidFill>
              </a:rPr>
              <a:t> [64 73]]</a:t>
            </a:r>
            <a:r>
              <a:rPr lang="en-US" altLang="zh-CN" sz="1400" dirty="0">
                <a:solidFill>
                  <a:schemeClr val="bg1">
                    <a:lumMod val="95000"/>
                  </a:schemeClr>
                </a:solidFill>
              </a:rPr>
              <a:t>   </a:t>
            </a:r>
            <a:endParaRPr lang="en-US" altLang="zh-CN" sz="1400" dirty="0">
              <a:solidFill>
                <a:schemeClr val="bg1">
                  <a:lumMod val="95000"/>
                </a:schemeClr>
              </a:solidFill>
            </a:endParaRPr>
          </a:p>
          <a:p>
            <a:pPr>
              <a:lnSpc>
                <a:spcPct val="150000"/>
              </a:lnSpc>
            </a:pPr>
            <a:endParaRPr lang="en-US" altLang="zh-CN" sz="1400" dirty="0" smtClean="0">
              <a:solidFill>
                <a:schemeClr val="bg1">
                  <a:lumMod val="95000"/>
                </a:schemeClr>
              </a:solidFill>
            </a:endParaRPr>
          </a:p>
          <a:p>
            <a:pPr>
              <a:lnSpc>
                <a:spcPct val="150000"/>
              </a:lnSpc>
            </a:pPr>
            <a:r>
              <a:rPr lang="en-US" altLang="zh-CN" sz="1400" dirty="0">
                <a:solidFill>
                  <a:schemeClr val="accent6"/>
                </a:solidFill>
              </a:rPr>
              <a:t>## </a:t>
            </a:r>
            <a:r>
              <a:rPr lang="en-US" altLang="zh-CN" sz="1400" dirty="0" smtClean="0">
                <a:solidFill>
                  <a:schemeClr val="accent6"/>
                </a:solidFill>
              </a:rPr>
              <a:t>arr1</a:t>
            </a:r>
            <a:r>
              <a:rPr lang="zh-CN" altLang="en-US" sz="1400" dirty="0" smtClean="0">
                <a:solidFill>
                  <a:schemeClr val="accent6"/>
                </a:solidFill>
              </a:rPr>
              <a:t>乘以 全</a:t>
            </a:r>
            <a:r>
              <a:rPr lang="en-US" altLang="zh-CN" sz="1400" dirty="0" smtClean="0">
                <a:solidFill>
                  <a:schemeClr val="accent6"/>
                </a:solidFill>
              </a:rPr>
              <a:t>1</a:t>
            </a:r>
            <a:r>
              <a:rPr lang="zh-CN" altLang="en-US" sz="1400" dirty="0">
                <a:solidFill>
                  <a:schemeClr val="accent6"/>
                </a:solidFill>
              </a:rPr>
              <a:t>一</a:t>
            </a:r>
            <a:r>
              <a:rPr lang="zh-CN" altLang="en-US" sz="1400" dirty="0" smtClean="0">
                <a:solidFill>
                  <a:schemeClr val="accent6"/>
                </a:solidFill>
              </a:rPr>
              <a:t>维数组的</a:t>
            </a:r>
            <a:r>
              <a:rPr lang="zh-CN" altLang="en-US" sz="1400" dirty="0">
                <a:solidFill>
                  <a:schemeClr val="accent6"/>
                </a:solidFill>
              </a:rPr>
              <a:t>结果 </a:t>
            </a:r>
            <a:r>
              <a:rPr lang="en-US" altLang="zh-CN" sz="1400" dirty="0">
                <a:solidFill>
                  <a:schemeClr val="accent6"/>
                </a:solidFill>
              </a:rPr>
              <a:t>##</a:t>
            </a:r>
            <a:r>
              <a:rPr lang="en-US" altLang="zh-CN" sz="1400" dirty="0">
                <a:solidFill>
                  <a:schemeClr val="bg1">
                    <a:lumMod val="95000"/>
                  </a:schemeClr>
                </a:solidFill>
              </a:rPr>
              <a:t>                                                                          </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[5. 9.]</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10"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custDataLst>
              <p:tags r:id="rId1"/>
            </p:custDataLst>
          </p:nvPr>
        </p:nvPicPr>
        <p:blipFill>
          <a:blip r:embed="rId2"/>
          <a:stretch>
            <a:fillRect/>
          </a:stretch>
        </p:blipFill>
        <p:spPr>
          <a:xfrm>
            <a:off x="6942455" y="2019300"/>
            <a:ext cx="4876800" cy="4150995"/>
          </a:xfrm>
          <a:prstGeom prst="rect">
            <a:avLst/>
          </a:prstGeom>
        </p:spPr>
      </p:pic>
      <p:sp>
        <p:nvSpPr>
          <p:cNvPr id="5" name="文本框 4"/>
          <p:cNvSpPr txBox="1"/>
          <p:nvPr/>
        </p:nvSpPr>
        <p:spPr>
          <a:xfrm>
            <a:off x="6724015" y="1059180"/>
            <a:ext cx="4514850" cy="645160"/>
          </a:xfrm>
          <a:prstGeom prst="rect">
            <a:avLst/>
          </a:prstGeom>
          <a:noFill/>
        </p:spPr>
        <p:txBody>
          <a:bodyPr wrap="square" rtlCol="0" anchor="t">
            <a:spAutoFit/>
          </a:bodyPr>
          <a:lstStyle/>
          <a:p>
            <a:r>
              <a:rPr lang="zh-CN" altLang="en-US"/>
              <a:t>利用表格计算法来解释上面的,二维数组乘积的结果计算过程如下表，所示：</a:t>
            </a:r>
            <a:endParaRPr lang="zh-CN" altLang="en-US"/>
          </a:p>
        </p:txBody>
      </p:sp>
      <p:sp>
        <p:nvSpPr>
          <p:cNvPr id="6" name="文本框 5"/>
          <p:cNvSpPr txBox="1"/>
          <p:nvPr/>
        </p:nvSpPr>
        <p:spPr>
          <a:xfrm>
            <a:off x="398145" y="1097280"/>
            <a:ext cx="4259580" cy="645160"/>
          </a:xfrm>
          <a:prstGeom prst="rect">
            <a:avLst/>
          </a:prstGeom>
          <a:noFill/>
        </p:spPr>
        <p:txBody>
          <a:bodyPr wrap="square" rtlCol="0" anchor="t">
            <a:spAutoFit/>
          </a:bodyPr>
          <a:lstStyle/>
          <a:p>
            <a:r>
              <a:rPr lang="zh-CN" altLang="en-US"/>
              <a:t>利用表格计算法来解释上面的一维数组乘积的结果计算过程如下表所示：</a:t>
            </a:r>
            <a:endParaRPr lang="zh-CN" altLang="en-US"/>
          </a:p>
        </p:txBody>
      </p:sp>
      <p:pic>
        <p:nvPicPr>
          <p:cNvPr id="7" name="图片 6"/>
          <p:cNvPicPr>
            <a:picLocks noChangeAspect="1"/>
          </p:cNvPicPr>
          <p:nvPr/>
        </p:nvPicPr>
        <p:blipFill>
          <a:blip r:embed="rId3"/>
          <a:stretch>
            <a:fillRect/>
          </a:stretch>
        </p:blipFill>
        <p:spPr>
          <a:xfrm>
            <a:off x="799465" y="2947670"/>
            <a:ext cx="3457575" cy="962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14489" y="1008493"/>
            <a:ext cx="10464711"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rgbClr val="C00000"/>
                </a:solidFill>
                <a:latin typeface="微软雅黑" panose="020B0503020204020204" pitchFamily="34" charset="-122"/>
                <a:ea typeface="微软雅黑" panose="020B0503020204020204" pitchFamily="34" charset="-122"/>
              </a:rPr>
              <a:t>n</a:t>
            </a:r>
            <a:r>
              <a:rPr lang="en-US" altLang="zh-CN" sz="1600" dirty="0" err="1" smtClean="0">
                <a:ln w="0"/>
                <a:solidFill>
                  <a:srgbClr val="C00000"/>
                </a:solidFill>
                <a:latin typeface="微软雅黑" panose="020B0503020204020204" pitchFamily="34" charset="-122"/>
                <a:ea typeface="微软雅黑" panose="020B0503020204020204" pitchFamily="34" charset="-122"/>
              </a:rPr>
              <a:t>umpy.linalg</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中有一组标准的矩阵分解运算以及诸如求逆和行列式之类的操作。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跟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MATLAB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语言等所使用的是</a:t>
            </a:r>
            <a:r>
              <a:rPr lang="zh-CN" altLang="en-US" sz="1600" dirty="0" smtClean="0">
                <a:ln w="0"/>
                <a:solidFill>
                  <a:srgbClr val="C00000"/>
                </a:solidFill>
                <a:latin typeface="微软雅黑" panose="020B0503020204020204" pitchFamily="34" charset="-122"/>
                <a:ea typeface="微软雅黑" panose="020B0503020204020204" pitchFamily="34" charset="-122"/>
              </a:rPr>
              <a:t>相同的行业标准级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Fortran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库，如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BLAS</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LAPACK</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IntelMKL</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等。</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242772" y="1933766"/>
            <a:ext cx="4839335"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示例：矩阵逆值和</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QR</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分解计算</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q02-demo14.py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242772" y="2347325"/>
            <a:ext cx="4757092" cy="405994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err="1">
                <a:solidFill>
                  <a:schemeClr val="accent6"/>
                </a:solidFill>
              </a:rPr>
              <a:t>NumPy</a:t>
            </a:r>
            <a:r>
              <a:rPr lang="zh-CN" altLang="en-US" sz="1400" dirty="0">
                <a:solidFill>
                  <a:schemeClr val="accent6"/>
                </a:solidFill>
              </a:rPr>
              <a:t>模块</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i</a:t>
            </a:r>
            <a:r>
              <a:rPr lang="en-US" altLang="zh-CN" sz="1400" dirty="0">
                <a:solidFill>
                  <a:srgbClr val="0563C1"/>
                </a:solidFill>
              </a:rPr>
              <a:t>mport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numpy</a:t>
            </a:r>
            <a:r>
              <a:rPr lang="en-US" altLang="zh-CN" sz="1400" dirty="0">
                <a:solidFill>
                  <a:schemeClr val="tx1">
                    <a:lumMod val="65000"/>
                    <a:lumOff val="35000"/>
                  </a:schemeClr>
                </a:solidFill>
              </a:rPr>
              <a:t> </a:t>
            </a:r>
            <a:r>
              <a:rPr lang="en-US" altLang="zh-CN" sz="1400" dirty="0">
                <a:solidFill>
                  <a:srgbClr val="0563C1"/>
                </a:solidFill>
              </a:rPr>
              <a:t>as</a:t>
            </a:r>
            <a:r>
              <a:rPr lang="en-US" altLang="zh-CN" sz="1400" dirty="0">
                <a:solidFill>
                  <a:schemeClr val="tx1">
                    <a:lumMod val="65000"/>
                    <a:lumOff val="35000"/>
                  </a:schemeClr>
                </a:solidFill>
              </a:rPr>
              <a:t> np</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导入</a:t>
            </a:r>
            <a:r>
              <a:rPr lang="en-US" altLang="zh-CN" sz="1400" dirty="0" err="1">
                <a:solidFill>
                  <a:schemeClr val="accent6"/>
                </a:solidFill>
              </a:rPr>
              <a:t>linalg</a:t>
            </a:r>
            <a:endParaRPr lang="en-US" altLang="zh-CN" sz="1400" dirty="0">
              <a:solidFill>
                <a:schemeClr val="accent6"/>
              </a:solidFill>
            </a:endParaRPr>
          </a:p>
          <a:p>
            <a:pPr>
              <a:lnSpc>
                <a:spcPct val="150000"/>
              </a:lnSpc>
            </a:pPr>
            <a:r>
              <a:rPr lang="en-US" altLang="zh-CN" sz="1400" dirty="0">
                <a:solidFill>
                  <a:srgbClr val="0563C1"/>
                </a:solidFill>
              </a:rPr>
              <a:t>from</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numpy.</a:t>
            </a:r>
            <a:r>
              <a:rPr lang="en-US" altLang="zh-CN" sz="1400" dirty="0" err="1">
                <a:solidFill>
                  <a:schemeClr val="accent2"/>
                </a:solidFill>
              </a:rPr>
              <a:t>linalg</a:t>
            </a:r>
            <a:r>
              <a:rPr lang="en-US" altLang="zh-CN" sz="1400" dirty="0">
                <a:solidFill>
                  <a:srgbClr val="0563C1"/>
                </a:solidFill>
              </a:rPr>
              <a:t> import </a:t>
            </a:r>
            <a:r>
              <a:rPr lang="en-US" altLang="zh-CN" sz="1400" dirty="0" err="1">
                <a:solidFill>
                  <a:schemeClr val="accent2"/>
                </a:solidFill>
              </a:rPr>
              <a:t>inv</a:t>
            </a:r>
            <a:r>
              <a:rPr lang="en-US" altLang="zh-CN" sz="1400" dirty="0">
                <a:solidFill>
                  <a:schemeClr val="tx1">
                    <a:lumMod val="65000"/>
                    <a:lumOff val="35000"/>
                  </a:schemeClr>
                </a:solidFill>
              </a:rPr>
              <a:t>, </a:t>
            </a:r>
            <a:r>
              <a:rPr lang="en-US" altLang="zh-CN" sz="1400" dirty="0" err="1" smtClean="0">
                <a:solidFill>
                  <a:schemeClr val="accent2"/>
                </a:solidFill>
              </a:rPr>
              <a:t>qr</a:t>
            </a:r>
            <a:endParaRPr lang="en-US" altLang="zh-CN" sz="1400" dirty="0">
              <a:solidFill>
                <a:schemeClr val="accent2"/>
              </a:solidFill>
            </a:endParaRPr>
          </a:p>
          <a:p>
            <a:pPr>
              <a:lnSpc>
                <a:spcPct val="150000"/>
              </a:lnSpc>
            </a:pPr>
            <a:r>
              <a:rPr lang="en-US" altLang="zh-CN" sz="1400" dirty="0">
                <a:solidFill>
                  <a:schemeClr val="accent6"/>
                </a:solidFill>
              </a:rPr>
              <a:t># </a:t>
            </a:r>
            <a:r>
              <a:rPr lang="zh-CN" altLang="en-US" sz="1400" dirty="0">
                <a:solidFill>
                  <a:schemeClr val="accent6"/>
                </a:solidFill>
              </a:rPr>
              <a:t>创建一个</a:t>
            </a:r>
            <a:r>
              <a:rPr lang="en-US" altLang="zh-CN" sz="1400" dirty="0">
                <a:solidFill>
                  <a:schemeClr val="accent6"/>
                </a:solidFill>
              </a:rPr>
              <a:t>5*5</a:t>
            </a:r>
            <a:r>
              <a:rPr lang="zh-CN" altLang="en-US" sz="1400" dirty="0">
                <a:solidFill>
                  <a:schemeClr val="accent6"/>
                </a:solidFill>
              </a:rPr>
              <a:t>的正态分布二维数组矩阵</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np.random.</a:t>
            </a:r>
            <a:r>
              <a:rPr lang="en-US" altLang="zh-CN" sz="1400" dirty="0" err="1">
                <a:solidFill>
                  <a:schemeClr val="accent2"/>
                </a:solidFill>
              </a:rPr>
              <a:t>randn</a:t>
            </a:r>
            <a:r>
              <a:rPr lang="en-US" altLang="zh-CN" sz="1400" dirty="0">
                <a:solidFill>
                  <a:schemeClr val="tx1">
                    <a:lumMod val="65000"/>
                    <a:lumOff val="35000"/>
                  </a:schemeClr>
                </a:solidFill>
              </a:rPr>
              <a:t>(3,3)</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获取矩阵的逆运算值</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accent2"/>
                </a:solidFill>
              </a:rPr>
              <a:t>inv</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获取矩阵的</a:t>
            </a:r>
            <a:r>
              <a:rPr lang="en-US" altLang="zh-CN" sz="1400" dirty="0">
                <a:solidFill>
                  <a:schemeClr val="accent6"/>
                </a:solidFill>
              </a:rPr>
              <a:t>QR</a:t>
            </a:r>
            <a:r>
              <a:rPr lang="zh-CN" altLang="en-US" sz="1400" dirty="0">
                <a:solidFill>
                  <a:schemeClr val="accent6"/>
                </a:solidFill>
              </a:rPr>
              <a:t>分解操作值</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q,r</a:t>
            </a:r>
            <a:r>
              <a:rPr lang="en-US" altLang="zh-CN" sz="1400" dirty="0">
                <a:solidFill>
                  <a:schemeClr val="tx1">
                    <a:lumMod val="65000"/>
                    <a:lumOff val="35000"/>
                  </a:schemeClr>
                </a:solidFill>
              </a:rPr>
              <a:t> = </a:t>
            </a:r>
            <a:r>
              <a:rPr lang="en-US" altLang="zh-CN" sz="1400" dirty="0" err="1">
                <a:solidFill>
                  <a:schemeClr val="accent2"/>
                </a:solidFill>
              </a:rPr>
              <a:t>qr</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r</a:t>
            </a:r>
            <a:endParaRPr lang="en-US" altLang="zh-CN" sz="1400" dirty="0" smtClean="0">
              <a:solidFill>
                <a:schemeClr val="tx1">
                  <a:lumMod val="65000"/>
                  <a:lumOff val="35000"/>
                </a:schemeClr>
              </a:solidFill>
            </a:endParaRPr>
          </a:p>
        </p:txBody>
      </p:sp>
      <p:sp>
        <p:nvSpPr>
          <p:cNvPr id="10" name="标题 1"/>
          <p:cNvSpPr txBox="1"/>
          <p:nvPr/>
        </p:nvSpPr>
        <p:spPr>
          <a:xfrm>
            <a:off x="5999863" y="2208822"/>
            <a:ext cx="4493965" cy="3829120"/>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smtClean="0">
                <a:solidFill>
                  <a:schemeClr val="accent6"/>
                </a:solidFill>
              </a:rPr>
              <a:t>求解</a:t>
            </a:r>
            <a:r>
              <a:rPr lang="en-US" altLang="zh-CN" sz="1400" dirty="0" err="1" smtClean="0">
                <a:solidFill>
                  <a:schemeClr val="accent6"/>
                </a:solidFill>
              </a:rPr>
              <a:t>arr</a:t>
            </a:r>
            <a:r>
              <a:rPr lang="zh-CN" altLang="en-US" sz="1400" dirty="0" smtClean="0">
                <a:solidFill>
                  <a:schemeClr val="accent6"/>
                </a:solidFill>
              </a:rPr>
              <a:t>矩阵的逆值 </a:t>
            </a:r>
            <a:r>
              <a:rPr lang="en-US" altLang="zh-CN" sz="1400" dirty="0" smtClean="0">
                <a:solidFill>
                  <a:schemeClr val="accent6"/>
                </a:solidFill>
              </a:rPr>
              <a:t>##</a:t>
            </a:r>
            <a:endParaRPr lang="en-US" altLang="zh-CN" sz="1400" dirty="0" smtClean="0">
              <a:solidFill>
                <a:schemeClr val="accent6"/>
              </a:solidFill>
            </a:endParaRPr>
          </a:p>
          <a:p>
            <a:pPr>
              <a:lnSpc>
                <a:spcPct val="150000"/>
              </a:lnSpc>
            </a:pPr>
            <a:r>
              <a:rPr lang="en-US" altLang="zh-CN" sz="1400" dirty="0">
                <a:solidFill>
                  <a:schemeClr val="bg1">
                    <a:lumMod val="95000"/>
                  </a:schemeClr>
                </a:solidFill>
              </a:rPr>
              <a:t>[[ 0.39785539  1.27430483 -0.25870544]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[-0.20255213 -0.43153582  1.98320168]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[ 0.33045091 -0.92606243  2.37564286]]    </a:t>
            </a:r>
            <a:endParaRPr lang="en-US" altLang="zh-CN" sz="1400" dirty="0">
              <a:solidFill>
                <a:schemeClr val="bg1">
                  <a:lumMod val="9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求解</a:t>
            </a:r>
            <a:r>
              <a:rPr lang="en-US" altLang="zh-CN" sz="1400" dirty="0" err="1">
                <a:solidFill>
                  <a:schemeClr val="accent6"/>
                </a:solidFill>
              </a:rPr>
              <a:t>arr</a:t>
            </a:r>
            <a:r>
              <a:rPr lang="zh-CN" altLang="en-US" sz="1400" dirty="0" smtClean="0">
                <a:solidFill>
                  <a:schemeClr val="accent6"/>
                </a:solidFill>
              </a:rPr>
              <a:t>矩阵的</a:t>
            </a:r>
            <a:r>
              <a:rPr lang="en-US" altLang="zh-CN" sz="1400" dirty="0" smtClean="0">
                <a:solidFill>
                  <a:schemeClr val="accent6"/>
                </a:solidFill>
              </a:rPr>
              <a:t>QR</a:t>
            </a:r>
            <a:r>
              <a:rPr lang="zh-CN" altLang="en-US" sz="1400" dirty="0" smtClean="0">
                <a:solidFill>
                  <a:schemeClr val="accent6"/>
                </a:solidFill>
              </a:rPr>
              <a:t>分解计算 </a:t>
            </a:r>
            <a:r>
              <a:rPr lang="en-US" altLang="zh-CN" sz="1400" dirty="0" smtClean="0">
                <a:solidFill>
                  <a:schemeClr val="accent6"/>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[[-0.8512536   0.34307577 -0.47595867]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         -1.79174774  1.36718134]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          0.          0.38894114]]</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3"/>
            <a:ext cx="982608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常用</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numpy.linalg</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函数列表：</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248228" y="1605038"/>
          <a:ext cx="9710057" cy="4450080"/>
        </p:xfrm>
        <a:graphic>
          <a:graphicData uri="http://schemas.openxmlformats.org/drawingml/2006/table">
            <a:tbl>
              <a:tblPr firstRow="1" bandRow="1">
                <a:tableStyleId>{21E4AEA4-8DFA-4A89-87EB-49C32662AFE0}</a:tableStyleId>
              </a:tblPr>
              <a:tblGrid>
                <a:gridCol w="1567543"/>
                <a:gridCol w="8142514"/>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diag</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以一个一维数组的形式返回方阵的对角线（或非对角线）元素，或将一维数组转换为方阵（非对角线元素为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dot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矩阵乘法。</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trace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计算对角线元素的和。</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det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计算矩阵行列式。</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eig</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计算方阵的本征值和本征向量。</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inv</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计算方阵的逆。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pinv</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计算矩阵的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Moore-Penrose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伪逆。</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qr</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QR</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分解。</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svd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计算奇异值分解（</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SVD</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solve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解线性方程组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Ax = b</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，其中</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为一个方阵。</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lstsq</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Ax = b</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的最小二乘值、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6. </a:t>
            </a:r>
            <a:r>
              <a:rPr lang="zh-CN" altLang="en-US" sz="3000" dirty="0" smtClean="0">
                <a:solidFill>
                  <a:schemeClr val="tx1">
                    <a:lumMod val="65000"/>
                    <a:lumOff val="35000"/>
                  </a:schemeClr>
                </a:solidFill>
              </a:rPr>
              <a:t>随机数生成</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掌握随机数生成的方法。</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2369559" cy="477054"/>
          </a:xfrm>
          <a:prstGeom prst="rect">
            <a:avLst/>
          </a:prstGeom>
        </p:spPr>
        <p:txBody>
          <a:bodyPr wrap="none">
            <a:spAutoFit/>
          </a:bodyPr>
          <a:lstStyle/>
          <a:p>
            <a:r>
              <a:rPr lang="en-US" altLang="zh-CN"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6</a:t>
            </a:r>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随机数生成</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10464711"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US" altLang="zh-CN" sz="1600" dirty="0" err="1">
                <a:ln w="0"/>
                <a:solidFill>
                  <a:srgbClr val="C00000"/>
                </a:solidFill>
                <a:latin typeface="微软雅黑" panose="020B0503020204020204" pitchFamily="34" charset="-122"/>
                <a:ea typeface="微软雅黑" panose="020B0503020204020204" pitchFamily="34" charset="-122"/>
              </a:rPr>
              <a:t>n</a:t>
            </a:r>
            <a:r>
              <a:rPr lang="en-US" altLang="zh-CN" sz="1600" dirty="0" err="1" smtClean="0">
                <a:ln w="0"/>
                <a:solidFill>
                  <a:srgbClr val="C00000"/>
                </a:solidFill>
                <a:latin typeface="微软雅黑" panose="020B0503020204020204" pitchFamily="34" charset="-122"/>
                <a:ea typeface="微软雅黑" panose="020B0503020204020204" pitchFamily="34" charset="-122"/>
              </a:rPr>
              <a:t>umpy.random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模块对</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内置的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random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进行了补充。</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accent2"/>
                </a:solidFill>
                <a:latin typeface="微软雅黑" panose="020B0503020204020204" pitchFamily="34" charset="-122"/>
                <a:ea typeface="微软雅黑" panose="020B0503020204020204" pitchFamily="34" charset="-122"/>
              </a:rPr>
              <a:t>增加</a:t>
            </a:r>
            <a:r>
              <a:rPr lang="zh-CN" altLang="en-US" sz="1600" dirty="0" smtClean="0">
                <a:ln w="0"/>
                <a:solidFill>
                  <a:schemeClr val="accent2"/>
                </a:solidFill>
                <a:latin typeface="微软雅黑" panose="020B0503020204020204" pitchFamily="34" charset="-122"/>
                <a:ea typeface="微软雅黑" panose="020B0503020204020204" pitchFamily="34" charset="-122"/>
              </a:rPr>
              <a:t>了</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一些用于高效生成</a:t>
            </a:r>
            <a:r>
              <a:rPr lang="zh-CN" altLang="en-US" sz="1600" dirty="0" smtClean="0">
                <a:ln w="0"/>
                <a:solidFill>
                  <a:schemeClr val="accent6"/>
                </a:solidFill>
                <a:latin typeface="微软雅黑" panose="020B0503020204020204" pitchFamily="34" charset="-122"/>
                <a:ea typeface="微软雅黑" panose="020B0503020204020204" pitchFamily="34" charset="-122"/>
              </a:rPr>
              <a:t>多种概率分布的样本值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692715" y="3036850"/>
            <a:ext cx="2702560" cy="337185"/>
          </a:xfrm>
          <a:prstGeom prst="rect">
            <a:avLst/>
          </a:prstGeom>
        </p:spPr>
        <p:txBody>
          <a:bodyPr wrap="none">
            <a:spAutoFit/>
          </a:bodyPr>
          <a:lstStyle/>
          <a:p>
            <a:pPr algn="l"/>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示例：</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en-US" altLang="zh-CN" sz="1400" i="1"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q02-demo15.py</a:t>
            </a:r>
            <a:r>
              <a:rPr lang="zh-CN" altLang="en-US" sz="1400" i="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8" name="标题 1"/>
          <p:cNvSpPr txBox="1"/>
          <p:nvPr/>
        </p:nvSpPr>
        <p:spPr>
          <a:xfrm>
            <a:off x="1692715" y="3450409"/>
            <a:ext cx="4757092" cy="1136105"/>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创建一个</a:t>
            </a:r>
            <a:r>
              <a:rPr lang="zh-CN" altLang="en-US" sz="1400" dirty="0" smtClean="0">
                <a:solidFill>
                  <a:schemeClr val="accent6"/>
                </a:solidFill>
              </a:rPr>
              <a:t>标准正</a:t>
            </a:r>
            <a:r>
              <a:rPr lang="zh-CN" altLang="en-US" sz="1400" dirty="0">
                <a:solidFill>
                  <a:schemeClr val="accent6"/>
                </a:solidFill>
              </a:rPr>
              <a:t>态</a:t>
            </a:r>
            <a:r>
              <a:rPr lang="en-US" altLang="zh-CN" sz="1400" dirty="0">
                <a:solidFill>
                  <a:schemeClr val="accent6"/>
                </a:solidFill>
              </a:rPr>
              <a:t>(</a:t>
            </a:r>
            <a:r>
              <a:rPr lang="zh-CN" altLang="en-US" sz="1400" dirty="0">
                <a:solidFill>
                  <a:schemeClr val="accent6"/>
                </a:solidFill>
              </a:rPr>
              <a:t>高斯</a:t>
            </a:r>
            <a:r>
              <a:rPr lang="en-US" altLang="zh-CN" sz="1400" dirty="0">
                <a:solidFill>
                  <a:schemeClr val="accent6"/>
                </a:solidFill>
              </a:rPr>
              <a:t>)</a:t>
            </a:r>
            <a:r>
              <a:rPr lang="zh-CN" altLang="en-US" sz="1400" dirty="0">
                <a:solidFill>
                  <a:schemeClr val="accent6"/>
                </a:solidFill>
              </a:rPr>
              <a:t>分布的</a:t>
            </a:r>
            <a:r>
              <a:rPr lang="en-US" altLang="zh-CN" sz="1400" dirty="0">
                <a:solidFill>
                  <a:schemeClr val="accent6"/>
                </a:solidFill>
              </a:rPr>
              <a:t>4*4</a:t>
            </a:r>
            <a:r>
              <a:rPr lang="zh-CN" altLang="en-US" sz="1400" dirty="0">
                <a:solidFill>
                  <a:schemeClr val="accent6"/>
                </a:solidFill>
              </a:rPr>
              <a:t>数组</a:t>
            </a:r>
            <a:endParaRPr lang="zh-CN" altLang="en-US" sz="1400" dirty="0">
              <a:solidFill>
                <a:schemeClr val="accent6"/>
              </a:solidFill>
            </a:endParaRPr>
          </a:p>
          <a:p>
            <a:pPr>
              <a:lnSpc>
                <a:spcPct val="150000"/>
              </a:lnSpc>
            </a:pPr>
            <a:r>
              <a:rPr lang="en-US" altLang="zh-CN" sz="1400" dirty="0" err="1">
                <a:solidFill>
                  <a:schemeClr val="tx1">
                    <a:lumMod val="75000"/>
                    <a:lumOff val="25000"/>
                  </a:schemeClr>
                </a:solidFill>
              </a:rPr>
              <a:t>arr</a:t>
            </a:r>
            <a:r>
              <a:rPr lang="en-US" altLang="zh-CN" sz="1400" dirty="0">
                <a:solidFill>
                  <a:schemeClr val="tx1">
                    <a:lumMod val="75000"/>
                    <a:lumOff val="25000"/>
                  </a:schemeClr>
                </a:solidFill>
              </a:rPr>
              <a:t> = </a:t>
            </a:r>
            <a:r>
              <a:rPr lang="en-US" altLang="zh-CN" sz="1400" dirty="0" err="1">
                <a:solidFill>
                  <a:schemeClr val="tx1">
                    <a:lumMod val="75000"/>
                    <a:lumOff val="25000"/>
                  </a:schemeClr>
                </a:solidFill>
              </a:rPr>
              <a:t>np.random.</a:t>
            </a:r>
            <a:r>
              <a:rPr lang="en-US" altLang="zh-CN" sz="1400" dirty="0" err="1">
                <a:solidFill>
                  <a:schemeClr val="accent2"/>
                </a:solidFill>
              </a:rPr>
              <a:t>normal</a:t>
            </a:r>
            <a:r>
              <a:rPr lang="en-US" altLang="zh-CN" sz="1400" dirty="0">
                <a:solidFill>
                  <a:schemeClr val="tx1">
                    <a:lumMod val="75000"/>
                    <a:lumOff val="25000"/>
                  </a:schemeClr>
                </a:solidFill>
              </a:rPr>
              <a:t>(</a:t>
            </a:r>
            <a:r>
              <a:rPr lang="en-US" altLang="zh-CN" sz="1400" dirty="0">
                <a:solidFill>
                  <a:schemeClr val="accent2"/>
                </a:solidFill>
              </a:rPr>
              <a:t>size</a:t>
            </a:r>
            <a:r>
              <a:rPr lang="en-US" altLang="zh-CN" sz="1400" dirty="0">
                <a:solidFill>
                  <a:schemeClr val="tx1">
                    <a:lumMod val="75000"/>
                    <a:lumOff val="25000"/>
                  </a:schemeClr>
                </a:solidFill>
              </a:rPr>
              <a:t>=(4,4))</a:t>
            </a:r>
            <a:endParaRPr lang="en-US" altLang="zh-CN" sz="1400" dirty="0">
              <a:solidFill>
                <a:schemeClr val="tx1">
                  <a:lumMod val="75000"/>
                  <a:lumOff val="25000"/>
                </a:schemeClr>
              </a:solidFill>
            </a:endParaRPr>
          </a:p>
          <a:p>
            <a:pPr>
              <a:lnSpc>
                <a:spcPct val="150000"/>
              </a:lnSpc>
            </a:pPr>
            <a:r>
              <a:rPr lang="en-US" altLang="zh-CN" sz="1400" dirty="0">
                <a:solidFill>
                  <a:srgbClr val="0563C1"/>
                </a:solidFill>
              </a:rPr>
              <a:t>print</a:t>
            </a:r>
            <a:r>
              <a:rPr lang="en-US" altLang="zh-CN" sz="1400" dirty="0">
                <a:solidFill>
                  <a:schemeClr val="tx1">
                    <a:lumMod val="75000"/>
                    <a:lumOff val="25000"/>
                  </a:schemeClr>
                </a:solidFill>
              </a:rPr>
              <a:t> </a:t>
            </a:r>
            <a:r>
              <a:rPr lang="en-US" altLang="zh-CN" sz="1400" dirty="0" err="1">
                <a:solidFill>
                  <a:schemeClr val="tx1">
                    <a:lumMod val="75000"/>
                    <a:lumOff val="25000"/>
                  </a:schemeClr>
                </a:solidFill>
              </a:rPr>
              <a:t>arr</a:t>
            </a:r>
            <a:endParaRPr lang="en-US" altLang="zh-CN" sz="1400" dirty="0" smtClean="0">
              <a:solidFill>
                <a:schemeClr val="tx1">
                  <a:lumMod val="75000"/>
                  <a:lumOff val="25000"/>
                </a:schemeClr>
              </a:solidFill>
            </a:endParaRPr>
          </a:p>
        </p:txBody>
      </p:sp>
      <p:sp>
        <p:nvSpPr>
          <p:cNvPr id="10" name="标题 1"/>
          <p:cNvSpPr txBox="1"/>
          <p:nvPr/>
        </p:nvSpPr>
        <p:spPr>
          <a:xfrm>
            <a:off x="5593464" y="4050330"/>
            <a:ext cx="5001964" cy="150683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[[ 0.30076868 -1.9752576  -0.42999038  1.50834487]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[ 0.43871814 -1.12690808  0.22578238  1.40687117]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[-0.90519908  1.53863628  0.67738441  0.88394848]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[ 1.53650382 -1.41332728  0.41190381  0.99472054]] </a:t>
            </a:r>
            <a:endParaRPr lang="en-US" altLang="zh-CN" sz="1400" dirty="0">
              <a:solidFill>
                <a:schemeClr val="bg1">
                  <a:lumMod val="95000"/>
                </a:schemeClr>
              </a:solidFill>
            </a:endParaRPr>
          </a:p>
        </p:txBody>
      </p:sp>
      <p:sp>
        <p:nvSpPr>
          <p:cNvPr id="9" name="矩形 8"/>
          <p:cNvSpPr/>
          <p:nvPr/>
        </p:nvSpPr>
        <p:spPr>
          <a:xfrm>
            <a:off x="1364431" y="2551073"/>
            <a:ext cx="10464711"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例如：用 </a:t>
            </a:r>
            <a:r>
              <a:rPr lang="en-US" altLang="zh-CN" sz="1600" dirty="0" smtClean="0">
                <a:ln w="0"/>
                <a:solidFill>
                  <a:srgbClr val="C00000"/>
                </a:solidFill>
                <a:latin typeface="微软雅黑" panose="020B0503020204020204" pitchFamily="34" charset="-122"/>
                <a:ea typeface="微软雅黑" panose="020B0503020204020204" pitchFamily="34" charset="-122"/>
              </a:rPr>
              <a:t>normal</a:t>
            </a:r>
            <a:r>
              <a:rPr lang="zh-CN" altLang="en-US" sz="1600" dirty="0" smtClean="0">
                <a:ln w="0"/>
                <a:solidFill>
                  <a:srgbClr val="C00000"/>
                </a:solidFill>
                <a:latin typeface="微软雅黑" panose="020B0503020204020204" pitchFamily="34" charset="-122"/>
                <a:ea typeface="微软雅黑" panose="020B0503020204020204" pitchFamily="34" charset="-122"/>
              </a:rPr>
              <a:t>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来得到一个标准正态分布的</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4*4</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样本数组。</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715" y="4586514"/>
            <a:ext cx="3675327" cy="23861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数学和统计方法</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3" name="矩形 12"/>
          <p:cNvSpPr/>
          <p:nvPr/>
        </p:nvSpPr>
        <p:spPr>
          <a:xfrm>
            <a:off x="943516" y="1008493"/>
            <a:ext cx="982608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部分</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numpy.random</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函数列表：</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1248228" y="1605038"/>
          <a:ext cx="9710057" cy="4810760"/>
        </p:xfrm>
        <a:graphic>
          <a:graphicData uri="http://schemas.openxmlformats.org/drawingml/2006/table">
            <a:tbl>
              <a:tblPr firstRow="1" bandRow="1">
                <a:tableStyleId>{21E4AEA4-8DFA-4A89-87EB-49C32662AFE0}</a:tableStyleId>
              </a:tblPr>
              <a:tblGrid>
                <a:gridCol w="1567543"/>
                <a:gridCol w="8142514"/>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seed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确定随机数生成器的种子。</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permutation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返回一个序列的随机排序或返回一个随机排序的范围。</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shuffle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对一个序列就地随机排序。</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rand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产生均匀分布的样本值。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randint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从给定的上下限范围随机选取整数。</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randn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产生正态分布（平均值为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，标准值为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）的样本值，类似于</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MATLAB</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接口。</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binomial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产生二项分布的样本值。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normal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产生正态（高斯）分布的样本值。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beta</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Beta</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chisquare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产生卡方分布的样本值。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185420">
                <a:tc>
                  <a:txBody>
                    <a:bodyPr/>
                    <a:lstStyle/>
                    <a:p>
                      <a:pPr algn="ctr">
                        <a:lnSpc>
                          <a:spcPct val="150000"/>
                        </a:lnSpc>
                      </a:pP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gamma</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Gamma</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185420">
                <a:tc>
                  <a:txBody>
                    <a:bodyPr/>
                    <a:lstStyle/>
                    <a:p>
                      <a:pPr algn="ctr">
                        <a:lnSpc>
                          <a:spcPct val="150000"/>
                        </a:lnSpc>
                      </a:pP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uniform</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产生在</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1 )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中均匀分布的样本值。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zh-CN" altLang="en-US" sz="3000" dirty="0" smtClean="0">
                <a:solidFill>
                  <a:schemeClr val="tx1">
                    <a:lumMod val="65000"/>
                    <a:lumOff val="35000"/>
                  </a:schemeClr>
                </a:solidFill>
              </a:rPr>
              <a:t>实战任务：</a:t>
            </a:r>
            <a:r>
              <a:rPr lang="en-US" altLang="zh-CN" sz="3000" dirty="0" smtClean="0">
                <a:solidFill>
                  <a:schemeClr val="tx1">
                    <a:lumMod val="65000"/>
                    <a:lumOff val="35000"/>
                  </a:schemeClr>
                </a:solidFill>
              </a:rPr>
              <a:t> </a:t>
            </a:r>
            <a:r>
              <a:rPr lang="zh-CN" altLang="en-US" sz="3000" dirty="0" smtClean="0">
                <a:solidFill>
                  <a:schemeClr val="tx1">
                    <a:lumMod val="65000"/>
                    <a:lumOff val="35000"/>
                  </a:schemeClr>
                </a:solidFill>
              </a:rPr>
              <a:t>随机漫步</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综合应用随机数样本生成及</a:t>
            </a:r>
            <a:r>
              <a:rPr lang="zh-CN" altLang="en-US" sz="1400" b="0" dirty="0" smtClean="0">
                <a:solidFill>
                  <a:schemeClr val="tx1">
                    <a:lumMod val="65000"/>
                    <a:lumOff val="35000"/>
                  </a:schemeClr>
                </a:solidFill>
              </a:rPr>
              <a:t>统计分析</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2" name="矩形 11"/>
          <p:cNvSpPr/>
          <p:nvPr/>
        </p:nvSpPr>
        <p:spPr>
          <a:xfrm>
            <a:off x="871036" y="1036427"/>
            <a:ext cx="1787669" cy="477054"/>
          </a:xfrm>
          <a:prstGeom prst="rect">
            <a:avLst/>
          </a:prstGeom>
        </p:spPr>
        <p:txBody>
          <a:bodyPr wrap="none">
            <a:spAutoFit/>
          </a:bodyPr>
          <a:lstStyle/>
          <a:p>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需求分析：</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3" name="矩形 12"/>
          <p:cNvSpPr/>
          <p:nvPr/>
        </p:nvSpPr>
        <p:spPr>
          <a:xfrm>
            <a:off x="1364432" y="1632607"/>
            <a:ext cx="10464711" cy="1200329"/>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数据从</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开始，每次步长为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或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，随机漫步</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100</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次，统计每次累计的步数。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统计本次随机漫步的累计步数最小值和最大值。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设置临界值为</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，分析出第一次到达临界值（正负</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5</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均可）的步数。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p:nvSpPr>
        <p:spPr>
          <a:xfrm>
            <a:off x="1364432" y="2915526"/>
            <a:ext cx="1210588" cy="338554"/>
          </a:xfrm>
          <a:prstGeom prst="rect">
            <a:avLst/>
          </a:prstGeom>
        </p:spPr>
        <p:txBody>
          <a:bodyPr wrap="none">
            <a:spAutoFit/>
          </a:bodyPr>
          <a:lstStyle/>
          <a:p>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扩展需求：</a:t>
            </a:r>
            <a:endPar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1364432" y="3230713"/>
            <a:ext cx="10464711" cy="418191"/>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绘制折线图，对数据进行可视化显示。</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p:nvSpPr>
        <p:spPr>
          <a:xfrm>
            <a:off x="878296" y="4193285"/>
            <a:ext cx="1787669" cy="477054"/>
          </a:xfrm>
          <a:prstGeom prst="rect">
            <a:avLst/>
          </a:prstGeom>
        </p:spPr>
        <p:txBody>
          <a:bodyPr wrap="none">
            <a:spAutoFit/>
          </a:bodyPr>
          <a:lstStyle/>
          <a:p>
            <a:r>
              <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技术</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分析：</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6" name="矩形 15"/>
          <p:cNvSpPr/>
          <p:nvPr/>
        </p:nvSpPr>
        <p:spPr>
          <a:xfrm>
            <a:off x="1371692" y="4789465"/>
            <a:ext cx="10464711" cy="1569660"/>
          </a:xfrm>
          <a:prstGeom prst="rect">
            <a:avLst/>
          </a:prstGeom>
        </p:spPr>
        <p:txBody>
          <a:bodyPr wrap="square">
            <a:spAutoFit/>
          </a:bodyPr>
          <a:lstStyle/>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normal</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生成标准的正态（高斯）分布的样本值。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np.where</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实现数据转化。</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min</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max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cumsum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argmax</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统计函数进行数据分析。</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使用</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matplotlib</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模块进行可视化呈现。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345045" y="4247515"/>
            <a:ext cx="2540000" cy="368300"/>
          </a:xfrm>
          <a:prstGeom prst="rect">
            <a:avLst/>
          </a:prstGeom>
          <a:noFill/>
        </p:spPr>
        <p:txBody>
          <a:bodyPr wrap="square" rtlCol="0" anchor="t">
            <a:spAutoFit/>
          </a:bodyPr>
          <a:lstStyle/>
          <a:p>
            <a:r>
              <a:rPr lang="zh-CN" altLang="en-US"/>
              <a:t>q02-demo16.py</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通用函数介绍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1379036" y="1628998"/>
            <a:ext cx="10246906"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通用函数</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（即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ufunc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）是一种对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ndarray</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中的数据</a:t>
            </a:r>
            <a:r>
              <a:rPr lang="zh-CN" altLang="en-US" sz="1600" dirty="0" smtClean="0">
                <a:ln w="0"/>
                <a:solidFill>
                  <a:srgbClr val="C00000"/>
                </a:solidFill>
                <a:latin typeface="微软雅黑" panose="020B0503020204020204" pitchFamily="34" charset="-122"/>
                <a:ea typeface="微软雅黑" panose="020B0503020204020204" pitchFamily="34" charset="-122"/>
              </a:rPr>
              <a:t>执行元素级运算</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的函数。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可以</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将其看做简单函数（接受一个或多个标量值，并产生一个或多个标量值）的</a:t>
            </a:r>
            <a:r>
              <a:rPr lang="zh-CN" altLang="en-US" sz="1600" dirty="0" smtClean="0">
                <a:ln w="0"/>
                <a:solidFill>
                  <a:srgbClr val="C00000"/>
                </a:solidFill>
                <a:latin typeface="微软雅黑" panose="020B0503020204020204" pitchFamily="34" charset="-122"/>
                <a:ea typeface="微软雅黑" panose="020B0503020204020204" pitchFamily="34" charset="-122"/>
              </a:rPr>
              <a:t>矢量化包装器</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p:nvSpPr>
        <p:spPr>
          <a:xfrm>
            <a:off x="871036" y="978368"/>
            <a:ext cx="2048959" cy="477054"/>
          </a:xfrm>
          <a:prstGeom prst="rect">
            <a:avLst/>
          </a:prstGeom>
        </p:spPr>
        <p:txBody>
          <a:bodyPr wrap="none">
            <a:spAutoFit/>
          </a:bodyPr>
          <a:lstStyle/>
          <a:p>
            <a:r>
              <a:rPr lang="en-US" altLang="zh-CN"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1.1 </a:t>
            </a:r>
            <a:r>
              <a:rPr lang="zh-CN" altLang="en-US" sz="25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通用函数</a:t>
            </a:r>
            <a:endParaRPr lang="zh-CN" altLang="en-US" sz="25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9" name="矩形 8"/>
          <p:cNvSpPr/>
          <p:nvPr/>
        </p:nvSpPr>
        <p:spPr>
          <a:xfrm>
            <a:off x="1379036" y="2633571"/>
            <a:ext cx="3032760" cy="368300"/>
          </a:xfrm>
          <a:prstGeom prst="rect">
            <a:avLst/>
          </a:prstGeom>
        </p:spPr>
        <p:txBody>
          <a:bodyPr wrap="none">
            <a:spAutoFit/>
          </a:bodyPr>
          <a:lstStyle/>
          <a:p>
            <a:pPr algn="l"/>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q02-demo01.py</a:t>
            </a:r>
            <a:r>
              <a:rPr lang="zh-CN" altLang="en-US"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379036" y="3050802"/>
            <a:ext cx="10246906"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许多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ufunc</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都是简单的元素级变量，如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sqrt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（计算各元素的平方根）和 </a:t>
            </a:r>
            <a:r>
              <a:rPr lang="en-US" altLang="zh-CN" sz="1600" b="1" dirty="0" err="1" smtClean="0">
                <a:ln w="0"/>
                <a:solidFill>
                  <a:schemeClr val="tx1">
                    <a:lumMod val="65000"/>
                    <a:lumOff val="35000"/>
                  </a:schemeClr>
                </a:solidFill>
                <a:latin typeface="微软雅黑" panose="020B0503020204020204" pitchFamily="34" charset="-122"/>
                <a:ea typeface="微软雅黑" panose="020B0503020204020204" pitchFamily="34" charset="-122"/>
              </a:rPr>
              <a:t>exp</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（常量</a:t>
            </a:r>
            <a:r>
              <a:rPr lang="en-US" altLang="zh-CN" sz="1600" b="1" dirty="0" smtClean="0">
                <a:ln w="0"/>
                <a:solidFill>
                  <a:schemeClr val="accent2"/>
                </a:solidFill>
                <a:latin typeface="微软雅黑" panose="020B0503020204020204" pitchFamily="34" charset="-122"/>
                <a:ea typeface="微软雅黑" panose="020B0503020204020204" pitchFamily="34" charset="-122"/>
              </a:rPr>
              <a:t>e</a:t>
            </a:r>
            <a:r>
              <a:rPr lang="zh-CN" altLang="en-US" sz="1600" baseline="50000" dirty="0" smtClean="0">
                <a:ln w="0"/>
                <a:solidFill>
                  <a:schemeClr val="tx1">
                    <a:lumMod val="65000"/>
                    <a:lumOff val="35000"/>
                  </a:schemeClr>
                </a:solidFill>
                <a:latin typeface="微软雅黑" panose="020B0503020204020204" pitchFamily="34" charset="-122"/>
                <a:ea typeface="微软雅黑" panose="020B0503020204020204" pitchFamily="34" charset="-122"/>
              </a:rPr>
              <a:t>各元素值</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692715" y="3593710"/>
            <a:ext cx="3434385" cy="22861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创建一个一维数组</a:t>
            </a:r>
            <a:endParaRPr lang="zh-CN" altLang="en-US" sz="1400" dirty="0">
              <a:solidFill>
                <a:schemeClr val="accent6"/>
              </a:solidFill>
            </a:endParaRPr>
          </a:p>
          <a:p>
            <a:pPr>
              <a:lnSpc>
                <a:spcPts val="2200"/>
              </a:lnSpc>
            </a:pP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 = </a:t>
            </a:r>
            <a:r>
              <a:rPr lang="en-US" altLang="zh-CN" sz="1400" dirty="0" err="1">
                <a:solidFill>
                  <a:schemeClr val="tx1">
                    <a:lumMod val="65000"/>
                    <a:lumOff val="35000"/>
                  </a:schemeClr>
                </a:solidFill>
              </a:rPr>
              <a:t>np.arange</a:t>
            </a:r>
            <a:r>
              <a:rPr lang="en-US" altLang="zh-CN" sz="1400" dirty="0">
                <a:solidFill>
                  <a:schemeClr val="tx1">
                    <a:lumMod val="65000"/>
                    <a:lumOff val="35000"/>
                  </a:schemeClr>
                </a:solidFill>
              </a:rPr>
              <a:t>(10)</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arr</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计算</a:t>
            </a:r>
            <a:r>
              <a:rPr lang="zh-CN" altLang="en-US" sz="1400" dirty="0" smtClean="0">
                <a:solidFill>
                  <a:schemeClr val="accent6"/>
                </a:solidFill>
              </a:rPr>
              <a:t>各</a:t>
            </a:r>
            <a:r>
              <a:rPr lang="zh-CN" altLang="en-US" sz="1400" dirty="0">
                <a:solidFill>
                  <a:schemeClr val="accent6"/>
                </a:solidFill>
              </a:rPr>
              <a:t>元素的平方根</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chemeClr val="accent2"/>
                </a:solidFill>
              </a:rPr>
              <a:t>sqrt</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smtClean="0">
                <a:solidFill>
                  <a:schemeClr val="accent6"/>
                </a:solidFill>
              </a:rPr>
              <a:t>计算常量值</a:t>
            </a:r>
            <a:r>
              <a:rPr lang="en-US" altLang="zh-CN" sz="1400" dirty="0" smtClean="0">
                <a:solidFill>
                  <a:schemeClr val="accent6"/>
                </a:solidFill>
              </a:rPr>
              <a:t>e</a:t>
            </a:r>
            <a:r>
              <a:rPr lang="zh-CN" altLang="en-US" sz="1400" baseline="50000" dirty="0" smtClean="0">
                <a:solidFill>
                  <a:schemeClr val="accent6"/>
                </a:solidFill>
              </a:rPr>
              <a:t>各</a:t>
            </a:r>
            <a:r>
              <a:rPr lang="zh-CN" altLang="en-US" sz="1400" baseline="50000" dirty="0">
                <a:solidFill>
                  <a:schemeClr val="accent6"/>
                </a:solidFill>
              </a:rPr>
              <a:t>元素</a:t>
            </a:r>
            <a:r>
              <a:rPr lang="zh-CN" altLang="en-US" sz="1400" baseline="50000" dirty="0" smtClean="0">
                <a:solidFill>
                  <a:schemeClr val="accent6"/>
                </a:solidFill>
              </a:rPr>
              <a:t>值</a:t>
            </a:r>
            <a:endParaRPr lang="zh-CN" altLang="en-US" sz="1400" baseline="500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chemeClr val="accent2"/>
                </a:solidFill>
              </a:rPr>
              <a:t>exp</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arr</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3" name="标题 1"/>
          <p:cNvSpPr txBox="1"/>
          <p:nvPr/>
        </p:nvSpPr>
        <p:spPr>
          <a:xfrm>
            <a:off x="3967902" y="3631421"/>
            <a:ext cx="6917813" cy="2979835"/>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一维数组 </a:t>
            </a:r>
            <a:r>
              <a:rPr lang="en-US" altLang="zh-CN" sz="1400" dirty="0" err="1" smtClean="0">
                <a:solidFill>
                  <a:schemeClr val="accent6">
                    <a:lumMod val="60000"/>
                    <a:lumOff val="40000"/>
                  </a:schemeClr>
                </a:solidFill>
              </a:rPr>
              <a:t>arr</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smtClean="0">
                <a:solidFill>
                  <a:schemeClr val="bg1">
                    <a:lumMod val="95000"/>
                  </a:schemeClr>
                </a:solidFill>
              </a:rPr>
              <a:t>[</a:t>
            </a:r>
            <a:r>
              <a:rPr lang="en-US" altLang="zh-CN" sz="1400" dirty="0">
                <a:solidFill>
                  <a:schemeClr val="bg1">
                    <a:lumMod val="95000"/>
                  </a:schemeClr>
                </a:solidFill>
              </a:rPr>
              <a:t>0 1 2 3 4 5 6 7 8 9]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计算各元素的平方根 </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[ 0.          1.          1.41421356  1.73205081  2.          2.23606798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2.44948974  2.64575131  2.82842712  3.        ]        </a:t>
            </a:r>
            <a:endParaRPr lang="en-US"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计算</a:t>
            </a:r>
            <a:r>
              <a:rPr lang="zh-CN" altLang="en-US" sz="1400" dirty="0">
                <a:solidFill>
                  <a:schemeClr val="accent6">
                    <a:lumMod val="60000"/>
                    <a:lumOff val="40000"/>
                  </a:schemeClr>
                </a:solidFill>
              </a:rPr>
              <a:t>常量值</a:t>
            </a:r>
            <a:r>
              <a:rPr lang="en-US" altLang="zh-CN" sz="1400" dirty="0">
                <a:solidFill>
                  <a:schemeClr val="accent6">
                    <a:lumMod val="60000"/>
                    <a:lumOff val="40000"/>
                  </a:schemeClr>
                </a:solidFill>
              </a:rPr>
              <a:t>e</a:t>
            </a:r>
            <a:r>
              <a:rPr lang="zh-CN" altLang="en-US" sz="1400" baseline="50000" dirty="0">
                <a:solidFill>
                  <a:schemeClr val="accent6">
                    <a:lumMod val="60000"/>
                    <a:lumOff val="40000"/>
                  </a:schemeClr>
                </a:solidFill>
              </a:rPr>
              <a:t>各元素</a:t>
            </a:r>
            <a:r>
              <a:rPr lang="zh-CN" altLang="en-US" sz="1400" baseline="50000" dirty="0" smtClean="0">
                <a:solidFill>
                  <a:schemeClr val="accent6">
                    <a:lumMod val="60000"/>
                    <a:lumOff val="40000"/>
                  </a:schemeClr>
                </a:solidFill>
              </a:rPr>
              <a:t>值</a:t>
            </a:r>
            <a:r>
              <a:rPr lang="zh-CN" altLang="en-US" sz="1400" dirty="0" smtClean="0">
                <a:solidFill>
                  <a:schemeClr val="accent6">
                    <a:lumMod val="60000"/>
                    <a:lumOff val="40000"/>
                  </a:schemeClr>
                </a:solidFill>
              </a:rPr>
              <a:t>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1.00000000e+00   2.71828183e+00   7.38905610e+00   2.00855369e+01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5.45981500e+01   1.48413159e+02   4.03428793e+02   1.09663316e+03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2.98095799e+03   8.10308393e+03] </a:t>
            </a:r>
            <a:endParaRPr lang="en-US" altLang="zh-CN" sz="1400" dirty="0">
              <a:solidFill>
                <a:schemeClr val="bg1">
                  <a:lumMod val="95000"/>
                </a:schemeClr>
              </a:solidFill>
            </a:endParaRPr>
          </a:p>
        </p:txBody>
      </p:sp>
      <p:sp>
        <p:nvSpPr>
          <p:cNvPr id="14" name="矩形 13"/>
          <p:cNvSpPr/>
          <p:nvPr/>
        </p:nvSpPr>
        <p:spPr>
          <a:xfrm>
            <a:off x="8490857" y="5121338"/>
            <a:ext cx="3338286" cy="461665"/>
          </a:xfrm>
          <a:prstGeom prst="rect">
            <a:avLst/>
          </a:prstGeom>
          <a:solidFill>
            <a:schemeClr val="accent4">
              <a:lumMod val="60000"/>
              <a:lumOff val="40000"/>
            </a:schemeClr>
          </a:solidFill>
        </p:spPr>
        <p:txBody>
          <a:bodyPr wrap="square">
            <a:spAutoFit/>
          </a:bodyPr>
          <a:lstStyle/>
          <a:p>
            <a:pPr algn="ct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这些都属于一元（</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unary</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ufunc</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878295" y="1145430"/>
            <a:ext cx="10595226" cy="477054"/>
          </a:xfrm>
          <a:prstGeom prst="rect">
            <a:avLst/>
          </a:prstGeom>
          <a:noFill/>
        </p:spPr>
        <p:txBody>
          <a:bodyPr wrap="square" lIns="91440" tIns="45720" rIns="91440" bIns="45720">
            <a:spAutoFit/>
          </a:bodyPr>
          <a:lstStyle/>
          <a:p>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Step</a:t>
            </a:r>
            <a:r>
              <a:rPr lang="en-US" altLang="zh-CN" sz="2500" b="1" dirty="0" smtClean="0">
                <a:solidFill>
                  <a:srgbClr val="ED7D31"/>
                </a:solidFill>
                <a:latin typeface="Brush Script Std" panose="03060802040607070404" pitchFamily="66" charset="0"/>
                <a:ea typeface="微软雅黑" panose="020B0503020204020204" pitchFamily="34" charset="-122"/>
              </a:rPr>
              <a:t>1</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：生成随机数据样本</a:t>
            </a:r>
            <a:endParaRPr lang="zh-CN" altLang="en-US" sz="1400" i="1" dirty="0">
              <a:solidFill>
                <a:srgbClr val="ED7D31"/>
              </a:solidFill>
            </a:endParaRPr>
          </a:p>
        </p:txBody>
      </p:sp>
      <p:sp>
        <p:nvSpPr>
          <p:cNvPr id="17" name="矩形 16"/>
          <p:cNvSpPr/>
          <p:nvPr/>
        </p:nvSpPr>
        <p:spPr>
          <a:xfrm>
            <a:off x="1364432" y="1632607"/>
            <a:ext cx="10464711" cy="418191"/>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np.random.normal</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函数生成一个正态（高斯）分布的数据样本值。</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txBox="1"/>
          <p:nvPr/>
        </p:nvSpPr>
        <p:spPr>
          <a:xfrm>
            <a:off x="1418816" y="2252981"/>
            <a:ext cx="4757092" cy="207488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步骤</a:t>
            </a:r>
            <a:r>
              <a:rPr lang="en-US" altLang="zh-CN" sz="1400" dirty="0">
                <a:solidFill>
                  <a:schemeClr val="accent6"/>
                </a:solidFill>
              </a:rPr>
              <a:t>1</a:t>
            </a:r>
            <a:r>
              <a:rPr lang="zh-CN" altLang="en-US" sz="1400" dirty="0">
                <a:solidFill>
                  <a:schemeClr val="accent6"/>
                </a:solidFill>
              </a:rPr>
              <a:t>：生成样本数据 </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accent6"/>
                </a:solidFill>
              </a:rPr>
              <a:t># </a:t>
            </a:r>
            <a:r>
              <a:rPr lang="zh-CN" altLang="en-US" sz="1400" dirty="0">
                <a:solidFill>
                  <a:schemeClr val="accent6"/>
                </a:solidFill>
              </a:rPr>
              <a:t>设置漫步步数为</a:t>
            </a:r>
            <a:r>
              <a:rPr lang="en-US" altLang="zh-CN" sz="1400" dirty="0">
                <a:solidFill>
                  <a:schemeClr val="accent6"/>
                </a:solidFill>
              </a:rPr>
              <a:t>100</a:t>
            </a:r>
            <a:endParaRPr lang="en-US" altLang="zh-CN" sz="1400" dirty="0">
              <a:solidFill>
                <a:schemeClr val="accent6"/>
              </a:solidFill>
            </a:endParaRPr>
          </a:p>
          <a:p>
            <a:pPr>
              <a:lnSpc>
                <a:spcPct val="150000"/>
              </a:lnSpc>
            </a:pPr>
            <a:r>
              <a:rPr lang="en-US" altLang="zh-CN" sz="1400" dirty="0" err="1">
                <a:solidFill>
                  <a:srgbClr val="7030A0"/>
                </a:solidFill>
              </a:rPr>
              <a:t>nsteps</a:t>
            </a:r>
            <a:r>
              <a:rPr lang="en-US" altLang="zh-CN" sz="1400" dirty="0">
                <a:solidFill>
                  <a:schemeClr val="tx1">
                    <a:lumMod val="65000"/>
                    <a:lumOff val="35000"/>
                  </a:schemeClr>
                </a:solidFill>
              </a:rPr>
              <a:t> = 100</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产生正态</a:t>
            </a:r>
            <a:r>
              <a:rPr lang="en-US" altLang="zh-CN" sz="1400" dirty="0">
                <a:solidFill>
                  <a:schemeClr val="accent6"/>
                </a:solidFill>
              </a:rPr>
              <a:t>(</a:t>
            </a:r>
            <a:r>
              <a:rPr lang="zh-CN" altLang="en-US" sz="1400" dirty="0">
                <a:solidFill>
                  <a:schemeClr val="accent6"/>
                </a:solidFill>
              </a:rPr>
              <a:t>高斯</a:t>
            </a:r>
            <a:r>
              <a:rPr lang="en-US" altLang="zh-CN" sz="1400" dirty="0">
                <a:solidFill>
                  <a:schemeClr val="accent6"/>
                </a:solidFill>
              </a:rPr>
              <a:t>)</a:t>
            </a:r>
            <a:r>
              <a:rPr lang="zh-CN" altLang="en-US" sz="1400" dirty="0">
                <a:solidFill>
                  <a:schemeClr val="accent6"/>
                </a:solidFill>
              </a:rPr>
              <a:t>分布的样本值</a:t>
            </a:r>
            <a:r>
              <a:rPr lang="en-US" altLang="zh-CN" sz="1400" dirty="0">
                <a:solidFill>
                  <a:schemeClr val="accent6"/>
                </a:solidFill>
              </a:rPr>
              <a:t>100</a:t>
            </a:r>
            <a:r>
              <a:rPr lang="zh-CN" altLang="en-US" sz="1400" dirty="0">
                <a:solidFill>
                  <a:schemeClr val="accent6"/>
                </a:solidFill>
              </a:rPr>
              <a:t>个</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draws = </a:t>
            </a:r>
            <a:r>
              <a:rPr lang="en-US" altLang="zh-CN" sz="1400" dirty="0" err="1">
                <a:solidFill>
                  <a:schemeClr val="tx1">
                    <a:lumMod val="65000"/>
                    <a:lumOff val="35000"/>
                  </a:schemeClr>
                </a:solidFill>
              </a:rPr>
              <a:t>np.random.</a:t>
            </a:r>
            <a:r>
              <a:rPr lang="en-US" altLang="zh-CN" sz="1400" dirty="0" err="1">
                <a:solidFill>
                  <a:schemeClr val="accent2"/>
                </a:solidFill>
              </a:rPr>
              <a:t>normal</a:t>
            </a:r>
            <a:r>
              <a:rPr lang="en-US" altLang="zh-CN" sz="1400" dirty="0">
                <a:solidFill>
                  <a:schemeClr val="tx1">
                    <a:lumMod val="65000"/>
                    <a:lumOff val="35000"/>
                  </a:schemeClr>
                </a:solidFill>
              </a:rPr>
              <a:t>(0,2, size=</a:t>
            </a:r>
            <a:r>
              <a:rPr lang="en-US" altLang="zh-CN" sz="1400" dirty="0" err="1">
                <a:solidFill>
                  <a:srgbClr val="7030A0"/>
                </a:solidFill>
              </a:rPr>
              <a:t>nsteps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draws</a:t>
            </a:r>
            <a:endParaRPr lang="en-US" altLang="zh-CN" sz="1400" dirty="0" smtClean="0">
              <a:solidFill>
                <a:schemeClr val="tx1">
                  <a:lumMod val="65000"/>
                  <a:lumOff val="35000"/>
                </a:schemeClr>
              </a:solidFill>
            </a:endParaRPr>
          </a:p>
        </p:txBody>
      </p:sp>
      <p:sp>
        <p:nvSpPr>
          <p:cNvPr id="19" name="标题 1"/>
          <p:cNvSpPr txBox="1"/>
          <p:nvPr/>
        </p:nvSpPr>
        <p:spPr>
          <a:xfrm>
            <a:off x="5825691" y="2821033"/>
            <a:ext cx="4943909" cy="246216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[ 1.53691094  1.0967336  -0.96106316 -1.31065221 -0.41073243  0.70715294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  2.00437398  3.69076855 -1.16757784  0.52323501  0.49627658 -1.37904544 </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r>
              <a:rPr lang="zh-CN" altLang="en-US" sz="1400" dirty="0" smtClean="0">
                <a:solidFill>
                  <a:schemeClr val="bg1">
                    <a:lumMod val="95000"/>
                  </a:schemeClr>
                </a:solidFill>
              </a:rPr>
              <a:t>总计</a:t>
            </a:r>
            <a:r>
              <a:rPr lang="en-US" altLang="zh-CN" sz="1400" dirty="0" smtClean="0">
                <a:solidFill>
                  <a:schemeClr val="bg1">
                    <a:lumMod val="95000"/>
                  </a:schemeClr>
                </a:solidFill>
              </a:rPr>
              <a:t>100</a:t>
            </a:r>
            <a:r>
              <a:rPr lang="zh-CN" altLang="en-US" sz="1400" dirty="0" smtClean="0">
                <a:solidFill>
                  <a:schemeClr val="bg1">
                    <a:lumMod val="95000"/>
                  </a:schemeClr>
                </a:solidFill>
              </a:rPr>
              <a:t>个数据（展示部分数据） </a:t>
            </a:r>
            <a:r>
              <a:rPr lang="en-US" altLang="zh-CN" sz="1400" dirty="0">
                <a:solidFill>
                  <a:schemeClr val="bg1">
                    <a:lumMod val="95000"/>
                  </a:schemeClr>
                </a:solidFill>
              </a:rPr>
              <a:t>……</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878295" y="1145430"/>
            <a:ext cx="10595226" cy="477054"/>
          </a:xfrm>
          <a:prstGeom prst="rect">
            <a:avLst/>
          </a:prstGeom>
          <a:noFill/>
        </p:spPr>
        <p:txBody>
          <a:bodyPr wrap="square" lIns="91440" tIns="45720" rIns="91440" bIns="45720">
            <a:spAutoFit/>
          </a:bodyPr>
          <a:lstStyle/>
          <a:p>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Step</a:t>
            </a:r>
            <a:r>
              <a:rPr lang="en-US" altLang="zh-CN" sz="2500" b="1" dirty="0" smtClean="0">
                <a:solidFill>
                  <a:srgbClr val="ED7D31"/>
                </a:solidFill>
                <a:latin typeface="Brush Script Std" panose="03060802040607070404" pitchFamily="66" charset="0"/>
                <a:ea typeface="微软雅黑" panose="020B0503020204020204" pitchFamily="34" charset="-122"/>
              </a:rPr>
              <a:t>2</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：数据转化操作</a:t>
            </a:r>
            <a:endParaRPr lang="zh-CN" altLang="en-US" sz="1400" i="1" dirty="0">
              <a:solidFill>
                <a:srgbClr val="ED7D31"/>
              </a:solidFill>
            </a:endParaRPr>
          </a:p>
        </p:txBody>
      </p:sp>
      <p:sp>
        <p:nvSpPr>
          <p:cNvPr id="17" name="矩形 16"/>
          <p:cNvSpPr/>
          <p:nvPr/>
        </p:nvSpPr>
        <p:spPr>
          <a:xfrm>
            <a:off x="1364432" y="1632607"/>
            <a:ext cx="10464711" cy="418191"/>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分析：将数据样本使用 </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np.where</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函数进行</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值转化</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txBox="1"/>
          <p:nvPr/>
        </p:nvSpPr>
        <p:spPr>
          <a:xfrm>
            <a:off x="1418816" y="2252981"/>
            <a:ext cx="4757092" cy="1303019"/>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步骤</a:t>
            </a:r>
            <a:r>
              <a:rPr lang="en-US" altLang="zh-CN" sz="1400" dirty="0">
                <a:solidFill>
                  <a:schemeClr val="accent6"/>
                </a:solidFill>
              </a:rPr>
              <a:t>2</a:t>
            </a:r>
            <a:r>
              <a:rPr lang="zh-CN" altLang="en-US" sz="1400" dirty="0">
                <a:solidFill>
                  <a:schemeClr val="accent6"/>
                </a:solidFill>
              </a:rPr>
              <a:t>：数据转化 </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accent6"/>
                </a:solidFill>
              </a:rPr>
              <a:t># </a:t>
            </a:r>
            <a:r>
              <a:rPr lang="zh-CN" altLang="en-US" sz="1400" dirty="0">
                <a:solidFill>
                  <a:schemeClr val="accent6"/>
                </a:solidFill>
              </a:rPr>
              <a:t>使用条件逻辑表述重置数据元素值</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steps = </a:t>
            </a:r>
            <a:r>
              <a:rPr lang="en-US" altLang="zh-CN" sz="1400" dirty="0" err="1">
                <a:solidFill>
                  <a:schemeClr val="tx1">
                    <a:lumMod val="65000"/>
                    <a:lumOff val="35000"/>
                  </a:schemeClr>
                </a:solidFill>
              </a:rPr>
              <a:t>np.</a:t>
            </a:r>
            <a:r>
              <a:rPr lang="en-US" altLang="zh-CN" sz="1400" dirty="0" err="1">
                <a:solidFill>
                  <a:schemeClr val="accent2"/>
                </a:solidFill>
              </a:rPr>
              <a:t>where</a:t>
            </a:r>
            <a:r>
              <a:rPr lang="en-US" altLang="zh-CN" sz="1400" dirty="0">
                <a:solidFill>
                  <a:schemeClr val="tx1">
                    <a:lumMod val="65000"/>
                    <a:lumOff val="35000"/>
                  </a:schemeClr>
                </a:solidFill>
              </a:rPr>
              <a:t>(draws&gt;0, 1, -1)</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 </a:t>
            </a:r>
            <a:r>
              <a:rPr lang="en-US" altLang="zh-CN" sz="1400" dirty="0">
                <a:solidFill>
                  <a:schemeClr val="tx1">
                    <a:lumMod val="65000"/>
                    <a:lumOff val="35000"/>
                  </a:schemeClr>
                </a:solidFill>
              </a:rPr>
              <a:t>steps</a:t>
            </a:r>
            <a:endParaRPr lang="en-US" altLang="zh-CN" sz="1400" dirty="0" smtClean="0">
              <a:solidFill>
                <a:schemeClr val="tx1">
                  <a:lumMod val="65000"/>
                  <a:lumOff val="35000"/>
                </a:schemeClr>
              </a:solidFill>
            </a:endParaRPr>
          </a:p>
        </p:txBody>
      </p:sp>
      <p:sp>
        <p:nvSpPr>
          <p:cNvPr id="19" name="标题 1"/>
          <p:cNvSpPr txBox="1"/>
          <p:nvPr/>
        </p:nvSpPr>
        <p:spPr>
          <a:xfrm>
            <a:off x="5680548" y="2720431"/>
            <a:ext cx="5647830" cy="1417138"/>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[ 1  1 -1 -1 -1  1  1  1 -1  1  1 -1  1 -1 -1 -1  1 -1  1  1  1 -1 -1 -1 -1  </a:t>
            </a:r>
            <a:r>
              <a:rPr lang="en-US" altLang="zh-CN" sz="1400" dirty="0" smtClean="0">
                <a:solidFill>
                  <a:schemeClr val="bg1">
                    <a:lumMod val="95000"/>
                  </a:schemeClr>
                </a:solidFill>
              </a:rPr>
              <a:t>-</a:t>
            </a:r>
            <a:r>
              <a:rPr lang="en-US" altLang="zh-CN" sz="1400" dirty="0">
                <a:solidFill>
                  <a:schemeClr val="bg1">
                    <a:lumMod val="95000"/>
                  </a:schemeClr>
                </a:solidFill>
              </a:rPr>
              <a:t>1  1 -1 -1 -1  1 -1  1  1 -1  1 -</a:t>
            </a:r>
            <a:r>
              <a:rPr lang="en-US" altLang="zh-CN" sz="1400" dirty="0" smtClean="0">
                <a:solidFill>
                  <a:schemeClr val="bg1">
                    <a:lumMod val="95000"/>
                  </a:schemeClr>
                </a:solidFill>
              </a:rPr>
              <a:t>1</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r>
              <a:rPr lang="zh-CN" altLang="en-US" sz="1400" dirty="0" smtClean="0">
                <a:solidFill>
                  <a:schemeClr val="bg1">
                    <a:lumMod val="95000"/>
                  </a:schemeClr>
                </a:solidFill>
              </a:rPr>
              <a:t>总计</a:t>
            </a:r>
            <a:r>
              <a:rPr lang="en-US" altLang="zh-CN" sz="1400" dirty="0" smtClean="0">
                <a:solidFill>
                  <a:schemeClr val="bg1">
                    <a:lumMod val="95000"/>
                  </a:schemeClr>
                </a:solidFill>
              </a:rPr>
              <a:t>100</a:t>
            </a:r>
            <a:r>
              <a:rPr lang="zh-CN" altLang="en-US" sz="1400" dirty="0" smtClean="0">
                <a:solidFill>
                  <a:schemeClr val="bg1">
                    <a:lumMod val="95000"/>
                  </a:schemeClr>
                </a:solidFill>
              </a:rPr>
              <a:t>个数据（展示部分数据） </a:t>
            </a:r>
            <a:r>
              <a:rPr lang="en-US" altLang="zh-CN" sz="1400" dirty="0">
                <a:solidFill>
                  <a:schemeClr val="bg1">
                    <a:lumMod val="95000"/>
                  </a:schemeClr>
                </a:solidFill>
              </a:rPr>
              <a:t>……</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endParaRPr lang="en-US" altLang="zh-CN" sz="1400" dirty="0">
              <a:solidFill>
                <a:schemeClr val="bg1">
                  <a:lumMod val="95000"/>
                </a:schemeClr>
              </a:solidFill>
            </a:endParaRPr>
          </a:p>
        </p:txBody>
      </p:sp>
      <p:sp>
        <p:nvSpPr>
          <p:cNvPr id="8" name="矩形 7"/>
          <p:cNvSpPr/>
          <p:nvPr/>
        </p:nvSpPr>
        <p:spPr>
          <a:xfrm>
            <a:off x="5680548" y="4345537"/>
            <a:ext cx="4606485" cy="46166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按照要求，每次随机生成</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+1 (</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前进</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和 </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-1(</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后退</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a:t>
            </a:r>
            <a:endParaRPr lang="zh-CN" altLang="en-US" sz="1600" dirty="0">
              <a:solidFill>
                <a:schemeClr val="accent4">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878295" y="1145430"/>
            <a:ext cx="10595226" cy="477054"/>
          </a:xfrm>
          <a:prstGeom prst="rect">
            <a:avLst/>
          </a:prstGeom>
          <a:noFill/>
        </p:spPr>
        <p:txBody>
          <a:bodyPr wrap="square" lIns="91440" tIns="45720" rIns="91440" bIns="45720">
            <a:spAutoFit/>
          </a:bodyPr>
          <a:lstStyle/>
          <a:p>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Step</a:t>
            </a:r>
            <a:r>
              <a:rPr lang="en-US" altLang="zh-CN" sz="2500" b="1" dirty="0" smtClean="0">
                <a:solidFill>
                  <a:srgbClr val="ED7D31"/>
                </a:solidFill>
                <a:latin typeface="Brush Script Std" panose="03060802040607070404" pitchFamily="66" charset="0"/>
                <a:ea typeface="微软雅黑" panose="020B0503020204020204" pitchFamily="34" charset="-122"/>
              </a:rPr>
              <a:t>3</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：数据统计</a:t>
            </a:r>
            <a:endParaRPr lang="zh-CN" altLang="en-US" sz="1400" i="1" dirty="0">
              <a:solidFill>
                <a:srgbClr val="ED7D31"/>
              </a:solidFill>
            </a:endParaRPr>
          </a:p>
        </p:txBody>
      </p:sp>
      <p:sp>
        <p:nvSpPr>
          <p:cNvPr id="17" name="矩形 16"/>
          <p:cNvSpPr/>
          <p:nvPr/>
        </p:nvSpPr>
        <p:spPr>
          <a:xfrm>
            <a:off x="1364432" y="1632607"/>
            <a:ext cx="10464711"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cumsum</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聚合函数进行每次走步的累计步数。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txBox="1"/>
          <p:nvPr/>
        </p:nvSpPr>
        <p:spPr>
          <a:xfrm>
            <a:off x="1418816" y="2252981"/>
            <a:ext cx="4757092" cy="236256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统计每次漫步累计的总步伐个数</a:t>
            </a:r>
            <a:r>
              <a:rPr lang="en-US" altLang="zh-CN" sz="1400" dirty="0">
                <a:solidFill>
                  <a:schemeClr val="accent6"/>
                </a:solidFill>
              </a:rPr>
              <a:t>100</a:t>
            </a:r>
            <a:r>
              <a:rPr lang="zh-CN" altLang="en-US" sz="1400" dirty="0">
                <a:solidFill>
                  <a:schemeClr val="accent6"/>
                </a:solidFill>
              </a:rPr>
              <a:t>个</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walk = </a:t>
            </a:r>
            <a:r>
              <a:rPr lang="en-US" altLang="zh-CN" sz="1400" dirty="0" err="1">
                <a:solidFill>
                  <a:schemeClr val="tx1">
                    <a:lumMod val="65000"/>
                    <a:lumOff val="35000"/>
                  </a:schemeClr>
                </a:solidFill>
              </a:rPr>
              <a:t>steps.</a:t>
            </a:r>
            <a:r>
              <a:rPr lang="en-US" altLang="zh-CN" sz="1400" dirty="0" err="1">
                <a:solidFill>
                  <a:schemeClr val="accent2"/>
                </a:solidFill>
              </a:rPr>
              <a:t>cumsum</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walk</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漫步累计最大步数</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'step max:&gt; ', </a:t>
            </a:r>
            <a:r>
              <a:rPr lang="en-US" altLang="zh-CN" sz="1400" dirty="0" err="1">
                <a:solidFill>
                  <a:schemeClr val="tx1">
                    <a:lumMod val="65000"/>
                    <a:lumOff val="35000"/>
                  </a:schemeClr>
                </a:solidFill>
              </a:rPr>
              <a:t>walk.</a:t>
            </a:r>
            <a:r>
              <a:rPr lang="en-US" altLang="zh-CN" sz="1400" dirty="0" err="1">
                <a:solidFill>
                  <a:schemeClr val="accent2"/>
                </a:solidFill>
              </a:rPr>
              <a:t>max</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漫步累计虽小步数</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'step min:&gt;', </a:t>
            </a:r>
            <a:r>
              <a:rPr lang="en-US" altLang="zh-CN" sz="1400" dirty="0" err="1">
                <a:solidFill>
                  <a:schemeClr val="tx1">
                    <a:lumMod val="65000"/>
                    <a:lumOff val="35000"/>
                  </a:schemeClr>
                </a:solidFill>
              </a:rPr>
              <a:t>walk.</a:t>
            </a:r>
            <a:r>
              <a:rPr lang="en-US" altLang="zh-CN" sz="1400" dirty="0" err="1">
                <a:solidFill>
                  <a:schemeClr val="accent2"/>
                </a:solidFill>
              </a:rPr>
              <a:t>min</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9" name="标题 1"/>
          <p:cNvSpPr txBox="1"/>
          <p:nvPr/>
        </p:nvSpPr>
        <p:spPr>
          <a:xfrm>
            <a:off x="5070948" y="2659856"/>
            <a:ext cx="6003452" cy="3375569"/>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每次步伐累计合</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ct val="150000"/>
              </a:lnSpc>
            </a:pPr>
            <a:r>
              <a:rPr lang="en-US" altLang="zh-CN" sz="1400" dirty="0" smtClean="0">
                <a:solidFill>
                  <a:schemeClr val="bg1">
                    <a:lumMod val="95000"/>
                  </a:schemeClr>
                </a:solidFill>
              </a:rPr>
              <a:t>[ </a:t>
            </a:r>
            <a:r>
              <a:rPr lang="en-US" altLang="zh-CN" sz="1400" dirty="0">
                <a:solidFill>
                  <a:schemeClr val="bg1">
                    <a:lumMod val="95000"/>
                  </a:schemeClr>
                </a:solidFill>
              </a:rPr>
              <a:t>1  2  1  0 -1  0  1  2  1  2  3  2  3  2  1  0  1  0  1  2  3  2  1  0 -</a:t>
            </a:r>
            <a:r>
              <a:rPr lang="en-US" altLang="zh-CN" sz="1400" dirty="0" smtClean="0">
                <a:solidFill>
                  <a:schemeClr val="bg1">
                    <a:lumMod val="95000"/>
                  </a:schemeClr>
                </a:solidFill>
              </a:rPr>
              <a:t>1</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r>
              <a:rPr lang="zh-CN" altLang="en-US" sz="1400" dirty="0" smtClean="0">
                <a:solidFill>
                  <a:schemeClr val="bg1">
                    <a:lumMod val="95000"/>
                  </a:schemeClr>
                </a:solidFill>
              </a:rPr>
              <a:t>总计</a:t>
            </a:r>
            <a:r>
              <a:rPr lang="en-US" altLang="zh-CN" sz="1400" dirty="0" smtClean="0">
                <a:solidFill>
                  <a:schemeClr val="bg1">
                    <a:lumMod val="95000"/>
                  </a:schemeClr>
                </a:solidFill>
              </a:rPr>
              <a:t>100</a:t>
            </a:r>
            <a:r>
              <a:rPr lang="zh-CN" altLang="en-US" sz="1400" dirty="0" smtClean="0">
                <a:solidFill>
                  <a:schemeClr val="bg1">
                    <a:lumMod val="95000"/>
                  </a:schemeClr>
                </a:solidFill>
              </a:rPr>
              <a:t>个数据（展示部分数据） </a:t>
            </a:r>
            <a:r>
              <a:rPr lang="en-US" altLang="zh-CN" sz="1400" dirty="0" smtClean="0">
                <a:solidFill>
                  <a:schemeClr val="bg1">
                    <a:lumMod val="95000"/>
                  </a:schemeClr>
                </a:solidFill>
              </a:rPr>
              <a:t>……</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t>
            </a:r>
            <a:endParaRPr lang="en-US" altLang="zh-CN" sz="1400" dirty="0" smtClean="0">
              <a:solidFill>
                <a:schemeClr val="bg1">
                  <a:lumMod val="95000"/>
                </a:schemeClr>
              </a:solidFill>
            </a:endParaRPr>
          </a:p>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累计步伐最大值</a:t>
            </a:r>
            <a:r>
              <a:rPr lang="en-US" altLang="zh-CN" sz="1400" dirty="0" smtClean="0">
                <a:solidFill>
                  <a:schemeClr val="accent6">
                    <a:lumMod val="60000"/>
                    <a:lumOff val="40000"/>
                  </a:schemeClr>
                </a:solidFill>
              </a:rPr>
              <a:t> ##</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step max:&gt;  5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a:solidFill>
                  <a:schemeClr val="accent6">
                    <a:lumMod val="60000"/>
                    <a:lumOff val="40000"/>
                  </a:schemeClr>
                </a:solidFill>
              </a:rPr>
              <a:t>累计步伐</a:t>
            </a:r>
            <a:r>
              <a:rPr lang="zh-CN" altLang="en-US" sz="1400" dirty="0" smtClean="0">
                <a:solidFill>
                  <a:schemeClr val="accent6">
                    <a:lumMod val="60000"/>
                    <a:lumOff val="40000"/>
                  </a:schemeClr>
                </a:solidFill>
              </a:rPr>
              <a:t>最小值</a:t>
            </a:r>
            <a:r>
              <a:rPr lang="en-US" altLang="zh-CN" sz="1400" dirty="0" smtClean="0">
                <a:solidFill>
                  <a:schemeClr val="accent6">
                    <a:lumMod val="60000"/>
                    <a:lumOff val="40000"/>
                  </a:schemeClr>
                </a:solidFill>
              </a:rPr>
              <a:t> ##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step min:&gt; -9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达到临界值正负</a:t>
            </a:r>
            <a:r>
              <a:rPr lang="en-US" altLang="zh-CN" sz="1400" dirty="0" smtClean="0">
                <a:solidFill>
                  <a:schemeClr val="accent6">
                    <a:lumMod val="60000"/>
                    <a:lumOff val="40000"/>
                  </a:schemeClr>
                </a:solidFill>
              </a:rPr>
              <a:t>5</a:t>
            </a:r>
            <a:r>
              <a:rPr lang="zh-CN" altLang="en-US" sz="1400" dirty="0" smtClean="0">
                <a:solidFill>
                  <a:schemeClr val="accent6">
                    <a:lumMod val="60000"/>
                    <a:lumOff val="40000"/>
                  </a:schemeClr>
                </a:solidFill>
              </a:rPr>
              <a:t>是第几步</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当前数据为第</a:t>
            </a:r>
            <a:r>
              <a:rPr lang="en-US" altLang="zh-CN" sz="1400" dirty="0" smtClean="0">
                <a:solidFill>
                  <a:schemeClr val="accent6">
                    <a:lumMod val="60000"/>
                    <a:lumOff val="40000"/>
                  </a:schemeClr>
                </a:solidFill>
              </a:rPr>
              <a:t>46</a:t>
            </a:r>
            <a:r>
              <a:rPr lang="zh-CN" altLang="en-US" sz="1400" dirty="0" smtClean="0">
                <a:solidFill>
                  <a:schemeClr val="accent6">
                    <a:lumMod val="60000"/>
                    <a:lumOff val="40000"/>
                  </a:schemeClr>
                </a:solidFill>
              </a:rPr>
              <a:t>步第一次达到临界值</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46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线性代数</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878295" y="1145430"/>
            <a:ext cx="10595226" cy="477054"/>
          </a:xfrm>
          <a:prstGeom prst="rect">
            <a:avLst/>
          </a:prstGeom>
          <a:noFill/>
        </p:spPr>
        <p:txBody>
          <a:bodyPr wrap="square" lIns="91440" tIns="45720" rIns="91440" bIns="45720">
            <a:spAutoFit/>
          </a:bodyPr>
          <a:lstStyle/>
          <a:p>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Step</a:t>
            </a:r>
            <a:r>
              <a:rPr lang="en-US" altLang="zh-CN" sz="2500" b="1" dirty="0" smtClean="0">
                <a:solidFill>
                  <a:srgbClr val="ED7D31"/>
                </a:solidFill>
                <a:latin typeface="Brush Script Std" panose="03060802040607070404" pitchFamily="66" charset="0"/>
                <a:ea typeface="微软雅黑" panose="020B0503020204020204" pitchFamily="34" charset="-122"/>
              </a:rPr>
              <a:t>4</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：数据分析</a:t>
            </a:r>
            <a:endParaRPr lang="zh-CN" altLang="en-US" sz="1400" i="1" dirty="0">
              <a:solidFill>
                <a:srgbClr val="ED7D31"/>
              </a:solidFill>
            </a:endParaRPr>
          </a:p>
        </p:txBody>
      </p:sp>
      <p:sp>
        <p:nvSpPr>
          <p:cNvPr id="17" name="矩形 16"/>
          <p:cNvSpPr/>
          <p:nvPr/>
        </p:nvSpPr>
        <p:spPr>
          <a:xfrm>
            <a:off x="1364432" y="1632607"/>
            <a:ext cx="10464711"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argmax</a:t>
            </a:r>
            <a:r>
              <a:rPr lang="zh-CN" altLang="en-US" sz="1600" dirty="0" smtClean="0">
                <a:ln w="0"/>
                <a:solidFill>
                  <a:srgbClr val="C00000"/>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函数分析第一次到达临界值的步数。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txBox="1"/>
          <p:nvPr/>
        </p:nvSpPr>
        <p:spPr>
          <a:xfrm>
            <a:off x="1418816" y="2252981"/>
            <a:ext cx="4757092" cy="1027248"/>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第一次达到临界值累计正负</a:t>
            </a:r>
            <a:r>
              <a:rPr lang="en-US" altLang="zh-CN" sz="1400" dirty="0">
                <a:solidFill>
                  <a:schemeClr val="accent6"/>
                </a:solidFill>
              </a:rPr>
              <a:t>10</a:t>
            </a:r>
            <a:r>
              <a:rPr lang="zh-CN" altLang="en-US" sz="1400" dirty="0">
                <a:solidFill>
                  <a:schemeClr val="accent6"/>
                </a:solidFill>
              </a:rPr>
              <a:t>步的步数</a:t>
            </a:r>
            <a:endParaRPr lang="zh-CN" altLang="en-US" sz="1400" dirty="0">
              <a:solidFill>
                <a:schemeClr val="accent6"/>
              </a:solidFill>
            </a:endParaRPr>
          </a:p>
          <a:p>
            <a:pPr>
              <a:lnSpc>
                <a:spcPct val="1500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chemeClr val="accent2"/>
                </a:solidFill>
              </a:rPr>
              <a:t>abs</a:t>
            </a:r>
            <a:r>
              <a:rPr lang="en-US" altLang="zh-CN" sz="1400" dirty="0">
                <a:solidFill>
                  <a:schemeClr val="tx1">
                    <a:lumMod val="65000"/>
                    <a:lumOff val="35000"/>
                  </a:schemeClr>
                </a:solidFill>
              </a:rPr>
              <a:t>(walk) &gt;=5).</a:t>
            </a:r>
            <a:r>
              <a:rPr lang="en-US" altLang="zh-CN" sz="1400" dirty="0" err="1">
                <a:solidFill>
                  <a:schemeClr val="accent2"/>
                </a:solidFill>
              </a:rPr>
              <a:t>argmax</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9" name="标题 1"/>
          <p:cNvSpPr txBox="1"/>
          <p:nvPr/>
        </p:nvSpPr>
        <p:spPr>
          <a:xfrm>
            <a:off x="5027405" y="2766605"/>
            <a:ext cx="6003452" cy="77908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达到临界值正负</a:t>
            </a:r>
            <a:r>
              <a:rPr lang="en-US" altLang="zh-CN" sz="1400" dirty="0" smtClean="0">
                <a:solidFill>
                  <a:schemeClr val="accent6">
                    <a:lumMod val="60000"/>
                    <a:lumOff val="40000"/>
                  </a:schemeClr>
                </a:solidFill>
              </a:rPr>
              <a:t>5</a:t>
            </a:r>
            <a:r>
              <a:rPr lang="zh-CN" altLang="en-US" sz="1400" dirty="0" smtClean="0">
                <a:solidFill>
                  <a:schemeClr val="accent6">
                    <a:lumMod val="60000"/>
                    <a:lumOff val="40000"/>
                  </a:schemeClr>
                </a:solidFill>
              </a:rPr>
              <a:t>是第几步</a:t>
            </a: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当前数据为第</a:t>
            </a:r>
            <a:r>
              <a:rPr lang="en-US" altLang="zh-CN" sz="1400" dirty="0" smtClean="0">
                <a:solidFill>
                  <a:schemeClr val="accent6">
                    <a:lumMod val="60000"/>
                    <a:lumOff val="40000"/>
                  </a:schemeClr>
                </a:solidFill>
              </a:rPr>
              <a:t>46</a:t>
            </a:r>
            <a:r>
              <a:rPr lang="zh-CN" altLang="en-US" sz="1400" dirty="0" smtClean="0">
                <a:solidFill>
                  <a:schemeClr val="accent6">
                    <a:lumMod val="60000"/>
                    <a:lumOff val="40000"/>
                  </a:schemeClr>
                </a:solidFill>
              </a:rPr>
              <a:t>步第一次达到临界值</a:t>
            </a:r>
            <a:r>
              <a:rPr lang="en-US" altLang="zh-CN" sz="1400" dirty="0" smtClean="0">
                <a:solidFill>
                  <a:schemeClr val="accent6">
                    <a:lumMod val="60000"/>
                    <a:lumOff val="40000"/>
                  </a:schemeClr>
                </a:solidFill>
              </a:rPr>
              <a:t>)##                                                                  </a:t>
            </a:r>
            <a:endParaRPr lang="en-US" altLang="zh-CN" sz="1400" dirty="0">
              <a:solidFill>
                <a:schemeClr val="accent6">
                  <a:lumMod val="60000"/>
                  <a:lumOff val="40000"/>
                </a:schemeClr>
              </a:solidFill>
            </a:endParaRPr>
          </a:p>
          <a:p>
            <a:pPr>
              <a:lnSpc>
                <a:spcPct val="150000"/>
              </a:lnSpc>
            </a:pPr>
            <a:r>
              <a:rPr lang="en-US" altLang="zh-CN" sz="1400" dirty="0">
                <a:solidFill>
                  <a:schemeClr val="bg1">
                    <a:lumMod val="95000"/>
                  </a:schemeClr>
                </a:solidFill>
              </a:rPr>
              <a:t>46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anim calcmode="lin" valueType="num">
                                      <p:cBhvr>
                                        <p:cTn id="15" dur="500" fill="hold"/>
                                        <p:tgtEl>
                                          <p:spTgt spid="19"/>
                                        </p:tgtEl>
                                        <p:attrNameLst>
                                          <p:attrName>ppt_x</p:attrName>
                                        </p:attrNameLst>
                                      </p:cBhvr>
                                      <p:tavLst>
                                        <p:tav tm="0">
                                          <p:val>
                                            <p:strVal val="#ppt_x"/>
                                          </p:val>
                                        </p:tav>
                                        <p:tav tm="100000">
                                          <p:val>
                                            <p:strVal val="#ppt_x"/>
                                          </p:val>
                                        </p:tav>
                                      </p:tavLst>
                                    </p:anim>
                                    <p:anim calcmode="lin" valueType="num">
                                      <p:cBhvr>
                                        <p:cTn id="16" dur="5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实战任务</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矩形 9"/>
          <p:cNvSpPr/>
          <p:nvPr/>
        </p:nvSpPr>
        <p:spPr>
          <a:xfrm>
            <a:off x="878295" y="1145430"/>
            <a:ext cx="10595226" cy="477054"/>
          </a:xfrm>
          <a:prstGeom prst="rect">
            <a:avLst/>
          </a:prstGeom>
          <a:noFill/>
        </p:spPr>
        <p:txBody>
          <a:bodyPr wrap="square" lIns="91440" tIns="45720" rIns="91440" bIns="45720">
            <a:spAutoFit/>
          </a:bodyPr>
          <a:lstStyle/>
          <a:p>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Step</a:t>
            </a:r>
            <a:r>
              <a:rPr lang="en-US" altLang="zh-CN" sz="2500" b="1" dirty="0" smtClean="0">
                <a:solidFill>
                  <a:srgbClr val="ED7D31"/>
                </a:solidFill>
                <a:latin typeface="Brush Script Std" panose="03060802040607070404" pitchFamily="66" charset="0"/>
                <a:ea typeface="微软雅黑" panose="020B0503020204020204" pitchFamily="34" charset="-122"/>
              </a:rPr>
              <a:t>5</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：扩展</a:t>
            </a:r>
            <a:r>
              <a:rPr lang="en-US" altLang="zh-CN"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1</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：使用 </a:t>
            </a:r>
            <a:r>
              <a:rPr lang="en-US" altLang="zh-CN" sz="20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matplotlib</a:t>
            </a:r>
            <a:r>
              <a:rPr lang="zh-CN" altLang="en-US" sz="20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模块可视化数据</a:t>
            </a:r>
            <a:endParaRPr lang="zh-CN" altLang="en-US" sz="1400" i="1" dirty="0">
              <a:solidFill>
                <a:srgbClr val="ED7D31"/>
              </a:solidFill>
            </a:endParaRPr>
          </a:p>
        </p:txBody>
      </p:sp>
      <p:sp>
        <p:nvSpPr>
          <p:cNvPr id="17" name="矩形 16"/>
          <p:cNvSpPr/>
          <p:nvPr/>
        </p:nvSpPr>
        <p:spPr>
          <a:xfrm>
            <a:off x="1364432" y="1632607"/>
            <a:ext cx="10464711" cy="461665"/>
          </a:xfrm>
          <a:prstGeom prst="rect">
            <a:avLst/>
          </a:prstGeom>
        </p:spPr>
        <p:txBody>
          <a:bodyPr wrap="square">
            <a:spAutoFit/>
          </a:bodyPr>
          <a:lstStyle/>
          <a:p>
            <a:pPr>
              <a:lnSpc>
                <a:spcPct val="150000"/>
              </a:lnSpc>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分析：使用 </a:t>
            </a:r>
            <a:r>
              <a:rPr lang="en-US" altLang="zh-CN" sz="1600" dirty="0" err="1" smtClean="0">
                <a:ln w="0"/>
                <a:solidFill>
                  <a:srgbClr val="C00000"/>
                </a:solidFill>
                <a:latin typeface="微软雅黑" panose="020B0503020204020204" pitchFamily="34" charset="-122"/>
                <a:ea typeface="微软雅黑" panose="020B0503020204020204" pitchFamily="34" charset="-122"/>
              </a:rPr>
              <a:t>plt</a:t>
            </a:r>
            <a:r>
              <a:rPr lang="en-US" altLang="zh-CN" sz="1600" dirty="0" smtClean="0">
                <a:ln w="0"/>
                <a:solidFill>
                  <a:srgbClr val="C00000"/>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对象设置折线图的参数。</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标题 1"/>
          <p:cNvSpPr txBox="1"/>
          <p:nvPr/>
        </p:nvSpPr>
        <p:spPr>
          <a:xfrm>
            <a:off x="878295" y="2501719"/>
            <a:ext cx="3432448" cy="1854562"/>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accent6"/>
                </a:solidFill>
              </a:rPr>
              <a:t>''' </a:t>
            </a:r>
            <a:r>
              <a:rPr lang="zh-CN" altLang="en-US" sz="1400" dirty="0">
                <a:solidFill>
                  <a:schemeClr val="accent6"/>
                </a:solidFill>
              </a:rPr>
              <a:t>步骤</a:t>
            </a:r>
            <a:r>
              <a:rPr lang="en-US" altLang="zh-CN" sz="1400" dirty="0">
                <a:solidFill>
                  <a:schemeClr val="accent6"/>
                </a:solidFill>
              </a:rPr>
              <a:t>4</a:t>
            </a:r>
            <a:r>
              <a:rPr lang="zh-CN" altLang="en-US" sz="1400" dirty="0">
                <a:solidFill>
                  <a:schemeClr val="accent6"/>
                </a:solidFill>
              </a:rPr>
              <a:t>：可视化呈现 </a:t>
            </a:r>
            <a:r>
              <a:rPr lang="en-US" altLang="zh-CN" sz="1400" dirty="0">
                <a:solidFill>
                  <a:schemeClr val="accent6"/>
                </a:solidFill>
              </a:rPr>
              <a:t>'''</a:t>
            </a:r>
            <a:endParaRPr lang="en-US" altLang="zh-CN" sz="1400" dirty="0">
              <a:solidFill>
                <a:schemeClr val="accent6"/>
              </a:solidFill>
            </a:endParaRPr>
          </a:p>
          <a:p>
            <a:pPr>
              <a:lnSpc>
                <a:spcPct val="150000"/>
              </a:lnSpc>
            </a:pPr>
            <a:r>
              <a:rPr lang="en-US" altLang="zh-CN" sz="1400" dirty="0">
                <a:solidFill>
                  <a:schemeClr val="accent6"/>
                </a:solidFill>
              </a:rPr>
              <a:t># </a:t>
            </a:r>
            <a:r>
              <a:rPr lang="zh-CN" altLang="en-US" sz="1400" dirty="0">
                <a:solidFill>
                  <a:schemeClr val="accent6"/>
                </a:solidFill>
              </a:rPr>
              <a:t>创建</a:t>
            </a:r>
            <a:r>
              <a:rPr lang="en-US" altLang="zh-CN" sz="1400" dirty="0">
                <a:solidFill>
                  <a:schemeClr val="accent6"/>
                </a:solidFill>
              </a:rPr>
              <a:t>x</a:t>
            </a:r>
            <a:r>
              <a:rPr lang="zh-CN" altLang="en-US" sz="1400" dirty="0">
                <a:solidFill>
                  <a:schemeClr val="accent6"/>
                </a:solidFill>
              </a:rPr>
              <a:t>轴坐标值</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x = </a:t>
            </a:r>
            <a:r>
              <a:rPr lang="en-US" altLang="zh-CN" sz="1400" dirty="0" err="1">
                <a:solidFill>
                  <a:schemeClr val="tx1">
                    <a:lumMod val="65000"/>
                    <a:lumOff val="35000"/>
                  </a:schemeClr>
                </a:solidFill>
              </a:rPr>
              <a:t>np.</a:t>
            </a:r>
            <a:r>
              <a:rPr lang="en-US" altLang="zh-CN" sz="1400" dirty="0" err="1">
                <a:solidFill>
                  <a:schemeClr val="accent2"/>
                </a:solidFill>
              </a:rPr>
              <a:t>array</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np.</a:t>
            </a:r>
            <a:r>
              <a:rPr lang="en-US" altLang="zh-CN" sz="1400" dirty="0" err="1">
                <a:solidFill>
                  <a:schemeClr val="accent2"/>
                </a:solidFill>
              </a:rPr>
              <a:t>arange</a:t>
            </a:r>
            <a:r>
              <a:rPr lang="en-US" altLang="zh-CN" sz="1400" dirty="0">
                <a:solidFill>
                  <a:schemeClr val="tx1">
                    <a:lumMod val="65000"/>
                    <a:lumOff val="35000"/>
                  </a:schemeClr>
                </a:solidFill>
              </a:rPr>
              <a:t>(</a:t>
            </a:r>
            <a:r>
              <a:rPr lang="en-US" altLang="zh-CN" sz="1400" dirty="0" err="1">
                <a:solidFill>
                  <a:schemeClr val="tx1">
                    <a:lumMod val="65000"/>
                    <a:lumOff val="35000"/>
                  </a:schemeClr>
                </a:solidFill>
              </a:rPr>
              <a:t>nsteps</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创建</a:t>
            </a:r>
            <a:r>
              <a:rPr lang="en-US" altLang="zh-CN" sz="1400" dirty="0" smtClean="0">
                <a:solidFill>
                  <a:schemeClr val="accent6"/>
                </a:solidFill>
              </a:rPr>
              <a:t>y</a:t>
            </a:r>
            <a:r>
              <a:rPr lang="zh-CN" altLang="en-US" sz="1400" dirty="0" smtClean="0">
                <a:solidFill>
                  <a:schemeClr val="accent6"/>
                </a:solidFill>
              </a:rPr>
              <a:t>轴坐标</a:t>
            </a:r>
            <a:r>
              <a:rPr lang="zh-CN" altLang="en-US" sz="1400" dirty="0">
                <a:solidFill>
                  <a:schemeClr val="accent6"/>
                </a:solidFill>
              </a:rPr>
              <a:t>值</a:t>
            </a:r>
            <a:endParaRPr lang="zh-CN" altLang="en-US" sz="1400" dirty="0">
              <a:solidFill>
                <a:schemeClr val="accent6"/>
              </a:solidFill>
            </a:endParaRPr>
          </a:p>
          <a:p>
            <a:pPr>
              <a:lnSpc>
                <a:spcPct val="150000"/>
              </a:lnSpc>
            </a:pPr>
            <a:r>
              <a:rPr lang="en-US" altLang="zh-CN" sz="1400" dirty="0">
                <a:solidFill>
                  <a:schemeClr val="tx1">
                    <a:lumMod val="65000"/>
                    <a:lumOff val="35000"/>
                  </a:schemeClr>
                </a:solidFill>
              </a:rPr>
              <a:t>y = </a:t>
            </a:r>
            <a:r>
              <a:rPr lang="en-US" altLang="zh-CN" sz="1400" dirty="0" smtClean="0">
                <a:solidFill>
                  <a:schemeClr val="tx1">
                    <a:lumMod val="65000"/>
                    <a:lumOff val="35000"/>
                  </a:schemeClr>
                </a:solidFill>
              </a:rPr>
              <a:t>walk</a:t>
            </a:r>
            <a:endParaRPr lang="en-US" altLang="zh-CN" sz="1400" dirty="0">
              <a:solidFill>
                <a:schemeClr val="tx1">
                  <a:lumMod val="65000"/>
                  <a:lumOff val="35000"/>
                </a:schemeClr>
              </a:solidFill>
            </a:endParaRPr>
          </a:p>
        </p:txBody>
      </p:sp>
      <p:sp>
        <p:nvSpPr>
          <p:cNvPr id="8" name="标题 1"/>
          <p:cNvSpPr txBox="1"/>
          <p:nvPr/>
        </p:nvSpPr>
        <p:spPr>
          <a:xfrm>
            <a:off x="3940673" y="2172679"/>
            <a:ext cx="5312228" cy="4066145"/>
          </a:xfrm>
          <a:prstGeom prst="rect">
            <a:avLst/>
          </a:prstGeom>
          <a:solidFill>
            <a:schemeClr val="tx2">
              <a:lumMod val="20000"/>
              <a:lumOff val="80000"/>
            </a:schemeClr>
          </a:solidFill>
          <a:ln>
            <a:noFill/>
          </a:ln>
          <a:effectLst>
            <a:outerShdw blurRad="50800" dist="38100" dir="10800000" algn="r"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solidFill>
              </a:rPr>
              <a:t># </a:t>
            </a:r>
            <a:r>
              <a:rPr lang="zh-CN" altLang="en-US" sz="1400" dirty="0">
                <a:solidFill>
                  <a:schemeClr val="accent6"/>
                </a:solidFill>
              </a:rPr>
              <a:t>绘制一张图</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.figure</a:t>
            </a:r>
            <a:r>
              <a:rPr lang="en-US" altLang="zh-CN" sz="1400" dirty="0">
                <a:solidFill>
                  <a:schemeClr val="tx1">
                    <a:lumMod val="65000"/>
                    <a:lumOff val="35000"/>
                  </a:schemeClr>
                </a:solidFill>
              </a:rPr>
              <a:t>()</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a:t>
            </a:r>
            <a:r>
              <a:rPr lang="en-US" altLang="zh-CN" sz="1400" dirty="0">
                <a:solidFill>
                  <a:schemeClr val="accent6"/>
                </a:solidFill>
              </a:rPr>
              <a:t>x</a:t>
            </a:r>
            <a:r>
              <a:rPr lang="zh-CN" altLang="en-US" sz="1400" dirty="0">
                <a:solidFill>
                  <a:schemeClr val="accent6"/>
                </a:solidFill>
              </a:rPr>
              <a:t>轴和</a:t>
            </a:r>
            <a:r>
              <a:rPr lang="en-US" altLang="zh-CN" sz="1400" dirty="0">
                <a:solidFill>
                  <a:schemeClr val="accent6"/>
                </a:solidFill>
              </a:rPr>
              <a:t>y</a:t>
            </a:r>
            <a:r>
              <a:rPr lang="zh-CN" altLang="en-US" sz="1400" dirty="0">
                <a:solidFill>
                  <a:schemeClr val="accent6"/>
                </a:solidFill>
              </a:rPr>
              <a:t>轴的数据</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.plot</a:t>
            </a:r>
            <a:r>
              <a:rPr lang="en-US" altLang="zh-CN" sz="1400" dirty="0">
                <a:solidFill>
                  <a:schemeClr val="tx1">
                    <a:lumMod val="65000"/>
                    <a:lumOff val="35000"/>
                  </a:schemeClr>
                </a:solidFill>
              </a:rPr>
              <a:t>(x, y, label='max:')</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设置图标标题</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title</a:t>
            </a:r>
            <a:r>
              <a:rPr lang="en-US" altLang="zh-CN" sz="1400" dirty="0">
                <a:solidFill>
                  <a:schemeClr val="tx1">
                    <a:lumMod val="65000"/>
                    <a:lumOff val="35000"/>
                  </a:schemeClr>
                </a:solidFill>
              </a:rPr>
              <a:t>('Random walk +1/-1 steps(</a:t>
            </a:r>
            <a:r>
              <a:rPr lang="en-US" altLang="zh-CN" sz="1400" dirty="0" err="1">
                <a:solidFill>
                  <a:schemeClr val="tx1">
                    <a:lumMod val="65000"/>
                    <a:lumOff val="35000"/>
                  </a:schemeClr>
                </a:solidFill>
              </a:rPr>
              <a:t>Chinasofti</a:t>
            </a:r>
            <a:r>
              <a:rPr lang="en-US" altLang="zh-CN" sz="1400" dirty="0">
                <a:solidFill>
                  <a:schemeClr val="tx1">
                    <a:lumMod val="65000"/>
                    <a:lumOff val="35000"/>
                  </a:schemeClr>
                </a:solidFill>
              </a:rPr>
              <a:t> CTO data)')  </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a:t>
            </a:r>
            <a:r>
              <a:rPr lang="en-US" altLang="zh-CN" sz="1400" dirty="0">
                <a:solidFill>
                  <a:schemeClr val="accent6"/>
                </a:solidFill>
              </a:rPr>
              <a:t>x</a:t>
            </a:r>
            <a:r>
              <a:rPr lang="zh-CN" altLang="en-US" sz="1400" dirty="0">
                <a:solidFill>
                  <a:schemeClr val="accent6"/>
                </a:solidFill>
              </a:rPr>
              <a:t>轴标注文字</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xlabel</a:t>
            </a:r>
            <a:r>
              <a:rPr lang="en-US" altLang="zh-CN" sz="1400" dirty="0">
                <a:solidFill>
                  <a:schemeClr val="tx1">
                    <a:lumMod val="65000"/>
                    <a:lumOff val="35000"/>
                  </a:schemeClr>
                </a:solidFill>
              </a:rPr>
              <a:t>('step(s)')  </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设置</a:t>
            </a:r>
            <a:r>
              <a:rPr lang="en-US" altLang="zh-CN" sz="1400" dirty="0">
                <a:solidFill>
                  <a:schemeClr val="accent6"/>
                </a:solidFill>
              </a:rPr>
              <a:t>y</a:t>
            </a:r>
            <a:r>
              <a:rPr lang="zh-CN" altLang="en-US" sz="1400" dirty="0">
                <a:solidFill>
                  <a:schemeClr val="accent6"/>
                </a:solidFill>
              </a:rPr>
              <a:t>轴标注文字</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ylabel</a:t>
            </a:r>
            <a:r>
              <a:rPr lang="en-US" altLang="zh-CN" sz="1400" dirty="0">
                <a:solidFill>
                  <a:schemeClr val="tx1">
                    <a:lumMod val="65000"/>
                    <a:lumOff val="35000"/>
                  </a:schemeClr>
                </a:solidFill>
              </a:rPr>
              <a:t>('sum(walk)') </a:t>
            </a:r>
            <a:endParaRPr lang="en-US" altLang="zh-CN" sz="1400" dirty="0">
              <a:solidFill>
                <a:schemeClr val="tx1">
                  <a:lumMod val="65000"/>
                  <a:lumOff val="35000"/>
                </a:schemeClr>
              </a:solidFill>
            </a:endParaRPr>
          </a:p>
          <a:p>
            <a:pPr>
              <a:lnSpc>
                <a:spcPct val="150000"/>
              </a:lnSpc>
            </a:pPr>
            <a:r>
              <a:rPr lang="en-US" altLang="zh-CN" sz="1400" dirty="0">
                <a:solidFill>
                  <a:schemeClr val="accent6"/>
                </a:solidFill>
              </a:rPr>
              <a:t># </a:t>
            </a:r>
            <a:r>
              <a:rPr lang="zh-CN" altLang="en-US" sz="1400" dirty="0">
                <a:solidFill>
                  <a:schemeClr val="accent6"/>
                </a:solidFill>
              </a:rPr>
              <a:t>显示图标，</a:t>
            </a:r>
            <a:r>
              <a:rPr lang="en-US" altLang="zh-CN" sz="1400" dirty="0">
                <a:solidFill>
                  <a:schemeClr val="accent6"/>
                </a:solidFill>
              </a:rPr>
              <a:t>.</a:t>
            </a:r>
            <a:r>
              <a:rPr lang="en-US" altLang="zh-CN" sz="1400" dirty="0" err="1">
                <a:solidFill>
                  <a:schemeClr val="accent6"/>
                </a:solidFill>
              </a:rPr>
              <a:t>savefig</a:t>
            </a:r>
            <a:r>
              <a:rPr lang="en-US" altLang="zh-CN" sz="1400" dirty="0">
                <a:solidFill>
                  <a:schemeClr val="accent6"/>
                </a:solidFill>
              </a:rPr>
              <a:t>('xxx.jpg')</a:t>
            </a:r>
            <a:r>
              <a:rPr lang="zh-CN" altLang="en-US" sz="1400" dirty="0">
                <a:solidFill>
                  <a:schemeClr val="accent6"/>
                </a:solidFill>
              </a:rPr>
              <a:t>保存图表图片</a:t>
            </a:r>
            <a:endParaRPr lang="zh-CN" altLang="en-US" sz="1400" dirty="0">
              <a:solidFill>
                <a:schemeClr val="accent6"/>
              </a:solidFill>
            </a:endParaRPr>
          </a:p>
          <a:p>
            <a:pPr>
              <a:lnSpc>
                <a:spcPct val="150000"/>
              </a:lnSpc>
            </a:pPr>
            <a:r>
              <a:rPr lang="en-US" altLang="zh-CN" sz="1400" dirty="0" err="1">
                <a:solidFill>
                  <a:schemeClr val="tx1">
                    <a:lumMod val="65000"/>
                    <a:lumOff val="35000"/>
                  </a:schemeClr>
                </a:solidFill>
              </a:rPr>
              <a:t>plt.</a:t>
            </a:r>
            <a:r>
              <a:rPr lang="en-US" altLang="zh-CN" sz="1400" dirty="0" err="1">
                <a:solidFill>
                  <a:schemeClr val="accent2"/>
                </a:solidFill>
              </a:rPr>
              <a:t>show</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5896" y="1700891"/>
            <a:ext cx="4815190" cy="3600000"/>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anim calcmode="lin" valueType="num">
                                      <p:cBhvr>
                                        <p:cTn id="8" dur="500" fill="hold"/>
                                        <p:tgtEl>
                                          <p:spTgt spid="18"/>
                                        </p:tgtEl>
                                        <p:attrNameLst>
                                          <p:attrName>ppt_x</p:attrName>
                                        </p:attrNameLst>
                                      </p:cBhvr>
                                      <p:tavLst>
                                        <p:tav tm="0">
                                          <p:val>
                                            <p:strVal val="#ppt_x"/>
                                          </p:val>
                                        </p:tav>
                                        <p:tav tm="100000">
                                          <p:val>
                                            <p:strVal val="#ppt_x"/>
                                          </p:val>
                                        </p:tav>
                                      </p:tavLst>
                                    </p:anim>
                                    <p:anim calcmode="lin" valueType="num">
                                      <p:cBhvr>
                                        <p:cTn id="9" dur="5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anim calcmode="lin" valueType="num">
                                      <p:cBhvr>
                                        <p:cTn id="14" dur="500" fill="hold"/>
                                        <p:tgtEl>
                                          <p:spTgt spid="8"/>
                                        </p:tgtEl>
                                        <p:attrNameLst>
                                          <p:attrName>ppt_x</p:attrName>
                                        </p:attrNameLst>
                                      </p:cBhvr>
                                      <p:tavLst>
                                        <p:tav tm="0">
                                          <p:val>
                                            <p:strVal val="#ppt_x"/>
                                          </p:val>
                                        </p:tav>
                                        <p:tav tm="100000">
                                          <p:val>
                                            <p:strVal val="#ppt_x"/>
                                          </p:val>
                                        </p:tav>
                                      </p:tavLst>
                                    </p:anim>
                                    <p:anim calcmode="lin" valueType="num">
                                      <p:cBhvr>
                                        <p:cTn id="15"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anim calcmode="lin" valueType="num">
                                      <p:cBhvr>
                                        <p:cTn id="21" dur="500" fill="hold"/>
                                        <p:tgtEl>
                                          <p:spTgt spid="2"/>
                                        </p:tgtEl>
                                        <p:attrNameLst>
                                          <p:attrName>ppt_x</p:attrName>
                                        </p:attrNameLst>
                                      </p:cBhvr>
                                      <p:tavLst>
                                        <p:tav tm="0">
                                          <p:val>
                                            <p:strVal val="#ppt_x"/>
                                          </p:val>
                                        </p:tav>
                                        <p:tav tm="100000">
                                          <p:val>
                                            <p:strVal val="#ppt_x"/>
                                          </p:val>
                                        </p:tav>
                                      </p:tavLst>
                                    </p:anim>
                                    <p:anim calcmode="lin" valueType="num">
                                      <p:cBhvr>
                                        <p:cTn id="22"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45" name="标题 1"/>
          <p:cNvSpPr>
            <a:spLocks noGrp="1"/>
          </p:cNvSpPr>
          <p:nvPr>
            <p:ph type="title"/>
          </p:nvPr>
        </p:nvSpPr>
        <p:spPr>
          <a:xfrm>
            <a:off x="4056700" y="2660868"/>
            <a:ext cx="4194709" cy="810532"/>
          </a:xfrm>
        </p:spPr>
        <p:txBody>
          <a:bodyPr>
            <a:normAutofit/>
          </a:bodyPr>
          <a:lstStyle/>
          <a:p>
            <a:pPr algn="ctr"/>
            <a:r>
              <a:rPr lang="en-US" altLang="zh-CN" sz="2000" dirty="0" smtClean="0">
                <a:solidFill>
                  <a:schemeClr val="tx1">
                    <a:lumMod val="65000"/>
                    <a:lumOff val="35000"/>
                  </a:schemeClr>
                </a:solidFill>
              </a:rPr>
              <a:t>Thanks !</a:t>
            </a:r>
            <a:endParaRPr lang="zh-CN" altLang="en-US" sz="2000" dirty="0">
              <a:solidFill>
                <a:schemeClr val="tx1">
                  <a:lumMod val="65000"/>
                  <a:lumOff val="35000"/>
                </a:schemeClr>
              </a:solidFill>
            </a:endParaRPr>
          </a:p>
        </p:txBody>
      </p:sp>
      <p:sp>
        <p:nvSpPr>
          <p:cNvPr id="16" name="标题 1"/>
          <p:cNvSpPr txBox="1"/>
          <p:nvPr/>
        </p:nvSpPr>
        <p:spPr>
          <a:xfrm>
            <a:off x="4027672" y="3413344"/>
            <a:ext cx="4194709" cy="8105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r>
              <a:rPr lang="zh-CN" altLang="en-US" sz="2000" dirty="0">
                <a:solidFill>
                  <a:schemeClr val="tx1">
                    <a:lumMod val="65000"/>
                    <a:lumOff val="35000"/>
                  </a:schemeClr>
                </a:solidFill>
              </a:rPr>
              <a:t>放飞</a:t>
            </a:r>
            <a:r>
              <a:rPr lang="zh-CN" altLang="en-US" sz="2000" dirty="0" smtClean="0">
                <a:solidFill>
                  <a:schemeClr val="tx1">
                    <a:lumMod val="65000"/>
                    <a:lumOff val="35000"/>
                  </a:schemeClr>
                </a:solidFill>
              </a:rPr>
              <a:t>自由梦想，成就卓越人生</a:t>
            </a:r>
            <a:endParaRPr lang="zh-CN" altLang="en-US" sz="2000" dirty="0">
              <a:solidFill>
                <a:schemeClr val="tx1">
                  <a:lumMod val="65000"/>
                  <a:lumOff val="35000"/>
                </a:schemeClr>
              </a:solidFill>
            </a:endParaRPr>
          </a:p>
        </p:txBody>
      </p:sp>
      <p:sp>
        <p:nvSpPr>
          <p:cNvPr id="6"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b="1" dirty="0" err="1">
                <a:solidFill>
                  <a:schemeClr val="bg1">
                    <a:lumMod val="95000"/>
                  </a:schemeClr>
                </a:solidFill>
              </a:rPr>
              <a:t>NumPy</a:t>
            </a:r>
            <a:r>
              <a:rPr lang="zh-CN" altLang="en-US" sz="2000" b="1" dirty="0">
                <a:solidFill>
                  <a:schemeClr val="bg1">
                    <a:lumMod val="95000"/>
                  </a:schemeClr>
                </a:solidFill>
              </a:rPr>
              <a:t>模块数据处理</a:t>
            </a:r>
            <a:endParaRPr lang="zh-CN" altLang="en-US" sz="2000" b="1"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通用函数介绍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另外还有一些（如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add</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和 </a:t>
            </a:r>
            <a:r>
              <a:rPr lang="en-US" altLang="zh-CN" sz="1600" b="1" dirty="0" smtClean="0">
                <a:ln w="0"/>
                <a:solidFill>
                  <a:schemeClr val="tx1">
                    <a:lumMod val="65000"/>
                    <a:lumOff val="35000"/>
                  </a:schemeClr>
                </a:solidFill>
                <a:latin typeface="微软雅黑" panose="020B0503020204020204" pitchFamily="34" charset="-122"/>
                <a:ea typeface="微软雅黑" panose="020B0503020204020204" pitchFamily="34" charset="-122"/>
              </a:rPr>
              <a:t>maximum</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rgbClr val="C00000"/>
                </a:solidFill>
                <a:latin typeface="微软雅黑" panose="020B0503020204020204" pitchFamily="34" charset="-122"/>
                <a:ea typeface="微软雅黑" panose="020B0503020204020204" pitchFamily="34" charset="-122"/>
              </a:rPr>
              <a:t>接受</a:t>
            </a:r>
            <a:r>
              <a:rPr lang="en-US" altLang="zh-CN" sz="1600" dirty="0" smtClean="0">
                <a:ln w="0"/>
                <a:solidFill>
                  <a:srgbClr val="C00000"/>
                </a:solidFill>
                <a:latin typeface="微软雅黑" panose="020B0503020204020204" pitchFamily="34" charset="-122"/>
                <a:ea typeface="微软雅黑" panose="020B0503020204020204" pitchFamily="34" charset="-122"/>
              </a:rPr>
              <a:t>2</a:t>
            </a:r>
            <a:r>
              <a:rPr lang="zh-CN" altLang="en-US" sz="1600" dirty="0" smtClean="0">
                <a:ln w="0"/>
                <a:solidFill>
                  <a:srgbClr val="C00000"/>
                </a:solidFill>
                <a:latin typeface="微软雅黑" panose="020B0503020204020204" pitchFamily="34" charset="-122"/>
                <a:ea typeface="微软雅黑" panose="020B0503020204020204" pitchFamily="34" charset="-122"/>
              </a:rPr>
              <a:t>个数组</a:t>
            </a:r>
            <a:r>
              <a:rPr lang="zh-CN" altLang="en-US" sz="1600" dirty="0">
                <a:ln w="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因此也叫做</a:t>
            </a:r>
            <a:r>
              <a:rPr lang="zh-CN" altLang="en-US" sz="1600" dirty="0" smtClean="0">
                <a:ln w="0"/>
                <a:solidFill>
                  <a:srgbClr val="C00000"/>
                </a:solidFill>
                <a:latin typeface="微软雅黑" panose="020B0503020204020204" pitchFamily="34" charset="-122"/>
                <a:ea typeface="微软雅黑" panose="020B0503020204020204" pitchFamily="34" charset="-122"/>
              </a:rPr>
              <a:t>二元</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binary</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600" dirty="0" err="1" smtClean="0">
                <a:ln w="0"/>
                <a:solidFill>
                  <a:schemeClr val="tx1">
                    <a:lumMod val="65000"/>
                    <a:lumOff val="35000"/>
                  </a:schemeClr>
                </a:solidFill>
                <a:latin typeface="微软雅黑" panose="020B0503020204020204" pitchFamily="34" charset="-122"/>
                <a:ea typeface="微软雅黑" panose="020B0503020204020204" pitchFamily="34" charset="-122"/>
              </a:rPr>
              <a:t>ufunc</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，并</a:t>
            </a:r>
            <a:r>
              <a:rPr lang="zh-CN" altLang="en-US" sz="1600" dirty="0" smtClean="0">
                <a:ln w="0"/>
                <a:solidFill>
                  <a:srgbClr val="C00000"/>
                </a:solidFill>
                <a:latin typeface="微软雅黑" panose="020B0503020204020204" pitchFamily="34" charset="-122"/>
                <a:ea typeface="微软雅黑" panose="020B0503020204020204" pitchFamily="34" charset="-122"/>
              </a:rPr>
              <a:t>返回一个结果数组</a:t>
            </a: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1219381" y="1530485"/>
            <a:ext cx="3085465" cy="368300"/>
          </a:xfrm>
          <a:prstGeom prst="rect">
            <a:avLst/>
          </a:prstGeom>
        </p:spPr>
        <p:txBody>
          <a:bodyPr wrap="none">
            <a:spAutoFit/>
          </a:bodyPr>
          <a:lstStyle/>
          <a:p>
            <a:pPr algn="l"/>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举例说明</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a:t>
            </a:r>
            <a:r>
              <a:rPr lang="en-US" altLang="zh-CN" sz="1400" dirty="0" smtClean="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q02-demo02.py</a:t>
            </a:r>
            <a:r>
              <a:rPr lang="zh-CN" altLang="en-US" sz="1400" dirty="0">
                <a:pattFill prst="dkUpDiag">
                  <a:fgClr>
                    <a:schemeClr val="bg1">
                      <a:lumMod val="50000"/>
                    </a:schemeClr>
                  </a:fgClr>
                  <a:bgClr>
                    <a:schemeClr val="tx1">
                      <a:lumMod val="75000"/>
                      <a:lumOff val="25000"/>
                    </a:schemeClr>
                  </a:bgClr>
                </a:pattFill>
                <a:latin typeface="微软雅黑" panose="020B0503020204020204" pitchFamily="34" charset="-122"/>
                <a:ea typeface="微软雅黑" panose="020B0503020204020204" pitchFamily="34" charset="-122"/>
              </a:rPr>
              <a:t>） </a:t>
            </a:r>
            <a:r>
              <a:rPr lang="zh-CN" altLang="en-US"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a:t>
            </a:r>
            <a:endParaRPr lang="zh-CN" altLang="en-US"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sp>
        <p:nvSpPr>
          <p:cNvPr id="10" name="矩形 9"/>
          <p:cNvSpPr/>
          <p:nvPr/>
        </p:nvSpPr>
        <p:spPr>
          <a:xfrm>
            <a:off x="1219381" y="1947716"/>
            <a:ext cx="10246906" cy="418191"/>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dirty="0" smtClean="0">
                <a:ln w="0"/>
                <a:solidFill>
                  <a:schemeClr val="tx1">
                    <a:lumMod val="65000"/>
                    <a:lumOff val="35000"/>
                  </a:schemeClr>
                </a:solidFill>
                <a:latin typeface="微软雅黑" panose="020B0503020204020204" pitchFamily="34" charset="-122"/>
                <a:ea typeface="微软雅黑" panose="020B0503020204020204" pitchFamily="34" charset="-122"/>
              </a:rPr>
              <a:t>例如：两个相同元素个数的一维数组对位比较，获取每个位置上最大的一个，并返回一个数组结果。</a:t>
            </a:r>
            <a:endParaRPr lang="en-US" altLang="zh-CN" sz="1600" dirty="0" smtClean="0">
              <a:ln w="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标题 1"/>
          <p:cNvSpPr txBox="1"/>
          <p:nvPr/>
        </p:nvSpPr>
        <p:spPr>
          <a:xfrm>
            <a:off x="1533060" y="2461596"/>
            <a:ext cx="3764655" cy="1863661"/>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创建两</a:t>
            </a:r>
            <a:r>
              <a:rPr lang="zh-CN" altLang="en-US" sz="1400" dirty="0" smtClean="0">
                <a:solidFill>
                  <a:schemeClr val="accent6"/>
                </a:solidFill>
              </a:rPr>
              <a:t>个随机数据的一</a:t>
            </a:r>
            <a:r>
              <a:rPr lang="zh-CN" altLang="en-US" sz="1400" dirty="0">
                <a:solidFill>
                  <a:schemeClr val="accent6"/>
                </a:solidFill>
              </a:rPr>
              <a:t>维数组</a:t>
            </a:r>
            <a:endParaRPr lang="zh-CN" altLang="en-US" sz="1400" dirty="0">
              <a:solidFill>
                <a:schemeClr val="accent6"/>
              </a:solidFill>
            </a:endParaRPr>
          </a:p>
          <a:p>
            <a:pPr>
              <a:lnSpc>
                <a:spcPts val="2200"/>
              </a:lnSpc>
            </a:pPr>
            <a:r>
              <a:rPr lang="en-US" altLang="zh-CN" sz="1400" dirty="0">
                <a:solidFill>
                  <a:schemeClr val="tx1">
                    <a:lumMod val="65000"/>
                    <a:lumOff val="35000"/>
                  </a:schemeClr>
                </a:solidFill>
              </a:rPr>
              <a:t>arr1 = </a:t>
            </a:r>
            <a:r>
              <a:rPr lang="en-US" altLang="zh-CN" sz="1400" dirty="0" err="1">
                <a:solidFill>
                  <a:schemeClr val="tx1">
                    <a:lumMod val="65000"/>
                    <a:lumOff val="35000"/>
                  </a:schemeClr>
                </a:solidFill>
              </a:rPr>
              <a:t>np.random.</a:t>
            </a:r>
            <a:r>
              <a:rPr lang="en-US" altLang="zh-CN" sz="1400" dirty="0" err="1">
                <a:solidFill>
                  <a:schemeClr val="accent2"/>
                </a:solidFill>
              </a:rPr>
              <a:t>randn</a:t>
            </a:r>
            <a:r>
              <a:rPr lang="en-US" altLang="zh-CN" sz="1400" dirty="0">
                <a:solidFill>
                  <a:schemeClr val="tx1">
                    <a:lumMod val="65000"/>
                    <a:lumOff val="35000"/>
                  </a:schemeClr>
                </a:solidFill>
              </a:rPr>
              <a:t>(4)</a:t>
            </a:r>
            <a:endParaRPr lang="en-US" altLang="zh-CN" sz="1400" dirty="0">
              <a:solidFill>
                <a:schemeClr val="tx1">
                  <a:lumMod val="65000"/>
                  <a:lumOff val="35000"/>
                </a:schemeClr>
              </a:solidFill>
            </a:endParaRPr>
          </a:p>
          <a:p>
            <a:pPr>
              <a:lnSpc>
                <a:spcPts val="2200"/>
              </a:lnSpc>
            </a:pPr>
            <a:r>
              <a:rPr lang="en-US" altLang="zh-CN" sz="1400" dirty="0">
                <a:solidFill>
                  <a:schemeClr val="tx1">
                    <a:lumMod val="65000"/>
                    <a:lumOff val="35000"/>
                  </a:schemeClr>
                </a:solidFill>
              </a:rPr>
              <a:t>arr2 = </a:t>
            </a:r>
            <a:r>
              <a:rPr lang="en-US" altLang="zh-CN" sz="1400" dirty="0" err="1">
                <a:solidFill>
                  <a:schemeClr val="tx1">
                    <a:lumMod val="65000"/>
                    <a:lumOff val="35000"/>
                  </a:schemeClr>
                </a:solidFill>
              </a:rPr>
              <a:t>np.random.</a:t>
            </a:r>
            <a:r>
              <a:rPr lang="en-US" altLang="zh-CN" sz="1400" dirty="0" err="1">
                <a:solidFill>
                  <a:schemeClr val="accent2"/>
                </a:solidFill>
              </a:rPr>
              <a:t>randn</a:t>
            </a:r>
            <a:r>
              <a:rPr lang="en-US" altLang="zh-CN" sz="1400" dirty="0">
                <a:solidFill>
                  <a:schemeClr val="tx1">
                    <a:lumMod val="65000"/>
                    <a:lumOff val="35000"/>
                  </a:schemeClr>
                </a:solidFill>
              </a:rPr>
              <a:t>(4)</a:t>
            </a:r>
            <a:endParaRPr lang="en-US" altLang="zh-CN" sz="1400" dirty="0">
              <a:solidFill>
                <a:schemeClr val="tx1">
                  <a:lumMod val="65000"/>
                  <a:lumOff val="35000"/>
                </a:schemeClr>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arr1 , '\n', arr2</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各元素对位比较取最大值并生成最终数组</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rgbClr val="C00000"/>
                </a:solidFill>
              </a:rPr>
              <a:t>maximum</a:t>
            </a:r>
            <a:r>
              <a:rPr lang="en-US" altLang="zh-CN" sz="1400" dirty="0">
                <a:solidFill>
                  <a:schemeClr val="tx1">
                    <a:lumMod val="65000"/>
                    <a:lumOff val="35000"/>
                  </a:schemeClr>
                </a:solidFill>
              </a:rPr>
              <a:t>(</a:t>
            </a:r>
            <a:r>
              <a:rPr lang="en-US" altLang="zh-CN" sz="1400" dirty="0">
                <a:solidFill>
                  <a:schemeClr val="accent2"/>
                </a:solidFill>
              </a:rPr>
              <a:t>arr1</a:t>
            </a:r>
            <a:r>
              <a:rPr lang="en-US" altLang="zh-CN" sz="1400" dirty="0">
                <a:solidFill>
                  <a:schemeClr val="tx1">
                    <a:lumMod val="65000"/>
                    <a:lumOff val="35000"/>
                  </a:schemeClr>
                </a:solidFill>
              </a:rPr>
              <a:t>, </a:t>
            </a:r>
            <a:r>
              <a:rPr lang="en-US" altLang="zh-CN" sz="1400" dirty="0">
                <a:solidFill>
                  <a:schemeClr val="accent2"/>
                </a:solidFill>
              </a:rPr>
              <a:t>arr2</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3" name="标题 1"/>
          <p:cNvSpPr txBox="1"/>
          <p:nvPr/>
        </p:nvSpPr>
        <p:spPr>
          <a:xfrm>
            <a:off x="5412075" y="2477484"/>
            <a:ext cx="5074497" cy="1943462"/>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smtClean="0">
                <a:solidFill>
                  <a:schemeClr val="accent6">
                    <a:lumMod val="60000"/>
                    <a:lumOff val="40000"/>
                  </a:schemeClr>
                </a:solidFill>
              </a:rPr>
              <a:t>## </a:t>
            </a:r>
            <a:r>
              <a:rPr lang="zh-CN" altLang="en-US" sz="1400" dirty="0" smtClean="0">
                <a:solidFill>
                  <a:schemeClr val="accent6">
                    <a:lumMod val="60000"/>
                    <a:lumOff val="40000"/>
                  </a:schemeClr>
                </a:solidFill>
              </a:rPr>
              <a:t>一维数组 </a:t>
            </a:r>
            <a:r>
              <a:rPr lang="en-US" altLang="zh-CN" sz="1400" dirty="0" smtClean="0">
                <a:solidFill>
                  <a:schemeClr val="accent6">
                    <a:lumMod val="60000"/>
                    <a:lumOff val="40000"/>
                  </a:schemeClr>
                </a:solidFill>
              </a:rPr>
              <a:t>arr1 </a:t>
            </a:r>
            <a:r>
              <a:rPr lang="zh-CN" altLang="en-US" sz="1400" dirty="0" smtClean="0">
                <a:solidFill>
                  <a:schemeClr val="accent6">
                    <a:lumMod val="60000"/>
                    <a:lumOff val="40000"/>
                  </a:schemeClr>
                </a:solidFill>
              </a:rPr>
              <a:t>输出 </a:t>
            </a:r>
            <a:r>
              <a:rPr lang="en-US" altLang="zh-CN" sz="1400" dirty="0" smtClean="0">
                <a:solidFill>
                  <a:schemeClr val="accent6">
                    <a:lumMod val="60000"/>
                    <a:lumOff val="40000"/>
                  </a:schemeClr>
                </a:solidFill>
              </a:rPr>
              <a:t>##</a:t>
            </a:r>
            <a:endParaRPr lang="en-US" altLang="zh-CN" sz="1400" dirty="0" smtClean="0">
              <a:solidFill>
                <a:schemeClr val="accent6">
                  <a:lumMod val="60000"/>
                  <a:lumOff val="40000"/>
                </a:schemeClr>
              </a:solidFill>
            </a:endParaRPr>
          </a:p>
          <a:p>
            <a:pPr>
              <a:lnSpc>
                <a:spcPct val="150000"/>
              </a:lnSpc>
            </a:pPr>
            <a:r>
              <a:rPr lang="en-US" altLang="zh-CN" sz="1400" dirty="0">
                <a:solidFill>
                  <a:schemeClr val="bg1">
                    <a:lumMod val="95000"/>
                  </a:schemeClr>
                </a:solidFill>
              </a:rPr>
              <a:t>[-0.32492432 -0.33519649 -0.81220054  0.30370727]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a:solidFill>
                  <a:schemeClr val="accent6">
                    <a:lumMod val="60000"/>
                    <a:lumOff val="40000"/>
                  </a:schemeClr>
                </a:solidFill>
              </a:rPr>
              <a:t>一维数组 </a:t>
            </a:r>
            <a:r>
              <a:rPr lang="en-US" altLang="zh-CN" sz="1400" dirty="0" smtClean="0">
                <a:solidFill>
                  <a:schemeClr val="accent6">
                    <a:lumMod val="60000"/>
                    <a:lumOff val="40000"/>
                  </a:schemeClr>
                </a:solidFill>
              </a:rPr>
              <a:t>arr2 </a:t>
            </a:r>
            <a:r>
              <a:rPr lang="zh-CN" altLang="en-US" sz="1400" dirty="0">
                <a:solidFill>
                  <a:schemeClr val="accent6">
                    <a:lumMod val="60000"/>
                    <a:lumOff val="40000"/>
                  </a:schemeClr>
                </a:solidFill>
              </a:rPr>
              <a:t>输出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[-0.87039069  0.28696582  0.8885762  -0.74333547]        </a:t>
            </a:r>
            <a:endParaRPr lang="en-US" altLang="zh-CN" sz="1400" dirty="0" smtClean="0">
              <a:solidFill>
                <a:schemeClr val="bg1">
                  <a:lumMod val="95000"/>
                </a:schemeClr>
              </a:solidFill>
            </a:endParaRPr>
          </a:p>
          <a:p>
            <a:pPr>
              <a:lnSpc>
                <a:spcPct val="150000"/>
              </a:lnSpc>
            </a:pPr>
            <a:r>
              <a:rPr lang="en-US" altLang="zh-CN" sz="1400" dirty="0">
                <a:solidFill>
                  <a:schemeClr val="accent6">
                    <a:lumMod val="60000"/>
                    <a:lumOff val="40000"/>
                  </a:schemeClr>
                </a:solidFill>
              </a:rPr>
              <a:t>## </a:t>
            </a:r>
            <a:r>
              <a:rPr lang="zh-CN" altLang="en-US" sz="1400" dirty="0" smtClean="0">
                <a:solidFill>
                  <a:schemeClr val="accent6">
                    <a:lumMod val="60000"/>
                    <a:lumOff val="40000"/>
                  </a:schemeClr>
                </a:solidFill>
              </a:rPr>
              <a:t>两个数组对位比较取最大值 结果输出 </a:t>
            </a:r>
            <a:r>
              <a:rPr lang="en-US" altLang="zh-CN" sz="1400" dirty="0" smtClean="0">
                <a:solidFill>
                  <a:schemeClr val="accent6">
                    <a:lumMod val="60000"/>
                    <a:lumOff val="40000"/>
                  </a:schemeClr>
                </a:solidFill>
              </a:rPr>
              <a:t>##</a:t>
            </a:r>
            <a:r>
              <a:rPr lang="en-US" altLang="zh-CN" sz="1400" dirty="0" smtClean="0">
                <a:solidFill>
                  <a:schemeClr val="bg1">
                    <a:lumMod val="95000"/>
                  </a:schemeClr>
                </a:solidFill>
              </a:rPr>
              <a:t>                             </a:t>
            </a:r>
            <a:endParaRPr lang="en-US" altLang="zh-CN" sz="1400" dirty="0">
              <a:solidFill>
                <a:schemeClr val="bg1">
                  <a:lumMod val="95000"/>
                </a:schemeClr>
              </a:solidFill>
            </a:endParaRPr>
          </a:p>
          <a:p>
            <a:pPr>
              <a:lnSpc>
                <a:spcPct val="150000"/>
              </a:lnSpc>
            </a:pPr>
            <a:r>
              <a:rPr lang="en-US" altLang="zh-CN" sz="1400" dirty="0">
                <a:solidFill>
                  <a:schemeClr val="bg1">
                    <a:lumMod val="95000"/>
                  </a:schemeClr>
                </a:solidFill>
              </a:rPr>
              <a:t>[-0.32492432  0.28696582  0.8885762   0.30370727]</a:t>
            </a:r>
            <a:endParaRPr lang="en-US" altLang="zh-CN" sz="1400" dirty="0">
              <a:solidFill>
                <a:schemeClr val="bg1">
                  <a:lumMod val="95000"/>
                </a:schemeClr>
              </a:solidFill>
            </a:endParaRPr>
          </a:p>
        </p:txBody>
      </p:sp>
      <p:sp>
        <p:nvSpPr>
          <p:cNvPr id="14" name="矩形 13"/>
          <p:cNvSpPr/>
          <p:nvPr/>
        </p:nvSpPr>
        <p:spPr>
          <a:xfrm>
            <a:off x="1533060" y="4532523"/>
            <a:ext cx="9730026" cy="829945"/>
          </a:xfrm>
          <a:prstGeom prst="rect">
            <a:avLst/>
          </a:prstGeom>
          <a:solidFill>
            <a:schemeClr val="accent4">
              <a:lumMod val="60000"/>
              <a:lumOff val="40000"/>
            </a:schemeClr>
          </a:solidFill>
        </p:spPr>
        <p:txBody>
          <a:bodyPr wrap="square">
            <a:spAutoFit/>
          </a:bodyPr>
          <a:lstStyle/>
          <a:p>
            <a:pPr>
              <a:lnSpc>
                <a:spcPct val="150000"/>
              </a:lnSpc>
            </a:pP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有些</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ufunc</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可以返回多个数组，虽然不是很常见。</a:t>
            </a:r>
            <a:r>
              <a:rPr lang="en-US" altLang="zh-CN" sz="1600" dirty="0" err="1">
                <a:ln w="0"/>
                <a:solidFill>
                  <a:schemeClr val="accent4">
                    <a:lumMod val="50000"/>
                  </a:schemeClr>
                </a:solidFill>
                <a:latin typeface="微软雅黑" panose="020B0503020204020204" pitchFamily="34" charset="-122"/>
                <a:ea typeface="微软雅黑" panose="020B0503020204020204" pitchFamily="34" charset="-122"/>
              </a:rPr>
              <a:t>m</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odf</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（）函数就是一个典型的应用，</a:t>
            </a:r>
            <a:r>
              <a:rPr lang="zh-CN" altLang="en-US" sz="1600" dirty="0">
                <a:ln w="0"/>
                <a:solidFill>
                  <a:schemeClr val="accent4">
                    <a:lumMod val="50000"/>
                  </a:schemeClr>
                </a:solidFill>
                <a:latin typeface="微软雅黑" panose="020B0503020204020204" pitchFamily="34" charset="-122"/>
                <a:ea typeface="微软雅黑" panose="020B0503020204020204" pitchFamily="34" charset="-122"/>
              </a:rPr>
              <a:t>它</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是</a:t>
            </a:r>
            <a:r>
              <a:rPr lang="en-US" altLang="zh-CN" sz="1600" dirty="0" smtClean="0">
                <a:ln w="0"/>
                <a:solidFill>
                  <a:schemeClr val="accent4">
                    <a:lumMod val="50000"/>
                  </a:schemeClr>
                </a:solidFill>
                <a:latin typeface="微软雅黑" panose="020B0503020204020204" pitchFamily="34" charset="-122"/>
                <a:ea typeface="微软雅黑" panose="020B0503020204020204" pitchFamily="34" charset="-122"/>
              </a:rPr>
              <a:t>Python</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内置的函数</a:t>
            </a:r>
            <a:r>
              <a:rPr lang="en-US" altLang="zh-CN" sz="1600" dirty="0" err="1" smtClean="0">
                <a:ln w="0"/>
                <a:solidFill>
                  <a:schemeClr val="accent4">
                    <a:lumMod val="50000"/>
                  </a:schemeClr>
                </a:solidFill>
                <a:latin typeface="微软雅黑" panose="020B0503020204020204" pitchFamily="34" charset="-122"/>
                <a:ea typeface="微软雅黑" panose="020B0503020204020204" pitchFamily="34" charset="-122"/>
              </a:rPr>
              <a:t>divmod</a:t>
            </a:r>
            <a:r>
              <a:rPr lang="zh-CN" altLang="en-US" sz="1600" dirty="0" smtClean="0">
                <a:ln w="0"/>
                <a:solidFill>
                  <a:schemeClr val="accent4">
                    <a:lumMod val="50000"/>
                  </a:schemeClr>
                </a:solidFill>
                <a:latin typeface="微软雅黑" panose="020B0503020204020204" pitchFamily="34" charset="-122"/>
                <a:ea typeface="微软雅黑" panose="020B0503020204020204" pitchFamily="34" charset="-122"/>
              </a:rPr>
              <a:t>的矢量化版，用于将浮点数数组拆分成整数数组和小数数组。如下：</a:t>
            </a:r>
            <a:endParaRPr lang="zh-CN" altLang="en-US" sz="1600" dirty="0">
              <a:solidFill>
                <a:schemeClr val="accent4">
                  <a:lumMod val="50000"/>
                </a:schemeClr>
              </a:solidFill>
            </a:endParaRPr>
          </a:p>
        </p:txBody>
      </p:sp>
      <p:sp>
        <p:nvSpPr>
          <p:cNvPr id="15" name="标题 1"/>
          <p:cNvSpPr txBox="1"/>
          <p:nvPr/>
        </p:nvSpPr>
        <p:spPr>
          <a:xfrm>
            <a:off x="1533059" y="5494146"/>
            <a:ext cx="3764655" cy="1290347"/>
          </a:xfrm>
          <a:prstGeom prst="rect">
            <a:avLst/>
          </a:prstGeom>
          <a:solidFill>
            <a:schemeClr val="tx2">
              <a:lumMod val="20000"/>
              <a:lumOff val="80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ts val="2200"/>
              </a:lnSpc>
            </a:pPr>
            <a:r>
              <a:rPr lang="en-US" altLang="zh-CN" sz="1400" dirty="0">
                <a:solidFill>
                  <a:schemeClr val="accent6"/>
                </a:solidFill>
              </a:rPr>
              <a:t># </a:t>
            </a:r>
            <a:r>
              <a:rPr lang="zh-CN" altLang="en-US" sz="1400" dirty="0">
                <a:solidFill>
                  <a:schemeClr val="accent6"/>
                </a:solidFill>
              </a:rPr>
              <a:t>创建一个一维数组，各元素乘以</a:t>
            </a:r>
            <a:r>
              <a:rPr lang="en-US" altLang="zh-CN" sz="1400" dirty="0">
                <a:solidFill>
                  <a:schemeClr val="accent6"/>
                </a:solidFill>
              </a:rPr>
              <a:t>5</a:t>
            </a:r>
            <a:endParaRPr lang="en-US" altLang="zh-CN" sz="1400" dirty="0">
              <a:solidFill>
                <a:schemeClr val="accent6"/>
              </a:solidFill>
            </a:endParaRPr>
          </a:p>
          <a:p>
            <a:pPr>
              <a:lnSpc>
                <a:spcPts val="2200"/>
              </a:lnSpc>
            </a:pPr>
            <a:r>
              <a:rPr lang="en-US" altLang="zh-CN" sz="1400" dirty="0">
                <a:solidFill>
                  <a:schemeClr val="tx1">
                    <a:lumMod val="65000"/>
                    <a:lumOff val="35000"/>
                  </a:schemeClr>
                </a:solidFill>
              </a:rPr>
              <a:t>arr3 = </a:t>
            </a:r>
            <a:r>
              <a:rPr lang="en-US" altLang="zh-CN" sz="1400" dirty="0" err="1">
                <a:solidFill>
                  <a:schemeClr val="tx1">
                    <a:lumMod val="65000"/>
                    <a:lumOff val="35000"/>
                  </a:schemeClr>
                </a:solidFill>
              </a:rPr>
              <a:t>np.random.</a:t>
            </a:r>
            <a:r>
              <a:rPr lang="en-US" altLang="zh-CN" sz="1400" dirty="0" err="1">
                <a:solidFill>
                  <a:schemeClr val="accent2"/>
                </a:solidFill>
              </a:rPr>
              <a:t>randn</a:t>
            </a:r>
            <a:r>
              <a:rPr lang="en-US" altLang="zh-CN" sz="1400" dirty="0">
                <a:solidFill>
                  <a:schemeClr val="tx1">
                    <a:lumMod val="65000"/>
                    <a:lumOff val="35000"/>
                  </a:schemeClr>
                </a:solidFill>
              </a:rPr>
              <a:t>(4) </a:t>
            </a:r>
            <a:r>
              <a:rPr lang="en-US" altLang="zh-CN" sz="1400" dirty="0">
                <a:solidFill>
                  <a:schemeClr val="accent2"/>
                </a:solidFill>
              </a:rPr>
              <a:t>*</a:t>
            </a:r>
            <a:r>
              <a:rPr lang="en-US" altLang="zh-CN" sz="1400" dirty="0">
                <a:solidFill>
                  <a:schemeClr val="tx1">
                    <a:lumMod val="65000"/>
                    <a:lumOff val="35000"/>
                  </a:schemeClr>
                </a:solidFill>
              </a:rPr>
              <a:t> 5</a:t>
            </a:r>
            <a:endParaRPr lang="en-US" altLang="zh-CN" sz="1400" dirty="0">
              <a:solidFill>
                <a:schemeClr val="tx1">
                  <a:lumMod val="65000"/>
                  <a:lumOff val="35000"/>
                </a:schemeClr>
              </a:solidFill>
            </a:endParaRPr>
          </a:p>
          <a:p>
            <a:pPr>
              <a:lnSpc>
                <a:spcPts val="2200"/>
              </a:lnSpc>
            </a:pPr>
            <a:r>
              <a:rPr lang="en-US" altLang="zh-CN" sz="1400" dirty="0">
                <a:solidFill>
                  <a:schemeClr val="accent6"/>
                </a:solidFill>
              </a:rPr>
              <a:t># </a:t>
            </a:r>
            <a:r>
              <a:rPr lang="zh-CN" altLang="en-US" sz="1400" dirty="0">
                <a:solidFill>
                  <a:schemeClr val="accent6"/>
                </a:solidFill>
              </a:rPr>
              <a:t>获取各元素整数部分数组和小数部分数组</a:t>
            </a:r>
            <a:endParaRPr lang="zh-CN" altLang="en-US" sz="1400" dirty="0">
              <a:solidFill>
                <a:schemeClr val="accent6"/>
              </a:solidFill>
            </a:endParaRPr>
          </a:p>
          <a:p>
            <a:pPr>
              <a:lnSpc>
                <a:spcPts val="2200"/>
              </a:lnSpc>
            </a:pPr>
            <a:r>
              <a:rPr lang="en-US" altLang="zh-CN" sz="1400" dirty="0">
                <a:solidFill>
                  <a:srgbClr val="0563C1"/>
                </a:solidFill>
              </a:rPr>
              <a:t>print</a:t>
            </a:r>
            <a:r>
              <a:rPr lang="en-US" altLang="zh-CN" sz="1400" dirty="0">
                <a:solidFill>
                  <a:schemeClr val="tx1">
                    <a:lumMod val="65000"/>
                    <a:lumOff val="35000"/>
                  </a:schemeClr>
                </a:solidFill>
              </a:rPr>
              <a:t> </a:t>
            </a:r>
            <a:r>
              <a:rPr lang="en-US" altLang="zh-CN" sz="1400" dirty="0" err="1">
                <a:solidFill>
                  <a:schemeClr val="tx1">
                    <a:lumMod val="65000"/>
                    <a:lumOff val="35000"/>
                  </a:schemeClr>
                </a:solidFill>
              </a:rPr>
              <a:t>np.</a:t>
            </a:r>
            <a:r>
              <a:rPr lang="en-US" altLang="zh-CN" sz="1400" dirty="0" err="1">
                <a:solidFill>
                  <a:srgbClr val="C00000"/>
                </a:solidFill>
              </a:rPr>
              <a:t>modf</a:t>
            </a:r>
            <a:r>
              <a:rPr lang="en-US" altLang="zh-CN" sz="1400" dirty="0">
                <a:solidFill>
                  <a:schemeClr val="tx1">
                    <a:lumMod val="65000"/>
                    <a:lumOff val="35000"/>
                  </a:schemeClr>
                </a:solidFill>
              </a:rPr>
              <a:t>(</a:t>
            </a:r>
            <a:r>
              <a:rPr lang="en-US" altLang="zh-CN" sz="1400" dirty="0">
                <a:solidFill>
                  <a:schemeClr val="accent2"/>
                </a:solidFill>
              </a:rPr>
              <a:t>arr3</a:t>
            </a:r>
            <a:r>
              <a:rPr lang="en-US" altLang="zh-CN" sz="1400" dirty="0">
                <a:solidFill>
                  <a:schemeClr val="tx1">
                    <a:lumMod val="65000"/>
                    <a:lumOff val="35000"/>
                  </a:schemeClr>
                </a:solidFill>
              </a:rPr>
              <a:t>)</a:t>
            </a:r>
            <a:endParaRPr lang="en-US" altLang="zh-CN" sz="1400" dirty="0" smtClean="0">
              <a:solidFill>
                <a:schemeClr val="tx1">
                  <a:lumMod val="65000"/>
                  <a:lumOff val="35000"/>
                </a:schemeClr>
              </a:solidFill>
            </a:endParaRPr>
          </a:p>
        </p:txBody>
      </p:sp>
      <p:sp>
        <p:nvSpPr>
          <p:cNvPr id="16" name="标题 1"/>
          <p:cNvSpPr txBox="1"/>
          <p:nvPr/>
        </p:nvSpPr>
        <p:spPr>
          <a:xfrm>
            <a:off x="5129045" y="5681870"/>
            <a:ext cx="5901813" cy="799117"/>
          </a:xfrm>
          <a:prstGeom prst="rect">
            <a:avLst/>
          </a:prstGeom>
          <a:solidFill>
            <a:schemeClr val="tx1">
              <a:lumMod val="65000"/>
              <a:lumOff val="35000"/>
            </a:schemeClr>
          </a:solidFill>
          <a:ln>
            <a:no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nSpc>
                <a:spcPct val="150000"/>
              </a:lnSpc>
            </a:pPr>
            <a:r>
              <a:rPr lang="en-US" altLang="zh-CN" sz="1400" dirty="0">
                <a:solidFill>
                  <a:schemeClr val="bg1">
                    <a:lumMod val="95000"/>
                  </a:schemeClr>
                </a:solidFill>
              </a:rPr>
              <a:t>(array([ 0.78116076,  0.06603961,  0.18249263,  0.72377313]), </a:t>
            </a:r>
            <a:endParaRPr lang="en-US" altLang="zh-CN" sz="1400" dirty="0" smtClean="0">
              <a:solidFill>
                <a:schemeClr val="bg1">
                  <a:lumMod val="95000"/>
                </a:schemeClr>
              </a:solidFill>
            </a:endParaRPr>
          </a:p>
          <a:p>
            <a:pPr>
              <a:lnSpc>
                <a:spcPct val="150000"/>
              </a:lnSpc>
            </a:pPr>
            <a:r>
              <a:rPr lang="en-US" altLang="zh-CN" sz="1400" dirty="0" smtClean="0">
                <a:solidFill>
                  <a:schemeClr val="bg1">
                    <a:lumMod val="95000"/>
                  </a:schemeClr>
                </a:solidFill>
              </a:rPr>
              <a:t> array</a:t>
            </a:r>
            <a:r>
              <a:rPr lang="en-US" altLang="zh-CN" sz="1400" dirty="0">
                <a:solidFill>
                  <a:schemeClr val="bg1">
                    <a:lumMod val="95000"/>
                  </a:schemeClr>
                </a:solidFill>
              </a:rPr>
              <a:t>([  0.,  16.,   5</a:t>
            </a:r>
            <a:r>
              <a:rPr lang="en-US" altLang="zh-CN" sz="1400" dirty="0" smtClean="0">
                <a:solidFill>
                  <a:schemeClr val="bg1">
                    <a:lumMod val="95000"/>
                  </a:schemeClr>
                </a:solidFill>
              </a:rPr>
              <a:t>.,   </a:t>
            </a:r>
            <a:r>
              <a:rPr lang="en-US" altLang="zh-CN" sz="1400" dirty="0">
                <a:solidFill>
                  <a:schemeClr val="bg1">
                    <a:lumMod val="95000"/>
                  </a:schemeClr>
                </a:solidFill>
              </a:rPr>
              <a:t>1.])) </a:t>
            </a:r>
            <a:endParaRPr lang="en-US" altLang="zh-CN" sz="1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anim calcmode="lin" valueType="num">
                                      <p:cBhvr>
                                        <p:cTn id="12" dur="500" fill="hold"/>
                                        <p:tgtEl>
                                          <p:spTgt spid="10"/>
                                        </p:tgtEl>
                                        <p:attrNameLst>
                                          <p:attrName>ppt_x</p:attrName>
                                        </p:attrNameLst>
                                      </p:cBhvr>
                                      <p:tavLst>
                                        <p:tav tm="0">
                                          <p:val>
                                            <p:strVal val="#ppt_x"/>
                                          </p:val>
                                        </p:tav>
                                        <p:tav tm="100000">
                                          <p:val>
                                            <p:strVal val="#ppt_x"/>
                                          </p:val>
                                        </p:tav>
                                      </p:tavLst>
                                    </p:anim>
                                    <p:anim calcmode="lin" valueType="num">
                                      <p:cBhvr>
                                        <p:cTn id="1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anim calcmode="lin" valueType="num">
                                      <p:cBhvr>
                                        <p:cTn id="26" dur="500" fill="hold"/>
                                        <p:tgtEl>
                                          <p:spTgt spid="13"/>
                                        </p:tgtEl>
                                        <p:attrNameLst>
                                          <p:attrName>ppt_x</p:attrName>
                                        </p:attrNameLst>
                                      </p:cBhvr>
                                      <p:tavLst>
                                        <p:tav tm="0">
                                          <p:val>
                                            <p:strVal val="#ppt_x"/>
                                          </p:val>
                                        </p:tav>
                                        <p:tav tm="100000">
                                          <p:val>
                                            <p:strVal val="#ppt_x"/>
                                          </p:val>
                                        </p:tav>
                                      </p:tavLst>
                                    </p:anim>
                                    <p:anim calcmode="lin" valueType="num">
                                      <p:cBhvr>
                                        <p:cTn id="27"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anim calcmode="lin" valueType="num">
                                      <p:cBhvr>
                                        <p:cTn id="38" dur="500" fill="hold"/>
                                        <p:tgtEl>
                                          <p:spTgt spid="15"/>
                                        </p:tgtEl>
                                        <p:attrNameLst>
                                          <p:attrName>ppt_x</p:attrName>
                                        </p:attrNameLst>
                                      </p:cBhvr>
                                      <p:tavLst>
                                        <p:tav tm="0">
                                          <p:val>
                                            <p:strVal val="#ppt_x"/>
                                          </p:val>
                                        </p:tav>
                                        <p:tav tm="100000">
                                          <p:val>
                                            <p:strVal val="#ppt_x"/>
                                          </p:val>
                                        </p:tav>
                                      </p:tavLst>
                                    </p:anim>
                                    <p:anim calcmode="lin" valueType="num">
                                      <p:cBhvr>
                                        <p:cTn id="3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animBg="1"/>
      <p:bldP spid="13" grpId="0" animBg="1"/>
      <p:bldP spid="14" grpId="0" bldLvl="0" animBg="1"/>
      <p:bldP spid="15"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通用函数介绍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一</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元 </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ufunc</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函数表：</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248228" y="1605038"/>
          <a:ext cx="9710057" cy="445008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abs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fabs</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计算整数、浮点数或复数的绝对值。对于非复数值，可以使用更快的</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fabs</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sqrt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计算各元素的平方根。</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exp</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计算各元素的指数</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e</a:t>
                      </a:r>
                      <a:r>
                        <a:rPr lang="en-US" altLang="zh-CN" sz="1200" baseline="50000" dirty="0" smtClean="0">
                          <a:solidFill>
                            <a:schemeClr val="tx1">
                              <a:lumMod val="65000"/>
                              <a:lumOff val="35000"/>
                            </a:schemeClr>
                          </a:solidFill>
                          <a:latin typeface="微软雅黑" panose="020B0503020204020204" pitchFamily="34" charset="-122"/>
                          <a:ea typeface="微软雅黑" panose="020B0503020204020204" pitchFamily="34" charset="-122"/>
                        </a:rPr>
                        <a:t>x</a:t>
                      </a:r>
                      <a:endParaRPr lang="zh-CN" altLang="en-US" sz="1200" baseline="50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Log</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log10</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log2</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log1p</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分别为自然数对数（底数为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）、底数为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log</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、底数为</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log</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log</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sign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计算各元素的正负号：</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（正数）、</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0</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（零）、</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-1</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（负数）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ceil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ceiling</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值，即大于等于该值的最小整数。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floor</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计算各元素的</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floor</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值，即小于等于该值的最大整数。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rint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将各元素值四舍五入到最接近的整数，保留</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dtype</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类型。</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modf</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将数组的小数和整数部分以两个独立数组的形式返回。</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isnan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返回一个表示“哪些值是</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NaN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（这不是一个数字）”的布尔型数组。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isfinite</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isinf</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分别返回一个表示“哪些元素是有穷的（非</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inf</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、非</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Nan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）”或“哪些元素是无穷的”布尔值型数组。</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通用函数介绍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一</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元 </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ufunc</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函数表（续）：</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248228" y="1605038"/>
          <a:ext cx="9710057" cy="175260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l"/>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cos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cosh</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sin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sinh</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tan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tanh</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普通型和双曲型三角函数。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l">
                        <a:lnSpc>
                          <a:spcPct val="150000"/>
                        </a:lnSpc>
                      </a:pP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arccons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arccosh</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arcsin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arcsinh</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arctan</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arctanh</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反三角函数。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l"/>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logical_not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计算各元素 </a:t>
                      </a:r>
                      <a:r>
                        <a:rPr lang="en-US" altLang="zh-CN"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not x </a:t>
                      </a: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的真值。</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zh-CN" altLang="en-US" sz="2000" b="1" dirty="0" smtClean="0">
                <a:solidFill>
                  <a:schemeClr val="bg1">
                    <a:lumMod val="95000"/>
                  </a:schemeClr>
                </a:solidFill>
              </a:rPr>
              <a:t>通用函数介绍</a:t>
            </a:r>
            <a:endParaRPr lang="zh-CN" altLang="en-US" sz="2000" b="1" dirty="0">
              <a:solidFill>
                <a:schemeClr val="bg1">
                  <a:lumMod val="9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1" name="矩形 10"/>
          <p:cNvSpPr/>
          <p:nvPr/>
        </p:nvSpPr>
        <p:spPr>
          <a:xfrm>
            <a:off x="943609" y="1019399"/>
            <a:ext cx="10783934" cy="46166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二元 </a:t>
            </a:r>
            <a:r>
              <a:rPr lang="en-US" altLang="zh-CN" sz="1600" b="1" dirty="0" err="1"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ufunc</a:t>
            </a:r>
            <a:r>
              <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 </a:t>
            </a:r>
            <a:r>
              <a:rPr lang="zh-CN" altLang="en-US"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rPr>
              <a:t>函数表：</a:t>
            </a:r>
            <a:endParaRPr lang="en-US" altLang="zh-CN" sz="1600" b="1" dirty="0" smtClean="0">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248228" y="1605038"/>
          <a:ext cx="9710057" cy="4988560"/>
        </p:xfrm>
        <a:graphic>
          <a:graphicData uri="http://schemas.openxmlformats.org/drawingml/2006/table">
            <a:tbl>
              <a:tblPr firstRow="1" bandRow="1">
                <a:tableStyleId>{21E4AEA4-8DFA-4A89-87EB-49C32662AFE0}</a:tableStyleId>
              </a:tblPr>
              <a:tblGrid>
                <a:gridCol w="2913016"/>
                <a:gridCol w="6797041"/>
              </a:tblGrid>
              <a:tr h="370840">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函数</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c>
                  <a:txBody>
                    <a:bodyPr/>
                    <a:lstStyle/>
                    <a:p>
                      <a:pPr algn="ctr"/>
                      <a:r>
                        <a:rPr lang="zh-CN" altLang="en-US" sz="1200" dirty="0" smtClean="0">
                          <a:solidFill>
                            <a:schemeClr val="bg1">
                              <a:lumMod val="95000"/>
                            </a:schemeClr>
                          </a:solidFill>
                          <a:latin typeface="微软雅黑" panose="020B0503020204020204" pitchFamily="34" charset="-122"/>
                          <a:ea typeface="微软雅黑" panose="020B0503020204020204" pitchFamily="34" charset="-122"/>
                        </a:rPr>
                        <a:t>说明</a:t>
                      </a:r>
                      <a:endParaRPr lang="zh-CN" altLang="en-US" sz="1200" dirty="0">
                        <a:solidFill>
                          <a:schemeClr val="bg1">
                            <a:lumMod val="9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add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将数组中对用的元素相加。</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subtract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从第一个数组中减去第二个数组中的元素。</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multiply</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baseline="0" dirty="0" smtClean="0">
                          <a:solidFill>
                            <a:schemeClr val="tx1">
                              <a:lumMod val="65000"/>
                              <a:lumOff val="35000"/>
                            </a:schemeClr>
                          </a:solidFill>
                          <a:latin typeface="微软雅黑" panose="020B0503020204020204" pitchFamily="34" charset="-122"/>
                          <a:ea typeface="微软雅黑" panose="020B0503020204020204" pitchFamily="34" charset="-122"/>
                        </a:rPr>
                        <a:t>数组元素想乘。</a:t>
                      </a:r>
                      <a:endParaRPr lang="zh-CN" altLang="en-US" sz="1200" baseline="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divide</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floor_divide</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除法或向下整除法（丢弃余数）。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power</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对第一个数组中的元素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，根据第二个数组中的相应元素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Y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，计算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X </a:t>
                      </a:r>
                      <a:r>
                        <a:rPr lang="en-US" altLang="zh-CN" sz="1200" baseline="50000" dirty="0" smtClean="0">
                          <a:solidFill>
                            <a:schemeClr val="tx1">
                              <a:lumMod val="65000"/>
                              <a:lumOff val="35000"/>
                            </a:schemeClr>
                          </a:solidFill>
                          <a:latin typeface="微软雅黑" panose="020B0503020204020204" pitchFamily="34" charset="-122"/>
                          <a:ea typeface="微软雅黑" panose="020B0503020204020204" pitchFamily="34" charset="-122"/>
                        </a:rPr>
                        <a:t>y</a:t>
                      </a:r>
                      <a:endParaRPr lang="zh-CN" altLang="en-US" sz="1200" baseline="500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maximum</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fmax</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元素级的最大值计算。</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fmax</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将忽略</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Nan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minimum</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fmin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元素级的最小值计算。</a:t>
                      </a:r>
                      <a:r>
                        <a:rPr lang="en-US" altLang="zh-CN" sz="1200" dirty="0" err="1" smtClean="0">
                          <a:solidFill>
                            <a:schemeClr val="tx1">
                              <a:lumMod val="65000"/>
                              <a:lumOff val="35000"/>
                            </a:schemeClr>
                          </a:solidFill>
                          <a:latin typeface="微软雅黑" panose="020B0503020204020204" pitchFamily="34" charset="-122"/>
                          <a:ea typeface="微软雅黑" panose="020B0503020204020204" pitchFamily="34" charset="-122"/>
                        </a:rPr>
                        <a:t>fmin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将忽略</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Nan</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mod</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元素级的求模计算（除法的余数）。</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copysign</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将第二个数组中的值的符号复制给第一个数组中的值。</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greater</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greater_equal</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less</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less_equal</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smtClean="0">
                          <a:solidFill>
                            <a:schemeClr val="tx1">
                              <a:lumMod val="65000"/>
                              <a:lumOff val="35000"/>
                            </a:schemeClr>
                          </a:solidFill>
                          <a:latin typeface="微软雅黑" panose="020B0503020204020204" pitchFamily="34" charset="-122"/>
                          <a:ea typeface="微软雅黑" panose="020B0503020204020204" pitchFamily="34" charset="-122"/>
                        </a:rPr>
                        <a:t>equal</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not_equeal</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执行元素级的比较运算，最终产生布尔型数组。相当于中缀运算符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&gt;=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&lt;=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r h="370840">
                <a:tc>
                  <a:txBody>
                    <a:bodyPr/>
                    <a:lstStyle/>
                    <a:p>
                      <a:pPr algn="ctr">
                        <a:lnSpc>
                          <a:spcPct val="150000"/>
                        </a:lnSpc>
                      </a:pP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Logical_and</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logical_or</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b="1" dirty="0" err="1" smtClean="0">
                          <a:solidFill>
                            <a:schemeClr val="tx1">
                              <a:lumMod val="65000"/>
                              <a:lumOff val="35000"/>
                            </a:schemeClr>
                          </a:solidFill>
                          <a:latin typeface="微软雅黑" panose="020B0503020204020204" pitchFamily="34" charset="-122"/>
                          <a:ea typeface="微软雅黑" panose="020B0503020204020204" pitchFamily="34" charset="-122"/>
                        </a:rPr>
                        <a:t>logical_xor</a:t>
                      </a:r>
                      <a:r>
                        <a:rPr lang="zh-CN" altLang="en-US" sz="1200" b="1"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b="1"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nSpc>
                          <a:spcPct val="150000"/>
                        </a:lnSpc>
                      </a:pP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执行元素级的真值逻辑运算。相当于中缀运算符 </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&amp;</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r>
                        <a:rPr lang="en-US" altLang="zh-CN" sz="1200" dirty="0" smtClean="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81747" y="2283508"/>
            <a:ext cx="5442939" cy="810532"/>
          </a:xfrm>
        </p:spPr>
        <p:txBody>
          <a:bodyPr>
            <a:normAutofit/>
          </a:bodyPr>
          <a:lstStyle/>
          <a:p>
            <a:pPr algn="ctr"/>
            <a:r>
              <a:rPr lang="en-US" altLang="zh-CN" sz="3000" dirty="0" smtClean="0">
                <a:solidFill>
                  <a:schemeClr val="tx1">
                    <a:lumMod val="65000"/>
                    <a:lumOff val="35000"/>
                  </a:schemeClr>
                </a:solidFill>
              </a:rPr>
              <a:t>2. </a:t>
            </a:r>
            <a:r>
              <a:rPr lang="zh-CN" altLang="en-US" sz="3000" dirty="0" smtClean="0">
                <a:solidFill>
                  <a:schemeClr val="tx1">
                    <a:lumMod val="65000"/>
                    <a:lumOff val="35000"/>
                  </a:schemeClr>
                </a:solidFill>
              </a:rPr>
              <a:t>利用数组进行数据处理</a:t>
            </a:r>
            <a:endParaRPr lang="zh-CN" altLang="en-US" sz="3000" dirty="0">
              <a:solidFill>
                <a:schemeClr val="tx1">
                  <a:lumMod val="65000"/>
                  <a:lumOff val="35000"/>
                </a:schemeClr>
              </a:solidFill>
            </a:endParaRPr>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51462" y="299844"/>
            <a:ext cx="1141253" cy="390037"/>
          </a:xfrm>
          <a:prstGeom prst="rect">
            <a:avLst/>
          </a:prstGeom>
        </p:spPr>
      </p:pic>
      <p:sp>
        <p:nvSpPr>
          <p:cNvPr id="10" name="副标题 2"/>
          <p:cNvSpPr txBox="1"/>
          <p:nvPr/>
        </p:nvSpPr>
        <p:spPr>
          <a:xfrm>
            <a:off x="9085943" y="208112"/>
            <a:ext cx="2743200" cy="387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2000" b="1" dirty="0" err="1">
                <a:solidFill>
                  <a:schemeClr val="bg1">
                    <a:lumMod val="95000"/>
                  </a:schemeClr>
                </a:solidFill>
              </a:rPr>
              <a:t>NumPy</a:t>
            </a:r>
            <a:r>
              <a:rPr lang="zh-CN" altLang="en-US" sz="2000" b="1" dirty="0" smtClean="0">
                <a:solidFill>
                  <a:schemeClr val="bg1">
                    <a:lumMod val="95000"/>
                  </a:schemeClr>
                </a:solidFill>
              </a:rPr>
              <a:t>模块数据处理</a:t>
            </a:r>
            <a:endParaRPr lang="zh-CN" altLang="en-US" sz="2000" b="1" dirty="0">
              <a:solidFill>
                <a:schemeClr val="bg1">
                  <a:lumMod val="95000"/>
                </a:schemeClr>
              </a:solidFill>
            </a:endParaRPr>
          </a:p>
        </p:txBody>
      </p:sp>
      <p:sp>
        <p:nvSpPr>
          <p:cNvPr id="11" name="标题 1"/>
          <p:cNvSpPr txBox="1"/>
          <p:nvPr/>
        </p:nvSpPr>
        <p:spPr>
          <a:xfrm>
            <a:off x="1291772" y="3239183"/>
            <a:ext cx="9637485" cy="126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tx1"/>
                </a:solidFill>
                <a:latin typeface="微软雅黑" panose="020B0503020204020204" pitchFamily="34" charset="-122"/>
                <a:ea typeface="微软雅黑" panose="020B0503020204020204" pitchFamily="34" charset="-122"/>
                <a:cs typeface="+mj-cs"/>
              </a:defRPr>
            </a:lvl1pPr>
          </a:lstStyle>
          <a:p>
            <a:pPr algn="ctr">
              <a:lnSpc>
                <a:spcPct val="150000"/>
              </a:lnSpc>
            </a:pPr>
            <a:r>
              <a:rPr lang="zh-CN" altLang="en-US" sz="1400" b="0" dirty="0" smtClean="0">
                <a:solidFill>
                  <a:schemeClr val="tx1">
                    <a:lumMod val="65000"/>
                    <a:lumOff val="35000"/>
                  </a:schemeClr>
                </a:solidFill>
              </a:rPr>
              <a:t>掌握 条件逻辑表述数组运算的方法</a:t>
            </a:r>
            <a:r>
              <a:rPr lang="en-US" altLang="zh-CN" sz="1400" b="0" dirty="0" err="1" smtClean="0">
                <a:solidFill>
                  <a:schemeClr val="tx1">
                    <a:lumMod val="65000"/>
                    <a:lumOff val="35000"/>
                  </a:schemeClr>
                </a:solidFill>
              </a:rPr>
              <a:t>np.where</a:t>
            </a:r>
            <a:r>
              <a:rPr lang="zh-CN" altLang="en-US" sz="1400" b="0" dirty="0" smtClean="0">
                <a:solidFill>
                  <a:schemeClr val="tx1">
                    <a:lumMod val="65000"/>
                    <a:lumOff val="35000"/>
                  </a:schemeClr>
                </a:solidFill>
              </a:rPr>
              <a:t>函数的使用</a:t>
            </a:r>
            <a:endParaRPr lang="en-US" altLang="zh-CN" sz="1400" b="0"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REFSHAPE" val="311351052"/>
  <p:tag name="KSO_WM_UNIT_PLACING_PICTURE_USER_VIEWPORT" val="{&quot;height&quot;:5175,&quot;width&quot;:81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18589</Words>
  <Application>WPS 演示</Application>
  <PresentationFormat>宽屏</PresentationFormat>
  <Paragraphs>1020</Paragraphs>
  <Slides>45</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Arial</vt:lpstr>
      <vt:lpstr>宋体</vt:lpstr>
      <vt:lpstr>Wingdings</vt:lpstr>
      <vt:lpstr>微软雅黑</vt:lpstr>
      <vt:lpstr>Calibri</vt:lpstr>
      <vt:lpstr>Arial Unicode MS</vt:lpstr>
      <vt:lpstr>Calibri Light</vt:lpstr>
      <vt:lpstr>Brush Script Std</vt:lpstr>
      <vt:lpstr>Mongolian Baiti</vt:lpstr>
      <vt:lpstr>Office 主题</vt:lpstr>
      <vt:lpstr>第02节：NumPy模块-数据处理</vt:lpstr>
      <vt:lpstr>PowerPoint 演示文稿</vt:lpstr>
      <vt:lpstr>1. 快速的元素级数组函数</vt:lpstr>
      <vt:lpstr>PowerPoint 演示文稿</vt:lpstr>
      <vt:lpstr>PowerPoint 演示文稿</vt:lpstr>
      <vt:lpstr>PowerPoint 演示文稿</vt:lpstr>
      <vt:lpstr>PowerPoint 演示文稿</vt:lpstr>
      <vt:lpstr>PowerPoint 演示文稿</vt:lpstr>
      <vt:lpstr>2. 利用数组进行数据处理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数学和统计方法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 用于数组的文件输入输出</vt:lpstr>
      <vt:lpstr>PowerPoint 演示文稿</vt:lpstr>
      <vt:lpstr>PowerPoint 演示文稿</vt:lpstr>
      <vt:lpstr>5. 线性代数</vt:lpstr>
      <vt:lpstr>PowerPoint 演示文稿</vt:lpstr>
      <vt:lpstr>PowerPoint 演示文稿</vt:lpstr>
      <vt:lpstr>PowerPoint 演示文稿</vt:lpstr>
      <vt:lpstr>PowerPoint 演示文稿</vt:lpstr>
      <vt:lpstr>6. 随机数生成</vt:lpstr>
      <vt:lpstr>PowerPoint 演示文稿</vt:lpstr>
      <vt:lpstr>PowerPoint 演示文稿</vt:lpstr>
      <vt:lpstr>实战任务： 随机漫步</vt:lpstr>
      <vt:lpstr>PowerPoint 演示文稿</vt:lpstr>
      <vt:lpstr>PowerPoint 演示文稿</vt:lpstr>
      <vt:lpstr>PowerPoint 演示文稿</vt:lpstr>
      <vt:lpstr>PowerPoint 演示文稿</vt:lpstr>
      <vt:lpstr>PowerPoint 演示文稿</vt:lpstr>
      <vt:lpstr>PowerPoint 演示文稿</vt:lpstr>
      <vt:lpstr>Thanks !</vt:lpstr>
    </vt:vector>
  </TitlesOfParts>
  <Company>Personal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alvin yan</dc:creator>
  <cp:lastModifiedBy>浮生一悠闲</cp:lastModifiedBy>
  <cp:revision>4585</cp:revision>
  <dcterms:created xsi:type="dcterms:W3CDTF">2017-04-17T02:08:00Z</dcterms:created>
  <dcterms:modified xsi:type="dcterms:W3CDTF">2020-09-15T15:48:35Z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0x0101001C1CD24E73C1714489CCBBEDDFA4662A</vt:lpwstr>
  </property>
  <property fmtid="{D5CDD505-2E9C-101B-9397-08002B2CF9AE}" pid="3" name="KSOProductBuildVer">
    <vt:lpwstr>2052-11.1.0.9999</vt:lpwstr>
  </property>
</Properties>
</file>