
<file path=[Content_Types].xml><?xml version="1.0" encoding="utf-8"?>
<Types xmlns="http://schemas.openxmlformats.org/package/2006/content-types">
  <Default Extension="jpeg" ContentType="image/jpe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91" r:id="rId4"/>
    <p:sldId id="329" r:id="rId5"/>
    <p:sldId id="478" r:id="rId6"/>
    <p:sldId id="586" r:id="rId8"/>
    <p:sldId id="587" r:id="rId9"/>
    <p:sldId id="589" r:id="rId10"/>
    <p:sldId id="590" r:id="rId11"/>
    <p:sldId id="591" r:id="rId12"/>
    <p:sldId id="592" r:id="rId13"/>
    <p:sldId id="593" r:id="rId14"/>
    <p:sldId id="594" r:id="rId15"/>
    <p:sldId id="595" r:id="rId16"/>
    <p:sldId id="596" r:id="rId17"/>
    <p:sldId id="597" r:id="rId18"/>
    <p:sldId id="588" r:id="rId19"/>
    <p:sldId id="598" r:id="rId20"/>
    <p:sldId id="549" r:id="rId21"/>
    <p:sldId id="599" r:id="rId22"/>
    <p:sldId id="601" r:id="rId23"/>
    <p:sldId id="600" r:id="rId24"/>
    <p:sldId id="602" r:id="rId25"/>
    <p:sldId id="603" r:id="rId26"/>
    <p:sldId id="550" r:id="rId27"/>
    <p:sldId id="604" r:id="rId28"/>
    <p:sldId id="606" r:id="rId29"/>
    <p:sldId id="607" r:id="rId30"/>
    <p:sldId id="608" r:id="rId31"/>
    <p:sldId id="609" r:id="rId32"/>
    <p:sldId id="610" r:id="rId33"/>
    <p:sldId id="611" r:id="rId34"/>
    <p:sldId id="605" r:id="rId35"/>
    <p:sldId id="612" r:id="rId36"/>
    <p:sldId id="613" r:id="rId37"/>
    <p:sldId id="614" r:id="rId38"/>
    <p:sldId id="615" r:id="rId39"/>
    <p:sldId id="616" r:id="rId40"/>
    <p:sldId id="617" r:id="rId41"/>
    <p:sldId id="618" r:id="rId42"/>
    <p:sldId id="619" r:id="rId43"/>
    <p:sldId id="620" r:id="rId44"/>
    <p:sldId id="621" r:id="rId45"/>
    <p:sldId id="622" r:id="rId46"/>
    <p:sldId id="623" r:id="rId47"/>
    <p:sldId id="624" r:id="rId48"/>
    <p:sldId id="625" r:id="rId49"/>
    <p:sldId id="626" r:id="rId50"/>
    <p:sldId id="627" r:id="rId51"/>
    <p:sldId id="288" r:id="rId5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63C1"/>
    <a:srgbClr val="CA2A2A"/>
    <a:srgbClr val="ED7D31"/>
    <a:srgbClr val="FFD966"/>
    <a:srgbClr val="990000"/>
    <a:srgbClr val="E0A1F1"/>
    <a:srgbClr val="70AD47"/>
    <a:srgbClr val="5B9BD5"/>
    <a:srgbClr val="81B2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70853" autoAdjust="0"/>
  </p:normalViewPr>
  <p:slideViewPr>
    <p:cSldViewPr snapToGrid="0" showGuides="1">
      <p:cViewPr varScale="1">
        <p:scale>
          <a:sx n="82" d="100"/>
          <a:sy n="82" d="100"/>
        </p:scale>
        <p:origin x="1638" y="66"/>
      </p:cViewPr>
      <p:guideLst>
        <p:guide orient="horz" pos="2165"/>
        <p:guide pos="3840"/>
      </p:guideLst>
    </p:cSldViewPr>
  </p:slideViewPr>
  <p:outlineViewPr>
    <p:cViewPr>
      <p:scale>
        <a:sx n="33" d="100"/>
        <a:sy n="33" d="100"/>
      </p:scale>
      <p:origin x="0" y="-6864"/>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54" d="100"/>
          <a:sy n="54" d="100"/>
        </p:scale>
        <p:origin x="2820"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845F21-C970-4F98-B36A-7785D763E61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04B654-1501-43D1-931C-26DFEC84B06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Pandas是基于Numpy构建的库，在数据处理方面可以把它理解为numpy加强版，但二者最大的不同是pandas是专门为处理表格和混杂数据设计的，比较契合统计分析中的表结构，而numpy更适合处理统一的数值数组数据</a:t>
            </a:r>
            <a:r>
              <a:rPr lang="en-US" altLang="zh-CN"/>
              <a:t>(基础的数学计算模块，以矩阵为主,纯数学)</a:t>
            </a:r>
            <a:r>
              <a:rPr lang="zh-CN" altLang="en-US"/>
              <a:t>。</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4B654-1501-43D1-931C-26DFEC84B06A}"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4B654-1501-43D1-931C-26DFEC84B06A}"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4B654-1501-43D1-931C-26DFEC84B06A}"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axis=0代表往跨行（down)，而axis=1代表跨列（across)</a:t>
            </a:r>
            <a:endParaRPr lang="zh-CN" altLang="en-US"/>
          </a:p>
          <a:p>
            <a:r>
              <a:rPr lang="zh-CN" altLang="en-US"/>
              <a:t>使用0值表示沿着每一列或行标签\索引值向下执行方法</a:t>
            </a:r>
            <a:endParaRPr lang="zh-CN" altLang="en-US"/>
          </a:p>
          <a:p>
            <a:r>
              <a:rPr lang="zh-CN" altLang="en-US"/>
              <a:t>使用1值表示沿着每一行或者列标签模向执行对应的方法</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有时候我们不需要用整个</a:t>
            </a:r>
            <a:r>
              <a:rPr lang="en-US" altLang="zh-CN" sz="1200" b="0" i="0" kern="1200" dirty="0" err="1" smtClean="0">
                <a:solidFill>
                  <a:schemeClr val="tx1"/>
                </a:solidFill>
                <a:effectLst/>
                <a:latin typeface="+mn-lt"/>
                <a:ea typeface="+mn-ea"/>
                <a:cs typeface="+mn-cs"/>
              </a:rPr>
              <a:t>DataFrame</a:t>
            </a:r>
            <a:r>
              <a:rPr lang="zh-CN" altLang="en-US" sz="1200" b="0" i="0" kern="1200" dirty="0" smtClean="0">
                <a:solidFill>
                  <a:schemeClr val="tx1"/>
                </a:solidFill>
                <a:effectLst/>
                <a:latin typeface="+mn-lt"/>
                <a:ea typeface="+mn-ea"/>
                <a:cs typeface="+mn-cs"/>
              </a:rPr>
              <a:t>里的数据，而是只想取各别的行或列，这时候可以用</a:t>
            </a:r>
            <a:r>
              <a:rPr lang="en-US" altLang="zh-CN" sz="1200" b="0" i="0" kern="1200" dirty="0" smtClean="0">
                <a:solidFill>
                  <a:schemeClr val="tx1"/>
                </a:solidFill>
                <a:effectLst/>
                <a:latin typeface="+mn-lt"/>
                <a:ea typeface="+mn-ea"/>
                <a:cs typeface="+mn-cs"/>
              </a:rPr>
              <a:t>.ix .</a:t>
            </a:r>
            <a:r>
              <a:rPr lang="en-US" altLang="zh-CN" sz="1200" b="0" i="0" kern="1200" dirty="0" err="1" smtClean="0">
                <a:solidFill>
                  <a:schemeClr val="tx1"/>
                </a:solidFill>
                <a:effectLst/>
                <a:latin typeface="+mn-lt"/>
                <a:ea typeface="+mn-ea"/>
                <a:cs typeface="+mn-cs"/>
              </a:rPr>
              <a:t>loc</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iloc</a:t>
            </a:r>
            <a:r>
              <a:rPr lang="zh-CN" altLang="en-US" sz="1200" b="0" i="0" kern="1200" dirty="0" smtClean="0">
                <a:solidFill>
                  <a:schemeClr val="tx1"/>
                </a:solidFill>
                <a:effectLst/>
                <a:latin typeface="+mn-lt"/>
                <a:ea typeface="+mn-ea"/>
                <a:cs typeface="+mn-cs"/>
              </a:rPr>
              <a:t>来实现</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loc</a:t>
            </a:r>
            <a:r>
              <a:rPr lang="zh-CN" altLang="en-US" sz="1200" b="0" i="0" kern="1200" dirty="0" smtClean="0">
                <a:solidFill>
                  <a:schemeClr val="tx1"/>
                </a:solidFill>
                <a:effectLst/>
                <a:latin typeface="+mn-lt"/>
                <a:ea typeface="+mn-ea"/>
                <a:cs typeface="+mn-cs"/>
              </a:rPr>
              <a:t>方法使用方法：</a:t>
            </a:r>
            <a:r>
              <a:rPr lang="en-US" altLang="zh-CN" sz="1200" b="1" i="0" kern="1200" dirty="0" err="1" smtClean="0">
                <a:solidFill>
                  <a:schemeClr val="tx1"/>
                </a:solidFill>
                <a:effectLst/>
                <a:latin typeface="+mn-lt"/>
                <a:ea typeface="+mn-ea"/>
                <a:cs typeface="+mn-cs"/>
              </a:rPr>
              <a:t>DataFrame.loc</a:t>
            </a:r>
            <a:r>
              <a:rPr lang="en-US" altLang="zh-CN" sz="1200" b="1" i="0" kern="1200" dirty="0" smtClean="0">
                <a:solidFill>
                  <a:schemeClr val="tx1"/>
                </a:solidFill>
                <a:effectLst/>
                <a:latin typeface="+mn-lt"/>
                <a:ea typeface="+mn-ea"/>
                <a:cs typeface="+mn-cs"/>
              </a:rPr>
              <a:t>[ </a:t>
            </a:r>
            <a:r>
              <a:rPr lang="zh-CN" altLang="en-US" sz="1200" b="1" i="0" kern="1200" dirty="0" smtClean="0">
                <a:solidFill>
                  <a:schemeClr val="tx1"/>
                </a:solidFill>
                <a:effectLst/>
                <a:latin typeface="+mn-lt"/>
                <a:ea typeface="+mn-ea"/>
                <a:cs typeface="+mn-cs"/>
              </a:rPr>
              <a:t>行索引名称或条件 </a:t>
            </a:r>
            <a:r>
              <a:rPr lang="en-US" altLang="zh-CN" sz="1200" b="1" i="0" kern="1200" dirty="0" smtClean="0">
                <a:solidFill>
                  <a:schemeClr val="tx1"/>
                </a:solidFill>
                <a:effectLst/>
                <a:latin typeface="+mn-lt"/>
                <a:ea typeface="+mn-ea"/>
                <a:cs typeface="+mn-cs"/>
              </a:rPr>
              <a:t>, </a:t>
            </a:r>
            <a:r>
              <a:rPr lang="zh-CN" altLang="en-US" sz="1200" b="1" i="0" kern="1200" dirty="0" smtClean="0">
                <a:solidFill>
                  <a:schemeClr val="tx1"/>
                </a:solidFill>
                <a:effectLst/>
                <a:latin typeface="+mn-lt"/>
                <a:ea typeface="+mn-ea"/>
                <a:cs typeface="+mn-cs"/>
              </a:rPr>
              <a:t>列索引名称 </a:t>
            </a:r>
            <a:r>
              <a:rPr lang="en-US" altLang="zh-CN" sz="1200" b="1" i="0" kern="1200" dirty="0" smtClean="0">
                <a:solidFill>
                  <a:schemeClr val="tx1"/>
                </a:solidFill>
                <a:effectLst/>
                <a:latin typeface="+mn-lt"/>
                <a:ea typeface="+mn-ea"/>
                <a:cs typeface="+mn-cs"/>
              </a:rPr>
              <a:t>]   # </a:t>
            </a:r>
            <a:r>
              <a:rPr lang="zh-CN" altLang="en-US" sz="1200" b="1" i="0" kern="1200" dirty="0" smtClean="0">
                <a:solidFill>
                  <a:schemeClr val="tx1"/>
                </a:solidFill>
                <a:effectLst/>
                <a:latin typeface="+mn-lt"/>
                <a:ea typeface="+mn-ea"/>
                <a:cs typeface="+mn-cs"/>
              </a:rPr>
              <a:t>闭区间（含最后一个值）</a:t>
            </a:r>
            <a:endParaRPr lang="en-US" altLang="zh-CN" sz="1200" b="1"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行和列分别是行标签和列标签：</a:t>
            </a:r>
            <a:r>
              <a:rPr lang="en-US" altLang="zh-CN" sz="1200" b="0" i="0" kern="1200" dirty="0" err="1" smtClean="0">
                <a:solidFill>
                  <a:schemeClr val="tx1"/>
                </a:solidFill>
                <a:effectLst/>
                <a:latin typeface="+mn-lt"/>
                <a:ea typeface="+mn-ea"/>
                <a:cs typeface="+mn-cs"/>
              </a:rPr>
              <a:t>data.loc</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b","B</a:t>
            </a:r>
            <a:r>
              <a:rPr lang="en-US" altLang="zh-CN"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选择一个区域：</a:t>
            </a:r>
            <a:r>
              <a:rPr lang="en-US" altLang="zh-CN" sz="1200" b="0" i="0" kern="1200" dirty="0" err="1" smtClean="0">
                <a:solidFill>
                  <a:schemeClr val="tx1"/>
                </a:solidFill>
                <a:effectLst/>
                <a:latin typeface="+mn-lt"/>
                <a:ea typeface="+mn-ea"/>
                <a:cs typeface="+mn-cs"/>
              </a:rPr>
              <a:t>data.loc</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b':'c','B':'C</a:t>
            </a:r>
            <a:r>
              <a:rPr lang="en-US" altLang="zh-CN" sz="1200" b="0" i="0" kern="1200" dirty="0" smtClean="0">
                <a:solidFill>
                  <a:schemeClr val="tx1"/>
                </a:solidFill>
                <a:effectLst/>
                <a:latin typeface="+mn-lt"/>
                <a:ea typeface="+mn-ea"/>
                <a:cs typeface="+mn-cs"/>
              </a:rPr>
              <a:t>']</a:t>
            </a:r>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iloc</a:t>
            </a:r>
            <a:r>
              <a:rPr lang="zh-CN" altLang="en-US" sz="1200" b="0" i="0" kern="1200" dirty="0" smtClean="0">
                <a:solidFill>
                  <a:schemeClr val="tx1"/>
                </a:solidFill>
                <a:effectLst/>
                <a:latin typeface="+mn-lt"/>
                <a:ea typeface="+mn-ea"/>
                <a:cs typeface="+mn-cs"/>
              </a:rPr>
              <a:t>方法的使用方法：</a:t>
            </a:r>
            <a:r>
              <a:rPr lang="en-US" altLang="zh-CN" sz="1200" b="1" i="0" kern="1200" dirty="0" err="1" smtClean="0">
                <a:solidFill>
                  <a:schemeClr val="tx1"/>
                </a:solidFill>
                <a:effectLst/>
                <a:latin typeface="+mn-lt"/>
                <a:ea typeface="+mn-ea"/>
                <a:cs typeface="+mn-cs"/>
              </a:rPr>
              <a:t>DataFrame.iloc</a:t>
            </a:r>
            <a:r>
              <a:rPr lang="en-US" altLang="zh-CN" sz="1200" b="1" i="0" kern="1200" dirty="0" smtClean="0">
                <a:solidFill>
                  <a:schemeClr val="tx1"/>
                </a:solidFill>
                <a:effectLst/>
                <a:latin typeface="+mn-lt"/>
                <a:ea typeface="+mn-ea"/>
                <a:cs typeface="+mn-cs"/>
              </a:rPr>
              <a:t>[ </a:t>
            </a:r>
            <a:r>
              <a:rPr lang="zh-CN" altLang="en-US" sz="1200" b="1" i="0" kern="1200" dirty="0" smtClean="0">
                <a:solidFill>
                  <a:schemeClr val="tx1"/>
                </a:solidFill>
                <a:effectLst/>
                <a:latin typeface="+mn-lt"/>
                <a:ea typeface="+mn-ea"/>
                <a:cs typeface="+mn-cs"/>
              </a:rPr>
              <a:t>行索引位置 </a:t>
            </a:r>
            <a:r>
              <a:rPr lang="en-US" altLang="zh-CN" sz="1200" b="1" i="0" kern="1200" dirty="0" smtClean="0">
                <a:solidFill>
                  <a:schemeClr val="tx1"/>
                </a:solidFill>
                <a:effectLst/>
                <a:latin typeface="+mn-lt"/>
                <a:ea typeface="+mn-ea"/>
                <a:cs typeface="+mn-cs"/>
              </a:rPr>
              <a:t>,  </a:t>
            </a:r>
            <a:r>
              <a:rPr lang="zh-CN" altLang="en-US" sz="1200" b="1" i="0" kern="1200" dirty="0" smtClean="0">
                <a:solidFill>
                  <a:schemeClr val="tx1"/>
                </a:solidFill>
                <a:effectLst/>
                <a:latin typeface="+mn-lt"/>
                <a:ea typeface="+mn-ea"/>
                <a:cs typeface="+mn-cs"/>
              </a:rPr>
              <a:t>列索引位置 </a:t>
            </a:r>
            <a:r>
              <a:rPr lang="en-US" altLang="zh-CN" sz="1200" b="1" i="0" kern="1200" dirty="0" smtClean="0">
                <a:solidFill>
                  <a:schemeClr val="tx1"/>
                </a:solidFill>
                <a:effectLst/>
                <a:latin typeface="+mn-lt"/>
                <a:ea typeface="+mn-ea"/>
                <a:cs typeface="+mn-cs"/>
              </a:rPr>
              <a:t>]   # </a:t>
            </a:r>
            <a:r>
              <a:rPr lang="zh-CN" altLang="en-US" sz="1200" b="1" i="0" kern="1200" dirty="0" smtClean="0">
                <a:solidFill>
                  <a:schemeClr val="tx1"/>
                </a:solidFill>
                <a:effectLst/>
                <a:latin typeface="+mn-lt"/>
                <a:ea typeface="+mn-ea"/>
                <a:cs typeface="+mn-cs"/>
              </a:rPr>
              <a:t>开区间（不含最后一个值）</a:t>
            </a:r>
            <a:endParaRPr lang="en-US" altLang="zh-CN" sz="1200" b="1"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 选择一个区域：</a:t>
            </a:r>
            <a:r>
              <a:rPr lang="en-US" altLang="zh-CN" sz="1200" b="1"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data.iloc</a:t>
            </a:r>
            <a:r>
              <a:rPr lang="en-US" altLang="zh-CN" sz="1200" b="0" i="0" kern="1200" dirty="0" smtClean="0">
                <a:solidFill>
                  <a:schemeClr val="tx1"/>
                </a:solidFill>
                <a:effectLst/>
                <a:latin typeface="+mn-lt"/>
                <a:ea typeface="+mn-ea"/>
                <a:cs typeface="+mn-cs"/>
              </a:rPr>
              <a:t>[1:3,1:3]</a:t>
            </a:r>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b="0" i="0" kern="1200" dirty="0" smtClean="0">
                <a:solidFill>
                  <a:schemeClr val="tx1"/>
                </a:solidFill>
                <a:effectLst/>
                <a:latin typeface="+mn-lt"/>
                <a:ea typeface="+mn-ea"/>
                <a:cs typeface="+mn-cs"/>
              </a:rPr>
              <a:t>ix</a:t>
            </a:r>
            <a:r>
              <a:rPr lang="zh-CN" altLang="en-US" sz="1200" b="0" i="0" kern="1200" dirty="0" smtClean="0">
                <a:solidFill>
                  <a:schemeClr val="tx1"/>
                </a:solidFill>
                <a:effectLst/>
                <a:latin typeface="+mn-lt"/>
                <a:ea typeface="+mn-ea"/>
                <a:cs typeface="+mn-cs"/>
              </a:rPr>
              <a:t>方法在使用时既可以接收索引名称也可以接收索引位置：</a:t>
            </a:r>
            <a:r>
              <a:rPr lang="en-US" altLang="zh-CN" sz="1200" b="1" i="0" kern="1200" dirty="0" err="1" smtClean="0">
                <a:solidFill>
                  <a:schemeClr val="tx1"/>
                </a:solidFill>
                <a:effectLst/>
                <a:latin typeface="+mn-lt"/>
                <a:ea typeface="+mn-ea"/>
                <a:cs typeface="+mn-cs"/>
              </a:rPr>
              <a:t>DataFrame.ix</a:t>
            </a:r>
            <a:r>
              <a:rPr lang="en-US" altLang="zh-CN" sz="1200" b="1" i="0" kern="1200" dirty="0" smtClean="0">
                <a:solidFill>
                  <a:schemeClr val="tx1"/>
                </a:solidFill>
                <a:effectLst/>
                <a:latin typeface="+mn-lt"/>
                <a:ea typeface="+mn-ea"/>
                <a:cs typeface="+mn-cs"/>
              </a:rPr>
              <a:t>[ </a:t>
            </a:r>
            <a:r>
              <a:rPr lang="zh-CN" altLang="en-US" sz="1200" b="1" i="0" kern="1200" dirty="0" smtClean="0">
                <a:solidFill>
                  <a:schemeClr val="tx1"/>
                </a:solidFill>
                <a:effectLst/>
                <a:latin typeface="+mn-lt"/>
                <a:ea typeface="+mn-ea"/>
                <a:cs typeface="+mn-cs"/>
              </a:rPr>
              <a:t>行索引的名称或位置或者条件</a:t>
            </a:r>
            <a:r>
              <a:rPr lang="en-US" altLang="zh-CN" sz="1200" b="1" i="0" kern="1200" dirty="0" smtClean="0">
                <a:solidFill>
                  <a:schemeClr val="tx1"/>
                </a:solidFill>
                <a:effectLst/>
                <a:latin typeface="+mn-lt"/>
                <a:ea typeface="+mn-ea"/>
                <a:cs typeface="+mn-cs"/>
              </a:rPr>
              <a:t>, </a:t>
            </a:r>
            <a:r>
              <a:rPr lang="zh-CN" altLang="en-US" sz="1200" b="1" i="0" kern="1200" dirty="0" smtClean="0">
                <a:solidFill>
                  <a:schemeClr val="tx1"/>
                </a:solidFill>
                <a:effectLst/>
                <a:latin typeface="+mn-lt"/>
                <a:ea typeface="+mn-ea"/>
                <a:cs typeface="+mn-cs"/>
              </a:rPr>
              <a:t>列索引名称或位置 </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.ix</a:t>
            </a:r>
            <a:r>
              <a:rPr lang="zh-CN" altLang="en-US" sz="1200" b="1" i="0" kern="1200" dirty="0" smtClean="0">
                <a:solidFill>
                  <a:schemeClr val="tx1"/>
                </a:solidFill>
                <a:effectLst/>
                <a:latin typeface="+mn-lt"/>
                <a:ea typeface="+mn-ea"/>
                <a:cs typeface="+mn-cs"/>
              </a:rPr>
              <a:t>已弃用且含糊不清，切勿使用）</a:t>
            </a:r>
            <a:endParaRPr lang="zh-CN" altLang="en-US" dirty="0"/>
          </a:p>
        </p:txBody>
      </p:sp>
      <p:sp>
        <p:nvSpPr>
          <p:cNvPr id="4" name="灯片编号占位符 3"/>
          <p:cNvSpPr>
            <a:spLocks noGrp="1"/>
          </p:cNvSpPr>
          <p:nvPr>
            <p:ph type="sldNum" sz="quarter" idx="10"/>
          </p:nvPr>
        </p:nvSpPr>
        <p:spPr/>
        <p:txBody>
          <a:bodyPr/>
          <a:lstStyle/>
          <a:p>
            <a:fld id="{D904B654-1501-43D1-931C-26DFEC84B06A}"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DataFrame当中axis为0和1时分别代表的含义：（看上图）</a:t>
            </a:r>
            <a:endParaRPr lang="zh-CN" altLang="en-US"/>
          </a:p>
          <a:p>
            <a:r>
              <a:rPr lang="zh-CN" altLang="en-US"/>
              <a:t>使用0值表示沿着每一列或行标签\索引值向下执行方法</a:t>
            </a:r>
            <a:endParaRPr lang="zh-CN" altLang="en-US"/>
          </a:p>
          <a:p>
            <a:r>
              <a:rPr lang="zh-CN" altLang="en-US"/>
              <a:t>使用1值表示沿着每一行或者列标签模向执行对应的方法</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nan代表Not A Number（不是一个数），它并不等于0。</a:t>
            </a:r>
            <a:endParaRPr lang="zh-CN" altLang="en-US"/>
          </a:p>
          <a:p>
            <a:r>
              <a:rPr lang="zh-CN" altLang="en-US"/>
              <a:t>因为nan不是一个数，所以相关计算都无法得到数字。所有涉及nan的操作，返回的都是nan。</a:t>
            </a:r>
            <a:endParaRPr lang="zh-CN" altLang="en-US"/>
          </a:p>
          <a:p>
            <a:r>
              <a:rPr lang="zh-CN" altLang="en-US"/>
              <a:t>None是python中用于标识空缺数据，Nan是nunpy和pandas中用于标识空缺数据</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 index 参数是可省略的，你可以选择不输入这个参数。如果不带 index 参数，Pandas 会自动用默认 index 进行索引，类似数组，索引值是 [0, ..., len(data) - 1] </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Series的index是可变的，而dict字典的key值是不可变的。</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bool_存储为一个字节的布尔值(真或假)</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如果index的值没有对齐,则没有对齐的元素运算之后的值为pandas.NaN.</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name属性主要发挥作用是在DataFrame中，当我们把一个Series对象放进DataFrame中，新的列将根据我们的name属性对该列进行命名，当我们没有给Series命名，DataFrame会自动帮我们命名为0</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DataFrame的横行称为columns，竖列和Series一样称为index，DataFrame每一列可以是不同类型的值集合，所以DataFrame你也可以把它视为不同数据类型同一index的Series集合。</a:t>
            </a:r>
            <a:endParaRPr lang="zh-CN" altLang="en-US"/>
          </a:p>
          <a:p>
            <a:endParaRPr lang="zh-CN" altLang="en-US"/>
          </a:p>
          <a:p>
            <a:r>
              <a:rPr lang="zh-CN" altLang="en-US"/>
              <a:t>科学计算方面numpy是优势，但在数据处理方面DataFrame就更胜一筹了，事实上DataFrame已经覆盖了一部分的数据操作了，对于数据挖掘来说，工作可大概分为读取数据-数据清洗-分析建模-结果展示：</a:t>
            </a:r>
            <a:endParaRPr lang="zh-CN" altLang="en-US"/>
          </a:p>
          <a:p>
            <a:r>
              <a:rPr lang="zh-CN" altLang="en-US"/>
              <a:t>先说说读取数据，Pandas提供强大的IO读取工具，csv格式、Excel文件、数据库等都可以非常简便地读取，对于大数据，pandas也支持大文件的分块读取；</a:t>
            </a:r>
            <a:endParaRPr lang="zh-CN" altLang="en-US"/>
          </a:p>
          <a:p>
            <a:r>
              <a:rPr lang="zh-CN" altLang="en-US"/>
              <a:t>接下来就是数据清洗，面对数据集，我们遇到最多的情况就是存在缺失值，Pandas把各种类型数据类型的缺失值统一称为NaN（这里要多说几句，None==None这个结果是true，但np.nan==np.nan这个结果是false，NaN在官方文档中定义的是float类型，有关于NaN和None的区别以及使用）,Pandas提供许多方便快捷的方法来处理这些缺失值NaN。</a:t>
            </a:r>
            <a:endParaRPr lang="zh-CN" altLang="en-US"/>
          </a:p>
          <a:p>
            <a:r>
              <a:rPr lang="zh-CN" altLang="en-US"/>
              <a:t>最重要的分析建模阶段，Pandas自动且明确的数据对齐特性，非常方便地使新的对象可以正确地与一组标签对齐，有了这个特性，Pandas就可以非常方便地将数据集进行拆分-重组操作。</a:t>
            </a:r>
            <a:endParaRPr lang="zh-CN" altLang="en-US"/>
          </a:p>
          <a:p>
            <a:r>
              <a:rPr lang="zh-CN" altLang="en-US"/>
              <a:t>最后就是结果展示阶段了，我们都知道Matplotlib是个数据视图化的好工具，Pandas与Matplotlib搭配，不用复杂的代码，就可以生成多种多样的数据视图。</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sym typeface="+mn-ea"/>
              </a:rPr>
              <a:t>pandas.DataFrame.ix 这句指令已经被弃用了</a:t>
            </a:r>
            <a:endParaRPr lang="zh-CN" altLang="en-US" dirty="0"/>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1">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4000" b="1">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8" name="矩形 7"/>
          <p:cNvSpPr/>
          <p:nvPr userDrawn="1"/>
        </p:nvSpPr>
        <p:spPr>
          <a:xfrm>
            <a:off x="309283" y="0"/>
            <a:ext cx="2783541" cy="766482"/>
          </a:xfrm>
          <a:prstGeom prst="rect">
            <a:avLst/>
          </a:prstGeom>
          <a:solidFill>
            <a:srgbClr val="CA2A2A"/>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D1FB01A-61B5-429E-948F-AF7844F4EC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0B2CA2-EC76-460B-9027-427100CA580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D1FB01A-61B5-429E-948F-AF7844F4EC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0B2CA2-EC76-460B-9027-427100CA580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b="1">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CD1FB01A-61B5-429E-948F-AF7844F4EC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0B2CA2-EC76-460B-9027-427100CA5803}" type="slidenum">
              <a:rPr lang="zh-CN" altLang="en-US" smtClean="0"/>
            </a:fld>
            <a:endParaRPr lang="zh-CN" altLang="en-US"/>
          </a:p>
        </p:txBody>
      </p:sp>
      <p:sp>
        <p:nvSpPr>
          <p:cNvPr id="8" name="矩形 7"/>
          <p:cNvSpPr/>
          <p:nvPr userDrawn="1"/>
        </p:nvSpPr>
        <p:spPr>
          <a:xfrm>
            <a:off x="9076765" y="0"/>
            <a:ext cx="2783541" cy="766482"/>
          </a:xfrm>
          <a:prstGeom prst="rect">
            <a:avLst/>
          </a:prstGeom>
          <a:solidFill>
            <a:srgbClr val="CA2A2A"/>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9801" y="5956768"/>
            <a:ext cx="714828" cy="714828"/>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CD1FB01A-61B5-429E-948F-AF7844F4EC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0B2CA2-EC76-460B-9027-427100CA580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D1FB01A-61B5-429E-948F-AF7844F4ECE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0B2CA2-EC76-460B-9027-427100CA580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D1FB01A-61B5-429E-948F-AF7844F4ECE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70B2CA2-EC76-460B-9027-427100CA580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D1FB01A-61B5-429E-948F-AF7844F4ECE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70B2CA2-EC76-460B-9027-427100CA580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D1FB01A-61B5-429E-948F-AF7844F4ECE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70B2CA2-EC76-460B-9027-427100CA580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CD1FB01A-61B5-429E-948F-AF7844F4ECE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0B2CA2-EC76-460B-9027-427100CA580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CD1FB01A-61B5-429E-948F-AF7844F4ECE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0B2CA2-EC76-460B-9027-427100CA580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1FB01A-61B5-429E-948F-AF7844F4ECE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0B2CA2-EC76-460B-9027-427100CA580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GIF"/><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GIF"/><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2.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82055" y="3660993"/>
            <a:ext cx="9144000" cy="752249"/>
          </a:xfrm>
        </p:spPr>
        <p:txBody>
          <a:bodyPr>
            <a:normAutofit/>
          </a:bodyPr>
          <a:lstStyle/>
          <a:p>
            <a:r>
              <a:rPr lang="zh-CN" altLang="en-US" sz="3500" dirty="0" smtClean="0">
                <a:solidFill>
                  <a:schemeClr val="tx1">
                    <a:lumMod val="65000"/>
                    <a:lumOff val="35000"/>
                  </a:schemeClr>
                </a:solidFill>
              </a:rPr>
              <a:t>第</a:t>
            </a:r>
            <a:r>
              <a:rPr lang="en-US" altLang="zh-CN" sz="3500" dirty="0" smtClean="0">
                <a:solidFill>
                  <a:schemeClr val="tx1">
                    <a:lumMod val="65000"/>
                    <a:lumOff val="35000"/>
                  </a:schemeClr>
                </a:solidFill>
              </a:rPr>
              <a:t>03</a:t>
            </a:r>
            <a:r>
              <a:rPr lang="zh-CN" altLang="en-US" sz="3500" dirty="0" smtClean="0">
                <a:solidFill>
                  <a:schemeClr val="tx1">
                    <a:lumMod val="65000"/>
                    <a:lumOff val="35000"/>
                  </a:schemeClr>
                </a:solidFill>
              </a:rPr>
              <a:t>章：</a:t>
            </a:r>
            <a:r>
              <a:rPr lang="en-US" altLang="zh-CN" sz="3500" dirty="0" smtClean="0">
                <a:solidFill>
                  <a:schemeClr val="tx1">
                    <a:lumMod val="65000"/>
                    <a:lumOff val="35000"/>
                  </a:schemeClr>
                </a:solidFill>
              </a:rPr>
              <a:t>Pandas</a:t>
            </a:r>
            <a:r>
              <a:rPr lang="zh-CN" altLang="en-US" sz="3500" dirty="0" smtClean="0">
                <a:solidFill>
                  <a:schemeClr val="tx1">
                    <a:lumMod val="65000"/>
                    <a:lumOff val="35000"/>
                  </a:schemeClr>
                </a:solidFill>
              </a:rPr>
              <a:t>模块</a:t>
            </a:r>
            <a:r>
              <a:rPr lang="en-US" altLang="zh-CN" sz="3500" dirty="0" smtClean="0">
                <a:solidFill>
                  <a:schemeClr val="tx1">
                    <a:lumMod val="65000"/>
                    <a:lumOff val="35000"/>
                  </a:schemeClr>
                </a:solidFill>
              </a:rPr>
              <a:t>-</a:t>
            </a:r>
            <a:r>
              <a:rPr lang="zh-CN" altLang="en-US" sz="3500" dirty="0" smtClean="0">
                <a:solidFill>
                  <a:schemeClr val="tx1">
                    <a:lumMod val="65000"/>
                    <a:lumOff val="35000"/>
                  </a:schemeClr>
                </a:solidFill>
              </a:rPr>
              <a:t>基础入门</a:t>
            </a:r>
            <a:endParaRPr lang="zh-CN" altLang="en-US" sz="3500" dirty="0">
              <a:solidFill>
                <a:schemeClr val="tx1">
                  <a:lumMod val="65000"/>
                  <a:lumOff val="35000"/>
                </a:schemeClr>
              </a:solidFill>
            </a:endParaRPr>
          </a:p>
        </p:txBody>
      </p:sp>
      <p:sp>
        <p:nvSpPr>
          <p:cNvPr id="3" name="副标题 2"/>
          <p:cNvSpPr>
            <a:spLocks noGrp="1"/>
          </p:cNvSpPr>
          <p:nvPr>
            <p:ph type="subTitle" idx="1"/>
          </p:nvPr>
        </p:nvSpPr>
        <p:spPr>
          <a:xfrm>
            <a:off x="333829" y="207963"/>
            <a:ext cx="2728685" cy="387123"/>
          </a:xfrm>
        </p:spPr>
        <p:txBody>
          <a:bodyPr>
            <a:normAutofit/>
          </a:bodyPr>
          <a:lstStyle/>
          <a:p>
            <a:r>
              <a:rPr lang="en-US" altLang="zh-CN" sz="2000" b="1" dirty="0" smtClean="0">
                <a:solidFill>
                  <a:schemeClr val="bg1">
                    <a:lumMod val="95000"/>
                  </a:schemeClr>
                </a:solidFill>
              </a:rPr>
              <a:t>Pandas</a:t>
            </a:r>
            <a:r>
              <a:rPr lang="zh-CN" altLang="en-US" sz="2000" b="1" dirty="0" smtClean="0">
                <a:solidFill>
                  <a:schemeClr val="bg1">
                    <a:lumMod val="95000"/>
                  </a:schemeClr>
                </a:solidFill>
              </a:rPr>
              <a:t>模块基础入门</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39887" y="5308020"/>
            <a:ext cx="1141253" cy="390037"/>
          </a:xfrm>
          <a:prstGeom prst="rect">
            <a:avLst/>
          </a:prstGeom>
        </p:spPr>
      </p:pic>
      <p:sp>
        <p:nvSpPr>
          <p:cNvPr id="6" name="标题 1"/>
          <p:cNvSpPr txBox="1"/>
          <p:nvPr/>
        </p:nvSpPr>
        <p:spPr>
          <a:xfrm>
            <a:off x="1524000" y="5698057"/>
            <a:ext cx="9144000" cy="3652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1200" b="0" dirty="0">
                <a:solidFill>
                  <a:schemeClr val="tx1">
                    <a:lumMod val="50000"/>
                    <a:lumOff val="50000"/>
                  </a:schemeClr>
                </a:solidFill>
              </a:rPr>
              <a:t>中软</a:t>
            </a:r>
            <a:r>
              <a:rPr lang="zh-CN" altLang="en-US" sz="1200" b="0" dirty="0" smtClean="0">
                <a:solidFill>
                  <a:schemeClr val="tx1">
                    <a:lumMod val="50000"/>
                    <a:lumOff val="50000"/>
                  </a:schemeClr>
                </a:solidFill>
              </a:rPr>
              <a:t>国际教育科技集团 </a:t>
            </a:r>
            <a:r>
              <a:rPr lang="en-US" altLang="zh-CN" sz="1200" b="0" dirty="0" smtClean="0">
                <a:solidFill>
                  <a:schemeClr val="tx1">
                    <a:lumMod val="50000"/>
                    <a:lumOff val="50000"/>
                  </a:schemeClr>
                </a:solidFill>
              </a:rPr>
              <a:t>· CTO</a:t>
            </a:r>
            <a:r>
              <a:rPr lang="zh-CN" altLang="en-US" sz="1200" b="0" dirty="0" smtClean="0">
                <a:solidFill>
                  <a:schemeClr val="tx1">
                    <a:lumMod val="50000"/>
                    <a:lumOff val="50000"/>
                  </a:schemeClr>
                </a:solidFill>
              </a:rPr>
              <a:t>办公室</a:t>
            </a:r>
            <a:endParaRPr lang="zh-CN" altLang="en-US" sz="1200" b="0" dirty="0">
              <a:solidFill>
                <a:schemeClr val="tx1">
                  <a:lumMod val="50000"/>
                  <a:lumOff val="50000"/>
                </a:schemeClr>
              </a:solidFill>
            </a:endParaRPr>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9369" y="1221580"/>
            <a:ext cx="2296886" cy="229688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Series</a:t>
            </a:r>
            <a:r>
              <a:rPr lang="zh-CN" altLang="en-US" sz="2000" b="1" dirty="0" smtClean="0">
                <a:solidFill>
                  <a:schemeClr val="bg1">
                    <a:lumMod val="95000"/>
                  </a:schemeClr>
                </a:solidFill>
              </a:rPr>
              <a:t>对象</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3" name="矩形 12"/>
          <p:cNvSpPr/>
          <p:nvPr/>
        </p:nvSpPr>
        <p:spPr>
          <a:xfrm>
            <a:off x="958033" y="1016493"/>
            <a:ext cx="10246906"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NumPy</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数组运算（如根据布尔类型数组进行过滤、标量乘法、</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应用</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数学函数等）都会保留索引和值之间的映射关系。</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4" name="标题 1"/>
          <p:cNvSpPr txBox="1"/>
          <p:nvPr/>
        </p:nvSpPr>
        <p:spPr>
          <a:xfrm>
            <a:off x="1355329" y="2542540"/>
            <a:ext cx="4784214" cy="3059974"/>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a:solidFill>
                  <a:schemeClr val="accent6"/>
                </a:solidFill>
              </a:rPr>
              <a:t># </a:t>
            </a:r>
            <a:r>
              <a:rPr lang="zh-CN" altLang="en-US" sz="1400" dirty="0">
                <a:solidFill>
                  <a:schemeClr val="accent6"/>
                </a:solidFill>
              </a:rPr>
              <a:t>创建一个新的</a:t>
            </a:r>
            <a:r>
              <a:rPr lang="en-US" altLang="zh-CN" sz="1400" dirty="0">
                <a:solidFill>
                  <a:schemeClr val="accent6"/>
                </a:solidFill>
              </a:rPr>
              <a:t>Series</a:t>
            </a:r>
            <a:r>
              <a:rPr lang="zh-CN" altLang="en-US" sz="1400" dirty="0">
                <a:solidFill>
                  <a:schemeClr val="accent6"/>
                </a:solidFill>
              </a:rPr>
              <a:t>对象</a:t>
            </a:r>
            <a:endParaRPr lang="zh-CN" altLang="en-US" sz="1400" dirty="0">
              <a:solidFill>
                <a:schemeClr val="accent6"/>
              </a:solidFill>
            </a:endParaRPr>
          </a:p>
          <a:p>
            <a:pPr>
              <a:lnSpc>
                <a:spcPct val="150000"/>
              </a:lnSpc>
            </a:pPr>
            <a:r>
              <a:rPr lang="en-US" altLang="zh-CN" sz="1400" dirty="0" err="1">
                <a:solidFill>
                  <a:schemeClr val="tx1">
                    <a:lumMod val="65000"/>
                    <a:lumOff val="35000"/>
                  </a:schemeClr>
                </a:solidFill>
              </a:rPr>
              <a:t>obj</a:t>
            </a:r>
            <a:r>
              <a:rPr lang="en-US" altLang="zh-CN" sz="1400" dirty="0">
                <a:solidFill>
                  <a:schemeClr val="tx1">
                    <a:lumMod val="65000"/>
                    <a:lumOff val="35000"/>
                  </a:schemeClr>
                </a:solidFill>
              </a:rPr>
              <a:t> = </a:t>
            </a:r>
            <a:r>
              <a:rPr lang="en-US" altLang="zh-CN" sz="1400" dirty="0">
                <a:solidFill>
                  <a:srgbClr val="C00000"/>
                </a:solidFill>
              </a:rPr>
              <a:t>Series</a:t>
            </a:r>
            <a:r>
              <a:rPr lang="en-US" altLang="zh-CN" sz="1400" dirty="0">
                <a:solidFill>
                  <a:schemeClr val="tx1">
                    <a:lumMod val="65000"/>
                    <a:lumOff val="35000"/>
                  </a:schemeClr>
                </a:solidFill>
              </a:rPr>
              <a:t>([3,-8,1,10], </a:t>
            </a:r>
            <a:r>
              <a:rPr lang="en-US" altLang="zh-CN" sz="1400" dirty="0">
                <a:solidFill>
                  <a:schemeClr val="accent2"/>
                </a:solidFill>
              </a:rPr>
              <a:t>index</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d','b','a','c</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ndParaRPr>
          </a:p>
          <a:p>
            <a:pPr>
              <a:lnSpc>
                <a:spcPct val="1500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smtClean="0">
                <a:solidFill>
                  <a:schemeClr val="tx1">
                    <a:lumMod val="65000"/>
                    <a:lumOff val="35000"/>
                  </a:schemeClr>
                </a:solidFill>
              </a:rPr>
              <a:t>obj</a:t>
            </a:r>
            <a:endParaRPr lang="en-US" altLang="zh-CN" sz="1400" dirty="0">
              <a:solidFill>
                <a:schemeClr val="accent6"/>
              </a:solidFill>
            </a:endParaRPr>
          </a:p>
          <a:p>
            <a:pPr>
              <a:lnSpc>
                <a:spcPct val="150000"/>
              </a:lnSpc>
            </a:pPr>
            <a:r>
              <a:rPr lang="en-US" altLang="zh-CN" sz="1400" dirty="0">
                <a:solidFill>
                  <a:schemeClr val="accent6"/>
                </a:solidFill>
              </a:rPr>
              <a:t># </a:t>
            </a:r>
            <a:r>
              <a:rPr lang="zh-CN" altLang="en-US" sz="1400" dirty="0">
                <a:solidFill>
                  <a:schemeClr val="accent6"/>
                </a:solidFill>
              </a:rPr>
              <a:t>布尔型数组筛选操作</a:t>
            </a:r>
            <a:r>
              <a:rPr lang="en-US" altLang="zh-CN" sz="1400" dirty="0">
                <a:solidFill>
                  <a:schemeClr val="accent6"/>
                </a:solidFill>
              </a:rPr>
              <a:t>values</a:t>
            </a:r>
            <a:r>
              <a:rPr lang="zh-CN" altLang="en-US" sz="1400" dirty="0">
                <a:solidFill>
                  <a:schemeClr val="accent6"/>
                </a:solidFill>
              </a:rPr>
              <a:t>大于</a:t>
            </a:r>
            <a:r>
              <a:rPr lang="en-US" altLang="zh-CN" sz="1400" dirty="0">
                <a:solidFill>
                  <a:schemeClr val="accent6"/>
                </a:solidFill>
              </a:rPr>
              <a:t>0</a:t>
            </a:r>
            <a:endParaRPr lang="en-US" altLang="zh-CN" sz="1400" dirty="0">
              <a:solidFill>
                <a:schemeClr val="accent6"/>
              </a:solidFill>
            </a:endParaRPr>
          </a:p>
          <a:p>
            <a:pPr>
              <a:lnSpc>
                <a:spcPct val="150000"/>
              </a:lnSpc>
            </a:pPr>
            <a:r>
              <a:rPr lang="en-US" altLang="zh-CN" sz="1400" dirty="0">
                <a:solidFill>
                  <a:srgbClr val="0563C1"/>
                </a:solidFill>
              </a:rPr>
              <a:t>print </a:t>
            </a:r>
            <a:r>
              <a:rPr lang="en-US" altLang="zh-CN" sz="1400" dirty="0" err="1">
                <a:solidFill>
                  <a:schemeClr val="tx1">
                    <a:lumMod val="65000"/>
                    <a:lumOff val="35000"/>
                  </a:schemeClr>
                </a:solidFill>
              </a:rPr>
              <a:t>obj</a:t>
            </a:r>
            <a:r>
              <a:rPr lang="en-US" altLang="zh-CN" sz="1400" dirty="0">
                <a:solidFill>
                  <a:schemeClr val="tx1">
                    <a:lumMod val="65000"/>
                    <a:lumOff val="35000"/>
                  </a:schemeClr>
                </a:solidFill>
              </a:rPr>
              <a:t>[</a:t>
            </a:r>
            <a:r>
              <a:rPr lang="en-US" altLang="zh-CN" sz="1400" dirty="0" err="1">
                <a:solidFill>
                  <a:schemeClr val="accent2"/>
                </a:solidFill>
              </a:rPr>
              <a:t>obj</a:t>
            </a:r>
            <a:r>
              <a:rPr lang="en-US" altLang="zh-CN" sz="1400" dirty="0">
                <a:solidFill>
                  <a:schemeClr val="accent2"/>
                </a:solidFill>
              </a:rPr>
              <a:t>&gt;0</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ndParaRPr>
          </a:p>
          <a:p>
            <a:pPr>
              <a:lnSpc>
                <a:spcPct val="150000"/>
              </a:lnSpc>
            </a:pPr>
            <a:r>
              <a:rPr lang="en-US" altLang="zh-CN" sz="1400" dirty="0">
                <a:solidFill>
                  <a:schemeClr val="accent6"/>
                </a:solidFill>
              </a:rPr>
              <a:t># </a:t>
            </a:r>
            <a:r>
              <a:rPr lang="zh-CN" altLang="en-US" sz="1400" dirty="0">
                <a:solidFill>
                  <a:schemeClr val="accent6"/>
                </a:solidFill>
              </a:rPr>
              <a:t>标量乘法运算</a:t>
            </a:r>
            <a:endParaRPr lang="zh-CN" altLang="en-US" sz="1400" dirty="0">
              <a:solidFill>
                <a:schemeClr val="accent6"/>
              </a:solidFill>
            </a:endParaRPr>
          </a:p>
          <a:p>
            <a:pPr>
              <a:lnSpc>
                <a:spcPct val="1500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obj</a:t>
            </a:r>
            <a:r>
              <a:rPr lang="en-US" altLang="zh-CN" sz="1400" dirty="0">
                <a:solidFill>
                  <a:schemeClr val="tx1">
                    <a:lumMod val="65000"/>
                    <a:lumOff val="35000"/>
                  </a:schemeClr>
                </a:solidFill>
              </a:rPr>
              <a:t> </a:t>
            </a:r>
            <a:r>
              <a:rPr lang="en-US" altLang="zh-CN" sz="1400" dirty="0">
                <a:solidFill>
                  <a:schemeClr val="accent2"/>
                </a:solidFill>
              </a:rPr>
              <a:t>* 2</a:t>
            </a:r>
            <a:endParaRPr lang="en-US" altLang="zh-CN" sz="1400" dirty="0">
              <a:solidFill>
                <a:schemeClr val="accent2"/>
              </a:solidFill>
            </a:endParaRPr>
          </a:p>
          <a:p>
            <a:pPr>
              <a:lnSpc>
                <a:spcPct val="150000"/>
              </a:lnSpc>
            </a:pPr>
            <a:r>
              <a:rPr lang="en-US" altLang="zh-CN" sz="1400" dirty="0">
                <a:solidFill>
                  <a:schemeClr val="accent6"/>
                </a:solidFill>
              </a:rPr>
              <a:t># </a:t>
            </a:r>
            <a:r>
              <a:rPr lang="zh-CN" altLang="en-US" sz="1400" dirty="0">
                <a:solidFill>
                  <a:schemeClr val="accent6"/>
                </a:solidFill>
              </a:rPr>
              <a:t>求解指数</a:t>
            </a:r>
            <a:r>
              <a:rPr lang="en-US" altLang="zh-CN" sz="1400" dirty="0">
                <a:solidFill>
                  <a:schemeClr val="accent6"/>
                </a:solidFill>
              </a:rPr>
              <a:t>e</a:t>
            </a:r>
            <a:r>
              <a:rPr lang="zh-CN" altLang="en-US" sz="1400" dirty="0">
                <a:solidFill>
                  <a:schemeClr val="accent6"/>
                </a:solidFill>
              </a:rPr>
              <a:t>的</a:t>
            </a:r>
            <a:r>
              <a:rPr lang="en-US" altLang="zh-CN" sz="1400" dirty="0" err="1">
                <a:solidFill>
                  <a:schemeClr val="accent6"/>
                </a:solidFill>
              </a:rPr>
              <a:t>obj</a:t>
            </a:r>
            <a:r>
              <a:rPr lang="zh-CN" altLang="en-US" sz="1400" dirty="0">
                <a:solidFill>
                  <a:schemeClr val="accent6"/>
                </a:solidFill>
              </a:rPr>
              <a:t>各</a:t>
            </a:r>
            <a:r>
              <a:rPr lang="en-US" altLang="zh-CN" sz="1400" dirty="0">
                <a:solidFill>
                  <a:schemeClr val="accent6"/>
                </a:solidFill>
              </a:rPr>
              <a:t>values</a:t>
            </a:r>
            <a:r>
              <a:rPr lang="zh-CN" altLang="en-US" sz="1400" dirty="0">
                <a:solidFill>
                  <a:schemeClr val="accent6"/>
                </a:solidFill>
              </a:rPr>
              <a:t>值次方</a:t>
            </a:r>
            <a:endParaRPr lang="zh-CN" altLang="en-US" sz="1400" dirty="0">
              <a:solidFill>
                <a:schemeClr val="accent6"/>
              </a:solidFill>
            </a:endParaRPr>
          </a:p>
          <a:p>
            <a:pPr>
              <a:lnSpc>
                <a:spcPct val="1500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np.</a:t>
            </a:r>
            <a:r>
              <a:rPr lang="en-US" altLang="zh-CN" sz="1400" dirty="0" err="1">
                <a:solidFill>
                  <a:schemeClr val="accent2"/>
                </a:solidFill>
              </a:rPr>
              <a:t>exp</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obj</a:t>
            </a:r>
            <a:r>
              <a:rPr lang="en-US" altLang="zh-CN" sz="1400" dirty="0">
                <a:solidFill>
                  <a:schemeClr val="tx1">
                    <a:lumMod val="65000"/>
                    <a:lumOff val="35000"/>
                  </a:schemeClr>
                </a:solidFill>
              </a:rPr>
              <a:t>)</a:t>
            </a:r>
            <a:endParaRPr lang="en-US" altLang="zh-CN" sz="1400" dirty="0" smtClean="0">
              <a:solidFill>
                <a:schemeClr val="tx1">
                  <a:lumMod val="65000"/>
                  <a:lumOff val="35000"/>
                </a:schemeClr>
              </a:solidFill>
            </a:endParaRPr>
          </a:p>
        </p:txBody>
      </p:sp>
      <p:sp>
        <p:nvSpPr>
          <p:cNvPr id="15" name="标题 1"/>
          <p:cNvSpPr txBox="1"/>
          <p:nvPr/>
        </p:nvSpPr>
        <p:spPr>
          <a:xfrm>
            <a:off x="5689601" y="2369780"/>
            <a:ext cx="2641599" cy="3597003"/>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smtClean="0">
                <a:solidFill>
                  <a:schemeClr val="accent6">
                    <a:lumMod val="60000"/>
                    <a:lumOff val="40000"/>
                  </a:schemeClr>
                </a:solidFill>
              </a:rPr>
              <a:t>## series</a:t>
            </a:r>
            <a:r>
              <a:rPr lang="zh-CN" altLang="en-US" sz="1400" dirty="0" smtClean="0">
                <a:solidFill>
                  <a:schemeClr val="accent6">
                    <a:lumMod val="60000"/>
                    <a:lumOff val="40000"/>
                  </a:schemeClr>
                </a:solidFill>
              </a:rPr>
              <a:t>对象</a:t>
            </a:r>
            <a:r>
              <a:rPr lang="en-US" altLang="zh-CN" sz="1400" dirty="0" err="1" smtClean="0">
                <a:solidFill>
                  <a:schemeClr val="accent6">
                    <a:lumMod val="60000"/>
                    <a:lumOff val="40000"/>
                  </a:schemeClr>
                </a:solidFill>
              </a:rPr>
              <a:t>obj</a:t>
            </a:r>
            <a:r>
              <a:rPr lang="zh-CN" altLang="en-US" sz="1400" dirty="0" smtClean="0">
                <a:solidFill>
                  <a:schemeClr val="accent6">
                    <a:lumMod val="60000"/>
                    <a:lumOff val="40000"/>
                  </a:schemeClr>
                </a:solidFill>
              </a:rPr>
              <a:t>输出</a:t>
            </a:r>
            <a:r>
              <a:rPr lang="en-US" altLang="zh-CN" sz="1400" dirty="0" smtClean="0">
                <a:solidFill>
                  <a:schemeClr val="accent6">
                    <a:lumMod val="60000"/>
                    <a:lumOff val="40000"/>
                  </a:schemeClr>
                </a:solidFill>
              </a:rPr>
              <a:t> ##</a:t>
            </a:r>
            <a:endParaRPr lang="en-US" altLang="zh-CN" sz="1400" dirty="0" smtClean="0">
              <a:solidFill>
                <a:schemeClr val="accent6">
                  <a:lumMod val="60000"/>
                  <a:lumOff val="40000"/>
                </a:schemeClr>
              </a:solidFill>
            </a:endParaRPr>
          </a:p>
          <a:p>
            <a:pPr>
              <a:lnSpc>
                <a:spcPct val="150000"/>
              </a:lnSpc>
            </a:pPr>
            <a:r>
              <a:rPr lang="en-US" altLang="zh-CN" sz="1400" dirty="0" smtClean="0">
                <a:solidFill>
                  <a:schemeClr val="bg1">
                    <a:lumMod val="95000"/>
                  </a:schemeClr>
                </a:solidFill>
              </a:rPr>
              <a:t>d     </a:t>
            </a:r>
            <a:r>
              <a:rPr lang="en-US" altLang="zh-CN" sz="1400" dirty="0">
                <a:solidFill>
                  <a:schemeClr val="bg1">
                    <a:lumMod val="95000"/>
                  </a:schemeClr>
                </a:solidFill>
              </a:rPr>
              <a:t>3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b    -8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a     1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c    10                                                                               </a:t>
            </a:r>
            <a:endParaRPr lang="en-US" altLang="zh-CN" sz="1400" dirty="0">
              <a:solidFill>
                <a:schemeClr val="bg1">
                  <a:lumMod val="95000"/>
                </a:schemeClr>
              </a:solidFill>
            </a:endParaRPr>
          </a:p>
          <a:p>
            <a:pPr>
              <a:lnSpc>
                <a:spcPct val="150000"/>
              </a:lnSpc>
            </a:pPr>
            <a:r>
              <a:rPr lang="en-US" altLang="zh-CN" sz="1400" dirty="0" err="1">
                <a:solidFill>
                  <a:schemeClr val="bg1">
                    <a:lumMod val="95000"/>
                  </a:schemeClr>
                </a:solidFill>
              </a:rPr>
              <a:t>dtype</a:t>
            </a:r>
            <a:r>
              <a:rPr lang="en-US" altLang="zh-CN" sz="1400" dirty="0">
                <a:solidFill>
                  <a:schemeClr val="bg1">
                    <a:lumMod val="95000"/>
                  </a:schemeClr>
                </a:solidFill>
              </a:rPr>
              <a:t>: int64  </a:t>
            </a:r>
            <a:endParaRPr lang="en-US" altLang="zh-CN" sz="1400" dirty="0" smtClean="0">
              <a:solidFill>
                <a:schemeClr val="bg1">
                  <a:lumMod val="95000"/>
                </a:schemeClr>
              </a:solidFill>
            </a:endParaRPr>
          </a:p>
          <a:p>
            <a:pPr>
              <a:lnSpc>
                <a:spcPct val="150000"/>
              </a:lnSpc>
            </a:pPr>
            <a:r>
              <a:rPr lang="en-US" altLang="zh-CN" sz="1400" dirty="0" smtClean="0">
                <a:solidFill>
                  <a:schemeClr val="accent6">
                    <a:lumMod val="60000"/>
                    <a:lumOff val="40000"/>
                  </a:schemeClr>
                </a:solidFill>
              </a:rPr>
              <a:t>## </a:t>
            </a:r>
            <a:r>
              <a:rPr lang="zh-CN" altLang="en-US" sz="1400" dirty="0" smtClean="0">
                <a:solidFill>
                  <a:schemeClr val="accent6">
                    <a:lumMod val="60000"/>
                    <a:lumOff val="40000"/>
                  </a:schemeClr>
                </a:solidFill>
              </a:rPr>
              <a:t>布尔数组条件筛选结果</a:t>
            </a:r>
            <a:r>
              <a:rPr lang="en-US" altLang="zh-CN" sz="1400" dirty="0" smtClean="0">
                <a:solidFill>
                  <a:schemeClr val="accent6">
                    <a:lumMod val="60000"/>
                    <a:lumOff val="40000"/>
                  </a:schemeClr>
                </a:solidFill>
              </a:rPr>
              <a:t> ##                                                                       </a:t>
            </a:r>
            <a:endParaRPr lang="en-US" altLang="zh-CN" sz="1400" dirty="0">
              <a:solidFill>
                <a:schemeClr val="accent6">
                  <a:lumMod val="60000"/>
                  <a:lumOff val="40000"/>
                </a:schemeClr>
              </a:solidFill>
            </a:endParaRPr>
          </a:p>
          <a:p>
            <a:pPr>
              <a:lnSpc>
                <a:spcPct val="150000"/>
              </a:lnSpc>
            </a:pPr>
            <a:r>
              <a:rPr lang="en-US" altLang="zh-CN" sz="1400" dirty="0">
                <a:solidFill>
                  <a:schemeClr val="bg1">
                    <a:lumMod val="95000"/>
                  </a:schemeClr>
                </a:solidFill>
              </a:rPr>
              <a:t>d     3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a     1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c    10                                                                               </a:t>
            </a:r>
            <a:endParaRPr lang="en-US" altLang="zh-CN" sz="1400" dirty="0">
              <a:solidFill>
                <a:schemeClr val="bg1">
                  <a:lumMod val="95000"/>
                </a:schemeClr>
              </a:solidFill>
            </a:endParaRPr>
          </a:p>
          <a:p>
            <a:pPr>
              <a:lnSpc>
                <a:spcPct val="150000"/>
              </a:lnSpc>
            </a:pPr>
            <a:r>
              <a:rPr lang="en-US" altLang="zh-CN" sz="1400" dirty="0" err="1">
                <a:solidFill>
                  <a:schemeClr val="bg1">
                    <a:lumMod val="95000"/>
                  </a:schemeClr>
                </a:solidFill>
              </a:rPr>
              <a:t>dtype</a:t>
            </a:r>
            <a:r>
              <a:rPr lang="en-US" altLang="zh-CN" sz="1400" dirty="0">
                <a:solidFill>
                  <a:schemeClr val="bg1">
                    <a:lumMod val="95000"/>
                  </a:schemeClr>
                </a:solidFill>
              </a:rPr>
              <a:t>: int64  </a:t>
            </a:r>
            <a:endParaRPr lang="en-US" altLang="zh-CN" sz="1400" dirty="0" smtClean="0">
              <a:solidFill>
                <a:schemeClr val="bg1">
                  <a:lumMod val="95000"/>
                </a:schemeClr>
              </a:solidFill>
            </a:endParaRPr>
          </a:p>
        </p:txBody>
      </p:sp>
      <p:sp>
        <p:nvSpPr>
          <p:cNvPr id="16" name="矩形 15"/>
          <p:cNvSpPr/>
          <p:nvPr/>
        </p:nvSpPr>
        <p:spPr>
          <a:xfrm>
            <a:off x="1219290" y="2031226"/>
            <a:ext cx="4585970" cy="337185"/>
          </a:xfrm>
          <a:prstGeom prst="rect">
            <a:avLst/>
          </a:prstGeom>
        </p:spPr>
        <p:txBody>
          <a:bodyPr wrap="none">
            <a:spAutoFit/>
          </a:bodyPr>
          <a:lstStyle/>
          <a:p>
            <a:pPr algn="l"/>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a:t>
            </a:r>
            <a:r>
              <a:rPr lang="en-US" altLang="zh-CN"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Series</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对象的各种运算</a:t>
            </a:r>
            <a:r>
              <a:rPr lang="zh-CN" altLang="en-US" sz="1400" i="1"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i="1"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q03-demo03.py</a:t>
            </a:r>
            <a:r>
              <a:rPr lang="zh-CN" altLang="en-US" sz="1400" i="1"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9" name="标题 1"/>
          <p:cNvSpPr txBox="1"/>
          <p:nvPr/>
        </p:nvSpPr>
        <p:spPr>
          <a:xfrm>
            <a:off x="8527090" y="2389192"/>
            <a:ext cx="2808568" cy="3868057"/>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smtClean="0">
                <a:solidFill>
                  <a:schemeClr val="accent6">
                    <a:lumMod val="60000"/>
                    <a:lumOff val="40000"/>
                  </a:schemeClr>
                </a:solidFill>
              </a:rPr>
              <a:t>## series</a:t>
            </a:r>
            <a:r>
              <a:rPr lang="zh-CN" altLang="en-US" sz="1400" dirty="0" smtClean="0">
                <a:solidFill>
                  <a:schemeClr val="accent6">
                    <a:lumMod val="60000"/>
                    <a:lumOff val="40000"/>
                  </a:schemeClr>
                </a:solidFill>
              </a:rPr>
              <a:t>对象标量运算结果</a:t>
            </a:r>
            <a:r>
              <a:rPr lang="en-US" altLang="zh-CN" sz="1400" dirty="0" smtClean="0">
                <a:solidFill>
                  <a:schemeClr val="accent6">
                    <a:lumMod val="60000"/>
                    <a:lumOff val="40000"/>
                  </a:schemeClr>
                </a:solidFill>
              </a:rPr>
              <a:t> ##                                                                        </a:t>
            </a:r>
            <a:endParaRPr lang="en-US" altLang="zh-CN" sz="1400" dirty="0">
              <a:solidFill>
                <a:schemeClr val="accent6">
                  <a:lumMod val="60000"/>
                  <a:lumOff val="40000"/>
                </a:schemeClr>
              </a:solidFill>
            </a:endParaRPr>
          </a:p>
          <a:p>
            <a:pPr>
              <a:lnSpc>
                <a:spcPct val="150000"/>
              </a:lnSpc>
            </a:pPr>
            <a:r>
              <a:rPr lang="en-US" altLang="zh-CN" sz="1400" dirty="0">
                <a:solidFill>
                  <a:schemeClr val="bg1">
                    <a:lumMod val="95000"/>
                  </a:schemeClr>
                </a:solidFill>
              </a:rPr>
              <a:t>d     6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b   -16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a     2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c    20                                                                               </a:t>
            </a:r>
            <a:endParaRPr lang="en-US" altLang="zh-CN" sz="1400" dirty="0">
              <a:solidFill>
                <a:schemeClr val="bg1">
                  <a:lumMod val="95000"/>
                </a:schemeClr>
              </a:solidFill>
            </a:endParaRPr>
          </a:p>
          <a:p>
            <a:pPr>
              <a:lnSpc>
                <a:spcPct val="150000"/>
              </a:lnSpc>
            </a:pPr>
            <a:r>
              <a:rPr lang="en-US" altLang="zh-CN" sz="1400" dirty="0" err="1">
                <a:solidFill>
                  <a:schemeClr val="bg1">
                    <a:lumMod val="95000"/>
                  </a:schemeClr>
                </a:solidFill>
              </a:rPr>
              <a:t>dtype</a:t>
            </a:r>
            <a:r>
              <a:rPr lang="en-US" altLang="zh-CN" sz="1400" dirty="0">
                <a:solidFill>
                  <a:schemeClr val="bg1">
                    <a:lumMod val="95000"/>
                  </a:schemeClr>
                </a:solidFill>
              </a:rPr>
              <a:t>: int64    </a:t>
            </a:r>
            <a:endParaRPr lang="en-US" altLang="zh-CN" sz="1400" dirty="0" smtClean="0">
              <a:solidFill>
                <a:schemeClr val="bg1">
                  <a:lumMod val="95000"/>
                </a:schemeClr>
              </a:solidFill>
            </a:endParaRPr>
          </a:p>
          <a:p>
            <a:pPr>
              <a:lnSpc>
                <a:spcPct val="150000"/>
              </a:lnSpc>
            </a:pPr>
            <a:r>
              <a:rPr lang="en-US" altLang="zh-CN" sz="1400" dirty="0" smtClean="0">
                <a:solidFill>
                  <a:schemeClr val="accent6">
                    <a:lumMod val="60000"/>
                    <a:lumOff val="40000"/>
                  </a:schemeClr>
                </a:solidFill>
              </a:rPr>
              <a:t>## </a:t>
            </a:r>
            <a:r>
              <a:rPr lang="zh-CN" altLang="en-US" sz="1400" dirty="0" smtClean="0">
                <a:solidFill>
                  <a:schemeClr val="accent6">
                    <a:lumMod val="60000"/>
                    <a:lumOff val="40000"/>
                  </a:schemeClr>
                </a:solidFill>
              </a:rPr>
              <a:t>指数</a:t>
            </a:r>
            <a:r>
              <a:rPr lang="en-US" altLang="zh-CN" sz="1400" dirty="0" smtClean="0">
                <a:solidFill>
                  <a:schemeClr val="accent6">
                    <a:lumMod val="60000"/>
                    <a:lumOff val="40000"/>
                  </a:schemeClr>
                </a:solidFill>
              </a:rPr>
              <a:t>e</a:t>
            </a:r>
            <a:r>
              <a:rPr lang="zh-CN" altLang="en-US" sz="1400" dirty="0" smtClean="0">
                <a:solidFill>
                  <a:schemeClr val="accent6">
                    <a:lumMod val="60000"/>
                    <a:lumOff val="40000"/>
                  </a:schemeClr>
                </a:solidFill>
              </a:rPr>
              <a:t>的各</a:t>
            </a:r>
            <a:r>
              <a:rPr lang="en-US" altLang="zh-CN" sz="1400" dirty="0" smtClean="0">
                <a:solidFill>
                  <a:schemeClr val="accent6">
                    <a:lumMod val="60000"/>
                    <a:lumOff val="40000"/>
                  </a:schemeClr>
                </a:solidFill>
              </a:rPr>
              <a:t>values</a:t>
            </a:r>
            <a:r>
              <a:rPr lang="zh-CN" altLang="en-US" sz="1400" dirty="0" smtClean="0">
                <a:solidFill>
                  <a:schemeClr val="accent6">
                    <a:lumMod val="60000"/>
                    <a:lumOff val="40000"/>
                  </a:schemeClr>
                </a:solidFill>
              </a:rPr>
              <a:t>值次方</a:t>
            </a:r>
            <a:r>
              <a:rPr lang="en-US" altLang="zh-CN" sz="1400" dirty="0" smtClean="0">
                <a:solidFill>
                  <a:schemeClr val="accent6">
                    <a:lumMod val="60000"/>
                    <a:lumOff val="40000"/>
                  </a:schemeClr>
                </a:solidFill>
              </a:rPr>
              <a:t> ##                                                                      </a:t>
            </a:r>
            <a:endParaRPr lang="en-US" altLang="zh-CN" sz="1400" dirty="0">
              <a:solidFill>
                <a:schemeClr val="accent6">
                  <a:lumMod val="60000"/>
                  <a:lumOff val="40000"/>
                </a:schemeClr>
              </a:solidFill>
            </a:endParaRPr>
          </a:p>
          <a:p>
            <a:pPr>
              <a:lnSpc>
                <a:spcPct val="150000"/>
              </a:lnSpc>
            </a:pPr>
            <a:r>
              <a:rPr lang="en-US" altLang="zh-CN" sz="1400" dirty="0">
                <a:solidFill>
                  <a:schemeClr val="bg1">
                    <a:lumMod val="95000"/>
                  </a:schemeClr>
                </a:solidFill>
              </a:rPr>
              <a:t>d       20.085537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b        0.000335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a        2.718282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c    22026.465795                                                                     </a:t>
            </a:r>
            <a:endParaRPr lang="en-US" altLang="zh-CN" sz="1400" dirty="0">
              <a:solidFill>
                <a:schemeClr val="bg1">
                  <a:lumMod val="95000"/>
                </a:schemeClr>
              </a:solidFill>
            </a:endParaRPr>
          </a:p>
          <a:p>
            <a:pPr>
              <a:lnSpc>
                <a:spcPct val="150000"/>
              </a:lnSpc>
            </a:pPr>
            <a:r>
              <a:rPr lang="en-US" altLang="zh-CN" sz="1400" dirty="0" err="1">
                <a:solidFill>
                  <a:schemeClr val="bg1">
                    <a:lumMod val="95000"/>
                  </a:schemeClr>
                </a:solidFill>
              </a:rPr>
              <a:t>dtype</a:t>
            </a:r>
            <a:r>
              <a:rPr lang="en-US" altLang="zh-CN" sz="1400" dirty="0">
                <a:solidFill>
                  <a:schemeClr val="bg1">
                    <a:lumMod val="95000"/>
                  </a:schemeClr>
                </a:solidFill>
              </a:rPr>
              <a:t>: float64 </a:t>
            </a:r>
            <a:endParaRPr lang="en-US" altLang="zh-CN" sz="1400" dirty="0" smtClean="0">
              <a:solidFill>
                <a:schemeClr val="bg1">
                  <a:lumMod val="9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anim calcmode="lin" valueType="num">
                                      <p:cBhvr>
                                        <p:cTn id="12" dur="500" fill="hold"/>
                                        <p:tgtEl>
                                          <p:spTgt spid="14"/>
                                        </p:tgtEl>
                                        <p:attrNameLst>
                                          <p:attrName>ppt_x</p:attrName>
                                        </p:attrNameLst>
                                      </p:cBhvr>
                                      <p:tavLst>
                                        <p:tav tm="0">
                                          <p:val>
                                            <p:strVal val="#ppt_x"/>
                                          </p:val>
                                        </p:tav>
                                        <p:tav tm="100000">
                                          <p:val>
                                            <p:strVal val="#ppt_x"/>
                                          </p:val>
                                        </p:tav>
                                      </p:tavLst>
                                    </p:anim>
                                    <p:anim calcmode="lin" valueType="num">
                                      <p:cBhvr>
                                        <p:cTn id="13"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anim calcmode="lin" valueType="num">
                                      <p:cBhvr>
                                        <p:cTn id="19" dur="500" fill="hold"/>
                                        <p:tgtEl>
                                          <p:spTgt spid="15"/>
                                        </p:tgtEl>
                                        <p:attrNameLst>
                                          <p:attrName>ppt_x</p:attrName>
                                        </p:attrNameLst>
                                      </p:cBhvr>
                                      <p:tavLst>
                                        <p:tav tm="0">
                                          <p:val>
                                            <p:strVal val="#ppt_x"/>
                                          </p:val>
                                        </p:tav>
                                        <p:tav tm="100000">
                                          <p:val>
                                            <p:strVal val="#ppt_x"/>
                                          </p:val>
                                        </p:tav>
                                      </p:tavLst>
                                    </p:anim>
                                    <p:anim calcmode="lin" valueType="num">
                                      <p:cBhvr>
                                        <p:cTn id="20"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anim calcmode="lin" valueType="num">
                                      <p:cBhvr>
                                        <p:cTn id="26" dur="500" fill="hold"/>
                                        <p:tgtEl>
                                          <p:spTgt spid="9"/>
                                        </p:tgtEl>
                                        <p:attrNameLst>
                                          <p:attrName>ppt_x</p:attrName>
                                        </p:attrNameLst>
                                      </p:cBhvr>
                                      <p:tavLst>
                                        <p:tav tm="0">
                                          <p:val>
                                            <p:strVal val="#ppt_x"/>
                                          </p:val>
                                        </p:tav>
                                        <p:tav tm="100000">
                                          <p:val>
                                            <p:strVal val="#ppt_x"/>
                                          </p:val>
                                        </p:tav>
                                      </p:tavLst>
                                    </p:anim>
                                    <p:anim calcmode="lin" valueType="num">
                                      <p:cBhvr>
                                        <p:cTn id="27"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Series</a:t>
            </a:r>
            <a:r>
              <a:rPr lang="zh-CN" altLang="en-US" sz="2000" b="1" dirty="0" smtClean="0">
                <a:solidFill>
                  <a:schemeClr val="bg1">
                    <a:lumMod val="95000"/>
                  </a:schemeClr>
                </a:solidFill>
              </a:rPr>
              <a:t>对象</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3" name="矩形 12"/>
          <p:cNvSpPr/>
          <p:nvPr/>
        </p:nvSpPr>
        <p:spPr>
          <a:xfrm>
            <a:off x="958033" y="1016493"/>
            <a:ext cx="10246906"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还可以将</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Series</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看成是一个</a:t>
            </a:r>
            <a:r>
              <a:rPr lang="zh-CN" altLang="en-US" sz="1600" dirty="0" smtClean="0">
                <a:ln w="0"/>
                <a:solidFill>
                  <a:srgbClr val="C00000"/>
                </a:solidFill>
                <a:latin typeface="微软雅黑" panose="020B0503020204020204" pitchFamily="34" charset="-122"/>
                <a:ea typeface="微软雅黑" panose="020B0503020204020204" pitchFamily="34" charset="-122"/>
              </a:rPr>
              <a:t>定长的有序字典</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，因为它是索引值到数据值的一个</a:t>
            </a:r>
            <a:r>
              <a:rPr lang="zh-CN" altLang="en-US" sz="1600" dirty="0" smtClean="0">
                <a:ln w="0"/>
                <a:solidFill>
                  <a:srgbClr val="C00000"/>
                </a:solidFill>
                <a:latin typeface="微软雅黑" panose="020B0503020204020204" pitchFamily="34" charset="-122"/>
                <a:ea typeface="微软雅黑" panose="020B0503020204020204" pitchFamily="34" charset="-122"/>
              </a:rPr>
              <a:t>映射</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它可以用在许多原本需要字典参数的函数中。</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4" name="标题 1"/>
          <p:cNvSpPr txBox="1"/>
          <p:nvPr/>
        </p:nvSpPr>
        <p:spPr>
          <a:xfrm>
            <a:off x="1355329" y="2484485"/>
            <a:ext cx="4784214" cy="1059220"/>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a:solidFill>
                  <a:schemeClr val="accent6"/>
                </a:solidFill>
              </a:rPr>
              <a:t># </a:t>
            </a:r>
            <a:r>
              <a:rPr lang="zh-CN" altLang="en-US" sz="1400" dirty="0">
                <a:solidFill>
                  <a:schemeClr val="accent6"/>
                </a:solidFill>
              </a:rPr>
              <a:t>查看索引值</a:t>
            </a:r>
            <a:r>
              <a:rPr lang="en-US" altLang="zh-CN" sz="1400" dirty="0">
                <a:solidFill>
                  <a:schemeClr val="accent6"/>
                </a:solidFill>
              </a:rPr>
              <a:t>b</a:t>
            </a:r>
            <a:r>
              <a:rPr lang="zh-CN" altLang="en-US" sz="1400" dirty="0">
                <a:solidFill>
                  <a:schemeClr val="accent6"/>
                </a:solidFill>
              </a:rPr>
              <a:t>是否为</a:t>
            </a:r>
            <a:r>
              <a:rPr lang="en-US" altLang="zh-CN" sz="1400" dirty="0">
                <a:solidFill>
                  <a:schemeClr val="accent6"/>
                </a:solidFill>
              </a:rPr>
              <a:t>Series</a:t>
            </a:r>
            <a:r>
              <a:rPr lang="zh-CN" altLang="en-US" sz="1400" dirty="0">
                <a:solidFill>
                  <a:schemeClr val="accent6"/>
                </a:solidFill>
              </a:rPr>
              <a:t>的成员</a:t>
            </a:r>
            <a:endParaRPr lang="zh-CN" altLang="en-US" sz="1400" dirty="0">
              <a:solidFill>
                <a:schemeClr val="accent6"/>
              </a:solidFill>
            </a:endParaRPr>
          </a:p>
          <a:p>
            <a:pPr>
              <a:lnSpc>
                <a:spcPct val="150000"/>
              </a:lnSpc>
            </a:pPr>
            <a:r>
              <a:rPr lang="en-US" altLang="zh-CN" sz="1400" dirty="0">
                <a:solidFill>
                  <a:schemeClr val="tx1">
                    <a:lumMod val="65000"/>
                    <a:lumOff val="35000"/>
                  </a:schemeClr>
                </a:solidFill>
              </a:rPr>
              <a:t>print 'b' </a:t>
            </a:r>
            <a:r>
              <a:rPr lang="en-US" altLang="zh-CN" sz="1400" dirty="0">
                <a:solidFill>
                  <a:srgbClr val="C00000"/>
                </a:solidFill>
              </a:rPr>
              <a:t>in</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obj</a:t>
            </a:r>
            <a:endParaRPr lang="en-US" altLang="zh-CN" sz="1400" dirty="0">
              <a:solidFill>
                <a:schemeClr val="tx1">
                  <a:lumMod val="65000"/>
                  <a:lumOff val="35000"/>
                </a:schemeClr>
              </a:solidFill>
            </a:endParaRPr>
          </a:p>
          <a:p>
            <a:pPr>
              <a:lnSpc>
                <a:spcPct val="150000"/>
              </a:lnSpc>
            </a:pPr>
            <a:r>
              <a:rPr lang="en-US" altLang="zh-CN" sz="1400" dirty="0">
                <a:solidFill>
                  <a:schemeClr val="tx1">
                    <a:lumMod val="65000"/>
                    <a:lumOff val="35000"/>
                  </a:schemeClr>
                </a:solidFill>
              </a:rPr>
              <a:t>print 'e'</a:t>
            </a:r>
            <a:r>
              <a:rPr lang="en-US" altLang="zh-CN" sz="1400" dirty="0">
                <a:solidFill>
                  <a:srgbClr val="C00000"/>
                </a:solidFill>
              </a:rPr>
              <a:t> in </a:t>
            </a:r>
            <a:r>
              <a:rPr lang="en-US" altLang="zh-CN" sz="1400" dirty="0" err="1">
                <a:solidFill>
                  <a:schemeClr val="tx1">
                    <a:lumMod val="65000"/>
                    <a:lumOff val="35000"/>
                  </a:schemeClr>
                </a:solidFill>
              </a:rPr>
              <a:t>obj</a:t>
            </a:r>
            <a:endParaRPr lang="en-US" altLang="zh-CN" sz="1400" dirty="0" smtClean="0">
              <a:solidFill>
                <a:schemeClr val="tx1">
                  <a:lumMod val="65000"/>
                  <a:lumOff val="35000"/>
                </a:schemeClr>
              </a:solidFill>
            </a:endParaRPr>
          </a:p>
        </p:txBody>
      </p:sp>
      <p:sp>
        <p:nvSpPr>
          <p:cNvPr id="15" name="标题 1"/>
          <p:cNvSpPr txBox="1"/>
          <p:nvPr/>
        </p:nvSpPr>
        <p:spPr>
          <a:xfrm>
            <a:off x="5573487" y="2670084"/>
            <a:ext cx="2641599" cy="695050"/>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a:solidFill>
                  <a:schemeClr val="bg1">
                    <a:lumMod val="95000"/>
                  </a:schemeClr>
                </a:solidFill>
              </a:rPr>
              <a:t>True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False </a:t>
            </a:r>
            <a:endParaRPr lang="en-US" altLang="zh-CN" sz="1400" dirty="0" smtClean="0">
              <a:solidFill>
                <a:schemeClr val="bg1">
                  <a:lumMod val="95000"/>
                </a:schemeClr>
              </a:solidFill>
            </a:endParaRPr>
          </a:p>
        </p:txBody>
      </p:sp>
      <p:sp>
        <p:nvSpPr>
          <p:cNvPr id="16" name="矩形 15"/>
          <p:cNvSpPr/>
          <p:nvPr/>
        </p:nvSpPr>
        <p:spPr>
          <a:xfrm>
            <a:off x="1219290" y="2031226"/>
            <a:ext cx="4585970" cy="337185"/>
          </a:xfrm>
          <a:prstGeom prst="rect">
            <a:avLst/>
          </a:prstGeom>
        </p:spPr>
        <p:txBody>
          <a:bodyPr wrap="none">
            <a:spAutoFit/>
          </a:bodyPr>
          <a:lstStyle/>
          <a:p>
            <a:pPr algn="l"/>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a:t>
            </a:r>
            <a:r>
              <a:rPr lang="en-US" altLang="zh-CN"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Series</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对象的各种运算</a:t>
            </a:r>
            <a:r>
              <a:rPr lang="zh-CN" altLang="en-US" sz="1400" i="1"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i="1"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sym typeface="+mn-ea"/>
              </a:rPr>
              <a:t>q03-demo03.py</a:t>
            </a:r>
            <a:r>
              <a:rPr lang="zh-CN" altLang="en-US" sz="1400" i="1"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0" name="矩形 9"/>
          <p:cNvSpPr/>
          <p:nvPr/>
        </p:nvSpPr>
        <p:spPr>
          <a:xfrm>
            <a:off x="958033" y="3645844"/>
            <a:ext cx="10246906"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如果数据被存放在一个字典中，也可以直接通过这个字典来创建</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Series</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使用字典作为参数创建</a:t>
            </a:r>
            <a:r>
              <a:rPr lang="en-US" altLang="zh-CN"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Series</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语法：</a:t>
            </a: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Series</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i="1" dirty="0" smtClean="0">
                <a:ln w="0"/>
                <a:solidFill>
                  <a:schemeClr val="tx1">
                    <a:lumMod val="65000"/>
                    <a:lumOff val="35000"/>
                  </a:schemeClr>
                </a:solidFill>
                <a:latin typeface="微软雅黑" panose="020B0503020204020204" pitchFamily="34" charset="-122"/>
                <a:ea typeface="微软雅黑" panose="020B0503020204020204" pitchFamily="34" charset="-122"/>
              </a:rPr>
              <a:t>字典对象</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标题 1"/>
          <p:cNvSpPr txBox="1"/>
          <p:nvPr/>
        </p:nvSpPr>
        <p:spPr>
          <a:xfrm>
            <a:off x="6146344" y="4396464"/>
            <a:ext cx="4784214" cy="2109289"/>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a:solidFill>
                  <a:schemeClr val="accent6"/>
                </a:solidFill>
              </a:rPr>
              <a:t># </a:t>
            </a:r>
            <a:r>
              <a:rPr lang="zh-CN" altLang="en-US" sz="1400" dirty="0">
                <a:solidFill>
                  <a:schemeClr val="accent6"/>
                </a:solidFill>
              </a:rPr>
              <a:t>创建一个字典</a:t>
            </a:r>
            <a:endParaRPr lang="zh-CN" altLang="en-US" sz="1400" dirty="0">
              <a:solidFill>
                <a:schemeClr val="accent6"/>
              </a:solidFill>
            </a:endParaRPr>
          </a:p>
          <a:p>
            <a:pPr>
              <a:lnSpc>
                <a:spcPct val="150000"/>
              </a:lnSpc>
            </a:pPr>
            <a:r>
              <a:rPr lang="en-US" altLang="zh-CN" sz="1400" dirty="0" err="1">
                <a:solidFill>
                  <a:schemeClr val="tx1">
                    <a:lumMod val="65000"/>
                    <a:lumOff val="35000"/>
                  </a:schemeClr>
                </a:solidFill>
              </a:rPr>
              <a:t>salarydata</a:t>
            </a:r>
            <a:r>
              <a:rPr lang="en-US" altLang="zh-CN" sz="1400" dirty="0">
                <a:solidFill>
                  <a:schemeClr val="tx1">
                    <a:lumMod val="65000"/>
                    <a:lumOff val="35000"/>
                  </a:schemeClr>
                </a:solidFill>
              </a:rPr>
              <a:t> = {'alvin':5000, 'teresa':8000, 'elly':7500}</a:t>
            </a:r>
            <a:endParaRPr lang="en-US" altLang="zh-CN" sz="1400" dirty="0">
              <a:solidFill>
                <a:schemeClr val="tx1">
                  <a:lumMod val="65000"/>
                  <a:lumOff val="35000"/>
                </a:schemeClr>
              </a:solidFill>
            </a:endParaRPr>
          </a:p>
          <a:p>
            <a:pPr>
              <a:lnSpc>
                <a:spcPct val="150000"/>
              </a:lnSpc>
            </a:pPr>
            <a:r>
              <a:rPr lang="en-US" altLang="zh-CN" sz="1400" dirty="0">
                <a:solidFill>
                  <a:schemeClr val="accent6"/>
                </a:solidFill>
              </a:rPr>
              <a:t># </a:t>
            </a:r>
            <a:r>
              <a:rPr lang="zh-CN" altLang="en-US" sz="1400" dirty="0">
                <a:solidFill>
                  <a:schemeClr val="accent6"/>
                </a:solidFill>
              </a:rPr>
              <a:t>使用字典对象作为参数构建</a:t>
            </a:r>
            <a:r>
              <a:rPr lang="en-US" altLang="zh-CN" sz="1400" dirty="0">
                <a:solidFill>
                  <a:schemeClr val="accent6"/>
                </a:solidFill>
              </a:rPr>
              <a:t>Series</a:t>
            </a:r>
            <a:r>
              <a:rPr lang="zh-CN" altLang="en-US" sz="1400" dirty="0">
                <a:solidFill>
                  <a:schemeClr val="accent6"/>
                </a:solidFill>
              </a:rPr>
              <a:t>对象</a:t>
            </a:r>
            <a:endParaRPr lang="zh-CN" altLang="en-US" sz="1400" dirty="0">
              <a:solidFill>
                <a:schemeClr val="accent6"/>
              </a:solidFill>
            </a:endParaRPr>
          </a:p>
          <a:p>
            <a:pPr>
              <a:lnSpc>
                <a:spcPct val="150000"/>
              </a:lnSpc>
            </a:pPr>
            <a:r>
              <a:rPr lang="en-US" altLang="zh-CN" sz="1400" dirty="0" err="1">
                <a:solidFill>
                  <a:schemeClr val="tx1">
                    <a:lumMod val="65000"/>
                    <a:lumOff val="35000"/>
                  </a:schemeClr>
                </a:solidFill>
              </a:rPr>
              <a:t>obj</a:t>
            </a:r>
            <a:r>
              <a:rPr lang="en-US" altLang="zh-CN" sz="1400" dirty="0">
                <a:solidFill>
                  <a:schemeClr val="tx1">
                    <a:lumMod val="65000"/>
                    <a:lumOff val="35000"/>
                  </a:schemeClr>
                </a:solidFill>
              </a:rPr>
              <a:t> = Series(</a:t>
            </a:r>
            <a:r>
              <a:rPr lang="en-US" altLang="zh-CN" sz="1400" dirty="0" err="1">
                <a:solidFill>
                  <a:schemeClr val="tx1">
                    <a:lumMod val="65000"/>
                    <a:lumOff val="35000"/>
                  </a:schemeClr>
                </a:solidFill>
              </a:rPr>
              <a:t>salarydata</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ndParaRPr>
          </a:p>
          <a:p>
            <a:pPr>
              <a:lnSpc>
                <a:spcPct val="150000"/>
              </a:lnSpc>
            </a:pPr>
            <a:r>
              <a:rPr lang="en-US" altLang="zh-CN" sz="1400" dirty="0">
                <a:solidFill>
                  <a:schemeClr val="accent6"/>
                </a:solidFill>
              </a:rPr>
              <a:t># </a:t>
            </a:r>
            <a:r>
              <a:rPr lang="zh-CN" altLang="en-US" sz="1400" dirty="0">
                <a:solidFill>
                  <a:schemeClr val="accent6"/>
                </a:solidFill>
              </a:rPr>
              <a:t>输出</a:t>
            </a:r>
            <a:r>
              <a:rPr lang="en-US" altLang="zh-CN" sz="1400" dirty="0">
                <a:solidFill>
                  <a:schemeClr val="accent6"/>
                </a:solidFill>
              </a:rPr>
              <a:t>Series</a:t>
            </a:r>
            <a:r>
              <a:rPr lang="zh-CN" altLang="en-US" sz="1400" dirty="0">
                <a:solidFill>
                  <a:schemeClr val="accent6"/>
                </a:solidFill>
              </a:rPr>
              <a:t>对象</a:t>
            </a:r>
            <a:r>
              <a:rPr lang="en-US" altLang="zh-CN" sz="1400" dirty="0" err="1">
                <a:solidFill>
                  <a:schemeClr val="accent6"/>
                </a:solidFill>
              </a:rPr>
              <a:t>obj</a:t>
            </a:r>
            <a:endParaRPr lang="en-US" altLang="zh-CN" sz="1400" dirty="0">
              <a:solidFill>
                <a:schemeClr val="accent6"/>
              </a:solidFill>
            </a:endParaRPr>
          </a:p>
          <a:p>
            <a:pPr>
              <a:lnSpc>
                <a:spcPct val="1500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obj</a:t>
            </a:r>
            <a:endParaRPr lang="en-US" altLang="zh-CN" sz="1400" dirty="0" smtClean="0">
              <a:solidFill>
                <a:schemeClr val="tx1">
                  <a:lumMod val="65000"/>
                  <a:lumOff val="35000"/>
                </a:schemeClr>
              </a:solidFill>
            </a:endParaRPr>
          </a:p>
        </p:txBody>
      </p:sp>
      <p:sp>
        <p:nvSpPr>
          <p:cNvPr id="12" name="标题 1"/>
          <p:cNvSpPr txBox="1"/>
          <p:nvPr/>
        </p:nvSpPr>
        <p:spPr>
          <a:xfrm>
            <a:off x="3454401" y="5038274"/>
            <a:ext cx="2641599" cy="1310691"/>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a:solidFill>
                  <a:schemeClr val="bg1">
                    <a:lumMod val="95000"/>
                  </a:schemeClr>
                </a:solidFill>
              </a:rPr>
              <a:t>alvin     5000                                                                        </a:t>
            </a:r>
            <a:endParaRPr lang="en-US" altLang="zh-CN" sz="1400" dirty="0">
              <a:solidFill>
                <a:schemeClr val="bg1">
                  <a:lumMod val="95000"/>
                </a:schemeClr>
              </a:solidFill>
            </a:endParaRPr>
          </a:p>
          <a:p>
            <a:pPr>
              <a:lnSpc>
                <a:spcPct val="150000"/>
              </a:lnSpc>
            </a:pPr>
            <a:r>
              <a:rPr lang="en-US" altLang="zh-CN" sz="1400" dirty="0" err="1">
                <a:solidFill>
                  <a:schemeClr val="bg1">
                    <a:lumMod val="95000"/>
                  </a:schemeClr>
                </a:solidFill>
              </a:rPr>
              <a:t>elly</a:t>
            </a:r>
            <a:r>
              <a:rPr lang="en-US" altLang="zh-CN" sz="1400" dirty="0">
                <a:solidFill>
                  <a:schemeClr val="bg1">
                    <a:lumMod val="95000"/>
                  </a:schemeClr>
                </a:solidFill>
              </a:rPr>
              <a:t>      7500                                                     </a:t>
            </a:r>
            <a:r>
              <a:rPr lang="en-US" altLang="zh-CN" sz="1400" dirty="0">
                <a:solidFill>
                  <a:schemeClr val="accent2"/>
                </a:solidFill>
              </a:rPr>
              <a:t>                 </a:t>
            </a:r>
            <a:r>
              <a:rPr lang="en-US" altLang="zh-CN" sz="1400" dirty="0">
                <a:solidFill>
                  <a:schemeClr val="bg1">
                    <a:lumMod val="95000"/>
                  </a:schemeClr>
                </a:solidFill>
              </a:rPr>
              <a:t>  </a:t>
            </a:r>
            <a:endParaRPr lang="en-US" altLang="zh-CN" sz="1400" dirty="0">
              <a:solidFill>
                <a:schemeClr val="bg1">
                  <a:lumMod val="95000"/>
                </a:schemeClr>
              </a:solidFill>
            </a:endParaRPr>
          </a:p>
          <a:p>
            <a:pPr>
              <a:lnSpc>
                <a:spcPct val="150000"/>
              </a:lnSpc>
            </a:pPr>
            <a:r>
              <a:rPr lang="en-US" altLang="zh-CN" sz="1400" dirty="0" err="1">
                <a:solidFill>
                  <a:schemeClr val="bg1">
                    <a:lumMod val="95000"/>
                  </a:schemeClr>
                </a:solidFill>
              </a:rPr>
              <a:t>teresa</a:t>
            </a:r>
            <a:r>
              <a:rPr lang="en-US" altLang="zh-CN" sz="1400" dirty="0">
                <a:solidFill>
                  <a:schemeClr val="bg1">
                    <a:lumMod val="95000"/>
                  </a:schemeClr>
                </a:solidFill>
              </a:rPr>
              <a:t>    8000                                                                        </a:t>
            </a:r>
            <a:endParaRPr lang="en-US" altLang="zh-CN" sz="1400" dirty="0">
              <a:solidFill>
                <a:schemeClr val="bg1">
                  <a:lumMod val="95000"/>
                </a:schemeClr>
              </a:solidFill>
            </a:endParaRPr>
          </a:p>
          <a:p>
            <a:pPr>
              <a:lnSpc>
                <a:spcPct val="150000"/>
              </a:lnSpc>
            </a:pPr>
            <a:r>
              <a:rPr lang="en-US" altLang="zh-CN" sz="1400" dirty="0" err="1">
                <a:solidFill>
                  <a:schemeClr val="bg1">
                    <a:lumMod val="95000"/>
                  </a:schemeClr>
                </a:solidFill>
              </a:rPr>
              <a:t>dtype</a:t>
            </a:r>
            <a:r>
              <a:rPr lang="en-US" altLang="zh-CN" sz="1400" dirty="0">
                <a:solidFill>
                  <a:schemeClr val="bg1">
                    <a:lumMod val="95000"/>
                  </a:schemeClr>
                </a:solidFill>
              </a:rPr>
              <a:t>: int64 </a:t>
            </a:r>
            <a:endParaRPr lang="en-US" altLang="zh-CN" sz="1400" dirty="0" smtClean="0">
              <a:solidFill>
                <a:schemeClr val="bg1">
                  <a:lumMod val="95000"/>
                </a:schemeClr>
              </a:solidFill>
            </a:endParaRPr>
          </a:p>
        </p:txBody>
      </p:sp>
      <p:sp>
        <p:nvSpPr>
          <p:cNvPr id="17" name="矩形 16"/>
          <p:cNvSpPr/>
          <p:nvPr/>
        </p:nvSpPr>
        <p:spPr>
          <a:xfrm>
            <a:off x="1219290" y="4665571"/>
            <a:ext cx="4789170" cy="337185"/>
          </a:xfrm>
          <a:prstGeom prst="rect">
            <a:avLst/>
          </a:prstGeom>
        </p:spPr>
        <p:txBody>
          <a:bodyPr wrap="none">
            <a:spAutoFit/>
          </a:bodyPr>
          <a:lstStyle/>
          <a:p>
            <a:pPr algn="l"/>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示例：使用字典参数创建</a:t>
            </a:r>
            <a:r>
              <a:rPr lang="en-US" altLang="zh-CN"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Series</a:t>
            </a:r>
            <a:r>
              <a:rPr lang="zh-CN" altLang="en-US" sz="1400" i="1"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i="1"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q03-demo04.py</a:t>
            </a:r>
            <a:r>
              <a:rPr lang="zh-CN" altLang="en-US" sz="1400" i="1"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8" name="矩形 17"/>
          <p:cNvSpPr/>
          <p:nvPr/>
        </p:nvSpPr>
        <p:spPr>
          <a:xfrm>
            <a:off x="3404057" y="4999079"/>
            <a:ext cx="732514" cy="1053377"/>
          </a:xfrm>
          <a:prstGeom prst="rect">
            <a:avLst/>
          </a:prstGeom>
          <a:noFill/>
          <a:ln w="28575">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 name="矩形 1"/>
          <p:cNvSpPr/>
          <p:nvPr/>
        </p:nvSpPr>
        <p:spPr>
          <a:xfrm>
            <a:off x="2245717" y="5555119"/>
            <a:ext cx="1107996" cy="276999"/>
          </a:xfrm>
          <a:prstGeom prst="rect">
            <a:avLst/>
          </a:prstGeom>
        </p:spPr>
        <p:txBody>
          <a:bodyPr wrap="none">
            <a:spAutoFit/>
          </a:bodyPr>
          <a:lstStyle/>
          <a:p>
            <a:r>
              <a:rPr lang="zh-CN" altLang="en-US" sz="1200" b="1" dirty="0" smtClean="0">
                <a:ln w="0"/>
                <a:solidFill>
                  <a:schemeClr val="accent2"/>
                </a:solidFill>
                <a:latin typeface="微软雅黑" panose="020B0503020204020204" pitchFamily="34" charset="-122"/>
                <a:ea typeface="微软雅黑" panose="020B0503020204020204" pitchFamily="34" charset="-122"/>
              </a:rPr>
              <a:t>索引有序排列</a:t>
            </a:r>
            <a:endParaRPr lang="zh-CN" altLang="en-US" sz="1200" b="1" dirty="0">
              <a:solidFill>
                <a:schemeClr val="accent2"/>
              </a:solidFill>
            </a:endParaRPr>
          </a:p>
        </p:txBody>
      </p:sp>
      <p:sp>
        <p:nvSpPr>
          <p:cNvPr id="19" name="矩形 18"/>
          <p:cNvSpPr/>
          <p:nvPr/>
        </p:nvSpPr>
        <p:spPr>
          <a:xfrm>
            <a:off x="8538451" y="3218868"/>
            <a:ext cx="2911325" cy="923330"/>
          </a:xfrm>
          <a:prstGeom prst="rect">
            <a:avLst/>
          </a:prstGeom>
          <a:solidFill>
            <a:schemeClr val="accent4">
              <a:lumMod val="60000"/>
              <a:lumOff val="40000"/>
            </a:schemeClr>
          </a:solidFill>
        </p:spPr>
        <p:txBody>
          <a:bodyPr wrap="square">
            <a:spAutoFit/>
          </a:bodyPr>
          <a:lstStyle/>
          <a:p>
            <a:pPr>
              <a:lnSpc>
                <a:spcPct val="150000"/>
              </a:lnSpc>
            </a:pP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如果只传入一个字典，则结果</a:t>
            </a:r>
            <a:r>
              <a:rPr lang="en-US" altLang="zh-CN" sz="1200" dirty="0" smtClean="0">
                <a:ln w="0"/>
                <a:solidFill>
                  <a:schemeClr val="accent4">
                    <a:lumMod val="50000"/>
                  </a:schemeClr>
                </a:solidFill>
                <a:latin typeface="微软雅黑" panose="020B0503020204020204" pitchFamily="34" charset="-122"/>
                <a:ea typeface="微软雅黑" panose="020B0503020204020204" pitchFamily="34" charset="-122"/>
              </a:rPr>
              <a:t>Series</a:t>
            </a: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中的索引就是字典对象的键</a:t>
            </a:r>
            <a:r>
              <a:rPr lang="en-US" altLang="zh-CN" sz="1200" dirty="0" smtClean="0">
                <a:ln w="0"/>
                <a:solidFill>
                  <a:schemeClr val="accent4">
                    <a:lumMod val="50000"/>
                  </a:schemeClr>
                </a:solidFill>
                <a:latin typeface="微软雅黑" panose="020B0503020204020204" pitchFamily="34" charset="-122"/>
                <a:ea typeface="微软雅黑" panose="020B0503020204020204" pitchFamily="34" charset="-122"/>
              </a:rPr>
              <a:t>Key</a:t>
            </a: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值（自动进行有序排列）。</a:t>
            </a:r>
            <a:endParaRPr lang="en-US" altLang="zh-CN" sz="1200" dirty="0" smtClean="0">
              <a:ln w="0"/>
              <a:solidFill>
                <a:schemeClr val="accent4">
                  <a:lumMod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anim calcmode="lin" valueType="num">
                                      <p:cBhvr>
                                        <p:cTn id="12" dur="500" fill="hold"/>
                                        <p:tgtEl>
                                          <p:spTgt spid="14"/>
                                        </p:tgtEl>
                                        <p:attrNameLst>
                                          <p:attrName>ppt_x</p:attrName>
                                        </p:attrNameLst>
                                      </p:cBhvr>
                                      <p:tavLst>
                                        <p:tav tm="0">
                                          <p:val>
                                            <p:strVal val="#ppt_x"/>
                                          </p:val>
                                        </p:tav>
                                        <p:tav tm="100000">
                                          <p:val>
                                            <p:strVal val="#ppt_x"/>
                                          </p:val>
                                        </p:tav>
                                      </p:tavLst>
                                    </p:anim>
                                    <p:anim calcmode="lin" valueType="num">
                                      <p:cBhvr>
                                        <p:cTn id="13"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anim calcmode="lin" valueType="num">
                                      <p:cBhvr>
                                        <p:cTn id="19" dur="500" fill="hold"/>
                                        <p:tgtEl>
                                          <p:spTgt spid="15"/>
                                        </p:tgtEl>
                                        <p:attrNameLst>
                                          <p:attrName>ppt_x</p:attrName>
                                        </p:attrNameLst>
                                      </p:cBhvr>
                                      <p:tavLst>
                                        <p:tav tm="0">
                                          <p:val>
                                            <p:strVal val="#ppt_x"/>
                                          </p:val>
                                        </p:tav>
                                        <p:tav tm="100000">
                                          <p:val>
                                            <p:strVal val="#ppt_x"/>
                                          </p:val>
                                        </p:tav>
                                      </p:tavLst>
                                    </p:anim>
                                    <p:anim calcmode="lin" valueType="num">
                                      <p:cBhvr>
                                        <p:cTn id="20"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par>
                          <p:cTn id="31" fill="hold">
                            <p:stCondLst>
                              <p:cond delay="500"/>
                            </p:stCondLst>
                            <p:childTnLst>
                              <p:par>
                                <p:cTn id="32" presetID="42" presetClass="entr" presetSubtype="0"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anim calcmode="lin" valueType="num">
                                      <p:cBhvr>
                                        <p:cTn id="35" dur="500" fill="hold"/>
                                        <p:tgtEl>
                                          <p:spTgt spid="11"/>
                                        </p:tgtEl>
                                        <p:attrNameLst>
                                          <p:attrName>ppt_x</p:attrName>
                                        </p:attrNameLst>
                                      </p:cBhvr>
                                      <p:tavLst>
                                        <p:tav tm="0">
                                          <p:val>
                                            <p:strVal val="#ppt_x"/>
                                          </p:val>
                                        </p:tav>
                                        <p:tav tm="100000">
                                          <p:val>
                                            <p:strVal val="#ppt_x"/>
                                          </p:val>
                                        </p:tav>
                                      </p:tavLst>
                                    </p:anim>
                                    <p:anim calcmode="lin" valueType="num">
                                      <p:cBhvr>
                                        <p:cTn id="36"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anim calcmode="lin" valueType="num">
                                      <p:cBhvr>
                                        <p:cTn id="42" dur="500" fill="hold"/>
                                        <p:tgtEl>
                                          <p:spTgt spid="12"/>
                                        </p:tgtEl>
                                        <p:attrNameLst>
                                          <p:attrName>ppt_x</p:attrName>
                                        </p:attrNameLst>
                                      </p:cBhvr>
                                      <p:tavLst>
                                        <p:tav tm="0">
                                          <p:val>
                                            <p:strVal val="#ppt_x"/>
                                          </p:val>
                                        </p:tav>
                                        <p:tav tm="100000">
                                          <p:val>
                                            <p:strVal val="#ppt_x"/>
                                          </p:val>
                                        </p:tav>
                                      </p:tavLst>
                                    </p:anim>
                                    <p:anim calcmode="lin" valueType="num">
                                      <p:cBhvr>
                                        <p:cTn id="43"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500"/>
                                        <p:tgtEl>
                                          <p:spTgt spid="1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fade">
                                      <p:cBhvr>
                                        <p:cTn id="51" dur="500"/>
                                        <p:tgtEl>
                                          <p:spTgt spid="2"/>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2" fill="hold" grpId="0" nodeType="clickEffect">
                                  <p:stCondLst>
                                    <p:cond delay="0"/>
                                  </p:stCondLst>
                                  <p:childTnLst>
                                    <p:set>
                                      <p:cBhvr>
                                        <p:cTn id="55" dur="1" fill="hold">
                                          <p:stCondLst>
                                            <p:cond delay="0"/>
                                          </p:stCondLst>
                                        </p:cTn>
                                        <p:tgtEl>
                                          <p:spTgt spid="19"/>
                                        </p:tgtEl>
                                        <p:attrNameLst>
                                          <p:attrName>style.visibility</p:attrName>
                                        </p:attrNameLst>
                                      </p:cBhvr>
                                      <p:to>
                                        <p:strVal val="visible"/>
                                      </p:to>
                                    </p:set>
                                    <p:anim calcmode="lin" valueType="num">
                                      <p:cBhvr additive="base">
                                        <p:cTn id="56" dur="500" fill="hold"/>
                                        <p:tgtEl>
                                          <p:spTgt spid="19"/>
                                        </p:tgtEl>
                                        <p:attrNameLst>
                                          <p:attrName>ppt_x</p:attrName>
                                        </p:attrNameLst>
                                      </p:cBhvr>
                                      <p:tavLst>
                                        <p:tav tm="0">
                                          <p:val>
                                            <p:strVal val="1+#ppt_w/2"/>
                                          </p:val>
                                        </p:tav>
                                        <p:tav tm="100000">
                                          <p:val>
                                            <p:strVal val="#ppt_x"/>
                                          </p:val>
                                        </p:tav>
                                      </p:tavLst>
                                    </p:anim>
                                    <p:anim calcmode="lin" valueType="num">
                                      <p:cBhvr additive="base">
                                        <p:cTn id="57"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p:bldP spid="10" grpId="0"/>
      <p:bldP spid="11" grpId="0" animBg="1"/>
      <p:bldP spid="12" grpId="0" animBg="1"/>
      <p:bldP spid="17" grpId="0"/>
      <p:bldP spid="18" grpId="0" animBg="1"/>
      <p:bldP spid="2" grpId="0"/>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Series</a:t>
            </a:r>
            <a:r>
              <a:rPr lang="zh-CN" altLang="en-US" sz="2000" b="1" dirty="0" smtClean="0">
                <a:solidFill>
                  <a:schemeClr val="bg1">
                    <a:lumMod val="95000"/>
                  </a:schemeClr>
                </a:solidFill>
              </a:rPr>
              <a:t>对象</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3" name="矩形 12"/>
          <p:cNvSpPr/>
          <p:nvPr/>
        </p:nvSpPr>
        <p:spPr>
          <a:xfrm>
            <a:off x="958033" y="1016493"/>
            <a:ext cx="10246906"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我们也可以为</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Series</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对象</a:t>
            </a:r>
            <a:r>
              <a:rPr lang="zh-CN" altLang="en-US" sz="1600" dirty="0" smtClean="0">
                <a:ln w="0"/>
                <a:solidFill>
                  <a:srgbClr val="C00000"/>
                </a:solidFill>
                <a:latin typeface="微软雅黑" panose="020B0503020204020204" pitchFamily="34" charset="-122"/>
                <a:ea typeface="微软雅黑" panose="020B0503020204020204" pitchFamily="34" charset="-122"/>
              </a:rPr>
              <a:t>更换索引列表</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但是替代的索引列表中的值与原索引列表中的值一致则保留，不一致则</a:t>
            </a:r>
            <a:r>
              <a:rPr lang="zh-CN" altLang="en-US" sz="1600" dirty="0" smtClean="0">
                <a:ln w="0"/>
                <a:solidFill>
                  <a:srgbClr val="C00000"/>
                </a:solidFill>
                <a:latin typeface="微软雅黑" panose="020B0503020204020204" pitchFamily="34" charset="-122"/>
                <a:ea typeface="微软雅黑" panose="020B0503020204020204" pitchFamily="34" charset="-122"/>
              </a:rPr>
              <a:t>新增索引</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，但对应的</a:t>
            </a:r>
            <a:r>
              <a:rPr lang="zh-CN" altLang="en-US" sz="1600" dirty="0" smtClean="0">
                <a:ln w="0"/>
                <a:solidFill>
                  <a:srgbClr val="C00000"/>
                </a:solidFill>
                <a:latin typeface="微软雅黑" panose="020B0503020204020204" pitchFamily="34" charset="-122"/>
                <a:ea typeface="微软雅黑" panose="020B0503020204020204" pitchFamily="34" charset="-122"/>
              </a:rPr>
              <a:t>值为</a:t>
            </a:r>
            <a:r>
              <a:rPr lang="en-US" altLang="zh-CN" sz="1600" dirty="0" smtClean="0">
                <a:ln w="0"/>
                <a:solidFill>
                  <a:srgbClr val="C00000"/>
                </a:solidFill>
                <a:latin typeface="微软雅黑" panose="020B0503020204020204" pitchFamily="34" charset="-122"/>
                <a:ea typeface="微软雅黑" panose="020B0503020204020204" pitchFamily="34" charset="-122"/>
              </a:rPr>
              <a:t>NA</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（缺失值）</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4" name="标题 1"/>
          <p:cNvSpPr txBox="1"/>
          <p:nvPr/>
        </p:nvSpPr>
        <p:spPr>
          <a:xfrm>
            <a:off x="1355329" y="2455455"/>
            <a:ext cx="4784214" cy="2871287"/>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a:solidFill>
                  <a:schemeClr val="accent6"/>
                </a:solidFill>
              </a:rPr>
              <a:t># </a:t>
            </a:r>
            <a:r>
              <a:rPr lang="zh-CN" altLang="en-US" sz="1400" dirty="0">
                <a:solidFill>
                  <a:schemeClr val="accent6"/>
                </a:solidFill>
              </a:rPr>
              <a:t>创建一个字典</a:t>
            </a:r>
            <a:endParaRPr lang="zh-CN" altLang="en-US" sz="1400" dirty="0">
              <a:solidFill>
                <a:schemeClr val="accent6"/>
              </a:solidFill>
            </a:endParaRPr>
          </a:p>
          <a:p>
            <a:pPr>
              <a:lnSpc>
                <a:spcPct val="150000"/>
              </a:lnSpc>
            </a:pPr>
            <a:r>
              <a:rPr lang="en-US" altLang="zh-CN" sz="1400" dirty="0" err="1">
                <a:solidFill>
                  <a:schemeClr val="tx1">
                    <a:lumMod val="65000"/>
                    <a:lumOff val="35000"/>
                  </a:schemeClr>
                </a:solidFill>
              </a:rPr>
              <a:t>countrydata</a:t>
            </a:r>
            <a:r>
              <a:rPr lang="en-US" altLang="zh-CN" sz="1400" dirty="0">
                <a:solidFill>
                  <a:schemeClr val="tx1">
                    <a:lumMod val="65000"/>
                    <a:lumOff val="35000"/>
                  </a:schemeClr>
                </a:solidFill>
              </a:rPr>
              <a:t> = {'</a:t>
            </a:r>
            <a:r>
              <a:rPr lang="en-US" altLang="zh-CN" sz="1400" dirty="0" err="1">
                <a:solidFill>
                  <a:schemeClr val="tx1">
                    <a:lumMod val="65000"/>
                    <a:lumOff val="35000"/>
                  </a:schemeClr>
                </a:solidFill>
              </a:rPr>
              <a:t>Beijin</a:t>
            </a:r>
            <a:r>
              <a:rPr lang="en-US" altLang="zh-CN" sz="1400" dirty="0">
                <a:solidFill>
                  <a:schemeClr val="tx1">
                    <a:lumMod val="65000"/>
                    <a:lumOff val="35000"/>
                  </a:schemeClr>
                </a:solidFill>
              </a:rPr>
              <a:t>':'china', '</a:t>
            </a:r>
            <a:r>
              <a:rPr lang="en-US" altLang="zh-CN" sz="1400" dirty="0" err="1">
                <a:solidFill>
                  <a:schemeClr val="tx1">
                    <a:lumMod val="65000"/>
                    <a:lumOff val="35000"/>
                  </a:schemeClr>
                </a:solidFill>
              </a:rPr>
              <a:t>NewYork</a:t>
            </a:r>
            <a:r>
              <a:rPr lang="en-US" altLang="zh-CN" sz="1400" dirty="0">
                <a:solidFill>
                  <a:schemeClr val="tx1">
                    <a:lumMod val="65000"/>
                    <a:lumOff val="35000"/>
                  </a:schemeClr>
                </a:solidFill>
              </a:rPr>
              <a:t>':'USA'}</a:t>
            </a:r>
            <a:endParaRPr lang="en-US" altLang="zh-CN" sz="1400" dirty="0">
              <a:solidFill>
                <a:schemeClr val="tx1">
                  <a:lumMod val="65000"/>
                  <a:lumOff val="35000"/>
                </a:schemeClr>
              </a:solidFill>
            </a:endParaRPr>
          </a:p>
          <a:p>
            <a:pPr>
              <a:lnSpc>
                <a:spcPct val="150000"/>
              </a:lnSpc>
            </a:pPr>
            <a:r>
              <a:rPr lang="en-US" altLang="zh-CN" sz="1400" dirty="0" err="1">
                <a:solidFill>
                  <a:schemeClr val="tx1">
                    <a:lumMod val="65000"/>
                    <a:lumOff val="35000"/>
                  </a:schemeClr>
                </a:solidFill>
              </a:rPr>
              <a:t>obj</a:t>
            </a:r>
            <a:r>
              <a:rPr lang="en-US" altLang="zh-CN" sz="1400" dirty="0">
                <a:solidFill>
                  <a:schemeClr val="tx1">
                    <a:lumMod val="65000"/>
                    <a:lumOff val="35000"/>
                  </a:schemeClr>
                </a:solidFill>
              </a:rPr>
              <a:t> = </a:t>
            </a:r>
            <a:r>
              <a:rPr lang="en-US" altLang="zh-CN" sz="1400" dirty="0">
                <a:solidFill>
                  <a:schemeClr val="accent2"/>
                </a:solidFill>
              </a:rPr>
              <a:t>Series</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countrydata</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ndParaRPr>
          </a:p>
          <a:p>
            <a:pPr>
              <a:lnSpc>
                <a:spcPct val="1500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obj</a:t>
            </a:r>
            <a:endParaRPr lang="en-US" altLang="zh-CN" sz="1400" dirty="0">
              <a:solidFill>
                <a:schemeClr val="tx1">
                  <a:lumMod val="65000"/>
                  <a:lumOff val="35000"/>
                </a:schemeClr>
              </a:solidFill>
            </a:endParaRPr>
          </a:p>
          <a:p>
            <a:pPr>
              <a:lnSpc>
                <a:spcPct val="150000"/>
              </a:lnSpc>
            </a:pPr>
            <a:r>
              <a:rPr lang="en-US" altLang="zh-CN" sz="1400" dirty="0">
                <a:solidFill>
                  <a:schemeClr val="accent6"/>
                </a:solidFill>
              </a:rPr>
              <a:t># </a:t>
            </a:r>
            <a:r>
              <a:rPr lang="zh-CN" altLang="en-US" sz="1400" dirty="0">
                <a:solidFill>
                  <a:schemeClr val="accent6"/>
                </a:solidFill>
              </a:rPr>
              <a:t>创建一个新的索引列表</a:t>
            </a:r>
            <a:endParaRPr lang="zh-CN" altLang="en-US" sz="1400" dirty="0">
              <a:solidFill>
                <a:schemeClr val="accent6"/>
              </a:solidFill>
            </a:endParaRPr>
          </a:p>
          <a:p>
            <a:pPr>
              <a:lnSpc>
                <a:spcPct val="150000"/>
              </a:lnSpc>
            </a:pPr>
            <a:r>
              <a:rPr lang="en-US" altLang="zh-CN" sz="1400" dirty="0" err="1">
                <a:solidFill>
                  <a:schemeClr val="tx1">
                    <a:lumMod val="65000"/>
                    <a:lumOff val="35000"/>
                  </a:schemeClr>
                </a:solidFill>
              </a:rPr>
              <a:t>new_index</a:t>
            </a:r>
            <a:r>
              <a:rPr lang="en-US" altLang="zh-CN" sz="1400" dirty="0">
                <a:solidFill>
                  <a:schemeClr val="tx1">
                    <a:lumMod val="65000"/>
                    <a:lumOff val="35000"/>
                  </a:schemeClr>
                </a:solidFill>
              </a:rPr>
              <a:t> = ['</a:t>
            </a:r>
            <a:r>
              <a:rPr lang="en-US" altLang="zh-CN" sz="1400" dirty="0" err="1">
                <a:solidFill>
                  <a:schemeClr val="tx1">
                    <a:lumMod val="65000"/>
                    <a:lumOff val="35000"/>
                  </a:schemeClr>
                </a:solidFill>
              </a:rPr>
              <a:t>Beijin</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NewYork</a:t>
            </a:r>
            <a:r>
              <a:rPr lang="en-US" altLang="zh-CN" sz="1400" dirty="0">
                <a:solidFill>
                  <a:schemeClr val="tx1">
                    <a:lumMod val="65000"/>
                    <a:lumOff val="35000"/>
                  </a:schemeClr>
                </a:solidFill>
              </a:rPr>
              <a:t>','Pairs']</a:t>
            </a:r>
            <a:endParaRPr lang="en-US" altLang="zh-CN" sz="1400" dirty="0">
              <a:solidFill>
                <a:schemeClr val="tx1">
                  <a:lumMod val="65000"/>
                  <a:lumOff val="35000"/>
                </a:schemeClr>
              </a:solidFill>
            </a:endParaRPr>
          </a:p>
          <a:p>
            <a:pPr>
              <a:lnSpc>
                <a:spcPct val="150000"/>
              </a:lnSpc>
            </a:pPr>
            <a:r>
              <a:rPr lang="en-US" altLang="zh-CN" sz="1400" dirty="0">
                <a:solidFill>
                  <a:schemeClr val="accent6"/>
                </a:solidFill>
              </a:rPr>
              <a:t># </a:t>
            </a:r>
            <a:r>
              <a:rPr lang="zh-CN" altLang="en-US" sz="1400" dirty="0">
                <a:solidFill>
                  <a:schemeClr val="accent6"/>
                </a:solidFill>
              </a:rPr>
              <a:t>使用新索引列表创建</a:t>
            </a:r>
            <a:r>
              <a:rPr lang="en-US" altLang="zh-CN" sz="1400" dirty="0">
                <a:solidFill>
                  <a:schemeClr val="accent6"/>
                </a:solidFill>
              </a:rPr>
              <a:t>Series</a:t>
            </a:r>
            <a:r>
              <a:rPr lang="zh-CN" altLang="en-US" sz="1400" dirty="0">
                <a:solidFill>
                  <a:schemeClr val="accent6"/>
                </a:solidFill>
              </a:rPr>
              <a:t>对象</a:t>
            </a:r>
            <a:r>
              <a:rPr lang="en-US" altLang="zh-CN" sz="1400" dirty="0">
                <a:solidFill>
                  <a:schemeClr val="accent6"/>
                </a:solidFill>
              </a:rPr>
              <a:t>obj2</a:t>
            </a:r>
            <a:endParaRPr lang="en-US" altLang="zh-CN" sz="1400" dirty="0">
              <a:solidFill>
                <a:schemeClr val="accent6"/>
              </a:solidFill>
            </a:endParaRPr>
          </a:p>
          <a:p>
            <a:pPr>
              <a:lnSpc>
                <a:spcPct val="150000"/>
              </a:lnSpc>
            </a:pPr>
            <a:r>
              <a:rPr lang="en-US" altLang="zh-CN" sz="1400" dirty="0">
                <a:solidFill>
                  <a:schemeClr val="tx1">
                    <a:lumMod val="65000"/>
                    <a:lumOff val="35000"/>
                  </a:schemeClr>
                </a:solidFill>
              </a:rPr>
              <a:t>obj2 = Series(</a:t>
            </a:r>
            <a:r>
              <a:rPr lang="en-US" altLang="zh-CN" sz="1400" dirty="0" err="1">
                <a:solidFill>
                  <a:schemeClr val="tx1">
                    <a:lumMod val="65000"/>
                    <a:lumOff val="35000"/>
                  </a:schemeClr>
                </a:solidFill>
              </a:rPr>
              <a:t>countrydata</a:t>
            </a:r>
            <a:r>
              <a:rPr lang="en-US" altLang="zh-CN" sz="1400" dirty="0">
                <a:solidFill>
                  <a:schemeClr val="tx1">
                    <a:lumMod val="65000"/>
                    <a:lumOff val="35000"/>
                  </a:schemeClr>
                </a:solidFill>
              </a:rPr>
              <a:t>, </a:t>
            </a:r>
            <a:r>
              <a:rPr lang="en-US" altLang="zh-CN" sz="1400" dirty="0" err="1">
                <a:solidFill>
                  <a:schemeClr val="accent2"/>
                </a:solidFill>
              </a:rPr>
              <a:t>new_index</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ndParaRPr>
          </a:p>
          <a:p>
            <a:pPr>
              <a:lnSpc>
                <a:spcPct val="150000"/>
              </a:lnSpc>
            </a:pPr>
            <a:r>
              <a:rPr lang="en-US" altLang="zh-CN" sz="1400" dirty="0">
                <a:solidFill>
                  <a:srgbClr val="0563C1"/>
                </a:solidFill>
              </a:rPr>
              <a:t>print</a:t>
            </a:r>
            <a:r>
              <a:rPr lang="en-US" altLang="zh-CN" sz="1400" dirty="0">
                <a:solidFill>
                  <a:schemeClr val="tx1">
                    <a:lumMod val="65000"/>
                    <a:lumOff val="35000"/>
                  </a:schemeClr>
                </a:solidFill>
              </a:rPr>
              <a:t> obj2</a:t>
            </a:r>
            <a:endParaRPr lang="en-US" altLang="zh-CN" sz="1400" dirty="0" smtClean="0">
              <a:solidFill>
                <a:schemeClr val="tx1">
                  <a:lumMod val="65000"/>
                  <a:lumOff val="35000"/>
                </a:schemeClr>
              </a:solidFill>
            </a:endParaRPr>
          </a:p>
        </p:txBody>
      </p:sp>
      <p:sp>
        <p:nvSpPr>
          <p:cNvPr id="15" name="标题 1"/>
          <p:cNvSpPr txBox="1"/>
          <p:nvPr/>
        </p:nvSpPr>
        <p:spPr>
          <a:xfrm>
            <a:off x="6307374" y="2439942"/>
            <a:ext cx="2641599" cy="2949703"/>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smtClean="0">
                <a:solidFill>
                  <a:schemeClr val="accent6">
                    <a:lumMod val="60000"/>
                    <a:lumOff val="40000"/>
                  </a:schemeClr>
                </a:solidFill>
              </a:rPr>
              <a:t>## </a:t>
            </a:r>
            <a:r>
              <a:rPr lang="en-US" altLang="zh-CN" sz="1400" dirty="0" err="1" smtClean="0">
                <a:solidFill>
                  <a:schemeClr val="accent6">
                    <a:lumMod val="60000"/>
                    <a:lumOff val="40000"/>
                  </a:schemeClr>
                </a:solidFill>
              </a:rPr>
              <a:t>obj</a:t>
            </a:r>
            <a:r>
              <a:rPr lang="zh-CN" altLang="en-US" sz="1400" dirty="0" smtClean="0">
                <a:solidFill>
                  <a:schemeClr val="accent6">
                    <a:lumMod val="60000"/>
                    <a:lumOff val="40000"/>
                  </a:schemeClr>
                </a:solidFill>
              </a:rPr>
              <a:t>对象输出</a:t>
            </a:r>
            <a:r>
              <a:rPr lang="en-US" altLang="zh-CN" sz="1400" dirty="0" smtClean="0">
                <a:solidFill>
                  <a:schemeClr val="accent6">
                    <a:lumMod val="60000"/>
                    <a:lumOff val="40000"/>
                  </a:schemeClr>
                </a:solidFill>
              </a:rPr>
              <a:t> ##</a:t>
            </a:r>
            <a:endParaRPr lang="en-US" altLang="zh-CN" sz="1400" dirty="0" smtClean="0">
              <a:solidFill>
                <a:schemeClr val="accent6">
                  <a:lumMod val="60000"/>
                  <a:lumOff val="40000"/>
                </a:schemeClr>
              </a:solidFill>
            </a:endParaRPr>
          </a:p>
          <a:p>
            <a:pPr>
              <a:lnSpc>
                <a:spcPct val="150000"/>
              </a:lnSpc>
            </a:pPr>
            <a:r>
              <a:rPr lang="en-US" altLang="zh-CN" sz="1400" dirty="0" err="1" smtClean="0">
                <a:solidFill>
                  <a:schemeClr val="bg1">
                    <a:lumMod val="95000"/>
                  </a:schemeClr>
                </a:solidFill>
              </a:rPr>
              <a:t>Beijin</a:t>
            </a:r>
            <a:r>
              <a:rPr lang="en-US" altLang="zh-CN" sz="1400" dirty="0" smtClean="0">
                <a:solidFill>
                  <a:schemeClr val="bg1">
                    <a:lumMod val="95000"/>
                  </a:schemeClr>
                </a:solidFill>
              </a:rPr>
              <a:t>     </a:t>
            </a:r>
            <a:r>
              <a:rPr lang="en-US" altLang="zh-CN" sz="1400" dirty="0">
                <a:solidFill>
                  <a:schemeClr val="bg1">
                    <a:lumMod val="95000"/>
                  </a:schemeClr>
                </a:solidFill>
              </a:rPr>
              <a:t>china                                                                      </a:t>
            </a:r>
            <a:endParaRPr lang="en-US" altLang="zh-CN" sz="1400" dirty="0">
              <a:solidFill>
                <a:schemeClr val="bg1">
                  <a:lumMod val="95000"/>
                </a:schemeClr>
              </a:solidFill>
            </a:endParaRPr>
          </a:p>
          <a:p>
            <a:pPr>
              <a:lnSpc>
                <a:spcPct val="150000"/>
              </a:lnSpc>
            </a:pPr>
            <a:r>
              <a:rPr lang="en-US" altLang="zh-CN" sz="1400" dirty="0" err="1">
                <a:solidFill>
                  <a:schemeClr val="bg1">
                    <a:lumMod val="95000"/>
                  </a:schemeClr>
                </a:solidFill>
              </a:rPr>
              <a:t>NewYork</a:t>
            </a:r>
            <a:r>
              <a:rPr lang="en-US" altLang="zh-CN" sz="1400" dirty="0">
                <a:solidFill>
                  <a:schemeClr val="bg1">
                    <a:lumMod val="95000"/>
                  </a:schemeClr>
                </a:solidFill>
              </a:rPr>
              <a:t>      USA                                                                      </a:t>
            </a:r>
            <a:endParaRPr lang="en-US" altLang="zh-CN" sz="1400" dirty="0">
              <a:solidFill>
                <a:schemeClr val="bg1">
                  <a:lumMod val="95000"/>
                </a:schemeClr>
              </a:solidFill>
            </a:endParaRPr>
          </a:p>
          <a:p>
            <a:pPr>
              <a:lnSpc>
                <a:spcPct val="150000"/>
              </a:lnSpc>
            </a:pPr>
            <a:r>
              <a:rPr lang="en-US" altLang="zh-CN" sz="1400" dirty="0" err="1">
                <a:solidFill>
                  <a:schemeClr val="bg1">
                    <a:lumMod val="95000"/>
                  </a:schemeClr>
                </a:solidFill>
              </a:rPr>
              <a:t>dtype</a:t>
            </a:r>
            <a:r>
              <a:rPr lang="en-US" altLang="zh-CN" sz="1400" dirty="0">
                <a:solidFill>
                  <a:schemeClr val="bg1">
                    <a:lumMod val="95000"/>
                  </a:schemeClr>
                </a:solidFill>
              </a:rPr>
              <a:t>: object </a:t>
            </a:r>
            <a:endParaRPr lang="en-US" altLang="zh-CN" sz="1400" dirty="0" smtClean="0">
              <a:solidFill>
                <a:schemeClr val="bg1">
                  <a:lumMod val="95000"/>
                </a:schemeClr>
              </a:solidFill>
            </a:endParaRPr>
          </a:p>
          <a:p>
            <a:pPr>
              <a:lnSpc>
                <a:spcPct val="150000"/>
              </a:lnSpc>
            </a:pPr>
            <a:r>
              <a:rPr lang="en-US" altLang="zh-CN" sz="1400" dirty="0" smtClean="0">
                <a:solidFill>
                  <a:schemeClr val="accent6">
                    <a:lumMod val="60000"/>
                    <a:lumOff val="40000"/>
                  </a:schemeClr>
                </a:solidFill>
              </a:rPr>
              <a:t>## </a:t>
            </a:r>
            <a:r>
              <a:rPr lang="zh-CN" altLang="en-US" sz="1400" dirty="0" smtClean="0">
                <a:solidFill>
                  <a:schemeClr val="accent6">
                    <a:lumMod val="60000"/>
                    <a:lumOff val="40000"/>
                  </a:schemeClr>
                </a:solidFill>
              </a:rPr>
              <a:t>使用新索引后的</a:t>
            </a:r>
            <a:r>
              <a:rPr lang="en-US" altLang="zh-CN" sz="1400" dirty="0" smtClean="0">
                <a:solidFill>
                  <a:schemeClr val="accent6">
                    <a:lumMod val="60000"/>
                    <a:lumOff val="40000"/>
                  </a:schemeClr>
                </a:solidFill>
              </a:rPr>
              <a:t>obj2 ##                                                                        </a:t>
            </a:r>
            <a:endParaRPr lang="en-US" altLang="zh-CN" sz="1400" dirty="0">
              <a:solidFill>
                <a:schemeClr val="accent6">
                  <a:lumMod val="60000"/>
                  <a:lumOff val="40000"/>
                </a:schemeClr>
              </a:solidFill>
            </a:endParaRPr>
          </a:p>
          <a:p>
            <a:pPr>
              <a:lnSpc>
                <a:spcPct val="150000"/>
              </a:lnSpc>
            </a:pPr>
            <a:r>
              <a:rPr lang="en-US" altLang="zh-CN" sz="1400" dirty="0" err="1">
                <a:solidFill>
                  <a:schemeClr val="bg1">
                    <a:lumMod val="95000"/>
                  </a:schemeClr>
                </a:solidFill>
              </a:rPr>
              <a:t>Beijin</a:t>
            </a:r>
            <a:r>
              <a:rPr lang="en-US" altLang="zh-CN" sz="1400" dirty="0">
                <a:solidFill>
                  <a:schemeClr val="bg1">
                    <a:lumMod val="95000"/>
                  </a:schemeClr>
                </a:solidFill>
              </a:rPr>
              <a:t>     china                                                                      </a:t>
            </a:r>
            <a:endParaRPr lang="en-US" altLang="zh-CN" sz="1400" dirty="0">
              <a:solidFill>
                <a:schemeClr val="bg1">
                  <a:lumMod val="95000"/>
                </a:schemeClr>
              </a:solidFill>
            </a:endParaRPr>
          </a:p>
          <a:p>
            <a:pPr>
              <a:lnSpc>
                <a:spcPct val="150000"/>
              </a:lnSpc>
            </a:pPr>
            <a:r>
              <a:rPr lang="en-US" altLang="zh-CN" sz="1400" dirty="0" err="1">
                <a:solidFill>
                  <a:schemeClr val="bg1">
                    <a:lumMod val="95000"/>
                  </a:schemeClr>
                </a:solidFill>
              </a:rPr>
              <a:t>NewYork</a:t>
            </a:r>
            <a:r>
              <a:rPr lang="en-US" altLang="zh-CN" sz="1400" dirty="0">
                <a:solidFill>
                  <a:schemeClr val="bg1">
                    <a:lumMod val="95000"/>
                  </a:schemeClr>
                </a:solidFill>
              </a:rPr>
              <a:t>      USA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Pairs        </a:t>
            </a:r>
            <a:r>
              <a:rPr lang="en-US" altLang="zh-CN" sz="1400" dirty="0" err="1">
                <a:solidFill>
                  <a:schemeClr val="bg1">
                    <a:lumMod val="95000"/>
                  </a:schemeClr>
                </a:solidFill>
              </a:rPr>
              <a:t>NaN</a:t>
            </a:r>
            <a:r>
              <a:rPr lang="en-US" altLang="zh-CN" sz="1400" dirty="0">
                <a:solidFill>
                  <a:schemeClr val="bg1">
                    <a:lumMod val="95000"/>
                  </a:schemeClr>
                </a:solidFill>
              </a:rPr>
              <a:t>                                                                      </a:t>
            </a:r>
            <a:endParaRPr lang="en-US" altLang="zh-CN" sz="1400" dirty="0">
              <a:solidFill>
                <a:schemeClr val="bg1">
                  <a:lumMod val="95000"/>
                </a:schemeClr>
              </a:solidFill>
            </a:endParaRPr>
          </a:p>
          <a:p>
            <a:pPr>
              <a:lnSpc>
                <a:spcPct val="150000"/>
              </a:lnSpc>
            </a:pPr>
            <a:r>
              <a:rPr lang="en-US" altLang="zh-CN" sz="1400" dirty="0" err="1">
                <a:solidFill>
                  <a:schemeClr val="bg1">
                    <a:lumMod val="95000"/>
                  </a:schemeClr>
                </a:solidFill>
              </a:rPr>
              <a:t>dtype</a:t>
            </a:r>
            <a:r>
              <a:rPr lang="en-US" altLang="zh-CN" sz="1400" dirty="0">
                <a:solidFill>
                  <a:schemeClr val="bg1">
                    <a:lumMod val="95000"/>
                  </a:schemeClr>
                </a:solidFill>
              </a:rPr>
              <a:t>: object </a:t>
            </a:r>
            <a:endParaRPr lang="en-US" altLang="zh-CN" sz="1400" dirty="0" smtClean="0">
              <a:solidFill>
                <a:schemeClr val="bg1">
                  <a:lumMod val="95000"/>
                </a:schemeClr>
              </a:solidFill>
            </a:endParaRPr>
          </a:p>
        </p:txBody>
      </p:sp>
      <p:sp>
        <p:nvSpPr>
          <p:cNvPr id="16" name="矩形 15"/>
          <p:cNvSpPr/>
          <p:nvPr/>
        </p:nvSpPr>
        <p:spPr>
          <a:xfrm>
            <a:off x="1219290" y="2031226"/>
            <a:ext cx="5092700" cy="337185"/>
          </a:xfrm>
          <a:prstGeom prst="rect">
            <a:avLst/>
          </a:prstGeom>
        </p:spPr>
        <p:txBody>
          <a:bodyPr wrap="none">
            <a:spAutoFit/>
          </a:bodyPr>
          <a:lstStyle/>
          <a:p>
            <a:pPr algn="l"/>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示例：更换</a:t>
            </a:r>
            <a:r>
              <a:rPr lang="en-US" altLang="zh-CN" sz="1600" b="1" dirty="0" err="1"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Serises</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对象的索引列表</a:t>
            </a:r>
            <a:r>
              <a:rPr lang="zh-CN" altLang="en-US" sz="1400" i="1"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i="1"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q03-demo05.py</a:t>
            </a:r>
            <a:r>
              <a:rPr lang="zh-CN" altLang="en-US" sz="1400" i="1"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9" name="矩形 18"/>
          <p:cNvSpPr/>
          <p:nvPr/>
        </p:nvSpPr>
        <p:spPr>
          <a:xfrm>
            <a:off x="1355329" y="5557972"/>
            <a:ext cx="9631985" cy="1060450"/>
          </a:xfrm>
          <a:prstGeom prst="rect">
            <a:avLst/>
          </a:prstGeom>
          <a:solidFill>
            <a:schemeClr val="accent4">
              <a:lumMod val="60000"/>
              <a:lumOff val="40000"/>
            </a:schemeClr>
          </a:solidFill>
        </p:spPr>
        <p:txBody>
          <a:bodyPr wrap="square">
            <a:spAutoFit/>
          </a:bodyPr>
          <a:lstStyle/>
          <a:p>
            <a:pPr>
              <a:lnSpc>
                <a:spcPct val="150000"/>
              </a:lnSpc>
            </a:pPr>
            <a:r>
              <a:rPr lang="zh-CN" altLang="en-US" sz="1400" dirty="0">
                <a:ln w="0"/>
                <a:solidFill>
                  <a:schemeClr val="accent4">
                    <a:lumMod val="50000"/>
                  </a:schemeClr>
                </a:solidFill>
                <a:latin typeface="微软雅黑" panose="020B0503020204020204" pitchFamily="34" charset="-122"/>
                <a:ea typeface="微软雅黑" panose="020B0503020204020204" pitchFamily="34" charset="-122"/>
              </a:rPr>
              <a:t>在</a:t>
            </a:r>
            <a:r>
              <a:rPr lang="zh-CN" altLang="en-US" sz="1400" dirty="0" smtClean="0">
                <a:ln w="0"/>
                <a:solidFill>
                  <a:schemeClr val="accent4">
                    <a:lumMod val="50000"/>
                  </a:schemeClr>
                </a:solidFill>
                <a:latin typeface="微软雅黑" panose="020B0503020204020204" pitchFamily="34" charset="-122"/>
                <a:ea typeface="微软雅黑" panose="020B0503020204020204" pitchFamily="34" charset="-122"/>
              </a:rPr>
              <a:t>这个例子中，</a:t>
            </a:r>
            <a:r>
              <a:rPr lang="en-US" altLang="zh-CN" sz="1400" b="1" dirty="0" err="1" smtClean="0">
                <a:ln w="0"/>
                <a:solidFill>
                  <a:schemeClr val="accent4">
                    <a:lumMod val="50000"/>
                  </a:schemeClr>
                </a:solidFill>
                <a:latin typeface="微软雅黑" panose="020B0503020204020204" pitchFamily="34" charset="-122"/>
                <a:ea typeface="微软雅黑" panose="020B0503020204020204" pitchFamily="34" charset="-122"/>
              </a:rPr>
              <a:t>countrydata</a:t>
            </a:r>
            <a:r>
              <a:rPr lang="zh-CN" altLang="en-US" sz="1400" dirty="0" smtClean="0">
                <a:ln w="0"/>
                <a:solidFill>
                  <a:schemeClr val="accent4">
                    <a:lumMod val="50000"/>
                  </a:schemeClr>
                </a:solidFill>
                <a:latin typeface="微软雅黑" panose="020B0503020204020204" pitchFamily="34" charset="-122"/>
                <a:ea typeface="微软雅黑" panose="020B0503020204020204" pitchFamily="34" charset="-122"/>
              </a:rPr>
              <a:t>跟</a:t>
            </a:r>
            <a:r>
              <a:rPr lang="en-US" altLang="zh-CN" sz="1400" b="1" dirty="0" err="1" smtClean="0">
                <a:ln w="0"/>
                <a:solidFill>
                  <a:schemeClr val="accent4">
                    <a:lumMod val="50000"/>
                  </a:schemeClr>
                </a:solidFill>
                <a:latin typeface="微软雅黑" panose="020B0503020204020204" pitchFamily="34" charset="-122"/>
                <a:ea typeface="微软雅黑" panose="020B0503020204020204" pitchFamily="34" charset="-122"/>
              </a:rPr>
              <a:t>new_index</a:t>
            </a:r>
            <a:r>
              <a:rPr lang="zh-CN" altLang="en-US" sz="1400" dirty="0" smtClean="0">
                <a:ln w="0"/>
                <a:solidFill>
                  <a:schemeClr val="accent4">
                    <a:lumMod val="50000"/>
                  </a:schemeClr>
                </a:solidFill>
                <a:latin typeface="微软雅黑" panose="020B0503020204020204" pitchFamily="34" charset="-122"/>
                <a:ea typeface="微软雅黑" panose="020B0503020204020204" pitchFamily="34" charset="-122"/>
              </a:rPr>
              <a:t>索引相匹配的那</a:t>
            </a:r>
            <a:r>
              <a:rPr lang="en-US" altLang="zh-CN" sz="1400" b="1" dirty="0" smtClean="0">
                <a:ln w="0"/>
                <a:solidFill>
                  <a:schemeClr val="accent4">
                    <a:lumMod val="50000"/>
                  </a:schemeClr>
                </a:solidFill>
                <a:latin typeface="微软雅黑" panose="020B0503020204020204" pitchFamily="34" charset="-122"/>
                <a:ea typeface="微软雅黑" panose="020B0503020204020204" pitchFamily="34" charset="-122"/>
              </a:rPr>
              <a:t>2</a:t>
            </a:r>
            <a:r>
              <a:rPr lang="zh-CN" altLang="en-US" sz="1400" b="1" dirty="0" smtClean="0">
                <a:ln w="0"/>
                <a:solidFill>
                  <a:schemeClr val="accent4">
                    <a:lumMod val="50000"/>
                  </a:schemeClr>
                </a:solidFill>
                <a:latin typeface="微软雅黑" panose="020B0503020204020204" pitchFamily="34" charset="-122"/>
                <a:ea typeface="微软雅黑" panose="020B0503020204020204" pitchFamily="34" charset="-122"/>
              </a:rPr>
              <a:t>个值</a:t>
            </a:r>
            <a:r>
              <a:rPr lang="zh-CN" altLang="en-US" sz="1400" dirty="0" smtClean="0">
                <a:ln w="0"/>
                <a:solidFill>
                  <a:schemeClr val="accent4">
                    <a:lumMod val="50000"/>
                  </a:schemeClr>
                </a:solidFill>
                <a:latin typeface="微软雅黑" panose="020B0503020204020204" pitchFamily="34" charset="-122"/>
                <a:ea typeface="微软雅黑" panose="020B0503020204020204" pitchFamily="34" charset="-122"/>
              </a:rPr>
              <a:t>会被找到并放到响应的位置上，但由于 </a:t>
            </a:r>
            <a:r>
              <a:rPr lang="en-US" altLang="zh-CN" sz="1400" b="1" dirty="0" smtClean="0">
                <a:ln w="0"/>
                <a:solidFill>
                  <a:schemeClr val="accent4">
                    <a:lumMod val="50000"/>
                  </a:schemeClr>
                </a:solidFill>
                <a:latin typeface="微软雅黑" panose="020B0503020204020204" pitchFamily="34" charset="-122"/>
                <a:ea typeface="微软雅黑" panose="020B0503020204020204" pitchFamily="34" charset="-122"/>
              </a:rPr>
              <a:t>Pairs</a:t>
            </a:r>
            <a:r>
              <a:rPr lang="en-US" altLang="zh-CN" sz="1400" dirty="0" smtClean="0">
                <a:ln w="0"/>
                <a:solidFill>
                  <a:schemeClr val="accent4">
                    <a:lumMod val="50000"/>
                  </a:schemeClr>
                </a:solidFill>
                <a:latin typeface="微软雅黑" panose="020B0503020204020204" pitchFamily="34" charset="-122"/>
                <a:ea typeface="微软雅黑" panose="020B0503020204020204" pitchFamily="34" charset="-122"/>
              </a:rPr>
              <a:t> </a:t>
            </a:r>
            <a:r>
              <a:rPr lang="zh-CN" altLang="en-US" sz="1400" dirty="0" smtClean="0">
                <a:ln w="0"/>
                <a:solidFill>
                  <a:schemeClr val="accent4">
                    <a:lumMod val="50000"/>
                  </a:schemeClr>
                </a:solidFill>
                <a:latin typeface="微软雅黑" panose="020B0503020204020204" pitchFamily="34" charset="-122"/>
                <a:ea typeface="微软雅黑" panose="020B0503020204020204" pitchFamily="34" charset="-122"/>
              </a:rPr>
              <a:t>所对应的</a:t>
            </a:r>
            <a:r>
              <a:rPr lang="en-US" altLang="zh-CN" sz="1400" b="1" dirty="0" err="1" smtClean="0">
                <a:ln w="0"/>
                <a:solidFill>
                  <a:schemeClr val="accent4">
                    <a:lumMod val="50000"/>
                  </a:schemeClr>
                </a:solidFill>
                <a:latin typeface="微软雅黑" panose="020B0503020204020204" pitchFamily="34" charset="-122"/>
                <a:ea typeface="微软雅黑" panose="020B0503020204020204" pitchFamily="34" charset="-122"/>
              </a:rPr>
              <a:t>countrydata</a:t>
            </a:r>
            <a:r>
              <a:rPr lang="zh-CN" altLang="en-US" sz="1400" dirty="0" smtClean="0">
                <a:ln w="0"/>
                <a:solidFill>
                  <a:schemeClr val="accent4">
                    <a:lumMod val="50000"/>
                  </a:schemeClr>
                </a:solidFill>
                <a:latin typeface="微软雅黑" panose="020B0503020204020204" pitchFamily="34" charset="-122"/>
                <a:ea typeface="微软雅黑" panose="020B0503020204020204" pitchFamily="34" charset="-122"/>
              </a:rPr>
              <a:t>中找不到，所以对应的结果则为</a:t>
            </a:r>
            <a:r>
              <a:rPr lang="en-US" altLang="zh-CN" sz="1400" b="1" dirty="0" smtClean="0">
                <a:ln w="0"/>
                <a:solidFill>
                  <a:schemeClr val="accent4">
                    <a:lumMod val="50000"/>
                  </a:schemeClr>
                </a:solidFill>
                <a:latin typeface="微软雅黑" panose="020B0503020204020204" pitchFamily="34" charset="-122"/>
                <a:ea typeface="微软雅黑" panose="020B0503020204020204" pitchFamily="34" charset="-122"/>
              </a:rPr>
              <a:t>NA</a:t>
            </a:r>
            <a:r>
              <a:rPr lang="zh-CN" altLang="en-US" sz="1400" dirty="0" smtClean="0">
                <a:ln w="0"/>
                <a:solidFill>
                  <a:schemeClr val="accent4">
                    <a:lumMod val="50000"/>
                  </a:schemeClr>
                </a:solidFill>
                <a:latin typeface="微软雅黑" panose="020B0503020204020204" pitchFamily="34" charset="-122"/>
                <a:ea typeface="微软雅黑" panose="020B0503020204020204" pitchFamily="34" charset="-122"/>
              </a:rPr>
              <a:t>（及非数字 </a:t>
            </a:r>
            <a:r>
              <a:rPr lang="en-US" altLang="zh-CN" sz="1400" dirty="0" smtClean="0">
                <a:ln w="0"/>
                <a:solidFill>
                  <a:schemeClr val="accent4">
                    <a:lumMod val="50000"/>
                  </a:schemeClr>
                </a:solidFill>
                <a:latin typeface="微软雅黑" panose="020B0503020204020204" pitchFamily="34" charset="-122"/>
                <a:ea typeface="微软雅黑" panose="020B0503020204020204" pitchFamily="34" charset="-122"/>
              </a:rPr>
              <a:t>not a number</a:t>
            </a:r>
            <a:r>
              <a:rPr lang="zh-CN" altLang="en-US" sz="1400" dirty="0" smtClean="0">
                <a:ln w="0"/>
                <a:solidFill>
                  <a:schemeClr val="accent4">
                    <a:lumMod val="50000"/>
                  </a:schemeClr>
                </a:solidFill>
                <a:latin typeface="微软雅黑" panose="020B0503020204020204" pitchFamily="34" charset="-122"/>
                <a:ea typeface="微软雅黑" panose="020B0503020204020204" pitchFamily="34" charset="-122"/>
              </a:rPr>
              <a:t>）。在</a:t>
            </a:r>
            <a:r>
              <a:rPr lang="en-US" altLang="zh-CN" sz="1400" dirty="0" smtClean="0">
                <a:ln w="0"/>
                <a:solidFill>
                  <a:schemeClr val="accent4">
                    <a:lumMod val="50000"/>
                  </a:schemeClr>
                </a:solidFill>
                <a:latin typeface="微软雅黑" panose="020B0503020204020204" pitchFamily="34" charset="-122"/>
                <a:ea typeface="微软雅黑" panose="020B0503020204020204" pitchFamily="34" charset="-122"/>
              </a:rPr>
              <a:t>Pandas</a:t>
            </a:r>
            <a:r>
              <a:rPr lang="zh-CN" altLang="en-US" sz="1400" dirty="0" smtClean="0">
                <a:ln w="0"/>
                <a:solidFill>
                  <a:schemeClr val="accent4">
                    <a:lumMod val="50000"/>
                  </a:schemeClr>
                </a:solidFill>
                <a:latin typeface="微软雅黑" panose="020B0503020204020204" pitchFamily="34" charset="-122"/>
                <a:ea typeface="微软雅黑" panose="020B0503020204020204" pitchFamily="34" charset="-122"/>
              </a:rPr>
              <a:t>中表示</a:t>
            </a:r>
            <a:r>
              <a:rPr lang="zh-CN" altLang="en-US" sz="1400" b="1" dirty="0" smtClean="0">
                <a:ln w="0"/>
                <a:solidFill>
                  <a:schemeClr val="accent4">
                    <a:lumMod val="50000"/>
                  </a:schemeClr>
                </a:solidFill>
                <a:latin typeface="微软雅黑" panose="020B0503020204020204" pitchFamily="34" charset="-122"/>
                <a:ea typeface="微软雅黑" panose="020B0503020204020204" pitchFamily="34" charset="-122"/>
              </a:rPr>
              <a:t>缺失值</a:t>
            </a:r>
            <a:r>
              <a:rPr lang="zh-CN" altLang="en-US" sz="1400" dirty="0" smtClean="0">
                <a:ln w="0"/>
                <a:solidFill>
                  <a:schemeClr val="accent4">
                    <a:lumMod val="50000"/>
                  </a:schemeClr>
                </a:solidFill>
                <a:latin typeface="微软雅黑" panose="020B0503020204020204" pitchFamily="34" charset="-122"/>
                <a:ea typeface="微软雅黑" panose="020B0503020204020204" pitchFamily="34" charset="-122"/>
              </a:rPr>
              <a:t> 或 </a:t>
            </a:r>
            <a:r>
              <a:rPr lang="en-US" altLang="zh-CN" sz="1400" b="1" dirty="0" smtClean="0">
                <a:ln w="0"/>
                <a:solidFill>
                  <a:schemeClr val="accent4">
                    <a:lumMod val="50000"/>
                  </a:schemeClr>
                </a:solidFill>
                <a:latin typeface="微软雅黑" panose="020B0503020204020204" pitchFamily="34" charset="-122"/>
                <a:ea typeface="微软雅黑" panose="020B0503020204020204" pitchFamily="34" charset="-122"/>
              </a:rPr>
              <a:t>NA</a:t>
            </a:r>
            <a:r>
              <a:rPr lang="zh-CN" altLang="en-US" sz="1400" b="1" dirty="0" smtClean="0">
                <a:ln w="0"/>
                <a:solidFill>
                  <a:schemeClr val="accent4">
                    <a:lumMod val="50000"/>
                  </a:schemeClr>
                </a:solidFill>
                <a:latin typeface="微软雅黑" panose="020B0503020204020204" pitchFamily="34" charset="-122"/>
                <a:ea typeface="微软雅黑" panose="020B0503020204020204" pitchFamily="34" charset="-122"/>
              </a:rPr>
              <a:t>值</a:t>
            </a:r>
            <a:r>
              <a:rPr lang="zh-CN" altLang="en-US" sz="1400" dirty="0" smtClean="0">
                <a:ln w="0"/>
                <a:solidFill>
                  <a:schemeClr val="accent4">
                    <a:lumMod val="50000"/>
                  </a:schemeClr>
                </a:solidFill>
                <a:latin typeface="微软雅黑" panose="020B0503020204020204" pitchFamily="34" charset="-122"/>
                <a:ea typeface="微软雅黑" panose="020B0503020204020204" pitchFamily="34" charset="-122"/>
              </a:rPr>
              <a:t>。</a:t>
            </a:r>
            <a:endParaRPr lang="en-US" altLang="zh-CN" sz="1400" dirty="0" smtClean="0">
              <a:ln w="0"/>
              <a:solidFill>
                <a:schemeClr val="accent4">
                  <a:lumMod val="50000"/>
                </a:schemeClr>
              </a:solidFill>
              <a:latin typeface="微软雅黑" panose="020B0503020204020204" pitchFamily="34" charset="-122"/>
              <a:ea typeface="微软雅黑" panose="020B0503020204020204" pitchFamily="34" charset="-122"/>
            </a:endParaRPr>
          </a:p>
          <a:p>
            <a:pPr>
              <a:lnSpc>
                <a:spcPct val="150000"/>
              </a:lnSpc>
            </a:pPr>
            <a:r>
              <a:rPr lang="zh-CN" altLang="en-US" sz="1400" dirty="0" smtClean="0">
                <a:ln w="0"/>
                <a:solidFill>
                  <a:schemeClr val="accent4">
                    <a:lumMod val="50000"/>
                  </a:schemeClr>
                </a:solidFill>
                <a:latin typeface="微软雅黑" panose="020B0503020204020204" pitchFamily="34" charset="-122"/>
                <a:ea typeface="微软雅黑" panose="020B0503020204020204" pitchFamily="34" charset="-122"/>
              </a:rPr>
              <a:t>我们将使用缺失（</a:t>
            </a:r>
            <a:r>
              <a:rPr lang="en-US" altLang="zh-CN" sz="1400" dirty="0" smtClean="0">
                <a:ln w="0"/>
                <a:solidFill>
                  <a:schemeClr val="accent4">
                    <a:lumMod val="50000"/>
                  </a:schemeClr>
                </a:solidFill>
                <a:latin typeface="微软雅黑" panose="020B0503020204020204" pitchFamily="34" charset="-122"/>
                <a:ea typeface="微软雅黑" panose="020B0503020204020204" pitchFamily="34" charset="-122"/>
              </a:rPr>
              <a:t>missing</a:t>
            </a:r>
            <a:r>
              <a:rPr lang="zh-CN" altLang="en-US" sz="1400" dirty="0" smtClean="0">
                <a:ln w="0"/>
                <a:solidFill>
                  <a:schemeClr val="accent4">
                    <a:lumMod val="50000"/>
                  </a:schemeClr>
                </a:solidFill>
                <a:latin typeface="微软雅黑" panose="020B0503020204020204" pitchFamily="34" charset="-122"/>
                <a:ea typeface="微软雅黑" panose="020B0503020204020204" pitchFamily="34" charset="-122"/>
              </a:rPr>
              <a:t>）或 </a:t>
            </a:r>
            <a:r>
              <a:rPr lang="en-US" altLang="zh-CN" sz="1400" dirty="0" smtClean="0">
                <a:ln w="0"/>
                <a:solidFill>
                  <a:schemeClr val="accent4">
                    <a:lumMod val="50000"/>
                  </a:schemeClr>
                </a:solidFill>
                <a:latin typeface="微软雅黑" panose="020B0503020204020204" pitchFamily="34" charset="-122"/>
                <a:ea typeface="微软雅黑" panose="020B0503020204020204" pitchFamily="34" charset="-122"/>
              </a:rPr>
              <a:t>NA</a:t>
            </a:r>
            <a:r>
              <a:rPr lang="zh-CN" altLang="en-US" sz="1400" dirty="0" smtClean="0">
                <a:ln w="0"/>
                <a:solidFill>
                  <a:schemeClr val="accent4">
                    <a:lumMod val="50000"/>
                  </a:schemeClr>
                </a:solidFill>
                <a:latin typeface="微软雅黑" panose="020B0503020204020204" pitchFamily="34" charset="-122"/>
                <a:ea typeface="微软雅黑" panose="020B0503020204020204" pitchFamily="34" charset="-122"/>
              </a:rPr>
              <a:t>表示缺失数据。</a:t>
            </a:r>
            <a:endParaRPr lang="en-US" altLang="zh-CN" sz="1400" dirty="0" smtClean="0">
              <a:ln w="0"/>
              <a:solidFill>
                <a:schemeClr val="accent4">
                  <a:lumMod val="50000"/>
                </a:schemeClr>
              </a:solidFill>
              <a:latin typeface="微软雅黑" panose="020B0503020204020204" pitchFamily="34" charset="-122"/>
              <a:ea typeface="微软雅黑" panose="020B0503020204020204" pitchFamily="34" charset="-122"/>
            </a:endParaRPr>
          </a:p>
        </p:txBody>
      </p:sp>
      <p:sp>
        <p:nvSpPr>
          <p:cNvPr id="20" name="矩形 19"/>
          <p:cNvSpPr/>
          <p:nvPr/>
        </p:nvSpPr>
        <p:spPr>
          <a:xfrm>
            <a:off x="6183084" y="4717143"/>
            <a:ext cx="1806572" cy="332278"/>
          </a:xfrm>
          <a:prstGeom prst="rect">
            <a:avLst/>
          </a:prstGeom>
          <a:noFill/>
          <a:ln w="28575">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anim calcmode="lin" valueType="num">
                                      <p:cBhvr>
                                        <p:cTn id="12" dur="500" fill="hold"/>
                                        <p:tgtEl>
                                          <p:spTgt spid="14"/>
                                        </p:tgtEl>
                                        <p:attrNameLst>
                                          <p:attrName>ppt_x</p:attrName>
                                        </p:attrNameLst>
                                      </p:cBhvr>
                                      <p:tavLst>
                                        <p:tav tm="0">
                                          <p:val>
                                            <p:strVal val="#ppt_x"/>
                                          </p:val>
                                        </p:tav>
                                        <p:tav tm="100000">
                                          <p:val>
                                            <p:strVal val="#ppt_x"/>
                                          </p:val>
                                        </p:tav>
                                      </p:tavLst>
                                    </p:anim>
                                    <p:anim calcmode="lin" valueType="num">
                                      <p:cBhvr>
                                        <p:cTn id="13"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anim calcmode="lin" valueType="num">
                                      <p:cBhvr>
                                        <p:cTn id="19" dur="500" fill="hold"/>
                                        <p:tgtEl>
                                          <p:spTgt spid="15"/>
                                        </p:tgtEl>
                                        <p:attrNameLst>
                                          <p:attrName>ppt_x</p:attrName>
                                        </p:attrNameLst>
                                      </p:cBhvr>
                                      <p:tavLst>
                                        <p:tav tm="0">
                                          <p:val>
                                            <p:strVal val="#ppt_x"/>
                                          </p:val>
                                        </p:tav>
                                        <p:tav tm="100000">
                                          <p:val>
                                            <p:strVal val="#ppt_x"/>
                                          </p:val>
                                        </p:tav>
                                      </p:tavLst>
                                    </p:anim>
                                    <p:anim calcmode="lin" valueType="num">
                                      <p:cBhvr>
                                        <p:cTn id="20"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additive="base">
                                        <p:cTn id="30" dur="500" fill="hold"/>
                                        <p:tgtEl>
                                          <p:spTgt spid="19"/>
                                        </p:tgtEl>
                                        <p:attrNameLst>
                                          <p:attrName>ppt_x</p:attrName>
                                        </p:attrNameLst>
                                      </p:cBhvr>
                                      <p:tavLst>
                                        <p:tav tm="0">
                                          <p:val>
                                            <p:strVal val="#ppt_x"/>
                                          </p:val>
                                        </p:tav>
                                        <p:tav tm="100000">
                                          <p:val>
                                            <p:strVal val="#ppt_x"/>
                                          </p:val>
                                        </p:tav>
                                      </p:tavLst>
                                    </p:anim>
                                    <p:anim calcmode="lin" valueType="num">
                                      <p:cBhvr additive="base">
                                        <p:cTn id="31"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p:bldP spid="19" grpId="0" bldLvl="0" animBg="1"/>
      <p:bldP spid="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Series</a:t>
            </a:r>
            <a:r>
              <a:rPr lang="zh-CN" altLang="en-US" sz="2000" b="1" dirty="0" smtClean="0">
                <a:solidFill>
                  <a:schemeClr val="bg1">
                    <a:lumMod val="95000"/>
                  </a:schemeClr>
                </a:solidFill>
              </a:rPr>
              <a:t>对象</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3" name="矩形 12"/>
          <p:cNvSpPr/>
          <p:nvPr/>
        </p:nvSpPr>
        <p:spPr>
          <a:xfrm>
            <a:off x="958033" y="1016493"/>
            <a:ext cx="10246906"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Pandas</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 </a:t>
            </a:r>
            <a:r>
              <a:rPr lang="en-US" altLang="zh-CN" sz="1600" b="1" dirty="0" err="1" smtClean="0">
                <a:ln w="0"/>
                <a:solidFill>
                  <a:schemeClr val="tx1">
                    <a:lumMod val="65000"/>
                    <a:lumOff val="35000"/>
                  </a:schemeClr>
                </a:solidFill>
                <a:latin typeface="微软雅黑" panose="020B0503020204020204" pitchFamily="34" charset="-122"/>
                <a:ea typeface="微软雅黑" panose="020B0503020204020204" pitchFamily="34" charset="-122"/>
              </a:rPr>
              <a:t>isnull</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和 </a:t>
            </a:r>
            <a:r>
              <a:rPr lang="en-US" altLang="zh-CN" sz="1600" b="1" dirty="0" err="1" smtClean="0">
                <a:ln w="0"/>
                <a:solidFill>
                  <a:schemeClr val="tx1">
                    <a:lumMod val="65000"/>
                    <a:lumOff val="35000"/>
                  </a:schemeClr>
                </a:solidFill>
                <a:latin typeface="微软雅黑" panose="020B0503020204020204" pitchFamily="34" charset="-122"/>
                <a:ea typeface="微软雅黑" panose="020B0503020204020204" pitchFamily="34" charset="-122"/>
              </a:rPr>
              <a:t>notnull</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函数可用于检测缺失数据。</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4" name="标题 1"/>
          <p:cNvSpPr txBox="1"/>
          <p:nvPr/>
        </p:nvSpPr>
        <p:spPr>
          <a:xfrm>
            <a:off x="1355329" y="1990998"/>
            <a:ext cx="4087528" cy="1187631"/>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a:solidFill>
                  <a:schemeClr val="accent6"/>
                </a:solidFill>
              </a:rPr>
              <a:t># </a:t>
            </a:r>
            <a:r>
              <a:rPr lang="zh-CN" altLang="en-US" sz="1400" dirty="0">
                <a:solidFill>
                  <a:schemeClr val="accent6"/>
                </a:solidFill>
              </a:rPr>
              <a:t>判断缺失数据</a:t>
            </a:r>
            <a:endParaRPr lang="zh-CN" altLang="en-US" sz="1400" dirty="0">
              <a:solidFill>
                <a:schemeClr val="accent6"/>
              </a:solidFill>
            </a:endParaRPr>
          </a:p>
          <a:p>
            <a:pPr>
              <a:lnSpc>
                <a:spcPct val="1500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pd.</a:t>
            </a:r>
            <a:r>
              <a:rPr lang="en-US" altLang="zh-CN" sz="1400" dirty="0" err="1">
                <a:solidFill>
                  <a:srgbClr val="C00000"/>
                </a:solidFill>
              </a:rPr>
              <a:t>isnull</a:t>
            </a:r>
            <a:r>
              <a:rPr lang="en-US" altLang="zh-CN" sz="1400" dirty="0">
                <a:solidFill>
                  <a:schemeClr val="tx1">
                    <a:lumMod val="65000"/>
                    <a:lumOff val="35000"/>
                  </a:schemeClr>
                </a:solidFill>
              </a:rPr>
              <a:t>(obj2)</a:t>
            </a:r>
            <a:endParaRPr lang="en-US" altLang="zh-CN" sz="1400" dirty="0">
              <a:solidFill>
                <a:schemeClr val="tx1">
                  <a:lumMod val="65000"/>
                  <a:lumOff val="35000"/>
                </a:schemeClr>
              </a:solidFill>
            </a:endParaRPr>
          </a:p>
          <a:p>
            <a:pPr>
              <a:lnSpc>
                <a:spcPct val="1500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pd.</a:t>
            </a:r>
            <a:r>
              <a:rPr lang="en-US" altLang="zh-CN" sz="1400" dirty="0" err="1">
                <a:solidFill>
                  <a:srgbClr val="C00000"/>
                </a:solidFill>
              </a:rPr>
              <a:t>notnull</a:t>
            </a:r>
            <a:r>
              <a:rPr lang="en-US" altLang="zh-CN" sz="1400" dirty="0">
                <a:solidFill>
                  <a:schemeClr val="tx1">
                    <a:lumMod val="65000"/>
                    <a:lumOff val="35000"/>
                  </a:schemeClr>
                </a:solidFill>
              </a:rPr>
              <a:t>(obj2)</a:t>
            </a:r>
            <a:endParaRPr lang="en-US" altLang="zh-CN" sz="1400" dirty="0" smtClean="0">
              <a:solidFill>
                <a:schemeClr val="tx1">
                  <a:lumMod val="65000"/>
                  <a:lumOff val="35000"/>
                </a:schemeClr>
              </a:solidFill>
            </a:endParaRPr>
          </a:p>
        </p:txBody>
      </p:sp>
      <p:sp>
        <p:nvSpPr>
          <p:cNvPr id="15" name="标题 1"/>
          <p:cNvSpPr txBox="1"/>
          <p:nvPr/>
        </p:nvSpPr>
        <p:spPr>
          <a:xfrm>
            <a:off x="6307374" y="2031226"/>
            <a:ext cx="2641599" cy="3358419"/>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smtClean="0">
                <a:solidFill>
                  <a:schemeClr val="accent6">
                    <a:lumMod val="60000"/>
                    <a:lumOff val="40000"/>
                  </a:schemeClr>
                </a:solidFill>
              </a:rPr>
              <a:t>## </a:t>
            </a:r>
            <a:r>
              <a:rPr lang="en-US" altLang="zh-CN" sz="1400" dirty="0" err="1" smtClean="0">
                <a:solidFill>
                  <a:schemeClr val="accent6">
                    <a:lumMod val="60000"/>
                    <a:lumOff val="40000"/>
                  </a:schemeClr>
                </a:solidFill>
              </a:rPr>
              <a:t>isnull</a:t>
            </a:r>
            <a:r>
              <a:rPr lang="en-US" altLang="zh-CN" sz="1400" dirty="0" smtClean="0">
                <a:solidFill>
                  <a:schemeClr val="accent6">
                    <a:lumMod val="60000"/>
                    <a:lumOff val="40000"/>
                  </a:schemeClr>
                </a:solidFill>
              </a:rPr>
              <a:t> </a:t>
            </a:r>
            <a:r>
              <a:rPr lang="zh-CN" altLang="en-US" sz="1400" dirty="0" smtClean="0">
                <a:solidFill>
                  <a:schemeClr val="accent6">
                    <a:lumMod val="60000"/>
                    <a:lumOff val="40000"/>
                  </a:schemeClr>
                </a:solidFill>
              </a:rPr>
              <a:t>输出</a:t>
            </a:r>
            <a:r>
              <a:rPr lang="en-US" altLang="zh-CN" sz="1400" dirty="0" smtClean="0">
                <a:solidFill>
                  <a:schemeClr val="accent6">
                    <a:lumMod val="60000"/>
                    <a:lumOff val="40000"/>
                  </a:schemeClr>
                </a:solidFill>
              </a:rPr>
              <a:t>##</a:t>
            </a:r>
            <a:endParaRPr lang="en-US" altLang="zh-CN" sz="1400" dirty="0" smtClean="0">
              <a:solidFill>
                <a:schemeClr val="accent6">
                  <a:lumMod val="60000"/>
                  <a:lumOff val="40000"/>
                </a:schemeClr>
              </a:solidFill>
            </a:endParaRPr>
          </a:p>
          <a:p>
            <a:pPr>
              <a:lnSpc>
                <a:spcPct val="150000"/>
              </a:lnSpc>
            </a:pPr>
            <a:r>
              <a:rPr lang="en-US" altLang="zh-CN" sz="1400" dirty="0" err="1">
                <a:solidFill>
                  <a:schemeClr val="bg1">
                    <a:lumMod val="95000"/>
                  </a:schemeClr>
                </a:solidFill>
              </a:rPr>
              <a:t>Beijin</a:t>
            </a:r>
            <a:r>
              <a:rPr lang="en-US" altLang="zh-CN" sz="1400" dirty="0">
                <a:solidFill>
                  <a:schemeClr val="bg1">
                    <a:lumMod val="95000"/>
                  </a:schemeClr>
                </a:solidFill>
              </a:rPr>
              <a:t>     False                                                                      </a:t>
            </a:r>
            <a:endParaRPr lang="en-US" altLang="zh-CN" sz="1400" dirty="0">
              <a:solidFill>
                <a:schemeClr val="bg1">
                  <a:lumMod val="95000"/>
                </a:schemeClr>
              </a:solidFill>
            </a:endParaRPr>
          </a:p>
          <a:p>
            <a:pPr>
              <a:lnSpc>
                <a:spcPct val="150000"/>
              </a:lnSpc>
            </a:pPr>
            <a:r>
              <a:rPr lang="en-US" altLang="zh-CN" sz="1400" dirty="0" err="1">
                <a:solidFill>
                  <a:schemeClr val="bg1">
                    <a:lumMod val="95000"/>
                  </a:schemeClr>
                </a:solidFill>
              </a:rPr>
              <a:t>NewYork</a:t>
            </a:r>
            <a:r>
              <a:rPr lang="en-US" altLang="zh-CN" sz="1400" dirty="0">
                <a:solidFill>
                  <a:schemeClr val="bg1">
                    <a:lumMod val="95000"/>
                  </a:schemeClr>
                </a:solidFill>
              </a:rPr>
              <a:t>    False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Pairs       True                                                                      </a:t>
            </a:r>
            <a:endParaRPr lang="en-US" altLang="zh-CN" sz="1400" dirty="0">
              <a:solidFill>
                <a:schemeClr val="bg1">
                  <a:lumMod val="95000"/>
                </a:schemeClr>
              </a:solidFill>
            </a:endParaRPr>
          </a:p>
          <a:p>
            <a:pPr>
              <a:lnSpc>
                <a:spcPct val="150000"/>
              </a:lnSpc>
            </a:pPr>
            <a:r>
              <a:rPr lang="en-US" altLang="zh-CN" sz="1400" dirty="0" err="1">
                <a:solidFill>
                  <a:schemeClr val="bg1">
                    <a:lumMod val="95000"/>
                  </a:schemeClr>
                </a:solidFill>
              </a:rPr>
              <a:t>dtype</a:t>
            </a:r>
            <a:r>
              <a:rPr lang="en-US" altLang="zh-CN" sz="1400" dirty="0">
                <a:solidFill>
                  <a:schemeClr val="bg1">
                    <a:lumMod val="95000"/>
                  </a:schemeClr>
                </a:solidFill>
              </a:rPr>
              <a:t>: bool                                                                           </a:t>
            </a:r>
            <a:endParaRPr lang="en-US" altLang="zh-CN" sz="1400" dirty="0">
              <a:solidFill>
                <a:schemeClr val="bg1">
                  <a:lumMod val="95000"/>
                </a:schemeClr>
              </a:solidFill>
            </a:endParaRPr>
          </a:p>
          <a:p>
            <a:pPr>
              <a:lnSpc>
                <a:spcPct val="150000"/>
              </a:lnSpc>
            </a:pPr>
            <a:r>
              <a:rPr lang="en-US" altLang="zh-CN" sz="1400" dirty="0" smtClean="0">
                <a:solidFill>
                  <a:schemeClr val="accent6">
                    <a:lumMod val="60000"/>
                    <a:lumOff val="40000"/>
                  </a:schemeClr>
                </a:solidFill>
              </a:rPr>
              <a:t>## </a:t>
            </a:r>
            <a:r>
              <a:rPr lang="en-US" altLang="zh-CN" sz="1400" dirty="0" err="1" smtClean="0">
                <a:solidFill>
                  <a:schemeClr val="accent6">
                    <a:lumMod val="60000"/>
                    <a:lumOff val="40000"/>
                  </a:schemeClr>
                </a:solidFill>
              </a:rPr>
              <a:t>notnull</a:t>
            </a:r>
            <a:r>
              <a:rPr lang="en-US" altLang="zh-CN" sz="1400" dirty="0" smtClean="0">
                <a:solidFill>
                  <a:schemeClr val="accent6">
                    <a:lumMod val="60000"/>
                    <a:lumOff val="40000"/>
                  </a:schemeClr>
                </a:solidFill>
              </a:rPr>
              <a:t> </a:t>
            </a:r>
            <a:r>
              <a:rPr lang="zh-CN" altLang="en-US" sz="1400" dirty="0" smtClean="0">
                <a:solidFill>
                  <a:schemeClr val="accent6">
                    <a:lumMod val="60000"/>
                    <a:lumOff val="40000"/>
                  </a:schemeClr>
                </a:solidFill>
              </a:rPr>
              <a:t>输出</a:t>
            </a:r>
            <a:r>
              <a:rPr lang="en-US" altLang="zh-CN" sz="1400" dirty="0" smtClean="0">
                <a:solidFill>
                  <a:schemeClr val="accent6">
                    <a:lumMod val="60000"/>
                    <a:lumOff val="40000"/>
                  </a:schemeClr>
                </a:solidFill>
              </a:rPr>
              <a:t>##                                                                        </a:t>
            </a:r>
            <a:endParaRPr lang="en-US" altLang="zh-CN" sz="1400" dirty="0">
              <a:solidFill>
                <a:schemeClr val="accent6">
                  <a:lumMod val="60000"/>
                  <a:lumOff val="40000"/>
                </a:schemeClr>
              </a:solidFill>
            </a:endParaRPr>
          </a:p>
          <a:p>
            <a:pPr>
              <a:lnSpc>
                <a:spcPct val="150000"/>
              </a:lnSpc>
            </a:pPr>
            <a:r>
              <a:rPr lang="en-US" altLang="zh-CN" sz="1400" dirty="0" err="1">
                <a:solidFill>
                  <a:schemeClr val="bg1">
                    <a:lumMod val="95000"/>
                  </a:schemeClr>
                </a:solidFill>
              </a:rPr>
              <a:t>Beijin</a:t>
            </a:r>
            <a:r>
              <a:rPr lang="en-US" altLang="zh-CN" sz="1400" dirty="0">
                <a:solidFill>
                  <a:schemeClr val="bg1">
                    <a:lumMod val="95000"/>
                  </a:schemeClr>
                </a:solidFill>
              </a:rPr>
              <a:t>      True                                                                      </a:t>
            </a:r>
            <a:endParaRPr lang="en-US" altLang="zh-CN" sz="1400" dirty="0">
              <a:solidFill>
                <a:schemeClr val="bg1">
                  <a:lumMod val="95000"/>
                </a:schemeClr>
              </a:solidFill>
            </a:endParaRPr>
          </a:p>
          <a:p>
            <a:pPr>
              <a:lnSpc>
                <a:spcPct val="150000"/>
              </a:lnSpc>
            </a:pPr>
            <a:r>
              <a:rPr lang="en-US" altLang="zh-CN" sz="1400" dirty="0" err="1">
                <a:solidFill>
                  <a:schemeClr val="bg1">
                    <a:lumMod val="95000"/>
                  </a:schemeClr>
                </a:solidFill>
              </a:rPr>
              <a:t>NewYork</a:t>
            </a:r>
            <a:r>
              <a:rPr lang="en-US" altLang="zh-CN" sz="1400" dirty="0">
                <a:solidFill>
                  <a:schemeClr val="bg1">
                    <a:lumMod val="95000"/>
                  </a:schemeClr>
                </a:solidFill>
              </a:rPr>
              <a:t>     True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Pairs      False                                                                      </a:t>
            </a:r>
            <a:endParaRPr lang="en-US" altLang="zh-CN" sz="1400" dirty="0">
              <a:solidFill>
                <a:schemeClr val="bg1">
                  <a:lumMod val="95000"/>
                </a:schemeClr>
              </a:solidFill>
            </a:endParaRPr>
          </a:p>
          <a:p>
            <a:pPr>
              <a:lnSpc>
                <a:spcPct val="150000"/>
              </a:lnSpc>
            </a:pPr>
            <a:r>
              <a:rPr lang="en-US" altLang="zh-CN" sz="1400" dirty="0" err="1">
                <a:solidFill>
                  <a:schemeClr val="bg1">
                    <a:lumMod val="95000"/>
                  </a:schemeClr>
                </a:solidFill>
              </a:rPr>
              <a:t>dtype</a:t>
            </a:r>
            <a:r>
              <a:rPr lang="en-US" altLang="zh-CN" sz="1400" dirty="0">
                <a:solidFill>
                  <a:schemeClr val="bg1">
                    <a:lumMod val="95000"/>
                  </a:schemeClr>
                </a:solidFill>
              </a:rPr>
              <a:t>: bool</a:t>
            </a:r>
            <a:endParaRPr lang="en-US" altLang="zh-CN" sz="1400" dirty="0" smtClean="0">
              <a:solidFill>
                <a:schemeClr val="bg1">
                  <a:lumMod val="95000"/>
                </a:schemeClr>
              </a:solidFill>
            </a:endParaRPr>
          </a:p>
        </p:txBody>
      </p:sp>
      <p:sp>
        <p:nvSpPr>
          <p:cNvPr id="16" name="矩形 15"/>
          <p:cNvSpPr/>
          <p:nvPr/>
        </p:nvSpPr>
        <p:spPr>
          <a:xfrm>
            <a:off x="1219290" y="1566769"/>
            <a:ext cx="4789170" cy="337185"/>
          </a:xfrm>
          <a:prstGeom prst="rect">
            <a:avLst/>
          </a:prstGeom>
        </p:spPr>
        <p:txBody>
          <a:bodyPr wrap="none">
            <a:spAutoFit/>
          </a:bodyPr>
          <a:lstStyle/>
          <a:p>
            <a:pPr algn="l"/>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示例：判断</a:t>
            </a:r>
            <a:r>
              <a:rPr lang="en-US" altLang="zh-CN"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Series</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中的缺失数据</a:t>
            </a:r>
            <a:r>
              <a:rPr lang="zh-CN" altLang="en-US" sz="1400" i="1"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i="1"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q03-demo05.py</a:t>
            </a:r>
            <a:r>
              <a:rPr lang="zh-CN" altLang="en-US" sz="1400" i="1"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0" name="标题 1"/>
          <p:cNvSpPr txBox="1"/>
          <p:nvPr/>
        </p:nvSpPr>
        <p:spPr>
          <a:xfrm>
            <a:off x="1304985" y="3737557"/>
            <a:ext cx="4087528" cy="849077"/>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a:solidFill>
                  <a:schemeClr val="accent6"/>
                </a:solidFill>
              </a:rPr>
              <a:t># </a:t>
            </a:r>
            <a:r>
              <a:rPr lang="zh-CN" altLang="en-US" sz="1400" dirty="0">
                <a:solidFill>
                  <a:schemeClr val="accent6"/>
                </a:solidFill>
              </a:rPr>
              <a:t>判断缺失</a:t>
            </a:r>
            <a:r>
              <a:rPr lang="zh-CN" altLang="en-US" sz="1400" dirty="0" smtClean="0">
                <a:solidFill>
                  <a:schemeClr val="accent6"/>
                </a:solidFill>
              </a:rPr>
              <a:t>数据，输出的结果是一致的</a:t>
            </a:r>
            <a:endParaRPr lang="zh-CN" altLang="en-US" sz="1400" dirty="0">
              <a:solidFill>
                <a:schemeClr val="accent6"/>
              </a:solidFill>
            </a:endParaRPr>
          </a:p>
          <a:p>
            <a:pPr>
              <a:lnSpc>
                <a:spcPct val="150000"/>
              </a:lnSpc>
            </a:pPr>
            <a:r>
              <a:rPr lang="en-US" altLang="zh-CN" sz="1400" dirty="0">
                <a:solidFill>
                  <a:srgbClr val="0563C1"/>
                </a:solidFill>
              </a:rPr>
              <a:t>print </a:t>
            </a:r>
            <a:r>
              <a:rPr lang="en-US" altLang="zh-CN" sz="1400" dirty="0" smtClean="0">
                <a:solidFill>
                  <a:schemeClr val="tx1">
                    <a:lumMod val="65000"/>
                    <a:lumOff val="35000"/>
                  </a:schemeClr>
                </a:solidFill>
              </a:rPr>
              <a:t>obj2.</a:t>
            </a:r>
            <a:r>
              <a:rPr lang="en-US" altLang="zh-CN" sz="1400" dirty="0" smtClean="0">
                <a:solidFill>
                  <a:srgbClr val="C00000"/>
                </a:solidFill>
              </a:rPr>
              <a:t>isnull</a:t>
            </a:r>
            <a:r>
              <a:rPr lang="en-US" altLang="zh-CN" sz="1400" dirty="0" smtClean="0">
                <a:solidFill>
                  <a:schemeClr val="tx1">
                    <a:lumMod val="65000"/>
                    <a:lumOff val="35000"/>
                  </a:schemeClr>
                </a:solidFill>
              </a:rPr>
              <a:t>()</a:t>
            </a:r>
            <a:endParaRPr lang="en-US" altLang="zh-CN" sz="1400" dirty="0">
              <a:solidFill>
                <a:schemeClr val="tx1">
                  <a:lumMod val="65000"/>
                  <a:lumOff val="35000"/>
                </a:schemeClr>
              </a:solidFill>
            </a:endParaRPr>
          </a:p>
        </p:txBody>
      </p:sp>
      <p:sp>
        <p:nvSpPr>
          <p:cNvPr id="11" name="矩形 10"/>
          <p:cNvSpPr/>
          <p:nvPr/>
        </p:nvSpPr>
        <p:spPr>
          <a:xfrm>
            <a:off x="1168946" y="3313328"/>
            <a:ext cx="2816797" cy="338554"/>
          </a:xfrm>
          <a:prstGeom prst="rect">
            <a:avLst/>
          </a:prstGeom>
        </p:spPr>
        <p:txBody>
          <a:bodyPr wrap="none">
            <a:spAutoFit/>
          </a:bodyPr>
          <a:lstStyle/>
          <a:p>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Series</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也有类似的示例方法：</a:t>
            </a:r>
            <a:endPar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anim calcmode="lin" valueType="num">
                                      <p:cBhvr>
                                        <p:cTn id="12" dur="500" fill="hold"/>
                                        <p:tgtEl>
                                          <p:spTgt spid="14"/>
                                        </p:tgtEl>
                                        <p:attrNameLst>
                                          <p:attrName>ppt_x</p:attrName>
                                        </p:attrNameLst>
                                      </p:cBhvr>
                                      <p:tavLst>
                                        <p:tav tm="0">
                                          <p:val>
                                            <p:strVal val="#ppt_x"/>
                                          </p:val>
                                        </p:tav>
                                        <p:tav tm="100000">
                                          <p:val>
                                            <p:strVal val="#ppt_x"/>
                                          </p:val>
                                        </p:tav>
                                      </p:tavLst>
                                    </p:anim>
                                    <p:anim calcmode="lin" valueType="num">
                                      <p:cBhvr>
                                        <p:cTn id="13"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anim calcmode="lin" valueType="num">
                                      <p:cBhvr>
                                        <p:cTn id="19" dur="500" fill="hold"/>
                                        <p:tgtEl>
                                          <p:spTgt spid="15"/>
                                        </p:tgtEl>
                                        <p:attrNameLst>
                                          <p:attrName>ppt_x</p:attrName>
                                        </p:attrNameLst>
                                      </p:cBhvr>
                                      <p:tavLst>
                                        <p:tav tm="0">
                                          <p:val>
                                            <p:strVal val="#ppt_x"/>
                                          </p:val>
                                        </p:tav>
                                        <p:tav tm="100000">
                                          <p:val>
                                            <p:strVal val="#ppt_x"/>
                                          </p:val>
                                        </p:tav>
                                      </p:tavLst>
                                    </p:anim>
                                    <p:anim calcmode="lin" valueType="num">
                                      <p:cBhvr>
                                        <p:cTn id="20"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par>
                          <p:cTn id="26" fill="hold">
                            <p:stCondLst>
                              <p:cond delay="500"/>
                            </p:stCondLst>
                            <p:childTnLst>
                              <p:par>
                                <p:cTn id="27" presetID="42"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anim calcmode="lin" valueType="num">
                                      <p:cBhvr>
                                        <p:cTn id="30" dur="500" fill="hold"/>
                                        <p:tgtEl>
                                          <p:spTgt spid="10"/>
                                        </p:tgtEl>
                                        <p:attrNameLst>
                                          <p:attrName>ppt_x</p:attrName>
                                        </p:attrNameLst>
                                      </p:cBhvr>
                                      <p:tavLst>
                                        <p:tav tm="0">
                                          <p:val>
                                            <p:strVal val="#ppt_x"/>
                                          </p:val>
                                        </p:tav>
                                        <p:tav tm="100000">
                                          <p:val>
                                            <p:strVal val="#ppt_x"/>
                                          </p:val>
                                        </p:tav>
                                      </p:tavLst>
                                    </p:anim>
                                    <p:anim calcmode="lin" valueType="num">
                                      <p:cBhvr>
                                        <p:cTn id="31"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p:bldP spid="10" grpId="0" animBg="1"/>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Series</a:t>
            </a:r>
            <a:r>
              <a:rPr lang="zh-CN" altLang="en-US" sz="2000" b="1" dirty="0" smtClean="0">
                <a:solidFill>
                  <a:schemeClr val="bg1">
                    <a:lumMod val="95000"/>
                  </a:schemeClr>
                </a:solidFill>
              </a:rPr>
              <a:t>对象</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3" name="矩形 12"/>
          <p:cNvSpPr/>
          <p:nvPr/>
        </p:nvSpPr>
        <p:spPr>
          <a:xfrm>
            <a:off x="958033" y="1016493"/>
            <a:ext cx="10246906" cy="1200329"/>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Series</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最终要的一个功能是：它在算术计算中会</a:t>
            </a:r>
            <a:r>
              <a:rPr lang="zh-CN" altLang="en-US" sz="1600" dirty="0" smtClean="0">
                <a:ln w="0"/>
                <a:solidFill>
                  <a:srgbClr val="C00000"/>
                </a:solidFill>
                <a:latin typeface="微软雅黑" panose="020B0503020204020204" pitchFamily="34" charset="-122"/>
                <a:ea typeface="微软雅黑" panose="020B0503020204020204" pitchFamily="34" charset="-122"/>
              </a:rPr>
              <a:t>自动补齐不同索引的数据</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假设</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SeriesA</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中有</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SeriesB</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中</a:t>
            </a:r>
            <a:r>
              <a:rPr lang="zh-CN" altLang="en-US" sz="1600" dirty="0" smtClean="0">
                <a:ln w="0"/>
                <a:solidFill>
                  <a:schemeClr val="accent2"/>
                </a:solidFill>
                <a:latin typeface="微软雅黑" panose="020B0503020204020204" pitchFamily="34" charset="-122"/>
                <a:ea typeface="微软雅黑" panose="020B0503020204020204" pitchFamily="34" charset="-122"/>
              </a:rPr>
              <a:t>没有的数据</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，可以使用“</a:t>
            </a:r>
            <a:r>
              <a:rPr lang="en-US" altLang="zh-CN" sz="1600" b="1" dirty="0" smtClean="0">
                <a:ln w="0"/>
                <a:solidFill>
                  <a:srgbClr val="C00000"/>
                </a:solidFill>
                <a:latin typeface="微软雅黑" panose="020B0503020204020204" pitchFamily="34" charset="-122"/>
                <a:ea typeface="微软雅黑" panose="020B0503020204020204" pitchFamily="34" charset="-122"/>
              </a:rPr>
              <a:t>+</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”加号是实现补齐操作（即 </a:t>
            </a:r>
            <a:r>
              <a:rPr lang="en-US" altLang="zh-CN" sz="1600" b="1" dirty="0" err="1" smtClean="0">
                <a:ln w="0"/>
                <a:solidFill>
                  <a:schemeClr val="tx1">
                    <a:lumMod val="65000"/>
                    <a:lumOff val="35000"/>
                  </a:schemeClr>
                </a:solidFill>
                <a:latin typeface="微软雅黑" panose="020B0503020204020204" pitchFamily="34" charset="-122"/>
                <a:ea typeface="微软雅黑" panose="020B0503020204020204" pitchFamily="34" charset="-122"/>
              </a:rPr>
              <a:t>SeriesA</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b="1" dirty="0" err="1" smtClean="0">
                <a:ln w="0"/>
                <a:solidFill>
                  <a:schemeClr val="tx1">
                    <a:lumMod val="65000"/>
                    <a:lumOff val="35000"/>
                  </a:schemeClr>
                </a:solidFill>
                <a:latin typeface="微软雅黑" panose="020B0503020204020204" pitchFamily="34" charset="-122"/>
                <a:ea typeface="微软雅黑" panose="020B0503020204020204" pitchFamily="34" charset="-122"/>
              </a:rPr>
              <a:t>SeriesB</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），最终的结果将会得到一个拥有两个</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Series</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对象中</a:t>
            </a:r>
            <a:r>
              <a:rPr lang="zh-CN" altLang="en-US" sz="1600" dirty="0" smtClean="0">
                <a:ln w="0"/>
                <a:solidFill>
                  <a:schemeClr val="accent2"/>
                </a:solidFill>
                <a:latin typeface="微软雅黑" panose="020B0503020204020204" pitchFamily="34" charset="-122"/>
                <a:ea typeface="微软雅黑" panose="020B0503020204020204" pitchFamily="34" charset="-122"/>
              </a:rPr>
              <a:t>所有值</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的对象。</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4" name="标题 1"/>
          <p:cNvSpPr txBox="1"/>
          <p:nvPr/>
        </p:nvSpPr>
        <p:spPr>
          <a:xfrm>
            <a:off x="3028523" y="2892708"/>
            <a:ext cx="6148557" cy="2711632"/>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a:solidFill>
                  <a:schemeClr val="accent6"/>
                </a:solidFill>
              </a:rPr>
              <a:t># </a:t>
            </a:r>
            <a:r>
              <a:rPr lang="zh-CN" altLang="en-US" sz="1400" dirty="0">
                <a:solidFill>
                  <a:schemeClr val="accent6"/>
                </a:solidFill>
              </a:rPr>
              <a:t>创建</a:t>
            </a:r>
            <a:r>
              <a:rPr lang="en-US" altLang="zh-CN" sz="1400" dirty="0" err="1">
                <a:solidFill>
                  <a:schemeClr val="accent6"/>
                </a:solidFill>
              </a:rPr>
              <a:t>SeriesA</a:t>
            </a:r>
            <a:endParaRPr lang="en-US" altLang="zh-CN" sz="1400" dirty="0">
              <a:solidFill>
                <a:schemeClr val="accent6"/>
              </a:solidFill>
            </a:endParaRPr>
          </a:p>
          <a:p>
            <a:pPr>
              <a:lnSpc>
                <a:spcPct val="150000"/>
              </a:lnSpc>
            </a:pPr>
            <a:r>
              <a:rPr lang="en-US" altLang="zh-CN" sz="1400" dirty="0" err="1">
                <a:solidFill>
                  <a:schemeClr val="tx1">
                    <a:lumMod val="65000"/>
                    <a:lumOff val="35000"/>
                  </a:schemeClr>
                </a:solidFill>
              </a:rPr>
              <a:t>dictA</a:t>
            </a:r>
            <a:r>
              <a:rPr lang="en-US" altLang="zh-CN" sz="1400" dirty="0">
                <a:solidFill>
                  <a:schemeClr val="tx1">
                    <a:lumMod val="65000"/>
                    <a:lumOff val="35000"/>
                  </a:schemeClr>
                </a:solidFill>
              </a:rPr>
              <a:t> = {'Ohio':35000, 'Oregon':16000, 'Texas':71000, 'Utah':5000}</a:t>
            </a:r>
            <a:endParaRPr lang="en-US" altLang="zh-CN" sz="1400" dirty="0">
              <a:solidFill>
                <a:schemeClr val="tx1">
                  <a:lumMod val="65000"/>
                  <a:lumOff val="35000"/>
                </a:schemeClr>
              </a:solidFill>
            </a:endParaRPr>
          </a:p>
          <a:p>
            <a:pPr>
              <a:lnSpc>
                <a:spcPct val="150000"/>
              </a:lnSpc>
            </a:pPr>
            <a:r>
              <a:rPr lang="en-US" altLang="zh-CN" sz="1400" dirty="0" err="1">
                <a:solidFill>
                  <a:schemeClr val="tx1">
                    <a:lumMod val="65000"/>
                    <a:lumOff val="35000"/>
                  </a:schemeClr>
                </a:solidFill>
              </a:rPr>
              <a:t>seriesA</a:t>
            </a:r>
            <a:r>
              <a:rPr lang="en-US" altLang="zh-CN" sz="1400" dirty="0">
                <a:solidFill>
                  <a:schemeClr val="tx1">
                    <a:lumMod val="65000"/>
                    <a:lumOff val="35000"/>
                  </a:schemeClr>
                </a:solidFill>
              </a:rPr>
              <a:t> = </a:t>
            </a:r>
            <a:r>
              <a:rPr lang="en-US" altLang="zh-CN" sz="1400" dirty="0">
                <a:solidFill>
                  <a:srgbClr val="C00000"/>
                </a:solidFill>
              </a:rPr>
              <a:t>Series</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dictA</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ndParaRPr>
          </a:p>
          <a:p>
            <a:pPr>
              <a:lnSpc>
                <a:spcPct val="150000"/>
              </a:lnSpc>
            </a:pPr>
            <a:r>
              <a:rPr lang="en-US" altLang="zh-CN" sz="1400" dirty="0">
                <a:solidFill>
                  <a:schemeClr val="accent6"/>
                </a:solidFill>
              </a:rPr>
              <a:t># </a:t>
            </a:r>
            <a:r>
              <a:rPr lang="zh-CN" altLang="en-US" sz="1400" dirty="0">
                <a:solidFill>
                  <a:schemeClr val="accent6"/>
                </a:solidFill>
              </a:rPr>
              <a:t>创建</a:t>
            </a:r>
            <a:r>
              <a:rPr lang="en-US" altLang="zh-CN" sz="1400" dirty="0" err="1">
                <a:solidFill>
                  <a:schemeClr val="accent6"/>
                </a:solidFill>
              </a:rPr>
              <a:t>SeriesB</a:t>
            </a:r>
            <a:endParaRPr lang="en-US" altLang="zh-CN" sz="1400" dirty="0">
              <a:solidFill>
                <a:schemeClr val="accent6"/>
              </a:solidFill>
            </a:endParaRPr>
          </a:p>
          <a:p>
            <a:pPr>
              <a:lnSpc>
                <a:spcPct val="150000"/>
              </a:lnSpc>
            </a:pPr>
            <a:r>
              <a:rPr lang="en-US" altLang="zh-CN" sz="1400" dirty="0" err="1">
                <a:solidFill>
                  <a:schemeClr val="tx1">
                    <a:lumMod val="65000"/>
                    <a:lumOff val="35000"/>
                  </a:schemeClr>
                </a:solidFill>
              </a:rPr>
              <a:t>new_index</a:t>
            </a:r>
            <a:r>
              <a:rPr lang="en-US" altLang="zh-CN" sz="1400" dirty="0">
                <a:solidFill>
                  <a:schemeClr val="tx1">
                    <a:lumMod val="65000"/>
                    <a:lumOff val="35000"/>
                  </a:schemeClr>
                </a:solidFill>
              </a:rPr>
              <a:t> = {'California', 'Ohio', 'Oregon', 'Texas'}</a:t>
            </a:r>
            <a:endParaRPr lang="en-US" altLang="zh-CN" sz="1400" dirty="0">
              <a:solidFill>
                <a:schemeClr val="tx1">
                  <a:lumMod val="65000"/>
                  <a:lumOff val="35000"/>
                </a:schemeClr>
              </a:solidFill>
            </a:endParaRPr>
          </a:p>
          <a:p>
            <a:pPr>
              <a:lnSpc>
                <a:spcPct val="150000"/>
              </a:lnSpc>
            </a:pPr>
            <a:r>
              <a:rPr lang="en-US" altLang="zh-CN" sz="1400" dirty="0" err="1">
                <a:solidFill>
                  <a:schemeClr val="tx1">
                    <a:lumMod val="65000"/>
                    <a:lumOff val="35000"/>
                  </a:schemeClr>
                </a:solidFill>
              </a:rPr>
              <a:t>seriesB</a:t>
            </a:r>
            <a:r>
              <a:rPr lang="en-US" altLang="zh-CN" sz="1400" dirty="0">
                <a:solidFill>
                  <a:schemeClr val="tx1">
                    <a:lumMod val="65000"/>
                    <a:lumOff val="35000"/>
                  </a:schemeClr>
                </a:solidFill>
              </a:rPr>
              <a:t> = </a:t>
            </a:r>
            <a:r>
              <a:rPr lang="en-US" altLang="zh-CN" sz="1400" dirty="0">
                <a:solidFill>
                  <a:srgbClr val="C00000"/>
                </a:solidFill>
              </a:rPr>
              <a:t>Series</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dictA</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new_index</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ndParaRPr>
          </a:p>
          <a:p>
            <a:pPr>
              <a:lnSpc>
                <a:spcPct val="150000"/>
              </a:lnSpc>
            </a:pPr>
            <a:r>
              <a:rPr lang="en-US" altLang="zh-CN" sz="1400" dirty="0">
                <a:solidFill>
                  <a:schemeClr val="accent6"/>
                </a:solidFill>
              </a:rPr>
              <a:t># </a:t>
            </a:r>
            <a:r>
              <a:rPr lang="en-US" altLang="zh-CN" sz="1400" dirty="0" err="1">
                <a:solidFill>
                  <a:schemeClr val="accent6"/>
                </a:solidFill>
              </a:rPr>
              <a:t>seriesA</a:t>
            </a:r>
            <a:r>
              <a:rPr lang="zh-CN" altLang="en-US" sz="1400" dirty="0">
                <a:solidFill>
                  <a:schemeClr val="accent6"/>
                </a:solidFill>
              </a:rPr>
              <a:t>和</a:t>
            </a:r>
            <a:r>
              <a:rPr lang="en-US" altLang="zh-CN" sz="1400" dirty="0" err="1">
                <a:solidFill>
                  <a:schemeClr val="accent6"/>
                </a:solidFill>
              </a:rPr>
              <a:t>seriesB</a:t>
            </a:r>
            <a:r>
              <a:rPr lang="zh-CN" altLang="en-US" sz="1400" dirty="0">
                <a:solidFill>
                  <a:schemeClr val="accent6"/>
                </a:solidFill>
              </a:rPr>
              <a:t>自动对齐</a:t>
            </a:r>
            <a:endParaRPr lang="zh-CN" altLang="en-US" sz="1400" dirty="0">
              <a:solidFill>
                <a:schemeClr val="accent6"/>
              </a:solidFill>
            </a:endParaRPr>
          </a:p>
          <a:p>
            <a:pPr>
              <a:lnSpc>
                <a:spcPct val="1500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seriesA</a:t>
            </a:r>
            <a:r>
              <a:rPr lang="en-US" altLang="zh-CN" sz="1400" dirty="0">
                <a:solidFill>
                  <a:schemeClr val="tx1">
                    <a:lumMod val="65000"/>
                    <a:lumOff val="35000"/>
                  </a:schemeClr>
                </a:solidFill>
              </a:rPr>
              <a:t> </a:t>
            </a:r>
            <a:r>
              <a:rPr lang="en-US" altLang="zh-CN" sz="1400" dirty="0">
                <a:solidFill>
                  <a:srgbClr val="C00000"/>
                </a:solidFill>
              </a:rPr>
              <a: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seriesB</a:t>
            </a:r>
            <a:endParaRPr lang="en-US" altLang="zh-CN" sz="1400" dirty="0" smtClean="0">
              <a:solidFill>
                <a:schemeClr val="tx1">
                  <a:lumMod val="65000"/>
                  <a:lumOff val="35000"/>
                </a:schemeClr>
              </a:solidFill>
            </a:endParaRPr>
          </a:p>
        </p:txBody>
      </p:sp>
      <p:sp>
        <p:nvSpPr>
          <p:cNvPr id="15" name="标题 1"/>
          <p:cNvSpPr txBox="1"/>
          <p:nvPr/>
        </p:nvSpPr>
        <p:spPr>
          <a:xfrm>
            <a:off x="8136174" y="4250765"/>
            <a:ext cx="2641599" cy="2073003"/>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a:solidFill>
                  <a:schemeClr val="bg1">
                    <a:lumMod val="95000"/>
                  </a:schemeClr>
                </a:solidFill>
              </a:rPr>
              <a:t>California         </a:t>
            </a:r>
            <a:r>
              <a:rPr lang="en-US" altLang="zh-CN" sz="1400" dirty="0" err="1">
                <a:solidFill>
                  <a:schemeClr val="bg1">
                    <a:lumMod val="95000"/>
                  </a:schemeClr>
                </a:solidFill>
              </a:rPr>
              <a:t>NaN</a:t>
            </a:r>
            <a:r>
              <a:rPr lang="en-US" altLang="zh-CN" sz="1400" dirty="0">
                <a:solidFill>
                  <a:schemeClr val="bg1">
                    <a:lumMod val="95000"/>
                  </a:schemeClr>
                </a:solidFill>
              </a:rPr>
              <a:t>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Ohio           70000.0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Oregon         32000.0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Texas         142000.0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Utah               </a:t>
            </a:r>
            <a:r>
              <a:rPr lang="en-US" altLang="zh-CN" sz="1400" dirty="0" err="1">
                <a:solidFill>
                  <a:schemeClr val="bg1">
                    <a:lumMod val="95000"/>
                  </a:schemeClr>
                </a:solidFill>
              </a:rPr>
              <a:t>NaN</a:t>
            </a:r>
            <a:r>
              <a:rPr lang="en-US" altLang="zh-CN" sz="1400" dirty="0">
                <a:solidFill>
                  <a:schemeClr val="bg1">
                    <a:lumMod val="95000"/>
                  </a:schemeClr>
                </a:solidFill>
              </a:rPr>
              <a:t>                                                                </a:t>
            </a:r>
            <a:endParaRPr lang="en-US" altLang="zh-CN" sz="1400" dirty="0">
              <a:solidFill>
                <a:schemeClr val="bg1">
                  <a:lumMod val="95000"/>
                </a:schemeClr>
              </a:solidFill>
            </a:endParaRPr>
          </a:p>
          <a:p>
            <a:pPr>
              <a:lnSpc>
                <a:spcPct val="150000"/>
              </a:lnSpc>
            </a:pPr>
            <a:r>
              <a:rPr lang="en-US" altLang="zh-CN" sz="1400" dirty="0" err="1">
                <a:solidFill>
                  <a:schemeClr val="bg1">
                    <a:lumMod val="95000"/>
                  </a:schemeClr>
                </a:solidFill>
              </a:rPr>
              <a:t>dtype</a:t>
            </a:r>
            <a:r>
              <a:rPr lang="en-US" altLang="zh-CN" sz="1400" dirty="0">
                <a:solidFill>
                  <a:schemeClr val="bg1">
                    <a:lumMod val="95000"/>
                  </a:schemeClr>
                </a:solidFill>
              </a:rPr>
              <a:t>: float64 </a:t>
            </a:r>
            <a:endParaRPr lang="en-US" altLang="zh-CN" sz="1400" dirty="0" smtClean="0">
              <a:solidFill>
                <a:schemeClr val="bg1">
                  <a:lumMod val="95000"/>
                </a:schemeClr>
              </a:solidFill>
            </a:endParaRPr>
          </a:p>
        </p:txBody>
      </p:sp>
      <p:sp>
        <p:nvSpPr>
          <p:cNvPr id="16" name="矩形 15"/>
          <p:cNvSpPr/>
          <p:nvPr/>
        </p:nvSpPr>
        <p:spPr>
          <a:xfrm>
            <a:off x="1219290" y="2336025"/>
            <a:ext cx="4789170" cy="337185"/>
          </a:xfrm>
          <a:prstGeom prst="rect">
            <a:avLst/>
          </a:prstGeom>
        </p:spPr>
        <p:txBody>
          <a:bodyPr wrap="none">
            <a:spAutoFit/>
          </a:bodyPr>
          <a:lstStyle/>
          <a:p>
            <a:pPr algn="l"/>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a:t>
            </a:r>
            <a:r>
              <a:rPr lang="en-US" altLang="zh-CN"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Series</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对象自动补齐数据</a:t>
            </a:r>
            <a:r>
              <a:rPr lang="zh-CN" altLang="en-US" sz="1400" i="1"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i="1"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q03-demo06.py</a:t>
            </a:r>
            <a:r>
              <a:rPr lang="zh-CN" altLang="en-US" sz="1400" i="1"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2" name="标题 1"/>
          <p:cNvSpPr txBox="1"/>
          <p:nvPr/>
        </p:nvSpPr>
        <p:spPr>
          <a:xfrm>
            <a:off x="958033" y="3095909"/>
            <a:ext cx="1631057" cy="1287405"/>
          </a:xfrm>
          <a:prstGeom prst="rect">
            <a:avLst/>
          </a:prstGeom>
          <a:ln>
            <a:prstDash val="dash"/>
          </a:ln>
        </p:spPr>
        <p:style>
          <a:lnRef idx="2">
            <a:schemeClr val="accent3"/>
          </a:lnRef>
          <a:fillRef idx="1">
            <a:schemeClr val="lt1"/>
          </a:fillRef>
          <a:effectRef idx="0">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000" dirty="0" smtClean="0">
                <a:solidFill>
                  <a:schemeClr val="tx1">
                    <a:lumMod val="65000"/>
                    <a:lumOff val="35000"/>
                  </a:schemeClr>
                </a:solidFill>
              </a:rPr>
              <a:t>Ohio           </a:t>
            </a:r>
            <a:r>
              <a:rPr lang="en-US" altLang="zh-CN" sz="1000" dirty="0">
                <a:solidFill>
                  <a:schemeClr val="tx1">
                    <a:lumMod val="65000"/>
                    <a:lumOff val="35000"/>
                  </a:schemeClr>
                </a:solidFill>
              </a:rPr>
              <a:t>70000.0                                                                </a:t>
            </a:r>
            <a:endParaRPr lang="en-US" altLang="zh-CN" sz="1000" dirty="0">
              <a:solidFill>
                <a:schemeClr val="tx1">
                  <a:lumMod val="65000"/>
                  <a:lumOff val="35000"/>
                </a:schemeClr>
              </a:solidFill>
            </a:endParaRPr>
          </a:p>
          <a:p>
            <a:pPr>
              <a:lnSpc>
                <a:spcPct val="150000"/>
              </a:lnSpc>
            </a:pPr>
            <a:r>
              <a:rPr lang="en-US" altLang="zh-CN" sz="1000" dirty="0">
                <a:solidFill>
                  <a:schemeClr val="tx1">
                    <a:lumMod val="65000"/>
                    <a:lumOff val="35000"/>
                  </a:schemeClr>
                </a:solidFill>
              </a:rPr>
              <a:t>Oregon         32000.0                                                                </a:t>
            </a:r>
            <a:endParaRPr lang="en-US" altLang="zh-CN" sz="1000" dirty="0">
              <a:solidFill>
                <a:schemeClr val="tx1">
                  <a:lumMod val="65000"/>
                  <a:lumOff val="35000"/>
                </a:schemeClr>
              </a:solidFill>
            </a:endParaRPr>
          </a:p>
          <a:p>
            <a:pPr>
              <a:lnSpc>
                <a:spcPct val="150000"/>
              </a:lnSpc>
            </a:pPr>
            <a:r>
              <a:rPr lang="en-US" altLang="zh-CN" sz="1000" dirty="0">
                <a:solidFill>
                  <a:schemeClr val="tx1">
                    <a:lumMod val="65000"/>
                    <a:lumOff val="35000"/>
                  </a:schemeClr>
                </a:solidFill>
              </a:rPr>
              <a:t>Texas         142000.0                                                                </a:t>
            </a:r>
            <a:endParaRPr lang="en-US" altLang="zh-CN" sz="1000" dirty="0">
              <a:solidFill>
                <a:schemeClr val="tx1">
                  <a:lumMod val="65000"/>
                  <a:lumOff val="35000"/>
                </a:schemeClr>
              </a:solidFill>
            </a:endParaRPr>
          </a:p>
          <a:p>
            <a:pPr>
              <a:lnSpc>
                <a:spcPct val="150000"/>
              </a:lnSpc>
            </a:pPr>
            <a:r>
              <a:rPr lang="en-US" altLang="zh-CN" sz="1000" dirty="0">
                <a:solidFill>
                  <a:schemeClr val="tx1">
                    <a:lumMod val="65000"/>
                    <a:lumOff val="35000"/>
                  </a:schemeClr>
                </a:solidFill>
              </a:rPr>
              <a:t>Utah               </a:t>
            </a:r>
            <a:r>
              <a:rPr lang="en-US" altLang="zh-CN" sz="1000" dirty="0" smtClean="0">
                <a:solidFill>
                  <a:schemeClr val="tx1">
                    <a:lumMod val="65000"/>
                    <a:lumOff val="35000"/>
                  </a:schemeClr>
                </a:solidFill>
              </a:rPr>
              <a:t>5000                                                               </a:t>
            </a:r>
            <a:endParaRPr lang="en-US" altLang="zh-CN" sz="1000" dirty="0">
              <a:solidFill>
                <a:schemeClr val="tx1">
                  <a:lumMod val="65000"/>
                  <a:lumOff val="35000"/>
                </a:schemeClr>
              </a:solidFill>
            </a:endParaRPr>
          </a:p>
          <a:p>
            <a:pPr>
              <a:lnSpc>
                <a:spcPct val="150000"/>
              </a:lnSpc>
            </a:pPr>
            <a:r>
              <a:rPr lang="en-US" altLang="zh-CN" sz="1000" dirty="0" err="1">
                <a:solidFill>
                  <a:schemeClr val="tx1">
                    <a:lumMod val="65000"/>
                    <a:lumOff val="35000"/>
                  </a:schemeClr>
                </a:solidFill>
              </a:rPr>
              <a:t>dtype</a:t>
            </a:r>
            <a:r>
              <a:rPr lang="en-US" altLang="zh-CN" sz="1000" dirty="0">
                <a:solidFill>
                  <a:schemeClr val="tx1">
                    <a:lumMod val="65000"/>
                    <a:lumOff val="35000"/>
                  </a:schemeClr>
                </a:solidFill>
              </a:rPr>
              <a:t>: float64 </a:t>
            </a:r>
            <a:endParaRPr lang="en-US" altLang="zh-CN" sz="1000" dirty="0" smtClean="0">
              <a:solidFill>
                <a:schemeClr val="tx1">
                  <a:lumMod val="65000"/>
                  <a:lumOff val="35000"/>
                </a:schemeClr>
              </a:solidFill>
            </a:endParaRPr>
          </a:p>
        </p:txBody>
      </p:sp>
      <p:sp>
        <p:nvSpPr>
          <p:cNvPr id="17" name="标题 1"/>
          <p:cNvSpPr txBox="1"/>
          <p:nvPr/>
        </p:nvSpPr>
        <p:spPr>
          <a:xfrm>
            <a:off x="958033" y="4618698"/>
            <a:ext cx="1631057" cy="1287405"/>
          </a:xfrm>
          <a:prstGeom prst="rect">
            <a:avLst/>
          </a:prstGeom>
          <a:ln>
            <a:prstDash val="dash"/>
          </a:ln>
        </p:spPr>
        <p:style>
          <a:lnRef idx="2">
            <a:schemeClr val="accent3"/>
          </a:lnRef>
          <a:fillRef idx="1">
            <a:schemeClr val="lt1"/>
          </a:fillRef>
          <a:effectRef idx="0">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000" dirty="0" smtClean="0">
                <a:solidFill>
                  <a:schemeClr val="tx1">
                    <a:lumMod val="65000"/>
                    <a:lumOff val="35000"/>
                  </a:schemeClr>
                </a:solidFill>
              </a:rPr>
              <a:t>California       </a:t>
            </a:r>
            <a:r>
              <a:rPr lang="en-US" altLang="zh-CN" sz="1000" dirty="0" err="1" smtClean="0">
                <a:solidFill>
                  <a:schemeClr val="tx1">
                    <a:lumMod val="65000"/>
                    <a:lumOff val="35000"/>
                  </a:schemeClr>
                </a:solidFill>
              </a:rPr>
              <a:t>NaN</a:t>
            </a:r>
            <a:endParaRPr lang="en-US" altLang="zh-CN" sz="1000" dirty="0" smtClean="0">
              <a:solidFill>
                <a:schemeClr val="tx1">
                  <a:lumMod val="65000"/>
                  <a:lumOff val="35000"/>
                </a:schemeClr>
              </a:solidFill>
            </a:endParaRPr>
          </a:p>
          <a:p>
            <a:pPr>
              <a:lnSpc>
                <a:spcPct val="150000"/>
              </a:lnSpc>
            </a:pPr>
            <a:r>
              <a:rPr lang="en-US" altLang="zh-CN" sz="1000" dirty="0" smtClean="0">
                <a:solidFill>
                  <a:schemeClr val="tx1">
                    <a:lumMod val="65000"/>
                    <a:lumOff val="35000"/>
                  </a:schemeClr>
                </a:solidFill>
              </a:rPr>
              <a:t>Ohio           </a:t>
            </a:r>
            <a:r>
              <a:rPr lang="en-US" altLang="zh-CN" sz="1000" dirty="0">
                <a:solidFill>
                  <a:schemeClr val="tx1">
                    <a:lumMod val="65000"/>
                    <a:lumOff val="35000"/>
                  </a:schemeClr>
                </a:solidFill>
              </a:rPr>
              <a:t>70000.0                                                                </a:t>
            </a:r>
            <a:endParaRPr lang="en-US" altLang="zh-CN" sz="1000" dirty="0">
              <a:solidFill>
                <a:schemeClr val="tx1">
                  <a:lumMod val="65000"/>
                  <a:lumOff val="35000"/>
                </a:schemeClr>
              </a:solidFill>
            </a:endParaRPr>
          </a:p>
          <a:p>
            <a:pPr>
              <a:lnSpc>
                <a:spcPct val="150000"/>
              </a:lnSpc>
            </a:pPr>
            <a:r>
              <a:rPr lang="en-US" altLang="zh-CN" sz="1000" dirty="0">
                <a:solidFill>
                  <a:schemeClr val="tx1">
                    <a:lumMod val="65000"/>
                    <a:lumOff val="35000"/>
                  </a:schemeClr>
                </a:solidFill>
              </a:rPr>
              <a:t>Oregon         32000.0                                                                </a:t>
            </a:r>
            <a:endParaRPr lang="en-US" altLang="zh-CN" sz="1000" dirty="0">
              <a:solidFill>
                <a:schemeClr val="tx1">
                  <a:lumMod val="65000"/>
                  <a:lumOff val="35000"/>
                </a:schemeClr>
              </a:solidFill>
            </a:endParaRPr>
          </a:p>
          <a:p>
            <a:pPr>
              <a:lnSpc>
                <a:spcPct val="150000"/>
              </a:lnSpc>
            </a:pPr>
            <a:r>
              <a:rPr lang="en-US" altLang="zh-CN" sz="1000" dirty="0">
                <a:solidFill>
                  <a:schemeClr val="tx1">
                    <a:lumMod val="65000"/>
                    <a:lumOff val="35000"/>
                  </a:schemeClr>
                </a:solidFill>
              </a:rPr>
              <a:t>Texas         142000.0                                                                </a:t>
            </a:r>
            <a:endParaRPr lang="en-US" altLang="zh-CN" sz="1000" dirty="0">
              <a:solidFill>
                <a:schemeClr val="tx1">
                  <a:lumMod val="65000"/>
                  <a:lumOff val="35000"/>
                </a:schemeClr>
              </a:solidFill>
            </a:endParaRPr>
          </a:p>
          <a:p>
            <a:pPr>
              <a:lnSpc>
                <a:spcPct val="150000"/>
              </a:lnSpc>
            </a:pPr>
            <a:r>
              <a:rPr lang="en-US" altLang="zh-CN" sz="1000" dirty="0" err="1" smtClean="0">
                <a:solidFill>
                  <a:schemeClr val="tx1">
                    <a:lumMod val="65000"/>
                    <a:lumOff val="35000"/>
                  </a:schemeClr>
                </a:solidFill>
              </a:rPr>
              <a:t>dtype</a:t>
            </a:r>
            <a:r>
              <a:rPr lang="en-US" altLang="zh-CN" sz="1000" dirty="0">
                <a:solidFill>
                  <a:schemeClr val="tx1">
                    <a:lumMod val="65000"/>
                    <a:lumOff val="35000"/>
                  </a:schemeClr>
                </a:solidFill>
              </a:rPr>
              <a:t>: float64 </a:t>
            </a:r>
            <a:endParaRPr lang="en-US" altLang="zh-CN" sz="1000" dirty="0" smtClean="0">
              <a:solidFill>
                <a:schemeClr val="tx1">
                  <a:lumMod val="65000"/>
                  <a:lumOff val="35000"/>
                </a:schemeClr>
              </a:solidFill>
            </a:endParaRPr>
          </a:p>
        </p:txBody>
      </p:sp>
      <p:cxnSp>
        <p:nvCxnSpPr>
          <p:cNvPr id="3" name="直接箭头连接符 2"/>
          <p:cNvCxnSpPr/>
          <p:nvPr/>
        </p:nvCxnSpPr>
        <p:spPr>
          <a:xfrm flipH="1" flipV="1">
            <a:off x="2589090" y="3652528"/>
            <a:ext cx="481003" cy="137427"/>
          </a:xfrm>
          <a:prstGeom prst="straightConnector1">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a:off x="2547520" y="4769820"/>
            <a:ext cx="522573" cy="394624"/>
          </a:xfrm>
          <a:prstGeom prst="straightConnector1">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endCxn id="15" idx="1"/>
          </p:cNvCxnSpPr>
          <p:nvPr/>
        </p:nvCxnSpPr>
        <p:spPr>
          <a:xfrm flipV="1">
            <a:off x="5159403" y="5287267"/>
            <a:ext cx="2976771" cy="126561"/>
          </a:xfrm>
          <a:prstGeom prst="straightConnector1">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anim calcmode="lin" valueType="num">
                                      <p:cBhvr>
                                        <p:cTn id="12" dur="500" fill="hold"/>
                                        <p:tgtEl>
                                          <p:spTgt spid="14"/>
                                        </p:tgtEl>
                                        <p:attrNameLst>
                                          <p:attrName>ppt_x</p:attrName>
                                        </p:attrNameLst>
                                      </p:cBhvr>
                                      <p:tavLst>
                                        <p:tav tm="0">
                                          <p:val>
                                            <p:strVal val="#ppt_x"/>
                                          </p:val>
                                        </p:tav>
                                        <p:tav tm="100000">
                                          <p:val>
                                            <p:strVal val="#ppt_x"/>
                                          </p:val>
                                        </p:tav>
                                      </p:tavLst>
                                    </p:anim>
                                    <p:anim calcmode="lin" valueType="num">
                                      <p:cBhvr>
                                        <p:cTn id="13"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p:bldP spid="12" grpId="0" animBg="1"/>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Series</a:t>
            </a:r>
            <a:r>
              <a:rPr lang="zh-CN" altLang="en-US" sz="2000" b="1" dirty="0" smtClean="0">
                <a:solidFill>
                  <a:schemeClr val="bg1">
                    <a:lumMod val="95000"/>
                  </a:schemeClr>
                </a:solidFill>
              </a:rPr>
              <a:t>对象</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3" name="矩形 12"/>
          <p:cNvSpPr/>
          <p:nvPr/>
        </p:nvSpPr>
        <p:spPr>
          <a:xfrm>
            <a:off x="958033" y="1016493"/>
            <a:ext cx="10246906" cy="41819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Series</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对象本身及其索引都有一个</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name</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属性，该属性跟</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pandas</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其他的关键功能关系非常密切。</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4" name="标题 1"/>
          <p:cNvSpPr txBox="1"/>
          <p:nvPr/>
        </p:nvSpPr>
        <p:spPr>
          <a:xfrm>
            <a:off x="1154433" y="2132888"/>
            <a:ext cx="4346482" cy="1727912"/>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a:solidFill>
                  <a:schemeClr val="accent6"/>
                </a:solidFill>
              </a:rPr>
              <a:t># </a:t>
            </a:r>
            <a:r>
              <a:rPr lang="zh-CN" altLang="en-US" sz="1400" dirty="0">
                <a:solidFill>
                  <a:schemeClr val="accent6"/>
                </a:solidFill>
              </a:rPr>
              <a:t>设置</a:t>
            </a:r>
            <a:r>
              <a:rPr lang="en-US" altLang="zh-CN" sz="1400" dirty="0" err="1">
                <a:solidFill>
                  <a:schemeClr val="accent6"/>
                </a:solidFill>
              </a:rPr>
              <a:t>seriesB</a:t>
            </a:r>
            <a:r>
              <a:rPr lang="zh-CN" altLang="en-US" sz="1400" dirty="0">
                <a:solidFill>
                  <a:schemeClr val="accent6"/>
                </a:solidFill>
              </a:rPr>
              <a:t>的</a:t>
            </a:r>
            <a:r>
              <a:rPr lang="en-US" altLang="zh-CN" sz="1400" dirty="0">
                <a:solidFill>
                  <a:schemeClr val="accent6"/>
                </a:solidFill>
              </a:rPr>
              <a:t>name</a:t>
            </a:r>
            <a:r>
              <a:rPr lang="zh-CN" altLang="en-US" sz="1400" dirty="0">
                <a:solidFill>
                  <a:schemeClr val="accent6"/>
                </a:solidFill>
              </a:rPr>
              <a:t>属性</a:t>
            </a:r>
            <a:endParaRPr lang="zh-CN" altLang="en-US" sz="1400" dirty="0">
              <a:solidFill>
                <a:schemeClr val="accent6"/>
              </a:solidFill>
            </a:endParaRPr>
          </a:p>
          <a:p>
            <a:pPr>
              <a:lnSpc>
                <a:spcPct val="150000"/>
              </a:lnSpc>
            </a:pPr>
            <a:r>
              <a:rPr lang="en-US" altLang="zh-CN" sz="1400" dirty="0">
                <a:solidFill>
                  <a:schemeClr val="tx1">
                    <a:lumMod val="65000"/>
                    <a:lumOff val="35000"/>
                  </a:schemeClr>
                </a:solidFill>
              </a:rPr>
              <a:t>seriesB.</a:t>
            </a:r>
            <a:r>
              <a:rPr lang="en-US" altLang="zh-CN" sz="1400" dirty="0">
                <a:solidFill>
                  <a:schemeClr val="accent2"/>
                </a:solidFill>
              </a:rPr>
              <a:t>name</a:t>
            </a:r>
            <a:r>
              <a:rPr lang="en-US" altLang="zh-CN" sz="1400" dirty="0">
                <a:solidFill>
                  <a:schemeClr val="tx1">
                    <a:lumMod val="65000"/>
                    <a:lumOff val="35000"/>
                  </a:schemeClr>
                </a:solidFill>
              </a:rPr>
              <a:t> = 'population'</a:t>
            </a:r>
            <a:endParaRPr lang="en-US" altLang="zh-CN" sz="1400" dirty="0">
              <a:solidFill>
                <a:schemeClr val="tx1">
                  <a:lumMod val="65000"/>
                  <a:lumOff val="35000"/>
                </a:schemeClr>
              </a:solidFill>
            </a:endParaRPr>
          </a:p>
          <a:p>
            <a:pPr>
              <a:lnSpc>
                <a:spcPct val="150000"/>
              </a:lnSpc>
            </a:pPr>
            <a:r>
              <a:rPr lang="en-US" altLang="zh-CN" sz="1400" dirty="0">
                <a:solidFill>
                  <a:schemeClr val="accent6"/>
                </a:solidFill>
              </a:rPr>
              <a:t># </a:t>
            </a:r>
            <a:r>
              <a:rPr lang="zh-CN" altLang="en-US" sz="1400" dirty="0">
                <a:solidFill>
                  <a:schemeClr val="accent6"/>
                </a:solidFill>
              </a:rPr>
              <a:t>设置</a:t>
            </a:r>
            <a:r>
              <a:rPr lang="en-US" altLang="zh-CN" sz="1400" dirty="0" err="1">
                <a:solidFill>
                  <a:schemeClr val="accent6"/>
                </a:solidFill>
              </a:rPr>
              <a:t>seriesB</a:t>
            </a:r>
            <a:r>
              <a:rPr lang="zh-CN" altLang="en-US" sz="1400" dirty="0">
                <a:solidFill>
                  <a:schemeClr val="accent6"/>
                </a:solidFill>
              </a:rPr>
              <a:t>的</a:t>
            </a:r>
            <a:r>
              <a:rPr lang="en-US" altLang="zh-CN" sz="1400" dirty="0">
                <a:solidFill>
                  <a:schemeClr val="accent6"/>
                </a:solidFill>
              </a:rPr>
              <a:t>index</a:t>
            </a:r>
            <a:r>
              <a:rPr lang="zh-CN" altLang="en-US" sz="1400" dirty="0">
                <a:solidFill>
                  <a:schemeClr val="accent6"/>
                </a:solidFill>
              </a:rPr>
              <a:t>名称</a:t>
            </a:r>
            <a:endParaRPr lang="zh-CN" altLang="en-US" sz="1400" dirty="0">
              <a:solidFill>
                <a:schemeClr val="accent6"/>
              </a:solidFill>
            </a:endParaRPr>
          </a:p>
          <a:p>
            <a:pPr>
              <a:lnSpc>
                <a:spcPct val="150000"/>
              </a:lnSpc>
            </a:pPr>
            <a:r>
              <a:rPr lang="en-US" altLang="zh-CN" sz="1400" dirty="0">
                <a:solidFill>
                  <a:schemeClr val="tx1">
                    <a:lumMod val="65000"/>
                    <a:lumOff val="35000"/>
                  </a:schemeClr>
                </a:solidFill>
              </a:rPr>
              <a:t>seriesB.</a:t>
            </a:r>
            <a:r>
              <a:rPr lang="en-US" altLang="zh-CN" sz="1400" dirty="0">
                <a:solidFill>
                  <a:schemeClr val="accent2"/>
                </a:solidFill>
              </a:rPr>
              <a:t>index</a:t>
            </a:r>
            <a:r>
              <a:rPr lang="en-US" altLang="zh-CN" sz="1400" dirty="0">
                <a:solidFill>
                  <a:schemeClr val="tx1">
                    <a:lumMod val="65000"/>
                    <a:lumOff val="35000"/>
                  </a:schemeClr>
                </a:solidFill>
              </a:rPr>
              <a:t>.</a:t>
            </a:r>
            <a:r>
              <a:rPr lang="en-US" altLang="zh-CN" sz="1400" dirty="0">
                <a:solidFill>
                  <a:schemeClr val="accent2"/>
                </a:solidFill>
              </a:rPr>
              <a:t>name</a:t>
            </a:r>
            <a:r>
              <a:rPr lang="en-US" altLang="zh-CN" sz="1400" dirty="0">
                <a:solidFill>
                  <a:schemeClr val="tx1">
                    <a:lumMod val="65000"/>
                    <a:lumOff val="35000"/>
                  </a:schemeClr>
                </a:solidFill>
              </a:rPr>
              <a:t> = 'state‘</a:t>
            </a:r>
            <a:endParaRPr lang="en-US" altLang="zh-CN" sz="1400" dirty="0">
              <a:solidFill>
                <a:schemeClr val="tx1">
                  <a:lumMod val="65000"/>
                  <a:lumOff val="35000"/>
                </a:schemeClr>
              </a:solidFill>
            </a:endParaRPr>
          </a:p>
          <a:p>
            <a:pPr>
              <a:lnSpc>
                <a:spcPct val="1500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seriesB</a:t>
            </a:r>
            <a:endParaRPr lang="en-US" altLang="zh-CN" sz="1400" dirty="0" smtClean="0">
              <a:solidFill>
                <a:schemeClr val="tx1">
                  <a:lumMod val="65000"/>
                  <a:lumOff val="35000"/>
                </a:schemeClr>
              </a:solidFill>
            </a:endParaRPr>
          </a:p>
        </p:txBody>
      </p:sp>
      <p:sp>
        <p:nvSpPr>
          <p:cNvPr id="15" name="标题 1"/>
          <p:cNvSpPr txBox="1"/>
          <p:nvPr/>
        </p:nvSpPr>
        <p:spPr>
          <a:xfrm>
            <a:off x="5217054" y="2663631"/>
            <a:ext cx="3317346" cy="2073003"/>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a:solidFill>
                  <a:schemeClr val="bg1">
                    <a:lumMod val="95000"/>
                  </a:schemeClr>
                </a:solidFill>
              </a:rPr>
              <a:t>state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Ohio          35000.0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California        </a:t>
            </a:r>
            <a:r>
              <a:rPr lang="en-US" altLang="zh-CN" sz="1400" dirty="0" err="1">
                <a:solidFill>
                  <a:schemeClr val="bg1">
                    <a:lumMod val="95000"/>
                  </a:schemeClr>
                </a:solidFill>
              </a:rPr>
              <a:t>NaN</a:t>
            </a:r>
            <a:r>
              <a:rPr lang="en-US" altLang="zh-CN" sz="1400" dirty="0">
                <a:solidFill>
                  <a:schemeClr val="bg1">
                    <a:lumMod val="95000"/>
                  </a:schemeClr>
                </a:solidFill>
              </a:rPr>
              <a:t>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Oregon        16000.0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Texas         71000.0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Name: population, </a:t>
            </a:r>
            <a:r>
              <a:rPr lang="en-US" altLang="zh-CN" sz="1400" dirty="0" err="1">
                <a:solidFill>
                  <a:schemeClr val="bg1">
                    <a:lumMod val="95000"/>
                  </a:schemeClr>
                </a:solidFill>
              </a:rPr>
              <a:t>dtype</a:t>
            </a:r>
            <a:r>
              <a:rPr lang="en-US" altLang="zh-CN" sz="1400" dirty="0">
                <a:solidFill>
                  <a:schemeClr val="bg1">
                    <a:lumMod val="95000"/>
                  </a:schemeClr>
                </a:solidFill>
              </a:rPr>
              <a:t>: float64 </a:t>
            </a:r>
            <a:endParaRPr lang="en-US" altLang="zh-CN" sz="1400" dirty="0" smtClean="0">
              <a:solidFill>
                <a:schemeClr val="bg1">
                  <a:lumMod val="95000"/>
                </a:schemeClr>
              </a:solidFill>
            </a:endParaRPr>
          </a:p>
        </p:txBody>
      </p:sp>
      <p:sp>
        <p:nvSpPr>
          <p:cNvPr id="16" name="矩形 15"/>
          <p:cNvSpPr/>
          <p:nvPr/>
        </p:nvSpPr>
        <p:spPr>
          <a:xfrm>
            <a:off x="1154432" y="1614509"/>
            <a:ext cx="2557145" cy="337185"/>
          </a:xfrm>
          <a:prstGeom prst="rect">
            <a:avLst/>
          </a:prstGeom>
        </p:spPr>
        <p:txBody>
          <a:bodyPr wrap="none">
            <a:spAutoFit/>
          </a:bodyPr>
          <a:lstStyle/>
          <a:p>
            <a:pPr algn="l"/>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a:t>
            </a:r>
            <a:r>
              <a:rPr lang="zh-CN" altLang="en-US" sz="1400" i="1"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i="1"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q03-demo06.py</a:t>
            </a:r>
            <a:r>
              <a:rPr lang="zh-CN" altLang="en-US" sz="1400" i="1"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anim calcmode="lin" valueType="num">
                                      <p:cBhvr>
                                        <p:cTn id="12" dur="500" fill="hold"/>
                                        <p:tgtEl>
                                          <p:spTgt spid="14"/>
                                        </p:tgtEl>
                                        <p:attrNameLst>
                                          <p:attrName>ppt_x</p:attrName>
                                        </p:attrNameLst>
                                      </p:cBhvr>
                                      <p:tavLst>
                                        <p:tav tm="0">
                                          <p:val>
                                            <p:strVal val="#ppt_x"/>
                                          </p:val>
                                        </p:tav>
                                        <p:tav tm="100000">
                                          <p:val>
                                            <p:strVal val="#ppt_x"/>
                                          </p:val>
                                        </p:tav>
                                      </p:tavLst>
                                    </p:anim>
                                    <p:anim calcmode="lin" valueType="num">
                                      <p:cBhvr>
                                        <p:cTn id="13"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err="1" smtClean="0">
                <a:solidFill>
                  <a:schemeClr val="bg1">
                    <a:lumMod val="95000"/>
                  </a:schemeClr>
                </a:solidFill>
              </a:rPr>
              <a:t>DataFrame</a:t>
            </a:r>
            <a:r>
              <a:rPr lang="zh-CN" altLang="en-US" sz="2000" b="1" dirty="0" smtClean="0">
                <a:solidFill>
                  <a:schemeClr val="bg1">
                    <a:lumMod val="95000"/>
                  </a:schemeClr>
                </a:solidFill>
              </a:rPr>
              <a:t>对象</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2" name="矩形 11"/>
          <p:cNvSpPr/>
          <p:nvPr/>
        </p:nvSpPr>
        <p:spPr>
          <a:xfrm>
            <a:off x="871036" y="978368"/>
            <a:ext cx="6063583" cy="477054"/>
          </a:xfrm>
          <a:prstGeom prst="rect">
            <a:avLst/>
          </a:prstGeom>
        </p:spPr>
        <p:txBody>
          <a:bodyPr wrap="none">
            <a:spAutoFit/>
          </a:bodyPr>
          <a:lstStyle/>
          <a:p>
            <a:r>
              <a:rPr lang="en-US" altLang="zh-CN" sz="2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1.4 Pandas</a:t>
            </a:r>
            <a:r>
              <a:rPr lang="zh-CN" altLang="en-US" sz="2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的数据结构介绍</a:t>
            </a:r>
            <a:r>
              <a:rPr lang="en-US" altLang="zh-CN" sz="2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en-US" altLang="zh-CN" sz="2500" b="1" dirty="0" err="1"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DataFrame</a:t>
            </a:r>
            <a:endParaRPr lang="zh-CN" altLang="en-US" sz="25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8" name="矩形 7"/>
          <p:cNvSpPr/>
          <p:nvPr/>
        </p:nvSpPr>
        <p:spPr>
          <a:xfrm>
            <a:off x="1394434" y="1679958"/>
            <a:ext cx="9200996" cy="2676525"/>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b="1" dirty="0" err="1" smtClean="0">
                <a:ln w="0"/>
                <a:solidFill>
                  <a:schemeClr val="tx1">
                    <a:lumMod val="65000"/>
                    <a:lumOff val="35000"/>
                  </a:schemeClr>
                </a:solidFill>
                <a:latin typeface="微软雅黑" panose="020B0503020204020204" pitchFamily="34" charset="-122"/>
                <a:ea typeface="微软雅黑" panose="020B0503020204020204" pitchFamily="34" charset="-122"/>
              </a:rPr>
              <a:t>DataFrame</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是一个</a:t>
            </a:r>
            <a:r>
              <a:rPr lang="zh-CN" altLang="en-US" sz="1600" dirty="0" smtClean="0">
                <a:ln w="0"/>
                <a:solidFill>
                  <a:schemeClr val="accent6"/>
                </a:solidFill>
                <a:latin typeface="微软雅黑" panose="020B0503020204020204" pitchFamily="34" charset="-122"/>
                <a:ea typeface="微软雅黑" panose="020B0503020204020204" pitchFamily="34" charset="-122"/>
              </a:rPr>
              <a:t>表格型的</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数据结构，它含有</a:t>
            </a:r>
            <a:r>
              <a:rPr lang="zh-CN" altLang="en-US" sz="1600" dirty="0" smtClean="0">
                <a:ln w="0"/>
                <a:solidFill>
                  <a:schemeClr val="accent6"/>
                </a:solidFill>
                <a:latin typeface="微软雅黑" panose="020B0503020204020204" pitchFamily="34" charset="-122"/>
                <a:ea typeface="微软雅黑" panose="020B0503020204020204" pitchFamily="34" charset="-122"/>
              </a:rPr>
              <a:t>一组有序的列</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，每列可以是不同的值类型（数值、字符串、布尔值）等。</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b="1" dirty="0" err="1" smtClean="0">
                <a:ln w="0"/>
                <a:solidFill>
                  <a:schemeClr val="tx1">
                    <a:lumMod val="65000"/>
                    <a:lumOff val="35000"/>
                  </a:schemeClr>
                </a:solidFill>
                <a:latin typeface="微软雅黑" panose="020B0503020204020204" pitchFamily="34" charset="-122"/>
                <a:ea typeface="微软雅黑" panose="020B0503020204020204" pitchFamily="34" charset="-122"/>
              </a:rPr>
              <a:t>DataFrame</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既有</a:t>
            </a:r>
            <a:r>
              <a:rPr lang="zh-CN" altLang="en-US" sz="1600" dirty="0" smtClean="0">
                <a:ln w="0"/>
                <a:solidFill>
                  <a:schemeClr val="accent2"/>
                </a:solidFill>
                <a:latin typeface="微软雅黑" panose="020B0503020204020204" pitchFamily="34" charset="-122"/>
                <a:ea typeface="微软雅黑" panose="020B0503020204020204" pitchFamily="34" charset="-122"/>
              </a:rPr>
              <a:t>行索引</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也有</a:t>
            </a:r>
            <a:r>
              <a:rPr lang="zh-CN" altLang="en-US" sz="1600" dirty="0" smtClean="0">
                <a:ln w="0"/>
                <a:solidFill>
                  <a:schemeClr val="accent2"/>
                </a:solidFill>
                <a:latin typeface="微软雅黑" panose="020B0503020204020204" pitchFamily="34" charset="-122"/>
                <a:ea typeface="微软雅黑" panose="020B0503020204020204" pitchFamily="34" charset="-122"/>
              </a:rPr>
              <a:t>列索引</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，它可以被看做有</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Series</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组成的字典（共用同一个索引）。</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跟其他类似的数据结构相比（如</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R(R是用于统计分析、绘图的语言和操作环境)</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data.frame</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b="1" dirty="0" err="1" smtClean="0">
                <a:ln w="0"/>
                <a:solidFill>
                  <a:schemeClr val="tx1">
                    <a:lumMod val="65000"/>
                    <a:lumOff val="35000"/>
                  </a:schemeClr>
                </a:solidFill>
                <a:latin typeface="微软雅黑" panose="020B0503020204020204" pitchFamily="34" charset="-122"/>
                <a:ea typeface="微软雅黑" panose="020B0503020204020204" pitchFamily="34" charset="-122"/>
              </a:rPr>
              <a:t>DataFrame</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中面向行和面向列的操作基本上是平衡的。</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其实，</a:t>
            </a:r>
            <a:r>
              <a:rPr lang="en-US" altLang="zh-CN" sz="1600" b="1" dirty="0" err="1" smtClean="0">
                <a:ln w="0"/>
                <a:solidFill>
                  <a:schemeClr val="tx1">
                    <a:lumMod val="65000"/>
                    <a:lumOff val="35000"/>
                  </a:schemeClr>
                </a:solidFill>
                <a:latin typeface="微软雅黑" panose="020B0503020204020204" pitchFamily="34" charset="-122"/>
                <a:ea typeface="微软雅黑" panose="020B0503020204020204" pitchFamily="34" charset="-122"/>
              </a:rPr>
              <a:t>DataFrame</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中的数据是以</a:t>
            </a:r>
            <a:r>
              <a:rPr lang="zh-CN" altLang="en-US" sz="1600" dirty="0" smtClean="0">
                <a:ln w="0"/>
                <a:solidFill>
                  <a:schemeClr val="accent2"/>
                </a:solidFill>
                <a:latin typeface="微软雅黑" panose="020B0503020204020204" pitchFamily="34" charset="-122"/>
                <a:ea typeface="微软雅黑" panose="020B0503020204020204" pitchFamily="34" charset="-122"/>
              </a:rPr>
              <a:t>一个或多个二维块存放的</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（而不是列表、字典或别的一维数据结构）。</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1533060" y="4532523"/>
            <a:ext cx="9062370" cy="1198880"/>
          </a:xfrm>
          <a:prstGeom prst="rect">
            <a:avLst/>
          </a:prstGeom>
          <a:solidFill>
            <a:schemeClr val="accent4">
              <a:lumMod val="60000"/>
              <a:lumOff val="40000"/>
            </a:schemeClr>
          </a:solidFill>
        </p:spPr>
        <p:txBody>
          <a:bodyPr wrap="square">
            <a:spAutoFit/>
          </a:bodyPr>
          <a:lstStyle/>
          <a:p>
            <a:pPr>
              <a:lnSpc>
                <a:spcPct val="150000"/>
              </a:lnSpc>
            </a:pPr>
            <a:r>
              <a:rPr lang="zh-CN" altLang="en-US" sz="1600" dirty="0" smtClean="0">
                <a:ln w="0"/>
                <a:solidFill>
                  <a:schemeClr val="accent4">
                    <a:lumMod val="50000"/>
                  </a:schemeClr>
                </a:solidFill>
                <a:latin typeface="微软雅黑" panose="020B0503020204020204" pitchFamily="34" charset="-122"/>
                <a:ea typeface="微软雅黑" panose="020B0503020204020204" pitchFamily="34" charset="-122"/>
              </a:rPr>
              <a:t>虽然</a:t>
            </a:r>
            <a:r>
              <a:rPr lang="en-US" altLang="zh-CN" sz="1600" b="1" dirty="0" err="1" smtClean="0">
                <a:ln w="0"/>
                <a:solidFill>
                  <a:schemeClr val="accent4">
                    <a:lumMod val="50000"/>
                  </a:schemeClr>
                </a:solidFill>
                <a:latin typeface="微软雅黑" panose="020B0503020204020204" pitchFamily="34" charset="-122"/>
                <a:ea typeface="微软雅黑" panose="020B0503020204020204" pitchFamily="34" charset="-122"/>
              </a:rPr>
              <a:t>DataFrame</a:t>
            </a:r>
            <a:r>
              <a:rPr lang="zh-CN" altLang="en-US" sz="1600" dirty="0" smtClean="0">
                <a:ln w="0"/>
                <a:solidFill>
                  <a:schemeClr val="accent4">
                    <a:lumMod val="50000"/>
                  </a:schemeClr>
                </a:solidFill>
                <a:latin typeface="微软雅黑" panose="020B0503020204020204" pitchFamily="34" charset="-122"/>
                <a:ea typeface="微软雅黑" panose="020B0503020204020204" pitchFamily="34" charset="-122"/>
              </a:rPr>
              <a:t>是以二维结构保存数据的。但我们仍然可以轻松地将其表示为更高维度的数据</a:t>
            </a:r>
            <a:r>
              <a:rPr lang="en-US" altLang="zh-CN" sz="1600" dirty="0" smtClean="0">
                <a:ln w="0"/>
                <a:solidFill>
                  <a:schemeClr val="accent4">
                    <a:lumMod val="50000"/>
                  </a:schemeClr>
                </a:solidFill>
                <a:latin typeface="微软雅黑" panose="020B0503020204020204" pitchFamily="34" charset="-122"/>
                <a:ea typeface="微软雅黑" panose="020B0503020204020204" pitchFamily="34" charset="-122"/>
              </a:rPr>
              <a:t>(三维数据结构-MultiIndex(</a:t>
            </a:r>
            <a:r>
              <a:rPr lang="en-US" altLang="zh-CN" sz="1600" dirty="0" smtClean="0">
                <a:ln w="0"/>
                <a:solidFill>
                  <a:schemeClr val="accent4">
                    <a:lumMod val="50000"/>
                  </a:schemeClr>
                </a:solidFill>
                <a:latin typeface="微软雅黑" panose="020B0503020204020204" pitchFamily="34" charset="-122"/>
                <a:ea typeface="微软雅黑" panose="020B0503020204020204" pitchFamily="34" charset="-122"/>
                <a:sym typeface="+mn-ea"/>
              </a:rPr>
              <a:t>panel</a:t>
            </a:r>
            <a:r>
              <a:rPr lang="zh-CN" altLang="en-US" sz="1600" dirty="0" smtClean="0">
                <a:ln w="0"/>
                <a:solidFill>
                  <a:schemeClr val="accent4">
                    <a:lumMod val="50000"/>
                  </a:schemeClr>
                </a:solidFill>
                <a:latin typeface="微软雅黑" panose="020B0503020204020204" pitchFamily="34" charset="-122"/>
                <a:ea typeface="微软雅黑" panose="020B0503020204020204" pitchFamily="34" charset="-122"/>
                <a:sym typeface="+mn-ea"/>
              </a:rPr>
              <a:t>弃用</a:t>
            </a:r>
            <a:r>
              <a:rPr lang="en-US" altLang="zh-CN" sz="1600" dirty="0" smtClean="0">
                <a:ln w="0"/>
                <a:solidFill>
                  <a:schemeClr val="accent4">
                    <a:lumMod val="50000"/>
                  </a:schemeClr>
                </a:solidFill>
                <a:latin typeface="微软雅黑" panose="020B0503020204020204" pitchFamily="34" charset="-122"/>
                <a:ea typeface="微软雅黑" panose="020B0503020204020204" pitchFamily="34" charset="-122"/>
              </a:rPr>
              <a:t>))</a:t>
            </a:r>
            <a:r>
              <a:rPr lang="zh-CN" altLang="en-US" sz="1600" dirty="0" smtClean="0">
                <a:ln w="0"/>
                <a:solidFill>
                  <a:schemeClr val="accent4">
                    <a:lumMod val="50000"/>
                  </a:schemeClr>
                </a:solidFill>
                <a:latin typeface="微软雅黑" panose="020B0503020204020204" pitchFamily="34" charset="-122"/>
                <a:ea typeface="微软雅黑" panose="020B0503020204020204" pitchFamily="34" charset="-122"/>
              </a:rPr>
              <a:t>（层次化索引的表格型结构，这是</a:t>
            </a:r>
            <a:r>
              <a:rPr lang="en-US" altLang="zh-CN" sz="1600" dirty="0" smtClean="0">
                <a:ln w="0"/>
                <a:solidFill>
                  <a:schemeClr val="accent4">
                    <a:lumMod val="50000"/>
                  </a:schemeClr>
                </a:solidFill>
                <a:latin typeface="微软雅黑" panose="020B0503020204020204" pitchFamily="34" charset="-122"/>
                <a:ea typeface="微软雅黑" panose="020B0503020204020204" pitchFamily="34" charset="-122"/>
              </a:rPr>
              <a:t>Pandas</a:t>
            </a:r>
            <a:r>
              <a:rPr lang="zh-CN" altLang="en-US" sz="1600" dirty="0" smtClean="0">
                <a:ln w="0"/>
                <a:solidFill>
                  <a:schemeClr val="accent4">
                    <a:lumMod val="50000"/>
                  </a:schemeClr>
                </a:solidFill>
                <a:latin typeface="微软雅黑" panose="020B0503020204020204" pitchFamily="34" charset="-122"/>
                <a:ea typeface="微软雅黑" panose="020B0503020204020204" pitchFamily="34" charset="-122"/>
              </a:rPr>
              <a:t>中许多高级数据处理功能的关键要素。）</a:t>
            </a:r>
            <a:endParaRPr lang="zh-CN" altLang="en-US" sz="1600" dirty="0">
              <a:solidFill>
                <a:schemeClr val="accent4">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err="1" smtClean="0">
                <a:solidFill>
                  <a:schemeClr val="bg1">
                    <a:lumMod val="95000"/>
                  </a:schemeClr>
                </a:solidFill>
              </a:rPr>
              <a:t>DataFrame</a:t>
            </a:r>
            <a:r>
              <a:rPr lang="zh-CN" altLang="en-US" sz="2000" b="1" dirty="0" smtClean="0">
                <a:solidFill>
                  <a:schemeClr val="bg1">
                    <a:lumMod val="95000"/>
                  </a:schemeClr>
                </a:solidFill>
              </a:rPr>
              <a:t>对象创建</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2" name="矩形 11"/>
          <p:cNvSpPr/>
          <p:nvPr/>
        </p:nvSpPr>
        <p:spPr>
          <a:xfrm>
            <a:off x="871036" y="978368"/>
            <a:ext cx="2906565" cy="477054"/>
          </a:xfrm>
          <a:prstGeom prst="rect">
            <a:avLst/>
          </a:prstGeom>
        </p:spPr>
        <p:txBody>
          <a:bodyPr wrap="none">
            <a:spAutoFit/>
          </a:bodyPr>
          <a:lstStyle/>
          <a:p>
            <a:r>
              <a:rPr lang="en-US" altLang="zh-CN" sz="2500" b="1" dirty="0" err="1"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DataFrame</a:t>
            </a:r>
            <a:r>
              <a:rPr lang="zh-CN" altLang="en-US" sz="2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的创建</a:t>
            </a:r>
            <a:endParaRPr lang="zh-CN" altLang="en-US" sz="25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8" name="矩形 7"/>
          <p:cNvSpPr/>
          <p:nvPr/>
        </p:nvSpPr>
        <p:spPr>
          <a:xfrm>
            <a:off x="1394434" y="1679958"/>
            <a:ext cx="9578366"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构建</a:t>
            </a:r>
            <a:r>
              <a:rPr lang="en-US" altLang="zh-CN" sz="1600" b="1" dirty="0" err="1" smtClean="0">
                <a:ln w="0"/>
                <a:solidFill>
                  <a:schemeClr val="tx1">
                    <a:lumMod val="65000"/>
                    <a:lumOff val="35000"/>
                  </a:schemeClr>
                </a:solidFill>
                <a:latin typeface="微软雅黑" panose="020B0503020204020204" pitchFamily="34" charset="-122"/>
                <a:ea typeface="微软雅黑" panose="020B0503020204020204" pitchFamily="34" charset="-122"/>
              </a:rPr>
              <a:t>DataFrame</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的方法很多，最常用的一种是直接传入一个由</a:t>
            </a:r>
            <a:r>
              <a:rPr lang="zh-CN" altLang="en-US" sz="1600" dirty="0" smtClean="0">
                <a:ln w="0"/>
                <a:solidFill>
                  <a:schemeClr val="accent2"/>
                </a:solidFill>
                <a:latin typeface="微软雅黑" panose="020B0503020204020204" pitchFamily="34" charset="-122"/>
                <a:ea typeface="微软雅黑" panose="020B0503020204020204" pitchFamily="34" charset="-122"/>
              </a:rPr>
              <a:t>等长</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列表或</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NumPy</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数组组成的字典。</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语法：</a:t>
            </a:r>
            <a:r>
              <a:rPr lang="en-US" altLang="zh-CN" sz="1600" b="1" dirty="0" err="1" smtClean="0">
                <a:ln w="0"/>
                <a:solidFill>
                  <a:schemeClr val="tx1">
                    <a:lumMod val="65000"/>
                    <a:lumOff val="35000"/>
                  </a:schemeClr>
                </a:solidFill>
                <a:latin typeface="微软雅黑" panose="020B0503020204020204" pitchFamily="34" charset="-122"/>
                <a:ea typeface="微软雅黑" panose="020B0503020204020204" pitchFamily="34" charset="-122"/>
              </a:rPr>
              <a:t>DataFrame</a:t>
            </a: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i="1" dirty="0" smtClean="0">
                <a:ln w="0"/>
                <a:solidFill>
                  <a:schemeClr val="tx1">
                    <a:lumMod val="65000"/>
                    <a:lumOff val="35000"/>
                  </a:schemeClr>
                </a:solidFill>
                <a:latin typeface="微软雅黑" panose="020B0503020204020204" pitchFamily="34" charset="-122"/>
                <a:ea typeface="微软雅黑" panose="020B0503020204020204" pitchFamily="34" charset="-122"/>
              </a:rPr>
              <a:t>字典对象</a:t>
            </a: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7198254" y="5057952"/>
            <a:ext cx="4993745" cy="645160"/>
          </a:xfrm>
          <a:prstGeom prst="rect">
            <a:avLst/>
          </a:prstGeom>
          <a:solidFill>
            <a:schemeClr val="accent4">
              <a:lumMod val="60000"/>
              <a:lumOff val="40000"/>
            </a:schemeClr>
          </a:solidFill>
        </p:spPr>
        <p:txBody>
          <a:bodyPr wrap="square">
            <a:spAutoFit/>
          </a:bodyPr>
          <a:lstStyle/>
          <a:p>
            <a:pPr>
              <a:lnSpc>
                <a:spcPct val="150000"/>
              </a:lnSpc>
            </a:pP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通过结果我们可以看出，</a:t>
            </a:r>
            <a:r>
              <a:rPr lang="en-US" altLang="zh-CN" sz="1200" dirty="0" err="1" smtClean="0">
                <a:ln w="0"/>
                <a:solidFill>
                  <a:schemeClr val="accent4">
                    <a:lumMod val="50000"/>
                  </a:schemeClr>
                </a:solidFill>
                <a:latin typeface="微软雅黑" panose="020B0503020204020204" pitchFamily="34" charset="-122"/>
                <a:ea typeface="微软雅黑" panose="020B0503020204020204" pitchFamily="34" charset="-122"/>
              </a:rPr>
              <a:t>DataFrame</a:t>
            </a: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是以表格的形式呈现数据。同时会为每行数据</a:t>
            </a:r>
            <a:r>
              <a:rPr lang="zh-CN" altLang="en-US" sz="1200" b="1" dirty="0" smtClean="0">
                <a:ln w="0"/>
                <a:solidFill>
                  <a:schemeClr val="accent4">
                    <a:lumMod val="50000"/>
                  </a:schemeClr>
                </a:solidFill>
                <a:latin typeface="微软雅黑" panose="020B0503020204020204" pitchFamily="34" charset="-122"/>
                <a:ea typeface="微软雅黑" panose="020B0503020204020204" pitchFamily="34" charset="-122"/>
              </a:rPr>
              <a:t>自动添加</a:t>
            </a: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一个自然正整数的</a:t>
            </a:r>
            <a:r>
              <a:rPr lang="zh-CN" altLang="en-US" sz="1200" b="1" dirty="0" smtClean="0">
                <a:ln w="0"/>
                <a:solidFill>
                  <a:schemeClr val="accent4">
                    <a:lumMod val="50000"/>
                  </a:schemeClr>
                </a:solidFill>
                <a:latin typeface="微软雅黑" panose="020B0503020204020204" pitchFamily="34" charset="-122"/>
                <a:ea typeface="微软雅黑" panose="020B0503020204020204" pitchFamily="34" charset="-122"/>
              </a:rPr>
              <a:t>索引</a:t>
            </a: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（从</a:t>
            </a:r>
            <a:r>
              <a:rPr lang="en-US" altLang="zh-CN" sz="1200" dirty="0" smtClean="0">
                <a:ln w="0"/>
                <a:solidFill>
                  <a:schemeClr val="accent4">
                    <a:lumMod val="50000"/>
                  </a:schemeClr>
                </a:solidFill>
                <a:latin typeface="微软雅黑" panose="020B0503020204020204" pitchFamily="34" charset="-122"/>
                <a:ea typeface="微软雅黑" panose="020B0503020204020204" pitchFamily="34" charset="-122"/>
              </a:rPr>
              <a:t>0</a:t>
            </a: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开始）。</a:t>
            </a:r>
            <a:endParaRPr lang="zh-CN" altLang="en-US" sz="1200" dirty="0">
              <a:solidFill>
                <a:schemeClr val="accent4">
                  <a:lumMod val="50000"/>
                </a:schemeClr>
              </a:solidFill>
            </a:endParaRPr>
          </a:p>
        </p:txBody>
      </p:sp>
      <p:sp>
        <p:nvSpPr>
          <p:cNvPr id="7" name="标题 1"/>
          <p:cNvSpPr txBox="1"/>
          <p:nvPr/>
        </p:nvSpPr>
        <p:spPr>
          <a:xfrm>
            <a:off x="1692717" y="3128229"/>
            <a:ext cx="5099970" cy="2982287"/>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a:solidFill>
                  <a:schemeClr val="accent6"/>
                </a:solidFill>
              </a:rPr>
              <a:t># </a:t>
            </a:r>
            <a:r>
              <a:rPr lang="zh-CN" altLang="en-US" sz="1400" dirty="0">
                <a:solidFill>
                  <a:schemeClr val="accent6"/>
                </a:solidFill>
              </a:rPr>
              <a:t>导入</a:t>
            </a:r>
            <a:r>
              <a:rPr lang="en-US" altLang="zh-CN" sz="1400" dirty="0">
                <a:solidFill>
                  <a:schemeClr val="accent6"/>
                </a:solidFill>
              </a:rPr>
              <a:t>Pandas</a:t>
            </a:r>
            <a:r>
              <a:rPr lang="zh-CN" altLang="en-US" sz="1400" dirty="0">
                <a:solidFill>
                  <a:schemeClr val="accent6"/>
                </a:solidFill>
              </a:rPr>
              <a:t>模块中的</a:t>
            </a:r>
            <a:r>
              <a:rPr lang="en-US" altLang="zh-CN" sz="1400" dirty="0" err="1">
                <a:solidFill>
                  <a:schemeClr val="accent6"/>
                </a:solidFill>
              </a:rPr>
              <a:t>DataFrame</a:t>
            </a:r>
            <a:endParaRPr lang="en-US" altLang="zh-CN" sz="1400" dirty="0">
              <a:solidFill>
                <a:schemeClr val="accent6"/>
              </a:solidFill>
            </a:endParaRPr>
          </a:p>
          <a:p>
            <a:pPr>
              <a:lnSpc>
                <a:spcPct val="150000"/>
              </a:lnSpc>
            </a:pPr>
            <a:r>
              <a:rPr lang="en-US" altLang="zh-CN" sz="1400" dirty="0">
                <a:solidFill>
                  <a:srgbClr val="0563C1"/>
                </a:solidFill>
              </a:rPr>
              <a:t>from </a:t>
            </a:r>
            <a:r>
              <a:rPr lang="en-US" altLang="zh-CN" sz="1400" dirty="0">
                <a:solidFill>
                  <a:schemeClr val="tx1">
                    <a:lumMod val="65000"/>
                    <a:lumOff val="35000"/>
                  </a:schemeClr>
                </a:solidFill>
              </a:rPr>
              <a:t>pandas</a:t>
            </a:r>
            <a:r>
              <a:rPr lang="en-US" altLang="zh-CN" sz="1400" dirty="0">
                <a:solidFill>
                  <a:srgbClr val="0563C1"/>
                </a:solidFill>
              </a:rPr>
              <a:t> import </a:t>
            </a:r>
            <a:r>
              <a:rPr lang="en-US" altLang="zh-CN" sz="1400" dirty="0" err="1" smtClean="0">
                <a:solidFill>
                  <a:srgbClr val="C00000"/>
                </a:solidFill>
              </a:rPr>
              <a:t>DataFrame</a:t>
            </a:r>
            <a:endParaRPr lang="en-US" altLang="zh-CN" sz="1400" dirty="0">
              <a:solidFill>
                <a:srgbClr val="C00000"/>
              </a:solidFill>
            </a:endParaRPr>
          </a:p>
          <a:p>
            <a:pPr>
              <a:lnSpc>
                <a:spcPct val="150000"/>
              </a:lnSpc>
            </a:pPr>
            <a:r>
              <a:rPr lang="en-US" altLang="zh-CN" sz="1400" dirty="0">
                <a:solidFill>
                  <a:schemeClr val="accent6"/>
                </a:solidFill>
              </a:rPr>
              <a:t># </a:t>
            </a:r>
            <a:r>
              <a:rPr lang="zh-CN" altLang="en-US" sz="1400" dirty="0">
                <a:solidFill>
                  <a:schemeClr val="accent6"/>
                </a:solidFill>
              </a:rPr>
              <a:t>创建一个字典（具有等长的多个列表组成）</a:t>
            </a:r>
            <a:endParaRPr lang="zh-CN" altLang="en-US" sz="1400" dirty="0">
              <a:solidFill>
                <a:schemeClr val="accent6"/>
              </a:solidFill>
            </a:endParaRPr>
          </a:p>
          <a:p>
            <a:pPr>
              <a:lnSpc>
                <a:spcPct val="150000"/>
              </a:lnSpc>
            </a:pPr>
            <a:r>
              <a:rPr lang="en-US" altLang="zh-CN" sz="1400" dirty="0">
                <a:solidFill>
                  <a:schemeClr val="tx1">
                    <a:lumMod val="65000"/>
                    <a:lumOff val="35000"/>
                  </a:schemeClr>
                </a:solidFill>
              </a:rPr>
              <a:t>data = {c:[1,2,3,4,5],</a:t>
            </a:r>
            <a:endParaRPr lang="en-US" altLang="zh-CN" sz="1400" dirty="0">
              <a:solidFill>
                <a:schemeClr val="tx1">
                  <a:lumMod val="65000"/>
                  <a:lumOff val="35000"/>
                </a:schemeClr>
              </a:solidFill>
            </a:endParaRPr>
          </a:p>
          <a:p>
            <a:pPr>
              <a:lnSpc>
                <a:spcPct val="150000"/>
              </a:lnSpc>
            </a:pPr>
            <a:r>
              <a:rPr lang="en-US" altLang="zh-CN" sz="1400" dirty="0">
                <a:solidFill>
                  <a:schemeClr val="tx1">
                    <a:lumMod val="65000"/>
                    <a:lumOff val="35000"/>
                  </a:schemeClr>
                </a:solidFill>
              </a:rPr>
              <a:t>        </a:t>
            </a:r>
            <a:r>
              <a:rPr lang="en-US" altLang="zh-CN" sz="1400" dirty="0" smtClean="0">
                <a:solidFill>
                  <a:schemeClr val="tx1">
                    <a:lumMod val="65000"/>
                    <a:lumOff val="35000"/>
                  </a:schemeClr>
                </a:solidFill>
              </a:rPr>
              <a:t>     b</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Alvin','Teresa','Elly','James','Nancy</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ndParaRPr>
          </a:p>
          <a:p>
            <a:pPr>
              <a:lnSpc>
                <a:spcPct val="150000"/>
              </a:lnSpc>
            </a:pPr>
            <a:r>
              <a:rPr lang="en-US" altLang="zh-CN" sz="1400" dirty="0">
                <a:solidFill>
                  <a:schemeClr val="tx1">
                    <a:lumMod val="65000"/>
                    <a:lumOff val="35000"/>
                  </a:schemeClr>
                </a:solidFill>
              </a:rPr>
              <a:t>        </a:t>
            </a:r>
            <a:r>
              <a:rPr lang="en-US" altLang="zh-CN" sz="1400" dirty="0" smtClean="0">
                <a:solidFill>
                  <a:schemeClr val="tx1">
                    <a:lumMod val="65000"/>
                    <a:lumOff val="35000"/>
                  </a:schemeClr>
                </a:solidFill>
              </a:rPr>
              <a:t>     a</a:t>
            </a:r>
            <a:r>
              <a:rPr lang="en-US" altLang="zh-CN" sz="1400" dirty="0">
                <a:solidFill>
                  <a:schemeClr val="tx1">
                    <a:lumMod val="65000"/>
                    <a:lumOff val="35000"/>
                  </a:schemeClr>
                </a:solidFill>
              </a:rPr>
              <a:t>:[98.5, 100.0, 93.0,98.5,90.5]}</a:t>
            </a:r>
            <a:endParaRPr lang="en-US" altLang="zh-CN" sz="1400" dirty="0">
              <a:solidFill>
                <a:schemeClr val="tx1">
                  <a:lumMod val="65000"/>
                  <a:lumOff val="35000"/>
                </a:schemeClr>
              </a:solidFill>
            </a:endParaRPr>
          </a:p>
          <a:p>
            <a:pPr>
              <a:lnSpc>
                <a:spcPct val="150000"/>
              </a:lnSpc>
            </a:pPr>
            <a:r>
              <a:rPr lang="en-US" altLang="zh-CN" sz="1400" dirty="0">
                <a:solidFill>
                  <a:schemeClr val="accent6"/>
                </a:solidFill>
              </a:rPr>
              <a:t># </a:t>
            </a:r>
            <a:r>
              <a:rPr lang="zh-CN" altLang="en-US" sz="1400" dirty="0">
                <a:solidFill>
                  <a:schemeClr val="accent6"/>
                </a:solidFill>
              </a:rPr>
              <a:t>创建</a:t>
            </a:r>
            <a:r>
              <a:rPr lang="en-US" altLang="zh-CN" sz="1400" dirty="0" err="1">
                <a:solidFill>
                  <a:schemeClr val="accent6"/>
                </a:solidFill>
              </a:rPr>
              <a:t>DataFrame</a:t>
            </a:r>
            <a:r>
              <a:rPr lang="zh-CN" altLang="en-US" sz="1400" dirty="0">
                <a:solidFill>
                  <a:schemeClr val="accent6"/>
                </a:solidFill>
              </a:rPr>
              <a:t>对象</a:t>
            </a:r>
            <a:endParaRPr lang="zh-CN" altLang="en-US" sz="1400" dirty="0">
              <a:solidFill>
                <a:schemeClr val="accent6"/>
              </a:solidFill>
            </a:endParaRPr>
          </a:p>
          <a:p>
            <a:pPr>
              <a:lnSpc>
                <a:spcPct val="150000"/>
              </a:lnSpc>
            </a:pPr>
            <a:r>
              <a:rPr lang="en-US" altLang="zh-CN" sz="1400" dirty="0">
                <a:solidFill>
                  <a:schemeClr val="tx1">
                    <a:lumMod val="65000"/>
                    <a:lumOff val="35000"/>
                  </a:schemeClr>
                </a:solidFill>
              </a:rPr>
              <a:t>frame = </a:t>
            </a:r>
            <a:r>
              <a:rPr lang="en-US" altLang="zh-CN" sz="1400" dirty="0" err="1">
                <a:solidFill>
                  <a:srgbClr val="C00000"/>
                </a:solidFill>
              </a:rPr>
              <a:t>DataFrame</a:t>
            </a:r>
            <a:r>
              <a:rPr lang="en-US" altLang="zh-CN" sz="1400" dirty="0">
                <a:solidFill>
                  <a:schemeClr val="tx1">
                    <a:lumMod val="65000"/>
                    <a:lumOff val="35000"/>
                  </a:schemeClr>
                </a:solidFill>
              </a:rPr>
              <a:t>(data)</a:t>
            </a:r>
            <a:endParaRPr lang="en-US" altLang="zh-CN" sz="1400" dirty="0">
              <a:solidFill>
                <a:schemeClr val="tx1">
                  <a:lumMod val="65000"/>
                  <a:lumOff val="35000"/>
                </a:schemeClr>
              </a:solidFill>
            </a:endParaRPr>
          </a:p>
          <a:p>
            <a:pPr>
              <a:lnSpc>
                <a:spcPct val="150000"/>
              </a:lnSpc>
            </a:pPr>
            <a:r>
              <a:rPr lang="en-US" altLang="zh-CN" sz="1400" dirty="0">
                <a:solidFill>
                  <a:srgbClr val="0563C1"/>
                </a:solidFill>
              </a:rPr>
              <a:t>print</a:t>
            </a:r>
            <a:r>
              <a:rPr lang="en-US" altLang="zh-CN" sz="1400" dirty="0">
                <a:solidFill>
                  <a:schemeClr val="tx1">
                    <a:lumMod val="65000"/>
                    <a:lumOff val="35000"/>
                  </a:schemeClr>
                </a:solidFill>
              </a:rPr>
              <a:t> frame</a:t>
            </a:r>
            <a:endParaRPr lang="en-US" altLang="zh-CN" sz="1400" dirty="0" smtClean="0">
              <a:solidFill>
                <a:schemeClr val="tx1">
                  <a:lumMod val="65000"/>
                  <a:lumOff val="35000"/>
                </a:schemeClr>
              </a:solidFill>
            </a:endParaRPr>
          </a:p>
        </p:txBody>
      </p:sp>
      <p:sp>
        <p:nvSpPr>
          <p:cNvPr id="9" name="矩形 8"/>
          <p:cNvSpPr/>
          <p:nvPr/>
        </p:nvSpPr>
        <p:spPr>
          <a:xfrm>
            <a:off x="1692715" y="2711449"/>
            <a:ext cx="4485005" cy="337185"/>
          </a:xfrm>
          <a:prstGeom prst="rect">
            <a:avLst/>
          </a:prstGeom>
        </p:spPr>
        <p:txBody>
          <a:bodyPr wrap="none">
            <a:spAutoFit/>
          </a:bodyPr>
          <a:lstStyle/>
          <a:p>
            <a:pPr algn="l"/>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示例：创建</a:t>
            </a:r>
            <a:r>
              <a:rPr lang="en-US" altLang="zh-CN" sz="1600" b="1" dirty="0" err="1"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DataFrame</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对象</a:t>
            </a:r>
            <a:r>
              <a:rPr lang="zh-CN" altLang="en-US"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q03-demo07.py</a:t>
            </a:r>
            <a:r>
              <a:rPr lang="zh-CN" altLang="en-US"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7696200" y="3128010"/>
            <a:ext cx="2428875" cy="13049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anim calcmode="lin" valueType="num">
                                      <p:cBhvr>
                                        <p:cTn id="12" dur="500" fill="hold"/>
                                        <p:tgtEl>
                                          <p:spTgt spid="7"/>
                                        </p:tgtEl>
                                        <p:attrNameLst>
                                          <p:attrName>ppt_x</p:attrName>
                                        </p:attrNameLst>
                                      </p:cBhvr>
                                      <p:tavLst>
                                        <p:tav tm="0">
                                          <p:val>
                                            <p:strVal val="#ppt_x"/>
                                          </p:val>
                                        </p:tav>
                                        <p:tav tm="100000">
                                          <p:val>
                                            <p:strVal val="#ppt_x"/>
                                          </p:val>
                                        </p:tav>
                                      </p:tavLst>
                                    </p:anim>
                                    <p:anim calcmode="lin" valueType="num">
                                      <p:cBhvr>
                                        <p:cTn id="13"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1+#ppt_w/2"/>
                                          </p:val>
                                        </p:tav>
                                        <p:tav tm="100000">
                                          <p:val>
                                            <p:strVal val="#ppt_x"/>
                                          </p:val>
                                        </p:tav>
                                      </p:tavLst>
                                    </p:anim>
                                    <p:anim calcmode="lin" valueType="num">
                                      <p:cBhvr additive="base">
                                        <p:cTn id="19"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animBg="1"/>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err="1" smtClean="0">
                <a:solidFill>
                  <a:schemeClr val="bg1">
                    <a:lumMod val="95000"/>
                  </a:schemeClr>
                </a:solidFill>
              </a:rPr>
              <a:t>DataFrame</a:t>
            </a:r>
            <a:r>
              <a:rPr lang="zh-CN" altLang="en-US" sz="2000" b="1" dirty="0" smtClean="0">
                <a:solidFill>
                  <a:schemeClr val="bg1">
                    <a:lumMod val="95000"/>
                  </a:schemeClr>
                </a:solidFill>
              </a:rPr>
              <a:t>对象创建</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1" name="矩形 10"/>
          <p:cNvSpPr/>
          <p:nvPr/>
        </p:nvSpPr>
        <p:spPr>
          <a:xfrm>
            <a:off x="943609" y="1019399"/>
            <a:ext cx="10783934"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如果指定了列序列，则</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DataFrame</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的列就会按照指定的顺序进行排列：</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1219381" y="1530485"/>
            <a:ext cx="2577465" cy="368300"/>
          </a:xfrm>
          <a:prstGeom prst="rect">
            <a:avLst/>
          </a:prstGeom>
        </p:spPr>
        <p:txBody>
          <a:bodyPr wrap="none">
            <a:spAutoFit/>
          </a:bodyPr>
          <a:lstStyle/>
          <a:p>
            <a:pPr algn="l"/>
            <a:r>
              <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a:t>
            </a:r>
            <a:r>
              <a:rPr lang="zh-CN" altLang="en-US"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sym typeface="+mn-ea"/>
              </a:rPr>
              <a:t>q03-demo07.py</a:t>
            </a:r>
            <a:r>
              <a:rPr lang="zh-CN" altLang="en-US" sz="1400" dirty="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 </a:t>
            </a:r>
            <a:r>
              <a:rPr lang="zh-CN" altLang="en-US"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0" name="矩形 9"/>
          <p:cNvSpPr/>
          <p:nvPr/>
        </p:nvSpPr>
        <p:spPr>
          <a:xfrm>
            <a:off x="1219381" y="1899817"/>
            <a:ext cx="10246906"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按照指定序列显示</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DataFrame</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数据。</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语法：</a:t>
            </a:r>
            <a:r>
              <a:rPr lang="en-US" altLang="zh-CN" sz="1600" b="1" dirty="0" err="1" smtClean="0">
                <a:ln w="0"/>
                <a:solidFill>
                  <a:schemeClr val="tx1">
                    <a:lumMod val="65000"/>
                    <a:lumOff val="35000"/>
                  </a:schemeClr>
                </a:solidFill>
                <a:latin typeface="微软雅黑" panose="020B0503020204020204" pitchFamily="34" charset="-122"/>
                <a:ea typeface="微软雅黑" panose="020B0503020204020204" pitchFamily="34" charset="-122"/>
              </a:rPr>
              <a:t>DataFrame</a:t>
            </a: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i="1" dirty="0" smtClean="0">
                <a:ln w="0"/>
                <a:solidFill>
                  <a:schemeClr val="tx1">
                    <a:lumMod val="65000"/>
                    <a:lumOff val="35000"/>
                  </a:schemeClr>
                </a:solidFill>
                <a:latin typeface="微软雅黑" panose="020B0503020204020204" pitchFamily="34" charset="-122"/>
                <a:ea typeface="微软雅黑" panose="020B0503020204020204" pitchFamily="34" charset="-122"/>
              </a:rPr>
              <a:t>字典对象，</a:t>
            </a:r>
            <a:r>
              <a:rPr lang="en-US" altLang="zh-CN" sz="1600" b="1" i="1" dirty="0" smtClean="0">
                <a:ln w="0"/>
                <a:solidFill>
                  <a:schemeClr val="accent2"/>
                </a:solidFill>
                <a:latin typeface="微软雅黑" panose="020B0503020204020204" pitchFamily="34" charset="-122"/>
                <a:ea typeface="微软雅黑" panose="020B0503020204020204" pitchFamily="34" charset="-122"/>
              </a:rPr>
              <a:t>columns</a:t>
            </a:r>
            <a:r>
              <a:rPr lang="en-US" altLang="zh-CN" sz="1600" i="1"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i="1" dirty="0" smtClean="0">
                <a:ln w="0"/>
                <a:solidFill>
                  <a:schemeClr val="tx1">
                    <a:lumMod val="65000"/>
                    <a:lumOff val="35000"/>
                  </a:schemeClr>
                </a:solidFill>
                <a:latin typeface="微软雅黑" panose="020B0503020204020204" pitchFamily="34" charset="-122"/>
                <a:ea typeface="微软雅黑" panose="020B0503020204020204" pitchFamily="34" charset="-122"/>
              </a:rPr>
              <a:t>字典</a:t>
            </a:r>
            <a:r>
              <a:rPr lang="en-US" altLang="zh-CN" sz="1600" i="1" dirty="0" smtClean="0">
                <a:ln w="0"/>
                <a:solidFill>
                  <a:schemeClr val="tx1">
                    <a:lumMod val="65000"/>
                    <a:lumOff val="35000"/>
                  </a:schemeClr>
                </a:solidFill>
                <a:latin typeface="微软雅黑" panose="020B0503020204020204" pitchFamily="34" charset="-122"/>
                <a:ea typeface="微软雅黑" panose="020B0503020204020204" pitchFamily="34" charset="-122"/>
              </a:rPr>
              <a:t>keys</a:t>
            </a:r>
            <a:r>
              <a:rPr lang="zh-CN" altLang="en-US" sz="1600" i="1" dirty="0" smtClean="0">
                <a:ln w="0"/>
                <a:solidFill>
                  <a:schemeClr val="tx1">
                    <a:lumMod val="65000"/>
                    <a:lumOff val="35000"/>
                  </a:schemeClr>
                </a:solidFill>
                <a:latin typeface="微软雅黑" panose="020B0503020204020204" pitchFamily="34" charset="-122"/>
                <a:ea typeface="微软雅黑" panose="020B0503020204020204" pitchFamily="34" charset="-122"/>
              </a:rPr>
              <a:t>指定序列顺序值列表</a:t>
            </a: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 name="标题 1"/>
          <p:cNvSpPr txBox="1"/>
          <p:nvPr/>
        </p:nvSpPr>
        <p:spPr>
          <a:xfrm>
            <a:off x="1533060" y="2838967"/>
            <a:ext cx="6203054" cy="1198549"/>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创建指定序列顺序的</a:t>
            </a:r>
            <a:r>
              <a:rPr lang="en-US" altLang="zh-CN" sz="1400" dirty="0" err="1">
                <a:solidFill>
                  <a:schemeClr val="accent6"/>
                </a:solidFill>
              </a:rPr>
              <a:t>DataFrame</a:t>
            </a:r>
            <a:endParaRPr lang="en-US" altLang="zh-CN" sz="1400" dirty="0">
              <a:solidFill>
                <a:schemeClr val="accent6"/>
              </a:solidFill>
            </a:endParaRPr>
          </a:p>
          <a:p>
            <a:pPr>
              <a:lnSpc>
                <a:spcPts val="2200"/>
              </a:lnSpc>
            </a:pPr>
            <a:r>
              <a:rPr lang="en-US" altLang="zh-CN" sz="1400" dirty="0">
                <a:solidFill>
                  <a:schemeClr val="tx1">
                    <a:lumMod val="65000"/>
                    <a:lumOff val="35000"/>
                  </a:schemeClr>
                </a:solidFill>
              </a:rPr>
              <a:t>frame2 = </a:t>
            </a:r>
            <a:r>
              <a:rPr lang="en-US" altLang="zh-CN" sz="1400" dirty="0" err="1">
                <a:solidFill>
                  <a:srgbClr val="C00000"/>
                </a:solidFill>
              </a:rPr>
              <a:t>DataFrame</a:t>
            </a:r>
            <a:r>
              <a:rPr lang="en-US" altLang="zh-CN" sz="1400" dirty="0">
                <a:solidFill>
                  <a:schemeClr val="tx1">
                    <a:lumMod val="65000"/>
                    <a:lumOff val="35000"/>
                  </a:schemeClr>
                </a:solidFill>
              </a:rPr>
              <a:t>(</a:t>
            </a:r>
            <a:r>
              <a:rPr lang="en-US" altLang="zh-CN" sz="1400" dirty="0">
                <a:solidFill>
                  <a:schemeClr val="accent2"/>
                </a:solidFill>
              </a:rPr>
              <a:t>data</a:t>
            </a:r>
            <a:r>
              <a:rPr lang="en-US" altLang="zh-CN" sz="1400" dirty="0">
                <a:solidFill>
                  <a:schemeClr val="tx1">
                    <a:lumMod val="65000"/>
                    <a:lumOff val="35000"/>
                  </a:schemeClr>
                </a:solidFill>
              </a:rPr>
              <a:t>, </a:t>
            </a:r>
            <a:r>
              <a:rPr lang="en-US" altLang="zh-CN" sz="1400" dirty="0">
                <a:solidFill>
                  <a:schemeClr val="accent2"/>
                </a:solidFill>
              </a:rPr>
              <a:t>columns</a:t>
            </a:r>
            <a:r>
              <a:rPr lang="en-US" altLang="zh-CN" sz="1400" dirty="0">
                <a:solidFill>
                  <a:schemeClr val="tx1">
                    <a:lumMod val="65000"/>
                    <a:lumOff val="35000"/>
                  </a:schemeClr>
                </a:solidFill>
              </a:rPr>
              <a:t>=[</a:t>
            </a:r>
            <a:r>
              <a:rPr lang="en-US" altLang="zh-CN" sz="1400" b="0" dirty="0">
                <a:solidFill>
                  <a:schemeClr val="tx1">
                    <a:lumMod val="65000"/>
                    <a:lumOff val="35000"/>
                  </a:schemeClr>
                </a:solidFill>
              </a:rPr>
              <a:t>'</a:t>
            </a:r>
            <a:r>
              <a:rPr lang="en-US" altLang="zh-CN" sz="1400" b="0" dirty="0" err="1">
                <a:solidFill>
                  <a:schemeClr val="tx1">
                    <a:lumMod val="65000"/>
                    <a:lumOff val="35000"/>
                  </a:schemeClr>
                </a:solidFill>
              </a:rPr>
              <a:t>Number','Name','Scores</a:t>
            </a:r>
            <a:r>
              <a:rPr lang="en-US" altLang="zh-CN" sz="1400" b="0" dirty="0">
                <a:solidFill>
                  <a:schemeClr val="tx1">
                    <a:lumMod val="65000"/>
                    <a:lumOff val="35000"/>
                  </a:schemeClr>
                </a:solidFill>
              </a:rPr>
              <a:t>'</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ndParaRP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frame2</a:t>
            </a:r>
            <a:endParaRPr lang="en-US" altLang="zh-CN" sz="1400" dirty="0" smtClean="0">
              <a:solidFill>
                <a:schemeClr val="tx1">
                  <a:lumMod val="65000"/>
                  <a:lumOff val="35000"/>
                </a:schemeClr>
              </a:solidFill>
            </a:endParaRPr>
          </a:p>
        </p:txBody>
      </p:sp>
      <p:sp>
        <p:nvSpPr>
          <p:cNvPr id="13" name="标题 1"/>
          <p:cNvSpPr txBox="1"/>
          <p:nvPr/>
        </p:nvSpPr>
        <p:spPr>
          <a:xfrm>
            <a:off x="7850476" y="2840343"/>
            <a:ext cx="2846554" cy="1701736"/>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bg1">
                    <a:lumMod val="95000"/>
                  </a:schemeClr>
                </a:solidFill>
              </a:rPr>
              <a:t> </a:t>
            </a:r>
            <a:r>
              <a:rPr lang="en-US" altLang="zh-CN" sz="1400" dirty="0" smtClean="0">
                <a:solidFill>
                  <a:schemeClr val="bg1">
                    <a:lumMod val="95000"/>
                  </a:schemeClr>
                </a:solidFill>
              </a:rPr>
              <a:t>   Number    </a:t>
            </a:r>
            <a:r>
              <a:rPr lang="en-US" altLang="zh-CN" sz="1400" dirty="0">
                <a:solidFill>
                  <a:schemeClr val="bg1">
                    <a:lumMod val="95000"/>
                  </a:schemeClr>
                </a:solidFill>
              </a:rPr>
              <a:t>Name  Scores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0       </a:t>
            </a:r>
            <a:r>
              <a:rPr lang="en-US" altLang="zh-CN" sz="1400" dirty="0" smtClean="0">
                <a:solidFill>
                  <a:schemeClr val="bg1">
                    <a:lumMod val="95000"/>
                  </a:schemeClr>
                </a:solidFill>
              </a:rPr>
              <a:t>   1         Alvin      98.5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1       </a:t>
            </a:r>
            <a:r>
              <a:rPr lang="en-US" altLang="zh-CN" sz="1400" dirty="0" smtClean="0">
                <a:solidFill>
                  <a:schemeClr val="bg1">
                    <a:lumMod val="95000"/>
                  </a:schemeClr>
                </a:solidFill>
              </a:rPr>
              <a:t>   2       Teresa    100.0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2       </a:t>
            </a:r>
            <a:r>
              <a:rPr lang="en-US" altLang="zh-CN" sz="1400" dirty="0" smtClean="0">
                <a:solidFill>
                  <a:schemeClr val="bg1">
                    <a:lumMod val="95000"/>
                  </a:schemeClr>
                </a:solidFill>
              </a:rPr>
              <a:t>   3           Elly       93.0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3       </a:t>
            </a:r>
            <a:r>
              <a:rPr lang="en-US" altLang="zh-CN" sz="1400" dirty="0" smtClean="0">
                <a:solidFill>
                  <a:schemeClr val="bg1">
                    <a:lumMod val="95000"/>
                  </a:schemeClr>
                </a:solidFill>
              </a:rPr>
              <a:t>   4       James      98.5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4       </a:t>
            </a:r>
            <a:r>
              <a:rPr lang="en-US" altLang="zh-CN" sz="1400" dirty="0" smtClean="0">
                <a:solidFill>
                  <a:schemeClr val="bg1">
                    <a:lumMod val="95000"/>
                  </a:schemeClr>
                </a:solidFill>
              </a:rPr>
              <a:t>   5       Nancy      90.5 </a:t>
            </a:r>
            <a:endParaRPr lang="en-US" altLang="zh-CN" sz="1400" dirty="0">
              <a:solidFill>
                <a:schemeClr val="bg1">
                  <a:lumMod val="95000"/>
                </a:schemeClr>
              </a:solidFill>
            </a:endParaRPr>
          </a:p>
        </p:txBody>
      </p:sp>
      <p:sp>
        <p:nvSpPr>
          <p:cNvPr id="14" name="矩形 13"/>
          <p:cNvSpPr/>
          <p:nvPr/>
        </p:nvSpPr>
        <p:spPr>
          <a:xfrm>
            <a:off x="1068605" y="4161012"/>
            <a:ext cx="6551396" cy="381066"/>
          </a:xfrm>
          <a:prstGeom prst="rect">
            <a:avLst/>
          </a:prstGeom>
          <a:solidFill>
            <a:schemeClr val="accent4">
              <a:lumMod val="60000"/>
              <a:lumOff val="40000"/>
            </a:schemeClr>
          </a:solidFill>
        </p:spPr>
        <p:txBody>
          <a:bodyPr wrap="square">
            <a:spAutoFit/>
          </a:bodyPr>
          <a:lstStyle/>
          <a:p>
            <a:pPr>
              <a:lnSpc>
                <a:spcPct val="150000"/>
              </a:lnSpc>
            </a:pPr>
            <a:r>
              <a:rPr lang="zh-CN" altLang="en-US" sz="1400" dirty="0" smtClean="0">
                <a:ln w="0"/>
                <a:solidFill>
                  <a:schemeClr val="accent4">
                    <a:lumMod val="50000"/>
                  </a:schemeClr>
                </a:solidFill>
                <a:latin typeface="微软雅黑" panose="020B0503020204020204" pitchFamily="34" charset="-122"/>
                <a:ea typeface="微软雅黑" panose="020B0503020204020204" pitchFamily="34" charset="-122"/>
              </a:rPr>
              <a:t>跟</a:t>
            </a:r>
            <a:r>
              <a:rPr lang="en-US" altLang="zh-CN" sz="1400" dirty="0" smtClean="0">
                <a:ln w="0"/>
                <a:solidFill>
                  <a:schemeClr val="accent4">
                    <a:lumMod val="50000"/>
                  </a:schemeClr>
                </a:solidFill>
                <a:latin typeface="微软雅黑" panose="020B0503020204020204" pitchFamily="34" charset="-122"/>
                <a:ea typeface="微软雅黑" panose="020B0503020204020204" pitchFamily="34" charset="-122"/>
              </a:rPr>
              <a:t>Series</a:t>
            </a:r>
            <a:r>
              <a:rPr lang="zh-CN" altLang="en-US" sz="1400" dirty="0" smtClean="0">
                <a:ln w="0"/>
                <a:solidFill>
                  <a:schemeClr val="accent4">
                    <a:lumMod val="50000"/>
                  </a:schemeClr>
                </a:solidFill>
                <a:latin typeface="微软雅黑" panose="020B0503020204020204" pitchFamily="34" charset="-122"/>
                <a:ea typeface="微软雅黑" panose="020B0503020204020204" pitchFamily="34" charset="-122"/>
              </a:rPr>
              <a:t>对象一样，如果传入的列在数据中找不到，就会产生</a:t>
            </a:r>
            <a:r>
              <a:rPr lang="en-US" altLang="zh-CN" sz="1400" b="1" dirty="0" smtClean="0">
                <a:ln w="0"/>
                <a:solidFill>
                  <a:schemeClr val="accent4">
                    <a:lumMod val="50000"/>
                  </a:schemeClr>
                </a:solidFill>
                <a:latin typeface="微软雅黑" panose="020B0503020204020204" pitchFamily="34" charset="-122"/>
                <a:ea typeface="微软雅黑" panose="020B0503020204020204" pitchFamily="34" charset="-122"/>
              </a:rPr>
              <a:t>NA</a:t>
            </a:r>
            <a:r>
              <a:rPr lang="zh-CN" altLang="en-US" sz="1400" b="1" dirty="0" smtClean="0">
                <a:ln w="0"/>
                <a:solidFill>
                  <a:schemeClr val="accent4">
                    <a:lumMod val="50000"/>
                  </a:schemeClr>
                </a:solidFill>
                <a:latin typeface="微软雅黑" panose="020B0503020204020204" pitchFamily="34" charset="-122"/>
                <a:ea typeface="微软雅黑" panose="020B0503020204020204" pitchFamily="34" charset="-122"/>
              </a:rPr>
              <a:t>值</a:t>
            </a:r>
            <a:r>
              <a:rPr lang="zh-CN" altLang="en-US" sz="1400" dirty="0" smtClean="0">
                <a:ln w="0"/>
                <a:solidFill>
                  <a:schemeClr val="accent4">
                    <a:lumMod val="50000"/>
                  </a:schemeClr>
                </a:solidFill>
                <a:latin typeface="微软雅黑" panose="020B0503020204020204" pitchFamily="34" charset="-122"/>
                <a:ea typeface="微软雅黑" panose="020B0503020204020204" pitchFamily="34" charset="-122"/>
              </a:rPr>
              <a:t>（缺失值）。</a:t>
            </a:r>
            <a:endParaRPr lang="zh-CN" altLang="en-US" sz="1400" dirty="0">
              <a:solidFill>
                <a:schemeClr val="accent4">
                  <a:lumMod val="50000"/>
                </a:schemeClr>
              </a:solidFill>
            </a:endParaRPr>
          </a:p>
        </p:txBody>
      </p:sp>
      <p:sp>
        <p:nvSpPr>
          <p:cNvPr id="17" name="矩形 16"/>
          <p:cNvSpPr/>
          <p:nvPr/>
        </p:nvSpPr>
        <p:spPr>
          <a:xfrm>
            <a:off x="1219380" y="4677468"/>
            <a:ext cx="2577465" cy="368300"/>
          </a:xfrm>
          <a:prstGeom prst="rect">
            <a:avLst/>
          </a:prstGeom>
        </p:spPr>
        <p:txBody>
          <a:bodyPr wrap="none">
            <a:spAutoFit/>
          </a:bodyPr>
          <a:lstStyle/>
          <a:p>
            <a:pPr algn="l"/>
            <a:r>
              <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a:t>
            </a:r>
            <a:r>
              <a:rPr lang="zh-CN" altLang="en-US"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q03-demo07.py</a:t>
            </a:r>
            <a:r>
              <a:rPr lang="zh-CN" altLang="en-US" sz="1400" dirty="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 </a:t>
            </a:r>
            <a:r>
              <a:rPr lang="zh-CN" altLang="en-US"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8" name="标题 1"/>
          <p:cNvSpPr txBox="1"/>
          <p:nvPr/>
        </p:nvSpPr>
        <p:spPr>
          <a:xfrm>
            <a:off x="1533059" y="5071241"/>
            <a:ext cx="6317417" cy="1409387"/>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缺失值显示</a:t>
            </a:r>
            <a:endParaRPr lang="zh-CN" altLang="en-US" sz="1400" dirty="0">
              <a:solidFill>
                <a:schemeClr val="accent6"/>
              </a:solidFill>
            </a:endParaRPr>
          </a:p>
          <a:p>
            <a:pPr>
              <a:lnSpc>
                <a:spcPts val="2200"/>
              </a:lnSpc>
            </a:pPr>
            <a:r>
              <a:rPr lang="en-US" altLang="zh-CN" sz="1400" dirty="0">
                <a:solidFill>
                  <a:schemeClr val="tx1">
                    <a:lumMod val="65000"/>
                    <a:lumOff val="35000"/>
                  </a:schemeClr>
                </a:solidFill>
              </a:rPr>
              <a:t>frame3 = </a:t>
            </a:r>
            <a:r>
              <a:rPr lang="en-US" altLang="zh-CN" sz="1400" dirty="0" err="1">
                <a:solidFill>
                  <a:schemeClr val="tx1">
                    <a:lumMod val="65000"/>
                    <a:lumOff val="35000"/>
                  </a:schemeClr>
                </a:solidFill>
              </a:rPr>
              <a:t>DataFrame</a:t>
            </a:r>
            <a:r>
              <a:rPr lang="en-US" altLang="zh-CN" sz="1400" dirty="0">
                <a:solidFill>
                  <a:schemeClr val="tx1">
                    <a:lumMod val="65000"/>
                    <a:lumOff val="35000"/>
                  </a:schemeClr>
                </a:solidFill>
              </a:rPr>
              <a:t>(</a:t>
            </a:r>
            <a:r>
              <a:rPr lang="en-US" altLang="zh-CN" sz="1400" dirty="0">
                <a:solidFill>
                  <a:schemeClr val="accent2"/>
                </a:solidFill>
              </a:rPr>
              <a:t>data</a:t>
            </a:r>
            <a:r>
              <a:rPr lang="en-US" altLang="zh-CN" sz="1400" dirty="0">
                <a:solidFill>
                  <a:schemeClr val="tx1">
                    <a:lumMod val="65000"/>
                    <a:lumOff val="35000"/>
                  </a:schemeClr>
                </a:solidFill>
              </a:rPr>
              <a:t>, </a:t>
            </a:r>
            <a:endParaRPr lang="en-US" altLang="zh-CN" sz="1400" dirty="0" smtClean="0">
              <a:solidFill>
                <a:schemeClr val="tx1">
                  <a:lumMod val="65000"/>
                  <a:lumOff val="35000"/>
                </a:schemeClr>
              </a:solidFill>
            </a:endParaRPr>
          </a:p>
          <a:p>
            <a:pPr>
              <a:lnSpc>
                <a:spcPts val="2200"/>
              </a:lnSpc>
            </a:pPr>
            <a:r>
              <a:rPr lang="en-US" altLang="zh-CN" sz="1400" dirty="0">
                <a:solidFill>
                  <a:schemeClr val="tx1">
                    <a:lumMod val="65000"/>
                    <a:lumOff val="35000"/>
                  </a:schemeClr>
                </a:solidFill>
              </a:rPr>
              <a:t> </a:t>
            </a:r>
            <a:r>
              <a:rPr lang="en-US" altLang="zh-CN" sz="1400" dirty="0" smtClean="0">
                <a:solidFill>
                  <a:schemeClr val="tx1">
                    <a:lumMod val="65000"/>
                    <a:lumOff val="35000"/>
                  </a:schemeClr>
                </a:solidFill>
              </a:rPr>
              <a:t>                                   </a:t>
            </a:r>
            <a:r>
              <a:rPr lang="en-US" altLang="zh-CN" sz="1400" dirty="0" smtClean="0">
                <a:solidFill>
                  <a:schemeClr val="accent2"/>
                </a:solidFill>
              </a:rPr>
              <a:t>columns</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Number','Name','Scores','Age</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ndParaRPr>
          </a:p>
          <a:p>
            <a:pPr>
              <a:lnSpc>
                <a:spcPts val="2200"/>
              </a:lnSpc>
            </a:pPr>
            <a:r>
              <a:rPr lang="en-US" altLang="zh-CN" sz="1400" dirty="0">
                <a:solidFill>
                  <a:schemeClr val="tx1">
                    <a:lumMod val="65000"/>
                    <a:lumOff val="35000"/>
                  </a:schemeClr>
                </a:solidFill>
              </a:rPr>
              <a:t>                         </a:t>
            </a:r>
            <a:r>
              <a:rPr lang="en-US" altLang="zh-CN" sz="1400" dirty="0" smtClean="0">
                <a:solidFill>
                  <a:schemeClr val="tx1">
                    <a:lumMod val="65000"/>
                    <a:lumOff val="35000"/>
                  </a:schemeClr>
                </a:solidFill>
              </a:rPr>
              <a:t>           </a:t>
            </a:r>
            <a:r>
              <a:rPr lang="en-US" altLang="zh-CN" sz="1400" dirty="0" smtClean="0">
                <a:solidFill>
                  <a:schemeClr val="accent2"/>
                </a:solidFill>
              </a:rPr>
              <a:t>index</a:t>
            </a:r>
            <a:r>
              <a:rPr lang="en-US" altLang="zh-CN" sz="1400" dirty="0">
                <a:solidFill>
                  <a:schemeClr val="tx1">
                    <a:lumMod val="65000"/>
                    <a:lumOff val="35000"/>
                  </a:schemeClr>
                </a:solidFill>
              </a:rPr>
              <a:t>=['No.01','No.02','No.03','No.04','No.05'])</a:t>
            </a:r>
            <a:endParaRPr lang="en-US" altLang="zh-CN" sz="1400" dirty="0">
              <a:solidFill>
                <a:schemeClr val="tx1">
                  <a:lumMod val="65000"/>
                  <a:lumOff val="35000"/>
                </a:schemeClr>
              </a:solidFill>
            </a:endParaRP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frame3</a:t>
            </a:r>
            <a:endParaRPr lang="en-US" altLang="zh-CN" sz="1400" dirty="0" smtClean="0">
              <a:solidFill>
                <a:schemeClr val="tx1">
                  <a:lumMod val="65000"/>
                  <a:lumOff val="35000"/>
                </a:schemeClr>
              </a:solidFill>
            </a:endParaRPr>
          </a:p>
        </p:txBody>
      </p:sp>
      <p:sp>
        <p:nvSpPr>
          <p:cNvPr id="19" name="标题 1"/>
          <p:cNvSpPr txBox="1"/>
          <p:nvPr/>
        </p:nvSpPr>
        <p:spPr>
          <a:xfrm>
            <a:off x="7959333" y="4811333"/>
            <a:ext cx="3869810" cy="1810594"/>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bg1">
                    <a:lumMod val="95000"/>
                  </a:schemeClr>
                </a:solidFill>
              </a:rPr>
              <a:t> </a:t>
            </a:r>
            <a:r>
              <a:rPr lang="en-US" altLang="zh-CN" sz="1400" dirty="0" smtClean="0">
                <a:solidFill>
                  <a:schemeClr val="bg1">
                    <a:lumMod val="95000"/>
                  </a:schemeClr>
                </a:solidFill>
              </a:rPr>
              <a:t>            Number    </a:t>
            </a:r>
            <a:r>
              <a:rPr lang="en-US" altLang="zh-CN" sz="1400" dirty="0">
                <a:solidFill>
                  <a:schemeClr val="bg1">
                    <a:lumMod val="95000"/>
                  </a:schemeClr>
                </a:solidFill>
              </a:rPr>
              <a:t>Name  Scores  Age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No.01       </a:t>
            </a:r>
            <a:r>
              <a:rPr lang="en-US" altLang="zh-CN" sz="1400" dirty="0" smtClean="0">
                <a:solidFill>
                  <a:schemeClr val="bg1">
                    <a:lumMod val="95000"/>
                  </a:schemeClr>
                </a:solidFill>
              </a:rPr>
              <a:t>       1      Alvin      98.5  </a:t>
            </a:r>
            <a:r>
              <a:rPr lang="en-US" altLang="zh-CN" sz="1400" dirty="0" err="1">
                <a:solidFill>
                  <a:schemeClr val="bg1">
                    <a:lumMod val="95000"/>
                  </a:schemeClr>
                </a:solidFill>
              </a:rPr>
              <a:t>NaN</a:t>
            </a:r>
            <a:r>
              <a:rPr lang="en-US" altLang="zh-CN" sz="1400" dirty="0">
                <a:solidFill>
                  <a:schemeClr val="bg1">
                    <a:lumMod val="95000"/>
                  </a:schemeClr>
                </a:solidFill>
              </a:rPr>
              <a:t>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No.02       </a:t>
            </a:r>
            <a:r>
              <a:rPr lang="en-US" altLang="zh-CN" sz="1400" dirty="0" smtClean="0">
                <a:solidFill>
                  <a:schemeClr val="bg1">
                    <a:lumMod val="95000"/>
                  </a:schemeClr>
                </a:solidFill>
              </a:rPr>
              <a:t>       2    Teresa    100.0  </a:t>
            </a:r>
            <a:r>
              <a:rPr lang="en-US" altLang="zh-CN" sz="1400" dirty="0" err="1">
                <a:solidFill>
                  <a:schemeClr val="bg1">
                    <a:lumMod val="95000"/>
                  </a:schemeClr>
                </a:solidFill>
              </a:rPr>
              <a:t>NaN</a:t>
            </a:r>
            <a:r>
              <a:rPr lang="en-US" altLang="zh-CN" sz="1400" dirty="0">
                <a:solidFill>
                  <a:schemeClr val="bg1">
                    <a:lumMod val="95000"/>
                  </a:schemeClr>
                </a:solidFill>
              </a:rPr>
              <a:t>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No.03       </a:t>
            </a:r>
            <a:r>
              <a:rPr lang="en-US" altLang="zh-CN" sz="1400" dirty="0" smtClean="0">
                <a:solidFill>
                  <a:schemeClr val="bg1">
                    <a:lumMod val="95000"/>
                  </a:schemeClr>
                </a:solidFill>
              </a:rPr>
              <a:t>       3        Elly       </a:t>
            </a:r>
            <a:r>
              <a:rPr lang="en-US" altLang="zh-CN" sz="1400" dirty="0">
                <a:solidFill>
                  <a:schemeClr val="bg1">
                    <a:lumMod val="95000"/>
                  </a:schemeClr>
                </a:solidFill>
              </a:rPr>
              <a:t>93.0  </a:t>
            </a:r>
            <a:r>
              <a:rPr lang="en-US" altLang="zh-CN" sz="1400" dirty="0" err="1">
                <a:solidFill>
                  <a:schemeClr val="bg1">
                    <a:lumMod val="95000"/>
                  </a:schemeClr>
                </a:solidFill>
              </a:rPr>
              <a:t>NaN</a:t>
            </a:r>
            <a:r>
              <a:rPr lang="en-US" altLang="zh-CN" sz="1400" dirty="0">
                <a:solidFill>
                  <a:schemeClr val="bg1">
                    <a:lumMod val="95000"/>
                  </a:schemeClr>
                </a:solidFill>
              </a:rPr>
              <a:t>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No.04       </a:t>
            </a:r>
            <a:r>
              <a:rPr lang="en-US" altLang="zh-CN" sz="1400" dirty="0" smtClean="0">
                <a:solidFill>
                  <a:schemeClr val="bg1">
                    <a:lumMod val="95000"/>
                  </a:schemeClr>
                </a:solidFill>
              </a:rPr>
              <a:t>       4    James      98.5  </a:t>
            </a:r>
            <a:r>
              <a:rPr lang="en-US" altLang="zh-CN" sz="1400" dirty="0" err="1">
                <a:solidFill>
                  <a:schemeClr val="bg1">
                    <a:lumMod val="95000"/>
                  </a:schemeClr>
                </a:solidFill>
              </a:rPr>
              <a:t>NaN</a:t>
            </a:r>
            <a:r>
              <a:rPr lang="en-US" altLang="zh-CN" sz="1400" dirty="0">
                <a:solidFill>
                  <a:schemeClr val="bg1">
                    <a:lumMod val="95000"/>
                  </a:schemeClr>
                </a:solidFill>
              </a:rPr>
              <a:t>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No.05       </a:t>
            </a:r>
            <a:r>
              <a:rPr lang="en-US" altLang="zh-CN" sz="1400" dirty="0" smtClean="0">
                <a:solidFill>
                  <a:schemeClr val="bg1">
                    <a:lumMod val="95000"/>
                  </a:schemeClr>
                </a:solidFill>
              </a:rPr>
              <a:t>       5    Nancy      90.5  </a:t>
            </a:r>
            <a:r>
              <a:rPr lang="en-US" altLang="zh-CN" sz="1400" dirty="0" err="1">
                <a:solidFill>
                  <a:schemeClr val="bg1">
                    <a:lumMod val="95000"/>
                  </a:schemeClr>
                </a:solidFill>
              </a:rPr>
              <a:t>NaN</a:t>
            </a:r>
            <a:r>
              <a:rPr lang="en-US" altLang="zh-CN" sz="1400" dirty="0">
                <a:solidFill>
                  <a:schemeClr val="bg1">
                    <a:lumMod val="95000"/>
                  </a:schemeClr>
                </a:solidFill>
              </a:rPr>
              <a:t> </a:t>
            </a:r>
            <a:endParaRPr lang="en-US" altLang="zh-CN" sz="1400" dirty="0">
              <a:solidFill>
                <a:schemeClr val="bg1">
                  <a:lumMod val="9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anim calcmode="lin" valueType="num">
                                      <p:cBhvr>
                                        <p:cTn id="12" dur="500" fill="hold"/>
                                        <p:tgtEl>
                                          <p:spTgt spid="10"/>
                                        </p:tgtEl>
                                        <p:attrNameLst>
                                          <p:attrName>ppt_x</p:attrName>
                                        </p:attrNameLst>
                                      </p:cBhvr>
                                      <p:tavLst>
                                        <p:tav tm="0">
                                          <p:val>
                                            <p:strVal val="#ppt_x"/>
                                          </p:val>
                                        </p:tav>
                                        <p:tav tm="100000">
                                          <p:val>
                                            <p:strVal val="#ppt_x"/>
                                          </p:val>
                                        </p:tav>
                                      </p:tavLst>
                                    </p:anim>
                                    <p:anim calcmode="lin" valueType="num">
                                      <p:cBhvr>
                                        <p:cTn id="13"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anim calcmode="lin" valueType="num">
                                      <p:cBhvr>
                                        <p:cTn id="19" dur="500" fill="hold"/>
                                        <p:tgtEl>
                                          <p:spTgt spid="8"/>
                                        </p:tgtEl>
                                        <p:attrNameLst>
                                          <p:attrName>ppt_x</p:attrName>
                                        </p:attrNameLst>
                                      </p:cBhvr>
                                      <p:tavLst>
                                        <p:tav tm="0">
                                          <p:val>
                                            <p:strVal val="#ppt_x"/>
                                          </p:val>
                                        </p:tav>
                                        <p:tav tm="100000">
                                          <p:val>
                                            <p:strVal val="#ppt_x"/>
                                          </p:val>
                                        </p:tav>
                                      </p:tavLst>
                                    </p:anim>
                                    <p:anim calcmode="lin" valueType="num">
                                      <p:cBhvr>
                                        <p:cTn id="20"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anim calcmode="lin" valueType="num">
                                      <p:cBhvr>
                                        <p:cTn id="26" dur="500" fill="hold"/>
                                        <p:tgtEl>
                                          <p:spTgt spid="13"/>
                                        </p:tgtEl>
                                        <p:attrNameLst>
                                          <p:attrName>ppt_x</p:attrName>
                                        </p:attrNameLst>
                                      </p:cBhvr>
                                      <p:tavLst>
                                        <p:tav tm="0">
                                          <p:val>
                                            <p:strVal val="#ppt_x"/>
                                          </p:val>
                                        </p:tav>
                                        <p:tav tm="100000">
                                          <p:val>
                                            <p:strVal val="#ppt_x"/>
                                          </p:val>
                                        </p:tav>
                                      </p:tavLst>
                                    </p:anim>
                                    <p:anim calcmode="lin" valueType="num">
                                      <p:cBhvr>
                                        <p:cTn id="27"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par>
                          <p:cTn id="38" fill="hold">
                            <p:stCondLst>
                              <p:cond delay="500"/>
                            </p:stCondLst>
                            <p:childTnLst>
                              <p:par>
                                <p:cTn id="39" presetID="42" presetClass="entr" presetSubtype="0" fill="hold" grpId="0" nodeType="after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anim calcmode="lin" valueType="num">
                                      <p:cBhvr>
                                        <p:cTn id="42" dur="500" fill="hold"/>
                                        <p:tgtEl>
                                          <p:spTgt spid="18"/>
                                        </p:tgtEl>
                                        <p:attrNameLst>
                                          <p:attrName>ppt_x</p:attrName>
                                        </p:attrNameLst>
                                      </p:cBhvr>
                                      <p:tavLst>
                                        <p:tav tm="0">
                                          <p:val>
                                            <p:strVal val="#ppt_x"/>
                                          </p:val>
                                        </p:tav>
                                        <p:tav tm="100000">
                                          <p:val>
                                            <p:strVal val="#ppt_x"/>
                                          </p:val>
                                        </p:tav>
                                      </p:tavLst>
                                    </p:anim>
                                    <p:anim calcmode="lin" valueType="num">
                                      <p:cBhvr>
                                        <p:cTn id="43" dur="5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anim calcmode="lin" valueType="num">
                                      <p:cBhvr>
                                        <p:cTn id="49" dur="500" fill="hold"/>
                                        <p:tgtEl>
                                          <p:spTgt spid="19"/>
                                        </p:tgtEl>
                                        <p:attrNameLst>
                                          <p:attrName>ppt_x</p:attrName>
                                        </p:attrNameLst>
                                      </p:cBhvr>
                                      <p:tavLst>
                                        <p:tav tm="0">
                                          <p:val>
                                            <p:strVal val="#ppt_x"/>
                                          </p:val>
                                        </p:tav>
                                        <p:tav tm="100000">
                                          <p:val>
                                            <p:strVal val="#ppt_x"/>
                                          </p:val>
                                        </p:tav>
                                      </p:tavLst>
                                    </p:anim>
                                    <p:anim calcmode="lin" valueType="num">
                                      <p:cBhvr>
                                        <p:cTn id="50" dur="5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8" grpId="0" animBg="1"/>
      <p:bldP spid="13" grpId="0" animBg="1"/>
      <p:bldP spid="14" grpId="0" animBg="1"/>
      <p:bldP spid="17" grpId="0"/>
      <p:bldP spid="18" grpId="0" animBg="1"/>
      <p:bldP spid="1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err="1" smtClean="0">
                <a:solidFill>
                  <a:schemeClr val="bg1">
                    <a:lumMod val="95000"/>
                  </a:schemeClr>
                </a:solidFill>
              </a:rPr>
              <a:t>DataFrame</a:t>
            </a:r>
            <a:r>
              <a:rPr lang="zh-CN" altLang="en-US" sz="2000" b="1" dirty="0" smtClean="0">
                <a:solidFill>
                  <a:schemeClr val="bg1">
                    <a:lumMod val="95000"/>
                  </a:schemeClr>
                </a:solidFill>
              </a:rPr>
              <a:t>对象访问</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2" name="矩形 11"/>
          <p:cNvSpPr/>
          <p:nvPr/>
        </p:nvSpPr>
        <p:spPr>
          <a:xfrm>
            <a:off x="871036" y="978368"/>
            <a:ext cx="3547766" cy="477054"/>
          </a:xfrm>
          <a:prstGeom prst="rect">
            <a:avLst/>
          </a:prstGeom>
        </p:spPr>
        <p:txBody>
          <a:bodyPr wrap="none">
            <a:spAutoFit/>
          </a:bodyPr>
          <a:lstStyle/>
          <a:p>
            <a:r>
              <a:rPr lang="en-US" altLang="zh-CN" sz="2500" b="1" dirty="0" err="1"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DataFrame</a:t>
            </a:r>
            <a:r>
              <a:rPr lang="zh-CN" altLang="en-US" sz="2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的访问操作</a:t>
            </a:r>
            <a:endParaRPr lang="zh-CN" altLang="en-US" sz="25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8" name="矩形 7"/>
          <p:cNvSpPr/>
          <p:nvPr/>
        </p:nvSpPr>
        <p:spPr>
          <a:xfrm>
            <a:off x="1394434" y="1578360"/>
            <a:ext cx="9578366"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通过类似字典标记的方法或属性的方式，可以将</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DataFrame</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的列获取为一个</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Series</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对象。</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语法：</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dataframe</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对象</a:t>
            </a: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列名称</a:t>
            </a: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 ] </a:t>
            </a: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或 </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dataframe</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对象</a:t>
            </a: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列名称</a:t>
            </a:r>
            <a:endPar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1692714" y="5304696"/>
            <a:ext cx="8931743" cy="829945"/>
          </a:xfrm>
          <a:prstGeom prst="rect">
            <a:avLst/>
          </a:prstGeom>
          <a:solidFill>
            <a:schemeClr val="accent4">
              <a:lumMod val="60000"/>
              <a:lumOff val="40000"/>
            </a:schemeClr>
          </a:solidFill>
        </p:spPr>
        <p:txBody>
          <a:bodyPr wrap="square">
            <a:spAutoFit/>
          </a:bodyPr>
          <a:lstStyle/>
          <a:p>
            <a:pPr>
              <a:lnSpc>
                <a:spcPct val="150000"/>
              </a:lnSpc>
            </a:pPr>
            <a:r>
              <a:rPr lang="zh-CN" altLang="en-US" sz="1600" dirty="0" smtClean="0">
                <a:ln w="0"/>
                <a:solidFill>
                  <a:schemeClr val="accent4">
                    <a:lumMod val="50000"/>
                  </a:schemeClr>
                </a:solidFill>
                <a:latin typeface="微软雅黑" panose="020B0503020204020204" pitchFamily="34" charset="-122"/>
                <a:ea typeface="微软雅黑" panose="020B0503020204020204" pitchFamily="34" charset="-122"/>
              </a:rPr>
              <a:t>注意：返回的</a:t>
            </a:r>
            <a:r>
              <a:rPr lang="en-US" altLang="zh-CN" sz="1600" dirty="0" smtClean="0">
                <a:ln w="0"/>
                <a:solidFill>
                  <a:schemeClr val="accent4">
                    <a:lumMod val="50000"/>
                  </a:schemeClr>
                </a:solidFill>
                <a:latin typeface="微软雅黑" panose="020B0503020204020204" pitchFamily="34" charset="-122"/>
                <a:ea typeface="微软雅黑" panose="020B0503020204020204" pitchFamily="34" charset="-122"/>
              </a:rPr>
              <a:t>Series</a:t>
            </a:r>
            <a:r>
              <a:rPr lang="zh-CN" altLang="en-US" sz="1600" dirty="0" smtClean="0">
                <a:ln w="0"/>
                <a:solidFill>
                  <a:schemeClr val="accent4">
                    <a:lumMod val="50000"/>
                  </a:schemeClr>
                </a:solidFill>
                <a:latin typeface="微软雅黑" panose="020B0503020204020204" pitchFamily="34" charset="-122"/>
                <a:ea typeface="微软雅黑" panose="020B0503020204020204" pitchFamily="34" charset="-122"/>
              </a:rPr>
              <a:t>对象拥有原</a:t>
            </a:r>
            <a:r>
              <a:rPr lang="en-US" altLang="zh-CN" sz="1600" dirty="0" err="1" smtClean="0">
                <a:ln w="0"/>
                <a:solidFill>
                  <a:schemeClr val="accent4">
                    <a:lumMod val="50000"/>
                  </a:schemeClr>
                </a:solidFill>
                <a:latin typeface="微软雅黑" panose="020B0503020204020204" pitchFamily="34" charset="-122"/>
                <a:ea typeface="微软雅黑" panose="020B0503020204020204" pitchFamily="34" charset="-122"/>
              </a:rPr>
              <a:t>DataFrame</a:t>
            </a:r>
            <a:r>
              <a:rPr lang="zh-CN" altLang="en-US" sz="1600" b="1" dirty="0" smtClean="0">
                <a:ln w="0"/>
                <a:solidFill>
                  <a:schemeClr val="accent4">
                    <a:lumMod val="50000"/>
                  </a:schemeClr>
                </a:solidFill>
                <a:latin typeface="微软雅黑" panose="020B0503020204020204" pitchFamily="34" charset="-122"/>
                <a:ea typeface="微软雅黑" panose="020B0503020204020204" pitchFamily="34" charset="-122"/>
              </a:rPr>
              <a:t>相同的索引</a:t>
            </a:r>
            <a:r>
              <a:rPr lang="zh-CN" altLang="en-US" sz="1600" dirty="0" smtClean="0">
                <a:ln w="0"/>
                <a:solidFill>
                  <a:schemeClr val="accent4">
                    <a:lumMod val="50000"/>
                  </a:schemeClr>
                </a:solidFill>
                <a:latin typeface="微软雅黑" panose="020B0503020204020204" pitchFamily="34" charset="-122"/>
                <a:ea typeface="微软雅黑" panose="020B0503020204020204" pitchFamily="34" charset="-122"/>
              </a:rPr>
              <a:t>，且其</a:t>
            </a:r>
            <a:r>
              <a:rPr lang="en-US" altLang="zh-CN" sz="1600" dirty="0" smtClean="0">
                <a:ln w="0"/>
                <a:solidFill>
                  <a:schemeClr val="accent4">
                    <a:lumMod val="50000"/>
                  </a:schemeClr>
                </a:solidFill>
                <a:latin typeface="微软雅黑" panose="020B0503020204020204" pitchFamily="34" charset="-122"/>
                <a:ea typeface="微软雅黑" panose="020B0503020204020204" pitchFamily="34" charset="-122"/>
              </a:rPr>
              <a:t>name</a:t>
            </a:r>
            <a:r>
              <a:rPr lang="zh-CN" altLang="en-US" sz="1600" dirty="0" smtClean="0">
                <a:ln w="0"/>
                <a:solidFill>
                  <a:schemeClr val="accent4">
                    <a:lumMod val="50000"/>
                  </a:schemeClr>
                </a:solidFill>
                <a:latin typeface="微软雅黑" panose="020B0503020204020204" pitchFamily="34" charset="-122"/>
                <a:ea typeface="微软雅黑" panose="020B0503020204020204" pitchFamily="34" charset="-122"/>
              </a:rPr>
              <a:t>属性也已经被相应地设置好了。</a:t>
            </a:r>
            <a:endParaRPr lang="en-US" altLang="zh-CN" sz="1600" dirty="0" smtClean="0">
              <a:ln w="0"/>
              <a:solidFill>
                <a:schemeClr val="accent4">
                  <a:lumMod val="50000"/>
                </a:schemeClr>
              </a:solidFill>
              <a:latin typeface="微软雅黑" panose="020B0503020204020204" pitchFamily="34" charset="-122"/>
              <a:ea typeface="微软雅黑" panose="020B0503020204020204" pitchFamily="34" charset="-122"/>
            </a:endParaRPr>
          </a:p>
          <a:p>
            <a:pPr>
              <a:lnSpc>
                <a:spcPct val="150000"/>
              </a:lnSpc>
            </a:pPr>
            <a:endParaRPr lang="zh-CN" altLang="en-US" sz="1600" b="1" dirty="0">
              <a:solidFill>
                <a:schemeClr val="accent4">
                  <a:lumMod val="50000"/>
                </a:schemeClr>
              </a:solidFill>
            </a:endParaRPr>
          </a:p>
        </p:txBody>
      </p:sp>
      <p:sp>
        <p:nvSpPr>
          <p:cNvPr id="7" name="标题 1"/>
          <p:cNvSpPr txBox="1"/>
          <p:nvPr/>
        </p:nvSpPr>
        <p:spPr>
          <a:xfrm>
            <a:off x="1692717" y="2997604"/>
            <a:ext cx="2458369" cy="1138970"/>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a:solidFill>
                  <a:schemeClr val="accent6"/>
                </a:solidFill>
              </a:rPr>
              <a:t># </a:t>
            </a:r>
            <a:r>
              <a:rPr lang="zh-CN" altLang="en-US" sz="1400" dirty="0">
                <a:solidFill>
                  <a:schemeClr val="accent6"/>
                </a:solidFill>
              </a:rPr>
              <a:t>访问</a:t>
            </a:r>
            <a:r>
              <a:rPr lang="en-US" altLang="zh-CN" sz="1400" dirty="0" err="1">
                <a:solidFill>
                  <a:schemeClr val="accent6"/>
                </a:solidFill>
              </a:rPr>
              <a:t>DataFrame</a:t>
            </a:r>
            <a:r>
              <a:rPr lang="zh-CN" altLang="en-US" sz="1400" dirty="0">
                <a:solidFill>
                  <a:schemeClr val="accent6"/>
                </a:solidFill>
              </a:rPr>
              <a:t>对象</a:t>
            </a:r>
            <a:endParaRPr lang="zh-CN" altLang="en-US" sz="1400" dirty="0">
              <a:solidFill>
                <a:schemeClr val="accent6"/>
              </a:solidFill>
            </a:endParaRPr>
          </a:p>
          <a:p>
            <a:pPr>
              <a:lnSpc>
                <a:spcPct val="150000"/>
              </a:lnSpc>
            </a:pPr>
            <a:r>
              <a:rPr lang="en-US" altLang="zh-CN" sz="1400" dirty="0">
                <a:solidFill>
                  <a:srgbClr val="0563C1"/>
                </a:solidFill>
              </a:rPr>
              <a:t>print </a:t>
            </a:r>
            <a:r>
              <a:rPr lang="en-US" altLang="zh-CN" sz="1400" dirty="0">
                <a:solidFill>
                  <a:schemeClr val="tx1">
                    <a:lumMod val="65000"/>
                    <a:lumOff val="35000"/>
                  </a:schemeClr>
                </a:solidFill>
              </a:rPr>
              <a:t>frame3['</a:t>
            </a:r>
            <a:r>
              <a:rPr lang="en-US" altLang="zh-CN" sz="1400" dirty="0">
                <a:solidFill>
                  <a:schemeClr val="accent2"/>
                </a:solidFill>
              </a:rPr>
              <a:t>Name</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ndParaRPr>
          </a:p>
          <a:p>
            <a:pPr>
              <a:lnSpc>
                <a:spcPct val="150000"/>
              </a:lnSpc>
            </a:pPr>
            <a:r>
              <a:rPr lang="en-US" altLang="zh-CN" sz="1400" dirty="0">
                <a:solidFill>
                  <a:srgbClr val="0563C1"/>
                </a:solidFill>
              </a:rPr>
              <a:t>print</a:t>
            </a:r>
            <a:r>
              <a:rPr lang="en-US" altLang="zh-CN" sz="1400" dirty="0">
                <a:solidFill>
                  <a:schemeClr val="tx1">
                    <a:lumMod val="65000"/>
                    <a:lumOff val="35000"/>
                  </a:schemeClr>
                </a:solidFill>
              </a:rPr>
              <a:t> frame3.</a:t>
            </a:r>
            <a:r>
              <a:rPr lang="en-US" altLang="zh-CN" sz="1400" dirty="0">
                <a:solidFill>
                  <a:schemeClr val="accent2"/>
                </a:solidFill>
              </a:rPr>
              <a:t>Scores</a:t>
            </a:r>
            <a:endParaRPr lang="en-US" altLang="zh-CN" sz="1400" dirty="0" smtClean="0">
              <a:solidFill>
                <a:schemeClr val="accent2"/>
              </a:solidFill>
            </a:endParaRPr>
          </a:p>
        </p:txBody>
      </p:sp>
      <p:sp>
        <p:nvSpPr>
          <p:cNvPr id="9" name="矩形 8"/>
          <p:cNvSpPr/>
          <p:nvPr/>
        </p:nvSpPr>
        <p:spPr>
          <a:xfrm>
            <a:off x="1692715" y="2580823"/>
            <a:ext cx="4485005" cy="337185"/>
          </a:xfrm>
          <a:prstGeom prst="rect">
            <a:avLst/>
          </a:prstGeom>
        </p:spPr>
        <p:txBody>
          <a:bodyPr wrap="none">
            <a:spAutoFit/>
          </a:bodyPr>
          <a:lstStyle/>
          <a:p>
            <a:pPr algn="l"/>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示例：创建</a:t>
            </a:r>
            <a:r>
              <a:rPr lang="en-US" altLang="zh-CN" sz="1600" b="1" dirty="0" err="1"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DataFrame</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对象</a:t>
            </a:r>
            <a:r>
              <a:rPr lang="zh-CN" altLang="en-US"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sym typeface="+mn-ea"/>
              </a:rPr>
              <a:t>q03-demo07.py</a:t>
            </a:r>
            <a:r>
              <a:rPr lang="zh-CN" altLang="en-US"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0" name="标题 1"/>
          <p:cNvSpPr txBox="1"/>
          <p:nvPr/>
        </p:nvSpPr>
        <p:spPr>
          <a:xfrm>
            <a:off x="4418802" y="2997604"/>
            <a:ext cx="2910114" cy="2046444"/>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a:solidFill>
                  <a:schemeClr val="bg1">
                    <a:lumMod val="95000"/>
                  </a:schemeClr>
                </a:solidFill>
              </a:rPr>
              <a:t>No.01     Alvin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No.02    Teresa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No.03      Elly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No.04     James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No.05     Nancy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Name: Name, </a:t>
            </a:r>
            <a:r>
              <a:rPr lang="en-US" altLang="zh-CN" sz="1400" dirty="0" err="1">
                <a:solidFill>
                  <a:schemeClr val="bg1">
                    <a:lumMod val="95000"/>
                  </a:schemeClr>
                </a:solidFill>
              </a:rPr>
              <a:t>dtype</a:t>
            </a:r>
            <a:r>
              <a:rPr lang="en-US" altLang="zh-CN" sz="1400" dirty="0">
                <a:solidFill>
                  <a:schemeClr val="bg1">
                    <a:lumMod val="95000"/>
                  </a:schemeClr>
                </a:solidFill>
              </a:rPr>
              <a:t>: object                                                             </a:t>
            </a:r>
            <a:endParaRPr lang="en-US" altLang="zh-CN" sz="1400" dirty="0">
              <a:solidFill>
                <a:schemeClr val="bg1">
                  <a:lumMod val="95000"/>
                </a:schemeClr>
              </a:solidFill>
            </a:endParaRPr>
          </a:p>
        </p:txBody>
      </p:sp>
      <p:sp>
        <p:nvSpPr>
          <p:cNvPr id="11" name="标题 1"/>
          <p:cNvSpPr txBox="1"/>
          <p:nvPr/>
        </p:nvSpPr>
        <p:spPr>
          <a:xfrm>
            <a:off x="7596632" y="2997604"/>
            <a:ext cx="2816602" cy="2046444"/>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smtClean="0">
                <a:solidFill>
                  <a:schemeClr val="bg1">
                    <a:lumMod val="95000"/>
                  </a:schemeClr>
                </a:solidFill>
              </a:rPr>
              <a:t>No.01     </a:t>
            </a:r>
            <a:r>
              <a:rPr lang="en-US" altLang="zh-CN" sz="1400" dirty="0">
                <a:solidFill>
                  <a:schemeClr val="bg1">
                    <a:lumMod val="95000"/>
                  </a:schemeClr>
                </a:solidFill>
              </a:rPr>
              <a:t>98.5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No.02    100.0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No.03     93.0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No.04     98.5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No.05     90.5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Name: Scores, </a:t>
            </a:r>
            <a:r>
              <a:rPr lang="en-US" altLang="zh-CN" sz="1400" dirty="0" err="1">
                <a:solidFill>
                  <a:schemeClr val="bg1">
                    <a:lumMod val="95000"/>
                  </a:schemeClr>
                </a:solidFill>
              </a:rPr>
              <a:t>dtype</a:t>
            </a:r>
            <a:r>
              <a:rPr lang="en-US" altLang="zh-CN" sz="1400" dirty="0">
                <a:solidFill>
                  <a:schemeClr val="bg1">
                    <a:lumMod val="95000"/>
                  </a:schemeClr>
                </a:solidFill>
              </a:rPr>
              <a:t>: float64 </a:t>
            </a:r>
            <a:endParaRPr lang="en-US" altLang="zh-CN" sz="1400" dirty="0" smtClean="0">
              <a:solidFill>
                <a:schemeClr val="bg1">
                  <a:lumMod val="9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anim calcmode="lin" valueType="num">
                                      <p:cBhvr>
                                        <p:cTn id="12" dur="500" fill="hold"/>
                                        <p:tgtEl>
                                          <p:spTgt spid="7"/>
                                        </p:tgtEl>
                                        <p:attrNameLst>
                                          <p:attrName>ppt_x</p:attrName>
                                        </p:attrNameLst>
                                      </p:cBhvr>
                                      <p:tavLst>
                                        <p:tav tm="0">
                                          <p:val>
                                            <p:strVal val="#ppt_x"/>
                                          </p:val>
                                        </p:tav>
                                        <p:tav tm="100000">
                                          <p:val>
                                            <p:strVal val="#ppt_x"/>
                                          </p:val>
                                        </p:tav>
                                      </p:tavLst>
                                    </p:anim>
                                    <p:anim calcmode="lin" valueType="num">
                                      <p:cBhvr>
                                        <p:cTn id="13"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animBg="1"/>
      <p:bldP spid="9" grpId="0"/>
      <p:bldP spid="10"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7" name="标题 1"/>
          <p:cNvSpPr txBox="1"/>
          <p:nvPr/>
        </p:nvSpPr>
        <p:spPr>
          <a:xfrm>
            <a:off x="1248147" y="1872795"/>
            <a:ext cx="8940882" cy="2656113"/>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210000"/>
              </a:lnSpc>
            </a:pPr>
            <a:r>
              <a:rPr lang="zh-CN" altLang="en-US" sz="1400" dirty="0" smtClean="0">
                <a:solidFill>
                  <a:schemeClr val="tx1">
                    <a:lumMod val="65000"/>
                    <a:lumOff val="35000"/>
                  </a:schemeClr>
                </a:solidFill>
              </a:rPr>
              <a:t>目标</a:t>
            </a:r>
            <a:r>
              <a:rPr lang="en-US" altLang="zh-CN" sz="1400" dirty="0" smtClean="0">
                <a:solidFill>
                  <a:schemeClr val="tx1">
                    <a:lumMod val="65000"/>
                    <a:lumOff val="35000"/>
                  </a:schemeClr>
                </a:solidFill>
              </a:rPr>
              <a:t>1</a:t>
            </a:r>
            <a:r>
              <a:rPr lang="zh-CN" altLang="en-US" sz="1400" b="0" dirty="0" smtClean="0">
                <a:solidFill>
                  <a:schemeClr val="tx1">
                    <a:lumMod val="65000"/>
                    <a:lumOff val="35000"/>
                  </a:schemeClr>
                </a:solidFill>
              </a:rPr>
              <a:t>：</a:t>
            </a:r>
            <a:r>
              <a:rPr lang="en-US" altLang="zh-CN" sz="1400" b="0" dirty="0" smtClean="0">
                <a:solidFill>
                  <a:schemeClr val="tx1">
                    <a:lumMod val="65000"/>
                    <a:lumOff val="35000"/>
                  </a:schemeClr>
                </a:solidFill>
              </a:rPr>
              <a:t>Series</a:t>
            </a:r>
            <a:r>
              <a:rPr lang="zh-CN" altLang="en-US" sz="1400" b="0" dirty="0" smtClean="0">
                <a:solidFill>
                  <a:schemeClr val="tx1">
                    <a:lumMod val="65000"/>
                    <a:lumOff val="35000"/>
                  </a:schemeClr>
                </a:solidFill>
              </a:rPr>
              <a:t>和</a:t>
            </a:r>
            <a:r>
              <a:rPr lang="en-US" altLang="zh-CN" sz="1400" b="0" dirty="0" err="1" smtClean="0">
                <a:solidFill>
                  <a:schemeClr val="tx1">
                    <a:lumMod val="65000"/>
                    <a:lumOff val="35000"/>
                  </a:schemeClr>
                </a:solidFill>
              </a:rPr>
              <a:t>DataFrame</a:t>
            </a:r>
            <a:r>
              <a:rPr lang="zh-CN" altLang="en-US" sz="1400" b="0" dirty="0" smtClean="0">
                <a:solidFill>
                  <a:schemeClr val="tx1">
                    <a:lumMod val="65000"/>
                    <a:lumOff val="35000"/>
                  </a:schemeClr>
                </a:solidFill>
              </a:rPr>
              <a:t>对象</a:t>
            </a:r>
            <a:endParaRPr lang="en-US" altLang="zh-CN" sz="1400" b="0" dirty="0" smtClean="0">
              <a:solidFill>
                <a:schemeClr val="tx1">
                  <a:lumMod val="65000"/>
                  <a:lumOff val="35000"/>
                </a:schemeClr>
              </a:solidFill>
            </a:endParaRPr>
          </a:p>
          <a:p>
            <a:pPr>
              <a:lnSpc>
                <a:spcPct val="210000"/>
              </a:lnSpc>
            </a:pPr>
            <a:r>
              <a:rPr lang="zh-CN" altLang="en-US" sz="1400" dirty="0" smtClean="0">
                <a:solidFill>
                  <a:schemeClr val="accent6"/>
                </a:solidFill>
              </a:rPr>
              <a:t>目标</a:t>
            </a:r>
            <a:r>
              <a:rPr lang="en-US" altLang="zh-CN" sz="1400" dirty="0" smtClean="0">
                <a:solidFill>
                  <a:schemeClr val="accent6"/>
                </a:solidFill>
              </a:rPr>
              <a:t>2</a:t>
            </a:r>
            <a:r>
              <a:rPr lang="zh-CN" altLang="en-US" sz="1400" b="0" dirty="0" smtClean="0">
                <a:solidFill>
                  <a:schemeClr val="accent6"/>
                </a:solidFill>
              </a:rPr>
              <a:t>：重新索引</a:t>
            </a:r>
            <a:endParaRPr lang="en-US" altLang="zh-CN" sz="1400" b="0" dirty="0" smtClean="0">
              <a:solidFill>
                <a:schemeClr val="accent6"/>
              </a:solidFill>
            </a:endParaRPr>
          </a:p>
          <a:p>
            <a:pPr>
              <a:lnSpc>
                <a:spcPct val="210000"/>
              </a:lnSpc>
            </a:pPr>
            <a:r>
              <a:rPr lang="zh-CN" altLang="en-US" sz="1400" dirty="0" smtClean="0">
                <a:solidFill>
                  <a:schemeClr val="accent6"/>
                </a:solidFill>
              </a:rPr>
              <a:t>目标</a:t>
            </a:r>
            <a:r>
              <a:rPr lang="en-US" altLang="zh-CN" sz="1400" dirty="0" smtClean="0">
                <a:solidFill>
                  <a:schemeClr val="accent6"/>
                </a:solidFill>
              </a:rPr>
              <a:t>3</a:t>
            </a:r>
            <a:r>
              <a:rPr lang="zh-CN" altLang="en-US" sz="1400" b="0" dirty="0" smtClean="0">
                <a:solidFill>
                  <a:schemeClr val="accent6"/>
                </a:solidFill>
              </a:rPr>
              <a:t>：丢弃轴值处理</a:t>
            </a:r>
            <a:endParaRPr lang="en-US" altLang="zh-CN" sz="1400" b="0" dirty="0" smtClean="0">
              <a:solidFill>
                <a:schemeClr val="accent6"/>
              </a:solidFill>
            </a:endParaRPr>
          </a:p>
          <a:p>
            <a:pPr>
              <a:lnSpc>
                <a:spcPct val="210000"/>
              </a:lnSpc>
            </a:pPr>
            <a:r>
              <a:rPr lang="zh-CN" altLang="en-US" sz="1400" dirty="0" smtClean="0">
                <a:solidFill>
                  <a:schemeClr val="accent6"/>
                </a:solidFill>
              </a:rPr>
              <a:t>目标</a:t>
            </a:r>
            <a:r>
              <a:rPr lang="en-US" altLang="zh-CN" sz="1400" dirty="0" smtClean="0">
                <a:solidFill>
                  <a:schemeClr val="accent6"/>
                </a:solidFill>
              </a:rPr>
              <a:t>4</a:t>
            </a:r>
            <a:r>
              <a:rPr lang="zh-CN" altLang="en-US" sz="1400" b="0" dirty="0" smtClean="0">
                <a:solidFill>
                  <a:schemeClr val="accent6"/>
                </a:solidFill>
              </a:rPr>
              <a:t>：索引、选取和过滤</a:t>
            </a:r>
            <a:endParaRPr lang="en-US" altLang="zh-CN" sz="1400" b="0" dirty="0" smtClean="0">
              <a:solidFill>
                <a:schemeClr val="accent6"/>
              </a:solidFill>
            </a:endParaRPr>
          </a:p>
          <a:p>
            <a:pPr>
              <a:lnSpc>
                <a:spcPct val="210000"/>
              </a:lnSpc>
            </a:pPr>
            <a:r>
              <a:rPr lang="zh-CN" altLang="en-US" sz="1400" dirty="0" smtClean="0">
                <a:solidFill>
                  <a:schemeClr val="accent6"/>
                </a:solidFill>
              </a:rPr>
              <a:t>目标</a:t>
            </a:r>
            <a:r>
              <a:rPr lang="en-US" altLang="zh-CN" sz="1400" dirty="0" smtClean="0">
                <a:solidFill>
                  <a:schemeClr val="accent6"/>
                </a:solidFill>
              </a:rPr>
              <a:t>5</a:t>
            </a:r>
            <a:r>
              <a:rPr lang="zh-CN" altLang="en-US" sz="1400" b="0" dirty="0" smtClean="0">
                <a:solidFill>
                  <a:schemeClr val="accent6"/>
                </a:solidFill>
              </a:rPr>
              <a:t>：算术运算和数据对齐</a:t>
            </a:r>
            <a:endParaRPr lang="en-US" altLang="zh-CN" sz="1400" b="0" dirty="0" smtClean="0">
              <a:solidFill>
                <a:schemeClr val="accent6"/>
              </a:solidFill>
            </a:endParaRPr>
          </a:p>
          <a:p>
            <a:pPr>
              <a:lnSpc>
                <a:spcPct val="210000"/>
              </a:lnSpc>
            </a:pPr>
            <a:r>
              <a:rPr lang="zh-CN" altLang="en-US" sz="1400" dirty="0" smtClean="0">
                <a:solidFill>
                  <a:schemeClr val="accent6"/>
                </a:solidFill>
              </a:rPr>
              <a:t>目标</a:t>
            </a:r>
            <a:r>
              <a:rPr lang="en-US" altLang="zh-CN" sz="1400" dirty="0" smtClean="0">
                <a:solidFill>
                  <a:schemeClr val="accent6"/>
                </a:solidFill>
              </a:rPr>
              <a:t>6</a:t>
            </a:r>
            <a:r>
              <a:rPr lang="zh-CN" altLang="en-US" sz="1400" b="0" smtClean="0">
                <a:solidFill>
                  <a:schemeClr val="accent6"/>
                </a:solidFill>
              </a:rPr>
              <a:t>：排序</a:t>
            </a:r>
            <a:endParaRPr lang="en-US" altLang="zh-CN" sz="1400" b="0" dirty="0">
              <a:solidFill>
                <a:schemeClr val="accent6"/>
              </a:solidFill>
            </a:endParaRPr>
          </a:p>
        </p:txBody>
      </p:sp>
      <p:sp>
        <p:nvSpPr>
          <p:cNvPr id="6" name="副标题 2"/>
          <p:cNvSpPr txBox="1"/>
          <p:nvPr/>
        </p:nvSpPr>
        <p:spPr>
          <a:xfrm>
            <a:off x="9085943" y="194823"/>
            <a:ext cx="2728686"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本 章 内 容</a:t>
            </a:r>
            <a:endParaRPr lang="zh-CN" altLang="en-US" sz="2000" b="1" dirty="0">
              <a:solidFill>
                <a:schemeClr val="bg1">
                  <a:lumMod val="95000"/>
                </a:schemeClr>
              </a:solidFill>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99801" y="5956768"/>
            <a:ext cx="714828" cy="714828"/>
          </a:xfrm>
          <a:prstGeom prst="rect">
            <a:avLst/>
          </a:prstGeom>
        </p:spPr>
      </p:pic>
      <p:sp>
        <p:nvSpPr>
          <p:cNvPr id="11" name="标题 1"/>
          <p:cNvSpPr txBox="1"/>
          <p:nvPr/>
        </p:nvSpPr>
        <p:spPr>
          <a:xfrm>
            <a:off x="703862" y="1170199"/>
            <a:ext cx="1371682"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r>
              <a:rPr lang="zh-CN" altLang="en-US" sz="3000" dirty="0" smtClean="0">
                <a:solidFill>
                  <a:schemeClr val="tx1">
                    <a:lumMod val="65000"/>
                    <a:lumOff val="35000"/>
                  </a:schemeClr>
                </a:solidFill>
              </a:rPr>
              <a:t>知识点</a:t>
            </a:r>
            <a:endParaRPr lang="zh-CN" altLang="en-US" sz="30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err="1" smtClean="0">
                <a:solidFill>
                  <a:schemeClr val="bg1">
                    <a:lumMod val="95000"/>
                  </a:schemeClr>
                </a:solidFill>
              </a:rPr>
              <a:t>DataFrame</a:t>
            </a:r>
            <a:r>
              <a:rPr lang="zh-CN" altLang="en-US" sz="2000" b="1" dirty="0" smtClean="0">
                <a:solidFill>
                  <a:schemeClr val="bg1">
                    <a:lumMod val="95000"/>
                  </a:schemeClr>
                </a:solidFill>
              </a:rPr>
              <a:t>对象操作</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2" name="矩形 11"/>
          <p:cNvSpPr/>
          <p:nvPr/>
        </p:nvSpPr>
        <p:spPr>
          <a:xfrm>
            <a:off x="871036" y="978368"/>
            <a:ext cx="3227165" cy="477054"/>
          </a:xfrm>
          <a:prstGeom prst="rect">
            <a:avLst/>
          </a:prstGeom>
        </p:spPr>
        <p:txBody>
          <a:bodyPr wrap="none">
            <a:spAutoFit/>
          </a:bodyPr>
          <a:lstStyle/>
          <a:p>
            <a:r>
              <a:rPr lang="en-US" altLang="zh-CN" sz="2500" b="1" dirty="0" err="1"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DataFrame</a:t>
            </a:r>
            <a:r>
              <a:rPr lang="zh-CN" altLang="en-US" sz="2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数据操作</a:t>
            </a:r>
            <a:endParaRPr lang="zh-CN" altLang="en-US" sz="25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8" name="矩形 7"/>
          <p:cNvSpPr/>
          <p:nvPr/>
        </p:nvSpPr>
        <p:spPr>
          <a:xfrm>
            <a:off x="1394434" y="1578360"/>
            <a:ext cx="9578366"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列可以通过赋值的方式进行修改。</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例如，我们可以给那个空的“</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Age</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”列赋值上一个标量（即一个常量值）或一组值。</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标题 1"/>
          <p:cNvSpPr txBox="1"/>
          <p:nvPr/>
        </p:nvSpPr>
        <p:spPr>
          <a:xfrm>
            <a:off x="4610091" y="3055660"/>
            <a:ext cx="2995397" cy="1797072"/>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a:solidFill>
                  <a:schemeClr val="accent6"/>
                </a:solidFill>
              </a:rPr>
              <a:t># </a:t>
            </a:r>
            <a:r>
              <a:rPr lang="zh-CN" altLang="en-US" sz="1400" dirty="0">
                <a:solidFill>
                  <a:schemeClr val="accent6"/>
                </a:solidFill>
              </a:rPr>
              <a:t>为</a:t>
            </a:r>
            <a:r>
              <a:rPr lang="en-US" altLang="zh-CN" sz="1400" dirty="0">
                <a:solidFill>
                  <a:schemeClr val="accent6"/>
                </a:solidFill>
              </a:rPr>
              <a:t>Age</a:t>
            </a:r>
            <a:r>
              <a:rPr lang="zh-CN" altLang="en-US" sz="1400" dirty="0">
                <a:solidFill>
                  <a:schemeClr val="accent6"/>
                </a:solidFill>
              </a:rPr>
              <a:t>列赋值</a:t>
            </a:r>
            <a:endParaRPr lang="zh-CN" altLang="en-US" sz="1400" dirty="0">
              <a:solidFill>
                <a:schemeClr val="accent6"/>
              </a:solidFill>
            </a:endParaRPr>
          </a:p>
          <a:p>
            <a:pPr>
              <a:lnSpc>
                <a:spcPct val="150000"/>
              </a:lnSpc>
            </a:pPr>
            <a:r>
              <a:rPr lang="en-US" altLang="zh-CN" sz="1400" dirty="0">
                <a:solidFill>
                  <a:schemeClr val="tx1">
                    <a:lumMod val="65000"/>
                    <a:lumOff val="35000"/>
                  </a:schemeClr>
                </a:solidFill>
              </a:rPr>
              <a:t>frame3['Age'] = 16</a:t>
            </a:r>
            <a:endParaRPr lang="en-US" altLang="zh-CN" sz="1400" dirty="0">
              <a:solidFill>
                <a:schemeClr val="tx1">
                  <a:lumMod val="65000"/>
                  <a:lumOff val="35000"/>
                </a:schemeClr>
              </a:solidFill>
            </a:endParaRPr>
          </a:p>
          <a:p>
            <a:pPr>
              <a:lnSpc>
                <a:spcPct val="150000"/>
              </a:lnSpc>
            </a:pPr>
            <a:r>
              <a:rPr lang="en-US" altLang="zh-CN" sz="1400" dirty="0">
                <a:solidFill>
                  <a:srgbClr val="0563C1"/>
                </a:solidFill>
              </a:rPr>
              <a:t>print</a:t>
            </a:r>
            <a:r>
              <a:rPr lang="en-US" altLang="zh-CN" sz="1400" dirty="0">
                <a:solidFill>
                  <a:schemeClr val="tx1">
                    <a:lumMod val="65000"/>
                    <a:lumOff val="35000"/>
                  </a:schemeClr>
                </a:solidFill>
              </a:rPr>
              <a:t> frame3</a:t>
            </a:r>
            <a:endParaRPr lang="en-US" altLang="zh-CN" sz="1400" dirty="0">
              <a:solidFill>
                <a:schemeClr val="tx1">
                  <a:lumMod val="65000"/>
                  <a:lumOff val="35000"/>
                </a:schemeClr>
              </a:solidFill>
            </a:endParaRPr>
          </a:p>
          <a:p>
            <a:pPr>
              <a:lnSpc>
                <a:spcPct val="150000"/>
              </a:lnSpc>
            </a:pPr>
            <a:r>
              <a:rPr lang="en-US" altLang="zh-CN" sz="1400" dirty="0">
                <a:solidFill>
                  <a:schemeClr val="tx1">
                    <a:lumMod val="65000"/>
                    <a:lumOff val="35000"/>
                  </a:schemeClr>
                </a:solidFill>
              </a:rPr>
              <a:t>frame3['Age'] = </a:t>
            </a:r>
            <a:r>
              <a:rPr lang="en-US" altLang="zh-CN" sz="1400" dirty="0" err="1">
                <a:solidFill>
                  <a:schemeClr val="tx1">
                    <a:lumMod val="65000"/>
                    <a:lumOff val="35000"/>
                  </a:schemeClr>
                </a:solidFill>
              </a:rPr>
              <a:t>np.</a:t>
            </a:r>
            <a:r>
              <a:rPr lang="en-US" altLang="zh-CN" sz="1400" dirty="0" err="1">
                <a:solidFill>
                  <a:schemeClr val="accent2"/>
                </a:solidFill>
              </a:rPr>
              <a:t>arange</a:t>
            </a:r>
            <a:r>
              <a:rPr lang="en-US" altLang="zh-CN" sz="1400" dirty="0">
                <a:solidFill>
                  <a:schemeClr val="tx1">
                    <a:lumMod val="65000"/>
                    <a:lumOff val="35000"/>
                  </a:schemeClr>
                </a:solidFill>
              </a:rPr>
              <a:t>(5)</a:t>
            </a:r>
            <a:endParaRPr lang="en-US" altLang="zh-CN" sz="1400" dirty="0">
              <a:solidFill>
                <a:schemeClr val="tx1">
                  <a:lumMod val="65000"/>
                  <a:lumOff val="35000"/>
                </a:schemeClr>
              </a:solidFill>
            </a:endParaRPr>
          </a:p>
          <a:p>
            <a:pPr>
              <a:lnSpc>
                <a:spcPct val="150000"/>
              </a:lnSpc>
            </a:pPr>
            <a:r>
              <a:rPr lang="en-US" altLang="zh-CN" sz="1400" dirty="0">
                <a:solidFill>
                  <a:srgbClr val="0563C1"/>
                </a:solidFill>
              </a:rPr>
              <a:t>print </a:t>
            </a:r>
            <a:r>
              <a:rPr lang="en-US" altLang="zh-CN" sz="1400" dirty="0">
                <a:solidFill>
                  <a:schemeClr val="tx1">
                    <a:lumMod val="65000"/>
                    <a:lumOff val="35000"/>
                  </a:schemeClr>
                </a:solidFill>
              </a:rPr>
              <a:t>frame3</a:t>
            </a:r>
            <a:endParaRPr lang="en-US" altLang="zh-CN" sz="1400" dirty="0" smtClean="0">
              <a:solidFill>
                <a:schemeClr val="tx1">
                  <a:lumMod val="65000"/>
                  <a:lumOff val="35000"/>
                </a:schemeClr>
              </a:solidFill>
            </a:endParaRPr>
          </a:p>
        </p:txBody>
      </p:sp>
      <p:sp>
        <p:nvSpPr>
          <p:cNvPr id="9" name="矩形 8"/>
          <p:cNvSpPr/>
          <p:nvPr/>
        </p:nvSpPr>
        <p:spPr>
          <a:xfrm>
            <a:off x="1692715" y="2580823"/>
            <a:ext cx="4891405" cy="337185"/>
          </a:xfrm>
          <a:prstGeom prst="rect">
            <a:avLst/>
          </a:prstGeom>
        </p:spPr>
        <p:txBody>
          <a:bodyPr wrap="none">
            <a:spAutoFit/>
          </a:bodyPr>
          <a:lstStyle/>
          <a:p>
            <a:pPr algn="l"/>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a:t>
            </a:r>
            <a:r>
              <a:rPr lang="en-US" altLang="zh-CN" sz="1600" b="1" dirty="0" err="1"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DataFrame</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对象数据访问</a:t>
            </a:r>
            <a:r>
              <a:rPr lang="zh-CN" altLang="en-US"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sym typeface="+mn-ea"/>
              </a:rPr>
              <a:t>q03-demo07.py</a:t>
            </a:r>
            <a:r>
              <a:rPr lang="zh-CN" altLang="en-US"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0" name="标题 1"/>
          <p:cNvSpPr txBox="1"/>
          <p:nvPr/>
        </p:nvSpPr>
        <p:spPr>
          <a:xfrm>
            <a:off x="7945775" y="2749400"/>
            <a:ext cx="3680170" cy="2046444"/>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a:solidFill>
                  <a:schemeClr val="bg1">
                    <a:lumMod val="95000"/>
                  </a:schemeClr>
                </a:solidFill>
              </a:rPr>
              <a:t> </a:t>
            </a:r>
            <a:r>
              <a:rPr lang="en-US" altLang="zh-CN" sz="1400" dirty="0" smtClean="0">
                <a:solidFill>
                  <a:schemeClr val="bg1">
                    <a:lumMod val="95000"/>
                  </a:schemeClr>
                </a:solidFill>
              </a:rPr>
              <a:t>           Number    </a:t>
            </a:r>
            <a:r>
              <a:rPr lang="en-US" altLang="zh-CN" sz="1400" dirty="0">
                <a:solidFill>
                  <a:schemeClr val="bg1">
                    <a:lumMod val="95000"/>
                  </a:schemeClr>
                </a:solidFill>
              </a:rPr>
              <a:t>Name  Scores  Age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No.01       </a:t>
            </a:r>
            <a:r>
              <a:rPr lang="en-US" altLang="zh-CN" sz="1400" dirty="0" smtClean="0">
                <a:solidFill>
                  <a:schemeClr val="bg1">
                    <a:lumMod val="95000"/>
                  </a:schemeClr>
                </a:solidFill>
              </a:rPr>
              <a:t>      1      Alvin      </a:t>
            </a:r>
            <a:r>
              <a:rPr lang="en-US" altLang="zh-CN" sz="1400" dirty="0">
                <a:solidFill>
                  <a:schemeClr val="bg1">
                    <a:lumMod val="95000"/>
                  </a:schemeClr>
                </a:solidFill>
              </a:rPr>
              <a:t>98.5   </a:t>
            </a:r>
            <a:r>
              <a:rPr lang="en-US" altLang="zh-CN" sz="1400" dirty="0" smtClean="0">
                <a:solidFill>
                  <a:schemeClr val="bg1">
                    <a:lumMod val="95000"/>
                  </a:schemeClr>
                </a:solidFill>
              </a:rPr>
              <a:t> 16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No.02       </a:t>
            </a:r>
            <a:r>
              <a:rPr lang="en-US" altLang="zh-CN" sz="1400" dirty="0" smtClean="0">
                <a:solidFill>
                  <a:schemeClr val="bg1">
                    <a:lumMod val="95000"/>
                  </a:schemeClr>
                </a:solidFill>
              </a:rPr>
              <a:t>      2    Teresa    100.0    16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No.03       </a:t>
            </a:r>
            <a:r>
              <a:rPr lang="en-US" altLang="zh-CN" sz="1400" dirty="0" smtClean="0">
                <a:solidFill>
                  <a:schemeClr val="bg1">
                    <a:lumMod val="95000"/>
                  </a:schemeClr>
                </a:solidFill>
              </a:rPr>
              <a:t>      3        Elly       93.0    16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No.04       </a:t>
            </a:r>
            <a:r>
              <a:rPr lang="en-US" altLang="zh-CN" sz="1400" dirty="0" smtClean="0">
                <a:solidFill>
                  <a:schemeClr val="bg1">
                    <a:lumMod val="95000"/>
                  </a:schemeClr>
                </a:solidFill>
              </a:rPr>
              <a:t>      4    James      98.5    16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No.05       </a:t>
            </a:r>
            <a:r>
              <a:rPr lang="en-US" altLang="zh-CN" sz="1400" dirty="0" smtClean="0">
                <a:solidFill>
                  <a:schemeClr val="bg1">
                    <a:lumMod val="95000"/>
                  </a:schemeClr>
                </a:solidFill>
              </a:rPr>
              <a:t>      5    Nancy      90.5    16 </a:t>
            </a:r>
            <a:endParaRPr lang="en-US" altLang="zh-CN" sz="1400" dirty="0">
              <a:solidFill>
                <a:schemeClr val="bg1">
                  <a:lumMod val="95000"/>
                </a:schemeClr>
              </a:solidFill>
            </a:endParaRPr>
          </a:p>
        </p:txBody>
      </p:sp>
      <p:sp>
        <p:nvSpPr>
          <p:cNvPr id="13" name="标题 1"/>
          <p:cNvSpPr txBox="1"/>
          <p:nvPr/>
        </p:nvSpPr>
        <p:spPr>
          <a:xfrm>
            <a:off x="644533" y="4078882"/>
            <a:ext cx="3680170" cy="2046444"/>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a:solidFill>
                  <a:schemeClr val="bg1">
                    <a:lumMod val="95000"/>
                  </a:schemeClr>
                </a:solidFill>
              </a:rPr>
              <a:t> </a:t>
            </a:r>
            <a:r>
              <a:rPr lang="en-US" altLang="zh-CN" sz="1400" dirty="0" smtClean="0">
                <a:solidFill>
                  <a:schemeClr val="bg1">
                    <a:lumMod val="95000"/>
                  </a:schemeClr>
                </a:solidFill>
              </a:rPr>
              <a:t>           Number    </a:t>
            </a:r>
            <a:r>
              <a:rPr lang="en-US" altLang="zh-CN" sz="1400" dirty="0">
                <a:solidFill>
                  <a:schemeClr val="bg1">
                    <a:lumMod val="95000"/>
                  </a:schemeClr>
                </a:solidFill>
              </a:rPr>
              <a:t>Name  Scores  Age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No.01       </a:t>
            </a:r>
            <a:r>
              <a:rPr lang="en-US" altLang="zh-CN" sz="1400" dirty="0" smtClean="0">
                <a:solidFill>
                  <a:schemeClr val="bg1">
                    <a:lumMod val="95000"/>
                  </a:schemeClr>
                </a:solidFill>
              </a:rPr>
              <a:t>      1      Alvin      </a:t>
            </a:r>
            <a:r>
              <a:rPr lang="en-US" altLang="zh-CN" sz="1400" dirty="0">
                <a:solidFill>
                  <a:schemeClr val="bg1">
                    <a:lumMod val="95000"/>
                  </a:schemeClr>
                </a:solidFill>
              </a:rPr>
              <a:t>98.5   </a:t>
            </a:r>
            <a:r>
              <a:rPr lang="en-US" altLang="zh-CN" sz="1400" dirty="0" smtClean="0">
                <a:solidFill>
                  <a:schemeClr val="bg1">
                    <a:lumMod val="95000"/>
                  </a:schemeClr>
                </a:solidFill>
              </a:rPr>
              <a:t>   0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No.02       </a:t>
            </a:r>
            <a:r>
              <a:rPr lang="en-US" altLang="zh-CN" sz="1400" dirty="0" smtClean="0">
                <a:solidFill>
                  <a:schemeClr val="bg1">
                    <a:lumMod val="95000"/>
                  </a:schemeClr>
                </a:solidFill>
              </a:rPr>
              <a:t>      2    Teresa    100.0      1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No.03       </a:t>
            </a:r>
            <a:r>
              <a:rPr lang="en-US" altLang="zh-CN" sz="1400" dirty="0" smtClean="0">
                <a:solidFill>
                  <a:schemeClr val="bg1">
                    <a:lumMod val="95000"/>
                  </a:schemeClr>
                </a:solidFill>
              </a:rPr>
              <a:t>      3        Elly       93.0      2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No.04       </a:t>
            </a:r>
            <a:r>
              <a:rPr lang="en-US" altLang="zh-CN" sz="1400" dirty="0" smtClean="0">
                <a:solidFill>
                  <a:schemeClr val="bg1">
                    <a:lumMod val="95000"/>
                  </a:schemeClr>
                </a:solidFill>
              </a:rPr>
              <a:t>      4    James      98.5      3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No.05       </a:t>
            </a:r>
            <a:r>
              <a:rPr lang="en-US" altLang="zh-CN" sz="1400" dirty="0" smtClean="0">
                <a:solidFill>
                  <a:schemeClr val="bg1">
                    <a:lumMod val="95000"/>
                  </a:schemeClr>
                </a:solidFill>
              </a:rPr>
              <a:t>      5    Nancy      90.5     4 </a:t>
            </a:r>
            <a:endParaRPr lang="en-US" altLang="zh-CN" sz="1400" dirty="0">
              <a:solidFill>
                <a:schemeClr val="bg1">
                  <a:lumMod val="9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anim calcmode="lin" valueType="num">
                                      <p:cBhvr>
                                        <p:cTn id="12" dur="500" fill="hold"/>
                                        <p:tgtEl>
                                          <p:spTgt spid="7"/>
                                        </p:tgtEl>
                                        <p:attrNameLst>
                                          <p:attrName>ppt_x</p:attrName>
                                        </p:attrNameLst>
                                      </p:cBhvr>
                                      <p:tavLst>
                                        <p:tav tm="0">
                                          <p:val>
                                            <p:strVal val="#ppt_x"/>
                                          </p:val>
                                        </p:tav>
                                        <p:tav tm="100000">
                                          <p:val>
                                            <p:strVal val="#ppt_x"/>
                                          </p:val>
                                        </p:tav>
                                      </p:tavLst>
                                    </p:anim>
                                    <p:anim calcmode="lin" valueType="num">
                                      <p:cBhvr>
                                        <p:cTn id="13"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err="1" smtClean="0">
                <a:solidFill>
                  <a:schemeClr val="bg1">
                    <a:lumMod val="95000"/>
                  </a:schemeClr>
                </a:solidFill>
              </a:rPr>
              <a:t>DataFrame</a:t>
            </a:r>
            <a:r>
              <a:rPr lang="zh-CN" altLang="en-US" sz="2000" b="1" dirty="0" smtClean="0">
                <a:solidFill>
                  <a:schemeClr val="bg1">
                    <a:lumMod val="95000"/>
                  </a:schemeClr>
                </a:solidFill>
              </a:rPr>
              <a:t>对象操作</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矩形 7"/>
          <p:cNvSpPr/>
          <p:nvPr/>
        </p:nvSpPr>
        <p:spPr>
          <a:xfrm>
            <a:off x="944492" y="1012304"/>
            <a:ext cx="9578366"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将列表或数组赋值给某个列时，其长度必须跟</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DataFrame</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的长度</a:t>
            </a:r>
            <a:r>
              <a:rPr lang="zh-CN" altLang="en-US" sz="1600" dirty="0" smtClean="0">
                <a:ln w="0"/>
                <a:solidFill>
                  <a:schemeClr val="accent2"/>
                </a:solidFill>
                <a:latin typeface="微软雅黑" panose="020B0503020204020204" pitchFamily="34" charset="-122"/>
                <a:ea typeface="微软雅黑" panose="020B0503020204020204" pitchFamily="34" charset="-122"/>
              </a:rPr>
              <a:t>相匹配</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如果赋值的是一个</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Series</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，就会</a:t>
            </a:r>
            <a:r>
              <a:rPr lang="zh-CN" altLang="en-US" sz="1600" dirty="0" smtClean="0">
                <a:ln w="0"/>
                <a:solidFill>
                  <a:schemeClr val="accent2"/>
                </a:solidFill>
                <a:latin typeface="微软雅黑" panose="020B0503020204020204" pitchFamily="34" charset="-122"/>
                <a:ea typeface="微软雅黑" panose="020B0503020204020204" pitchFamily="34" charset="-122"/>
              </a:rPr>
              <a:t>精确匹配</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DataFrame</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的索引，</a:t>
            </a:r>
            <a:r>
              <a:rPr lang="zh-CN" altLang="en-US" sz="1600" dirty="0" smtClean="0">
                <a:ln w="0"/>
                <a:solidFill>
                  <a:schemeClr val="accent2"/>
                </a:solidFill>
                <a:latin typeface="微软雅黑" panose="020B0503020204020204" pitchFamily="34" charset="-122"/>
                <a:ea typeface="微软雅黑" panose="020B0503020204020204" pitchFamily="34" charset="-122"/>
              </a:rPr>
              <a:t>所有的空位都将被填上缺失值</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标题 1"/>
          <p:cNvSpPr txBox="1"/>
          <p:nvPr/>
        </p:nvSpPr>
        <p:spPr>
          <a:xfrm>
            <a:off x="1228257" y="2530464"/>
            <a:ext cx="5245113" cy="1344850"/>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a:solidFill>
                  <a:schemeClr val="accent6"/>
                </a:solidFill>
              </a:rPr>
              <a:t># </a:t>
            </a:r>
            <a:r>
              <a:rPr lang="zh-CN" altLang="en-US" sz="1400" dirty="0">
                <a:solidFill>
                  <a:schemeClr val="accent6"/>
                </a:solidFill>
              </a:rPr>
              <a:t>使用</a:t>
            </a:r>
            <a:r>
              <a:rPr lang="en-US" altLang="zh-CN" sz="1400" dirty="0">
                <a:solidFill>
                  <a:schemeClr val="accent6"/>
                </a:solidFill>
              </a:rPr>
              <a:t>Series</a:t>
            </a:r>
            <a:r>
              <a:rPr lang="zh-CN" altLang="en-US" sz="1400" dirty="0">
                <a:solidFill>
                  <a:schemeClr val="accent6"/>
                </a:solidFill>
              </a:rPr>
              <a:t>对象赋值给</a:t>
            </a:r>
            <a:r>
              <a:rPr lang="en-US" altLang="zh-CN" sz="1400" dirty="0">
                <a:solidFill>
                  <a:schemeClr val="accent6"/>
                </a:solidFill>
              </a:rPr>
              <a:t>frame3</a:t>
            </a:r>
            <a:endParaRPr lang="en-US" altLang="zh-CN" sz="1400" dirty="0">
              <a:solidFill>
                <a:schemeClr val="accent6"/>
              </a:solidFill>
            </a:endParaRPr>
          </a:p>
          <a:p>
            <a:pPr>
              <a:lnSpc>
                <a:spcPct val="150000"/>
              </a:lnSpc>
            </a:pPr>
            <a:r>
              <a:rPr lang="en-US" altLang="zh-CN" sz="1400" dirty="0" err="1">
                <a:solidFill>
                  <a:schemeClr val="tx1">
                    <a:lumMod val="65000"/>
                    <a:lumOff val="35000"/>
                  </a:schemeClr>
                </a:solidFill>
              </a:rPr>
              <a:t>val</a:t>
            </a:r>
            <a:r>
              <a:rPr lang="en-US" altLang="zh-CN" sz="1400" dirty="0">
                <a:solidFill>
                  <a:schemeClr val="tx1">
                    <a:lumMod val="65000"/>
                    <a:lumOff val="35000"/>
                  </a:schemeClr>
                </a:solidFill>
              </a:rPr>
              <a:t> = </a:t>
            </a:r>
            <a:r>
              <a:rPr lang="en-US" altLang="zh-CN" sz="1400" dirty="0">
                <a:solidFill>
                  <a:schemeClr val="accent2"/>
                </a:solidFill>
              </a:rPr>
              <a:t>Series</a:t>
            </a:r>
            <a:r>
              <a:rPr lang="en-US" altLang="zh-CN" sz="1400" dirty="0">
                <a:solidFill>
                  <a:schemeClr val="tx1">
                    <a:lumMod val="65000"/>
                    <a:lumOff val="35000"/>
                  </a:schemeClr>
                </a:solidFill>
              </a:rPr>
              <a:t>([20,21,22], </a:t>
            </a:r>
            <a:r>
              <a:rPr lang="en-US" altLang="zh-CN" sz="1400" dirty="0">
                <a:solidFill>
                  <a:schemeClr val="accent2"/>
                </a:solidFill>
              </a:rPr>
              <a:t>index</a:t>
            </a:r>
            <a:r>
              <a:rPr lang="en-US" altLang="zh-CN" sz="1400" dirty="0">
                <a:solidFill>
                  <a:schemeClr val="tx1">
                    <a:lumMod val="65000"/>
                    <a:lumOff val="35000"/>
                  </a:schemeClr>
                </a:solidFill>
              </a:rPr>
              <a:t>=['No.02','No.04','No.05'])</a:t>
            </a:r>
            <a:endParaRPr lang="en-US" altLang="zh-CN" sz="1400" dirty="0">
              <a:solidFill>
                <a:schemeClr val="tx1">
                  <a:lumMod val="65000"/>
                  <a:lumOff val="35000"/>
                </a:schemeClr>
              </a:solidFill>
            </a:endParaRPr>
          </a:p>
          <a:p>
            <a:pPr>
              <a:lnSpc>
                <a:spcPct val="150000"/>
              </a:lnSpc>
            </a:pPr>
            <a:r>
              <a:rPr lang="en-US" altLang="zh-CN" sz="1400" dirty="0">
                <a:solidFill>
                  <a:schemeClr val="tx1">
                    <a:lumMod val="65000"/>
                    <a:lumOff val="35000"/>
                  </a:schemeClr>
                </a:solidFill>
              </a:rPr>
              <a:t>frame3['</a:t>
            </a:r>
            <a:r>
              <a:rPr lang="en-US" altLang="zh-CN" sz="1400" dirty="0">
                <a:solidFill>
                  <a:schemeClr val="accent2"/>
                </a:solidFill>
              </a:rPr>
              <a:t>Age</a:t>
            </a:r>
            <a:r>
              <a:rPr lang="en-US" altLang="zh-CN" sz="1400" dirty="0">
                <a:solidFill>
                  <a:schemeClr val="tx1">
                    <a:lumMod val="65000"/>
                    <a:lumOff val="35000"/>
                  </a:schemeClr>
                </a:solidFill>
              </a:rPr>
              <a:t>'] = </a:t>
            </a:r>
            <a:r>
              <a:rPr lang="en-US" altLang="zh-CN" sz="1400" dirty="0" err="1">
                <a:solidFill>
                  <a:schemeClr val="tx1">
                    <a:lumMod val="65000"/>
                    <a:lumOff val="35000"/>
                  </a:schemeClr>
                </a:solidFill>
              </a:rPr>
              <a:t>val</a:t>
            </a:r>
            <a:endParaRPr lang="en-US" altLang="zh-CN" sz="1400" dirty="0">
              <a:solidFill>
                <a:schemeClr val="tx1">
                  <a:lumMod val="65000"/>
                  <a:lumOff val="35000"/>
                </a:schemeClr>
              </a:solidFill>
            </a:endParaRPr>
          </a:p>
          <a:p>
            <a:pPr>
              <a:lnSpc>
                <a:spcPct val="150000"/>
              </a:lnSpc>
            </a:pPr>
            <a:r>
              <a:rPr lang="en-US" altLang="zh-CN" sz="1400" dirty="0">
                <a:solidFill>
                  <a:srgbClr val="0563C1"/>
                </a:solidFill>
              </a:rPr>
              <a:t>print</a:t>
            </a:r>
            <a:r>
              <a:rPr lang="en-US" altLang="zh-CN" sz="1400" dirty="0">
                <a:solidFill>
                  <a:schemeClr val="tx1">
                    <a:lumMod val="65000"/>
                    <a:lumOff val="35000"/>
                  </a:schemeClr>
                </a:solidFill>
              </a:rPr>
              <a:t> frame3</a:t>
            </a:r>
            <a:endParaRPr lang="en-US" altLang="zh-CN" sz="1400" dirty="0" smtClean="0">
              <a:solidFill>
                <a:schemeClr val="tx1">
                  <a:lumMod val="65000"/>
                  <a:lumOff val="35000"/>
                </a:schemeClr>
              </a:solidFill>
            </a:endParaRPr>
          </a:p>
        </p:txBody>
      </p:sp>
      <p:sp>
        <p:nvSpPr>
          <p:cNvPr id="9" name="矩形 8"/>
          <p:cNvSpPr/>
          <p:nvPr/>
        </p:nvSpPr>
        <p:spPr>
          <a:xfrm>
            <a:off x="1228258" y="2091093"/>
            <a:ext cx="4382770" cy="337185"/>
          </a:xfrm>
          <a:prstGeom prst="rect">
            <a:avLst/>
          </a:prstGeom>
        </p:spPr>
        <p:txBody>
          <a:bodyPr wrap="none">
            <a:spAutoFit/>
          </a:bodyPr>
          <a:lstStyle/>
          <a:p>
            <a:pPr algn="l"/>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a:t>
            </a:r>
            <a:r>
              <a:rPr lang="en-US" altLang="zh-CN"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Series</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对象精准赋值</a:t>
            </a:r>
            <a:r>
              <a:rPr lang="zh-CN" altLang="en-US"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sym typeface="+mn-ea"/>
              </a:rPr>
              <a:t>q03-demo07.py</a:t>
            </a:r>
            <a:r>
              <a:rPr lang="zh-CN" altLang="en-US"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0" name="标题 1"/>
          <p:cNvSpPr txBox="1"/>
          <p:nvPr/>
        </p:nvSpPr>
        <p:spPr>
          <a:xfrm>
            <a:off x="6654800" y="2530464"/>
            <a:ext cx="3802743" cy="2046444"/>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a:solidFill>
                  <a:schemeClr val="bg1">
                    <a:lumMod val="95000"/>
                  </a:schemeClr>
                </a:solidFill>
              </a:rPr>
              <a:t> </a:t>
            </a:r>
            <a:r>
              <a:rPr lang="en-US" altLang="zh-CN" sz="1400" dirty="0" smtClean="0">
                <a:solidFill>
                  <a:schemeClr val="bg1">
                    <a:lumMod val="95000"/>
                  </a:schemeClr>
                </a:solidFill>
              </a:rPr>
              <a:t>            Number    </a:t>
            </a:r>
            <a:r>
              <a:rPr lang="en-US" altLang="zh-CN" sz="1400" dirty="0">
                <a:solidFill>
                  <a:schemeClr val="bg1">
                    <a:lumMod val="95000"/>
                  </a:schemeClr>
                </a:solidFill>
              </a:rPr>
              <a:t>Name  Scores   Age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No.01       </a:t>
            </a:r>
            <a:r>
              <a:rPr lang="en-US" altLang="zh-CN" sz="1400" dirty="0" smtClean="0">
                <a:solidFill>
                  <a:schemeClr val="bg1">
                    <a:lumMod val="95000"/>
                  </a:schemeClr>
                </a:solidFill>
              </a:rPr>
              <a:t>       1      Alvin      98.5   </a:t>
            </a:r>
            <a:r>
              <a:rPr lang="en-US" altLang="zh-CN" sz="1400" dirty="0" err="1">
                <a:solidFill>
                  <a:schemeClr val="bg1">
                    <a:lumMod val="95000"/>
                  </a:schemeClr>
                </a:solidFill>
              </a:rPr>
              <a:t>NaN</a:t>
            </a:r>
            <a:r>
              <a:rPr lang="en-US" altLang="zh-CN" sz="1400" dirty="0">
                <a:solidFill>
                  <a:schemeClr val="bg1">
                    <a:lumMod val="95000"/>
                  </a:schemeClr>
                </a:solidFill>
              </a:rPr>
              <a:t>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No.02       </a:t>
            </a:r>
            <a:r>
              <a:rPr lang="en-US" altLang="zh-CN" sz="1400" dirty="0" smtClean="0">
                <a:solidFill>
                  <a:schemeClr val="bg1">
                    <a:lumMod val="95000"/>
                  </a:schemeClr>
                </a:solidFill>
              </a:rPr>
              <a:t>       2    Teresa    100.0   20.0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No.03       </a:t>
            </a:r>
            <a:r>
              <a:rPr lang="en-US" altLang="zh-CN" sz="1400" dirty="0" smtClean="0">
                <a:solidFill>
                  <a:schemeClr val="bg1">
                    <a:lumMod val="95000"/>
                  </a:schemeClr>
                </a:solidFill>
              </a:rPr>
              <a:t>       3        Elly       93.0   </a:t>
            </a:r>
            <a:r>
              <a:rPr lang="en-US" altLang="zh-CN" sz="1400" dirty="0" err="1">
                <a:solidFill>
                  <a:schemeClr val="bg1">
                    <a:lumMod val="95000"/>
                  </a:schemeClr>
                </a:solidFill>
              </a:rPr>
              <a:t>NaN</a:t>
            </a:r>
            <a:r>
              <a:rPr lang="en-US" altLang="zh-CN" sz="1400" dirty="0">
                <a:solidFill>
                  <a:schemeClr val="bg1">
                    <a:lumMod val="95000"/>
                  </a:schemeClr>
                </a:solidFill>
              </a:rPr>
              <a:t>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No.04       </a:t>
            </a:r>
            <a:r>
              <a:rPr lang="en-US" altLang="zh-CN" sz="1400" dirty="0" smtClean="0">
                <a:solidFill>
                  <a:schemeClr val="bg1">
                    <a:lumMod val="95000"/>
                  </a:schemeClr>
                </a:solidFill>
              </a:rPr>
              <a:t>       4    James      98.5    21.0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No.05       </a:t>
            </a:r>
            <a:r>
              <a:rPr lang="en-US" altLang="zh-CN" sz="1400" dirty="0" smtClean="0">
                <a:solidFill>
                  <a:schemeClr val="bg1">
                    <a:lumMod val="95000"/>
                  </a:schemeClr>
                </a:solidFill>
              </a:rPr>
              <a:t>       5    Nancy      90.5    22.0 </a:t>
            </a:r>
            <a:endParaRPr lang="en-US" altLang="zh-CN" sz="1400" dirty="0">
              <a:solidFill>
                <a:schemeClr val="bg1">
                  <a:lumMod val="95000"/>
                </a:schemeClr>
              </a:solidFill>
            </a:endParaRPr>
          </a:p>
        </p:txBody>
      </p:sp>
      <p:sp>
        <p:nvSpPr>
          <p:cNvPr id="14" name="矩形 13"/>
          <p:cNvSpPr/>
          <p:nvPr/>
        </p:nvSpPr>
        <p:spPr>
          <a:xfrm>
            <a:off x="1068605" y="4161012"/>
            <a:ext cx="3866252" cy="415498"/>
          </a:xfrm>
          <a:prstGeom prst="rect">
            <a:avLst/>
          </a:prstGeom>
          <a:solidFill>
            <a:schemeClr val="accent4">
              <a:lumMod val="60000"/>
              <a:lumOff val="40000"/>
            </a:schemeClr>
          </a:solidFill>
        </p:spPr>
        <p:txBody>
          <a:bodyPr wrap="square">
            <a:spAutoFit/>
          </a:bodyPr>
          <a:lstStyle/>
          <a:p>
            <a:pPr>
              <a:lnSpc>
                <a:spcPct val="150000"/>
              </a:lnSpc>
            </a:pPr>
            <a:r>
              <a:rPr lang="zh-CN" altLang="en-US" sz="1400" dirty="0" smtClean="0">
                <a:ln w="0"/>
                <a:solidFill>
                  <a:schemeClr val="accent4">
                    <a:lumMod val="50000"/>
                  </a:schemeClr>
                </a:solidFill>
                <a:latin typeface="微软雅黑" panose="020B0503020204020204" pitchFamily="34" charset="-122"/>
                <a:ea typeface="微软雅黑" panose="020B0503020204020204" pitchFamily="34" charset="-122"/>
              </a:rPr>
              <a:t>为不存在的列赋值，则汇创建出一个新的列</a:t>
            </a:r>
            <a:endParaRPr lang="zh-CN" altLang="en-US" sz="1400" dirty="0">
              <a:solidFill>
                <a:schemeClr val="accent4">
                  <a:lumMod val="50000"/>
                </a:schemeClr>
              </a:solidFill>
            </a:endParaRPr>
          </a:p>
        </p:txBody>
      </p:sp>
      <p:sp>
        <p:nvSpPr>
          <p:cNvPr id="15" name="矩形 14"/>
          <p:cNvSpPr/>
          <p:nvPr/>
        </p:nvSpPr>
        <p:spPr>
          <a:xfrm>
            <a:off x="1219380" y="4677468"/>
            <a:ext cx="4380865" cy="337185"/>
          </a:xfrm>
          <a:prstGeom prst="rect">
            <a:avLst/>
          </a:prstGeom>
        </p:spPr>
        <p:txBody>
          <a:bodyPr wrap="none">
            <a:spAutoFit/>
          </a:bodyPr>
          <a:lstStyle/>
          <a:p>
            <a:pPr algn="l"/>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示例：为不存在的列赋值</a:t>
            </a:r>
            <a:r>
              <a:rPr lang="zh-CN" altLang="en-US"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sym typeface="+mn-ea"/>
              </a:rPr>
              <a:t>q03-demo07.py</a:t>
            </a:r>
            <a:r>
              <a:rPr lang="zh-CN" altLang="en-US" sz="1400" dirty="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 </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6" name="标题 1"/>
          <p:cNvSpPr txBox="1"/>
          <p:nvPr/>
        </p:nvSpPr>
        <p:spPr>
          <a:xfrm>
            <a:off x="1228257" y="5100044"/>
            <a:ext cx="4503897" cy="937899"/>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为不存在的列赋值</a:t>
            </a:r>
            <a:endParaRPr lang="zh-CN" altLang="en-US" sz="1400" dirty="0">
              <a:solidFill>
                <a:schemeClr val="accent6"/>
              </a:solidFill>
            </a:endParaRPr>
          </a:p>
          <a:p>
            <a:pPr>
              <a:lnSpc>
                <a:spcPts val="2200"/>
              </a:lnSpc>
            </a:pPr>
            <a:r>
              <a:rPr lang="en-US" altLang="zh-CN" sz="1400" dirty="0">
                <a:solidFill>
                  <a:schemeClr val="tx1">
                    <a:lumMod val="65000"/>
                    <a:lumOff val="35000"/>
                  </a:schemeClr>
                </a:solidFill>
              </a:rPr>
              <a:t>frame3['</a:t>
            </a:r>
            <a:r>
              <a:rPr lang="en-US" altLang="zh-CN" sz="1400" dirty="0">
                <a:solidFill>
                  <a:schemeClr val="accent2"/>
                </a:solidFill>
              </a:rPr>
              <a:t>classes</a:t>
            </a:r>
            <a:r>
              <a:rPr lang="en-US" altLang="zh-CN" sz="1400" dirty="0">
                <a:solidFill>
                  <a:schemeClr val="tx1">
                    <a:lumMod val="65000"/>
                    <a:lumOff val="35000"/>
                  </a:schemeClr>
                </a:solidFill>
              </a:rPr>
              <a:t>'] = (frame3['Name']=='Alvin')</a:t>
            </a:r>
            <a:endParaRPr lang="en-US" altLang="zh-CN" sz="1400" dirty="0">
              <a:solidFill>
                <a:schemeClr val="tx1">
                  <a:lumMod val="65000"/>
                  <a:lumOff val="35000"/>
                </a:schemeClr>
              </a:solidFill>
            </a:endParaRP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frame3</a:t>
            </a:r>
            <a:endParaRPr lang="en-US" altLang="zh-CN" sz="1400" dirty="0" smtClean="0">
              <a:solidFill>
                <a:schemeClr val="tx1">
                  <a:lumMod val="65000"/>
                  <a:lumOff val="35000"/>
                </a:schemeClr>
              </a:solidFill>
            </a:endParaRPr>
          </a:p>
        </p:txBody>
      </p:sp>
      <p:sp>
        <p:nvSpPr>
          <p:cNvPr id="17" name="标题 1"/>
          <p:cNvSpPr txBox="1"/>
          <p:nvPr/>
        </p:nvSpPr>
        <p:spPr>
          <a:xfrm>
            <a:off x="6095999" y="4839334"/>
            <a:ext cx="4644571" cy="1866265"/>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bg1">
                    <a:lumMod val="95000"/>
                  </a:schemeClr>
                </a:solidFill>
              </a:rPr>
              <a:t> </a:t>
            </a:r>
            <a:r>
              <a:rPr lang="en-US" altLang="zh-CN" sz="1400" dirty="0" smtClean="0">
                <a:solidFill>
                  <a:schemeClr val="bg1">
                    <a:lumMod val="95000"/>
                  </a:schemeClr>
                </a:solidFill>
              </a:rPr>
              <a:t>            Number    </a:t>
            </a:r>
            <a:r>
              <a:rPr lang="en-US" altLang="zh-CN" sz="1400" dirty="0">
                <a:solidFill>
                  <a:schemeClr val="bg1">
                    <a:lumMod val="95000"/>
                  </a:schemeClr>
                </a:solidFill>
              </a:rPr>
              <a:t>Name  Scores   Age  </a:t>
            </a:r>
            <a:r>
              <a:rPr lang="en-US" altLang="zh-CN" sz="1400" dirty="0" smtClean="0">
                <a:solidFill>
                  <a:schemeClr val="bg1">
                    <a:lumMod val="95000"/>
                  </a:schemeClr>
                </a:solidFill>
              </a:rPr>
              <a:t> classes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No.01       </a:t>
            </a:r>
            <a:r>
              <a:rPr lang="en-US" altLang="zh-CN" sz="1400" dirty="0" smtClean="0">
                <a:solidFill>
                  <a:schemeClr val="bg1">
                    <a:lumMod val="95000"/>
                  </a:schemeClr>
                </a:solidFill>
              </a:rPr>
              <a:t>       1      Alvin      98.5   </a:t>
            </a:r>
            <a:r>
              <a:rPr lang="en-US" altLang="zh-CN" sz="1400" dirty="0" err="1">
                <a:solidFill>
                  <a:schemeClr val="bg1">
                    <a:lumMod val="95000"/>
                  </a:schemeClr>
                </a:solidFill>
              </a:rPr>
              <a:t>NaN</a:t>
            </a:r>
            <a:r>
              <a:rPr lang="en-US" altLang="zh-CN" sz="1400" dirty="0">
                <a:solidFill>
                  <a:schemeClr val="bg1">
                    <a:lumMod val="95000"/>
                  </a:schemeClr>
                </a:solidFill>
              </a:rPr>
              <a:t>     </a:t>
            </a:r>
            <a:r>
              <a:rPr lang="en-US" altLang="zh-CN" sz="1400" dirty="0" smtClean="0">
                <a:solidFill>
                  <a:schemeClr val="bg1">
                    <a:lumMod val="95000"/>
                  </a:schemeClr>
                </a:solidFill>
              </a:rPr>
              <a:t> True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No.02       </a:t>
            </a:r>
            <a:r>
              <a:rPr lang="en-US" altLang="zh-CN" sz="1400" dirty="0" smtClean="0">
                <a:solidFill>
                  <a:schemeClr val="bg1">
                    <a:lumMod val="95000"/>
                  </a:schemeClr>
                </a:solidFill>
              </a:rPr>
              <a:t>       2    Teresa    100.0   20.0     False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No.03       </a:t>
            </a:r>
            <a:r>
              <a:rPr lang="en-US" altLang="zh-CN" sz="1400" dirty="0" smtClean="0">
                <a:solidFill>
                  <a:schemeClr val="bg1">
                    <a:lumMod val="95000"/>
                  </a:schemeClr>
                </a:solidFill>
              </a:rPr>
              <a:t>       3        Elly       93.0   </a:t>
            </a:r>
            <a:r>
              <a:rPr lang="en-US" altLang="zh-CN" sz="1400" dirty="0" err="1">
                <a:solidFill>
                  <a:schemeClr val="bg1">
                    <a:lumMod val="95000"/>
                  </a:schemeClr>
                </a:solidFill>
              </a:rPr>
              <a:t>NaN</a:t>
            </a:r>
            <a:r>
              <a:rPr lang="en-US" altLang="zh-CN" sz="1400" dirty="0">
                <a:solidFill>
                  <a:schemeClr val="bg1">
                    <a:lumMod val="95000"/>
                  </a:schemeClr>
                </a:solidFill>
              </a:rPr>
              <a:t>    </a:t>
            </a:r>
            <a:r>
              <a:rPr lang="en-US" altLang="zh-CN" sz="1400" dirty="0" smtClean="0">
                <a:solidFill>
                  <a:schemeClr val="bg1">
                    <a:lumMod val="95000"/>
                  </a:schemeClr>
                </a:solidFill>
              </a:rPr>
              <a:t> False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No.04       </a:t>
            </a:r>
            <a:r>
              <a:rPr lang="en-US" altLang="zh-CN" sz="1400" dirty="0" smtClean="0">
                <a:solidFill>
                  <a:schemeClr val="bg1">
                    <a:lumMod val="95000"/>
                  </a:schemeClr>
                </a:solidFill>
              </a:rPr>
              <a:t>       4    James      98.5    21.0     False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No.05       </a:t>
            </a:r>
            <a:r>
              <a:rPr lang="en-US" altLang="zh-CN" sz="1400" dirty="0" smtClean="0">
                <a:solidFill>
                  <a:schemeClr val="bg1">
                    <a:lumMod val="95000"/>
                  </a:schemeClr>
                </a:solidFill>
              </a:rPr>
              <a:t>       5    Nancy      90.5    22.0     False </a:t>
            </a:r>
            <a:endParaRPr lang="en-US" altLang="zh-CN" sz="1400" dirty="0">
              <a:solidFill>
                <a:schemeClr val="bg1">
                  <a:lumMod val="9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anim calcmode="lin" valueType="num">
                                      <p:cBhvr>
                                        <p:cTn id="12" dur="500" fill="hold"/>
                                        <p:tgtEl>
                                          <p:spTgt spid="7"/>
                                        </p:tgtEl>
                                        <p:attrNameLst>
                                          <p:attrName>ppt_x</p:attrName>
                                        </p:attrNameLst>
                                      </p:cBhvr>
                                      <p:tavLst>
                                        <p:tav tm="0">
                                          <p:val>
                                            <p:strVal val="#ppt_x"/>
                                          </p:val>
                                        </p:tav>
                                        <p:tav tm="100000">
                                          <p:val>
                                            <p:strVal val="#ppt_x"/>
                                          </p:val>
                                        </p:tav>
                                      </p:tavLst>
                                    </p:anim>
                                    <p:anim calcmode="lin" valueType="num">
                                      <p:cBhvr>
                                        <p:cTn id="13"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par>
                          <p:cTn id="29" fill="hold">
                            <p:stCondLst>
                              <p:cond delay="500"/>
                            </p:stCondLst>
                            <p:childTnLst>
                              <p:par>
                                <p:cTn id="30" presetID="42" presetClass="entr" presetSubtype="0"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anim calcmode="lin" valueType="num">
                                      <p:cBhvr>
                                        <p:cTn id="33" dur="500" fill="hold"/>
                                        <p:tgtEl>
                                          <p:spTgt spid="16"/>
                                        </p:tgtEl>
                                        <p:attrNameLst>
                                          <p:attrName>ppt_x</p:attrName>
                                        </p:attrNameLst>
                                      </p:cBhvr>
                                      <p:tavLst>
                                        <p:tav tm="0">
                                          <p:val>
                                            <p:strVal val="#ppt_x"/>
                                          </p:val>
                                        </p:tav>
                                        <p:tav tm="100000">
                                          <p:val>
                                            <p:strVal val="#ppt_x"/>
                                          </p:val>
                                        </p:tav>
                                      </p:tavLst>
                                    </p:anim>
                                    <p:anim calcmode="lin" valueType="num">
                                      <p:cBhvr>
                                        <p:cTn id="34" dur="5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anim calcmode="lin" valueType="num">
                                      <p:cBhvr>
                                        <p:cTn id="40" dur="500" fill="hold"/>
                                        <p:tgtEl>
                                          <p:spTgt spid="17"/>
                                        </p:tgtEl>
                                        <p:attrNameLst>
                                          <p:attrName>ppt_x</p:attrName>
                                        </p:attrNameLst>
                                      </p:cBhvr>
                                      <p:tavLst>
                                        <p:tav tm="0">
                                          <p:val>
                                            <p:strVal val="#ppt_x"/>
                                          </p:val>
                                        </p:tav>
                                        <p:tav tm="100000">
                                          <p:val>
                                            <p:strVal val="#ppt_x"/>
                                          </p:val>
                                        </p:tav>
                                      </p:tavLst>
                                    </p:anim>
                                    <p:anim calcmode="lin" valueType="num">
                                      <p:cBhvr>
                                        <p:cTn id="41" dur="5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animBg="1"/>
      <p:bldP spid="14" grpId="0" animBg="1"/>
      <p:bldP spid="15" grpId="0"/>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err="1" smtClean="0">
                <a:solidFill>
                  <a:schemeClr val="bg1">
                    <a:lumMod val="95000"/>
                  </a:schemeClr>
                </a:solidFill>
              </a:rPr>
              <a:t>DataFrame</a:t>
            </a:r>
            <a:r>
              <a:rPr lang="zh-CN" altLang="en-US" sz="2000" b="1" dirty="0" smtClean="0">
                <a:solidFill>
                  <a:schemeClr val="bg1">
                    <a:lumMod val="95000"/>
                  </a:schemeClr>
                </a:solidFill>
              </a:rPr>
              <a:t>对象操作</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矩形 7"/>
          <p:cNvSpPr/>
          <p:nvPr/>
        </p:nvSpPr>
        <p:spPr>
          <a:xfrm>
            <a:off x="944492" y="1012304"/>
            <a:ext cx="9578366"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还有一种常见的数据形式是</a:t>
            </a: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嵌套字典</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。有一组数据如下所示：</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1219380" y="3443758"/>
            <a:ext cx="4787265" cy="337185"/>
          </a:xfrm>
          <a:prstGeom prst="rect">
            <a:avLst/>
          </a:prstGeom>
        </p:spPr>
        <p:txBody>
          <a:bodyPr wrap="none">
            <a:spAutoFit/>
          </a:bodyPr>
          <a:lstStyle/>
          <a:p>
            <a:pPr algn="l"/>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示例：嵌套字典类型数据生成</a:t>
            </a:r>
            <a:r>
              <a:rPr lang="zh-CN" altLang="en-US"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q03-demo08.py</a:t>
            </a:r>
            <a:r>
              <a:rPr lang="zh-CN" altLang="en-US" sz="1400" dirty="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 </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6" name="标题 1"/>
          <p:cNvSpPr txBox="1"/>
          <p:nvPr/>
        </p:nvSpPr>
        <p:spPr>
          <a:xfrm>
            <a:off x="1228257" y="3866334"/>
            <a:ext cx="4722600" cy="2432866"/>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嵌套字典对象</a:t>
            </a:r>
            <a:endParaRPr lang="zh-CN" altLang="en-US" sz="1400" dirty="0">
              <a:solidFill>
                <a:schemeClr val="accent6"/>
              </a:solidFill>
            </a:endParaRPr>
          </a:p>
          <a:p>
            <a:pPr>
              <a:lnSpc>
                <a:spcPts val="2200"/>
              </a:lnSpc>
            </a:pPr>
            <a:r>
              <a:rPr lang="en-US" altLang="zh-CN" sz="1400" dirty="0">
                <a:solidFill>
                  <a:schemeClr val="accent2"/>
                </a:solidFill>
              </a:rPr>
              <a:t>data</a:t>
            </a:r>
            <a:r>
              <a:rPr lang="en-US" altLang="zh-CN" sz="1400" dirty="0">
                <a:solidFill>
                  <a:schemeClr val="tx1">
                    <a:lumMod val="65000"/>
                    <a:lumOff val="35000"/>
                  </a:schemeClr>
                </a:solidFill>
              </a:rPr>
              <a:t> = {'Beijing':{'2001':2.4, '2002':2.9,'2003':3.1},</a:t>
            </a:r>
            <a:endParaRPr lang="en-US" altLang="zh-CN" sz="1400" dirty="0">
              <a:solidFill>
                <a:schemeClr val="tx1">
                  <a:lumMod val="65000"/>
                  <a:lumOff val="35000"/>
                </a:schemeClr>
              </a:solidFill>
            </a:endParaRPr>
          </a:p>
          <a:p>
            <a:pPr>
              <a:lnSpc>
                <a:spcPts val="2200"/>
              </a:lnSpc>
            </a:pPr>
            <a:r>
              <a:rPr lang="en-US" altLang="zh-CN" sz="1400" dirty="0">
                <a:solidFill>
                  <a:schemeClr val="tx1">
                    <a:lumMod val="65000"/>
                    <a:lumOff val="35000"/>
                  </a:schemeClr>
                </a:solidFill>
              </a:rPr>
              <a:t>        </a:t>
            </a:r>
            <a:r>
              <a:rPr lang="en-US" altLang="zh-CN" sz="1400" dirty="0" smtClean="0">
                <a:solidFill>
                  <a:schemeClr val="tx1">
                    <a:lumMod val="65000"/>
                    <a:lumOff val="35000"/>
                  </a:schemeClr>
                </a:solidFill>
              </a:rPr>
              <a:t>     'Tianjin</a:t>
            </a:r>
            <a:r>
              <a:rPr lang="en-US" altLang="zh-CN" sz="1400" dirty="0">
                <a:solidFill>
                  <a:schemeClr val="tx1">
                    <a:lumMod val="65000"/>
                    <a:lumOff val="35000"/>
                  </a:schemeClr>
                </a:solidFill>
              </a:rPr>
              <a:t>':{'2001':2.3, '2002':2.7}}</a:t>
            </a:r>
            <a:endParaRPr lang="en-US" altLang="zh-CN" sz="1400" dirty="0">
              <a:solidFill>
                <a:schemeClr val="tx1">
                  <a:lumMod val="65000"/>
                  <a:lumOff val="35000"/>
                </a:schemeClr>
              </a:solidFill>
            </a:endParaRPr>
          </a:p>
          <a:p>
            <a:pPr>
              <a:lnSpc>
                <a:spcPts val="2200"/>
              </a:lnSpc>
            </a:pPr>
            <a:r>
              <a:rPr lang="en-US" altLang="zh-CN" sz="1400" dirty="0">
                <a:solidFill>
                  <a:schemeClr val="accent6"/>
                </a:solidFill>
              </a:rPr>
              <a:t># </a:t>
            </a:r>
            <a:r>
              <a:rPr lang="zh-CN" altLang="en-US" sz="1400" dirty="0">
                <a:solidFill>
                  <a:schemeClr val="accent6"/>
                </a:solidFill>
              </a:rPr>
              <a:t>创建</a:t>
            </a:r>
            <a:r>
              <a:rPr lang="en-US" altLang="zh-CN" sz="1400" dirty="0" err="1">
                <a:solidFill>
                  <a:schemeClr val="accent6"/>
                </a:solidFill>
              </a:rPr>
              <a:t>DataFrame</a:t>
            </a:r>
            <a:r>
              <a:rPr lang="zh-CN" altLang="en-US" sz="1400" dirty="0">
                <a:solidFill>
                  <a:schemeClr val="accent6"/>
                </a:solidFill>
              </a:rPr>
              <a:t>对象</a:t>
            </a:r>
            <a:endParaRPr lang="zh-CN" altLang="en-US" sz="1400" dirty="0">
              <a:solidFill>
                <a:schemeClr val="accent6"/>
              </a:solidFill>
            </a:endParaRPr>
          </a:p>
          <a:p>
            <a:pPr>
              <a:lnSpc>
                <a:spcPts val="2200"/>
              </a:lnSpc>
            </a:pPr>
            <a:r>
              <a:rPr lang="en-US" altLang="zh-CN" sz="1400" dirty="0">
                <a:solidFill>
                  <a:schemeClr val="tx1">
                    <a:lumMod val="65000"/>
                    <a:lumOff val="35000"/>
                  </a:schemeClr>
                </a:solidFill>
              </a:rPr>
              <a:t>frame = </a:t>
            </a:r>
            <a:r>
              <a:rPr lang="en-US" altLang="zh-CN" sz="1400" dirty="0" err="1">
                <a:solidFill>
                  <a:srgbClr val="C00000"/>
                </a:solidFill>
              </a:rPr>
              <a:t>DataFrame</a:t>
            </a:r>
            <a:r>
              <a:rPr lang="en-US" altLang="zh-CN" sz="1400" dirty="0">
                <a:solidFill>
                  <a:schemeClr val="tx1">
                    <a:lumMod val="65000"/>
                    <a:lumOff val="35000"/>
                  </a:schemeClr>
                </a:solidFill>
              </a:rPr>
              <a:t>(</a:t>
            </a:r>
            <a:r>
              <a:rPr lang="en-US" altLang="zh-CN" sz="1400" dirty="0">
                <a:solidFill>
                  <a:schemeClr val="accent2"/>
                </a:solidFill>
              </a:rPr>
              <a:t>data</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ndParaRPr>
          </a:p>
          <a:p>
            <a:pPr>
              <a:lnSpc>
                <a:spcPts val="2200"/>
              </a:lnSpc>
            </a:pPr>
            <a:r>
              <a:rPr lang="en-US" altLang="zh-CN" sz="1400" dirty="0">
                <a:solidFill>
                  <a:srgbClr val="0563C1"/>
                </a:solidFill>
              </a:rPr>
              <a:t>print </a:t>
            </a:r>
            <a:r>
              <a:rPr lang="en-US" altLang="zh-CN" sz="1400" dirty="0">
                <a:solidFill>
                  <a:schemeClr val="tx1">
                    <a:lumMod val="65000"/>
                    <a:lumOff val="35000"/>
                  </a:schemeClr>
                </a:solidFill>
              </a:rPr>
              <a:t>frame</a:t>
            </a:r>
            <a:endParaRPr lang="en-US" altLang="zh-CN" sz="1400" dirty="0">
              <a:solidFill>
                <a:schemeClr val="tx1">
                  <a:lumMod val="65000"/>
                  <a:lumOff val="35000"/>
                </a:schemeClr>
              </a:solidFill>
            </a:endParaRPr>
          </a:p>
          <a:p>
            <a:pPr>
              <a:lnSpc>
                <a:spcPts val="2200"/>
              </a:lnSpc>
            </a:pPr>
            <a:r>
              <a:rPr lang="en-US" altLang="zh-CN" sz="1400" dirty="0">
                <a:solidFill>
                  <a:schemeClr val="accent6"/>
                </a:solidFill>
              </a:rPr>
              <a:t># </a:t>
            </a:r>
            <a:r>
              <a:rPr lang="zh-CN" altLang="en-US" sz="1400" dirty="0">
                <a:solidFill>
                  <a:schemeClr val="accent6"/>
                </a:solidFill>
              </a:rPr>
              <a:t>转置</a:t>
            </a:r>
            <a:endParaRPr lang="zh-CN" altLang="en-US" sz="1400" dirty="0">
              <a:solidFill>
                <a:schemeClr val="accent6"/>
              </a:solidFill>
            </a:endParaRP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frame.</a:t>
            </a:r>
            <a:r>
              <a:rPr lang="en-US" altLang="zh-CN" sz="1400" dirty="0" err="1">
                <a:solidFill>
                  <a:srgbClr val="C00000"/>
                </a:solidFill>
              </a:rPr>
              <a:t>T</a:t>
            </a:r>
            <a:endParaRPr lang="en-US" altLang="zh-CN" sz="1400" dirty="0" smtClean="0">
              <a:solidFill>
                <a:srgbClr val="C00000"/>
              </a:solidFill>
            </a:endParaRPr>
          </a:p>
        </p:txBody>
      </p:sp>
      <p:sp>
        <p:nvSpPr>
          <p:cNvPr id="17" name="标题 1"/>
          <p:cNvSpPr txBox="1"/>
          <p:nvPr/>
        </p:nvSpPr>
        <p:spPr>
          <a:xfrm>
            <a:off x="6096000" y="3443759"/>
            <a:ext cx="3193143" cy="2855442"/>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smtClean="0">
                <a:solidFill>
                  <a:schemeClr val="accent6">
                    <a:lumMod val="60000"/>
                    <a:lumOff val="40000"/>
                  </a:schemeClr>
                </a:solidFill>
              </a:rPr>
              <a:t>## frame</a:t>
            </a:r>
            <a:r>
              <a:rPr lang="zh-CN" altLang="en-US" sz="1400" dirty="0" smtClean="0">
                <a:solidFill>
                  <a:schemeClr val="accent6">
                    <a:lumMod val="60000"/>
                    <a:lumOff val="40000"/>
                  </a:schemeClr>
                </a:solidFill>
              </a:rPr>
              <a:t>输出结果</a:t>
            </a:r>
            <a:r>
              <a:rPr lang="en-US" altLang="zh-CN" sz="1400" dirty="0" smtClean="0">
                <a:solidFill>
                  <a:schemeClr val="accent6">
                    <a:lumMod val="60000"/>
                    <a:lumOff val="40000"/>
                  </a:schemeClr>
                </a:solidFill>
              </a:rPr>
              <a:t> ##       </a:t>
            </a:r>
            <a:endParaRPr lang="en-US" altLang="zh-CN" sz="1400" dirty="0" smtClean="0">
              <a:solidFill>
                <a:schemeClr val="accent6">
                  <a:lumMod val="60000"/>
                  <a:lumOff val="40000"/>
                </a:schemeClr>
              </a:solidFill>
            </a:endParaRPr>
          </a:p>
          <a:p>
            <a:pPr>
              <a:lnSpc>
                <a:spcPts val="2200"/>
              </a:lnSpc>
            </a:pPr>
            <a:r>
              <a:rPr lang="en-US" altLang="zh-CN" sz="1400" dirty="0">
                <a:solidFill>
                  <a:schemeClr val="bg1">
                    <a:lumMod val="95000"/>
                  </a:schemeClr>
                </a:solidFill>
              </a:rPr>
              <a:t> </a:t>
            </a:r>
            <a:r>
              <a:rPr lang="en-US" altLang="zh-CN" sz="1400" dirty="0" smtClean="0">
                <a:solidFill>
                  <a:schemeClr val="bg1">
                    <a:lumMod val="95000"/>
                  </a:schemeClr>
                </a:solidFill>
              </a:rPr>
              <a:t>          Beijing  </a:t>
            </a:r>
            <a:r>
              <a:rPr lang="en-US" altLang="zh-CN" sz="1400" dirty="0">
                <a:solidFill>
                  <a:schemeClr val="bg1">
                    <a:lumMod val="95000"/>
                  </a:schemeClr>
                </a:solidFill>
              </a:rPr>
              <a:t>Tianjin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2001      </a:t>
            </a:r>
            <a:r>
              <a:rPr lang="en-US" altLang="zh-CN" sz="1400" dirty="0" smtClean="0">
                <a:solidFill>
                  <a:schemeClr val="bg1">
                    <a:lumMod val="95000"/>
                  </a:schemeClr>
                </a:solidFill>
              </a:rPr>
              <a:t>   2.4        2.3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2002      </a:t>
            </a:r>
            <a:r>
              <a:rPr lang="en-US" altLang="zh-CN" sz="1400" dirty="0" smtClean="0">
                <a:solidFill>
                  <a:schemeClr val="bg1">
                    <a:lumMod val="95000"/>
                  </a:schemeClr>
                </a:solidFill>
              </a:rPr>
              <a:t>   2.9        2.7                                                                </a:t>
            </a:r>
            <a:endParaRPr lang="en-US" altLang="zh-CN" sz="1400" dirty="0">
              <a:solidFill>
                <a:schemeClr val="bg1">
                  <a:lumMod val="95000"/>
                </a:schemeClr>
              </a:solidFill>
            </a:endParaRPr>
          </a:p>
          <a:p>
            <a:pPr>
              <a:lnSpc>
                <a:spcPts val="2200"/>
              </a:lnSpc>
            </a:pPr>
            <a:r>
              <a:rPr lang="en-US" altLang="zh-CN" sz="1400" dirty="0" smtClean="0">
                <a:solidFill>
                  <a:schemeClr val="bg1">
                    <a:lumMod val="95000"/>
                  </a:schemeClr>
                </a:solidFill>
              </a:rPr>
              <a:t>2003         3.1      </a:t>
            </a:r>
            <a:r>
              <a:rPr lang="en-US" altLang="zh-CN" sz="1400" dirty="0" err="1">
                <a:solidFill>
                  <a:schemeClr val="bg1">
                    <a:lumMod val="95000"/>
                  </a:schemeClr>
                </a:solidFill>
              </a:rPr>
              <a:t>NaN</a:t>
            </a:r>
            <a:r>
              <a:rPr lang="en-US" altLang="zh-CN" sz="1400" dirty="0">
                <a:solidFill>
                  <a:schemeClr val="bg1">
                    <a:lumMod val="95000"/>
                  </a:schemeClr>
                </a:solidFill>
              </a:rPr>
              <a:t>  </a:t>
            </a:r>
            <a:endParaRPr lang="en-US" altLang="zh-CN" sz="1400" dirty="0" smtClean="0">
              <a:solidFill>
                <a:schemeClr val="bg1">
                  <a:lumMod val="95000"/>
                </a:schemeClr>
              </a:solidFill>
            </a:endParaRPr>
          </a:p>
          <a:p>
            <a:pPr>
              <a:lnSpc>
                <a:spcPts val="2200"/>
              </a:lnSpc>
            </a:pPr>
            <a:r>
              <a:rPr lang="en-US" altLang="zh-CN" sz="1400" dirty="0" smtClean="0">
                <a:solidFill>
                  <a:schemeClr val="accent6">
                    <a:lumMod val="60000"/>
                    <a:lumOff val="40000"/>
                  </a:schemeClr>
                </a:solidFill>
              </a:rPr>
              <a:t>##  frame</a:t>
            </a:r>
            <a:r>
              <a:rPr lang="zh-CN" altLang="en-US" sz="1400" dirty="0" smtClean="0">
                <a:solidFill>
                  <a:schemeClr val="accent6">
                    <a:lumMod val="60000"/>
                    <a:lumOff val="40000"/>
                  </a:schemeClr>
                </a:solidFill>
              </a:rPr>
              <a:t>转置输出结果</a:t>
            </a:r>
            <a:r>
              <a:rPr lang="en-US" altLang="zh-CN" sz="1400" dirty="0" smtClean="0">
                <a:solidFill>
                  <a:schemeClr val="accent6">
                    <a:lumMod val="60000"/>
                    <a:lumOff val="40000"/>
                  </a:schemeClr>
                </a:solidFill>
              </a:rPr>
              <a:t> ##</a:t>
            </a:r>
            <a:r>
              <a:rPr lang="en-US" altLang="zh-CN" sz="1400" dirty="0" smtClean="0">
                <a:solidFill>
                  <a:schemeClr val="bg1">
                    <a:lumMod val="95000"/>
                  </a:schemeClr>
                </a:solidFill>
              </a:rPr>
              <a:t>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         </a:t>
            </a:r>
            <a:r>
              <a:rPr lang="en-US" altLang="zh-CN" sz="1400" dirty="0" smtClean="0">
                <a:solidFill>
                  <a:schemeClr val="bg1">
                    <a:lumMod val="95000"/>
                  </a:schemeClr>
                </a:solidFill>
              </a:rPr>
              <a:t>      2001  </a:t>
            </a:r>
            <a:r>
              <a:rPr lang="en-US" altLang="zh-CN" sz="1400" dirty="0">
                <a:solidFill>
                  <a:schemeClr val="bg1">
                    <a:lumMod val="95000"/>
                  </a:schemeClr>
                </a:solidFill>
              </a:rPr>
              <a:t>2002  2003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Beijing   </a:t>
            </a:r>
            <a:r>
              <a:rPr lang="en-US" altLang="zh-CN" sz="1400" dirty="0" smtClean="0">
                <a:solidFill>
                  <a:schemeClr val="bg1">
                    <a:lumMod val="95000"/>
                  </a:schemeClr>
                </a:solidFill>
              </a:rPr>
              <a:t>   2.4     2.9      3.1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Tianjin   </a:t>
            </a:r>
            <a:r>
              <a:rPr lang="en-US" altLang="zh-CN" sz="1400" dirty="0" smtClean="0">
                <a:solidFill>
                  <a:schemeClr val="bg1">
                    <a:lumMod val="95000"/>
                  </a:schemeClr>
                </a:solidFill>
              </a:rPr>
              <a:t>   2.3     2.7   </a:t>
            </a:r>
            <a:r>
              <a:rPr lang="en-US" altLang="zh-CN" sz="1400" dirty="0" err="1">
                <a:solidFill>
                  <a:schemeClr val="bg1">
                    <a:lumMod val="95000"/>
                  </a:schemeClr>
                </a:solidFill>
              </a:rPr>
              <a:t>NaN</a:t>
            </a:r>
            <a:r>
              <a:rPr lang="en-US" altLang="zh-CN" sz="1400" dirty="0">
                <a:solidFill>
                  <a:schemeClr val="bg1">
                    <a:lumMod val="95000"/>
                  </a:schemeClr>
                </a:solidFill>
              </a:rPr>
              <a:t> </a:t>
            </a:r>
            <a:endParaRPr lang="en-US" altLang="zh-CN" sz="1400" dirty="0">
              <a:solidFill>
                <a:schemeClr val="bg1">
                  <a:lumMod val="95000"/>
                </a:schemeClr>
              </a:solidFill>
            </a:endParaRPr>
          </a:p>
        </p:txBody>
      </p:sp>
      <p:sp>
        <p:nvSpPr>
          <p:cNvPr id="12" name="标题 1"/>
          <p:cNvSpPr txBox="1"/>
          <p:nvPr/>
        </p:nvSpPr>
        <p:spPr>
          <a:xfrm>
            <a:off x="1409687" y="1472640"/>
            <a:ext cx="5245113" cy="1036792"/>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smtClean="0">
                <a:solidFill>
                  <a:schemeClr val="tx1">
                    <a:lumMod val="50000"/>
                    <a:lumOff val="50000"/>
                  </a:schemeClr>
                </a:solidFill>
              </a:rPr>
              <a:t>{</a:t>
            </a:r>
            <a:r>
              <a:rPr lang="zh-CN" altLang="en-US" sz="1400" dirty="0" smtClean="0">
                <a:solidFill>
                  <a:schemeClr val="tx1">
                    <a:lumMod val="50000"/>
                    <a:lumOff val="50000"/>
                  </a:schemeClr>
                </a:solidFill>
              </a:rPr>
              <a:t>‘</a:t>
            </a:r>
            <a:r>
              <a:rPr lang="en-US" altLang="zh-CN" sz="1400" dirty="0" smtClean="0">
                <a:solidFill>
                  <a:schemeClr val="tx1">
                    <a:lumMod val="50000"/>
                    <a:lumOff val="50000"/>
                  </a:schemeClr>
                </a:solidFill>
              </a:rPr>
              <a:t>Beijing</a:t>
            </a:r>
            <a:r>
              <a:rPr lang="zh-CN" altLang="en-US" sz="1400" dirty="0" smtClean="0">
                <a:solidFill>
                  <a:schemeClr val="tx1">
                    <a:lumMod val="50000"/>
                    <a:lumOff val="50000"/>
                  </a:schemeClr>
                </a:solidFill>
              </a:rPr>
              <a:t>’</a:t>
            </a:r>
            <a:r>
              <a:rPr lang="en-US" altLang="zh-CN" sz="1400" dirty="0" smtClean="0">
                <a:solidFill>
                  <a:schemeClr val="tx1">
                    <a:lumMod val="50000"/>
                    <a:lumOff val="50000"/>
                  </a:schemeClr>
                </a:solidFill>
              </a:rPr>
              <a:t>:{‘2001’:2.4, ‘2002’:2.9},</a:t>
            </a:r>
            <a:endParaRPr lang="en-US" altLang="zh-CN" sz="1400" dirty="0" smtClean="0">
              <a:solidFill>
                <a:schemeClr val="tx1">
                  <a:lumMod val="50000"/>
                  <a:lumOff val="50000"/>
                </a:schemeClr>
              </a:solidFill>
            </a:endParaRPr>
          </a:p>
          <a:p>
            <a:pPr>
              <a:lnSpc>
                <a:spcPct val="150000"/>
              </a:lnSpc>
            </a:pPr>
            <a:r>
              <a:rPr lang="en-US" altLang="zh-CN" sz="1400" dirty="0" smtClean="0">
                <a:solidFill>
                  <a:schemeClr val="tx1">
                    <a:lumMod val="50000"/>
                    <a:lumOff val="50000"/>
                  </a:schemeClr>
                </a:solidFill>
              </a:rPr>
              <a:t>  </a:t>
            </a:r>
            <a:r>
              <a:rPr lang="zh-CN" altLang="en-US" sz="1400" dirty="0" smtClean="0">
                <a:solidFill>
                  <a:schemeClr val="tx1">
                    <a:lumMod val="50000"/>
                    <a:lumOff val="50000"/>
                  </a:schemeClr>
                </a:solidFill>
              </a:rPr>
              <a:t>‘</a:t>
            </a:r>
            <a:r>
              <a:rPr lang="en-US" altLang="zh-CN" sz="1400" dirty="0" err="1" smtClean="0">
                <a:solidFill>
                  <a:schemeClr val="tx1">
                    <a:lumMod val="50000"/>
                    <a:lumOff val="50000"/>
                  </a:schemeClr>
                </a:solidFill>
              </a:rPr>
              <a:t>Tainjin</a:t>
            </a:r>
            <a:r>
              <a:rPr lang="zh-CN" altLang="en-US" sz="1400" dirty="0" smtClean="0">
                <a:solidFill>
                  <a:schemeClr val="tx1">
                    <a:lumMod val="50000"/>
                    <a:lumOff val="50000"/>
                  </a:schemeClr>
                </a:solidFill>
              </a:rPr>
              <a:t>’</a:t>
            </a:r>
            <a:r>
              <a:rPr lang="en-US" altLang="zh-CN" sz="1400" dirty="0">
                <a:solidFill>
                  <a:schemeClr val="tx1">
                    <a:lumMod val="50000"/>
                    <a:lumOff val="50000"/>
                  </a:schemeClr>
                </a:solidFill>
              </a:rPr>
              <a:t>:{‘2001’:</a:t>
            </a:r>
            <a:r>
              <a:rPr lang="en-US" altLang="zh-CN" sz="1400" dirty="0" smtClean="0">
                <a:solidFill>
                  <a:schemeClr val="tx1">
                    <a:lumMod val="50000"/>
                    <a:lumOff val="50000"/>
                  </a:schemeClr>
                </a:solidFill>
              </a:rPr>
              <a:t>2.1, </a:t>
            </a:r>
            <a:r>
              <a:rPr lang="en-US" altLang="zh-CN" sz="1400" dirty="0">
                <a:solidFill>
                  <a:schemeClr val="tx1">
                    <a:lumMod val="50000"/>
                    <a:lumOff val="50000"/>
                  </a:schemeClr>
                </a:solidFill>
              </a:rPr>
              <a:t>‘2002’:</a:t>
            </a:r>
            <a:r>
              <a:rPr lang="en-US" altLang="zh-CN" sz="1400" dirty="0" smtClean="0">
                <a:solidFill>
                  <a:schemeClr val="tx1">
                    <a:lumMod val="50000"/>
                    <a:lumOff val="50000"/>
                  </a:schemeClr>
                </a:solidFill>
              </a:rPr>
              <a:t>2.7},</a:t>
            </a:r>
            <a:endParaRPr lang="en-US" altLang="zh-CN" sz="1400" dirty="0">
              <a:solidFill>
                <a:schemeClr val="tx1">
                  <a:lumMod val="50000"/>
                  <a:lumOff val="50000"/>
                </a:schemeClr>
              </a:solidFill>
            </a:endParaRPr>
          </a:p>
          <a:p>
            <a:pPr>
              <a:lnSpc>
                <a:spcPct val="150000"/>
              </a:lnSpc>
            </a:pPr>
            <a:r>
              <a:rPr lang="zh-CN" altLang="en-US" sz="1400" dirty="0" smtClean="0">
                <a:solidFill>
                  <a:schemeClr val="tx1">
                    <a:lumMod val="50000"/>
                    <a:lumOff val="50000"/>
                  </a:schemeClr>
                </a:solidFill>
              </a:rPr>
              <a:t> ‘</a:t>
            </a:r>
            <a:r>
              <a:rPr lang="en-US" altLang="zh-CN" sz="1400" dirty="0" smtClean="0">
                <a:solidFill>
                  <a:schemeClr val="tx1">
                    <a:lumMod val="50000"/>
                    <a:lumOff val="50000"/>
                  </a:schemeClr>
                </a:solidFill>
              </a:rPr>
              <a:t>Shanghai</a:t>
            </a:r>
            <a:r>
              <a:rPr lang="zh-CN" altLang="en-US" sz="1400" dirty="0" smtClean="0">
                <a:solidFill>
                  <a:schemeClr val="tx1">
                    <a:lumMod val="50000"/>
                    <a:lumOff val="50000"/>
                  </a:schemeClr>
                </a:solidFill>
              </a:rPr>
              <a:t>’</a:t>
            </a:r>
            <a:r>
              <a:rPr lang="en-US" altLang="zh-CN" sz="1400" dirty="0">
                <a:solidFill>
                  <a:schemeClr val="tx1">
                    <a:lumMod val="50000"/>
                    <a:lumOff val="50000"/>
                  </a:schemeClr>
                </a:solidFill>
              </a:rPr>
              <a:t>:{‘2001’:</a:t>
            </a:r>
            <a:r>
              <a:rPr lang="en-US" altLang="zh-CN" sz="1400" dirty="0" smtClean="0">
                <a:solidFill>
                  <a:schemeClr val="tx1">
                    <a:lumMod val="50000"/>
                    <a:lumOff val="50000"/>
                  </a:schemeClr>
                </a:solidFill>
              </a:rPr>
              <a:t>2.5, </a:t>
            </a:r>
            <a:r>
              <a:rPr lang="en-US" altLang="zh-CN" sz="1400" dirty="0">
                <a:solidFill>
                  <a:schemeClr val="tx1">
                    <a:lumMod val="50000"/>
                    <a:lumOff val="50000"/>
                  </a:schemeClr>
                </a:solidFill>
              </a:rPr>
              <a:t>‘2002’:</a:t>
            </a:r>
            <a:r>
              <a:rPr lang="en-US" altLang="zh-CN" sz="1400" dirty="0" smtClean="0">
                <a:solidFill>
                  <a:schemeClr val="tx1">
                    <a:lumMod val="50000"/>
                    <a:lumOff val="50000"/>
                  </a:schemeClr>
                </a:solidFill>
              </a:rPr>
              <a:t>2.6} }</a:t>
            </a:r>
            <a:endParaRPr lang="en-US" altLang="zh-CN" sz="1400" dirty="0" smtClean="0">
              <a:solidFill>
                <a:schemeClr val="tx1">
                  <a:lumMod val="50000"/>
                  <a:lumOff val="50000"/>
                </a:schemeClr>
              </a:solidFill>
            </a:endParaRPr>
          </a:p>
        </p:txBody>
      </p:sp>
      <p:sp>
        <p:nvSpPr>
          <p:cNvPr id="13" name="矩形 12"/>
          <p:cNvSpPr/>
          <p:nvPr/>
        </p:nvSpPr>
        <p:spPr>
          <a:xfrm>
            <a:off x="942971" y="2563197"/>
            <a:ext cx="9578366"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上述数据是一个典型的字典嵌套数据结构的数据。如果将它传给</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DataFrame</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对象，它就会被解释为：</a:t>
            </a:r>
            <a:r>
              <a:rPr lang="zh-CN" altLang="en-US" sz="1600" dirty="0" smtClean="0">
                <a:ln w="0"/>
                <a:solidFill>
                  <a:schemeClr val="accent2"/>
                </a:solidFill>
                <a:latin typeface="微软雅黑" panose="020B0503020204020204" pitchFamily="34" charset="-122"/>
                <a:ea typeface="微软雅黑" panose="020B0503020204020204" pitchFamily="34" charset="-122"/>
              </a:rPr>
              <a:t>外层字典的键作为列，内层键则作为行索引处理</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anim calcmode="lin" valueType="num">
                                      <p:cBhvr>
                                        <p:cTn id="24" dur="500" fill="hold"/>
                                        <p:tgtEl>
                                          <p:spTgt spid="16"/>
                                        </p:tgtEl>
                                        <p:attrNameLst>
                                          <p:attrName>ppt_x</p:attrName>
                                        </p:attrNameLst>
                                      </p:cBhvr>
                                      <p:tavLst>
                                        <p:tav tm="0">
                                          <p:val>
                                            <p:strVal val="#ppt_x"/>
                                          </p:val>
                                        </p:tav>
                                        <p:tav tm="100000">
                                          <p:val>
                                            <p:strVal val="#ppt_x"/>
                                          </p:val>
                                        </p:tav>
                                      </p:tavLst>
                                    </p:anim>
                                    <p:anim calcmode="lin" valueType="num">
                                      <p:cBhvr>
                                        <p:cTn id="25" dur="5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animBg="1"/>
      <p:bldP spid="12" grpId="0" animBg="1"/>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err="1" smtClean="0">
                <a:solidFill>
                  <a:schemeClr val="bg1">
                    <a:lumMod val="95000"/>
                  </a:schemeClr>
                </a:solidFill>
              </a:rPr>
              <a:t>DataFrame</a:t>
            </a:r>
            <a:r>
              <a:rPr lang="zh-CN" altLang="en-US" sz="2000" b="1" dirty="0" smtClean="0">
                <a:solidFill>
                  <a:schemeClr val="bg1">
                    <a:lumMod val="95000"/>
                  </a:schemeClr>
                </a:solidFill>
              </a:rPr>
              <a:t>对象操作</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矩形 7"/>
          <p:cNvSpPr/>
          <p:nvPr/>
        </p:nvSpPr>
        <p:spPr>
          <a:xfrm>
            <a:off x="944492" y="1012304"/>
            <a:ext cx="9578366" cy="41819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内层字典的键会被合并、排序已形成最终的索引。如果显式指定了索引、则不会这样。</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1219380" y="1571419"/>
            <a:ext cx="3974465" cy="337185"/>
          </a:xfrm>
          <a:prstGeom prst="rect">
            <a:avLst/>
          </a:prstGeom>
        </p:spPr>
        <p:txBody>
          <a:bodyPr wrap="none">
            <a:spAutoFit/>
          </a:bodyPr>
          <a:lstStyle/>
          <a:p>
            <a:pPr algn="l"/>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a:t>
            </a:r>
            <a:r>
              <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显</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式指定索引</a:t>
            </a:r>
            <a:r>
              <a:rPr lang="zh-CN" altLang="en-US"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q03-demo08.py</a:t>
            </a:r>
            <a:r>
              <a:rPr lang="zh-CN" altLang="en-US" sz="1400" dirty="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 </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6" name="标题 1"/>
          <p:cNvSpPr txBox="1"/>
          <p:nvPr/>
        </p:nvSpPr>
        <p:spPr>
          <a:xfrm>
            <a:off x="1228257" y="1993995"/>
            <a:ext cx="5216086" cy="995948"/>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smtClean="0">
                <a:solidFill>
                  <a:schemeClr val="accent6"/>
                </a:solidFill>
              </a:rPr>
              <a:t># </a:t>
            </a:r>
            <a:r>
              <a:rPr lang="zh-CN" altLang="en-US" sz="1400" dirty="0" smtClean="0">
                <a:solidFill>
                  <a:schemeClr val="accent6"/>
                </a:solidFill>
              </a:rPr>
              <a:t>显式指定索引</a:t>
            </a:r>
            <a:endParaRPr lang="en-US" altLang="zh-CN" sz="1400" dirty="0" smtClean="0">
              <a:solidFill>
                <a:schemeClr val="accent6"/>
              </a:solidFill>
            </a:endParaRPr>
          </a:p>
          <a:p>
            <a:pPr>
              <a:lnSpc>
                <a:spcPts val="2200"/>
              </a:lnSpc>
            </a:pPr>
            <a:r>
              <a:rPr lang="en-US" altLang="zh-CN" sz="1400" dirty="0" smtClean="0">
                <a:solidFill>
                  <a:schemeClr val="tx1">
                    <a:lumMod val="65000"/>
                    <a:lumOff val="35000"/>
                  </a:schemeClr>
                </a:solidFill>
              </a:rPr>
              <a:t>frame </a:t>
            </a:r>
            <a:r>
              <a:rPr lang="en-US" altLang="zh-CN" sz="1400" dirty="0">
                <a:solidFill>
                  <a:schemeClr val="tx1">
                    <a:lumMod val="65000"/>
                    <a:lumOff val="35000"/>
                  </a:schemeClr>
                </a:solidFill>
              </a:rPr>
              <a:t>= </a:t>
            </a:r>
            <a:r>
              <a:rPr lang="en-US" altLang="zh-CN" sz="1400" dirty="0" err="1" smtClean="0">
                <a:solidFill>
                  <a:srgbClr val="C00000"/>
                </a:solidFill>
              </a:rPr>
              <a:t>DataFrame</a:t>
            </a:r>
            <a:r>
              <a:rPr lang="en-US" altLang="zh-CN" sz="1400" dirty="0" smtClean="0">
                <a:solidFill>
                  <a:schemeClr val="tx1">
                    <a:lumMod val="65000"/>
                    <a:lumOff val="35000"/>
                  </a:schemeClr>
                </a:solidFill>
              </a:rPr>
              <a:t>(</a:t>
            </a:r>
            <a:r>
              <a:rPr lang="en-US" altLang="zh-CN" sz="1400" dirty="0">
                <a:solidFill>
                  <a:schemeClr val="accent2"/>
                </a:solidFill>
              </a:rPr>
              <a:t>data, index</a:t>
            </a:r>
            <a:r>
              <a:rPr lang="en-US" altLang="zh-CN" sz="1400" dirty="0">
                <a:solidFill>
                  <a:schemeClr val="tx1">
                    <a:lumMod val="50000"/>
                    <a:lumOff val="50000"/>
                  </a:schemeClr>
                </a:solidFill>
              </a:rPr>
              <a:t>=['2000','2001','2002']</a:t>
            </a:r>
            <a:r>
              <a:rPr lang="en-US" altLang="zh-CN" sz="1400" dirty="0" smtClean="0">
                <a:solidFill>
                  <a:schemeClr val="tx1">
                    <a:lumMod val="50000"/>
                    <a:lumOff val="50000"/>
                  </a:schemeClr>
                </a:solidFill>
              </a:rPr>
              <a:t>)</a:t>
            </a:r>
            <a:endParaRPr lang="en-US" altLang="zh-CN" sz="1400" dirty="0">
              <a:solidFill>
                <a:schemeClr val="tx1">
                  <a:lumMod val="50000"/>
                  <a:lumOff val="50000"/>
                </a:schemeClr>
              </a:solidFill>
            </a:endParaRPr>
          </a:p>
          <a:p>
            <a:pPr>
              <a:lnSpc>
                <a:spcPts val="2200"/>
              </a:lnSpc>
            </a:pPr>
            <a:r>
              <a:rPr lang="en-US" altLang="zh-CN" sz="1400" dirty="0">
                <a:solidFill>
                  <a:srgbClr val="0563C1"/>
                </a:solidFill>
              </a:rPr>
              <a:t>print </a:t>
            </a:r>
            <a:r>
              <a:rPr lang="en-US" altLang="zh-CN" sz="1400" dirty="0" smtClean="0">
                <a:solidFill>
                  <a:schemeClr val="tx1">
                    <a:lumMod val="65000"/>
                    <a:lumOff val="35000"/>
                  </a:schemeClr>
                </a:solidFill>
              </a:rPr>
              <a:t>frame</a:t>
            </a:r>
            <a:endParaRPr lang="en-US" altLang="zh-CN" sz="1400" dirty="0">
              <a:solidFill>
                <a:schemeClr val="tx1">
                  <a:lumMod val="65000"/>
                  <a:lumOff val="35000"/>
                </a:schemeClr>
              </a:solidFill>
            </a:endParaRPr>
          </a:p>
        </p:txBody>
      </p:sp>
      <p:sp>
        <p:nvSpPr>
          <p:cNvPr id="17" name="标题 1"/>
          <p:cNvSpPr txBox="1"/>
          <p:nvPr/>
        </p:nvSpPr>
        <p:spPr>
          <a:xfrm>
            <a:off x="6734630" y="2061671"/>
            <a:ext cx="2525486" cy="1418523"/>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nn-NO" altLang="zh-CN" sz="1400" dirty="0">
                <a:solidFill>
                  <a:schemeClr val="bg1">
                    <a:lumMod val="95000"/>
                  </a:schemeClr>
                </a:solidFill>
              </a:rPr>
              <a:t> </a:t>
            </a:r>
            <a:r>
              <a:rPr lang="nn-NO" altLang="zh-CN" sz="1400" dirty="0" smtClean="0">
                <a:solidFill>
                  <a:schemeClr val="bg1">
                    <a:lumMod val="95000"/>
                  </a:schemeClr>
                </a:solidFill>
              </a:rPr>
              <a:t>         Beijing  </a:t>
            </a:r>
            <a:r>
              <a:rPr lang="nn-NO" altLang="zh-CN" sz="1400" dirty="0">
                <a:solidFill>
                  <a:schemeClr val="bg1">
                    <a:lumMod val="95000"/>
                  </a:schemeClr>
                </a:solidFill>
              </a:rPr>
              <a:t>Tianjin                                                                </a:t>
            </a:r>
            <a:endParaRPr lang="nn-NO" altLang="zh-CN" sz="1400" dirty="0">
              <a:solidFill>
                <a:schemeClr val="bg1">
                  <a:lumMod val="95000"/>
                </a:schemeClr>
              </a:solidFill>
            </a:endParaRPr>
          </a:p>
          <a:p>
            <a:pPr>
              <a:lnSpc>
                <a:spcPts val="2200"/>
              </a:lnSpc>
            </a:pPr>
            <a:r>
              <a:rPr lang="nn-NO" altLang="zh-CN" sz="1400" dirty="0">
                <a:solidFill>
                  <a:schemeClr val="bg1">
                    <a:lumMod val="95000"/>
                  </a:schemeClr>
                </a:solidFill>
              </a:rPr>
              <a:t>2000      NaN      NaN                                                                </a:t>
            </a:r>
            <a:endParaRPr lang="nn-NO" altLang="zh-CN" sz="1400" dirty="0">
              <a:solidFill>
                <a:schemeClr val="bg1">
                  <a:lumMod val="95000"/>
                </a:schemeClr>
              </a:solidFill>
            </a:endParaRPr>
          </a:p>
          <a:p>
            <a:pPr>
              <a:lnSpc>
                <a:spcPts val="2200"/>
              </a:lnSpc>
            </a:pPr>
            <a:r>
              <a:rPr lang="nn-NO" altLang="zh-CN" sz="1400" dirty="0">
                <a:solidFill>
                  <a:schemeClr val="bg1">
                    <a:lumMod val="95000"/>
                  </a:schemeClr>
                </a:solidFill>
              </a:rPr>
              <a:t>2001      </a:t>
            </a:r>
            <a:r>
              <a:rPr lang="nn-NO" altLang="zh-CN" sz="1400" dirty="0" smtClean="0">
                <a:solidFill>
                  <a:schemeClr val="bg1">
                    <a:lumMod val="95000"/>
                  </a:schemeClr>
                </a:solidFill>
              </a:rPr>
              <a:t>  2.4         2.3                                                                </a:t>
            </a:r>
            <a:endParaRPr lang="nn-NO" altLang="zh-CN" sz="1400" dirty="0">
              <a:solidFill>
                <a:schemeClr val="bg1">
                  <a:lumMod val="95000"/>
                </a:schemeClr>
              </a:solidFill>
            </a:endParaRPr>
          </a:p>
          <a:p>
            <a:pPr>
              <a:lnSpc>
                <a:spcPts val="2200"/>
              </a:lnSpc>
            </a:pPr>
            <a:r>
              <a:rPr lang="nn-NO" altLang="zh-CN" sz="1400" dirty="0">
                <a:solidFill>
                  <a:schemeClr val="bg1">
                    <a:lumMod val="95000"/>
                  </a:schemeClr>
                </a:solidFill>
              </a:rPr>
              <a:t>2002      </a:t>
            </a:r>
            <a:r>
              <a:rPr lang="nn-NO" altLang="zh-CN" sz="1400" dirty="0" smtClean="0">
                <a:solidFill>
                  <a:schemeClr val="bg1">
                    <a:lumMod val="95000"/>
                  </a:schemeClr>
                </a:solidFill>
              </a:rPr>
              <a:t>  2.9         2.7 </a:t>
            </a:r>
            <a:endParaRPr lang="en-US" altLang="zh-CN" sz="1400" dirty="0" smtClean="0">
              <a:solidFill>
                <a:schemeClr val="bg1">
                  <a:lumMod val="95000"/>
                </a:schemeClr>
              </a:solidFill>
            </a:endParaRPr>
          </a:p>
        </p:txBody>
      </p:sp>
      <p:sp>
        <p:nvSpPr>
          <p:cNvPr id="10" name="矩形 9"/>
          <p:cNvSpPr/>
          <p:nvPr/>
        </p:nvSpPr>
        <p:spPr>
          <a:xfrm>
            <a:off x="1219379" y="3159219"/>
            <a:ext cx="5224963" cy="381066"/>
          </a:xfrm>
          <a:prstGeom prst="rect">
            <a:avLst/>
          </a:prstGeom>
          <a:solidFill>
            <a:schemeClr val="accent4">
              <a:lumMod val="60000"/>
              <a:lumOff val="40000"/>
            </a:schemeClr>
          </a:solidFill>
        </p:spPr>
        <p:txBody>
          <a:bodyPr wrap="square">
            <a:spAutoFit/>
          </a:bodyPr>
          <a:lstStyle/>
          <a:p>
            <a:pPr>
              <a:lnSpc>
                <a:spcPct val="150000"/>
              </a:lnSpc>
            </a:pPr>
            <a:r>
              <a:rPr lang="zh-CN" altLang="en-US" sz="1400" dirty="0" smtClean="0">
                <a:ln w="0"/>
                <a:solidFill>
                  <a:schemeClr val="accent4">
                    <a:lumMod val="50000"/>
                  </a:schemeClr>
                </a:solidFill>
                <a:latin typeface="微软雅黑" panose="020B0503020204020204" pitchFamily="34" charset="-122"/>
                <a:ea typeface="微软雅黑" panose="020B0503020204020204" pitchFamily="34" charset="-122"/>
              </a:rPr>
              <a:t>若指定了不存在的索引，则对应的值为</a:t>
            </a:r>
            <a:r>
              <a:rPr lang="zh-CN" altLang="en-US" sz="1400" dirty="0">
                <a:ln w="0"/>
                <a:solidFill>
                  <a:schemeClr val="accent4">
                    <a:lumMod val="50000"/>
                  </a:schemeClr>
                </a:solidFill>
                <a:latin typeface="微软雅黑" panose="020B0503020204020204" pitchFamily="34" charset="-122"/>
                <a:ea typeface="微软雅黑" panose="020B0503020204020204" pitchFamily="34" charset="-122"/>
              </a:rPr>
              <a:t>缺失</a:t>
            </a:r>
            <a:r>
              <a:rPr lang="zh-CN" altLang="en-US" sz="1400" dirty="0" smtClean="0">
                <a:ln w="0"/>
                <a:solidFill>
                  <a:schemeClr val="accent4">
                    <a:lumMod val="50000"/>
                  </a:schemeClr>
                </a:solidFill>
                <a:latin typeface="微软雅黑" panose="020B0503020204020204" pitchFamily="34" charset="-122"/>
                <a:ea typeface="微软雅黑" panose="020B0503020204020204" pitchFamily="34" charset="-122"/>
              </a:rPr>
              <a:t>值。</a:t>
            </a:r>
            <a:endParaRPr lang="zh-CN" altLang="en-US" sz="1400" dirty="0">
              <a:solidFill>
                <a:schemeClr val="accent4">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anim calcmode="lin" valueType="num">
                                      <p:cBhvr>
                                        <p:cTn id="12" dur="500" fill="hold"/>
                                        <p:tgtEl>
                                          <p:spTgt spid="16"/>
                                        </p:tgtEl>
                                        <p:attrNameLst>
                                          <p:attrName>ppt_x</p:attrName>
                                        </p:attrNameLst>
                                      </p:cBhvr>
                                      <p:tavLst>
                                        <p:tav tm="0">
                                          <p:val>
                                            <p:strVal val="#ppt_x"/>
                                          </p:val>
                                        </p:tav>
                                        <p:tav tm="100000">
                                          <p:val>
                                            <p:strVal val="#ppt_x"/>
                                          </p:val>
                                        </p:tav>
                                      </p:tavLst>
                                    </p:anim>
                                    <p:anim calcmode="lin" valueType="num">
                                      <p:cBhvr>
                                        <p:cTn id="13" dur="5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err="1" smtClean="0">
                <a:solidFill>
                  <a:schemeClr val="bg1">
                    <a:lumMod val="95000"/>
                  </a:schemeClr>
                </a:solidFill>
              </a:rPr>
              <a:t>DataFrame</a:t>
            </a:r>
            <a:r>
              <a:rPr lang="zh-CN" altLang="en-US" sz="2000" b="1" dirty="0" smtClean="0">
                <a:solidFill>
                  <a:schemeClr val="bg1">
                    <a:lumMod val="95000"/>
                  </a:schemeClr>
                </a:solidFill>
              </a:rPr>
              <a:t>构造函数</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1" name="矩形 10"/>
          <p:cNvSpPr/>
          <p:nvPr/>
        </p:nvSpPr>
        <p:spPr>
          <a:xfrm>
            <a:off x="943609" y="1019399"/>
            <a:ext cx="10783934" cy="41819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可以输入给</a:t>
            </a:r>
            <a:r>
              <a:rPr lang="en-US" altLang="zh-CN" sz="1600" b="1" dirty="0" err="1"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DataFrame</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构造器的数据：</a:t>
            </a:r>
            <a:endParaRPr lang="en-US" altLang="zh-CN"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custDataLst>
              <p:tags r:id="rId2"/>
            </p:custDataLst>
          </p:nvPr>
        </p:nvGraphicFramePr>
        <p:xfrm>
          <a:off x="1248228" y="1605038"/>
          <a:ext cx="9710057" cy="3708400"/>
        </p:xfrm>
        <a:graphic>
          <a:graphicData uri="http://schemas.openxmlformats.org/drawingml/2006/table">
            <a:tbl>
              <a:tblPr firstRow="1" bandRow="1">
                <a:tableStyleId>{21E4AEA4-8DFA-4A89-87EB-49C32662AFE0}</a:tableStyleId>
              </a:tblPr>
              <a:tblGrid>
                <a:gridCol w="2913016"/>
                <a:gridCol w="6797041"/>
              </a:tblGrid>
              <a:tr h="370840">
                <a:tc>
                  <a:txBody>
                    <a:bodyPr/>
                    <a:lstStyle/>
                    <a:p>
                      <a:pPr algn="ct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类型</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说明</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rPr>
                        <a:t>二维 </a:t>
                      </a:r>
                      <a:r>
                        <a:rPr lang="en-US" altLang="zh-CN" sz="1200" b="1" dirty="0" err="1" smtClean="0">
                          <a:solidFill>
                            <a:schemeClr val="tx1">
                              <a:lumMod val="65000"/>
                              <a:lumOff val="35000"/>
                            </a:schemeClr>
                          </a:solidFill>
                          <a:latin typeface="微软雅黑" panose="020B0503020204020204" pitchFamily="34" charset="-122"/>
                          <a:ea typeface="微软雅黑" panose="020B0503020204020204" pitchFamily="34" charset="-122"/>
                        </a:rPr>
                        <a:t>ndarray</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数据矩阵，还可以传入行标和列标。</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rPr>
                        <a:t>由数组、列表或元组组成的字典</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每个序列会变成</a:t>
                      </a:r>
                      <a:r>
                        <a:rPr lang="en-US" altLang="zh-CN" sz="1200" dirty="0" err="1" smtClean="0">
                          <a:solidFill>
                            <a:schemeClr val="tx1">
                              <a:lumMod val="65000"/>
                              <a:lumOff val="35000"/>
                            </a:schemeClr>
                          </a:solidFill>
                          <a:latin typeface="微软雅黑" panose="020B0503020204020204" pitchFamily="34" charset="-122"/>
                          <a:ea typeface="微软雅黑" panose="020B0503020204020204" pitchFamily="34" charset="-122"/>
                        </a:rPr>
                        <a:t>DataFrame</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的一列。所有序列的长度必须相同。</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err="1" smtClean="0">
                          <a:solidFill>
                            <a:schemeClr val="tx1">
                              <a:lumMod val="65000"/>
                              <a:lumOff val="35000"/>
                            </a:schemeClr>
                          </a:solidFill>
                          <a:latin typeface="微软雅黑" panose="020B0503020204020204" pitchFamily="34" charset="-122"/>
                          <a:ea typeface="微软雅黑" panose="020B0503020204020204" pitchFamily="34" charset="-122"/>
                        </a:rPr>
                        <a:t>NumPy</a:t>
                      </a: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rPr>
                        <a:t>的钢结构化</a:t>
                      </a: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rPr>
                        <a:t>记录数组</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baseline="0" dirty="0" smtClean="0">
                          <a:solidFill>
                            <a:schemeClr val="tx1">
                              <a:lumMod val="65000"/>
                              <a:lumOff val="35000"/>
                            </a:schemeClr>
                          </a:solidFill>
                          <a:latin typeface="微软雅黑" panose="020B0503020204020204" pitchFamily="34" charset="-122"/>
                          <a:ea typeface="微软雅黑" panose="020B0503020204020204" pitchFamily="34" charset="-122"/>
                        </a:rPr>
                        <a:t>类似于“由数组组成的字典”。</a:t>
                      </a:r>
                      <a:endParaRPr lang="zh-CN" altLang="en-US" sz="1200" baseline="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rPr>
                        <a:t>由</a:t>
                      </a: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Series</a:t>
                      </a: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rPr>
                        <a:t>组成的字典</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每个</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Series</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会成为一列。如果没有显示指定索引，则个</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Series</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的索引会被合并成结果饿行索引。</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rPr>
                        <a:t>由字典组成的字典</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各内层字典会成为一列。键会被合并成结果的行索引，跟“由</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Series</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组成的字典”的情况一样。</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rPr>
                        <a:t>字典或</a:t>
                      </a: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Series</a:t>
                      </a: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rPr>
                        <a:t>的列表</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各项将会成为</a:t>
                      </a:r>
                      <a:r>
                        <a:rPr lang="en-US" altLang="zh-CN" sz="1200" dirty="0" err="1" smtClean="0">
                          <a:solidFill>
                            <a:schemeClr val="tx1">
                              <a:lumMod val="65000"/>
                              <a:lumOff val="35000"/>
                            </a:schemeClr>
                          </a:solidFill>
                          <a:latin typeface="微软雅黑" panose="020B0503020204020204" pitchFamily="34" charset="-122"/>
                          <a:ea typeface="微软雅黑" panose="020B0503020204020204" pitchFamily="34" charset="-122"/>
                        </a:rPr>
                        <a:t>DataFrame</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的一行。字典键或</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Series</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索引的并集将会成为</a:t>
                      </a:r>
                      <a:r>
                        <a:rPr lang="en-US" altLang="zh-CN" sz="1200" dirty="0" err="1" smtClean="0">
                          <a:solidFill>
                            <a:schemeClr val="tx1">
                              <a:lumMod val="65000"/>
                              <a:lumOff val="35000"/>
                            </a:schemeClr>
                          </a:solidFill>
                          <a:latin typeface="微软雅黑" panose="020B0503020204020204" pitchFamily="34" charset="-122"/>
                          <a:ea typeface="微软雅黑" panose="020B0503020204020204" pitchFamily="34" charset="-122"/>
                        </a:rPr>
                        <a:t>DataFrame</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的列标。</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rPr>
                        <a:t>由列表或元组组成的列表</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类似于“二维</a:t>
                      </a:r>
                      <a:r>
                        <a:rPr lang="en-US" altLang="zh-CN" sz="1200" dirty="0" err="1" smtClean="0">
                          <a:solidFill>
                            <a:schemeClr val="tx1">
                              <a:lumMod val="65000"/>
                              <a:lumOff val="35000"/>
                            </a:schemeClr>
                          </a:solidFill>
                          <a:latin typeface="微软雅黑" panose="020B0503020204020204" pitchFamily="34" charset="-122"/>
                          <a:ea typeface="微软雅黑" panose="020B0503020204020204" pitchFamily="34" charset="-122"/>
                        </a:rPr>
                        <a:t>ndarry</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rPr>
                        <a:t>另一个</a:t>
                      </a:r>
                      <a:r>
                        <a:rPr lang="en-US" altLang="zh-CN" sz="1200" b="1" dirty="0" err="1" smtClean="0">
                          <a:solidFill>
                            <a:schemeClr val="tx1">
                              <a:lumMod val="65000"/>
                              <a:lumOff val="35000"/>
                            </a:schemeClr>
                          </a:solidFill>
                          <a:latin typeface="微软雅黑" panose="020B0503020204020204" pitchFamily="34" charset="-122"/>
                          <a:ea typeface="微软雅黑" panose="020B0503020204020204" pitchFamily="34" charset="-122"/>
                        </a:rPr>
                        <a:t>DataFrame</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该</a:t>
                      </a:r>
                      <a:r>
                        <a:rPr lang="en-US" altLang="zh-CN" sz="1200" dirty="0" err="1" smtClean="0">
                          <a:solidFill>
                            <a:schemeClr val="tx1">
                              <a:lumMod val="65000"/>
                              <a:lumOff val="35000"/>
                            </a:schemeClr>
                          </a:solidFill>
                          <a:latin typeface="微软雅黑" panose="020B0503020204020204" pitchFamily="34" charset="-122"/>
                          <a:ea typeface="微软雅黑" panose="020B0503020204020204" pitchFamily="34" charset="-122"/>
                        </a:rPr>
                        <a:t>DataFrame</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的索引将会被沿用，除非显式指定了其他索引。</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err="1" smtClean="0">
                          <a:solidFill>
                            <a:schemeClr val="tx1">
                              <a:lumMod val="65000"/>
                              <a:lumOff val="35000"/>
                            </a:schemeClr>
                          </a:solidFill>
                          <a:latin typeface="微软雅黑" panose="020B0503020204020204" pitchFamily="34" charset="-122"/>
                          <a:ea typeface="微软雅黑" panose="020B0503020204020204" pitchFamily="34" charset="-122"/>
                        </a:rPr>
                        <a:t>NumPy</a:t>
                      </a: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rPr>
                        <a:t>的</a:t>
                      </a:r>
                      <a:r>
                        <a:rPr lang="en-US" altLang="zh-CN" sz="1200" b="1" dirty="0" err="1" smtClean="0">
                          <a:solidFill>
                            <a:schemeClr val="tx1">
                              <a:lumMod val="65000"/>
                              <a:lumOff val="35000"/>
                            </a:schemeClr>
                          </a:solidFill>
                          <a:latin typeface="微软雅黑" panose="020B0503020204020204" pitchFamily="34" charset="-122"/>
                          <a:ea typeface="微软雅黑" panose="020B0503020204020204" pitchFamily="34" charset="-122"/>
                        </a:rPr>
                        <a:t>MaskedArray</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类似于“二维</a:t>
                      </a:r>
                      <a:r>
                        <a:rPr lang="en-US" altLang="zh-CN" sz="1200" dirty="0" err="1" smtClean="0">
                          <a:solidFill>
                            <a:schemeClr val="tx1">
                              <a:lumMod val="65000"/>
                              <a:lumOff val="35000"/>
                            </a:schemeClr>
                          </a:solidFill>
                          <a:latin typeface="微软雅黑" panose="020B0503020204020204" pitchFamily="34" charset="-122"/>
                          <a:ea typeface="微软雅黑" panose="020B0503020204020204" pitchFamily="34" charset="-122"/>
                        </a:rPr>
                        <a:t>ndarry</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”的情况，只是掩码值在结果</a:t>
                      </a:r>
                      <a:r>
                        <a:rPr lang="en-US" altLang="zh-CN" sz="1200" dirty="0" err="1" smtClean="0">
                          <a:solidFill>
                            <a:schemeClr val="tx1">
                              <a:lumMod val="65000"/>
                              <a:lumOff val="35000"/>
                            </a:schemeClr>
                          </a:solidFill>
                          <a:latin typeface="微软雅黑" panose="020B0503020204020204" pitchFamily="34" charset="-122"/>
                          <a:ea typeface="微软雅黑" panose="020B0503020204020204" pitchFamily="34" charset="-122"/>
                        </a:rPr>
                        <a:t>DataFrame</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会变成</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NA/</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缺失值。</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err="1" smtClean="0">
                <a:solidFill>
                  <a:schemeClr val="bg1">
                    <a:lumMod val="95000"/>
                  </a:schemeClr>
                </a:solidFill>
              </a:rPr>
              <a:t>DataFrame</a:t>
            </a:r>
            <a:r>
              <a:rPr lang="zh-CN" altLang="en-US" sz="2000" b="1" dirty="0" smtClean="0">
                <a:solidFill>
                  <a:schemeClr val="bg1">
                    <a:lumMod val="95000"/>
                  </a:schemeClr>
                </a:solidFill>
              </a:rPr>
              <a:t>对象操作</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矩形 7"/>
          <p:cNvSpPr/>
          <p:nvPr/>
        </p:nvSpPr>
        <p:spPr>
          <a:xfrm>
            <a:off x="944492" y="1012304"/>
            <a:ext cx="9578366" cy="41819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如果设置了</a:t>
            </a:r>
            <a:r>
              <a:rPr lang="en-US" altLang="zh-CN" sz="1600" b="1" dirty="0" err="1" smtClean="0">
                <a:ln w="0"/>
                <a:solidFill>
                  <a:schemeClr val="tx1">
                    <a:lumMod val="65000"/>
                    <a:lumOff val="35000"/>
                  </a:schemeClr>
                </a:solidFill>
                <a:latin typeface="微软雅黑" panose="020B0503020204020204" pitchFamily="34" charset="-122"/>
                <a:ea typeface="微软雅黑" panose="020B0503020204020204" pitchFamily="34" charset="-122"/>
              </a:rPr>
              <a:t>DataFrame</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a:t>
            </a:r>
            <a:r>
              <a:rPr lang="en-US" altLang="zh-CN" sz="1600" dirty="0" smtClean="0">
                <a:ln w="0"/>
                <a:solidFill>
                  <a:schemeClr val="accent2"/>
                </a:solidFill>
                <a:latin typeface="微软雅黑" panose="020B0503020204020204" pitchFamily="34" charset="-122"/>
                <a:ea typeface="微软雅黑" panose="020B0503020204020204" pitchFamily="34" charset="-122"/>
              </a:rPr>
              <a:t>index</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和</a:t>
            </a:r>
            <a:r>
              <a:rPr lang="en-US" altLang="zh-CN" sz="1600" dirty="0" smtClean="0">
                <a:ln w="0"/>
                <a:solidFill>
                  <a:schemeClr val="accent2"/>
                </a:solidFill>
                <a:latin typeface="微软雅黑" panose="020B0503020204020204" pitchFamily="34" charset="-122"/>
                <a:ea typeface="微软雅黑" panose="020B0503020204020204" pitchFamily="34" charset="-122"/>
              </a:rPr>
              <a:t>columns</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a:t>
            </a:r>
            <a:r>
              <a:rPr lang="en-US" altLang="zh-CN" sz="1600" dirty="0" smtClean="0">
                <a:ln w="0"/>
                <a:solidFill>
                  <a:srgbClr val="C00000"/>
                </a:solidFill>
                <a:latin typeface="微软雅黑" panose="020B0503020204020204" pitchFamily="34" charset="-122"/>
                <a:ea typeface="微软雅黑" panose="020B0503020204020204" pitchFamily="34" charset="-122"/>
              </a:rPr>
              <a:t>name</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属性，则这些信息也会被显示出来：</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1219380" y="1571419"/>
            <a:ext cx="3974465" cy="337185"/>
          </a:xfrm>
          <a:prstGeom prst="rect">
            <a:avLst/>
          </a:prstGeom>
        </p:spPr>
        <p:txBody>
          <a:bodyPr wrap="none">
            <a:spAutoFit/>
          </a:bodyPr>
          <a:lstStyle/>
          <a:p>
            <a:pPr algn="l"/>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a:t>
            </a:r>
            <a:r>
              <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显</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式指定索引</a:t>
            </a:r>
            <a:r>
              <a:rPr lang="zh-CN" altLang="en-US"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q03-demo09.py</a:t>
            </a:r>
            <a:r>
              <a:rPr lang="zh-CN" altLang="en-US" sz="1400" dirty="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 </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6" name="标题 1"/>
          <p:cNvSpPr txBox="1"/>
          <p:nvPr/>
        </p:nvSpPr>
        <p:spPr>
          <a:xfrm>
            <a:off x="1228257" y="1993994"/>
            <a:ext cx="5216086" cy="2287720"/>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创建</a:t>
            </a:r>
            <a:r>
              <a:rPr lang="en-US" altLang="zh-CN" sz="1400" dirty="0" err="1">
                <a:solidFill>
                  <a:schemeClr val="accent6"/>
                </a:solidFill>
              </a:rPr>
              <a:t>DataFrame</a:t>
            </a:r>
            <a:r>
              <a:rPr lang="zh-CN" altLang="en-US" sz="1400" dirty="0">
                <a:solidFill>
                  <a:schemeClr val="accent6"/>
                </a:solidFill>
              </a:rPr>
              <a:t>对象</a:t>
            </a:r>
            <a:endParaRPr lang="zh-CN" altLang="en-US" sz="1400" dirty="0">
              <a:solidFill>
                <a:schemeClr val="accent6"/>
              </a:solidFill>
            </a:endParaRPr>
          </a:p>
          <a:p>
            <a:pPr>
              <a:lnSpc>
                <a:spcPts val="2200"/>
              </a:lnSpc>
            </a:pPr>
            <a:r>
              <a:rPr lang="en-US" altLang="zh-CN" sz="1400" dirty="0">
                <a:solidFill>
                  <a:schemeClr val="tx1">
                    <a:lumMod val="65000"/>
                    <a:lumOff val="35000"/>
                  </a:schemeClr>
                </a:solidFill>
              </a:rPr>
              <a:t>pop = {'Nevada':{2001:2.4, 2002:2.9},</a:t>
            </a:r>
            <a:endParaRPr lang="en-US" altLang="zh-CN" sz="1400" dirty="0">
              <a:solidFill>
                <a:schemeClr val="tx1">
                  <a:lumMod val="65000"/>
                  <a:lumOff val="35000"/>
                </a:schemeClr>
              </a:solidFill>
            </a:endParaRPr>
          </a:p>
          <a:p>
            <a:pPr>
              <a:lnSpc>
                <a:spcPts val="2200"/>
              </a:lnSpc>
            </a:pPr>
            <a:r>
              <a:rPr lang="en-US" altLang="zh-CN" sz="1400" dirty="0">
                <a:solidFill>
                  <a:schemeClr val="tx1">
                    <a:lumMod val="65000"/>
                    <a:lumOff val="35000"/>
                  </a:schemeClr>
                </a:solidFill>
              </a:rPr>
              <a:t>       </a:t>
            </a:r>
            <a:r>
              <a:rPr lang="en-US" altLang="zh-CN" sz="1400" dirty="0" smtClean="0">
                <a:solidFill>
                  <a:schemeClr val="tx1">
                    <a:lumMod val="65000"/>
                    <a:lumOff val="35000"/>
                  </a:schemeClr>
                </a:solidFill>
              </a:rPr>
              <a:t>      'Ohio</a:t>
            </a:r>
            <a:r>
              <a:rPr lang="en-US" altLang="zh-CN" sz="1400" dirty="0">
                <a:solidFill>
                  <a:schemeClr val="tx1">
                    <a:lumMod val="65000"/>
                    <a:lumOff val="35000"/>
                  </a:schemeClr>
                </a:solidFill>
              </a:rPr>
              <a:t>':{2000:1.5, 2001:1.7, 2002:3.6}}</a:t>
            </a:r>
            <a:endParaRPr lang="en-US" altLang="zh-CN" sz="1400" dirty="0">
              <a:solidFill>
                <a:schemeClr val="tx1">
                  <a:lumMod val="65000"/>
                  <a:lumOff val="35000"/>
                </a:schemeClr>
              </a:solidFill>
            </a:endParaRPr>
          </a:p>
          <a:p>
            <a:pPr>
              <a:lnSpc>
                <a:spcPts val="2200"/>
              </a:lnSpc>
            </a:pPr>
            <a:r>
              <a:rPr lang="en-US" altLang="zh-CN" sz="1400" dirty="0">
                <a:solidFill>
                  <a:schemeClr val="tx1">
                    <a:lumMod val="65000"/>
                    <a:lumOff val="35000"/>
                  </a:schemeClr>
                </a:solidFill>
              </a:rPr>
              <a:t>frame = </a:t>
            </a:r>
            <a:r>
              <a:rPr lang="en-US" altLang="zh-CN" sz="1400" dirty="0" err="1">
                <a:solidFill>
                  <a:srgbClr val="C00000"/>
                </a:solidFill>
              </a:rPr>
              <a:t>DataFrame</a:t>
            </a:r>
            <a:r>
              <a:rPr lang="en-US" altLang="zh-CN" sz="1400" dirty="0">
                <a:solidFill>
                  <a:schemeClr val="tx1">
                    <a:lumMod val="65000"/>
                    <a:lumOff val="35000"/>
                  </a:schemeClr>
                </a:solidFill>
              </a:rPr>
              <a:t>(</a:t>
            </a:r>
            <a:r>
              <a:rPr lang="en-US" altLang="zh-CN" sz="1400" dirty="0">
                <a:solidFill>
                  <a:schemeClr val="accent2"/>
                </a:solidFill>
              </a:rPr>
              <a:t>pop</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ndParaRPr>
          </a:p>
          <a:p>
            <a:pPr>
              <a:lnSpc>
                <a:spcPts val="2200"/>
              </a:lnSpc>
            </a:pPr>
            <a:r>
              <a:rPr lang="en-US" altLang="zh-CN" sz="1400" dirty="0">
                <a:solidFill>
                  <a:schemeClr val="accent6"/>
                </a:solidFill>
              </a:rPr>
              <a:t># name</a:t>
            </a:r>
            <a:r>
              <a:rPr lang="zh-CN" altLang="en-US" sz="1400" dirty="0">
                <a:solidFill>
                  <a:schemeClr val="accent6"/>
                </a:solidFill>
              </a:rPr>
              <a:t>属性输出</a:t>
            </a:r>
            <a:endParaRPr lang="zh-CN" altLang="en-US" sz="1400" dirty="0">
              <a:solidFill>
                <a:schemeClr val="accent6"/>
              </a:solidFill>
            </a:endParaRPr>
          </a:p>
          <a:p>
            <a:pPr>
              <a:lnSpc>
                <a:spcPts val="2200"/>
              </a:lnSpc>
            </a:pPr>
            <a:r>
              <a:rPr lang="en-US" altLang="zh-CN" sz="1400" dirty="0">
                <a:solidFill>
                  <a:schemeClr val="tx1">
                    <a:lumMod val="65000"/>
                    <a:lumOff val="35000"/>
                  </a:schemeClr>
                </a:solidFill>
              </a:rPr>
              <a:t>frame.</a:t>
            </a:r>
            <a:r>
              <a:rPr lang="en-US" altLang="zh-CN" sz="1400" dirty="0">
                <a:solidFill>
                  <a:schemeClr val="accent2"/>
                </a:solidFill>
              </a:rPr>
              <a:t>index</a:t>
            </a:r>
            <a:r>
              <a:rPr lang="en-US" altLang="zh-CN" sz="1400" dirty="0">
                <a:solidFill>
                  <a:schemeClr val="tx1">
                    <a:lumMod val="65000"/>
                    <a:lumOff val="35000"/>
                  </a:schemeClr>
                </a:solidFill>
              </a:rPr>
              <a:t>.</a:t>
            </a:r>
            <a:r>
              <a:rPr lang="en-US" altLang="zh-CN" sz="1400" dirty="0">
                <a:solidFill>
                  <a:schemeClr val="accent2"/>
                </a:solidFill>
              </a:rPr>
              <a:t>name</a:t>
            </a:r>
            <a:r>
              <a:rPr lang="en-US" altLang="zh-CN" sz="1400" dirty="0">
                <a:solidFill>
                  <a:schemeClr val="tx1">
                    <a:lumMod val="65000"/>
                    <a:lumOff val="35000"/>
                  </a:schemeClr>
                </a:solidFill>
              </a:rPr>
              <a:t> = 'year'</a:t>
            </a:r>
            <a:endParaRPr lang="en-US" altLang="zh-CN" sz="1400" dirty="0">
              <a:solidFill>
                <a:schemeClr val="tx1">
                  <a:lumMod val="65000"/>
                  <a:lumOff val="35000"/>
                </a:schemeClr>
              </a:solidFill>
            </a:endParaRPr>
          </a:p>
          <a:p>
            <a:pPr>
              <a:lnSpc>
                <a:spcPts val="2200"/>
              </a:lnSpc>
            </a:pPr>
            <a:r>
              <a:rPr lang="en-US" altLang="zh-CN" sz="1400" dirty="0">
                <a:solidFill>
                  <a:schemeClr val="tx1">
                    <a:lumMod val="65000"/>
                    <a:lumOff val="35000"/>
                  </a:schemeClr>
                </a:solidFill>
              </a:rPr>
              <a:t>frame.</a:t>
            </a:r>
            <a:r>
              <a:rPr lang="en-US" altLang="zh-CN" sz="1400" dirty="0">
                <a:solidFill>
                  <a:schemeClr val="accent2"/>
                </a:solidFill>
              </a:rPr>
              <a:t>columns</a:t>
            </a:r>
            <a:r>
              <a:rPr lang="en-US" altLang="zh-CN" sz="1400" dirty="0">
                <a:solidFill>
                  <a:schemeClr val="tx1">
                    <a:lumMod val="65000"/>
                    <a:lumOff val="35000"/>
                  </a:schemeClr>
                </a:solidFill>
              </a:rPr>
              <a:t>.</a:t>
            </a:r>
            <a:r>
              <a:rPr lang="en-US" altLang="zh-CN" sz="1400" dirty="0">
                <a:solidFill>
                  <a:schemeClr val="accent2"/>
                </a:solidFill>
              </a:rPr>
              <a:t>name</a:t>
            </a:r>
            <a:r>
              <a:rPr lang="en-US" altLang="zh-CN" sz="1400" dirty="0">
                <a:solidFill>
                  <a:schemeClr val="tx1">
                    <a:lumMod val="65000"/>
                    <a:lumOff val="35000"/>
                  </a:schemeClr>
                </a:solidFill>
              </a:rPr>
              <a:t> = 'state'</a:t>
            </a:r>
            <a:endParaRPr lang="en-US" altLang="zh-CN" sz="1400" dirty="0">
              <a:solidFill>
                <a:schemeClr val="tx1">
                  <a:lumMod val="65000"/>
                  <a:lumOff val="35000"/>
                </a:schemeClr>
              </a:solidFill>
            </a:endParaRP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frame</a:t>
            </a:r>
            <a:endParaRPr lang="en-US" altLang="zh-CN" sz="1400" dirty="0">
              <a:solidFill>
                <a:schemeClr val="tx1">
                  <a:lumMod val="65000"/>
                  <a:lumOff val="35000"/>
                </a:schemeClr>
              </a:solidFill>
            </a:endParaRPr>
          </a:p>
        </p:txBody>
      </p:sp>
      <p:sp>
        <p:nvSpPr>
          <p:cNvPr id="17" name="标题 1"/>
          <p:cNvSpPr txBox="1"/>
          <p:nvPr/>
        </p:nvSpPr>
        <p:spPr>
          <a:xfrm>
            <a:off x="6734629" y="2061671"/>
            <a:ext cx="2685141" cy="1610443"/>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bg1">
                    <a:lumMod val="95000"/>
                  </a:schemeClr>
                </a:solidFill>
              </a:rPr>
              <a:t>state  Nevada  Ohio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year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2000      </a:t>
            </a:r>
            <a:r>
              <a:rPr lang="en-US" altLang="zh-CN" sz="1400" dirty="0" err="1">
                <a:solidFill>
                  <a:schemeClr val="bg1">
                    <a:lumMod val="95000"/>
                  </a:schemeClr>
                </a:solidFill>
              </a:rPr>
              <a:t>NaN</a:t>
            </a:r>
            <a:r>
              <a:rPr lang="en-US" altLang="zh-CN" sz="1400" dirty="0">
                <a:solidFill>
                  <a:schemeClr val="bg1">
                    <a:lumMod val="95000"/>
                  </a:schemeClr>
                </a:solidFill>
              </a:rPr>
              <a:t>   1.5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2001      2.4   </a:t>
            </a:r>
            <a:r>
              <a:rPr lang="en-US" altLang="zh-CN" sz="1400" dirty="0" smtClean="0">
                <a:solidFill>
                  <a:schemeClr val="bg1">
                    <a:lumMod val="95000"/>
                  </a:schemeClr>
                </a:solidFill>
              </a:rPr>
              <a:t>   1.7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2002      2.9   </a:t>
            </a:r>
            <a:r>
              <a:rPr lang="en-US" altLang="zh-CN" sz="1400" dirty="0" smtClean="0">
                <a:solidFill>
                  <a:schemeClr val="bg1">
                    <a:lumMod val="95000"/>
                  </a:schemeClr>
                </a:solidFill>
              </a:rPr>
              <a:t>   3.6</a:t>
            </a:r>
            <a:endParaRPr lang="en-US" altLang="zh-CN" sz="1400" dirty="0" smtClean="0">
              <a:solidFill>
                <a:schemeClr val="bg1">
                  <a:lumMod val="95000"/>
                </a:schemeClr>
              </a:solidFill>
            </a:endParaRPr>
          </a:p>
        </p:txBody>
      </p:sp>
      <p:sp>
        <p:nvSpPr>
          <p:cNvPr id="9" name="矩形 8"/>
          <p:cNvSpPr/>
          <p:nvPr/>
        </p:nvSpPr>
        <p:spPr>
          <a:xfrm>
            <a:off x="944492" y="4349556"/>
            <a:ext cx="9578366"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跟</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Series</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一样，</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values</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属性也会以二维</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ndarray</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的形式返回</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DataFrame</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中的数据。</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矩形 10"/>
          <p:cNvSpPr/>
          <p:nvPr/>
        </p:nvSpPr>
        <p:spPr>
          <a:xfrm>
            <a:off x="1242771" y="4847421"/>
            <a:ext cx="2755265" cy="337185"/>
          </a:xfrm>
          <a:prstGeom prst="rect">
            <a:avLst/>
          </a:prstGeom>
        </p:spPr>
        <p:txBody>
          <a:bodyPr wrap="none">
            <a:spAutoFit/>
          </a:bodyPr>
          <a:lstStyle/>
          <a:p>
            <a:pPr algn="l"/>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a:t>
            </a:r>
            <a:r>
              <a:rPr lang="zh-CN" altLang="en-US"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q03-demo09.py</a:t>
            </a:r>
            <a:r>
              <a:rPr lang="zh-CN" altLang="en-US" sz="1400" dirty="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 </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2" name="标题 1"/>
          <p:cNvSpPr txBox="1"/>
          <p:nvPr/>
        </p:nvSpPr>
        <p:spPr>
          <a:xfrm>
            <a:off x="1251648" y="5269996"/>
            <a:ext cx="5216086" cy="738918"/>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values</a:t>
            </a:r>
            <a:r>
              <a:rPr lang="zh-CN" altLang="en-US" sz="1400" dirty="0">
                <a:solidFill>
                  <a:schemeClr val="accent6"/>
                </a:solidFill>
              </a:rPr>
              <a:t>属性输出</a:t>
            </a:r>
            <a:endParaRPr lang="zh-CN" altLang="en-US" sz="1400" dirty="0">
              <a:solidFill>
                <a:schemeClr val="accent6"/>
              </a:solidFill>
            </a:endParaRPr>
          </a:p>
          <a:p>
            <a:pPr>
              <a:lnSpc>
                <a:spcPts val="2200"/>
              </a:lnSpc>
            </a:pPr>
            <a:r>
              <a:rPr lang="en-US" altLang="zh-CN" sz="1400" dirty="0">
                <a:solidFill>
                  <a:srgbClr val="0563C1"/>
                </a:solidFill>
              </a:rPr>
              <a:t>print </a:t>
            </a:r>
            <a:r>
              <a:rPr lang="en-US" altLang="zh-CN" sz="1400" dirty="0" err="1">
                <a:solidFill>
                  <a:schemeClr val="tx1">
                    <a:lumMod val="65000"/>
                    <a:lumOff val="35000"/>
                  </a:schemeClr>
                </a:solidFill>
              </a:rPr>
              <a:t>frame.</a:t>
            </a:r>
            <a:r>
              <a:rPr lang="en-US" altLang="zh-CN" sz="1400" dirty="0" err="1">
                <a:solidFill>
                  <a:schemeClr val="accent2"/>
                </a:solidFill>
              </a:rPr>
              <a:t>values</a:t>
            </a:r>
            <a:endParaRPr lang="en-US" altLang="zh-CN" sz="1400" dirty="0">
              <a:solidFill>
                <a:schemeClr val="accent2"/>
              </a:solidFill>
            </a:endParaRPr>
          </a:p>
        </p:txBody>
      </p:sp>
      <p:sp>
        <p:nvSpPr>
          <p:cNvPr id="13" name="标题 1"/>
          <p:cNvSpPr txBox="1"/>
          <p:nvPr/>
        </p:nvSpPr>
        <p:spPr>
          <a:xfrm>
            <a:off x="6734629" y="5129228"/>
            <a:ext cx="1645751" cy="932498"/>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bg1">
                    <a:lumMod val="95000"/>
                  </a:schemeClr>
                </a:solidFill>
              </a:rPr>
              <a:t>[[ nan  1.5]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 [ 2.4  1.7]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 [ 2.9  3.6]] </a:t>
            </a:r>
            <a:endParaRPr lang="en-US" altLang="zh-CN" sz="1400" dirty="0" smtClean="0">
              <a:solidFill>
                <a:schemeClr val="bg1">
                  <a:lumMod val="9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anim calcmode="lin" valueType="num">
                                      <p:cBhvr>
                                        <p:cTn id="12" dur="500" fill="hold"/>
                                        <p:tgtEl>
                                          <p:spTgt spid="16"/>
                                        </p:tgtEl>
                                        <p:attrNameLst>
                                          <p:attrName>ppt_x</p:attrName>
                                        </p:attrNameLst>
                                      </p:cBhvr>
                                      <p:tavLst>
                                        <p:tav tm="0">
                                          <p:val>
                                            <p:strVal val="#ppt_x"/>
                                          </p:val>
                                        </p:tav>
                                        <p:tav tm="100000">
                                          <p:val>
                                            <p:strVal val="#ppt_x"/>
                                          </p:val>
                                        </p:tav>
                                      </p:tavLst>
                                    </p:anim>
                                    <p:anim calcmode="lin" valueType="num">
                                      <p:cBhvr>
                                        <p:cTn id="13" dur="5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par>
                          <p:cTn id="29" fill="hold">
                            <p:stCondLst>
                              <p:cond delay="500"/>
                            </p:stCondLst>
                            <p:childTnLst>
                              <p:par>
                                <p:cTn id="30" presetID="42" presetClass="entr" presetSubtype="0"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anim calcmode="lin" valueType="num">
                                      <p:cBhvr>
                                        <p:cTn id="33" dur="500" fill="hold"/>
                                        <p:tgtEl>
                                          <p:spTgt spid="12"/>
                                        </p:tgtEl>
                                        <p:attrNameLst>
                                          <p:attrName>ppt_x</p:attrName>
                                        </p:attrNameLst>
                                      </p:cBhvr>
                                      <p:tavLst>
                                        <p:tav tm="0">
                                          <p:val>
                                            <p:strVal val="#ppt_x"/>
                                          </p:val>
                                        </p:tav>
                                        <p:tav tm="100000">
                                          <p:val>
                                            <p:strVal val="#ppt_x"/>
                                          </p:val>
                                        </p:tav>
                                      </p:tavLst>
                                    </p:anim>
                                    <p:anim calcmode="lin" valueType="num">
                                      <p:cBhvr>
                                        <p:cTn id="34"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animBg="1"/>
      <p:bldP spid="9" grpId="0"/>
      <p:bldP spid="11" grpId="0"/>
      <p:bldP spid="12" grpId="0" animBg="1"/>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索引对象</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2" name="矩形 11"/>
          <p:cNvSpPr/>
          <p:nvPr/>
        </p:nvSpPr>
        <p:spPr>
          <a:xfrm>
            <a:off x="871036" y="978368"/>
            <a:ext cx="2048959" cy="477054"/>
          </a:xfrm>
          <a:prstGeom prst="rect">
            <a:avLst/>
          </a:prstGeom>
        </p:spPr>
        <p:txBody>
          <a:bodyPr wrap="none">
            <a:spAutoFit/>
          </a:bodyPr>
          <a:lstStyle/>
          <a:p>
            <a:r>
              <a:rPr lang="en-US" altLang="zh-CN" sz="2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1.4 </a:t>
            </a:r>
            <a:r>
              <a:rPr lang="zh-CN" altLang="en-US" sz="2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索引对象</a:t>
            </a:r>
            <a:endParaRPr lang="zh-CN" altLang="en-US" sz="25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8" name="矩形 7"/>
          <p:cNvSpPr/>
          <p:nvPr/>
        </p:nvSpPr>
        <p:spPr>
          <a:xfrm>
            <a:off x="1394434" y="1679958"/>
            <a:ext cx="9200996"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Pandas</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的索引对象负责管理</a:t>
            </a:r>
            <a:r>
              <a:rPr lang="zh-CN" altLang="en-US" sz="1600" dirty="0" smtClean="0">
                <a:ln w="0"/>
                <a:solidFill>
                  <a:schemeClr val="accent2"/>
                </a:solidFill>
                <a:latin typeface="微软雅黑" panose="020B0503020204020204" pitchFamily="34" charset="-122"/>
                <a:ea typeface="微软雅黑" panose="020B0503020204020204" pitchFamily="34" charset="-122"/>
              </a:rPr>
              <a:t>轴标签</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和</a:t>
            </a:r>
            <a:r>
              <a:rPr lang="zh-CN" altLang="en-US" sz="1600" dirty="0" smtClean="0">
                <a:ln w="0"/>
                <a:solidFill>
                  <a:schemeClr val="accent2"/>
                </a:solidFill>
                <a:latin typeface="微软雅黑" panose="020B0503020204020204" pitchFamily="34" charset="-122"/>
                <a:ea typeface="微软雅黑" panose="020B0503020204020204" pitchFamily="34" charset="-122"/>
              </a:rPr>
              <a:t>其他元数据</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（比如轴名称等）。</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构建</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Series</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或</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DataFrame</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时，所用到的任何数组或其他序列的标签都会被转换成一个</a:t>
            </a:r>
            <a:r>
              <a:rPr lang="en-US" altLang="zh-CN" sz="1600" dirty="0" smtClean="0">
                <a:ln w="0"/>
                <a:solidFill>
                  <a:schemeClr val="accent2"/>
                </a:solidFill>
                <a:latin typeface="微软雅黑" panose="020B0503020204020204" pitchFamily="34" charset="-122"/>
                <a:ea typeface="微软雅黑" panose="020B0503020204020204" pitchFamily="34" charset="-122"/>
              </a:rPr>
              <a:t>Index</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683838" y="2653225"/>
            <a:ext cx="2755265" cy="337185"/>
          </a:xfrm>
          <a:prstGeom prst="rect">
            <a:avLst/>
          </a:prstGeom>
        </p:spPr>
        <p:txBody>
          <a:bodyPr wrap="none">
            <a:spAutoFit/>
          </a:bodyPr>
          <a:lstStyle/>
          <a:p>
            <a:pPr algn="l"/>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a:t>
            </a:r>
            <a:r>
              <a:rPr lang="zh-CN" altLang="en-US"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sym typeface="+mn-ea"/>
              </a:rPr>
              <a:t>q03-demo10.py</a:t>
            </a:r>
            <a:r>
              <a:rPr lang="zh-CN" altLang="en-US" sz="1400" dirty="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 </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9" name="标题 1"/>
          <p:cNvSpPr txBox="1"/>
          <p:nvPr/>
        </p:nvSpPr>
        <p:spPr>
          <a:xfrm>
            <a:off x="1692715" y="3075800"/>
            <a:ext cx="5216086" cy="2163857"/>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使用指定索引方式创建</a:t>
            </a:r>
            <a:r>
              <a:rPr lang="en-US" altLang="zh-CN" sz="1400" dirty="0">
                <a:solidFill>
                  <a:schemeClr val="accent6"/>
                </a:solidFill>
              </a:rPr>
              <a:t>Series</a:t>
            </a:r>
            <a:r>
              <a:rPr lang="zh-CN" altLang="en-US" sz="1400" dirty="0">
                <a:solidFill>
                  <a:schemeClr val="accent6"/>
                </a:solidFill>
              </a:rPr>
              <a:t>对象</a:t>
            </a:r>
            <a:endParaRPr lang="zh-CN" altLang="en-US" sz="1400" dirty="0">
              <a:solidFill>
                <a:schemeClr val="accent6"/>
              </a:solidFill>
            </a:endParaRPr>
          </a:p>
          <a:p>
            <a:pPr>
              <a:lnSpc>
                <a:spcPts val="2200"/>
              </a:lnSpc>
            </a:pPr>
            <a:r>
              <a:rPr lang="en-US" altLang="zh-CN" sz="1400" dirty="0" err="1">
                <a:solidFill>
                  <a:schemeClr val="tx1">
                    <a:lumMod val="65000"/>
                    <a:lumOff val="35000"/>
                  </a:schemeClr>
                </a:solidFill>
              </a:rPr>
              <a:t>obj</a:t>
            </a:r>
            <a:r>
              <a:rPr lang="en-US" altLang="zh-CN" sz="1400" dirty="0">
                <a:solidFill>
                  <a:schemeClr val="tx1">
                    <a:lumMod val="65000"/>
                    <a:lumOff val="35000"/>
                  </a:schemeClr>
                </a:solidFill>
              </a:rPr>
              <a:t> = </a:t>
            </a:r>
            <a:r>
              <a:rPr lang="en-US" altLang="zh-CN" sz="1400" dirty="0">
                <a:solidFill>
                  <a:srgbClr val="C00000"/>
                </a:solidFill>
              </a:rPr>
              <a:t>Series</a:t>
            </a:r>
            <a:r>
              <a:rPr lang="en-US" altLang="zh-CN" sz="1400" dirty="0">
                <a:solidFill>
                  <a:schemeClr val="tx1">
                    <a:lumMod val="65000"/>
                    <a:lumOff val="35000"/>
                  </a:schemeClr>
                </a:solidFill>
              </a:rPr>
              <a:t>(</a:t>
            </a:r>
            <a:r>
              <a:rPr lang="en-US" altLang="zh-CN" sz="1400" dirty="0">
                <a:solidFill>
                  <a:schemeClr val="accent2"/>
                </a:solidFill>
              </a:rPr>
              <a:t>range</a:t>
            </a:r>
            <a:r>
              <a:rPr lang="en-US" altLang="zh-CN" sz="1400" dirty="0">
                <a:solidFill>
                  <a:schemeClr val="tx1">
                    <a:lumMod val="65000"/>
                    <a:lumOff val="35000"/>
                  </a:schemeClr>
                </a:solidFill>
              </a:rPr>
              <a:t>(3), </a:t>
            </a:r>
            <a:r>
              <a:rPr lang="en-US" altLang="zh-CN" sz="1400" dirty="0">
                <a:solidFill>
                  <a:schemeClr val="accent2"/>
                </a:solidFill>
              </a:rPr>
              <a:t>index</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a','b','c</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ndParaRPr>
          </a:p>
          <a:p>
            <a:pPr>
              <a:lnSpc>
                <a:spcPts val="2200"/>
              </a:lnSpc>
            </a:pPr>
            <a:r>
              <a:rPr lang="en-US" altLang="zh-CN" sz="1400" dirty="0">
                <a:solidFill>
                  <a:schemeClr val="accent6"/>
                </a:solidFill>
              </a:rPr>
              <a:t># </a:t>
            </a:r>
            <a:r>
              <a:rPr lang="zh-CN" altLang="en-US" sz="1400" dirty="0">
                <a:solidFill>
                  <a:schemeClr val="accent6"/>
                </a:solidFill>
              </a:rPr>
              <a:t>获取</a:t>
            </a:r>
            <a:r>
              <a:rPr lang="en-US" altLang="zh-CN" sz="1400" dirty="0" err="1">
                <a:solidFill>
                  <a:schemeClr val="accent6"/>
                </a:solidFill>
              </a:rPr>
              <a:t>obj</a:t>
            </a:r>
            <a:r>
              <a:rPr lang="zh-CN" altLang="en-US" sz="1400" dirty="0">
                <a:solidFill>
                  <a:schemeClr val="accent6"/>
                </a:solidFill>
              </a:rPr>
              <a:t>对象的</a:t>
            </a:r>
            <a:r>
              <a:rPr lang="en-US" altLang="zh-CN" sz="1400" dirty="0">
                <a:solidFill>
                  <a:schemeClr val="accent6"/>
                </a:solidFill>
              </a:rPr>
              <a:t>index</a:t>
            </a:r>
            <a:r>
              <a:rPr lang="zh-CN" altLang="en-US" sz="1400" dirty="0">
                <a:solidFill>
                  <a:schemeClr val="accent6"/>
                </a:solidFill>
              </a:rPr>
              <a:t>索引对象</a:t>
            </a:r>
            <a:endParaRPr lang="zh-CN" altLang="en-US" sz="1400" dirty="0">
              <a:solidFill>
                <a:schemeClr val="accent6"/>
              </a:solidFill>
            </a:endParaRPr>
          </a:p>
          <a:p>
            <a:pPr>
              <a:lnSpc>
                <a:spcPts val="2200"/>
              </a:lnSpc>
            </a:pPr>
            <a:r>
              <a:rPr lang="en-US" altLang="zh-CN" sz="1400" dirty="0">
                <a:solidFill>
                  <a:schemeClr val="tx1">
                    <a:lumMod val="65000"/>
                    <a:lumOff val="35000"/>
                  </a:schemeClr>
                </a:solidFill>
              </a:rPr>
              <a:t>index = </a:t>
            </a:r>
            <a:r>
              <a:rPr lang="en-US" altLang="zh-CN" sz="1400" dirty="0" err="1">
                <a:solidFill>
                  <a:schemeClr val="tx1">
                    <a:lumMod val="65000"/>
                    <a:lumOff val="35000"/>
                  </a:schemeClr>
                </a:solidFill>
              </a:rPr>
              <a:t>obj.</a:t>
            </a:r>
            <a:r>
              <a:rPr lang="en-US" altLang="zh-CN" sz="1400" dirty="0" err="1">
                <a:solidFill>
                  <a:schemeClr val="accent2"/>
                </a:solidFill>
              </a:rPr>
              <a:t>index</a:t>
            </a:r>
            <a:endParaRPr lang="en-US" altLang="zh-CN" sz="1400" dirty="0">
              <a:solidFill>
                <a:schemeClr val="accent2"/>
              </a:solidFill>
            </a:endParaRPr>
          </a:p>
          <a:p>
            <a:pPr>
              <a:lnSpc>
                <a:spcPts val="2200"/>
              </a:lnSpc>
            </a:pPr>
            <a:r>
              <a:rPr lang="en-US" altLang="zh-CN" sz="1400" dirty="0">
                <a:solidFill>
                  <a:schemeClr val="accent6"/>
                </a:solidFill>
              </a:rPr>
              <a:t># </a:t>
            </a:r>
            <a:r>
              <a:rPr lang="zh-CN" altLang="en-US" sz="1400" dirty="0">
                <a:solidFill>
                  <a:schemeClr val="accent6"/>
                </a:solidFill>
              </a:rPr>
              <a:t>输出查看索引值</a:t>
            </a:r>
            <a:endParaRPr lang="zh-CN" altLang="en-US" sz="1400" dirty="0">
              <a:solidFill>
                <a:schemeClr val="accent6"/>
              </a:solidFill>
            </a:endParaRPr>
          </a:p>
          <a:p>
            <a:pPr>
              <a:lnSpc>
                <a:spcPts val="2200"/>
              </a:lnSpc>
            </a:pPr>
            <a:r>
              <a:rPr lang="en-US" altLang="zh-CN" sz="1400" dirty="0">
                <a:solidFill>
                  <a:srgbClr val="0563C1"/>
                </a:solidFill>
              </a:rPr>
              <a:t>print </a:t>
            </a:r>
            <a:r>
              <a:rPr lang="en-US" altLang="zh-CN" sz="1400" dirty="0">
                <a:solidFill>
                  <a:schemeClr val="accent2"/>
                </a:solidFill>
              </a:rPr>
              <a:t>index</a:t>
            </a:r>
            <a:endParaRPr lang="en-US" altLang="zh-CN" sz="1400" dirty="0">
              <a:solidFill>
                <a:schemeClr val="accent2"/>
              </a:solidFill>
            </a:endParaRP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a:solidFill>
                  <a:schemeClr val="accent2"/>
                </a:solidFill>
              </a:rPr>
              <a:t>index</a:t>
            </a:r>
            <a:r>
              <a:rPr lang="en-US" altLang="zh-CN" sz="1400" dirty="0">
                <a:solidFill>
                  <a:schemeClr val="tx1">
                    <a:lumMod val="65000"/>
                    <a:lumOff val="35000"/>
                  </a:schemeClr>
                </a:solidFill>
              </a:rPr>
              <a:t>[1:]</a:t>
            </a:r>
            <a:endParaRPr lang="en-US" altLang="zh-CN" sz="1400" dirty="0">
              <a:solidFill>
                <a:schemeClr val="tx1">
                  <a:lumMod val="65000"/>
                  <a:lumOff val="35000"/>
                </a:schemeClr>
              </a:solidFill>
            </a:endParaRPr>
          </a:p>
        </p:txBody>
      </p:sp>
      <p:sp>
        <p:nvSpPr>
          <p:cNvPr id="10" name="标题 1"/>
          <p:cNvSpPr txBox="1"/>
          <p:nvPr/>
        </p:nvSpPr>
        <p:spPr>
          <a:xfrm>
            <a:off x="6574974" y="3664823"/>
            <a:ext cx="4020456" cy="833437"/>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bg1">
                    <a:lumMod val="95000"/>
                  </a:schemeClr>
                </a:solidFill>
              </a:rPr>
              <a:t>Index([</a:t>
            </a:r>
            <a:r>
              <a:rPr lang="en-US" altLang="zh-CN" sz="1400" dirty="0" err="1">
                <a:solidFill>
                  <a:schemeClr val="bg1">
                    <a:lumMod val="95000"/>
                  </a:schemeClr>
                </a:solidFill>
              </a:rPr>
              <a:t>u'a</a:t>
            </a:r>
            <a:r>
              <a:rPr lang="en-US" altLang="zh-CN" sz="1400" dirty="0">
                <a:solidFill>
                  <a:schemeClr val="bg1">
                    <a:lumMod val="95000"/>
                  </a:schemeClr>
                </a:solidFill>
              </a:rPr>
              <a:t>', </a:t>
            </a:r>
            <a:r>
              <a:rPr lang="en-US" altLang="zh-CN" sz="1400" dirty="0" err="1">
                <a:solidFill>
                  <a:schemeClr val="bg1">
                    <a:lumMod val="95000"/>
                  </a:schemeClr>
                </a:solidFill>
              </a:rPr>
              <a:t>u'b</a:t>
            </a:r>
            <a:r>
              <a:rPr lang="en-US" altLang="zh-CN" sz="1400" dirty="0">
                <a:solidFill>
                  <a:schemeClr val="bg1">
                    <a:lumMod val="95000"/>
                  </a:schemeClr>
                </a:solidFill>
              </a:rPr>
              <a:t>', </a:t>
            </a:r>
            <a:r>
              <a:rPr lang="en-US" altLang="zh-CN" sz="1400" dirty="0" err="1">
                <a:solidFill>
                  <a:schemeClr val="bg1">
                    <a:lumMod val="95000"/>
                  </a:schemeClr>
                </a:solidFill>
              </a:rPr>
              <a:t>u'c</a:t>
            </a:r>
            <a:r>
              <a:rPr lang="en-US" altLang="zh-CN" sz="1400" dirty="0">
                <a:solidFill>
                  <a:schemeClr val="bg1">
                    <a:lumMod val="95000"/>
                  </a:schemeClr>
                </a:solidFill>
              </a:rPr>
              <a:t>'], </a:t>
            </a:r>
            <a:r>
              <a:rPr lang="en-US" altLang="zh-CN" sz="1400" dirty="0" err="1">
                <a:solidFill>
                  <a:schemeClr val="bg1">
                    <a:lumMod val="95000"/>
                  </a:schemeClr>
                </a:solidFill>
              </a:rPr>
              <a:t>dtype</a:t>
            </a:r>
            <a:r>
              <a:rPr lang="en-US" altLang="zh-CN" sz="1400" dirty="0">
                <a:solidFill>
                  <a:schemeClr val="bg1">
                    <a:lumMod val="95000"/>
                  </a:schemeClr>
                </a:solidFill>
              </a:rPr>
              <a:t>='object')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Index([</a:t>
            </a:r>
            <a:r>
              <a:rPr lang="en-US" altLang="zh-CN" sz="1400" dirty="0" err="1">
                <a:solidFill>
                  <a:schemeClr val="bg1">
                    <a:lumMod val="95000"/>
                  </a:schemeClr>
                </a:solidFill>
              </a:rPr>
              <a:t>u'b</a:t>
            </a:r>
            <a:r>
              <a:rPr lang="en-US" altLang="zh-CN" sz="1400" dirty="0">
                <a:solidFill>
                  <a:schemeClr val="bg1">
                    <a:lumMod val="95000"/>
                  </a:schemeClr>
                </a:solidFill>
              </a:rPr>
              <a:t>', </a:t>
            </a:r>
            <a:r>
              <a:rPr lang="en-US" altLang="zh-CN" sz="1400" dirty="0" err="1">
                <a:solidFill>
                  <a:schemeClr val="bg1">
                    <a:lumMod val="95000"/>
                  </a:schemeClr>
                </a:solidFill>
              </a:rPr>
              <a:t>u'c</a:t>
            </a:r>
            <a:r>
              <a:rPr lang="en-US" altLang="zh-CN" sz="1400" dirty="0">
                <a:solidFill>
                  <a:schemeClr val="bg1">
                    <a:lumMod val="95000"/>
                  </a:schemeClr>
                </a:solidFill>
              </a:rPr>
              <a:t>'], </a:t>
            </a:r>
            <a:r>
              <a:rPr lang="en-US" altLang="zh-CN" sz="1400" dirty="0" err="1">
                <a:solidFill>
                  <a:schemeClr val="bg1">
                    <a:lumMod val="95000"/>
                  </a:schemeClr>
                </a:solidFill>
              </a:rPr>
              <a:t>dtype</a:t>
            </a:r>
            <a:r>
              <a:rPr lang="en-US" altLang="zh-CN" sz="1400" dirty="0">
                <a:solidFill>
                  <a:schemeClr val="bg1">
                    <a:lumMod val="95000"/>
                  </a:schemeClr>
                </a:solidFill>
              </a:rPr>
              <a:t>='object') </a:t>
            </a:r>
            <a:endParaRPr lang="en-US" altLang="zh-CN" sz="1400" dirty="0" smtClean="0">
              <a:solidFill>
                <a:schemeClr val="bg1">
                  <a:lumMod val="9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anim calcmode="lin" valueType="num">
                                      <p:cBhvr>
                                        <p:cTn id="12" dur="500" fill="hold"/>
                                        <p:tgtEl>
                                          <p:spTgt spid="9"/>
                                        </p:tgtEl>
                                        <p:attrNameLst>
                                          <p:attrName>ppt_x</p:attrName>
                                        </p:attrNameLst>
                                      </p:cBhvr>
                                      <p:tavLst>
                                        <p:tav tm="0">
                                          <p:val>
                                            <p:strVal val="#ppt_x"/>
                                          </p:val>
                                        </p:tav>
                                        <p:tav tm="100000">
                                          <p:val>
                                            <p:strVal val="#ppt_x"/>
                                          </p:val>
                                        </p:tav>
                                      </p:tavLst>
                                    </p:anim>
                                    <p:anim calcmode="lin" valueType="num">
                                      <p:cBhvr>
                                        <p:cTn id="13"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索引对象</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矩形 7"/>
          <p:cNvSpPr/>
          <p:nvPr/>
        </p:nvSpPr>
        <p:spPr>
          <a:xfrm>
            <a:off x="944492" y="1012304"/>
            <a:ext cx="9578366"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Index</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对象时不能修改的（</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immutable</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），因此用户不能对其进行修改。</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1219380" y="1571419"/>
            <a:ext cx="4944745" cy="337185"/>
          </a:xfrm>
          <a:prstGeom prst="rect">
            <a:avLst/>
          </a:prstGeom>
        </p:spPr>
        <p:txBody>
          <a:bodyPr wrap="none">
            <a:spAutoFit/>
          </a:bodyPr>
          <a:lstStyle/>
          <a:p>
            <a:pPr algn="l"/>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示例：尝试修改</a:t>
            </a:r>
            <a:r>
              <a:rPr lang="en-US" altLang="zh-CN"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index</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对象的值</a:t>
            </a:r>
            <a:r>
              <a:rPr lang="zh-CN" altLang="en-US"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q03-demo10.py</a:t>
            </a:r>
            <a:r>
              <a:rPr lang="zh-CN" altLang="en-US" sz="1400" dirty="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 </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6" name="标题 1"/>
          <p:cNvSpPr txBox="1"/>
          <p:nvPr/>
        </p:nvSpPr>
        <p:spPr>
          <a:xfrm>
            <a:off x="1228257" y="1993994"/>
            <a:ext cx="5216086" cy="636964"/>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尝试修改</a:t>
            </a:r>
            <a:r>
              <a:rPr lang="en-US" altLang="zh-CN" sz="1400" dirty="0">
                <a:solidFill>
                  <a:schemeClr val="accent6"/>
                </a:solidFill>
              </a:rPr>
              <a:t>Index</a:t>
            </a:r>
            <a:r>
              <a:rPr lang="zh-CN" altLang="en-US" sz="1400" dirty="0">
                <a:solidFill>
                  <a:schemeClr val="accent6"/>
                </a:solidFill>
              </a:rPr>
              <a:t>对象的值</a:t>
            </a:r>
            <a:endParaRPr lang="zh-CN" altLang="en-US" sz="1400" dirty="0">
              <a:solidFill>
                <a:schemeClr val="accent6"/>
              </a:solidFill>
            </a:endParaRPr>
          </a:p>
          <a:p>
            <a:pPr>
              <a:lnSpc>
                <a:spcPts val="2200"/>
              </a:lnSpc>
            </a:pPr>
            <a:r>
              <a:rPr lang="en-US" altLang="zh-CN" sz="1400" dirty="0">
                <a:solidFill>
                  <a:schemeClr val="tx1">
                    <a:lumMod val="65000"/>
                    <a:lumOff val="35000"/>
                  </a:schemeClr>
                </a:solidFill>
              </a:rPr>
              <a:t>index[</a:t>
            </a:r>
            <a:r>
              <a:rPr lang="en-US" altLang="zh-CN" sz="1400" dirty="0">
                <a:solidFill>
                  <a:schemeClr val="accent2"/>
                </a:solidFill>
              </a:rPr>
              <a:t>1</a:t>
            </a:r>
            <a:r>
              <a:rPr lang="en-US" altLang="zh-CN" sz="1400" dirty="0">
                <a:solidFill>
                  <a:schemeClr val="tx1">
                    <a:lumMod val="65000"/>
                    <a:lumOff val="35000"/>
                  </a:schemeClr>
                </a:solidFill>
              </a:rPr>
              <a:t>] = 'd'</a:t>
            </a:r>
            <a:endParaRPr lang="en-US" altLang="zh-CN" sz="1400" dirty="0">
              <a:solidFill>
                <a:schemeClr val="tx1">
                  <a:lumMod val="65000"/>
                  <a:lumOff val="35000"/>
                </a:schemeClr>
              </a:solidFill>
            </a:endParaRPr>
          </a:p>
        </p:txBody>
      </p:sp>
      <p:sp>
        <p:nvSpPr>
          <p:cNvPr id="17" name="标题 1"/>
          <p:cNvSpPr txBox="1"/>
          <p:nvPr/>
        </p:nvSpPr>
        <p:spPr>
          <a:xfrm>
            <a:off x="3981692" y="1993994"/>
            <a:ext cx="7151624" cy="2037555"/>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b="0" dirty="0" err="1">
                <a:solidFill>
                  <a:schemeClr val="bg1">
                    <a:lumMod val="95000"/>
                  </a:schemeClr>
                </a:solidFill>
              </a:rPr>
              <a:t>Traceback</a:t>
            </a:r>
            <a:r>
              <a:rPr lang="en-US" altLang="zh-CN" sz="1400" b="0" dirty="0">
                <a:solidFill>
                  <a:schemeClr val="bg1">
                    <a:lumMod val="95000"/>
                  </a:schemeClr>
                </a:solidFill>
              </a:rPr>
              <a:t> (most recent call last):                                                     </a:t>
            </a:r>
            <a:endParaRPr lang="en-US" altLang="zh-CN" sz="1400" b="0" dirty="0">
              <a:solidFill>
                <a:schemeClr val="bg1">
                  <a:lumMod val="95000"/>
                </a:schemeClr>
              </a:solidFill>
            </a:endParaRPr>
          </a:p>
          <a:p>
            <a:pPr>
              <a:lnSpc>
                <a:spcPts val="2200"/>
              </a:lnSpc>
            </a:pPr>
            <a:r>
              <a:rPr lang="en-US" altLang="zh-CN" sz="1400" b="0" dirty="0">
                <a:solidFill>
                  <a:schemeClr val="bg1">
                    <a:lumMod val="95000"/>
                  </a:schemeClr>
                </a:solidFill>
              </a:rPr>
              <a:t>  File </a:t>
            </a:r>
            <a:r>
              <a:rPr lang="en-US" altLang="zh-CN" sz="1400" b="0" dirty="0" smtClean="0">
                <a:solidFill>
                  <a:schemeClr val="bg1">
                    <a:lumMod val="95000"/>
                  </a:schemeClr>
                </a:solidFill>
              </a:rPr>
              <a:t>"ch04-demo10.py</a:t>
            </a:r>
            <a:r>
              <a:rPr lang="en-US" altLang="zh-CN" sz="1400" b="0" dirty="0">
                <a:solidFill>
                  <a:schemeClr val="bg1">
                    <a:lumMod val="95000"/>
                  </a:schemeClr>
                </a:solidFill>
              </a:rPr>
              <a:t>", line 17, in &lt;module&gt;          </a:t>
            </a:r>
            <a:r>
              <a:rPr lang="en-US" altLang="zh-CN" sz="1400" dirty="0">
                <a:solidFill>
                  <a:schemeClr val="bg1">
                    <a:lumMod val="95000"/>
                  </a:schemeClr>
                </a:solidFill>
              </a:rPr>
              <a:t>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    index[1] = 'd'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  </a:t>
            </a:r>
            <a:r>
              <a:rPr lang="en-US" altLang="zh-CN" sz="1400" b="0" dirty="0">
                <a:solidFill>
                  <a:schemeClr val="bg1">
                    <a:lumMod val="95000"/>
                  </a:schemeClr>
                </a:solidFill>
              </a:rPr>
              <a:t>File "/</a:t>
            </a:r>
            <a:r>
              <a:rPr lang="en-US" altLang="zh-CN" sz="1400" b="0" dirty="0" err="1">
                <a:solidFill>
                  <a:schemeClr val="bg1">
                    <a:lumMod val="95000"/>
                  </a:schemeClr>
                </a:solidFill>
              </a:rPr>
              <a:t>usr</a:t>
            </a:r>
            <a:r>
              <a:rPr lang="en-US" altLang="zh-CN" sz="1400" b="0" dirty="0">
                <a:solidFill>
                  <a:schemeClr val="bg1">
                    <a:lumMod val="95000"/>
                  </a:schemeClr>
                </a:solidFill>
              </a:rPr>
              <a:t>/local/lib/python2.7/</a:t>
            </a:r>
            <a:r>
              <a:rPr lang="en-US" altLang="zh-CN" sz="1400" b="0" dirty="0" err="1">
                <a:solidFill>
                  <a:schemeClr val="bg1">
                    <a:lumMod val="95000"/>
                  </a:schemeClr>
                </a:solidFill>
              </a:rPr>
              <a:t>dist</a:t>
            </a:r>
            <a:r>
              <a:rPr lang="en-US" altLang="zh-CN" sz="1400" b="0" dirty="0">
                <a:solidFill>
                  <a:schemeClr val="bg1">
                    <a:lumMod val="95000"/>
                  </a:schemeClr>
                </a:solidFill>
              </a:rPr>
              <a:t>-packages/pandas/core/indexes/base.py", line </a:t>
            </a:r>
            <a:r>
              <a:rPr lang="en-US" altLang="zh-CN" sz="1400" b="0" dirty="0" smtClean="0">
                <a:solidFill>
                  <a:schemeClr val="bg1">
                    <a:lumMod val="95000"/>
                  </a:schemeClr>
                </a:solidFill>
              </a:rPr>
              <a:t>1670, in </a:t>
            </a:r>
            <a:r>
              <a:rPr lang="en-US" altLang="zh-CN" sz="1400" b="0" dirty="0">
                <a:solidFill>
                  <a:schemeClr val="bg1">
                    <a:lumMod val="95000"/>
                  </a:schemeClr>
                </a:solidFill>
              </a:rPr>
              <a:t>__</a:t>
            </a:r>
            <a:r>
              <a:rPr lang="en-US" altLang="zh-CN" sz="1400" b="0" dirty="0" err="1">
                <a:solidFill>
                  <a:schemeClr val="bg1">
                    <a:lumMod val="95000"/>
                  </a:schemeClr>
                </a:solidFill>
              </a:rPr>
              <a:t>setitem</a:t>
            </a:r>
            <a:r>
              <a:rPr lang="en-US" altLang="zh-CN" sz="1400" b="0" dirty="0">
                <a:solidFill>
                  <a:schemeClr val="bg1">
                    <a:lumMod val="95000"/>
                  </a:schemeClr>
                </a:solidFill>
              </a:rPr>
              <a:t>__                                                                        </a:t>
            </a:r>
            <a:endParaRPr lang="en-US" altLang="zh-CN" sz="1400" b="0" dirty="0">
              <a:solidFill>
                <a:schemeClr val="bg1">
                  <a:lumMod val="95000"/>
                </a:schemeClr>
              </a:solidFill>
            </a:endParaRPr>
          </a:p>
          <a:p>
            <a:pPr>
              <a:lnSpc>
                <a:spcPts val="2200"/>
              </a:lnSpc>
            </a:pPr>
            <a:r>
              <a:rPr lang="en-US" altLang="zh-CN" sz="1400" dirty="0">
                <a:solidFill>
                  <a:schemeClr val="bg1">
                    <a:lumMod val="95000"/>
                  </a:schemeClr>
                </a:solidFill>
              </a:rPr>
              <a:t>    raise </a:t>
            </a:r>
            <a:r>
              <a:rPr lang="en-US" altLang="zh-CN" sz="1400" dirty="0" err="1">
                <a:solidFill>
                  <a:schemeClr val="bg1">
                    <a:lumMod val="95000"/>
                  </a:schemeClr>
                </a:solidFill>
              </a:rPr>
              <a:t>TypeError</a:t>
            </a:r>
            <a:r>
              <a:rPr lang="en-US" altLang="zh-CN" sz="1400" dirty="0">
                <a:solidFill>
                  <a:schemeClr val="bg1">
                    <a:lumMod val="95000"/>
                  </a:schemeClr>
                </a:solidFill>
              </a:rPr>
              <a:t>("Index does not support mutable operations")                       </a:t>
            </a:r>
            <a:endParaRPr lang="en-US" altLang="zh-CN" sz="1400" dirty="0">
              <a:solidFill>
                <a:schemeClr val="bg1">
                  <a:lumMod val="95000"/>
                </a:schemeClr>
              </a:solidFill>
            </a:endParaRPr>
          </a:p>
          <a:p>
            <a:pPr>
              <a:lnSpc>
                <a:spcPts val="2200"/>
              </a:lnSpc>
            </a:pPr>
            <a:r>
              <a:rPr lang="en-US" altLang="zh-CN" sz="1400" dirty="0" err="1">
                <a:solidFill>
                  <a:schemeClr val="bg1">
                    <a:lumMod val="95000"/>
                  </a:schemeClr>
                </a:solidFill>
              </a:rPr>
              <a:t>TypeError</a:t>
            </a:r>
            <a:r>
              <a:rPr lang="en-US" altLang="zh-CN" sz="1400" dirty="0">
                <a:solidFill>
                  <a:schemeClr val="bg1">
                    <a:lumMod val="95000"/>
                  </a:schemeClr>
                </a:solidFill>
              </a:rPr>
              <a:t>: </a:t>
            </a:r>
            <a:r>
              <a:rPr lang="en-US" altLang="zh-CN" sz="1400" b="0" dirty="0">
                <a:solidFill>
                  <a:schemeClr val="bg1">
                    <a:lumMod val="95000"/>
                  </a:schemeClr>
                </a:solidFill>
              </a:rPr>
              <a:t>Index does not support mutable operations</a:t>
            </a:r>
            <a:endParaRPr lang="en-US" altLang="zh-CN" sz="1400" b="0" dirty="0" smtClean="0">
              <a:solidFill>
                <a:schemeClr val="bg1">
                  <a:lumMod val="95000"/>
                </a:schemeClr>
              </a:solidFill>
            </a:endParaRPr>
          </a:p>
        </p:txBody>
      </p:sp>
      <p:sp>
        <p:nvSpPr>
          <p:cNvPr id="14" name="矩形 13"/>
          <p:cNvSpPr/>
          <p:nvPr/>
        </p:nvSpPr>
        <p:spPr>
          <a:xfrm>
            <a:off x="1251648" y="4139078"/>
            <a:ext cx="7616581" cy="461665"/>
          </a:xfrm>
          <a:prstGeom prst="rect">
            <a:avLst/>
          </a:prstGeom>
          <a:solidFill>
            <a:schemeClr val="accent4">
              <a:lumMod val="60000"/>
              <a:lumOff val="40000"/>
            </a:schemeClr>
          </a:solidFill>
        </p:spPr>
        <p:txBody>
          <a:bodyPr wrap="square">
            <a:spAutoFit/>
          </a:bodyPr>
          <a:lstStyle/>
          <a:p>
            <a:pPr>
              <a:lnSpc>
                <a:spcPct val="150000"/>
              </a:lnSpc>
            </a:pPr>
            <a:r>
              <a:rPr lang="zh-CN" altLang="en-US" sz="1600" dirty="0" smtClean="0">
                <a:ln w="0"/>
                <a:solidFill>
                  <a:schemeClr val="accent4">
                    <a:lumMod val="50000"/>
                  </a:schemeClr>
                </a:solidFill>
                <a:latin typeface="微软雅黑" panose="020B0503020204020204" pitchFamily="34" charset="-122"/>
                <a:ea typeface="微软雅黑" panose="020B0503020204020204" pitchFamily="34" charset="-122"/>
              </a:rPr>
              <a:t>不可修改性非常重要，因为这样才能使</a:t>
            </a:r>
            <a:r>
              <a:rPr lang="en-US" altLang="zh-CN" sz="1600" dirty="0" smtClean="0">
                <a:ln w="0"/>
                <a:solidFill>
                  <a:schemeClr val="accent4">
                    <a:lumMod val="50000"/>
                  </a:schemeClr>
                </a:solidFill>
                <a:latin typeface="微软雅黑" panose="020B0503020204020204" pitchFamily="34" charset="-122"/>
                <a:ea typeface="微软雅黑" panose="020B0503020204020204" pitchFamily="34" charset="-122"/>
              </a:rPr>
              <a:t>Index</a:t>
            </a:r>
            <a:r>
              <a:rPr lang="zh-CN" altLang="en-US" sz="1600" dirty="0" smtClean="0">
                <a:ln w="0"/>
                <a:solidFill>
                  <a:schemeClr val="accent4">
                    <a:lumMod val="50000"/>
                  </a:schemeClr>
                </a:solidFill>
                <a:latin typeface="微软雅黑" panose="020B0503020204020204" pitchFamily="34" charset="-122"/>
                <a:ea typeface="微软雅黑" panose="020B0503020204020204" pitchFamily="34" charset="-122"/>
              </a:rPr>
              <a:t>对象在多个数据结构之间</a:t>
            </a:r>
            <a:r>
              <a:rPr lang="zh-CN" altLang="en-US" sz="1600" b="1" dirty="0" smtClean="0">
                <a:ln w="0"/>
                <a:solidFill>
                  <a:schemeClr val="accent4">
                    <a:lumMod val="50000"/>
                  </a:schemeClr>
                </a:solidFill>
                <a:latin typeface="微软雅黑" panose="020B0503020204020204" pitchFamily="34" charset="-122"/>
                <a:ea typeface="微软雅黑" panose="020B0503020204020204" pitchFamily="34" charset="-122"/>
              </a:rPr>
              <a:t>安全共享</a:t>
            </a:r>
            <a:r>
              <a:rPr lang="zh-CN" altLang="en-US" sz="1600" dirty="0" smtClean="0">
                <a:ln w="0"/>
                <a:solidFill>
                  <a:schemeClr val="accent4">
                    <a:lumMod val="50000"/>
                  </a:schemeClr>
                </a:solidFill>
                <a:latin typeface="微软雅黑" panose="020B0503020204020204" pitchFamily="34" charset="-122"/>
                <a:ea typeface="微软雅黑" panose="020B0503020204020204" pitchFamily="34" charset="-122"/>
              </a:rPr>
              <a:t>。</a:t>
            </a:r>
            <a:endParaRPr lang="zh-CN" altLang="en-US" sz="1600" dirty="0">
              <a:solidFill>
                <a:schemeClr val="accent4">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anim calcmode="lin" valueType="num">
                                      <p:cBhvr>
                                        <p:cTn id="12" dur="500" fill="hold"/>
                                        <p:tgtEl>
                                          <p:spTgt spid="16"/>
                                        </p:tgtEl>
                                        <p:attrNameLst>
                                          <p:attrName>ppt_x</p:attrName>
                                        </p:attrNameLst>
                                      </p:cBhvr>
                                      <p:tavLst>
                                        <p:tav tm="0">
                                          <p:val>
                                            <p:strVal val="#ppt_x"/>
                                          </p:val>
                                        </p:tav>
                                        <p:tav tm="100000">
                                          <p:val>
                                            <p:strVal val="#ppt_x"/>
                                          </p:val>
                                        </p:tav>
                                      </p:tavLst>
                                    </p:anim>
                                    <p:anim calcmode="lin" valueType="num">
                                      <p:cBhvr>
                                        <p:cTn id="13" dur="5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animBg="1"/>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索引对象</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1" name="矩形 10"/>
          <p:cNvSpPr/>
          <p:nvPr/>
        </p:nvSpPr>
        <p:spPr>
          <a:xfrm>
            <a:off x="1068599" y="1886507"/>
            <a:ext cx="4787265" cy="337185"/>
          </a:xfrm>
          <a:prstGeom prst="rect">
            <a:avLst/>
          </a:prstGeom>
        </p:spPr>
        <p:txBody>
          <a:bodyPr wrap="none">
            <a:spAutoFit/>
          </a:bodyPr>
          <a:lstStyle/>
          <a:p>
            <a:pPr algn="l"/>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示例：多个对象共享索引对象</a:t>
            </a:r>
            <a:r>
              <a:rPr lang="zh-CN" altLang="en-US"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q03-demo11.py</a:t>
            </a:r>
            <a:r>
              <a:rPr lang="zh-CN" altLang="en-US" sz="1400" dirty="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 </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2" name="标题 1"/>
          <p:cNvSpPr txBox="1"/>
          <p:nvPr/>
        </p:nvSpPr>
        <p:spPr>
          <a:xfrm>
            <a:off x="1077475" y="2309081"/>
            <a:ext cx="6281267" cy="3032175"/>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创建一个索引</a:t>
            </a:r>
            <a:r>
              <a:rPr lang="zh-CN" altLang="en-US" sz="1400" dirty="0" smtClean="0">
                <a:solidFill>
                  <a:schemeClr val="accent6"/>
                </a:solidFill>
              </a:rPr>
              <a:t>对象，值为 </a:t>
            </a:r>
            <a:r>
              <a:rPr lang="en-US" altLang="zh-CN" sz="1400" dirty="0" smtClean="0">
                <a:solidFill>
                  <a:schemeClr val="accent6"/>
                </a:solidFill>
              </a:rPr>
              <a:t>0,1,2</a:t>
            </a:r>
            <a:endParaRPr lang="zh-CN" altLang="en-US" sz="1400" dirty="0">
              <a:solidFill>
                <a:schemeClr val="accent6"/>
              </a:solidFill>
            </a:endParaRPr>
          </a:p>
          <a:p>
            <a:pPr>
              <a:lnSpc>
                <a:spcPts val="2200"/>
              </a:lnSpc>
            </a:pPr>
            <a:r>
              <a:rPr lang="en-US" altLang="zh-CN" sz="1400" dirty="0">
                <a:solidFill>
                  <a:schemeClr val="tx1">
                    <a:lumMod val="65000"/>
                    <a:lumOff val="35000"/>
                  </a:schemeClr>
                </a:solidFill>
              </a:rPr>
              <a:t>index = </a:t>
            </a:r>
            <a:r>
              <a:rPr lang="en-US" altLang="zh-CN" sz="1400" dirty="0" err="1">
                <a:solidFill>
                  <a:schemeClr val="tx1">
                    <a:lumMod val="65000"/>
                    <a:lumOff val="35000"/>
                  </a:schemeClr>
                </a:solidFill>
              </a:rPr>
              <a:t>pd.</a:t>
            </a:r>
            <a:r>
              <a:rPr lang="en-US" altLang="zh-CN" sz="1400" dirty="0" err="1">
                <a:solidFill>
                  <a:schemeClr val="accent2"/>
                </a:solidFill>
              </a:rPr>
              <a:t>Index</a:t>
            </a:r>
            <a:r>
              <a:rPr lang="en-US" altLang="zh-CN" sz="1400" dirty="0">
                <a:solidFill>
                  <a:schemeClr val="tx1">
                    <a:lumMod val="65000"/>
                    <a:lumOff val="35000"/>
                  </a:schemeClr>
                </a:solidFill>
              </a:rPr>
              <a:t>(</a:t>
            </a:r>
            <a:r>
              <a:rPr lang="en-US" altLang="zh-CN" sz="1400" dirty="0">
                <a:solidFill>
                  <a:schemeClr val="accent2"/>
                </a:solidFill>
              </a:rPr>
              <a:t>range</a:t>
            </a:r>
            <a:r>
              <a:rPr lang="en-US" altLang="zh-CN" sz="1400" dirty="0">
                <a:solidFill>
                  <a:schemeClr val="tx1">
                    <a:lumMod val="65000"/>
                    <a:lumOff val="35000"/>
                  </a:schemeClr>
                </a:solidFill>
              </a:rPr>
              <a:t>(3</a:t>
            </a:r>
            <a:r>
              <a:rPr lang="en-US" altLang="zh-CN" sz="1400" dirty="0" smtClean="0">
                <a:solidFill>
                  <a:schemeClr val="tx1">
                    <a:lumMod val="65000"/>
                    <a:lumOff val="35000"/>
                  </a:schemeClr>
                </a:solidFill>
              </a:rPr>
              <a:t>))</a:t>
            </a:r>
            <a:endParaRPr lang="en-US" altLang="zh-CN" sz="1400" dirty="0" smtClean="0">
              <a:solidFill>
                <a:schemeClr val="tx1">
                  <a:lumMod val="65000"/>
                  <a:lumOff val="35000"/>
                </a:schemeClr>
              </a:solidFill>
            </a:endParaRPr>
          </a:p>
          <a:p>
            <a:pPr>
              <a:lnSpc>
                <a:spcPts val="2200"/>
              </a:lnSpc>
            </a:pPr>
            <a:endParaRPr lang="en-US" altLang="zh-CN" sz="1400" dirty="0">
              <a:solidFill>
                <a:schemeClr val="tx1">
                  <a:lumMod val="65000"/>
                  <a:lumOff val="35000"/>
                </a:schemeClr>
              </a:solidFill>
            </a:endParaRPr>
          </a:p>
          <a:p>
            <a:pPr>
              <a:lnSpc>
                <a:spcPts val="2200"/>
              </a:lnSpc>
            </a:pPr>
            <a:r>
              <a:rPr lang="en-US" altLang="zh-CN" sz="1400" dirty="0">
                <a:solidFill>
                  <a:schemeClr val="accent6"/>
                </a:solidFill>
              </a:rPr>
              <a:t># </a:t>
            </a:r>
            <a:r>
              <a:rPr lang="zh-CN" altLang="en-US" sz="1400" dirty="0">
                <a:solidFill>
                  <a:schemeClr val="accent6"/>
                </a:solidFill>
              </a:rPr>
              <a:t>创建</a:t>
            </a:r>
            <a:r>
              <a:rPr lang="en-US" altLang="zh-CN" sz="1400" dirty="0">
                <a:solidFill>
                  <a:schemeClr val="accent6"/>
                </a:solidFill>
              </a:rPr>
              <a:t>Series</a:t>
            </a:r>
            <a:r>
              <a:rPr lang="zh-CN" altLang="en-US" sz="1400" dirty="0">
                <a:solidFill>
                  <a:schemeClr val="accent6"/>
                </a:solidFill>
              </a:rPr>
              <a:t>对象</a:t>
            </a:r>
            <a:endParaRPr lang="zh-CN" altLang="en-US" sz="1400" dirty="0">
              <a:solidFill>
                <a:schemeClr val="accent6"/>
              </a:solidFill>
            </a:endParaRPr>
          </a:p>
          <a:p>
            <a:pPr>
              <a:lnSpc>
                <a:spcPts val="2200"/>
              </a:lnSpc>
            </a:pPr>
            <a:r>
              <a:rPr lang="en-US" altLang="zh-CN" sz="1400" dirty="0" err="1">
                <a:solidFill>
                  <a:schemeClr val="tx1">
                    <a:lumMod val="65000"/>
                    <a:lumOff val="35000"/>
                  </a:schemeClr>
                </a:solidFill>
              </a:rPr>
              <a:t>obj_series</a:t>
            </a:r>
            <a:r>
              <a:rPr lang="en-US" altLang="zh-CN" sz="1400" dirty="0">
                <a:solidFill>
                  <a:schemeClr val="tx1">
                    <a:lumMod val="65000"/>
                    <a:lumOff val="35000"/>
                  </a:schemeClr>
                </a:solidFill>
              </a:rPr>
              <a:t> = </a:t>
            </a:r>
            <a:r>
              <a:rPr lang="en-US" altLang="zh-CN" sz="1400" dirty="0">
                <a:solidFill>
                  <a:srgbClr val="C00000"/>
                </a:solidFill>
              </a:rPr>
              <a:t>Series</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A','B','c</a:t>
            </a:r>
            <a:r>
              <a:rPr lang="en-US" altLang="zh-CN" sz="1400" dirty="0">
                <a:solidFill>
                  <a:schemeClr val="tx1">
                    <a:lumMod val="65000"/>
                    <a:lumOff val="35000"/>
                  </a:schemeClr>
                </a:solidFill>
              </a:rPr>
              <a:t>'], </a:t>
            </a:r>
            <a:r>
              <a:rPr lang="en-US" altLang="zh-CN" sz="1400" dirty="0">
                <a:solidFill>
                  <a:schemeClr val="accent2"/>
                </a:solidFill>
              </a:rPr>
              <a:t>index</a:t>
            </a:r>
            <a:r>
              <a:rPr lang="en-US" altLang="zh-CN" sz="1400" dirty="0">
                <a:solidFill>
                  <a:schemeClr val="tx1">
                    <a:lumMod val="65000"/>
                    <a:lumOff val="35000"/>
                  </a:schemeClr>
                </a:solidFill>
              </a:rPr>
              <a:t>=index</a:t>
            </a:r>
            <a:r>
              <a:rPr lang="en-US" altLang="zh-CN" sz="1400" dirty="0">
                <a:solidFill>
                  <a:schemeClr val="accent6"/>
                </a:solidFill>
              </a:rPr>
              <a:t>)</a:t>
            </a:r>
            <a:endParaRPr lang="en-US" altLang="zh-CN" sz="1400" dirty="0">
              <a:solidFill>
                <a:schemeClr val="accent6"/>
              </a:solidFill>
            </a:endParaRPr>
          </a:p>
          <a:p>
            <a:pPr>
              <a:lnSpc>
                <a:spcPts val="2200"/>
              </a:lnSpc>
            </a:pPr>
            <a:r>
              <a:rPr lang="en-US" altLang="zh-CN" sz="1400" dirty="0">
                <a:solidFill>
                  <a:schemeClr val="accent6"/>
                </a:solidFill>
              </a:rPr>
              <a:t># </a:t>
            </a:r>
            <a:r>
              <a:rPr lang="zh-CN" altLang="en-US" sz="1400" dirty="0">
                <a:solidFill>
                  <a:schemeClr val="accent6"/>
                </a:solidFill>
              </a:rPr>
              <a:t>创建</a:t>
            </a:r>
            <a:r>
              <a:rPr lang="en-US" altLang="zh-CN" sz="1400" dirty="0" err="1">
                <a:solidFill>
                  <a:schemeClr val="accent6"/>
                </a:solidFill>
              </a:rPr>
              <a:t>DataFrame</a:t>
            </a:r>
            <a:r>
              <a:rPr lang="zh-CN" altLang="en-US" sz="1400" dirty="0">
                <a:solidFill>
                  <a:schemeClr val="accent6"/>
                </a:solidFill>
              </a:rPr>
              <a:t>对象</a:t>
            </a:r>
            <a:endParaRPr lang="zh-CN" altLang="en-US" sz="1400" dirty="0">
              <a:solidFill>
                <a:schemeClr val="accent6"/>
              </a:solidFill>
            </a:endParaRPr>
          </a:p>
          <a:p>
            <a:pPr>
              <a:lnSpc>
                <a:spcPts val="2200"/>
              </a:lnSpc>
            </a:pPr>
            <a:r>
              <a:rPr lang="en-US" altLang="zh-CN" sz="1400" dirty="0" err="1">
                <a:solidFill>
                  <a:schemeClr val="tx1">
                    <a:lumMod val="65000"/>
                    <a:lumOff val="35000"/>
                  </a:schemeClr>
                </a:solidFill>
              </a:rPr>
              <a:t>obj_frames</a:t>
            </a:r>
            <a:r>
              <a:rPr lang="en-US" altLang="zh-CN" sz="1400" dirty="0">
                <a:solidFill>
                  <a:schemeClr val="tx1">
                    <a:lumMod val="65000"/>
                    <a:lumOff val="35000"/>
                  </a:schemeClr>
                </a:solidFill>
              </a:rPr>
              <a:t> = </a:t>
            </a:r>
            <a:r>
              <a:rPr lang="en-US" altLang="zh-CN" sz="1400" dirty="0" err="1">
                <a:solidFill>
                  <a:srgbClr val="C00000"/>
                </a:solidFill>
              </a:rPr>
              <a:t>DataFrame</a:t>
            </a:r>
            <a:r>
              <a:rPr lang="en-US" altLang="zh-CN" sz="1400" dirty="0">
                <a:solidFill>
                  <a:schemeClr val="tx1">
                    <a:lumMod val="65000"/>
                    <a:lumOff val="35000"/>
                  </a:schemeClr>
                </a:solidFill>
              </a:rPr>
              <a:t>({'C1':'A','C2':'B','C3':'C'}, </a:t>
            </a:r>
            <a:r>
              <a:rPr lang="en-US" altLang="zh-CN" sz="1400" dirty="0">
                <a:solidFill>
                  <a:schemeClr val="accent2"/>
                </a:solidFill>
              </a:rPr>
              <a:t>index</a:t>
            </a:r>
            <a:r>
              <a:rPr lang="en-US" altLang="zh-CN" sz="1400" dirty="0">
                <a:solidFill>
                  <a:schemeClr val="tx1">
                    <a:lumMod val="65000"/>
                    <a:lumOff val="35000"/>
                  </a:schemeClr>
                </a:solidFill>
              </a:rPr>
              <a:t>=index</a:t>
            </a:r>
            <a:r>
              <a:rPr lang="en-US" altLang="zh-CN" sz="1400" dirty="0" smtClean="0">
                <a:solidFill>
                  <a:schemeClr val="tx1">
                    <a:lumMod val="65000"/>
                    <a:lumOff val="35000"/>
                  </a:schemeClr>
                </a:solidFill>
              </a:rPr>
              <a:t>)</a:t>
            </a:r>
            <a:endParaRPr lang="en-US" altLang="zh-CN" sz="1400" dirty="0" smtClean="0">
              <a:solidFill>
                <a:schemeClr val="tx1">
                  <a:lumMod val="65000"/>
                  <a:lumOff val="35000"/>
                </a:schemeClr>
              </a:solidFill>
            </a:endParaRPr>
          </a:p>
          <a:p>
            <a:pPr>
              <a:lnSpc>
                <a:spcPts val="2200"/>
              </a:lnSpc>
            </a:pPr>
            <a:endParaRPr lang="en-US" altLang="zh-CN" sz="1400" dirty="0">
              <a:solidFill>
                <a:schemeClr val="tx1">
                  <a:lumMod val="65000"/>
                  <a:lumOff val="35000"/>
                </a:schemeClr>
              </a:solidFill>
            </a:endParaRPr>
          </a:p>
          <a:p>
            <a:pPr>
              <a:lnSpc>
                <a:spcPts val="2200"/>
              </a:lnSpc>
            </a:pPr>
            <a:r>
              <a:rPr lang="en-US" altLang="zh-CN" sz="1400" dirty="0">
                <a:solidFill>
                  <a:schemeClr val="accent6"/>
                </a:solidFill>
              </a:rPr>
              <a:t># </a:t>
            </a:r>
            <a:r>
              <a:rPr lang="zh-CN" altLang="en-US" sz="1400" dirty="0">
                <a:solidFill>
                  <a:schemeClr val="accent6"/>
                </a:solidFill>
              </a:rPr>
              <a:t>输出两个对象</a:t>
            </a:r>
            <a:endParaRPr lang="zh-CN" altLang="en-US" sz="1400" dirty="0">
              <a:solidFill>
                <a:schemeClr val="accent6"/>
              </a:solidFill>
            </a:endParaRP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obj_series</a:t>
            </a:r>
            <a:endParaRPr lang="en-US" altLang="zh-CN" sz="1400" dirty="0">
              <a:solidFill>
                <a:schemeClr val="tx1">
                  <a:lumMod val="65000"/>
                  <a:lumOff val="35000"/>
                </a:schemeClr>
              </a:solidFill>
            </a:endParaRP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obj_frames</a:t>
            </a:r>
            <a:endParaRPr lang="en-US" altLang="zh-CN" sz="1400" dirty="0">
              <a:solidFill>
                <a:schemeClr val="tx1">
                  <a:lumMod val="65000"/>
                  <a:lumOff val="35000"/>
                </a:schemeClr>
              </a:solidFill>
            </a:endParaRPr>
          </a:p>
        </p:txBody>
      </p:sp>
      <p:sp>
        <p:nvSpPr>
          <p:cNvPr id="13" name="标题 1"/>
          <p:cNvSpPr txBox="1"/>
          <p:nvPr/>
        </p:nvSpPr>
        <p:spPr>
          <a:xfrm>
            <a:off x="7126514" y="2821456"/>
            <a:ext cx="2699657" cy="2955229"/>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smtClean="0">
                <a:solidFill>
                  <a:schemeClr val="accent6">
                    <a:lumMod val="60000"/>
                    <a:lumOff val="40000"/>
                  </a:schemeClr>
                </a:solidFill>
              </a:rPr>
              <a:t>## </a:t>
            </a:r>
            <a:r>
              <a:rPr lang="zh-CN" altLang="en-US" sz="1400" dirty="0" smtClean="0">
                <a:solidFill>
                  <a:schemeClr val="accent6">
                    <a:lumMod val="60000"/>
                    <a:lumOff val="40000"/>
                  </a:schemeClr>
                </a:solidFill>
              </a:rPr>
              <a:t>输出</a:t>
            </a:r>
            <a:r>
              <a:rPr lang="en-US" altLang="zh-CN" sz="1400" dirty="0" smtClean="0">
                <a:solidFill>
                  <a:schemeClr val="accent6">
                    <a:lumMod val="60000"/>
                    <a:lumOff val="40000"/>
                  </a:schemeClr>
                </a:solidFill>
              </a:rPr>
              <a:t>Series</a:t>
            </a:r>
            <a:r>
              <a:rPr lang="zh-CN" altLang="en-US" sz="1400" dirty="0" smtClean="0">
                <a:solidFill>
                  <a:schemeClr val="accent6">
                    <a:lumMod val="60000"/>
                    <a:lumOff val="40000"/>
                  </a:schemeClr>
                </a:solidFill>
              </a:rPr>
              <a:t>对象</a:t>
            </a:r>
            <a:r>
              <a:rPr lang="en-US" altLang="zh-CN" sz="1400" dirty="0" smtClean="0">
                <a:solidFill>
                  <a:schemeClr val="accent6">
                    <a:lumMod val="60000"/>
                    <a:lumOff val="40000"/>
                  </a:schemeClr>
                </a:solidFill>
              </a:rPr>
              <a:t> ##</a:t>
            </a:r>
            <a:endParaRPr lang="en-US" altLang="zh-CN" sz="1400" dirty="0" smtClean="0">
              <a:solidFill>
                <a:schemeClr val="accent6">
                  <a:lumMod val="60000"/>
                  <a:lumOff val="40000"/>
                </a:schemeClr>
              </a:solidFill>
            </a:endParaRPr>
          </a:p>
          <a:p>
            <a:pPr>
              <a:lnSpc>
                <a:spcPts val="2200"/>
              </a:lnSpc>
            </a:pPr>
            <a:r>
              <a:rPr lang="en-US" altLang="zh-CN" sz="1400" dirty="0" smtClean="0">
                <a:solidFill>
                  <a:schemeClr val="bg1">
                    <a:lumMod val="95000"/>
                  </a:schemeClr>
                </a:solidFill>
              </a:rPr>
              <a:t>0    </a:t>
            </a:r>
            <a:r>
              <a:rPr lang="en-US" altLang="zh-CN" sz="1400" dirty="0">
                <a:solidFill>
                  <a:schemeClr val="bg1">
                    <a:lumMod val="95000"/>
                  </a:schemeClr>
                </a:solidFill>
              </a:rPr>
              <a:t>A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1    B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2    c                                                                                </a:t>
            </a:r>
            <a:endParaRPr lang="en-US" altLang="zh-CN" sz="1400" dirty="0">
              <a:solidFill>
                <a:schemeClr val="bg1">
                  <a:lumMod val="95000"/>
                </a:schemeClr>
              </a:solidFill>
            </a:endParaRPr>
          </a:p>
          <a:p>
            <a:pPr>
              <a:lnSpc>
                <a:spcPts val="2200"/>
              </a:lnSpc>
            </a:pPr>
            <a:r>
              <a:rPr lang="en-US" altLang="zh-CN" sz="1400" dirty="0" err="1">
                <a:solidFill>
                  <a:schemeClr val="bg1">
                    <a:lumMod val="95000"/>
                  </a:schemeClr>
                </a:solidFill>
              </a:rPr>
              <a:t>dtype</a:t>
            </a:r>
            <a:r>
              <a:rPr lang="en-US" altLang="zh-CN" sz="1400" dirty="0">
                <a:solidFill>
                  <a:schemeClr val="bg1">
                    <a:lumMod val="95000"/>
                  </a:schemeClr>
                </a:solidFill>
              </a:rPr>
              <a:t>: object </a:t>
            </a:r>
            <a:endParaRPr lang="en-US" altLang="zh-CN" sz="1400" dirty="0" smtClean="0">
              <a:solidFill>
                <a:schemeClr val="bg1">
                  <a:lumMod val="95000"/>
                </a:schemeClr>
              </a:solidFill>
            </a:endParaRPr>
          </a:p>
          <a:p>
            <a:pPr>
              <a:lnSpc>
                <a:spcPts val="2200"/>
              </a:lnSpc>
            </a:pPr>
            <a:r>
              <a:rPr lang="en-US" altLang="zh-CN" sz="1400" dirty="0" smtClean="0">
                <a:solidFill>
                  <a:schemeClr val="accent6">
                    <a:lumMod val="60000"/>
                    <a:lumOff val="40000"/>
                  </a:schemeClr>
                </a:solidFill>
              </a:rPr>
              <a:t>## </a:t>
            </a:r>
            <a:r>
              <a:rPr lang="zh-CN" altLang="en-US" sz="1400" dirty="0" smtClean="0">
                <a:solidFill>
                  <a:schemeClr val="accent6">
                    <a:lumMod val="60000"/>
                    <a:lumOff val="40000"/>
                  </a:schemeClr>
                </a:solidFill>
              </a:rPr>
              <a:t>输出</a:t>
            </a:r>
            <a:r>
              <a:rPr lang="en-US" altLang="zh-CN" sz="1400" dirty="0" err="1" smtClean="0">
                <a:solidFill>
                  <a:schemeClr val="accent6">
                    <a:lumMod val="60000"/>
                    <a:lumOff val="40000"/>
                  </a:schemeClr>
                </a:solidFill>
              </a:rPr>
              <a:t>DataFrame</a:t>
            </a:r>
            <a:r>
              <a:rPr lang="zh-CN" altLang="en-US" sz="1400" dirty="0" smtClean="0">
                <a:solidFill>
                  <a:schemeClr val="accent6">
                    <a:lumMod val="60000"/>
                    <a:lumOff val="40000"/>
                  </a:schemeClr>
                </a:solidFill>
              </a:rPr>
              <a:t>对象</a:t>
            </a:r>
            <a:r>
              <a:rPr lang="en-US" altLang="zh-CN" sz="1400" dirty="0" smtClean="0">
                <a:solidFill>
                  <a:schemeClr val="accent6">
                    <a:lumMod val="60000"/>
                    <a:lumOff val="40000"/>
                  </a:schemeClr>
                </a:solidFill>
              </a:rPr>
              <a:t> ##                                                                        </a:t>
            </a:r>
            <a:endParaRPr lang="en-US" altLang="zh-CN" sz="1400" dirty="0">
              <a:solidFill>
                <a:schemeClr val="accent6">
                  <a:lumMod val="60000"/>
                  <a:lumOff val="40000"/>
                </a:schemeClr>
              </a:solidFill>
            </a:endParaRPr>
          </a:p>
          <a:p>
            <a:pPr>
              <a:lnSpc>
                <a:spcPts val="2200"/>
              </a:lnSpc>
            </a:pPr>
            <a:r>
              <a:rPr lang="en-US" altLang="zh-CN" sz="1400" dirty="0">
                <a:solidFill>
                  <a:schemeClr val="bg1">
                    <a:lumMod val="95000"/>
                  </a:schemeClr>
                </a:solidFill>
              </a:rPr>
              <a:t>  C1 C2 C3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0  A  B  C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1  A  B  C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2  A  B  C </a:t>
            </a:r>
            <a:endParaRPr lang="en-US" altLang="zh-CN" sz="1400" dirty="0" smtClean="0">
              <a:solidFill>
                <a:schemeClr val="bg1">
                  <a:lumMod val="95000"/>
                </a:schemeClr>
              </a:solidFill>
            </a:endParaRPr>
          </a:p>
        </p:txBody>
      </p:sp>
      <p:sp>
        <p:nvSpPr>
          <p:cNvPr id="14" name="矩形 13"/>
          <p:cNvSpPr/>
          <p:nvPr/>
        </p:nvSpPr>
        <p:spPr>
          <a:xfrm>
            <a:off x="1077476" y="1279763"/>
            <a:ext cx="7616581" cy="461665"/>
          </a:xfrm>
          <a:prstGeom prst="rect">
            <a:avLst/>
          </a:prstGeom>
          <a:solidFill>
            <a:schemeClr val="accent4">
              <a:lumMod val="60000"/>
              <a:lumOff val="40000"/>
            </a:schemeClr>
          </a:solidFill>
        </p:spPr>
        <p:txBody>
          <a:bodyPr wrap="square">
            <a:spAutoFit/>
          </a:bodyPr>
          <a:lstStyle/>
          <a:p>
            <a:pPr>
              <a:lnSpc>
                <a:spcPct val="150000"/>
              </a:lnSpc>
            </a:pPr>
            <a:r>
              <a:rPr lang="zh-CN" altLang="en-US" sz="1600" dirty="0" smtClean="0">
                <a:ln w="0"/>
                <a:solidFill>
                  <a:schemeClr val="accent4">
                    <a:lumMod val="50000"/>
                  </a:schemeClr>
                </a:solidFill>
                <a:latin typeface="微软雅黑" panose="020B0503020204020204" pitchFamily="34" charset="-122"/>
                <a:ea typeface="微软雅黑" panose="020B0503020204020204" pitchFamily="34" charset="-122"/>
              </a:rPr>
              <a:t>不可修改性非常重要，因为这样才能使</a:t>
            </a:r>
            <a:r>
              <a:rPr lang="en-US" altLang="zh-CN" sz="1600" dirty="0" smtClean="0">
                <a:ln w="0"/>
                <a:solidFill>
                  <a:schemeClr val="accent4">
                    <a:lumMod val="50000"/>
                  </a:schemeClr>
                </a:solidFill>
                <a:latin typeface="微软雅黑" panose="020B0503020204020204" pitchFamily="34" charset="-122"/>
                <a:ea typeface="微软雅黑" panose="020B0503020204020204" pitchFamily="34" charset="-122"/>
              </a:rPr>
              <a:t>Index</a:t>
            </a:r>
            <a:r>
              <a:rPr lang="zh-CN" altLang="en-US" sz="1600" dirty="0" smtClean="0">
                <a:ln w="0"/>
                <a:solidFill>
                  <a:schemeClr val="accent4">
                    <a:lumMod val="50000"/>
                  </a:schemeClr>
                </a:solidFill>
                <a:latin typeface="微软雅黑" panose="020B0503020204020204" pitchFamily="34" charset="-122"/>
                <a:ea typeface="微软雅黑" panose="020B0503020204020204" pitchFamily="34" charset="-122"/>
              </a:rPr>
              <a:t>对象在多个数据结构之间</a:t>
            </a:r>
            <a:r>
              <a:rPr lang="zh-CN" altLang="en-US" sz="1600" b="1" dirty="0" smtClean="0">
                <a:ln w="0"/>
                <a:solidFill>
                  <a:schemeClr val="accent4">
                    <a:lumMod val="50000"/>
                  </a:schemeClr>
                </a:solidFill>
                <a:latin typeface="微软雅黑" panose="020B0503020204020204" pitchFamily="34" charset="-122"/>
                <a:ea typeface="微软雅黑" panose="020B0503020204020204" pitchFamily="34" charset="-122"/>
              </a:rPr>
              <a:t>安全共享</a:t>
            </a:r>
            <a:r>
              <a:rPr lang="zh-CN" altLang="en-US" sz="1600" dirty="0" smtClean="0">
                <a:ln w="0"/>
                <a:solidFill>
                  <a:schemeClr val="accent4">
                    <a:lumMod val="50000"/>
                  </a:schemeClr>
                </a:solidFill>
                <a:latin typeface="微软雅黑" panose="020B0503020204020204" pitchFamily="34" charset="-122"/>
                <a:ea typeface="微软雅黑" panose="020B0503020204020204" pitchFamily="34" charset="-122"/>
              </a:rPr>
              <a:t>。</a:t>
            </a:r>
            <a:endParaRPr lang="zh-CN" altLang="en-US" sz="1600" dirty="0">
              <a:solidFill>
                <a:schemeClr val="accent4">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anim calcmode="lin" valueType="num">
                                      <p:cBhvr>
                                        <p:cTn id="17" dur="500" fill="hold"/>
                                        <p:tgtEl>
                                          <p:spTgt spid="12"/>
                                        </p:tgtEl>
                                        <p:attrNameLst>
                                          <p:attrName>ppt_x</p:attrName>
                                        </p:attrNameLst>
                                      </p:cBhvr>
                                      <p:tavLst>
                                        <p:tav tm="0">
                                          <p:val>
                                            <p:strVal val="#ppt_x"/>
                                          </p:val>
                                        </p:tav>
                                        <p:tav tm="100000">
                                          <p:val>
                                            <p:strVal val="#ppt_x"/>
                                          </p:val>
                                        </p:tav>
                                      </p:tavLst>
                                    </p:anim>
                                    <p:anim calcmode="lin" valueType="num">
                                      <p:cBhvr>
                                        <p:cTn id="18"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索引对象</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1" name="矩形 10"/>
          <p:cNvSpPr/>
          <p:nvPr/>
        </p:nvSpPr>
        <p:spPr>
          <a:xfrm>
            <a:off x="943609" y="1019399"/>
            <a:ext cx="10783934" cy="41819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Pandas</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中主要的</a:t>
            </a:r>
            <a:r>
              <a:rPr lang="en-US" altLang="zh-CN"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index</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对象：</a:t>
            </a:r>
            <a:endParaRPr lang="en-US" altLang="zh-CN"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custDataLst>
              <p:tags r:id="rId2"/>
            </p:custDataLst>
          </p:nvPr>
        </p:nvGraphicFramePr>
        <p:xfrm>
          <a:off x="1248228" y="1605038"/>
          <a:ext cx="9710057" cy="2225040"/>
        </p:xfrm>
        <a:graphic>
          <a:graphicData uri="http://schemas.openxmlformats.org/drawingml/2006/table">
            <a:tbl>
              <a:tblPr firstRow="1" bandRow="1">
                <a:tableStyleId>{21E4AEA4-8DFA-4A89-87EB-49C32662AFE0}</a:tableStyleId>
              </a:tblPr>
              <a:tblGrid>
                <a:gridCol w="2913016"/>
                <a:gridCol w="6797041"/>
              </a:tblGrid>
              <a:tr h="370840">
                <a:tc>
                  <a:txBody>
                    <a:bodyPr/>
                    <a:lstStyle/>
                    <a:p>
                      <a:pPr algn="ct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类型</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说明</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Index</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最泛化的</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Index</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对象，将轴标签表示为一个由</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对象组成的</a:t>
                      </a:r>
                      <a:r>
                        <a:rPr lang="en-US" altLang="zh-CN" sz="1200" dirty="0" err="1" smtClean="0">
                          <a:solidFill>
                            <a:schemeClr val="tx1">
                              <a:lumMod val="65000"/>
                              <a:lumOff val="35000"/>
                            </a:schemeClr>
                          </a:solidFill>
                          <a:latin typeface="微软雅黑" panose="020B0503020204020204" pitchFamily="34" charset="-122"/>
                          <a:ea typeface="微软雅黑" panose="020B0503020204020204" pitchFamily="34" charset="-122"/>
                        </a:rPr>
                        <a:t>NumPy</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数组。</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Int64Index</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针对整数的特殊</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Index</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err="1" smtClean="0">
                          <a:solidFill>
                            <a:schemeClr val="tx1">
                              <a:lumMod val="65000"/>
                              <a:lumOff val="35000"/>
                            </a:schemeClr>
                          </a:solidFill>
                          <a:latin typeface="微软雅黑" panose="020B0503020204020204" pitchFamily="34" charset="-122"/>
                          <a:ea typeface="微软雅黑" panose="020B0503020204020204" pitchFamily="34" charset="-122"/>
                        </a:rPr>
                        <a:t>MultiIndex</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baseline="0" dirty="0" smtClean="0">
                          <a:solidFill>
                            <a:schemeClr val="tx1">
                              <a:lumMod val="65000"/>
                              <a:lumOff val="35000"/>
                            </a:schemeClr>
                          </a:solidFill>
                          <a:latin typeface="微软雅黑" panose="020B0503020204020204" pitchFamily="34" charset="-122"/>
                          <a:ea typeface="微软雅黑" panose="020B0503020204020204" pitchFamily="34" charset="-122"/>
                        </a:rPr>
                        <a:t>“层次化”索引对象，表示单个轴上的多层次索引。可以看做由元组组成的数组。</a:t>
                      </a:r>
                      <a:endParaRPr lang="zh-CN" altLang="en-US" sz="1200" baseline="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err="1" smtClean="0">
                          <a:solidFill>
                            <a:schemeClr val="tx1">
                              <a:lumMod val="65000"/>
                              <a:lumOff val="35000"/>
                            </a:schemeClr>
                          </a:solidFill>
                          <a:latin typeface="微软雅黑" panose="020B0503020204020204" pitchFamily="34" charset="-122"/>
                          <a:ea typeface="微软雅黑" panose="020B0503020204020204" pitchFamily="34" charset="-122"/>
                        </a:rPr>
                        <a:t>DatetimeIndex</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存储纳秒级时间（用</a:t>
                      </a:r>
                      <a:r>
                        <a:rPr lang="en-US" altLang="zh-CN" sz="1200" dirty="0" err="1" smtClean="0">
                          <a:solidFill>
                            <a:schemeClr val="tx1">
                              <a:lumMod val="65000"/>
                              <a:lumOff val="35000"/>
                            </a:schemeClr>
                          </a:solidFill>
                          <a:latin typeface="微软雅黑" panose="020B0503020204020204" pitchFamily="34" charset="-122"/>
                          <a:ea typeface="微软雅黑" panose="020B0503020204020204" pitchFamily="34" charset="-122"/>
                        </a:rPr>
                        <a:t>NumPy</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的</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datatime64</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类型表示）。</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err="1" smtClean="0">
                          <a:solidFill>
                            <a:schemeClr val="tx1">
                              <a:lumMod val="65000"/>
                              <a:lumOff val="35000"/>
                            </a:schemeClr>
                          </a:solidFill>
                          <a:latin typeface="微软雅黑" panose="020B0503020204020204" pitchFamily="34" charset="-122"/>
                          <a:ea typeface="微软雅黑" panose="020B0503020204020204" pitchFamily="34" charset="-122"/>
                        </a:rPr>
                        <a:t>PeriodIndex</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针对</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Period</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数据（时间间隔）的特殊</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Index</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09330" y="2334005"/>
            <a:ext cx="7373339" cy="810532"/>
          </a:xfrm>
        </p:spPr>
        <p:txBody>
          <a:bodyPr>
            <a:normAutofit/>
          </a:bodyPr>
          <a:lstStyle/>
          <a:p>
            <a:pPr algn="ctr"/>
            <a:r>
              <a:rPr lang="en-US" altLang="zh-CN" sz="3000" dirty="0" smtClean="0">
                <a:solidFill>
                  <a:schemeClr val="tx1">
                    <a:lumMod val="65000"/>
                    <a:lumOff val="35000"/>
                  </a:schemeClr>
                </a:solidFill>
              </a:rPr>
              <a:t>1. Pandas</a:t>
            </a:r>
            <a:r>
              <a:rPr lang="zh-CN" altLang="en-US" sz="3000" dirty="0" smtClean="0">
                <a:solidFill>
                  <a:schemeClr val="tx1">
                    <a:lumMod val="65000"/>
                    <a:lumOff val="35000"/>
                  </a:schemeClr>
                </a:solidFill>
              </a:rPr>
              <a:t>核心对象</a:t>
            </a:r>
            <a:r>
              <a:rPr lang="en-US" altLang="zh-CN" sz="3000" dirty="0" smtClean="0">
                <a:solidFill>
                  <a:schemeClr val="tx1">
                    <a:lumMod val="65000"/>
                    <a:lumOff val="35000"/>
                  </a:schemeClr>
                </a:solidFill>
              </a:rPr>
              <a:t>Series</a:t>
            </a:r>
            <a:r>
              <a:rPr lang="zh-CN" altLang="en-US" sz="3000" dirty="0" smtClean="0">
                <a:solidFill>
                  <a:schemeClr val="tx1">
                    <a:lumMod val="65000"/>
                    <a:lumOff val="35000"/>
                  </a:schemeClr>
                </a:solidFill>
              </a:rPr>
              <a:t>和</a:t>
            </a:r>
            <a:r>
              <a:rPr lang="en-US" altLang="zh-CN" sz="3000" dirty="0" err="1" smtClean="0">
                <a:solidFill>
                  <a:schemeClr val="tx1">
                    <a:lumMod val="65000"/>
                    <a:lumOff val="35000"/>
                  </a:schemeClr>
                </a:solidFill>
              </a:rPr>
              <a:t>DataFrame</a:t>
            </a:r>
            <a:endParaRPr lang="zh-CN" altLang="en-US" sz="3000" dirty="0">
              <a:solidFill>
                <a:schemeClr val="tx1">
                  <a:lumMod val="65000"/>
                  <a:lumOff val="3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0"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Pandas</a:t>
            </a:r>
            <a:r>
              <a:rPr lang="zh-CN" altLang="en-US" sz="2000" b="1" dirty="0" smtClean="0">
                <a:solidFill>
                  <a:schemeClr val="bg1">
                    <a:lumMod val="95000"/>
                  </a:schemeClr>
                </a:solidFill>
              </a:rPr>
              <a:t>模块基础入门</a:t>
            </a:r>
            <a:endParaRPr lang="zh-CN" altLang="en-US" sz="2000" b="1" dirty="0">
              <a:solidFill>
                <a:schemeClr val="bg1">
                  <a:lumMod val="95000"/>
                </a:schemeClr>
              </a:solidFill>
            </a:endParaRPr>
          </a:p>
        </p:txBody>
      </p:sp>
      <p:sp>
        <p:nvSpPr>
          <p:cNvPr id="11" name="标题 1"/>
          <p:cNvSpPr txBox="1"/>
          <p:nvPr/>
        </p:nvSpPr>
        <p:spPr>
          <a:xfrm>
            <a:off x="1291772" y="3239183"/>
            <a:ext cx="9637485" cy="12602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lnSpc>
                <a:spcPct val="150000"/>
              </a:lnSpc>
            </a:pPr>
            <a:r>
              <a:rPr lang="zh-CN" altLang="en-US" sz="1400" b="0" dirty="0" smtClean="0">
                <a:solidFill>
                  <a:schemeClr val="tx1">
                    <a:lumMod val="65000"/>
                    <a:lumOff val="35000"/>
                  </a:schemeClr>
                </a:solidFill>
              </a:rPr>
              <a:t>掌握了解</a:t>
            </a:r>
            <a:r>
              <a:rPr lang="en-US" altLang="zh-CN" sz="1400" b="0" dirty="0" smtClean="0">
                <a:solidFill>
                  <a:schemeClr val="tx1">
                    <a:lumMod val="65000"/>
                    <a:lumOff val="35000"/>
                  </a:schemeClr>
                </a:solidFill>
              </a:rPr>
              <a:t>Pandas</a:t>
            </a:r>
            <a:r>
              <a:rPr lang="zh-CN" altLang="en-US" sz="1400" b="0" dirty="0" smtClean="0">
                <a:solidFill>
                  <a:schemeClr val="tx1">
                    <a:lumMod val="65000"/>
                    <a:lumOff val="35000"/>
                  </a:schemeClr>
                </a:solidFill>
              </a:rPr>
              <a:t>模块的安装以及</a:t>
            </a:r>
            <a:r>
              <a:rPr lang="zh-CN" altLang="en-US" sz="1400" b="0" dirty="0">
                <a:solidFill>
                  <a:schemeClr val="tx1">
                    <a:lumMod val="65000"/>
                    <a:lumOff val="35000"/>
                  </a:schemeClr>
                </a:solidFill>
              </a:rPr>
              <a:t>核心</a:t>
            </a:r>
            <a:r>
              <a:rPr lang="zh-CN" altLang="en-US" sz="1400" b="0" dirty="0" smtClean="0">
                <a:solidFill>
                  <a:schemeClr val="tx1">
                    <a:lumMod val="65000"/>
                    <a:lumOff val="35000"/>
                  </a:schemeClr>
                </a:solidFill>
              </a:rPr>
              <a:t>对象</a:t>
            </a:r>
            <a:r>
              <a:rPr lang="en-US" altLang="zh-CN" sz="1400" b="0" dirty="0" smtClean="0">
                <a:solidFill>
                  <a:schemeClr val="tx1">
                    <a:lumMod val="65000"/>
                    <a:lumOff val="35000"/>
                  </a:schemeClr>
                </a:solidFill>
              </a:rPr>
              <a:t>Series</a:t>
            </a:r>
            <a:r>
              <a:rPr lang="zh-CN" altLang="en-US" sz="1400" b="0" dirty="0" smtClean="0">
                <a:solidFill>
                  <a:schemeClr val="tx1">
                    <a:lumMod val="65000"/>
                    <a:lumOff val="35000"/>
                  </a:schemeClr>
                </a:solidFill>
              </a:rPr>
              <a:t>和</a:t>
            </a:r>
            <a:r>
              <a:rPr lang="en-US" altLang="zh-CN" sz="1400" b="0" dirty="0" err="1" smtClean="0">
                <a:solidFill>
                  <a:schemeClr val="tx1">
                    <a:lumMod val="65000"/>
                    <a:lumOff val="35000"/>
                  </a:schemeClr>
                </a:solidFill>
              </a:rPr>
              <a:t>DataFrame</a:t>
            </a:r>
            <a:r>
              <a:rPr lang="zh-CN" altLang="en-US" sz="1400" b="0" dirty="0" smtClean="0">
                <a:solidFill>
                  <a:schemeClr val="tx1">
                    <a:lumMod val="65000"/>
                    <a:lumOff val="35000"/>
                  </a:schemeClr>
                </a:solidFill>
              </a:rPr>
              <a:t>应用方法</a:t>
            </a:r>
            <a:endParaRPr lang="en-US" altLang="zh-CN" sz="1400" b="0" dirty="0" smtClean="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索引对象</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矩形 7"/>
          <p:cNvSpPr/>
          <p:nvPr/>
        </p:nvSpPr>
        <p:spPr>
          <a:xfrm>
            <a:off x="944492" y="1012304"/>
            <a:ext cx="9578366"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除了长得像数组，</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Index</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的功能也类似一个固定大小的集合。</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每个索引都有一些方法和属性，它们可用于设置逻辑并回答有关该索引包含的数据的常见问题。</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1219380" y="1919761"/>
            <a:ext cx="4128135" cy="337185"/>
          </a:xfrm>
          <a:prstGeom prst="rect">
            <a:avLst/>
          </a:prstGeom>
        </p:spPr>
        <p:txBody>
          <a:bodyPr wrap="none">
            <a:spAutoFit/>
          </a:bodyPr>
          <a:lstStyle/>
          <a:p>
            <a:pPr algn="l"/>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a:t>
            </a:r>
            <a:r>
              <a:rPr lang="en-US" altLang="zh-CN"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Index</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的</a:t>
            </a:r>
            <a:r>
              <a:rPr lang="en-US" altLang="zh-CN" sz="1600" b="1" dirty="0" smtClean="0">
                <a:solidFill>
                  <a:schemeClr val="accent2"/>
                </a:solid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in</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方法</a:t>
            </a:r>
            <a:r>
              <a:rPr lang="zh-CN" altLang="en-US"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q03-demo12.py</a:t>
            </a:r>
            <a:r>
              <a:rPr lang="zh-CN" altLang="en-US" sz="1400" dirty="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 </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6" name="标题 1"/>
          <p:cNvSpPr txBox="1"/>
          <p:nvPr/>
        </p:nvSpPr>
        <p:spPr>
          <a:xfrm>
            <a:off x="1228257" y="2342336"/>
            <a:ext cx="5216086" cy="3434350"/>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创建</a:t>
            </a:r>
            <a:r>
              <a:rPr lang="en-US" altLang="zh-CN" sz="1400" dirty="0" err="1">
                <a:solidFill>
                  <a:schemeClr val="accent6"/>
                </a:solidFill>
              </a:rPr>
              <a:t>DataFrame</a:t>
            </a:r>
            <a:r>
              <a:rPr lang="zh-CN" altLang="en-US" sz="1400" dirty="0">
                <a:solidFill>
                  <a:schemeClr val="accent6"/>
                </a:solidFill>
              </a:rPr>
              <a:t>对象</a:t>
            </a:r>
            <a:endParaRPr lang="zh-CN" altLang="en-US" sz="1400" dirty="0">
              <a:solidFill>
                <a:schemeClr val="accent6"/>
              </a:solidFill>
            </a:endParaRPr>
          </a:p>
          <a:p>
            <a:pPr>
              <a:lnSpc>
                <a:spcPts val="2200"/>
              </a:lnSpc>
            </a:pPr>
            <a:r>
              <a:rPr lang="en-US" altLang="zh-CN" sz="1400" dirty="0">
                <a:solidFill>
                  <a:schemeClr val="tx1">
                    <a:lumMod val="65000"/>
                    <a:lumOff val="35000"/>
                  </a:schemeClr>
                </a:solidFill>
              </a:rPr>
              <a:t>pop = {'Nevada':{2001:2.4, 2002:2.9},</a:t>
            </a:r>
            <a:endParaRPr lang="en-US" altLang="zh-CN" sz="1400" dirty="0">
              <a:solidFill>
                <a:schemeClr val="tx1">
                  <a:lumMod val="65000"/>
                  <a:lumOff val="35000"/>
                </a:schemeClr>
              </a:solidFill>
            </a:endParaRPr>
          </a:p>
          <a:p>
            <a:pPr>
              <a:lnSpc>
                <a:spcPts val="2200"/>
              </a:lnSpc>
            </a:pPr>
            <a:r>
              <a:rPr lang="en-US" altLang="zh-CN" sz="1400" dirty="0">
                <a:solidFill>
                  <a:schemeClr val="tx1">
                    <a:lumMod val="65000"/>
                    <a:lumOff val="35000"/>
                  </a:schemeClr>
                </a:solidFill>
              </a:rPr>
              <a:t>       'Ohio':{2000:1.5, 2001:1.7, 2002:3.6}}</a:t>
            </a:r>
            <a:endParaRPr lang="en-US" altLang="zh-CN" sz="1400" dirty="0">
              <a:solidFill>
                <a:schemeClr val="tx1">
                  <a:lumMod val="65000"/>
                  <a:lumOff val="35000"/>
                </a:schemeClr>
              </a:solidFill>
            </a:endParaRPr>
          </a:p>
          <a:p>
            <a:pPr>
              <a:lnSpc>
                <a:spcPts val="2200"/>
              </a:lnSpc>
            </a:pPr>
            <a:r>
              <a:rPr lang="en-US" altLang="zh-CN" sz="1400" dirty="0">
                <a:solidFill>
                  <a:schemeClr val="tx1">
                    <a:lumMod val="65000"/>
                    <a:lumOff val="35000"/>
                  </a:schemeClr>
                </a:solidFill>
              </a:rPr>
              <a:t>frame = </a:t>
            </a:r>
            <a:r>
              <a:rPr lang="en-US" altLang="zh-CN" sz="1400" dirty="0" err="1">
                <a:solidFill>
                  <a:schemeClr val="tx1">
                    <a:lumMod val="65000"/>
                    <a:lumOff val="35000"/>
                  </a:schemeClr>
                </a:solidFill>
              </a:rPr>
              <a:t>DataFrame</a:t>
            </a:r>
            <a:r>
              <a:rPr lang="en-US" altLang="zh-CN" sz="1400" dirty="0">
                <a:solidFill>
                  <a:schemeClr val="tx1">
                    <a:lumMod val="65000"/>
                    <a:lumOff val="35000"/>
                  </a:schemeClr>
                </a:solidFill>
              </a:rPr>
              <a:t>(pop)</a:t>
            </a:r>
            <a:endParaRPr lang="en-US" altLang="zh-CN" sz="1400" dirty="0">
              <a:solidFill>
                <a:schemeClr val="tx1">
                  <a:lumMod val="65000"/>
                  <a:lumOff val="35000"/>
                </a:schemeClr>
              </a:solidFill>
            </a:endParaRPr>
          </a:p>
          <a:p>
            <a:pPr>
              <a:lnSpc>
                <a:spcPts val="2200"/>
              </a:lnSpc>
            </a:pPr>
            <a:r>
              <a:rPr lang="en-US" altLang="zh-CN" sz="1400" dirty="0">
                <a:solidFill>
                  <a:schemeClr val="accent6"/>
                </a:solidFill>
              </a:rPr>
              <a:t># name</a:t>
            </a:r>
            <a:r>
              <a:rPr lang="zh-CN" altLang="en-US" sz="1400" dirty="0">
                <a:solidFill>
                  <a:schemeClr val="accent6"/>
                </a:solidFill>
              </a:rPr>
              <a:t>属性输出</a:t>
            </a:r>
            <a:endParaRPr lang="zh-CN" altLang="en-US" sz="1400" dirty="0">
              <a:solidFill>
                <a:schemeClr val="accent6"/>
              </a:solidFill>
            </a:endParaRPr>
          </a:p>
          <a:p>
            <a:pPr>
              <a:lnSpc>
                <a:spcPts val="2200"/>
              </a:lnSpc>
            </a:pPr>
            <a:r>
              <a:rPr lang="en-US" altLang="zh-CN" sz="1400" dirty="0">
                <a:solidFill>
                  <a:schemeClr val="tx1">
                    <a:lumMod val="65000"/>
                    <a:lumOff val="35000"/>
                  </a:schemeClr>
                </a:solidFill>
              </a:rPr>
              <a:t>frame.index.name = 'year'</a:t>
            </a:r>
            <a:endParaRPr lang="en-US" altLang="zh-CN" sz="1400" dirty="0">
              <a:solidFill>
                <a:schemeClr val="tx1">
                  <a:lumMod val="65000"/>
                  <a:lumOff val="35000"/>
                </a:schemeClr>
              </a:solidFill>
            </a:endParaRPr>
          </a:p>
          <a:p>
            <a:pPr>
              <a:lnSpc>
                <a:spcPts val="2200"/>
              </a:lnSpc>
            </a:pPr>
            <a:r>
              <a:rPr lang="en-US" altLang="zh-CN" sz="1400" dirty="0">
                <a:solidFill>
                  <a:schemeClr val="tx1">
                    <a:lumMod val="65000"/>
                    <a:lumOff val="35000"/>
                  </a:schemeClr>
                </a:solidFill>
              </a:rPr>
              <a:t>frame.columns.name = 'state</a:t>
            </a:r>
            <a:r>
              <a:rPr lang="en-US" altLang="zh-CN" sz="1400" dirty="0">
                <a:solidFill>
                  <a:schemeClr val="accent6"/>
                </a:solidFill>
              </a:rPr>
              <a:t>'</a:t>
            </a:r>
            <a:endParaRPr lang="en-US" altLang="zh-CN" sz="1400" dirty="0">
              <a:solidFill>
                <a:schemeClr val="accent6"/>
              </a:solidFill>
            </a:endParaRPr>
          </a:p>
          <a:p>
            <a:pPr>
              <a:lnSpc>
                <a:spcPts val="2200"/>
              </a:lnSpc>
            </a:pPr>
            <a:endParaRPr lang="en-US" altLang="zh-CN" sz="1400" dirty="0">
              <a:solidFill>
                <a:schemeClr val="accent6"/>
              </a:solidFill>
            </a:endParaRPr>
          </a:p>
          <a:p>
            <a:pPr>
              <a:lnSpc>
                <a:spcPts val="2200"/>
              </a:lnSpc>
            </a:pPr>
            <a:r>
              <a:rPr lang="en-US" altLang="zh-CN" sz="1400" dirty="0">
                <a:solidFill>
                  <a:schemeClr val="accent6"/>
                </a:solidFill>
              </a:rPr>
              <a:t># </a:t>
            </a:r>
            <a:r>
              <a:rPr lang="zh-CN" altLang="en-US" sz="1400" dirty="0">
                <a:solidFill>
                  <a:schemeClr val="accent6"/>
                </a:solidFill>
              </a:rPr>
              <a:t>使用</a:t>
            </a:r>
            <a:r>
              <a:rPr lang="en-US" altLang="zh-CN" sz="1400" dirty="0">
                <a:solidFill>
                  <a:schemeClr val="accent6"/>
                </a:solidFill>
              </a:rPr>
              <a:t>in</a:t>
            </a:r>
            <a:r>
              <a:rPr lang="zh-CN" altLang="en-US" sz="1400" dirty="0">
                <a:solidFill>
                  <a:schemeClr val="accent6"/>
                </a:solidFill>
              </a:rPr>
              <a:t>方法查看索引和值是否存在</a:t>
            </a:r>
            <a:endParaRPr lang="zh-CN" altLang="en-US" sz="1400" dirty="0">
              <a:solidFill>
                <a:schemeClr val="accent6"/>
              </a:solidFill>
            </a:endParaRP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'Ohio' </a:t>
            </a:r>
            <a:r>
              <a:rPr lang="en-US" altLang="zh-CN" sz="1400" dirty="0">
                <a:solidFill>
                  <a:schemeClr val="accent2"/>
                </a:solidFill>
              </a:rPr>
              <a:t>in</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frame.</a:t>
            </a:r>
            <a:r>
              <a:rPr lang="en-US" altLang="zh-CN" sz="1400" dirty="0" err="1">
                <a:solidFill>
                  <a:schemeClr val="accent2"/>
                </a:solidFill>
              </a:rPr>
              <a:t>columns</a:t>
            </a:r>
            <a:endParaRPr lang="en-US" altLang="zh-CN" sz="1400" dirty="0">
              <a:solidFill>
                <a:schemeClr val="accent2"/>
              </a:solidFill>
            </a:endParaRP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'2003' </a:t>
            </a:r>
            <a:r>
              <a:rPr lang="en-US" altLang="zh-CN" sz="1400" dirty="0">
                <a:solidFill>
                  <a:schemeClr val="accent2"/>
                </a:solidFill>
              </a:rPr>
              <a:t>in</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frame.</a:t>
            </a:r>
            <a:r>
              <a:rPr lang="en-US" altLang="zh-CN" sz="1400" dirty="0" err="1">
                <a:solidFill>
                  <a:schemeClr val="accent2"/>
                </a:solidFill>
              </a:rPr>
              <a:t>index</a:t>
            </a:r>
            <a:r>
              <a:rPr lang="en-US" altLang="zh-CN" sz="1400" dirty="0">
                <a:solidFill>
                  <a:schemeClr val="accent2"/>
                </a:solidFill>
              </a:rPr>
              <a:t> </a:t>
            </a:r>
            <a:endParaRPr lang="en-US" altLang="zh-CN" sz="1400" dirty="0">
              <a:solidFill>
                <a:schemeClr val="accent2"/>
              </a:solidFill>
            </a:endParaRPr>
          </a:p>
        </p:txBody>
      </p:sp>
      <p:sp>
        <p:nvSpPr>
          <p:cNvPr id="17" name="标题 1"/>
          <p:cNvSpPr txBox="1"/>
          <p:nvPr/>
        </p:nvSpPr>
        <p:spPr>
          <a:xfrm>
            <a:off x="6202378" y="4894942"/>
            <a:ext cx="1301508" cy="687265"/>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smtClean="0">
                <a:solidFill>
                  <a:schemeClr val="bg1">
                    <a:lumMod val="95000"/>
                  </a:schemeClr>
                </a:solidFill>
              </a:rPr>
              <a:t>True</a:t>
            </a:r>
            <a:endParaRPr lang="en-US" altLang="zh-CN" sz="1400" dirty="0" smtClean="0">
              <a:solidFill>
                <a:schemeClr val="bg1">
                  <a:lumMod val="95000"/>
                </a:schemeClr>
              </a:solidFill>
            </a:endParaRPr>
          </a:p>
          <a:p>
            <a:pPr>
              <a:lnSpc>
                <a:spcPts val="2200"/>
              </a:lnSpc>
            </a:pPr>
            <a:r>
              <a:rPr lang="en-US" altLang="zh-CN" sz="1400" dirty="0" smtClean="0">
                <a:solidFill>
                  <a:schemeClr val="bg1">
                    <a:lumMod val="95000"/>
                  </a:schemeClr>
                </a:solidFill>
              </a:rPr>
              <a:t>False</a:t>
            </a:r>
            <a:endParaRPr lang="en-US" altLang="zh-CN" sz="1400" dirty="0" smtClean="0">
              <a:solidFill>
                <a:schemeClr val="bg1">
                  <a:lumMod val="9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anim calcmode="lin" valueType="num">
                                      <p:cBhvr>
                                        <p:cTn id="12" dur="500" fill="hold"/>
                                        <p:tgtEl>
                                          <p:spTgt spid="16"/>
                                        </p:tgtEl>
                                        <p:attrNameLst>
                                          <p:attrName>ppt_x</p:attrName>
                                        </p:attrNameLst>
                                      </p:cBhvr>
                                      <p:tavLst>
                                        <p:tav tm="0">
                                          <p:val>
                                            <p:strVal val="#ppt_x"/>
                                          </p:val>
                                        </p:tav>
                                        <p:tav tm="100000">
                                          <p:val>
                                            <p:strVal val="#ppt_x"/>
                                          </p:val>
                                        </p:tav>
                                      </p:tavLst>
                                    </p:anim>
                                    <p:anim calcmode="lin" valueType="num">
                                      <p:cBhvr>
                                        <p:cTn id="13" dur="5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索引对象</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1" name="矩形 10"/>
          <p:cNvSpPr/>
          <p:nvPr/>
        </p:nvSpPr>
        <p:spPr>
          <a:xfrm>
            <a:off x="943609" y="1019399"/>
            <a:ext cx="10783934" cy="41819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Index</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的方法和属性：</a:t>
            </a:r>
            <a:endParaRPr lang="en-US" altLang="zh-CN"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nvGraphicFramePr>
        <p:xfrm>
          <a:off x="1248228" y="1605038"/>
          <a:ext cx="9710057" cy="3708400"/>
        </p:xfrm>
        <a:graphic>
          <a:graphicData uri="http://schemas.openxmlformats.org/drawingml/2006/table">
            <a:tbl>
              <a:tblPr firstRow="1" bandRow="1">
                <a:tableStyleId>{21E4AEA4-8DFA-4A89-87EB-49C32662AFE0}</a:tableStyleId>
              </a:tblPr>
              <a:tblGrid>
                <a:gridCol w="2913016"/>
                <a:gridCol w="6797041"/>
              </a:tblGrid>
              <a:tr h="370840">
                <a:tc>
                  <a:txBody>
                    <a:bodyPr/>
                    <a:lstStyle/>
                    <a:p>
                      <a:pPr algn="ct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类型</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说明</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append</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连接另一个</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Index</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对象，产生一个新的</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Index</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diff</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计算差交集，并得到一个</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Index</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intersection</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baseline="0" dirty="0" smtClean="0">
                          <a:solidFill>
                            <a:schemeClr val="tx1">
                              <a:lumMod val="65000"/>
                              <a:lumOff val="35000"/>
                            </a:schemeClr>
                          </a:solidFill>
                          <a:latin typeface="微软雅黑" panose="020B0503020204020204" pitchFamily="34" charset="-122"/>
                          <a:ea typeface="微软雅黑" panose="020B0503020204020204" pitchFamily="34" charset="-122"/>
                        </a:rPr>
                        <a:t>计算交集。</a:t>
                      </a:r>
                      <a:endParaRPr lang="zh-CN" altLang="en-US" sz="1200" baseline="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union</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计算并集。</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err="1" smtClean="0">
                          <a:solidFill>
                            <a:schemeClr val="tx1">
                              <a:lumMod val="65000"/>
                              <a:lumOff val="35000"/>
                            </a:schemeClr>
                          </a:solidFill>
                          <a:latin typeface="微软雅黑" panose="020B0503020204020204" pitchFamily="34" charset="-122"/>
                          <a:ea typeface="微软雅黑" panose="020B0503020204020204" pitchFamily="34" charset="-122"/>
                        </a:rPr>
                        <a:t>isin</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计算一个指示各值是否都包含在参数集合中的布尔型数组。</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delete</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删除索引 </a:t>
                      </a:r>
                      <a:r>
                        <a:rPr lang="en-US" altLang="zh-CN" sz="1200" dirty="0" err="1" smtClean="0">
                          <a:solidFill>
                            <a:schemeClr val="tx1">
                              <a:lumMod val="65000"/>
                              <a:lumOff val="35000"/>
                            </a:schemeClr>
                          </a:solidFill>
                          <a:latin typeface="微软雅黑" panose="020B0503020204020204" pitchFamily="34" charset="-122"/>
                          <a:ea typeface="微软雅黑" panose="020B0503020204020204" pitchFamily="34" charset="-122"/>
                        </a:rPr>
                        <a:t>i</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处的元素，并得到新的</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Index</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drop</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删除传入的值，并得到新的</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Index</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insert</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将元素插入到索引 </a:t>
                      </a:r>
                      <a:r>
                        <a:rPr lang="en-US" altLang="zh-CN" sz="1200" dirty="0" err="1" smtClean="0">
                          <a:solidFill>
                            <a:schemeClr val="tx1">
                              <a:lumMod val="65000"/>
                              <a:lumOff val="35000"/>
                            </a:schemeClr>
                          </a:solidFill>
                          <a:latin typeface="微软雅黑" panose="020B0503020204020204" pitchFamily="34" charset="-122"/>
                          <a:ea typeface="微软雅黑" panose="020B0503020204020204" pitchFamily="34" charset="-122"/>
                        </a:rPr>
                        <a:t>i</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处，并的到新的</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Index</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unique</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计算 </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Index </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中唯一值的数组。</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09330" y="2334005"/>
            <a:ext cx="7373339" cy="810532"/>
          </a:xfrm>
        </p:spPr>
        <p:txBody>
          <a:bodyPr>
            <a:normAutofit/>
          </a:bodyPr>
          <a:lstStyle/>
          <a:p>
            <a:pPr algn="ctr"/>
            <a:r>
              <a:rPr lang="en-US" altLang="zh-CN" sz="3000" dirty="0">
                <a:solidFill>
                  <a:schemeClr val="tx1">
                    <a:lumMod val="65000"/>
                    <a:lumOff val="35000"/>
                  </a:schemeClr>
                </a:solidFill>
              </a:rPr>
              <a:t>2</a:t>
            </a:r>
            <a:r>
              <a:rPr lang="en-US" altLang="zh-CN" sz="3000" dirty="0" smtClean="0">
                <a:solidFill>
                  <a:schemeClr val="tx1">
                    <a:lumMod val="65000"/>
                    <a:lumOff val="35000"/>
                  </a:schemeClr>
                </a:solidFill>
              </a:rPr>
              <a:t>. </a:t>
            </a:r>
            <a:r>
              <a:rPr lang="zh-CN" altLang="en-US" sz="3000" dirty="0" smtClean="0">
                <a:solidFill>
                  <a:schemeClr val="tx1">
                    <a:lumMod val="65000"/>
                    <a:lumOff val="35000"/>
                  </a:schemeClr>
                </a:solidFill>
              </a:rPr>
              <a:t>基本功能</a:t>
            </a:r>
            <a:endParaRPr lang="zh-CN" altLang="en-US" sz="3000" dirty="0">
              <a:solidFill>
                <a:schemeClr val="tx1">
                  <a:lumMod val="65000"/>
                  <a:lumOff val="3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0"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Pandas</a:t>
            </a:r>
            <a:r>
              <a:rPr lang="zh-CN" altLang="en-US" sz="2000" b="1" dirty="0" smtClean="0">
                <a:solidFill>
                  <a:schemeClr val="bg1">
                    <a:lumMod val="95000"/>
                  </a:schemeClr>
                </a:solidFill>
              </a:rPr>
              <a:t>模块基础入门</a:t>
            </a:r>
            <a:endParaRPr lang="zh-CN" altLang="en-US" sz="2000" b="1" dirty="0">
              <a:solidFill>
                <a:schemeClr val="bg1">
                  <a:lumMod val="95000"/>
                </a:schemeClr>
              </a:solidFill>
            </a:endParaRPr>
          </a:p>
        </p:txBody>
      </p:sp>
      <p:sp>
        <p:nvSpPr>
          <p:cNvPr id="11" name="标题 1"/>
          <p:cNvSpPr txBox="1"/>
          <p:nvPr/>
        </p:nvSpPr>
        <p:spPr>
          <a:xfrm>
            <a:off x="1291772" y="3239183"/>
            <a:ext cx="9637485" cy="12602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lnSpc>
                <a:spcPct val="150000"/>
              </a:lnSpc>
            </a:pPr>
            <a:r>
              <a:rPr lang="zh-CN" altLang="en-US" sz="1400" b="0" dirty="0" smtClean="0">
                <a:solidFill>
                  <a:schemeClr val="tx1">
                    <a:lumMod val="65000"/>
                    <a:lumOff val="35000"/>
                  </a:schemeClr>
                </a:solidFill>
              </a:rPr>
              <a:t>介绍操作</a:t>
            </a:r>
            <a:r>
              <a:rPr lang="en-US" altLang="zh-CN" sz="1400" b="0" dirty="0" smtClean="0">
                <a:solidFill>
                  <a:schemeClr val="tx1">
                    <a:lumMod val="65000"/>
                    <a:lumOff val="35000"/>
                  </a:schemeClr>
                </a:solidFill>
              </a:rPr>
              <a:t>Series</a:t>
            </a:r>
            <a:r>
              <a:rPr lang="zh-CN" altLang="en-US" sz="1400" b="0" dirty="0" smtClean="0">
                <a:solidFill>
                  <a:schemeClr val="tx1">
                    <a:lumMod val="65000"/>
                    <a:lumOff val="35000"/>
                  </a:schemeClr>
                </a:solidFill>
              </a:rPr>
              <a:t>和</a:t>
            </a:r>
            <a:r>
              <a:rPr lang="en-US" altLang="zh-CN" sz="1400" b="0" dirty="0" err="1" smtClean="0">
                <a:solidFill>
                  <a:schemeClr val="tx1">
                    <a:lumMod val="65000"/>
                    <a:lumOff val="35000"/>
                  </a:schemeClr>
                </a:solidFill>
              </a:rPr>
              <a:t>DataFrame</a:t>
            </a:r>
            <a:r>
              <a:rPr lang="zh-CN" altLang="en-US" sz="1400" b="0" dirty="0" smtClean="0">
                <a:solidFill>
                  <a:schemeClr val="tx1">
                    <a:lumMod val="65000"/>
                    <a:lumOff val="35000"/>
                  </a:schemeClr>
                </a:solidFill>
              </a:rPr>
              <a:t>中的数据的基本方法。</a:t>
            </a:r>
            <a:endParaRPr lang="en-US" altLang="zh-CN" sz="1400" b="0" dirty="0" smtClean="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重新索引</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2" name="矩形 11"/>
          <p:cNvSpPr/>
          <p:nvPr/>
        </p:nvSpPr>
        <p:spPr>
          <a:xfrm>
            <a:off x="871036" y="978368"/>
            <a:ext cx="2048959" cy="477054"/>
          </a:xfrm>
          <a:prstGeom prst="rect">
            <a:avLst/>
          </a:prstGeom>
        </p:spPr>
        <p:txBody>
          <a:bodyPr wrap="none">
            <a:spAutoFit/>
          </a:bodyPr>
          <a:lstStyle/>
          <a:p>
            <a:r>
              <a:rPr lang="en-US" altLang="zh-CN" sz="2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2.1 </a:t>
            </a:r>
            <a:r>
              <a:rPr lang="zh-CN" altLang="en-US" sz="2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重新索引</a:t>
            </a:r>
            <a:endParaRPr lang="zh-CN" altLang="en-US" sz="25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8" name="矩形 7"/>
          <p:cNvSpPr/>
          <p:nvPr/>
        </p:nvSpPr>
        <p:spPr>
          <a:xfrm>
            <a:off x="1394434" y="1607388"/>
            <a:ext cx="9200996"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Pandas</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对象的一个重要方法是 </a:t>
            </a:r>
            <a:r>
              <a:rPr lang="en-US" altLang="zh-CN" sz="1600" dirty="0" err="1" smtClean="0">
                <a:ln w="0"/>
                <a:solidFill>
                  <a:schemeClr val="accent2"/>
                </a:solidFill>
                <a:latin typeface="微软雅黑" panose="020B0503020204020204" pitchFamily="34" charset="-122"/>
                <a:ea typeface="微软雅黑" panose="020B0503020204020204" pitchFamily="34" charset="-122"/>
              </a:rPr>
              <a:t>reindex</a:t>
            </a:r>
            <a:r>
              <a:rPr lang="zh-CN" altLang="en-US" sz="1600" dirty="0" smtClean="0">
                <a:ln w="0"/>
                <a:solidFill>
                  <a:schemeClr val="accent2"/>
                </a:solidFill>
                <a:latin typeface="微软雅黑" panose="020B0503020204020204" pitchFamily="34" charset="-122"/>
                <a:ea typeface="微软雅黑" panose="020B0503020204020204" pitchFamily="34" charset="-122"/>
              </a:rPr>
              <a:t>（）</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，其作用是创建一个适应新索引的新对象（如果某个索引值</a:t>
            </a:r>
            <a:r>
              <a:rPr lang="zh-CN" altLang="en-US" sz="1600" dirty="0" smtClean="0">
                <a:ln w="0"/>
                <a:solidFill>
                  <a:srgbClr val="C00000"/>
                </a:solidFill>
                <a:latin typeface="微软雅黑" panose="020B0503020204020204" pitchFamily="34" charset="-122"/>
                <a:ea typeface="微软雅黑" panose="020B0503020204020204" pitchFamily="34" charset="-122"/>
              </a:rPr>
              <a:t>当前不存在</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，就引入</a:t>
            </a:r>
            <a:r>
              <a:rPr lang="zh-CN" altLang="en-US" sz="1600" dirty="0" smtClean="0">
                <a:ln w="0"/>
                <a:solidFill>
                  <a:schemeClr val="accent2"/>
                </a:solidFill>
                <a:latin typeface="微软雅黑" panose="020B0503020204020204" pitchFamily="34" charset="-122"/>
                <a:ea typeface="微软雅黑" panose="020B0503020204020204" pitchFamily="34" charset="-122"/>
              </a:rPr>
              <a:t>缺失值</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683838" y="2537108"/>
            <a:ext cx="3161665" cy="337185"/>
          </a:xfrm>
          <a:prstGeom prst="rect">
            <a:avLst/>
          </a:prstGeom>
        </p:spPr>
        <p:txBody>
          <a:bodyPr wrap="none">
            <a:spAutoFit/>
          </a:bodyPr>
          <a:lstStyle/>
          <a:p>
            <a:pPr algn="l"/>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举例说明：</a:t>
            </a:r>
            <a:r>
              <a:rPr lang="zh-CN" altLang="en-US"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q03-demo13.py</a:t>
            </a:r>
            <a:r>
              <a:rPr lang="zh-CN" altLang="en-US" sz="1400" dirty="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 </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9" name="标题 1"/>
          <p:cNvSpPr txBox="1"/>
          <p:nvPr/>
        </p:nvSpPr>
        <p:spPr>
          <a:xfrm>
            <a:off x="1692715" y="2959684"/>
            <a:ext cx="5216086" cy="1843374"/>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创建</a:t>
            </a:r>
            <a:r>
              <a:rPr lang="en-US" altLang="zh-CN" sz="1400" dirty="0">
                <a:solidFill>
                  <a:schemeClr val="accent6"/>
                </a:solidFill>
              </a:rPr>
              <a:t>Series</a:t>
            </a:r>
            <a:r>
              <a:rPr lang="zh-CN" altLang="en-US" sz="1400" dirty="0">
                <a:solidFill>
                  <a:schemeClr val="accent6"/>
                </a:solidFill>
              </a:rPr>
              <a:t>对象</a:t>
            </a:r>
            <a:endParaRPr lang="zh-CN" altLang="en-US" sz="1400" dirty="0">
              <a:solidFill>
                <a:schemeClr val="accent6"/>
              </a:solidFill>
            </a:endParaRPr>
          </a:p>
          <a:p>
            <a:pPr>
              <a:lnSpc>
                <a:spcPts val="2200"/>
              </a:lnSpc>
            </a:pPr>
            <a:r>
              <a:rPr lang="en-US" altLang="zh-CN" sz="1400" dirty="0">
                <a:solidFill>
                  <a:schemeClr val="tx1">
                    <a:lumMod val="65000"/>
                    <a:lumOff val="35000"/>
                  </a:schemeClr>
                </a:solidFill>
              </a:rPr>
              <a:t>obj1 = </a:t>
            </a:r>
            <a:r>
              <a:rPr lang="en-US" altLang="zh-CN" sz="1400" dirty="0">
                <a:solidFill>
                  <a:srgbClr val="C00000"/>
                </a:solidFill>
              </a:rPr>
              <a:t>Series</a:t>
            </a:r>
            <a:r>
              <a:rPr lang="en-US" altLang="zh-CN" sz="1400" dirty="0">
                <a:solidFill>
                  <a:schemeClr val="tx1">
                    <a:lumMod val="65000"/>
                    <a:lumOff val="35000"/>
                  </a:schemeClr>
                </a:solidFill>
              </a:rPr>
              <a:t>([4.5,7.2,-5.3,3.6], </a:t>
            </a:r>
            <a:r>
              <a:rPr lang="en-US" altLang="zh-CN" sz="1400" dirty="0">
                <a:solidFill>
                  <a:schemeClr val="accent2"/>
                </a:solidFill>
              </a:rPr>
              <a:t>index</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d','b','a','c</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ndParaRP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obj1</a:t>
            </a:r>
            <a:endParaRPr lang="en-US" altLang="zh-CN" sz="1400" dirty="0">
              <a:solidFill>
                <a:schemeClr val="tx1">
                  <a:lumMod val="65000"/>
                  <a:lumOff val="35000"/>
                </a:schemeClr>
              </a:solidFill>
            </a:endParaRPr>
          </a:p>
          <a:p>
            <a:pPr>
              <a:lnSpc>
                <a:spcPts val="2200"/>
              </a:lnSpc>
            </a:pPr>
            <a:r>
              <a:rPr lang="en-US" altLang="zh-CN" sz="1400" dirty="0">
                <a:solidFill>
                  <a:schemeClr val="accent6"/>
                </a:solidFill>
              </a:rPr>
              <a:t># </a:t>
            </a:r>
            <a:r>
              <a:rPr lang="zh-CN" altLang="en-US" sz="1400" dirty="0">
                <a:solidFill>
                  <a:schemeClr val="accent6"/>
                </a:solidFill>
              </a:rPr>
              <a:t>使用</a:t>
            </a:r>
            <a:r>
              <a:rPr lang="en-US" altLang="zh-CN" sz="1400" dirty="0" err="1">
                <a:solidFill>
                  <a:schemeClr val="accent6"/>
                </a:solidFill>
              </a:rPr>
              <a:t>reindex</a:t>
            </a:r>
            <a:r>
              <a:rPr lang="zh-CN" altLang="en-US" sz="1400" dirty="0">
                <a:solidFill>
                  <a:schemeClr val="accent6"/>
                </a:solidFill>
              </a:rPr>
              <a:t>进行重新索引定义</a:t>
            </a:r>
            <a:endParaRPr lang="zh-CN" altLang="en-US" sz="1400" dirty="0">
              <a:solidFill>
                <a:schemeClr val="accent6"/>
              </a:solidFill>
            </a:endParaRPr>
          </a:p>
          <a:p>
            <a:pPr>
              <a:lnSpc>
                <a:spcPts val="2200"/>
              </a:lnSpc>
            </a:pPr>
            <a:r>
              <a:rPr lang="en-US" altLang="zh-CN" sz="1400" dirty="0">
                <a:solidFill>
                  <a:schemeClr val="tx1">
                    <a:lumMod val="65000"/>
                    <a:lumOff val="35000"/>
                  </a:schemeClr>
                </a:solidFill>
              </a:rPr>
              <a:t>obj2 = obj1.</a:t>
            </a:r>
            <a:r>
              <a:rPr lang="en-US" altLang="zh-CN" sz="1400" dirty="0">
                <a:solidFill>
                  <a:schemeClr val="accent2"/>
                </a:solidFill>
              </a:rPr>
              <a:t>reindex</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a','b','c','d','e</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ndParaRP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obj2</a:t>
            </a:r>
            <a:endParaRPr lang="en-US" altLang="zh-CN" sz="1400" dirty="0">
              <a:solidFill>
                <a:schemeClr val="tx1">
                  <a:lumMod val="65000"/>
                  <a:lumOff val="35000"/>
                </a:schemeClr>
              </a:solidFill>
            </a:endParaRPr>
          </a:p>
        </p:txBody>
      </p:sp>
      <p:sp>
        <p:nvSpPr>
          <p:cNvPr id="10" name="标题 1"/>
          <p:cNvSpPr txBox="1"/>
          <p:nvPr/>
        </p:nvSpPr>
        <p:spPr>
          <a:xfrm>
            <a:off x="6542317" y="2707049"/>
            <a:ext cx="2010228" cy="1788146"/>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smtClean="0">
                <a:solidFill>
                  <a:schemeClr val="accent6">
                    <a:lumMod val="60000"/>
                    <a:lumOff val="40000"/>
                  </a:schemeClr>
                </a:solidFill>
              </a:rPr>
              <a:t>##  obj1</a:t>
            </a:r>
            <a:r>
              <a:rPr lang="zh-CN" altLang="en-US" sz="1400" dirty="0" smtClean="0">
                <a:solidFill>
                  <a:schemeClr val="accent6">
                    <a:lumMod val="60000"/>
                    <a:lumOff val="40000"/>
                  </a:schemeClr>
                </a:solidFill>
              </a:rPr>
              <a:t>输出</a:t>
            </a:r>
            <a:r>
              <a:rPr lang="en-US" altLang="zh-CN" sz="1400" dirty="0" smtClean="0">
                <a:solidFill>
                  <a:schemeClr val="accent6">
                    <a:lumMod val="60000"/>
                    <a:lumOff val="40000"/>
                  </a:schemeClr>
                </a:solidFill>
              </a:rPr>
              <a:t> ##</a:t>
            </a:r>
            <a:endParaRPr lang="en-US" altLang="zh-CN" sz="1400" dirty="0" smtClean="0">
              <a:solidFill>
                <a:schemeClr val="accent6">
                  <a:lumMod val="60000"/>
                  <a:lumOff val="40000"/>
                </a:schemeClr>
              </a:solidFill>
            </a:endParaRPr>
          </a:p>
          <a:p>
            <a:pPr>
              <a:lnSpc>
                <a:spcPts val="2200"/>
              </a:lnSpc>
            </a:pPr>
            <a:r>
              <a:rPr lang="en-US" altLang="zh-CN" sz="1400" dirty="0" smtClean="0">
                <a:solidFill>
                  <a:schemeClr val="bg1">
                    <a:lumMod val="95000"/>
                  </a:schemeClr>
                </a:solidFill>
              </a:rPr>
              <a:t>d    </a:t>
            </a:r>
            <a:r>
              <a:rPr lang="en-US" altLang="zh-CN" sz="1400" dirty="0">
                <a:solidFill>
                  <a:schemeClr val="bg1">
                    <a:lumMod val="95000"/>
                  </a:schemeClr>
                </a:solidFill>
              </a:rPr>
              <a:t>4.5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b    7.2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a   -5.3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c    3.6                                                                              </a:t>
            </a:r>
            <a:endParaRPr lang="en-US" altLang="zh-CN" sz="1400" dirty="0">
              <a:solidFill>
                <a:schemeClr val="bg1">
                  <a:lumMod val="95000"/>
                </a:schemeClr>
              </a:solidFill>
            </a:endParaRPr>
          </a:p>
          <a:p>
            <a:pPr>
              <a:lnSpc>
                <a:spcPts val="2200"/>
              </a:lnSpc>
            </a:pPr>
            <a:r>
              <a:rPr lang="en-US" altLang="zh-CN" sz="1400" dirty="0" err="1">
                <a:solidFill>
                  <a:schemeClr val="bg1">
                    <a:lumMod val="95000"/>
                  </a:schemeClr>
                </a:solidFill>
              </a:rPr>
              <a:t>dtype</a:t>
            </a:r>
            <a:r>
              <a:rPr lang="en-US" altLang="zh-CN" sz="1400" dirty="0">
                <a:solidFill>
                  <a:schemeClr val="bg1">
                    <a:lumMod val="95000"/>
                  </a:schemeClr>
                </a:solidFill>
              </a:rPr>
              <a:t>: float64 </a:t>
            </a:r>
            <a:endParaRPr lang="en-US" altLang="zh-CN" sz="1400" dirty="0" smtClean="0">
              <a:solidFill>
                <a:schemeClr val="bg1">
                  <a:lumMod val="95000"/>
                </a:schemeClr>
              </a:solidFill>
            </a:endParaRPr>
          </a:p>
        </p:txBody>
      </p:sp>
      <p:sp>
        <p:nvSpPr>
          <p:cNvPr id="11" name="标题 1"/>
          <p:cNvSpPr txBox="1"/>
          <p:nvPr/>
        </p:nvSpPr>
        <p:spPr>
          <a:xfrm>
            <a:off x="8710404" y="2711292"/>
            <a:ext cx="3047999" cy="1783903"/>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smtClean="0">
                <a:solidFill>
                  <a:schemeClr val="accent6">
                    <a:lumMod val="60000"/>
                    <a:lumOff val="40000"/>
                  </a:schemeClr>
                </a:solidFill>
              </a:rPr>
              <a:t>## obj1</a:t>
            </a:r>
            <a:r>
              <a:rPr lang="zh-CN" altLang="en-US" sz="1400" dirty="0" smtClean="0">
                <a:solidFill>
                  <a:schemeClr val="accent6">
                    <a:lumMod val="60000"/>
                    <a:lumOff val="40000"/>
                  </a:schemeClr>
                </a:solidFill>
              </a:rPr>
              <a:t>使用</a:t>
            </a:r>
            <a:r>
              <a:rPr lang="en-US" altLang="zh-CN" sz="1400" dirty="0" err="1" smtClean="0">
                <a:solidFill>
                  <a:schemeClr val="accent6">
                    <a:lumMod val="60000"/>
                    <a:lumOff val="40000"/>
                  </a:schemeClr>
                </a:solidFill>
              </a:rPr>
              <a:t>reindex</a:t>
            </a:r>
            <a:r>
              <a:rPr lang="zh-CN" altLang="en-US" sz="1400" dirty="0" smtClean="0">
                <a:solidFill>
                  <a:schemeClr val="accent6">
                    <a:lumMod val="60000"/>
                    <a:lumOff val="40000"/>
                  </a:schemeClr>
                </a:solidFill>
              </a:rPr>
              <a:t>后输出</a:t>
            </a:r>
            <a:r>
              <a:rPr lang="en-US" altLang="zh-CN" sz="1400" dirty="0" smtClean="0">
                <a:solidFill>
                  <a:schemeClr val="accent6">
                    <a:lumMod val="60000"/>
                    <a:lumOff val="40000"/>
                  </a:schemeClr>
                </a:solidFill>
              </a:rPr>
              <a:t> ##                                                                       </a:t>
            </a:r>
            <a:endParaRPr lang="en-US" altLang="zh-CN" sz="1400" dirty="0">
              <a:solidFill>
                <a:schemeClr val="accent6">
                  <a:lumMod val="60000"/>
                  <a:lumOff val="40000"/>
                </a:schemeClr>
              </a:solidFill>
            </a:endParaRPr>
          </a:p>
          <a:p>
            <a:pPr>
              <a:lnSpc>
                <a:spcPts val="2200"/>
              </a:lnSpc>
            </a:pPr>
            <a:r>
              <a:rPr lang="en-US" altLang="zh-CN" sz="1400" dirty="0">
                <a:solidFill>
                  <a:schemeClr val="bg1">
                    <a:lumMod val="95000"/>
                  </a:schemeClr>
                </a:solidFill>
              </a:rPr>
              <a:t>a   -5.3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b    7.2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c    3.6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d    4.5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e    </a:t>
            </a:r>
            <a:r>
              <a:rPr lang="en-US" altLang="zh-CN" sz="1400" dirty="0" err="1">
                <a:solidFill>
                  <a:schemeClr val="bg1">
                    <a:lumMod val="95000"/>
                  </a:schemeClr>
                </a:solidFill>
              </a:rPr>
              <a:t>NaN</a:t>
            </a:r>
            <a:r>
              <a:rPr lang="en-US" altLang="zh-CN" sz="1400" dirty="0">
                <a:solidFill>
                  <a:schemeClr val="bg1">
                    <a:lumMod val="95000"/>
                  </a:schemeClr>
                </a:solidFill>
              </a:rPr>
              <a:t> </a:t>
            </a:r>
            <a:endParaRPr lang="en-US" altLang="zh-CN" sz="1400" dirty="0" smtClean="0">
              <a:solidFill>
                <a:schemeClr val="bg1">
                  <a:lumMod val="95000"/>
                </a:schemeClr>
              </a:solidFill>
            </a:endParaRPr>
          </a:p>
        </p:txBody>
      </p:sp>
      <p:sp>
        <p:nvSpPr>
          <p:cNvPr id="13" name="矩形 12"/>
          <p:cNvSpPr/>
          <p:nvPr/>
        </p:nvSpPr>
        <p:spPr>
          <a:xfrm>
            <a:off x="1394434" y="4896739"/>
            <a:ext cx="5147883" cy="461665"/>
          </a:xfrm>
          <a:prstGeom prst="rect">
            <a:avLst/>
          </a:prstGeom>
          <a:solidFill>
            <a:schemeClr val="accent4">
              <a:lumMod val="60000"/>
              <a:lumOff val="40000"/>
            </a:schemeClr>
          </a:solidFill>
        </p:spPr>
        <p:txBody>
          <a:bodyPr wrap="square">
            <a:spAutoFit/>
          </a:bodyPr>
          <a:lstStyle/>
          <a:p>
            <a:pPr>
              <a:lnSpc>
                <a:spcPct val="150000"/>
              </a:lnSpc>
            </a:pP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可以使用 </a:t>
            </a:r>
            <a:r>
              <a:rPr lang="en-US" altLang="zh-CN" sz="1600" b="1" dirty="0" err="1" smtClean="0">
                <a:solidFill>
                  <a:schemeClr val="accent4">
                    <a:lumMod val="50000"/>
                  </a:schemeClr>
                </a:solidFill>
                <a:latin typeface="微软雅黑" panose="020B0503020204020204" pitchFamily="34" charset="-122"/>
                <a:ea typeface="微软雅黑" panose="020B0503020204020204" pitchFamily="34" charset="-122"/>
              </a:rPr>
              <a:t>fill_values</a:t>
            </a:r>
            <a:r>
              <a:rPr lang="en-US" altLang="zh-CN" sz="1600" dirty="0" smtClean="0">
                <a:solidFill>
                  <a:schemeClr val="accent4">
                    <a:lumMod val="50000"/>
                  </a:schemeClr>
                </a:solidFill>
                <a:latin typeface="微软雅黑" panose="020B0503020204020204" pitchFamily="34" charset="-122"/>
                <a:ea typeface="微软雅黑" panose="020B0503020204020204" pitchFamily="34" charset="-122"/>
              </a:rPr>
              <a:t> </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参数设置缺失值的默认值。</a:t>
            </a:r>
            <a:endParaRPr lang="zh-CN" altLang="en-US" sz="1600" dirty="0">
              <a:solidFill>
                <a:schemeClr val="accent4">
                  <a:lumMod val="50000"/>
                </a:schemeClr>
              </a:solidFill>
              <a:latin typeface="微软雅黑" panose="020B0503020204020204" pitchFamily="34" charset="-122"/>
              <a:ea typeface="微软雅黑" panose="020B0503020204020204" pitchFamily="34" charset="-122"/>
            </a:endParaRPr>
          </a:p>
        </p:txBody>
      </p:sp>
      <p:sp>
        <p:nvSpPr>
          <p:cNvPr id="14" name="标题 1"/>
          <p:cNvSpPr txBox="1"/>
          <p:nvPr/>
        </p:nvSpPr>
        <p:spPr>
          <a:xfrm>
            <a:off x="1683838" y="5524655"/>
            <a:ext cx="4858480" cy="1079346"/>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创建</a:t>
            </a:r>
            <a:r>
              <a:rPr lang="en-US" altLang="zh-CN" sz="1400" dirty="0">
                <a:solidFill>
                  <a:schemeClr val="accent6"/>
                </a:solidFill>
              </a:rPr>
              <a:t>Series</a:t>
            </a:r>
            <a:r>
              <a:rPr lang="zh-CN" altLang="en-US" sz="1400" dirty="0">
                <a:solidFill>
                  <a:schemeClr val="accent6"/>
                </a:solidFill>
              </a:rPr>
              <a:t>对象</a:t>
            </a:r>
            <a:endParaRPr lang="zh-CN" altLang="en-US" sz="1400" dirty="0">
              <a:solidFill>
                <a:schemeClr val="accent6"/>
              </a:solidFill>
            </a:endParaRPr>
          </a:p>
          <a:p>
            <a:pPr>
              <a:lnSpc>
                <a:spcPts val="2200"/>
              </a:lnSpc>
            </a:pPr>
            <a:r>
              <a:rPr lang="en-US" altLang="zh-CN" sz="1400" dirty="0">
                <a:solidFill>
                  <a:schemeClr val="tx1">
                    <a:lumMod val="65000"/>
                    <a:lumOff val="35000"/>
                  </a:schemeClr>
                </a:solidFill>
              </a:rPr>
              <a:t>obj2 = obj1.</a:t>
            </a:r>
            <a:r>
              <a:rPr lang="en-US" altLang="zh-CN" sz="1400" dirty="0">
                <a:solidFill>
                  <a:schemeClr val="accent2"/>
                </a:solidFill>
              </a:rPr>
              <a:t>reindex</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a','b','c','d','e</a:t>
            </a:r>
            <a:r>
              <a:rPr lang="en-US" altLang="zh-CN" sz="1400" dirty="0">
                <a:solidFill>
                  <a:schemeClr val="tx1">
                    <a:lumMod val="65000"/>
                    <a:lumOff val="35000"/>
                  </a:schemeClr>
                </a:solidFill>
              </a:rPr>
              <a:t>'], </a:t>
            </a:r>
            <a:r>
              <a:rPr lang="en-US" altLang="zh-CN" sz="1400" dirty="0" err="1">
                <a:solidFill>
                  <a:schemeClr val="accent2"/>
                </a:solidFill>
              </a:rPr>
              <a:t>fill_value</a:t>
            </a:r>
            <a:r>
              <a:rPr lang="en-US" altLang="zh-CN" sz="1400" dirty="0">
                <a:solidFill>
                  <a:schemeClr val="tx1">
                    <a:lumMod val="65000"/>
                    <a:lumOff val="35000"/>
                  </a:schemeClr>
                </a:solidFill>
              </a:rPr>
              <a:t>=0</a:t>
            </a:r>
            <a:r>
              <a:rPr lang="en-US" altLang="zh-CN" sz="1400" dirty="0" smtClean="0">
                <a:solidFill>
                  <a:schemeClr val="tx1">
                    <a:lumMod val="65000"/>
                    <a:lumOff val="35000"/>
                  </a:schemeClr>
                </a:solidFill>
              </a:rPr>
              <a:t>)</a:t>
            </a:r>
            <a:endParaRPr lang="en-US" altLang="zh-CN" sz="1400" dirty="0" smtClean="0">
              <a:solidFill>
                <a:schemeClr val="tx1">
                  <a:lumMod val="65000"/>
                  <a:lumOff val="35000"/>
                </a:schemeClr>
              </a:solidFill>
            </a:endParaRPr>
          </a:p>
          <a:p>
            <a:pPr>
              <a:lnSpc>
                <a:spcPts val="2200"/>
              </a:lnSpc>
            </a:pPr>
            <a:r>
              <a:rPr lang="en-US" altLang="zh-CN" sz="1400" dirty="0" smtClean="0">
                <a:solidFill>
                  <a:srgbClr val="0563C1"/>
                </a:solidFill>
              </a:rPr>
              <a:t>print</a:t>
            </a:r>
            <a:r>
              <a:rPr lang="en-US" altLang="zh-CN" sz="1400" dirty="0" smtClean="0">
                <a:solidFill>
                  <a:schemeClr val="tx1">
                    <a:lumMod val="65000"/>
                    <a:lumOff val="35000"/>
                  </a:schemeClr>
                </a:solidFill>
              </a:rPr>
              <a:t> </a:t>
            </a:r>
            <a:r>
              <a:rPr lang="en-US" altLang="zh-CN" sz="1400" dirty="0">
                <a:solidFill>
                  <a:schemeClr val="tx1">
                    <a:lumMod val="65000"/>
                    <a:lumOff val="35000"/>
                  </a:schemeClr>
                </a:solidFill>
              </a:rPr>
              <a:t>obj2</a:t>
            </a:r>
            <a:endParaRPr lang="en-US" altLang="zh-CN" sz="1400" dirty="0">
              <a:solidFill>
                <a:schemeClr val="tx1">
                  <a:lumMod val="65000"/>
                  <a:lumOff val="35000"/>
                </a:schemeClr>
              </a:solidFill>
            </a:endParaRPr>
          </a:p>
        </p:txBody>
      </p:sp>
      <p:sp>
        <p:nvSpPr>
          <p:cNvPr id="15" name="标题 1"/>
          <p:cNvSpPr txBox="1"/>
          <p:nvPr/>
        </p:nvSpPr>
        <p:spPr>
          <a:xfrm>
            <a:off x="6772747" y="4822772"/>
            <a:ext cx="3047999" cy="1783903"/>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smtClean="0">
                <a:solidFill>
                  <a:schemeClr val="accent6">
                    <a:lumMod val="60000"/>
                    <a:lumOff val="40000"/>
                  </a:schemeClr>
                </a:solidFill>
              </a:rPr>
              <a:t>## </a:t>
            </a:r>
            <a:r>
              <a:rPr lang="zh-CN" altLang="en-US" sz="1400" dirty="0" smtClean="0">
                <a:solidFill>
                  <a:schemeClr val="accent6">
                    <a:lumMod val="60000"/>
                    <a:lumOff val="40000"/>
                  </a:schemeClr>
                </a:solidFill>
              </a:rPr>
              <a:t>为缺失值设置默认填充值 </a:t>
            </a:r>
            <a:r>
              <a:rPr lang="en-US" altLang="zh-CN" sz="1400" dirty="0" smtClean="0">
                <a:solidFill>
                  <a:schemeClr val="accent6">
                    <a:lumMod val="60000"/>
                    <a:lumOff val="40000"/>
                  </a:schemeClr>
                </a:solidFill>
              </a:rPr>
              <a:t>##                                                                       </a:t>
            </a:r>
            <a:endParaRPr lang="en-US" altLang="zh-CN" sz="1400" dirty="0">
              <a:solidFill>
                <a:schemeClr val="accent6">
                  <a:lumMod val="60000"/>
                  <a:lumOff val="40000"/>
                </a:schemeClr>
              </a:solidFill>
            </a:endParaRPr>
          </a:p>
          <a:p>
            <a:pPr>
              <a:lnSpc>
                <a:spcPts val="2200"/>
              </a:lnSpc>
            </a:pPr>
            <a:r>
              <a:rPr lang="en-US" altLang="zh-CN" sz="1400" dirty="0">
                <a:solidFill>
                  <a:schemeClr val="bg1">
                    <a:lumMod val="95000"/>
                  </a:schemeClr>
                </a:solidFill>
              </a:rPr>
              <a:t>a   -5.3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b    7.2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c    3.6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d    4.5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e    </a:t>
            </a:r>
            <a:r>
              <a:rPr lang="en-US" altLang="zh-CN" sz="1400" dirty="0" smtClean="0">
                <a:solidFill>
                  <a:schemeClr val="bg1">
                    <a:lumMod val="95000"/>
                  </a:schemeClr>
                </a:solidFill>
              </a:rPr>
              <a:t>0.0</a:t>
            </a:r>
            <a:endParaRPr lang="en-US" altLang="zh-CN" sz="1400" dirty="0" smtClean="0">
              <a:solidFill>
                <a:schemeClr val="bg1">
                  <a:lumMod val="95000"/>
                </a:schemeClr>
              </a:solidFill>
            </a:endParaRPr>
          </a:p>
        </p:txBody>
      </p:sp>
      <p:sp>
        <p:nvSpPr>
          <p:cNvPr id="2" name="矩形 1"/>
          <p:cNvSpPr/>
          <p:nvPr/>
        </p:nvSpPr>
        <p:spPr>
          <a:xfrm>
            <a:off x="8639631" y="4166715"/>
            <a:ext cx="1181115" cy="363126"/>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6" name="矩形 15"/>
          <p:cNvSpPr/>
          <p:nvPr/>
        </p:nvSpPr>
        <p:spPr>
          <a:xfrm>
            <a:off x="6571345" y="6274568"/>
            <a:ext cx="1181115" cy="363126"/>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anim calcmode="lin" valueType="num">
                                      <p:cBhvr>
                                        <p:cTn id="12" dur="500" fill="hold"/>
                                        <p:tgtEl>
                                          <p:spTgt spid="9"/>
                                        </p:tgtEl>
                                        <p:attrNameLst>
                                          <p:attrName>ppt_x</p:attrName>
                                        </p:attrNameLst>
                                      </p:cBhvr>
                                      <p:tavLst>
                                        <p:tav tm="0">
                                          <p:val>
                                            <p:strVal val="#ppt_x"/>
                                          </p:val>
                                        </p:tav>
                                        <p:tav tm="100000">
                                          <p:val>
                                            <p:strVal val="#ppt_x"/>
                                          </p:val>
                                        </p:tav>
                                      </p:tavLst>
                                    </p:anim>
                                    <p:anim calcmode="lin" valueType="num">
                                      <p:cBhvr>
                                        <p:cTn id="13"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p:stCondLst>
                              <p:cond delay="500"/>
                            </p:stCondLst>
                            <p:childTnLst>
                              <p:par>
                                <p:cTn id="33" presetID="42"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anim calcmode="lin" valueType="num">
                                      <p:cBhvr>
                                        <p:cTn id="36" dur="500" fill="hold"/>
                                        <p:tgtEl>
                                          <p:spTgt spid="14"/>
                                        </p:tgtEl>
                                        <p:attrNameLst>
                                          <p:attrName>ppt_x</p:attrName>
                                        </p:attrNameLst>
                                      </p:cBhvr>
                                      <p:tavLst>
                                        <p:tav tm="0">
                                          <p:val>
                                            <p:strVal val="#ppt_x"/>
                                          </p:val>
                                        </p:tav>
                                        <p:tav tm="100000">
                                          <p:val>
                                            <p:strVal val="#ppt_x"/>
                                          </p:val>
                                        </p:tav>
                                      </p:tavLst>
                                    </p:anim>
                                    <p:anim calcmode="lin" valueType="num">
                                      <p:cBhvr>
                                        <p:cTn id="37"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P spid="11" grpId="0" animBg="1"/>
      <p:bldP spid="13" grpId="0" animBg="1"/>
      <p:bldP spid="14" grpId="0" animBg="1"/>
      <p:bldP spid="15" grpId="0" animBg="1"/>
      <p:bldP spid="2" grpId="0" animBg="1"/>
      <p:bldP spid="1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重新索引</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矩形 7"/>
          <p:cNvSpPr/>
          <p:nvPr/>
        </p:nvSpPr>
        <p:spPr>
          <a:xfrm>
            <a:off x="944491" y="1012304"/>
            <a:ext cx="9200996"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对于时间序列这样的有序数据，重新索引时可能需要做一些</a:t>
            </a:r>
            <a:r>
              <a:rPr lang="zh-CN" altLang="en-US" sz="1600" dirty="0" smtClean="0">
                <a:ln w="0"/>
                <a:solidFill>
                  <a:schemeClr val="accent2"/>
                </a:solidFill>
                <a:latin typeface="微软雅黑" panose="020B0503020204020204" pitchFamily="34" charset="-122"/>
                <a:ea typeface="微软雅黑" panose="020B0503020204020204" pitchFamily="34" charset="-122"/>
              </a:rPr>
              <a:t>插值处理</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dirty="0">
                <a:ln w="0"/>
                <a:solidFill>
                  <a:schemeClr val="accent2"/>
                </a:solidFill>
                <a:latin typeface="微软雅黑" panose="020B0503020204020204" pitchFamily="34" charset="-122"/>
                <a:ea typeface="微软雅黑" panose="020B0503020204020204" pitchFamily="34" charset="-122"/>
              </a:rPr>
              <a:t>m</a:t>
            </a:r>
            <a:r>
              <a:rPr lang="en-US" altLang="zh-CN" sz="1600" dirty="0" smtClean="0">
                <a:ln w="0"/>
                <a:solidFill>
                  <a:schemeClr val="accent2"/>
                </a:solidFill>
                <a:latin typeface="微软雅黑" panose="020B0503020204020204" pitchFamily="34" charset="-122"/>
                <a:ea typeface="微软雅黑" panose="020B0503020204020204" pitchFamily="34" charset="-122"/>
              </a:rPr>
              <a:t>ethod</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选项</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参数</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即可达到此目的。</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233895" y="1942024"/>
            <a:ext cx="5589270" cy="337185"/>
          </a:xfrm>
          <a:prstGeom prst="rect">
            <a:avLst/>
          </a:prstGeom>
        </p:spPr>
        <p:txBody>
          <a:bodyPr wrap="none">
            <a:spAutoFit/>
          </a:bodyPr>
          <a:lstStyle/>
          <a:p>
            <a:pPr algn="l"/>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示例：使用</a:t>
            </a:r>
            <a:r>
              <a:rPr lang="en-US" altLang="zh-CN"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method</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参数进行插值处理</a:t>
            </a:r>
            <a:r>
              <a:rPr lang="zh-CN" altLang="en-US"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q03-demo14.py</a:t>
            </a:r>
            <a:r>
              <a:rPr lang="zh-CN" altLang="en-US" sz="1400" dirty="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 </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9" name="标题 1"/>
          <p:cNvSpPr txBox="1"/>
          <p:nvPr/>
        </p:nvSpPr>
        <p:spPr>
          <a:xfrm>
            <a:off x="3677544" y="2510695"/>
            <a:ext cx="4853228" cy="2207400"/>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创建一个</a:t>
            </a:r>
            <a:r>
              <a:rPr lang="en-US" altLang="zh-CN" sz="1400" dirty="0">
                <a:solidFill>
                  <a:schemeClr val="accent6"/>
                </a:solidFill>
              </a:rPr>
              <a:t>Series</a:t>
            </a:r>
            <a:r>
              <a:rPr lang="zh-CN" altLang="en-US" sz="1400" dirty="0">
                <a:solidFill>
                  <a:schemeClr val="accent6"/>
                </a:solidFill>
              </a:rPr>
              <a:t>对象</a:t>
            </a:r>
            <a:endParaRPr lang="zh-CN" altLang="en-US" sz="1400" dirty="0">
              <a:solidFill>
                <a:schemeClr val="accent6"/>
              </a:solidFill>
            </a:endParaRPr>
          </a:p>
          <a:p>
            <a:pPr>
              <a:lnSpc>
                <a:spcPts val="2200"/>
              </a:lnSpc>
            </a:pPr>
            <a:r>
              <a:rPr lang="en-US" altLang="zh-CN" sz="1400" dirty="0" err="1">
                <a:solidFill>
                  <a:schemeClr val="tx1">
                    <a:lumMod val="65000"/>
                    <a:lumOff val="35000"/>
                  </a:schemeClr>
                </a:solidFill>
              </a:rPr>
              <a:t>obj</a:t>
            </a:r>
            <a:r>
              <a:rPr lang="en-US" altLang="zh-CN" sz="1400" dirty="0">
                <a:solidFill>
                  <a:schemeClr val="tx1">
                    <a:lumMod val="65000"/>
                    <a:lumOff val="35000"/>
                  </a:schemeClr>
                </a:solidFill>
              </a:rPr>
              <a:t> = </a:t>
            </a:r>
            <a:r>
              <a:rPr lang="en-US" altLang="zh-CN" sz="1400" dirty="0">
                <a:solidFill>
                  <a:srgbClr val="C00000"/>
                </a:solidFill>
              </a:rPr>
              <a:t>Series</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apple','orange','pear</a:t>
            </a:r>
            <a:r>
              <a:rPr lang="en-US" altLang="zh-CN" sz="1400" dirty="0">
                <a:solidFill>
                  <a:schemeClr val="tx1">
                    <a:lumMod val="65000"/>
                    <a:lumOff val="35000"/>
                  </a:schemeClr>
                </a:solidFill>
              </a:rPr>
              <a:t>'], </a:t>
            </a:r>
            <a:r>
              <a:rPr lang="en-US" altLang="zh-CN" sz="1400" dirty="0">
                <a:solidFill>
                  <a:schemeClr val="accent2"/>
                </a:solidFill>
              </a:rPr>
              <a:t>index</a:t>
            </a:r>
            <a:r>
              <a:rPr lang="en-US" altLang="zh-CN" sz="1400" dirty="0">
                <a:solidFill>
                  <a:schemeClr val="tx1">
                    <a:lumMod val="65000"/>
                    <a:lumOff val="35000"/>
                  </a:schemeClr>
                </a:solidFill>
              </a:rPr>
              <a:t>=[0,2,4])</a:t>
            </a:r>
            <a:endParaRPr lang="en-US" altLang="zh-CN" sz="1400" dirty="0">
              <a:solidFill>
                <a:schemeClr val="tx1">
                  <a:lumMod val="65000"/>
                  <a:lumOff val="35000"/>
                </a:schemeClr>
              </a:solidFill>
            </a:endParaRPr>
          </a:p>
          <a:p>
            <a:pPr>
              <a:lnSpc>
                <a:spcPts val="2200"/>
              </a:lnSpc>
            </a:pPr>
            <a:r>
              <a:rPr lang="en-US" altLang="zh-CN" sz="1400" dirty="0">
                <a:solidFill>
                  <a:srgbClr val="0563C1"/>
                </a:solidFill>
              </a:rPr>
              <a:t>print </a:t>
            </a:r>
            <a:r>
              <a:rPr lang="en-US" altLang="zh-CN" sz="1400" dirty="0" err="1">
                <a:solidFill>
                  <a:schemeClr val="tx1">
                    <a:lumMod val="65000"/>
                    <a:lumOff val="35000"/>
                  </a:schemeClr>
                </a:solidFill>
              </a:rPr>
              <a:t>obj</a:t>
            </a:r>
            <a:endParaRPr lang="en-US" altLang="zh-CN" sz="1400" dirty="0">
              <a:solidFill>
                <a:schemeClr val="tx1">
                  <a:lumMod val="65000"/>
                  <a:lumOff val="35000"/>
                </a:schemeClr>
              </a:solidFill>
            </a:endParaRPr>
          </a:p>
          <a:p>
            <a:pPr>
              <a:lnSpc>
                <a:spcPts val="2200"/>
              </a:lnSpc>
            </a:pPr>
            <a:r>
              <a:rPr lang="en-US" altLang="zh-CN" sz="1400" dirty="0">
                <a:solidFill>
                  <a:schemeClr val="accent6"/>
                </a:solidFill>
              </a:rPr>
              <a:t># </a:t>
            </a:r>
            <a:r>
              <a:rPr lang="zh-CN" altLang="en-US" sz="1400" dirty="0">
                <a:solidFill>
                  <a:schemeClr val="accent6"/>
                </a:solidFill>
              </a:rPr>
              <a:t>使用</a:t>
            </a:r>
            <a:r>
              <a:rPr lang="en-US" altLang="zh-CN" sz="1400" dirty="0">
                <a:solidFill>
                  <a:schemeClr val="accent6"/>
                </a:solidFill>
              </a:rPr>
              <a:t>method='</a:t>
            </a:r>
            <a:r>
              <a:rPr lang="en-US" altLang="zh-CN" sz="1400" dirty="0" err="1">
                <a:solidFill>
                  <a:schemeClr val="accent6"/>
                </a:solidFill>
              </a:rPr>
              <a:t>ffill</a:t>
            </a:r>
            <a:r>
              <a:rPr lang="en-US" altLang="zh-CN" sz="1400" dirty="0">
                <a:solidFill>
                  <a:schemeClr val="accent6"/>
                </a:solidFill>
              </a:rPr>
              <a:t>'</a:t>
            </a:r>
            <a:r>
              <a:rPr lang="zh-CN" altLang="en-US" sz="1400" dirty="0">
                <a:solidFill>
                  <a:schemeClr val="accent6"/>
                </a:solidFill>
              </a:rPr>
              <a:t>实现前向插值处理</a:t>
            </a:r>
            <a:endParaRPr lang="zh-CN" altLang="en-US" sz="1400" dirty="0">
              <a:solidFill>
                <a:schemeClr val="accent6"/>
              </a:solidFill>
            </a:endParaRP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smtClean="0">
                <a:solidFill>
                  <a:schemeClr val="tx1">
                    <a:lumMod val="65000"/>
                    <a:lumOff val="35000"/>
                  </a:schemeClr>
                </a:solidFill>
              </a:rPr>
              <a:t>obj.</a:t>
            </a:r>
            <a:r>
              <a:rPr lang="en-US" altLang="zh-CN" sz="1400" dirty="0" err="1" smtClean="0">
                <a:solidFill>
                  <a:schemeClr val="accent2"/>
                </a:solidFill>
              </a:rPr>
              <a:t>reindex</a:t>
            </a:r>
            <a:r>
              <a:rPr lang="en-US" altLang="zh-CN" sz="1400" dirty="0" smtClean="0">
                <a:solidFill>
                  <a:schemeClr val="tx1">
                    <a:lumMod val="65000"/>
                    <a:lumOff val="35000"/>
                  </a:schemeClr>
                </a:solidFill>
              </a:rPr>
              <a:t>(range(6</a:t>
            </a:r>
            <a:r>
              <a:rPr lang="en-US" altLang="zh-CN" sz="1400" dirty="0">
                <a:solidFill>
                  <a:schemeClr val="tx1">
                    <a:lumMod val="65000"/>
                    <a:lumOff val="35000"/>
                  </a:schemeClr>
                </a:solidFill>
              </a:rPr>
              <a:t>), </a:t>
            </a:r>
            <a:r>
              <a:rPr lang="en-US" altLang="zh-CN" sz="1400" dirty="0">
                <a:solidFill>
                  <a:schemeClr val="accent2"/>
                </a:solidFill>
              </a:rPr>
              <a:t>method</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ffill</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ndParaRPr>
          </a:p>
          <a:p>
            <a:pPr>
              <a:lnSpc>
                <a:spcPts val="2200"/>
              </a:lnSpc>
            </a:pPr>
            <a:r>
              <a:rPr lang="en-US" altLang="zh-CN" sz="1400" dirty="0">
                <a:solidFill>
                  <a:schemeClr val="accent6"/>
                </a:solidFill>
              </a:rPr>
              <a:t># </a:t>
            </a:r>
            <a:r>
              <a:rPr lang="zh-CN" altLang="en-US" sz="1400" dirty="0">
                <a:solidFill>
                  <a:schemeClr val="accent6"/>
                </a:solidFill>
              </a:rPr>
              <a:t>使用</a:t>
            </a:r>
            <a:r>
              <a:rPr lang="en-US" altLang="zh-CN" sz="1400" dirty="0">
                <a:solidFill>
                  <a:schemeClr val="accent6"/>
                </a:solidFill>
              </a:rPr>
              <a:t>method='</a:t>
            </a:r>
            <a:r>
              <a:rPr lang="en-US" altLang="zh-CN" sz="1400" dirty="0" err="1">
                <a:solidFill>
                  <a:schemeClr val="accent6"/>
                </a:solidFill>
              </a:rPr>
              <a:t>bfill</a:t>
            </a:r>
            <a:r>
              <a:rPr lang="en-US" altLang="zh-CN" sz="1400" dirty="0">
                <a:solidFill>
                  <a:schemeClr val="accent6"/>
                </a:solidFill>
              </a:rPr>
              <a:t>'</a:t>
            </a:r>
            <a:r>
              <a:rPr lang="zh-CN" altLang="en-US" sz="1400" dirty="0">
                <a:solidFill>
                  <a:schemeClr val="accent6"/>
                </a:solidFill>
              </a:rPr>
              <a:t>实现前后插值处理</a:t>
            </a:r>
            <a:endParaRPr lang="zh-CN" altLang="en-US" sz="1400" dirty="0">
              <a:solidFill>
                <a:schemeClr val="accent6"/>
              </a:solidFill>
            </a:endParaRPr>
          </a:p>
          <a:p>
            <a:pPr>
              <a:lnSpc>
                <a:spcPts val="2200"/>
              </a:lnSpc>
            </a:pPr>
            <a:r>
              <a:rPr lang="en-US" altLang="zh-CN" sz="1400" dirty="0">
                <a:solidFill>
                  <a:srgbClr val="0563C1"/>
                </a:solidFill>
              </a:rPr>
              <a:t>print </a:t>
            </a:r>
            <a:r>
              <a:rPr lang="en-US" altLang="zh-CN" sz="1400" dirty="0" err="1">
                <a:solidFill>
                  <a:schemeClr val="tx1">
                    <a:lumMod val="65000"/>
                    <a:lumOff val="35000"/>
                  </a:schemeClr>
                </a:solidFill>
              </a:rPr>
              <a:t>obj.</a:t>
            </a:r>
            <a:r>
              <a:rPr lang="en-US" altLang="zh-CN" sz="1400" dirty="0" err="1">
                <a:solidFill>
                  <a:schemeClr val="accent2"/>
                </a:solidFill>
              </a:rPr>
              <a:t>reindex</a:t>
            </a:r>
            <a:r>
              <a:rPr lang="en-US" altLang="zh-CN" sz="1400" dirty="0">
                <a:solidFill>
                  <a:schemeClr val="tx1">
                    <a:lumMod val="65000"/>
                    <a:lumOff val="35000"/>
                  </a:schemeClr>
                </a:solidFill>
              </a:rPr>
              <a:t>(range(6), </a:t>
            </a:r>
            <a:r>
              <a:rPr lang="en-US" altLang="zh-CN" sz="1400" dirty="0">
                <a:solidFill>
                  <a:schemeClr val="accent2"/>
                </a:solidFill>
              </a:rPr>
              <a:t>method</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bfill</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ndParaRPr>
          </a:p>
        </p:txBody>
      </p:sp>
      <p:sp>
        <p:nvSpPr>
          <p:cNvPr id="10" name="标题 1"/>
          <p:cNvSpPr txBox="1"/>
          <p:nvPr/>
        </p:nvSpPr>
        <p:spPr>
          <a:xfrm>
            <a:off x="1103269" y="2770777"/>
            <a:ext cx="2010228" cy="1539966"/>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smtClean="0">
                <a:solidFill>
                  <a:schemeClr val="accent6">
                    <a:lumMod val="60000"/>
                    <a:lumOff val="40000"/>
                  </a:schemeClr>
                </a:solidFill>
              </a:rPr>
              <a:t>##  </a:t>
            </a:r>
            <a:r>
              <a:rPr lang="en-US" altLang="zh-CN" sz="1400" dirty="0" err="1" smtClean="0">
                <a:solidFill>
                  <a:schemeClr val="accent6">
                    <a:lumMod val="60000"/>
                    <a:lumOff val="40000"/>
                  </a:schemeClr>
                </a:solidFill>
              </a:rPr>
              <a:t>obj</a:t>
            </a:r>
            <a:r>
              <a:rPr lang="zh-CN" altLang="en-US" sz="1400" dirty="0" smtClean="0">
                <a:solidFill>
                  <a:schemeClr val="accent6">
                    <a:lumMod val="60000"/>
                    <a:lumOff val="40000"/>
                  </a:schemeClr>
                </a:solidFill>
              </a:rPr>
              <a:t>输出</a:t>
            </a:r>
            <a:r>
              <a:rPr lang="en-US" altLang="zh-CN" sz="1400" dirty="0" smtClean="0">
                <a:solidFill>
                  <a:schemeClr val="accent6">
                    <a:lumMod val="60000"/>
                    <a:lumOff val="40000"/>
                  </a:schemeClr>
                </a:solidFill>
              </a:rPr>
              <a:t> ##</a:t>
            </a:r>
            <a:endParaRPr lang="en-US" altLang="zh-CN" sz="1400" dirty="0" smtClean="0">
              <a:solidFill>
                <a:schemeClr val="accent6">
                  <a:lumMod val="60000"/>
                  <a:lumOff val="40000"/>
                </a:schemeClr>
              </a:solidFill>
            </a:endParaRPr>
          </a:p>
          <a:p>
            <a:pPr>
              <a:lnSpc>
                <a:spcPts val="2200"/>
              </a:lnSpc>
            </a:pPr>
            <a:r>
              <a:rPr lang="en-US" altLang="zh-CN" sz="1400" dirty="0">
                <a:solidFill>
                  <a:schemeClr val="bg1">
                    <a:lumMod val="95000"/>
                  </a:schemeClr>
                </a:solidFill>
              </a:rPr>
              <a:t>0     apple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2    orange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4      pear                                                                           </a:t>
            </a:r>
            <a:endParaRPr lang="en-US" altLang="zh-CN" sz="1400" dirty="0">
              <a:solidFill>
                <a:schemeClr val="bg1">
                  <a:lumMod val="95000"/>
                </a:schemeClr>
              </a:solidFill>
            </a:endParaRPr>
          </a:p>
          <a:p>
            <a:pPr>
              <a:lnSpc>
                <a:spcPts val="2200"/>
              </a:lnSpc>
            </a:pPr>
            <a:r>
              <a:rPr lang="en-US" altLang="zh-CN" sz="1400" dirty="0" err="1">
                <a:solidFill>
                  <a:schemeClr val="bg1">
                    <a:lumMod val="95000"/>
                  </a:schemeClr>
                </a:solidFill>
              </a:rPr>
              <a:t>dtype</a:t>
            </a:r>
            <a:r>
              <a:rPr lang="en-US" altLang="zh-CN" sz="1400" dirty="0">
                <a:solidFill>
                  <a:schemeClr val="bg1">
                    <a:lumMod val="95000"/>
                  </a:schemeClr>
                </a:solidFill>
              </a:rPr>
              <a:t>: object</a:t>
            </a:r>
            <a:endParaRPr lang="en-US" altLang="zh-CN" sz="1400" dirty="0" smtClean="0">
              <a:solidFill>
                <a:schemeClr val="bg1">
                  <a:lumMod val="95000"/>
                </a:schemeClr>
              </a:solidFill>
            </a:endParaRPr>
          </a:p>
        </p:txBody>
      </p:sp>
      <p:sp>
        <p:nvSpPr>
          <p:cNvPr id="17" name="标题 1"/>
          <p:cNvSpPr txBox="1"/>
          <p:nvPr/>
        </p:nvSpPr>
        <p:spPr>
          <a:xfrm>
            <a:off x="8949678" y="1492796"/>
            <a:ext cx="2377537" cy="2352766"/>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smtClean="0">
                <a:solidFill>
                  <a:schemeClr val="accent6">
                    <a:lumMod val="60000"/>
                    <a:lumOff val="40000"/>
                  </a:schemeClr>
                </a:solidFill>
              </a:rPr>
              <a:t>##  </a:t>
            </a:r>
            <a:r>
              <a:rPr lang="en-US" altLang="zh-CN" sz="1400" dirty="0" err="1" smtClean="0">
                <a:solidFill>
                  <a:schemeClr val="accent6">
                    <a:lumMod val="60000"/>
                    <a:lumOff val="40000"/>
                  </a:schemeClr>
                </a:solidFill>
              </a:rPr>
              <a:t>obj</a:t>
            </a:r>
            <a:r>
              <a:rPr lang="zh-CN" altLang="en-US" sz="1400" dirty="0" smtClean="0">
                <a:solidFill>
                  <a:schemeClr val="accent6">
                    <a:lumMod val="60000"/>
                    <a:lumOff val="40000"/>
                  </a:schemeClr>
                </a:solidFill>
              </a:rPr>
              <a:t>前向插值输出</a:t>
            </a:r>
            <a:r>
              <a:rPr lang="en-US" altLang="zh-CN" sz="1400" dirty="0" smtClean="0">
                <a:solidFill>
                  <a:schemeClr val="accent6">
                    <a:lumMod val="60000"/>
                    <a:lumOff val="40000"/>
                  </a:schemeClr>
                </a:solidFill>
              </a:rPr>
              <a:t> ##</a:t>
            </a:r>
            <a:endParaRPr lang="en-US" altLang="zh-CN" sz="1400" dirty="0" smtClean="0">
              <a:solidFill>
                <a:schemeClr val="accent6">
                  <a:lumMod val="60000"/>
                  <a:lumOff val="40000"/>
                </a:schemeClr>
              </a:solidFill>
            </a:endParaRPr>
          </a:p>
          <a:p>
            <a:pPr>
              <a:lnSpc>
                <a:spcPts val="2200"/>
              </a:lnSpc>
            </a:pPr>
            <a:r>
              <a:rPr lang="en-US" altLang="zh-CN" sz="1400" dirty="0">
                <a:solidFill>
                  <a:schemeClr val="bg1">
                    <a:lumMod val="95000"/>
                  </a:schemeClr>
                </a:solidFill>
              </a:rPr>
              <a:t>0     apple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1     apple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2    orange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3    orange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4      pear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5      pear                                                                           </a:t>
            </a:r>
            <a:endParaRPr lang="en-US" altLang="zh-CN" sz="1400" dirty="0">
              <a:solidFill>
                <a:schemeClr val="bg1">
                  <a:lumMod val="95000"/>
                </a:schemeClr>
              </a:solidFill>
            </a:endParaRPr>
          </a:p>
          <a:p>
            <a:pPr>
              <a:lnSpc>
                <a:spcPts val="2200"/>
              </a:lnSpc>
            </a:pPr>
            <a:r>
              <a:rPr lang="en-US" altLang="zh-CN" sz="1400" dirty="0" err="1">
                <a:solidFill>
                  <a:schemeClr val="bg1">
                    <a:lumMod val="95000"/>
                  </a:schemeClr>
                </a:solidFill>
              </a:rPr>
              <a:t>dtype</a:t>
            </a:r>
            <a:r>
              <a:rPr lang="en-US" altLang="zh-CN" sz="1400" dirty="0">
                <a:solidFill>
                  <a:schemeClr val="bg1">
                    <a:lumMod val="95000"/>
                  </a:schemeClr>
                </a:solidFill>
              </a:rPr>
              <a:t>: object</a:t>
            </a:r>
            <a:endParaRPr lang="en-US" altLang="zh-CN" sz="1400" dirty="0" smtClean="0">
              <a:solidFill>
                <a:schemeClr val="bg1">
                  <a:lumMod val="95000"/>
                </a:schemeClr>
              </a:solidFill>
            </a:endParaRPr>
          </a:p>
        </p:txBody>
      </p:sp>
      <p:sp>
        <p:nvSpPr>
          <p:cNvPr id="19" name="标题 1"/>
          <p:cNvSpPr txBox="1"/>
          <p:nvPr/>
        </p:nvSpPr>
        <p:spPr>
          <a:xfrm>
            <a:off x="8381174" y="3930539"/>
            <a:ext cx="2377537" cy="2352766"/>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smtClean="0">
                <a:solidFill>
                  <a:schemeClr val="accent6">
                    <a:lumMod val="60000"/>
                    <a:lumOff val="40000"/>
                  </a:schemeClr>
                </a:solidFill>
              </a:rPr>
              <a:t>##  </a:t>
            </a:r>
            <a:r>
              <a:rPr lang="en-US" altLang="zh-CN" sz="1400" dirty="0" err="1" smtClean="0">
                <a:solidFill>
                  <a:schemeClr val="accent6">
                    <a:lumMod val="60000"/>
                    <a:lumOff val="40000"/>
                  </a:schemeClr>
                </a:solidFill>
              </a:rPr>
              <a:t>obj</a:t>
            </a:r>
            <a:r>
              <a:rPr lang="zh-CN" altLang="en-US" sz="1400" dirty="0" smtClean="0">
                <a:solidFill>
                  <a:schemeClr val="accent6">
                    <a:lumMod val="60000"/>
                    <a:lumOff val="40000"/>
                  </a:schemeClr>
                </a:solidFill>
              </a:rPr>
              <a:t>后</a:t>
            </a:r>
            <a:r>
              <a:rPr lang="zh-CN" altLang="en-US" sz="1400" dirty="0">
                <a:solidFill>
                  <a:schemeClr val="accent6">
                    <a:lumMod val="60000"/>
                    <a:lumOff val="40000"/>
                  </a:schemeClr>
                </a:solidFill>
              </a:rPr>
              <a:t>向</a:t>
            </a:r>
            <a:r>
              <a:rPr lang="zh-CN" altLang="en-US" sz="1400" dirty="0" smtClean="0">
                <a:solidFill>
                  <a:schemeClr val="accent6">
                    <a:lumMod val="60000"/>
                    <a:lumOff val="40000"/>
                  </a:schemeClr>
                </a:solidFill>
              </a:rPr>
              <a:t>插值输出</a:t>
            </a:r>
            <a:r>
              <a:rPr lang="en-US" altLang="zh-CN" sz="1400" dirty="0" smtClean="0">
                <a:solidFill>
                  <a:schemeClr val="accent6">
                    <a:lumMod val="60000"/>
                    <a:lumOff val="40000"/>
                  </a:schemeClr>
                </a:solidFill>
              </a:rPr>
              <a:t> ##</a:t>
            </a:r>
            <a:endParaRPr lang="en-US" altLang="zh-CN" sz="1400" dirty="0" smtClean="0">
              <a:solidFill>
                <a:schemeClr val="accent6">
                  <a:lumMod val="60000"/>
                  <a:lumOff val="40000"/>
                </a:schemeClr>
              </a:solidFill>
            </a:endParaRPr>
          </a:p>
          <a:p>
            <a:pPr>
              <a:lnSpc>
                <a:spcPts val="2200"/>
              </a:lnSpc>
            </a:pPr>
            <a:r>
              <a:rPr lang="en-US" altLang="zh-CN" sz="1400" dirty="0">
                <a:solidFill>
                  <a:schemeClr val="bg1">
                    <a:lumMod val="95000"/>
                  </a:schemeClr>
                </a:solidFill>
              </a:rPr>
              <a:t>0     apple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1    orange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2    orange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3      pear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4      pear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5       </a:t>
            </a:r>
            <a:r>
              <a:rPr lang="en-US" altLang="zh-CN" sz="1400" dirty="0" err="1">
                <a:solidFill>
                  <a:schemeClr val="bg1">
                    <a:lumMod val="95000"/>
                  </a:schemeClr>
                </a:solidFill>
              </a:rPr>
              <a:t>NaN</a:t>
            </a:r>
            <a:r>
              <a:rPr lang="en-US" altLang="zh-CN" sz="1400" dirty="0">
                <a:solidFill>
                  <a:schemeClr val="bg1">
                    <a:lumMod val="95000"/>
                  </a:schemeClr>
                </a:solidFill>
              </a:rPr>
              <a:t>                                                                           </a:t>
            </a:r>
            <a:endParaRPr lang="en-US" altLang="zh-CN" sz="1400" dirty="0">
              <a:solidFill>
                <a:schemeClr val="bg1">
                  <a:lumMod val="95000"/>
                </a:schemeClr>
              </a:solidFill>
            </a:endParaRPr>
          </a:p>
          <a:p>
            <a:pPr>
              <a:lnSpc>
                <a:spcPts val="2200"/>
              </a:lnSpc>
            </a:pPr>
            <a:r>
              <a:rPr lang="en-US" altLang="zh-CN" sz="1400" dirty="0" err="1">
                <a:solidFill>
                  <a:schemeClr val="bg1">
                    <a:lumMod val="95000"/>
                  </a:schemeClr>
                </a:solidFill>
              </a:rPr>
              <a:t>dtype</a:t>
            </a:r>
            <a:r>
              <a:rPr lang="en-US" altLang="zh-CN" sz="1400" dirty="0">
                <a:solidFill>
                  <a:schemeClr val="bg1">
                    <a:lumMod val="95000"/>
                  </a:schemeClr>
                </a:solidFill>
              </a:rPr>
              <a:t>: object</a:t>
            </a:r>
            <a:endParaRPr lang="en-US" altLang="zh-CN" sz="1400" dirty="0" smtClean="0">
              <a:solidFill>
                <a:schemeClr val="bg1">
                  <a:lumMod val="95000"/>
                </a:schemeClr>
              </a:solidFill>
            </a:endParaRPr>
          </a:p>
        </p:txBody>
      </p:sp>
      <p:cxnSp>
        <p:nvCxnSpPr>
          <p:cNvPr id="6" name="直接箭头连接符 5"/>
          <p:cNvCxnSpPr>
            <a:endCxn id="10" idx="3"/>
          </p:cNvCxnSpPr>
          <p:nvPr/>
        </p:nvCxnSpPr>
        <p:spPr>
          <a:xfrm flipH="1">
            <a:off x="3113497" y="3367313"/>
            <a:ext cx="616677" cy="173447"/>
          </a:xfrm>
          <a:prstGeom prst="straightConnector1">
            <a:avLst/>
          </a:prstGeom>
          <a:ln w="28575">
            <a:solidFill>
              <a:schemeClr val="tx1">
                <a:lumMod val="65000"/>
                <a:lumOff val="35000"/>
              </a:schemeClr>
            </a:solidFill>
            <a:prstDash val="dash"/>
            <a:tailEnd type="triangle"/>
          </a:ln>
        </p:spPr>
        <p:style>
          <a:lnRef idx="1">
            <a:schemeClr val="accent3"/>
          </a:lnRef>
          <a:fillRef idx="0">
            <a:schemeClr val="accent3"/>
          </a:fillRef>
          <a:effectRef idx="0">
            <a:schemeClr val="accent3"/>
          </a:effectRef>
          <a:fontRef idx="minor">
            <a:schemeClr val="tx1"/>
          </a:fontRef>
        </p:style>
      </p:cxnSp>
      <p:cxnSp>
        <p:nvCxnSpPr>
          <p:cNvPr id="21" name="直接箭头连接符 20"/>
          <p:cNvCxnSpPr>
            <a:endCxn id="17" idx="1"/>
          </p:cNvCxnSpPr>
          <p:nvPr/>
        </p:nvCxnSpPr>
        <p:spPr>
          <a:xfrm flipV="1">
            <a:off x="7576457" y="2669179"/>
            <a:ext cx="1373221" cy="1176383"/>
          </a:xfrm>
          <a:prstGeom prst="straightConnector1">
            <a:avLst/>
          </a:prstGeom>
          <a:ln w="28575">
            <a:solidFill>
              <a:schemeClr val="tx1">
                <a:lumMod val="65000"/>
                <a:lumOff val="35000"/>
              </a:schemeClr>
            </a:solidFill>
            <a:prstDash val="dash"/>
            <a:tailEnd type="triangle"/>
          </a:ln>
        </p:spPr>
        <p:style>
          <a:lnRef idx="1">
            <a:schemeClr val="accent3"/>
          </a:lnRef>
          <a:fillRef idx="0">
            <a:schemeClr val="accent3"/>
          </a:fillRef>
          <a:effectRef idx="0">
            <a:schemeClr val="accent3"/>
          </a:effectRef>
          <a:fontRef idx="minor">
            <a:schemeClr val="tx1"/>
          </a:fontRef>
        </p:style>
      </p:cxnSp>
      <p:cxnSp>
        <p:nvCxnSpPr>
          <p:cNvPr id="24" name="直接箭头连接符 23"/>
          <p:cNvCxnSpPr>
            <a:endCxn id="19" idx="1"/>
          </p:cNvCxnSpPr>
          <p:nvPr/>
        </p:nvCxnSpPr>
        <p:spPr>
          <a:xfrm>
            <a:off x="7605482" y="4514899"/>
            <a:ext cx="775692" cy="592023"/>
          </a:xfrm>
          <a:prstGeom prst="straightConnector1">
            <a:avLst/>
          </a:prstGeom>
          <a:ln w="28575">
            <a:solidFill>
              <a:schemeClr val="tx1">
                <a:lumMod val="65000"/>
                <a:lumOff val="35000"/>
              </a:schemeClr>
            </a:solidFill>
            <a:prstDash val="dash"/>
            <a:tailEnd type="triangle"/>
          </a:ln>
        </p:spPr>
        <p:style>
          <a:lnRef idx="1">
            <a:schemeClr val="accent3"/>
          </a:lnRef>
          <a:fillRef idx="0">
            <a:schemeClr val="accent3"/>
          </a:fillRef>
          <a:effectRef idx="0">
            <a:schemeClr val="accent3"/>
          </a:effectRef>
          <a:fontRef idx="minor">
            <a:schemeClr val="tx1"/>
          </a:fontRef>
        </p:style>
      </p:cxnSp>
      <p:sp>
        <p:nvSpPr>
          <p:cNvPr id="27" name="矩形 26"/>
          <p:cNvSpPr/>
          <p:nvPr/>
        </p:nvSpPr>
        <p:spPr>
          <a:xfrm>
            <a:off x="901129" y="4702180"/>
            <a:ext cx="10783934"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b="1" dirty="0" err="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r</a:t>
            </a:r>
            <a:r>
              <a:rPr lang="en-US" altLang="zh-CN" sz="1600" b="1" dirty="0" err="1"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eindex</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的（插值）</a:t>
            </a:r>
            <a:r>
              <a:rPr lang="en-US" altLang="zh-CN"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method</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选项：</a:t>
            </a:r>
            <a:endParaRPr lang="en-US" altLang="zh-CN"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graphicFrame>
        <p:nvGraphicFramePr>
          <p:cNvPr id="28" name="表格 27"/>
          <p:cNvGraphicFramePr>
            <a:graphicFrameLocks noGrp="1"/>
          </p:cNvGraphicFramePr>
          <p:nvPr/>
        </p:nvGraphicFramePr>
        <p:xfrm>
          <a:off x="1205749" y="5258791"/>
          <a:ext cx="6123966" cy="1112520"/>
        </p:xfrm>
        <a:graphic>
          <a:graphicData uri="http://schemas.openxmlformats.org/drawingml/2006/table">
            <a:tbl>
              <a:tblPr firstRow="1" bandRow="1">
                <a:tableStyleId>{21E4AEA4-8DFA-4A89-87EB-49C32662AFE0}</a:tableStyleId>
              </a:tblPr>
              <a:tblGrid>
                <a:gridCol w="1837189"/>
                <a:gridCol w="4286777"/>
              </a:tblGrid>
              <a:tr h="370840">
                <a:tc>
                  <a:txBody>
                    <a:bodyPr/>
                    <a:lstStyle/>
                    <a:p>
                      <a:pPr algn="ct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参数</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说明</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err="1" smtClean="0">
                          <a:solidFill>
                            <a:schemeClr val="tx1">
                              <a:lumMod val="65000"/>
                              <a:lumOff val="35000"/>
                            </a:schemeClr>
                          </a:solidFill>
                          <a:latin typeface="微软雅黑" panose="020B0503020204020204" pitchFamily="34" charset="-122"/>
                          <a:ea typeface="微软雅黑" panose="020B0503020204020204" pitchFamily="34" charset="-122"/>
                        </a:rPr>
                        <a:t>ffill</a:t>
                      </a: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rPr>
                        <a:t>或 </a:t>
                      </a: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pad</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前向填充（或搬运）值。</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err="1" smtClean="0">
                          <a:solidFill>
                            <a:schemeClr val="tx1">
                              <a:lumMod val="65000"/>
                              <a:lumOff val="35000"/>
                            </a:schemeClr>
                          </a:solidFill>
                          <a:latin typeface="微软雅黑" panose="020B0503020204020204" pitchFamily="34" charset="-122"/>
                          <a:ea typeface="微软雅黑" panose="020B0503020204020204" pitchFamily="34" charset="-122"/>
                        </a:rPr>
                        <a:t>dfill</a:t>
                      </a: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rPr>
                        <a:t>或 </a:t>
                      </a: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backfill</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后向填充（或搬运）值。</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anim calcmode="lin" valueType="num">
                                      <p:cBhvr>
                                        <p:cTn id="12" dur="500" fill="hold"/>
                                        <p:tgtEl>
                                          <p:spTgt spid="9"/>
                                        </p:tgtEl>
                                        <p:attrNameLst>
                                          <p:attrName>ppt_x</p:attrName>
                                        </p:attrNameLst>
                                      </p:cBhvr>
                                      <p:tavLst>
                                        <p:tav tm="0">
                                          <p:val>
                                            <p:strVal val="#ppt_x"/>
                                          </p:val>
                                        </p:tav>
                                        <p:tav tm="100000">
                                          <p:val>
                                            <p:strVal val="#ppt_x"/>
                                          </p:val>
                                        </p:tav>
                                      </p:tavLst>
                                    </p:anim>
                                    <p:anim calcmode="lin" valueType="num">
                                      <p:cBhvr>
                                        <p:cTn id="13"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childTnLst>
                          </p:cTn>
                        </p:par>
                        <p:par>
                          <p:cTn id="43" fill="hold">
                            <p:stCondLst>
                              <p:cond delay="500"/>
                            </p:stCondLst>
                            <p:childTnLst>
                              <p:par>
                                <p:cTn id="44" presetID="42" presetClass="entr" presetSubtype="0" fill="hold" nodeType="after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anim calcmode="lin" valueType="num">
                                      <p:cBhvr>
                                        <p:cTn id="47" dur="500" fill="hold"/>
                                        <p:tgtEl>
                                          <p:spTgt spid="28"/>
                                        </p:tgtEl>
                                        <p:attrNameLst>
                                          <p:attrName>ppt_x</p:attrName>
                                        </p:attrNameLst>
                                      </p:cBhvr>
                                      <p:tavLst>
                                        <p:tav tm="0">
                                          <p:val>
                                            <p:strVal val="#ppt_x"/>
                                          </p:val>
                                        </p:tav>
                                        <p:tav tm="100000">
                                          <p:val>
                                            <p:strVal val="#ppt_x"/>
                                          </p:val>
                                        </p:tav>
                                      </p:tavLst>
                                    </p:anim>
                                    <p:anim calcmode="lin" valueType="num">
                                      <p:cBhvr>
                                        <p:cTn id="48" dur="5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P spid="17" grpId="0" animBg="1"/>
      <p:bldP spid="19" grpId="0" animBg="1"/>
      <p:bldP spid="2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重新索引</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矩形 7"/>
          <p:cNvSpPr/>
          <p:nvPr/>
        </p:nvSpPr>
        <p:spPr>
          <a:xfrm>
            <a:off x="944491" y="1012304"/>
            <a:ext cx="9650938"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对于</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DataFrame</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reindex</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可以修改（行）索引、列，或两个都修改。如果仅传入一个序列，则会重新索引行：</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233895" y="1942024"/>
            <a:ext cx="5147945" cy="337185"/>
          </a:xfrm>
          <a:prstGeom prst="rect">
            <a:avLst/>
          </a:prstGeom>
        </p:spPr>
        <p:txBody>
          <a:bodyPr wrap="none">
            <a:spAutoFit/>
          </a:bodyPr>
          <a:lstStyle/>
          <a:p>
            <a:pPr algn="l"/>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示例：传入序列重新</a:t>
            </a:r>
            <a:r>
              <a:rPr lang="en-US" altLang="zh-CN" sz="1600" b="1" dirty="0" err="1"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reindex</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操作</a:t>
            </a:r>
            <a:r>
              <a:rPr lang="zh-CN" altLang="en-US"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q03-demo15.py</a:t>
            </a:r>
            <a:r>
              <a:rPr lang="zh-CN" altLang="en-US" sz="1400" dirty="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 </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9" name="标题 1"/>
          <p:cNvSpPr txBox="1"/>
          <p:nvPr/>
        </p:nvSpPr>
        <p:spPr>
          <a:xfrm>
            <a:off x="1369773" y="2423610"/>
            <a:ext cx="4853228" cy="2207400"/>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创建一个</a:t>
            </a:r>
            <a:r>
              <a:rPr lang="en-US" altLang="zh-CN" sz="1400" dirty="0" err="1">
                <a:solidFill>
                  <a:schemeClr val="accent6"/>
                </a:solidFill>
              </a:rPr>
              <a:t>DataFame</a:t>
            </a:r>
            <a:r>
              <a:rPr lang="zh-CN" altLang="en-US" sz="1400" dirty="0">
                <a:solidFill>
                  <a:schemeClr val="accent6"/>
                </a:solidFill>
              </a:rPr>
              <a:t>对象</a:t>
            </a:r>
            <a:endParaRPr lang="zh-CN" altLang="en-US" sz="1400" dirty="0">
              <a:solidFill>
                <a:schemeClr val="accent6"/>
              </a:solidFill>
            </a:endParaRPr>
          </a:p>
          <a:p>
            <a:pPr>
              <a:lnSpc>
                <a:spcPts val="2200"/>
              </a:lnSpc>
            </a:pPr>
            <a:r>
              <a:rPr lang="en-US" altLang="zh-CN" sz="1400" dirty="0">
                <a:solidFill>
                  <a:schemeClr val="tx1">
                    <a:lumMod val="65000"/>
                    <a:lumOff val="35000"/>
                  </a:schemeClr>
                </a:solidFill>
              </a:rPr>
              <a:t>frame = </a:t>
            </a:r>
            <a:r>
              <a:rPr lang="en-US" altLang="zh-CN" sz="1400" dirty="0" err="1">
                <a:solidFill>
                  <a:schemeClr val="tx1">
                    <a:lumMod val="65000"/>
                    <a:lumOff val="35000"/>
                  </a:schemeClr>
                </a:solidFill>
              </a:rPr>
              <a:t>DataFrame</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np.</a:t>
            </a:r>
            <a:r>
              <a:rPr lang="en-US" altLang="zh-CN" sz="1400" dirty="0" err="1">
                <a:solidFill>
                  <a:schemeClr val="accent2"/>
                </a:solidFill>
              </a:rPr>
              <a:t>arange</a:t>
            </a:r>
            <a:r>
              <a:rPr lang="en-US" altLang="zh-CN" sz="1400" dirty="0">
                <a:solidFill>
                  <a:schemeClr val="tx1">
                    <a:lumMod val="65000"/>
                    <a:lumOff val="35000"/>
                  </a:schemeClr>
                </a:solidFill>
              </a:rPr>
              <a:t>(9).</a:t>
            </a:r>
            <a:r>
              <a:rPr lang="en-US" altLang="zh-CN" sz="1400" dirty="0">
                <a:solidFill>
                  <a:schemeClr val="accent2"/>
                </a:solidFill>
              </a:rPr>
              <a:t>reshape</a:t>
            </a:r>
            <a:r>
              <a:rPr lang="en-US" altLang="zh-CN" sz="1400" dirty="0">
                <a:solidFill>
                  <a:schemeClr val="tx1">
                    <a:lumMod val="65000"/>
                    <a:lumOff val="35000"/>
                  </a:schemeClr>
                </a:solidFill>
              </a:rPr>
              <a:t>((3,3)),</a:t>
            </a:r>
            <a:endParaRPr lang="en-US" altLang="zh-CN" sz="1400" dirty="0">
              <a:solidFill>
                <a:schemeClr val="tx1">
                  <a:lumMod val="65000"/>
                  <a:lumOff val="35000"/>
                </a:schemeClr>
              </a:solidFill>
            </a:endParaRPr>
          </a:p>
          <a:p>
            <a:pPr>
              <a:lnSpc>
                <a:spcPts val="2200"/>
              </a:lnSpc>
            </a:pPr>
            <a:r>
              <a:rPr lang="en-US" altLang="zh-CN" sz="1400" dirty="0">
                <a:solidFill>
                  <a:schemeClr val="tx1">
                    <a:lumMod val="65000"/>
                    <a:lumOff val="35000"/>
                  </a:schemeClr>
                </a:solidFill>
              </a:rPr>
              <a:t>                  </a:t>
            </a:r>
            <a:r>
              <a:rPr lang="en-US" altLang="zh-CN" sz="1400" dirty="0" smtClean="0">
                <a:solidFill>
                  <a:schemeClr val="tx1">
                    <a:lumMod val="65000"/>
                    <a:lumOff val="35000"/>
                  </a:schemeClr>
                </a:solidFill>
              </a:rPr>
              <a:t>                </a:t>
            </a:r>
            <a:r>
              <a:rPr lang="en-US" altLang="zh-CN" sz="1400" dirty="0" smtClean="0">
                <a:solidFill>
                  <a:schemeClr val="accent2"/>
                </a:solidFill>
              </a:rPr>
              <a:t>index</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a','c','d</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ndParaRPr>
          </a:p>
          <a:p>
            <a:pPr>
              <a:lnSpc>
                <a:spcPts val="2200"/>
              </a:lnSpc>
            </a:pPr>
            <a:r>
              <a:rPr lang="en-US" altLang="zh-CN" sz="1400" dirty="0">
                <a:solidFill>
                  <a:schemeClr val="tx1">
                    <a:lumMod val="65000"/>
                    <a:lumOff val="35000"/>
                  </a:schemeClr>
                </a:solidFill>
              </a:rPr>
              <a:t>                  </a:t>
            </a:r>
            <a:r>
              <a:rPr lang="en-US" altLang="zh-CN" sz="1400" dirty="0" smtClean="0">
                <a:solidFill>
                  <a:schemeClr val="tx1">
                    <a:lumMod val="65000"/>
                    <a:lumOff val="35000"/>
                  </a:schemeClr>
                </a:solidFill>
              </a:rPr>
              <a:t>                </a:t>
            </a:r>
            <a:r>
              <a:rPr lang="en-US" altLang="zh-CN" sz="1400" dirty="0" smtClean="0">
                <a:solidFill>
                  <a:schemeClr val="accent2"/>
                </a:solidFill>
              </a:rPr>
              <a:t>columns</a:t>
            </a:r>
            <a:r>
              <a:rPr lang="en-US" altLang="zh-CN" sz="1400" dirty="0">
                <a:solidFill>
                  <a:schemeClr val="tx1">
                    <a:lumMod val="65000"/>
                    <a:lumOff val="35000"/>
                  </a:schemeClr>
                </a:solidFill>
              </a:rPr>
              <a:t>=['col1','col2','col3'])</a:t>
            </a:r>
            <a:endParaRPr lang="en-US" altLang="zh-CN" sz="1400" dirty="0">
              <a:solidFill>
                <a:schemeClr val="tx1">
                  <a:lumMod val="65000"/>
                  <a:lumOff val="35000"/>
                </a:schemeClr>
              </a:solidFill>
            </a:endParaRP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frame</a:t>
            </a:r>
            <a:endParaRPr lang="en-US" altLang="zh-CN" sz="1400" dirty="0">
              <a:solidFill>
                <a:schemeClr val="tx1">
                  <a:lumMod val="65000"/>
                  <a:lumOff val="35000"/>
                </a:schemeClr>
              </a:solidFill>
            </a:endParaRPr>
          </a:p>
          <a:p>
            <a:pPr>
              <a:lnSpc>
                <a:spcPts val="2200"/>
              </a:lnSpc>
            </a:pPr>
            <a:r>
              <a:rPr lang="en-US" altLang="zh-CN" sz="1400" dirty="0">
                <a:solidFill>
                  <a:schemeClr val="accent6"/>
                </a:solidFill>
              </a:rPr>
              <a:t># </a:t>
            </a:r>
            <a:r>
              <a:rPr lang="zh-CN" altLang="en-US" sz="1400" dirty="0">
                <a:solidFill>
                  <a:schemeClr val="accent6"/>
                </a:solidFill>
              </a:rPr>
              <a:t>使用</a:t>
            </a:r>
            <a:r>
              <a:rPr lang="en-US" altLang="zh-CN" sz="1400" dirty="0" err="1">
                <a:solidFill>
                  <a:schemeClr val="accent6"/>
                </a:solidFill>
              </a:rPr>
              <a:t>reindex</a:t>
            </a:r>
            <a:r>
              <a:rPr lang="zh-CN" altLang="en-US" sz="1400" dirty="0">
                <a:solidFill>
                  <a:schemeClr val="accent6"/>
                </a:solidFill>
              </a:rPr>
              <a:t>重新定义索引</a:t>
            </a:r>
            <a:endParaRPr lang="zh-CN" altLang="en-US" sz="1400" dirty="0">
              <a:solidFill>
                <a:schemeClr val="accent6"/>
              </a:solidFill>
            </a:endParaRP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smtClean="0">
                <a:solidFill>
                  <a:schemeClr val="tx1">
                    <a:lumMod val="65000"/>
                    <a:lumOff val="35000"/>
                  </a:schemeClr>
                </a:solidFill>
              </a:rPr>
              <a:t>frame.</a:t>
            </a:r>
            <a:r>
              <a:rPr lang="en-US" altLang="zh-CN" sz="1400" dirty="0" err="1" smtClean="0">
                <a:solidFill>
                  <a:schemeClr val="accent2"/>
                </a:solidFill>
              </a:rPr>
              <a:t>reindex</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a','b','c','d</a:t>
            </a:r>
            <a:r>
              <a:rPr lang="en-US" altLang="zh-CN" sz="1400" dirty="0" smtClean="0">
                <a:solidFill>
                  <a:schemeClr val="tx1">
                    <a:lumMod val="65000"/>
                    <a:lumOff val="35000"/>
                  </a:schemeClr>
                </a:solidFill>
              </a:rPr>
              <a:t>'])</a:t>
            </a:r>
            <a:endParaRPr lang="en-US" altLang="zh-CN" sz="1400" dirty="0">
              <a:solidFill>
                <a:schemeClr val="tx1">
                  <a:lumMod val="65000"/>
                  <a:lumOff val="35000"/>
                </a:schemeClr>
              </a:solidFill>
            </a:endParaRPr>
          </a:p>
        </p:txBody>
      </p:sp>
      <p:sp>
        <p:nvSpPr>
          <p:cNvPr id="10" name="标题 1"/>
          <p:cNvSpPr txBox="1"/>
          <p:nvPr/>
        </p:nvSpPr>
        <p:spPr>
          <a:xfrm>
            <a:off x="6560640" y="2379301"/>
            <a:ext cx="2133418" cy="1539966"/>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smtClean="0">
                <a:solidFill>
                  <a:schemeClr val="accent6">
                    <a:lumMod val="60000"/>
                    <a:lumOff val="40000"/>
                  </a:schemeClr>
                </a:solidFill>
              </a:rPr>
              <a:t>##  frame</a:t>
            </a:r>
            <a:r>
              <a:rPr lang="zh-CN" altLang="en-US" sz="1400" dirty="0" smtClean="0">
                <a:solidFill>
                  <a:schemeClr val="accent6">
                    <a:lumMod val="60000"/>
                    <a:lumOff val="40000"/>
                  </a:schemeClr>
                </a:solidFill>
              </a:rPr>
              <a:t>输出</a:t>
            </a:r>
            <a:r>
              <a:rPr lang="en-US" altLang="zh-CN" sz="1400" dirty="0" smtClean="0">
                <a:solidFill>
                  <a:schemeClr val="accent6">
                    <a:lumMod val="60000"/>
                    <a:lumOff val="40000"/>
                  </a:schemeClr>
                </a:solidFill>
              </a:rPr>
              <a:t> ##</a:t>
            </a:r>
            <a:endParaRPr lang="en-US" altLang="zh-CN" sz="1400" dirty="0" smtClean="0">
              <a:solidFill>
                <a:schemeClr val="accent6">
                  <a:lumMod val="60000"/>
                  <a:lumOff val="40000"/>
                </a:schemeClr>
              </a:solidFill>
            </a:endParaRPr>
          </a:p>
          <a:p>
            <a:pPr>
              <a:lnSpc>
                <a:spcPts val="2200"/>
              </a:lnSpc>
            </a:pPr>
            <a:r>
              <a:rPr lang="it-IT" altLang="zh-CN" sz="1400" dirty="0">
                <a:solidFill>
                  <a:schemeClr val="bg1">
                    <a:lumMod val="95000"/>
                  </a:schemeClr>
                </a:solidFill>
              </a:rPr>
              <a:t> col1  col2  col3                                                                   </a:t>
            </a:r>
            <a:endParaRPr lang="it-IT" altLang="zh-CN" sz="1400" dirty="0">
              <a:solidFill>
                <a:schemeClr val="bg1">
                  <a:lumMod val="95000"/>
                </a:schemeClr>
              </a:solidFill>
            </a:endParaRPr>
          </a:p>
          <a:p>
            <a:pPr>
              <a:lnSpc>
                <a:spcPts val="2200"/>
              </a:lnSpc>
            </a:pPr>
            <a:r>
              <a:rPr lang="it-IT" altLang="zh-CN" sz="1400" dirty="0">
                <a:solidFill>
                  <a:schemeClr val="bg1">
                    <a:lumMod val="95000"/>
                  </a:schemeClr>
                </a:solidFill>
              </a:rPr>
              <a:t>a     0     1     2                                                                   </a:t>
            </a:r>
            <a:endParaRPr lang="it-IT" altLang="zh-CN" sz="1400" dirty="0">
              <a:solidFill>
                <a:schemeClr val="bg1">
                  <a:lumMod val="95000"/>
                </a:schemeClr>
              </a:solidFill>
            </a:endParaRPr>
          </a:p>
          <a:p>
            <a:pPr>
              <a:lnSpc>
                <a:spcPts val="2200"/>
              </a:lnSpc>
            </a:pPr>
            <a:r>
              <a:rPr lang="it-IT" altLang="zh-CN" sz="1400" dirty="0">
                <a:solidFill>
                  <a:schemeClr val="bg1">
                    <a:lumMod val="95000"/>
                  </a:schemeClr>
                </a:solidFill>
              </a:rPr>
              <a:t>c     3     4     5                                                                   </a:t>
            </a:r>
            <a:endParaRPr lang="it-IT" altLang="zh-CN" sz="1400" dirty="0">
              <a:solidFill>
                <a:schemeClr val="bg1">
                  <a:lumMod val="95000"/>
                </a:schemeClr>
              </a:solidFill>
            </a:endParaRPr>
          </a:p>
          <a:p>
            <a:pPr>
              <a:lnSpc>
                <a:spcPts val="2200"/>
              </a:lnSpc>
            </a:pPr>
            <a:r>
              <a:rPr lang="it-IT" altLang="zh-CN" sz="1400" dirty="0">
                <a:solidFill>
                  <a:schemeClr val="bg1">
                    <a:lumMod val="95000"/>
                  </a:schemeClr>
                </a:solidFill>
              </a:rPr>
              <a:t>d     6     7     8 </a:t>
            </a:r>
            <a:endParaRPr lang="en-US" altLang="zh-CN" sz="1400" dirty="0" smtClean="0">
              <a:solidFill>
                <a:schemeClr val="bg1">
                  <a:lumMod val="95000"/>
                </a:schemeClr>
              </a:solidFill>
            </a:endParaRPr>
          </a:p>
        </p:txBody>
      </p:sp>
      <p:sp>
        <p:nvSpPr>
          <p:cNvPr id="15" name="标题 1"/>
          <p:cNvSpPr txBox="1"/>
          <p:nvPr/>
        </p:nvSpPr>
        <p:spPr>
          <a:xfrm>
            <a:off x="6560639" y="4017989"/>
            <a:ext cx="2655931" cy="1831267"/>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smtClean="0">
                <a:solidFill>
                  <a:schemeClr val="accent6">
                    <a:lumMod val="60000"/>
                    <a:lumOff val="40000"/>
                  </a:schemeClr>
                </a:solidFill>
              </a:rPr>
              <a:t>##  </a:t>
            </a:r>
            <a:r>
              <a:rPr lang="en-US" altLang="zh-CN" sz="1400" dirty="0" err="1" smtClean="0">
                <a:solidFill>
                  <a:schemeClr val="accent6">
                    <a:lumMod val="60000"/>
                    <a:lumOff val="40000"/>
                  </a:schemeClr>
                </a:solidFill>
              </a:rPr>
              <a:t>reindex</a:t>
            </a:r>
            <a:r>
              <a:rPr lang="zh-CN" altLang="en-US" sz="1400" dirty="0" smtClean="0">
                <a:solidFill>
                  <a:schemeClr val="accent6">
                    <a:lumMod val="60000"/>
                    <a:lumOff val="40000"/>
                  </a:schemeClr>
                </a:solidFill>
              </a:rPr>
              <a:t>之后输出</a:t>
            </a:r>
            <a:r>
              <a:rPr lang="en-US" altLang="zh-CN" sz="1400" dirty="0" smtClean="0">
                <a:solidFill>
                  <a:schemeClr val="accent6">
                    <a:lumMod val="60000"/>
                    <a:lumOff val="40000"/>
                  </a:schemeClr>
                </a:solidFill>
              </a:rPr>
              <a:t> ##</a:t>
            </a:r>
            <a:endParaRPr lang="en-US" altLang="zh-CN" sz="1400" dirty="0" smtClean="0">
              <a:solidFill>
                <a:schemeClr val="accent6">
                  <a:lumMod val="60000"/>
                  <a:lumOff val="40000"/>
                </a:schemeClr>
              </a:solidFill>
            </a:endParaRPr>
          </a:p>
          <a:p>
            <a:pPr>
              <a:lnSpc>
                <a:spcPts val="2200"/>
              </a:lnSpc>
            </a:pPr>
            <a:r>
              <a:rPr lang="it-IT" altLang="zh-CN" sz="1400" dirty="0">
                <a:solidFill>
                  <a:schemeClr val="bg1">
                    <a:lumMod val="95000"/>
                  </a:schemeClr>
                </a:solidFill>
              </a:rPr>
              <a:t> </a:t>
            </a:r>
            <a:r>
              <a:rPr lang="it-IT" altLang="zh-CN" sz="1400" dirty="0" smtClean="0">
                <a:solidFill>
                  <a:schemeClr val="bg1">
                    <a:lumMod val="95000"/>
                  </a:schemeClr>
                </a:solidFill>
              </a:rPr>
              <a:t>      col1     col2     col3                                                                   </a:t>
            </a:r>
            <a:endParaRPr lang="it-IT" altLang="zh-CN" sz="1400" dirty="0">
              <a:solidFill>
                <a:schemeClr val="bg1">
                  <a:lumMod val="95000"/>
                </a:schemeClr>
              </a:solidFill>
            </a:endParaRPr>
          </a:p>
          <a:p>
            <a:pPr>
              <a:lnSpc>
                <a:spcPts val="2200"/>
              </a:lnSpc>
            </a:pPr>
            <a:r>
              <a:rPr lang="it-IT" altLang="zh-CN" sz="1400" dirty="0">
                <a:solidFill>
                  <a:schemeClr val="bg1">
                    <a:lumMod val="95000"/>
                  </a:schemeClr>
                </a:solidFill>
              </a:rPr>
              <a:t>a   </a:t>
            </a:r>
            <a:r>
              <a:rPr lang="it-IT" altLang="zh-CN" sz="1400" dirty="0" smtClean="0">
                <a:solidFill>
                  <a:schemeClr val="bg1">
                    <a:lumMod val="95000"/>
                  </a:schemeClr>
                </a:solidFill>
              </a:rPr>
              <a:t>   0.0        1.0       2.0                                                                   </a:t>
            </a:r>
            <a:endParaRPr lang="it-IT" altLang="zh-CN" sz="1400" dirty="0">
              <a:solidFill>
                <a:schemeClr val="bg1">
                  <a:lumMod val="95000"/>
                </a:schemeClr>
              </a:solidFill>
            </a:endParaRPr>
          </a:p>
          <a:p>
            <a:pPr>
              <a:lnSpc>
                <a:spcPts val="2200"/>
              </a:lnSpc>
            </a:pPr>
            <a:r>
              <a:rPr lang="it-IT" altLang="zh-CN" sz="1400" dirty="0">
                <a:solidFill>
                  <a:schemeClr val="bg1">
                    <a:lumMod val="95000"/>
                  </a:schemeClr>
                </a:solidFill>
              </a:rPr>
              <a:t>b   NaN   </a:t>
            </a:r>
            <a:r>
              <a:rPr lang="it-IT" altLang="zh-CN" sz="1400" dirty="0" smtClean="0">
                <a:solidFill>
                  <a:schemeClr val="bg1">
                    <a:lumMod val="95000"/>
                  </a:schemeClr>
                </a:solidFill>
              </a:rPr>
              <a:t>  NaN     NaN                                                                   </a:t>
            </a:r>
            <a:endParaRPr lang="it-IT" altLang="zh-CN" sz="1400" dirty="0">
              <a:solidFill>
                <a:schemeClr val="bg1">
                  <a:lumMod val="95000"/>
                </a:schemeClr>
              </a:solidFill>
            </a:endParaRPr>
          </a:p>
          <a:p>
            <a:pPr>
              <a:lnSpc>
                <a:spcPts val="2200"/>
              </a:lnSpc>
            </a:pPr>
            <a:r>
              <a:rPr lang="it-IT" altLang="zh-CN" sz="1400" dirty="0">
                <a:solidFill>
                  <a:schemeClr val="bg1">
                    <a:lumMod val="95000"/>
                  </a:schemeClr>
                </a:solidFill>
              </a:rPr>
              <a:t>c   </a:t>
            </a:r>
            <a:r>
              <a:rPr lang="it-IT" altLang="zh-CN" sz="1400" dirty="0" smtClean="0">
                <a:solidFill>
                  <a:schemeClr val="bg1">
                    <a:lumMod val="95000"/>
                  </a:schemeClr>
                </a:solidFill>
              </a:rPr>
              <a:t>   3.0        4.0       5.0                                                                   </a:t>
            </a:r>
            <a:endParaRPr lang="it-IT" altLang="zh-CN" sz="1400" dirty="0">
              <a:solidFill>
                <a:schemeClr val="bg1">
                  <a:lumMod val="95000"/>
                </a:schemeClr>
              </a:solidFill>
            </a:endParaRPr>
          </a:p>
          <a:p>
            <a:pPr>
              <a:lnSpc>
                <a:spcPts val="2200"/>
              </a:lnSpc>
            </a:pPr>
            <a:r>
              <a:rPr lang="it-IT" altLang="zh-CN" sz="1400" dirty="0">
                <a:solidFill>
                  <a:schemeClr val="bg1">
                    <a:lumMod val="95000"/>
                  </a:schemeClr>
                </a:solidFill>
              </a:rPr>
              <a:t>d   </a:t>
            </a:r>
            <a:r>
              <a:rPr lang="it-IT" altLang="zh-CN" sz="1400" dirty="0" smtClean="0">
                <a:solidFill>
                  <a:schemeClr val="bg1">
                    <a:lumMod val="95000"/>
                  </a:schemeClr>
                </a:solidFill>
              </a:rPr>
              <a:t>   6.0        7.0       8.0 </a:t>
            </a:r>
            <a:endParaRPr lang="en-US" altLang="zh-CN" sz="1400" dirty="0" smtClean="0">
              <a:solidFill>
                <a:schemeClr val="bg1">
                  <a:lumMod val="9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anim calcmode="lin" valueType="num">
                                      <p:cBhvr>
                                        <p:cTn id="12" dur="500" fill="hold"/>
                                        <p:tgtEl>
                                          <p:spTgt spid="9"/>
                                        </p:tgtEl>
                                        <p:attrNameLst>
                                          <p:attrName>ppt_x</p:attrName>
                                        </p:attrNameLst>
                                      </p:cBhvr>
                                      <p:tavLst>
                                        <p:tav tm="0">
                                          <p:val>
                                            <p:strVal val="#ppt_x"/>
                                          </p:val>
                                        </p:tav>
                                        <p:tav tm="100000">
                                          <p:val>
                                            <p:strVal val="#ppt_x"/>
                                          </p:val>
                                        </p:tav>
                                      </p:tavLst>
                                    </p:anim>
                                    <p:anim calcmode="lin" valueType="num">
                                      <p:cBhvr>
                                        <p:cTn id="13" dur="500" fill="hold"/>
                                        <p:tgtEl>
                                          <p:spTgt spid="9"/>
                                        </p:tgtEl>
                                        <p:attrNameLst>
                                          <p:attrName>ppt_y</p:attrName>
                                        </p:attrNameLst>
                                      </p:cBhvr>
                                      <p:tavLst>
                                        <p:tav tm="0">
                                          <p:val>
                                            <p:strVal val="#ppt_y+.1"/>
                                          </p:val>
                                        </p:tav>
                                        <p:tav tm="100000">
                                          <p:val>
                                            <p:strVal val="#ppt_y"/>
                                          </p:val>
                                        </p:tav>
                                      </p:tavLst>
                                    </p:anim>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P spid="1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重新索引</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矩形 7"/>
          <p:cNvSpPr/>
          <p:nvPr/>
        </p:nvSpPr>
        <p:spPr>
          <a:xfrm>
            <a:off x="944491" y="1012304"/>
            <a:ext cx="9650938"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继续上一个案例，使用</a:t>
            </a:r>
            <a:r>
              <a:rPr lang="en-US" altLang="zh-CN" sz="1600" dirty="0" smtClean="0">
                <a:ln w="0"/>
                <a:solidFill>
                  <a:schemeClr val="accent2"/>
                </a:solidFill>
                <a:latin typeface="微软雅黑" panose="020B0503020204020204" pitchFamily="34" charset="-122"/>
                <a:ea typeface="微软雅黑" panose="020B0503020204020204" pitchFamily="34" charset="-122"/>
              </a:rPr>
              <a:t>columns</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关键字即可重新索引（新的列值默认为为缺失值）。</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233895" y="1535623"/>
            <a:ext cx="2755265" cy="337185"/>
          </a:xfrm>
          <a:prstGeom prst="rect">
            <a:avLst/>
          </a:prstGeom>
        </p:spPr>
        <p:txBody>
          <a:bodyPr wrap="none">
            <a:spAutoFit/>
          </a:bodyPr>
          <a:lstStyle/>
          <a:p>
            <a:pPr algn="l"/>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a:t>
            </a:r>
            <a:r>
              <a:rPr lang="zh-CN" altLang="en-US"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q03-demo15.py</a:t>
            </a:r>
            <a:r>
              <a:rPr lang="zh-CN" altLang="en-US" sz="1400" dirty="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 </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9" name="标题 1"/>
          <p:cNvSpPr txBox="1"/>
          <p:nvPr/>
        </p:nvSpPr>
        <p:spPr>
          <a:xfrm>
            <a:off x="1369773" y="1950069"/>
            <a:ext cx="4853228" cy="1074334"/>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使用</a:t>
            </a:r>
            <a:r>
              <a:rPr lang="en-US" altLang="zh-CN" sz="1400" dirty="0" err="1">
                <a:solidFill>
                  <a:schemeClr val="accent6"/>
                </a:solidFill>
              </a:rPr>
              <a:t>colimns</a:t>
            </a:r>
            <a:r>
              <a:rPr lang="zh-CN" altLang="en-US" sz="1400" dirty="0">
                <a:solidFill>
                  <a:schemeClr val="accent6"/>
                </a:solidFill>
              </a:rPr>
              <a:t>关键字重新索引列</a:t>
            </a:r>
            <a:endParaRPr lang="zh-CN" altLang="en-US" sz="1400" dirty="0">
              <a:solidFill>
                <a:schemeClr val="accent6"/>
              </a:solidFill>
            </a:endParaRPr>
          </a:p>
          <a:p>
            <a:pPr>
              <a:lnSpc>
                <a:spcPts val="2200"/>
              </a:lnSpc>
            </a:pPr>
            <a:r>
              <a:rPr lang="en-US" altLang="zh-CN" sz="1400" dirty="0" err="1">
                <a:solidFill>
                  <a:schemeClr val="accent2"/>
                </a:solidFill>
              </a:rPr>
              <a:t>new_columns</a:t>
            </a:r>
            <a:r>
              <a:rPr lang="en-US" altLang="zh-CN" sz="1400" dirty="0">
                <a:solidFill>
                  <a:schemeClr val="tx1">
                    <a:lumMod val="65000"/>
                    <a:lumOff val="35000"/>
                  </a:schemeClr>
                </a:solidFill>
              </a:rPr>
              <a:t> = ['col0','col1','col2']</a:t>
            </a:r>
            <a:endParaRPr lang="en-US" altLang="zh-CN" sz="1400" dirty="0">
              <a:solidFill>
                <a:schemeClr val="tx1">
                  <a:lumMod val="65000"/>
                  <a:lumOff val="35000"/>
                </a:schemeClr>
              </a:solidFill>
            </a:endParaRP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frame.</a:t>
            </a:r>
            <a:r>
              <a:rPr lang="en-US" altLang="zh-CN" sz="1400" dirty="0" err="1">
                <a:solidFill>
                  <a:schemeClr val="accent2"/>
                </a:solidFill>
              </a:rPr>
              <a:t>reindex</a:t>
            </a:r>
            <a:r>
              <a:rPr lang="en-US" altLang="zh-CN" sz="1400" dirty="0">
                <a:solidFill>
                  <a:schemeClr val="tx1">
                    <a:lumMod val="65000"/>
                    <a:lumOff val="35000"/>
                  </a:schemeClr>
                </a:solidFill>
              </a:rPr>
              <a:t>(columns = </a:t>
            </a:r>
            <a:r>
              <a:rPr lang="en-US" altLang="zh-CN" sz="1400" dirty="0" err="1">
                <a:solidFill>
                  <a:schemeClr val="accent2"/>
                </a:solidFill>
              </a:rPr>
              <a:t>new_columns</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ndParaRPr>
          </a:p>
        </p:txBody>
      </p:sp>
      <p:sp>
        <p:nvSpPr>
          <p:cNvPr id="15" name="标题 1"/>
          <p:cNvSpPr txBox="1"/>
          <p:nvPr/>
        </p:nvSpPr>
        <p:spPr>
          <a:xfrm>
            <a:off x="6067155" y="1891038"/>
            <a:ext cx="3018788" cy="1570288"/>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smtClean="0">
                <a:solidFill>
                  <a:schemeClr val="accent6">
                    <a:lumMod val="60000"/>
                    <a:lumOff val="40000"/>
                  </a:schemeClr>
                </a:solidFill>
              </a:rPr>
              <a:t>##  </a:t>
            </a:r>
            <a:r>
              <a:rPr lang="en-US" altLang="zh-CN" sz="1400" dirty="0" err="1" smtClean="0">
                <a:solidFill>
                  <a:schemeClr val="accent6">
                    <a:lumMod val="60000"/>
                    <a:lumOff val="40000"/>
                  </a:schemeClr>
                </a:solidFill>
              </a:rPr>
              <a:t>reindex</a:t>
            </a:r>
            <a:r>
              <a:rPr lang="en-US" altLang="zh-CN" sz="1400" dirty="0" smtClean="0">
                <a:solidFill>
                  <a:schemeClr val="accent6">
                    <a:lumMod val="60000"/>
                    <a:lumOff val="40000"/>
                  </a:schemeClr>
                </a:solidFill>
              </a:rPr>
              <a:t> columns</a:t>
            </a:r>
            <a:r>
              <a:rPr lang="zh-CN" altLang="en-US" sz="1400" dirty="0" smtClean="0">
                <a:solidFill>
                  <a:schemeClr val="accent6">
                    <a:lumMod val="60000"/>
                    <a:lumOff val="40000"/>
                  </a:schemeClr>
                </a:solidFill>
              </a:rPr>
              <a:t>之后输出</a:t>
            </a:r>
            <a:r>
              <a:rPr lang="en-US" altLang="zh-CN" sz="1400" dirty="0" smtClean="0">
                <a:solidFill>
                  <a:schemeClr val="accent6">
                    <a:lumMod val="60000"/>
                    <a:lumOff val="40000"/>
                  </a:schemeClr>
                </a:solidFill>
              </a:rPr>
              <a:t> ##</a:t>
            </a:r>
            <a:endParaRPr lang="en-US" altLang="zh-CN" sz="1400" dirty="0" smtClean="0">
              <a:solidFill>
                <a:schemeClr val="accent6">
                  <a:lumMod val="60000"/>
                  <a:lumOff val="40000"/>
                </a:schemeClr>
              </a:solidFill>
            </a:endParaRPr>
          </a:p>
          <a:p>
            <a:pPr>
              <a:lnSpc>
                <a:spcPts val="2200"/>
              </a:lnSpc>
            </a:pPr>
            <a:r>
              <a:rPr lang="it-IT" altLang="zh-CN" sz="1400" dirty="0">
                <a:solidFill>
                  <a:schemeClr val="bg1">
                    <a:lumMod val="95000"/>
                  </a:schemeClr>
                </a:solidFill>
              </a:rPr>
              <a:t> </a:t>
            </a:r>
            <a:r>
              <a:rPr lang="it-IT" altLang="zh-CN" sz="1400" dirty="0" smtClean="0">
                <a:solidFill>
                  <a:schemeClr val="bg1">
                    <a:lumMod val="95000"/>
                  </a:schemeClr>
                </a:solidFill>
              </a:rPr>
              <a:t>     col0  </a:t>
            </a:r>
            <a:r>
              <a:rPr lang="it-IT" altLang="zh-CN" sz="1400" dirty="0">
                <a:solidFill>
                  <a:schemeClr val="bg1">
                    <a:lumMod val="95000"/>
                  </a:schemeClr>
                </a:solidFill>
              </a:rPr>
              <a:t>col1  col2                                                                   </a:t>
            </a:r>
            <a:endParaRPr lang="it-IT" altLang="zh-CN" sz="1400" dirty="0">
              <a:solidFill>
                <a:schemeClr val="bg1">
                  <a:lumMod val="95000"/>
                </a:schemeClr>
              </a:solidFill>
            </a:endParaRPr>
          </a:p>
          <a:p>
            <a:pPr>
              <a:lnSpc>
                <a:spcPts val="2200"/>
              </a:lnSpc>
            </a:pPr>
            <a:r>
              <a:rPr lang="it-IT" altLang="zh-CN" sz="1400" dirty="0">
                <a:solidFill>
                  <a:schemeClr val="bg1">
                    <a:lumMod val="95000"/>
                  </a:schemeClr>
                </a:solidFill>
              </a:rPr>
              <a:t>a   NaN     </a:t>
            </a:r>
            <a:r>
              <a:rPr lang="it-IT" altLang="zh-CN" sz="1400" dirty="0" smtClean="0">
                <a:solidFill>
                  <a:schemeClr val="bg1">
                    <a:lumMod val="95000"/>
                  </a:schemeClr>
                </a:solidFill>
              </a:rPr>
              <a:t>  0     </a:t>
            </a:r>
            <a:r>
              <a:rPr lang="it-IT" altLang="zh-CN" sz="1400" dirty="0">
                <a:solidFill>
                  <a:schemeClr val="bg1">
                    <a:lumMod val="95000"/>
                  </a:schemeClr>
                </a:solidFill>
              </a:rPr>
              <a:t>1                                                                   </a:t>
            </a:r>
            <a:endParaRPr lang="it-IT" altLang="zh-CN" sz="1400" dirty="0">
              <a:solidFill>
                <a:schemeClr val="bg1">
                  <a:lumMod val="95000"/>
                </a:schemeClr>
              </a:solidFill>
            </a:endParaRPr>
          </a:p>
          <a:p>
            <a:pPr>
              <a:lnSpc>
                <a:spcPts val="2200"/>
              </a:lnSpc>
            </a:pPr>
            <a:r>
              <a:rPr lang="it-IT" altLang="zh-CN" sz="1400" dirty="0">
                <a:solidFill>
                  <a:schemeClr val="bg1">
                    <a:lumMod val="95000"/>
                  </a:schemeClr>
                </a:solidFill>
              </a:rPr>
              <a:t>c   NaN     </a:t>
            </a:r>
            <a:r>
              <a:rPr lang="it-IT" altLang="zh-CN" sz="1400" dirty="0" smtClean="0">
                <a:solidFill>
                  <a:schemeClr val="bg1">
                    <a:lumMod val="95000"/>
                  </a:schemeClr>
                </a:solidFill>
              </a:rPr>
              <a:t>  3     </a:t>
            </a:r>
            <a:r>
              <a:rPr lang="it-IT" altLang="zh-CN" sz="1400" dirty="0">
                <a:solidFill>
                  <a:schemeClr val="bg1">
                    <a:lumMod val="95000"/>
                  </a:schemeClr>
                </a:solidFill>
              </a:rPr>
              <a:t>4                                                                   </a:t>
            </a:r>
            <a:endParaRPr lang="it-IT" altLang="zh-CN" sz="1400" dirty="0">
              <a:solidFill>
                <a:schemeClr val="bg1">
                  <a:lumMod val="95000"/>
                </a:schemeClr>
              </a:solidFill>
            </a:endParaRPr>
          </a:p>
          <a:p>
            <a:pPr>
              <a:lnSpc>
                <a:spcPts val="2200"/>
              </a:lnSpc>
            </a:pPr>
            <a:r>
              <a:rPr lang="it-IT" altLang="zh-CN" sz="1400" dirty="0">
                <a:solidFill>
                  <a:schemeClr val="bg1">
                    <a:lumMod val="95000"/>
                  </a:schemeClr>
                </a:solidFill>
              </a:rPr>
              <a:t>d   NaN     </a:t>
            </a:r>
            <a:r>
              <a:rPr lang="it-IT" altLang="zh-CN" sz="1400" dirty="0" smtClean="0">
                <a:solidFill>
                  <a:schemeClr val="bg1">
                    <a:lumMod val="95000"/>
                  </a:schemeClr>
                </a:solidFill>
              </a:rPr>
              <a:t>  6     </a:t>
            </a:r>
            <a:r>
              <a:rPr lang="it-IT" altLang="zh-CN" sz="1400" dirty="0">
                <a:solidFill>
                  <a:schemeClr val="bg1">
                    <a:lumMod val="95000"/>
                  </a:schemeClr>
                </a:solidFill>
              </a:rPr>
              <a:t>7</a:t>
            </a:r>
            <a:endParaRPr lang="en-US" altLang="zh-CN" sz="1400" dirty="0" smtClean="0">
              <a:solidFill>
                <a:schemeClr val="bg1">
                  <a:lumMod val="95000"/>
                </a:schemeClr>
              </a:solidFill>
            </a:endParaRPr>
          </a:p>
        </p:txBody>
      </p:sp>
      <p:sp>
        <p:nvSpPr>
          <p:cNvPr id="11" name="矩形 10"/>
          <p:cNvSpPr/>
          <p:nvPr/>
        </p:nvSpPr>
        <p:spPr>
          <a:xfrm>
            <a:off x="944491" y="3537218"/>
            <a:ext cx="9650938"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也可以同时对行和列进行重新索引，而插值则只能按行应用（既轴</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0</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1233895" y="4060537"/>
            <a:ext cx="2755265" cy="337185"/>
          </a:xfrm>
          <a:prstGeom prst="rect">
            <a:avLst/>
          </a:prstGeom>
        </p:spPr>
        <p:txBody>
          <a:bodyPr wrap="none">
            <a:spAutoFit/>
          </a:bodyPr>
          <a:lstStyle/>
          <a:p>
            <a:pPr algn="l"/>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a:t>
            </a:r>
            <a:r>
              <a:rPr lang="zh-CN" altLang="en-US"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q03-demo15.py</a:t>
            </a:r>
            <a:r>
              <a:rPr lang="zh-CN" altLang="en-US" sz="1400" dirty="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 </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3" name="标题 1"/>
          <p:cNvSpPr txBox="1"/>
          <p:nvPr/>
        </p:nvSpPr>
        <p:spPr>
          <a:xfrm>
            <a:off x="1369773" y="4474983"/>
            <a:ext cx="4853228" cy="1374274"/>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重新索引行和列并进行数据前向插入操作</a:t>
            </a:r>
            <a:endParaRPr lang="zh-CN" altLang="en-US" sz="1400" dirty="0">
              <a:solidFill>
                <a:schemeClr val="accent6"/>
              </a:solidFill>
            </a:endParaRP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frame.</a:t>
            </a:r>
            <a:r>
              <a:rPr lang="en-US" altLang="zh-CN" sz="1400" dirty="0" err="1">
                <a:solidFill>
                  <a:schemeClr val="accent2"/>
                </a:solidFill>
              </a:rPr>
              <a:t>reindex</a:t>
            </a:r>
            <a:r>
              <a:rPr lang="en-US" altLang="zh-CN" sz="1400" dirty="0">
                <a:solidFill>
                  <a:schemeClr val="tx1">
                    <a:lumMod val="65000"/>
                    <a:lumOff val="35000"/>
                  </a:schemeClr>
                </a:solidFill>
              </a:rPr>
              <a:t>(</a:t>
            </a:r>
            <a:r>
              <a:rPr lang="en-US" altLang="zh-CN" sz="1400" dirty="0">
                <a:solidFill>
                  <a:srgbClr val="7030A0"/>
                </a:solidFill>
              </a:rPr>
              <a:t>index</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a','b','c','d</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ndParaRPr>
          </a:p>
          <a:p>
            <a:pPr>
              <a:lnSpc>
                <a:spcPts val="2200"/>
              </a:lnSpc>
            </a:pPr>
            <a:r>
              <a:rPr lang="en-US" altLang="zh-CN" sz="1400" dirty="0">
                <a:solidFill>
                  <a:schemeClr val="tx1">
                    <a:lumMod val="65000"/>
                    <a:lumOff val="35000"/>
                  </a:schemeClr>
                </a:solidFill>
              </a:rPr>
              <a:t>                    </a:t>
            </a:r>
            <a:r>
              <a:rPr lang="en-US" altLang="zh-CN" sz="1400" dirty="0" smtClean="0">
                <a:solidFill>
                  <a:schemeClr val="tx1">
                    <a:lumMod val="65000"/>
                    <a:lumOff val="35000"/>
                  </a:schemeClr>
                </a:solidFill>
              </a:rPr>
              <a:t>              </a:t>
            </a:r>
            <a:r>
              <a:rPr lang="en-US" altLang="zh-CN" sz="1400" dirty="0" smtClean="0">
                <a:solidFill>
                  <a:srgbClr val="7030A0"/>
                </a:solidFill>
              </a:rPr>
              <a:t>columns</a:t>
            </a:r>
            <a:r>
              <a:rPr lang="en-US" altLang="zh-CN" sz="1400" dirty="0" smtClean="0">
                <a:solidFill>
                  <a:schemeClr val="tx1">
                    <a:lumMod val="65000"/>
                    <a:lumOff val="35000"/>
                  </a:schemeClr>
                </a:solidFill>
              </a:rPr>
              <a:t>=</a:t>
            </a:r>
            <a:r>
              <a:rPr lang="en-US" altLang="zh-CN" sz="1400" dirty="0" err="1" smtClean="0">
                <a:solidFill>
                  <a:schemeClr val="tx1">
                    <a:lumMod val="65000"/>
                    <a:lumOff val="35000"/>
                  </a:schemeClr>
                </a:solidFill>
              </a:rPr>
              <a:t>new_columns</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ndParaRPr>
          </a:p>
          <a:p>
            <a:pPr>
              <a:lnSpc>
                <a:spcPts val="2200"/>
              </a:lnSpc>
            </a:pPr>
            <a:r>
              <a:rPr lang="en-US" altLang="zh-CN" sz="1400" dirty="0">
                <a:solidFill>
                  <a:schemeClr val="tx1">
                    <a:lumMod val="65000"/>
                    <a:lumOff val="35000"/>
                  </a:schemeClr>
                </a:solidFill>
              </a:rPr>
              <a:t>                    </a:t>
            </a:r>
            <a:r>
              <a:rPr lang="en-US" altLang="zh-CN" sz="1400" dirty="0" smtClean="0">
                <a:solidFill>
                  <a:schemeClr val="tx1">
                    <a:lumMod val="65000"/>
                    <a:lumOff val="35000"/>
                  </a:schemeClr>
                </a:solidFill>
              </a:rPr>
              <a:t>              </a:t>
            </a:r>
            <a:r>
              <a:rPr lang="en-US" altLang="zh-CN" sz="1400" dirty="0" smtClean="0">
                <a:solidFill>
                  <a:srgbClr val="7030A0"/>
                </a:solidFill>
              </a:rPr>
              <a:t>method</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ffill</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ndParaRPr>
          </a:p>
        </p:txBody>
      </p:sp>
      <p:sp>
        <p:nvSpPr>
          <p:cNvPr id="14" name="标题 1"/>
          <p:cNvSpPr txBox="1"/>
          <p:nvPr/>
        </p:nvSpPr>
        <p:spPr>
          <a:xfrm>
            <a:off x="6067155" y="4415951"/>
            <a:ext cx="3018788" cy="1810677"/>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smtClean="0">
                <a:solidFill>
                  <a:schemeClr val="accent6">
                    <a:lumMod val="60000"/>
                    <a:lumOff val="40000"/>
                  </a:schemeClr>
                </a:solidFill>
              </a:rPr>
              <a:t>##  </a:t>
            </a:r>
            <a:r>
              <a:rPr lang="zh-CN" altLang="en-US" sz="1400" dirty="0" smtClean="0">
                <a:solidFill>
                  <a:schemeClr val="accent6">
                    <a:lumMod val="60000"/>
                    <a:lumOff val="40000"/>
                  </a:schemeClr>
                </a:solidFill>
              </a:rPr>
              <a:t>输出</a:t>
            </a:r>
            <a:r>
              <a:rPr lang="en-US" altLang="zh-CN" sz="1400" dirty="0" smtClean="0">
                <a:solidFill>
                  <a:schemeClr val="accent6">
                    <a:lumMod val="60000"/>
                    <a:lumOff val="40000"/>
                  </a:schemeClr>
                </a:solidFill>
              </a:rPr>
              <a:t> ##</a:t>
            </a:r>
            <a:endParaRPr lang="en-US" altLang="zh-CN" sz="1400" dirty="0" smtClean="0">
              <a:solidFill>
                <a:schemeClr val="accent6">
                  <a:lumMod val="60000"/>
                  <a:lumOff val="40000"/>
                </a:schemeClr>
              </a:solidFill>
            </a:endParaRPr>
          </a:p>
          <a:p>
            <a:pPr>
              <a:lnSpc>
                <a:spcPts val="2200"/>
              </a:lnSpc>
            </a:pPr>
            <a:r>
              <a:rPr lang="it-IT" altLang="zh-CN" sz="1400" dirty="0">
                <a:solidFill>
                  <a:schemeClr val="bg1">
                    <a:lumMod val="95000"/>
                  </a:schemeClr>
                </a:solidFill>
              </a:rPr>
              <a:t> </a:t>
            </a:r>
            <a:r>
              <a:rPr lang="it-IT" altLang="zh-CN" sz="1400" dirty="0" smtClean="0">
                <a:solidFill>
                  <a:schemeClr val="bg1">
                    <a:lumMod val="95000"/>
                  </a:schemeClr>
                </a:solidFill>
              </a:rPr>
              <a:t>     col0  </a:t>
            </a:r>
            <a:r>
              <a:rPr lang="it-IT" altLang="zh-CN" sz="1400" dirty="0">
                <a:solidFill>
                  <a:schemeClr val="bg1">
                    <a:lumMod val="95000"/>
                  </a:schemeClr>
                </a:solidFill>
              </a:rPr>
              <a:t>col1  col2                                                                   </a:t>
            </a:r>
            <a:endParaRPr lang="it-IT" altLang="zh-CN" sz="1400" dirty="0">
              <a:solidFill>
                <a:schemeClr val="bg1">
                  <a:lumMod val="95000"/>
                </a:schemeClr>
              </a:solidFill>
            </a:endParaRPr>
          </a:p>
          <a:p>
            <a:pPr>
              <a:lnSpc>
                <a:spcPts val="2200"/>
              </a:lnSpc>
            </a:pPr>
            <a:r>
              <a:rPr lang="it-IT" altLang="zh-CN" sz="1400" dirty="0">
                <a:solidFill>
                  <a:schemeClr val="bg1">
                    <a:lumMod val="95000"/>
                  </a:schemeClr>
                </a:solidFill>
              </a:rPr>
              <a:t>a   NaN     </a:t>
            </a:r>
            <a:r>
              <a:rPr lang="it-IT" altLang="zh-CN" sz="1400" dirty="0" smtClean="0">
                <a:solidFill>
                  <a:schemeClr val="bg1">
                    <a:lumMod val="95000"/>
                  </a:schemeClr>
                </a:solidFill>
              </a:rPr>
              <a:t>  0     </a:t>
            </a:r>
            <a:r>
              <a:rPr lang="it-IT" altLang="zh-CN" sz="1400" dirty="0">
                <a:solidFill>
                  <a:schemeClr val="bg1">
                    <a:lumMod val="95000"/>
                  </a:schemeClr>
                </a:solidFill>
              </a:rPr>
              <a:t>1                                                                   </a:t>
            </a:r>
            <a:endParaRPr lang="it-IT" altLang="zh-CN" sz="1400" dirty="0">
              <a:solidFill>
                <a:schemeClr val="bg1">
                  <a:lumMod val="95000"/>
                </a:schemeClr>
              </a:solidFill>
            </a:endParaRPr>
          </a:p>
          <a:p>
            <a:pPr>
              <a:lnSpc>
                <a:spcPts val="2200"/>
              </a:lnSpc>
            </a:pPr>
            <a:r>
              <a:rPr lang="it-IT" altLang="zh-CN" sz="1400" dirty="0">
                <a:solidFill>
                  <a:schemeClr val="bg1">
                    <a:lumMod val="95000"/>
                  </a:schemeClr>
                </a:solidFill>
              </a:rPr>
              <a:t>b   NaN     </a:t>
            </a:r>
            <a:r>
              <a:rPr lang="it-IT" altLang="zh-CN" sz="1400" dirty="0" smtClean="0">
                <a:solidFill>
                  <a:schemeClr val="bg1">
                    <a:lumMod val="95000"/>
                  </a:schemeClr>
                </a:solidFill>
              </a:rPr>
              <a:t>  0     </a:t>
            </a:r>
            <a:r>
              <a:rPr lang="it-IT" altLang="zh-CN" sz="1400" dirty="0">
                <a:solidFill>
                  <a:schemeClr val="bg1">
                    <a:lumMod val="95000"/>
                  </a:schemeClr>
                </a:solidFill>
              </a:rPr>
              <a:t>1                                                                   </a:t>
            </a:r>
            <a:endParaRPr lang="it-IT" altLang="zh-CN" sz="1400" dirty="0">
              <a:solidFill>
                <a:schemeClr val="bg1">
                  <a:lumMod val="95000"/>
                </a:schemeClr>
              </a:solidFill>
            </a:endParaRPr>
          </a:p>
          <a:p>
            <a:pPr>
              <a:lnSpc>
                <a:spcPts val="2200"/>
              </a:lnSpc>
            </a:pPr>
            <a:r>
              <a:rPr lang="it-IT" altLang="zh-CN" sz="1400" dirty="0">
                <a:solidFill>
                  <a:schemeClr val="bg1">
                    <a:lumMod val="95000"/>
                  </a:schemeClr>
                </a:solidFill>
              </a:rPr>
              <a:t>c   NaN     </a:t>
            </a:r>
            <a:r>
              <a:rPr lang="it-IT" altLang="zh-CN" sz="1400" dirty="0" smtClean="0">
                <a:solidFill>
                  <a:schemeClr val="bg1">
                    <a:lumMod val="95000"/>
                  </a:schemeClr>
                </a:solidFill>
              </a:rPr>
              <a:t>  3     </a:t>
            </a:r>
            <a:r>
              <a:rPr lang="it-IT" altLang="zh-CN" sz="1400" dirty="0">
                <a:solidFill>
                  <a:schemeClr val="bg1">
                    <a:lumMod val="95000"/>
                  </a:schemeClr>
                </a:solidFill>
              </a:rPr>
              <a:t>4                                                                   </a:t>
            </a:r>
            <a:endParaRPr lang="it-IT" altLang="zh-CN" sz="1400" dirty="0">
              <a:solidFill>
                <a:schemeClr val="bg1">
                  <a:lumMod val="95000"/>
                </a:schemeClr>
              </a:solidFill>
            </a:endParaRPr>
          </a:p>
          <a:p>
            <a:pPr>
              <a:lnSpc>
                <a:spcPts val="2200"/>
              </a:lnSpc>
            </a:pPr>
            <a:r>
              <a:rPr lang="it-IT" altLang="zh-CN" sz="1400" dirty="0">
                <a:solidFill>
                  <a:schemeClr val="bg1">
                    <a:lumMod val="95000"/>
                  </a:schemeClr>
                </a:solidFill>
              </a:rPr>
              <a:t>d   NaN     </a:t>
            </a:r>
            <a:r>
              <a:rPr lang="it-IT" altLang="zh-CN" sz="1400" dirty="0" smtClean="0">
                <a:solidFill>
                  <a:schemeClr val="bg1">
                    <a:lumMod val="95000"/>
                  </a:schemeClr>
                </a:solidFill>
              </a:rPr>
              <a:t>  6     </a:t>
            </a:r>
            <a:r>
              <a:rPr lang="it-IT" altLang="zh-CN" sz="1400" dirty="0">
                <a:solidFill>
                  <a:schemeClr val="bg1">
                    <a:lumMod val="95000"/>
                  </a:schemeClr>
                </a:solidFill>
              </a:rPr>
              <a:t>7 </a:t>
            </a:r>
            <a:endParaRPr lang="en-US" altLang="zh-CN" sz="1400" dirty="0" smtClean="0">
              <a:solidFill>
                <a:schemeClr val="bg1">
                  <a:lumMod val="9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anim calcmode="lin" valueType="num">
                                      <p:cBhvr>
                                        <p:cTn id="12" dur="500" fill="hold"/>
                                        <p:tgtEl>
                                          <p:spTgt spid="9"/>
                                        </p:tgtEl>
                                        <p:attrNameLst>
                                          <p:attrName>ppt_x</p:attrName>
                                        </p:attrNameLst>
                                      </p:cBhvr>
                                      <p:tavLst>
                                        <p:tav tm="0">
                                          <p:val>
                                            <p:strVal val="#ppt_x"/>
                                          </p:val>
                                        </p:tav>
                                        <p:tav tm="100000">
                                          <p:val>
                                            <p:strVal val="#ppt_x"/>
                                          </p:val>
                                        </p:tav>
                                      </p:tavLst>
                                    </p:anim>
                                    <p:anim calcmode="lin" valueType="num">
                                      <p:cBhvr>
                                        <p:cTn id="13"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par>
                          <p:cTn id="29" fill="hold">
                            <p:stCondLst>
                              <p:cond delay="500"/>
                            </p:stCondLst>
                            <p:childTnLst>
                              <p:par>
                                <p:cTn id="30" presetID="42" presetClass="entr" presetSubtype="0"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anim calcmode="lin" valueType="num">
                                      <p:cBhvr>
                                        <p:cTn id="33" dur="500" fill="hold"/>
                                        <p:tgtEl>
                                          <p:spTgt spid="13"/>
                                        </p:tgtEl>
                                        <p:attrNameLst>
                                          <p:attrName>ppt_x</p:attrName>
                                        </p:attrNameLst>
                                      </p:cBhvr>
                                      <p:tavLst>
                                        <p:tav tm="0">
                                          <p:val>
                                            <p:strVal val="#ppt_x"/>
                                          </p:val>
                                        </p:tav>
                                        <p:tav tm="100000">
                                          <p:val>
                                            <p:strVal val="#ppt_x"/>
                                          </p:val>
                                        </p:tav>
                                      </p:tavLst>
                                    </p:anim>
                                    <p:anim calcmode="lin" valueType="num">
                                      <p:cBhvr>
                                        <p:cTn id="34"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5" grpId="0" animBg="1"/>
      <p:bldP spid="11" grpId="0"/>
      <p:bldP spid="12" grpId="0"/>
      <p:bldP spid="13" grpId="0" animBg="1"/>
      <p:bldP spid="1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重新索引</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2" name="矩形 11"/>
          <p:cNvSpPr/>
          <p:nvPr/>
        </p:nvSpPr>
        <p:spPr>
          <a:xfrm>
            <a:off x="634532" y="1018858"/>
            <a:ext cx="2275559" cy="338554"/>
          </a:xfrm>
          <a:prstGeom prst="rect">
            <a:avLst/>
          </a:prstGeom>
        </p:spPr>
        <p:txBody>
          <a:bodyPr wrap="none">
            <a:spAutoFit/>
          </a:bodyPr>
          <a:lstStyle/>
          <a:p>
            <a:pPr marL="285750" indent="-285750">
              <a:buFont typeface="Arial" panose="020B0604020202020204" pitchFamily="34" charset="0"/>
              <a:buChar char="•"/>
            </a:pPr>
            <a:r>
              <a:rPr lang="en-US" altLang="zh-CN" sz="1600" b="1" dirty="0" err="1"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reindex</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函数的参数</a:t>
            </a:r>
            <a:endPar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graphicFrame>
        <p:nvGraphicFramePr>
          <p:cNvPr id="16" name="表格 15"/>
          <p:cNvGraphicFramePr>
            <a:graphicFrameLocks noGrp="1"/>
          </p:cNvGraphicFramePr>
          <p:nvPr>
            <p:custDataLst>
              <p:tags r:id="rId2"/>
            </p:custDataLst>
          </p:nvPr>
        </p:nvGraphicFramePr>
        <p:xfrm>
          <a:off x="1160327" y="2162489"/>
          <a:ext cx="9710057" cy="2865120"/>
        </p:xfrm>
        <a:graphic>
          <a:graphicData uri="http://schemas.openxmlformats.org/drawingml/2006/table">
            <a:tbl>
              <a:tblPr firstRow="1" bandRow="1">
                <a:tableStyleId>{21E4AEA4-8DFA-4A89-87EB-49C32662AFE0}</a:tableStyleId>
              </a:tblPr>
              <a:tblGrid>
                <a:gridCol w="2913016"/>
                <a:gridCol w="6797041"/>
              </a:tblGrid>
              <a:tr h="370840">
                <a:tc>
                  <a:txBody>
                    <a:bodyPr/>
                    <a:lstStyle/>
                    <a:p>
                      <a:pPr algn="ct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类型</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说明</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index</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用作索引的新序列。既可以是</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Index</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实例，也可以是其他序列型的</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数据结构。</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Index</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会被完全使用，就像没有任何复制一样。</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method</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插值（填充）方式。</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err="1" smtClean="0">
                          <a:solidFill>
                            <a:schemeClr val="tx1">
                              <a:lumMod val="65000"/>
                              <a:lumOff val="35000"/>
                            </a:schemeClr>
                          </a:solidFill>
                          <a:latin typeface="微软雅黑" panose="020B0503020204020204" pitchFamily="34" charset="-122"/>
                          <a:ea typeface="微软雅黑" panose="020B0503020204020204" pitchFamily="34" charset="-122"/>
                        </a:rPr>
                        <a:t>fill_value</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baseline="0" dirty="0" smtClean="0">
                          <a:solidFill>
                            <a:schemeClr val="tx1">
                              <a:lumMod val="65000"/>
                              <a:lumOff val="35000"/>
                            </a:schemeClr>
                          </a:solidFill>
                          <a:latin typeface="微软雅黑" panose="020B0503020204020204" pitchFamily="34" charset="-122"/>
                          <a:ea typeface="微软雅黑" panose="020B0503020204020204" pitchFamily="34" charset="-122"/>
                        </a:rPr>
                        <a:t>在重新索引的过程中，需要引入缺失值时使用的替代值。</a:t>
                      </a:r>
                      <a:endParaRPr lang="zh-CN" altLang="en-US" sz="1200" baseline="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limit</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前向或后向填充时的最大填充量。</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level</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在</a:t>
                      </a:r>
                      <a:r>
                        <a:rPr lang="en-US" altLang="zh-CN" sz="1200" dirty="0" err="1" smtClean="0">
                          <a:solidFill>
                            <a:schemeClr val="tx1">
                              <a:lumMod val="65000"/>
                              <a:lumOff val="35000"/>
                            </a:schemeClr>
                          </a:solidFill>
                          <a:latin typeface="微软雅黑" panose="020B0503020204020204" pitchFamily="34" charset="-122"/>
                          <a:ea typeface="微软雅黑" panose="020B0503020204020204" pitchFamily="34" charset="-122"/>
                        </a:rPr>
                        <a:t>MultiIndex</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的指定级别上匹配简单索引，否则选取其子集。</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copy</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默认为</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True</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，无论如何都复制；如果为</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False</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，则新旧相等就不复制。</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anim calcmode="lin" valueType="num">
                                      <p:cBhvr>
                                        <p:cTn id="12" dur="500" fill="hold"/>
                                        <p:tgtEl>
                                          <p:spTgt spid="16"/>
                                        </p:tgtEl>
                                        <p:attrNameLst>
                                          <p:attrName>ppt_x</p:attrName>
                                        </p:attrNameLst>
                                      </p:cBhvr>
                                      <p:tavLst>
                                        <p:tav tm="0">
                                          <p:val>
                                            <p:strVal val="#ppt_x"/>
                                          </p:val>
                                        </p:tav>
                                        <p:tav tm="100000">
                                          <p:val>
                                            <p:strVal val="#ppt_x"/>
                                          </p:val>
                                        </p:tav>
                                      </p:tavLst>
                                    </p:anim>
                                    <p:anim calcmode="lin" valueType="num">
                                      <p:cBhvr>
                                        <p:cTn id="13" dur="5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丢弃轴项</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2" name="矩形 11"/>
          <p:cNvSpPr/>
          <p:nvPr/>
        </p:nvSpPr>
        <p:spPr>
          <a:xfrm>
            <a:off x="871036" y="978368"/>
            <a:ext cx="3331361" cy="477054"/>
          </a:xfrm>
          <a:prstGeom prst="rect">
            <a:avLst/>
          </a:prstGeom>
        </p:spPr>
        <p:txBody>
          <a:bodyPr wrap="none">
            <a:spAutoFit/>
          </a:bodyPr>
          <a:lstStyle/>
          <a:p>
            <a:r>
              <a:rPr lang="en-US" altLang="zh-CN" sz="2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2.2 </a:t>
            </a:r>
            <a:r>
              <a:rPr lang="zh-CN" altLang="en-US" sz="2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丢弃指定轴上的项</a:t>
            </a:r>
            <a:endParaRPr lang="zh-CN" altLang="en-US" sz="25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8" name="矩形 7"/>
          <p:cNvSpPr/>
          <p:nvPr/>
        </p:nvSpPr>
        <p:spPr>
          <a:xfrm>
            <a:off x="1394433" y="1607388"/>
            <a:ext cx="1005733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丢弃某条轴上的一个或多个项很简单，只要有</a:t>
            </a:r>
            <a:r>
              <a:rPr lang="zh-CN" altLang="en-US" sz="1600" dirty="0" smtClean="0">
                <a:ln w="0"/>
                <a:solidFill>
                  <a:srgbClr val="C00000"/>
                </a:solidFill>
                <a:latin typeface="微软雅黑" panose="020B0503020204020204" pitchFamily="34" charset="-122"/>
                <a:ea typeface="微软雅黑" panose="020B0503020204020204" pitchFamily="34" charset="-122"/>
              </a:rPr>
              <a:t>一个索引数组</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或</a:t>
            </a:r>
            <a:r>
              <a:rPr lang="zh-CN" altLang="en-US" sz="1600" dirty="0" smtClean="0">
                <a:ln w="0"/>
                <a:solidFill>
                  <a:srgbClr val="C00000"/>
                </a:solidFill>
                <a:latin typeface="微软雅黑" panose="020B0503020204020204" pitchFamily="34" charset="-122"/>
                <a:ea typeface="微软雅黑" panose="020B0503020204020204" pitchFamily="34" charset="-122"/>
              </a:rPr>
              <a:t>列表</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即可。</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由于需要执行一些数据整理和集合逻辑，所以</a:t>
            </a: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drop</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方法返回一个在指定轴上删除了指定值的新对象。</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683838" y="2537108"/>
            <a:ext cx="3161665" cy="337185"/>
          </a:xfrm>
          <a:prstGeom prst="rect">
            <a:avLst/>
          </a:prstGeom>
        </p:spPr>
        <p:txBody>
          <a:bodyPr wrap="none">
            <a:spAutoFit/>
          </a:bodyPr>
          <a:lstStyle/>
          <a:p>
            <a:pPr algn="l"/>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举例说明：</a:t>
            </a:r>
            <a:r>
              <a:rPr lang="zh-CN" altLang="en-US"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q03-demo16.py</a:t>
            </a:r>
            <a:r>
              <a:rPr lang="zh-CN" altLang="en-US" sz="1400" dirty="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 </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9" name="标题 1"/>
          <p:cNvSpPr txBox="1"/>
          <p:nvPr/>
        </p:nvSpPr>
        <p:spPr>
          <a:xfrm>
            <a:off x="1692715" y="2959684"/>
            <a:ext cx="5216086" cy="1367774"/>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创建一个</a:t>
            </a:r>
            <a:r>
              <a:rPr lang="en-US" altLang="zh-CN" sz="1400" dirty="0">
                <a:solidFill>
                  <a:schemeClr val="accent6"/>
                </a:solidFill>
              </a:rPr>
              <a:t>Series</a:t>
            </a:r>
            <a:r>
              <a:rPr lang="zh-CN" altLang="en-US" sz="1400" dirty="0">
                <a:solidFill>
                  <a:schemeClr val="accent6"/>
                </a:solidFill>
              </a:rPr>
              <a:t>对象</a:t>
            </a:r>
            <a:endParaRPr lang="zh-CN" altLang="en-US" sz="1400" dirty="0">
              <a:solidFill>
                <a:schemeClr val="accent6"/>
              </a:solidFill>
            </a:endParaRPr>
          </a:p>
          <a:p>
            <a:pPr>
              <a:lnSpc>
                <a:spcPts val="2200"/>
              </a:lnSpc>
            </a:pPr>
            <a:r>
              <a:rPr lang="en-US" altLang="zh-CN" sz="1400" dirty="0">
                <a:solidFill>
                  <a:schemeClr val="tx1">
                    <a:lumMod val="65000"/>
                    <a:lumOff val="35000"/>
                  </a:schemeClr>
                </a:solidFill>
              </a:rPr>
              <a:t>s = Series(</a:t>
            </a:r>
            <a:r>
              <a:rPr lang="en-US" altLang="zh-CN" sz="1400" dirty="0" err="1">
                <a:solidFill>
                  <a:schemeClr val="tx1">
                    <a:lumMod val="65000"/>
                    <a:lumOff val="35000"/>
                  </a:schemeClr>
                </a:solidFill>
              </a:rPr>
              <a:t>np.</a:t>
            </a:r>
            <a:r>
              <a:rPr lang="en-US" altLang="zh-CN" sz="1400" dirty="0" err="1">
                <a:solidFill>
                  <a:schemeClr val="accent2"/>
                </a:solidFill>
              </a:rPr>
              <a:t>arange</a:t>
            </a:r>
            <a:r>
              <a:rPr lang="en-US" altLang="zh-CN" sz="1400" dirty="0">
                <a:solidFill>
                  <a:schemeClr val="tx1">
                    <a:lumMod val="65000"/>
                    <a:lumOff val="35000"/>
                  </a:schemeClr>
                </a:solidFill>
              </a:rPr>
              <a:t>(5), index=</a:t>
            </a:r>
            <a:r>
              <a:rPr lang="en-US" altLang="zh-CN" sz="1400" dirty="0">
                <a:solidFill>
                  <a:schemeClr val="accent2"/>
                </a:solidFill>
              </a:rPr>
              <a:t>list</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abcde</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ndParaRPr>
          </a:p>
          <a:p>
            <a:pPr>
              <a:lnSpc>
                <a:spcPts val="2200"/>
              </a:lnSpc>
            </a:pPr>
            <a:r>
              <a:rPr lang="en-US" altLang="zh-CN" sz="1400" dirty="0">
                <a:solidFill>
                  <a:schemeClr val="accent6"/>
                </a:solidFill>
              </a:rPr>
              <a:t># </a:t>
            </a:r>
            <a:r>
              <a:rPr lang="zh-CN" altLang="en-US" sz="1400" dirty="0">
                <a:solidFill>
                  <a:schemeClr val="accent6"/>
                </a:solidFill>
              </a:rPr>
              <a:t>丢弃索引</a:t>
            </a:r>
            <a:r>
              <a:rPr lang="en-US" altLang="zh-CN" sz="1400" dirty="0">
                <a:solidFill>
                  <a:schemeClr val="accent6"/>
                </a:solidFill>
              </a:rPr>
              <a:t>c</a:t>
            </a:r>
            <a:r>
              <a:rPr lang="zh-CN" altLang="en-US" sz="1400" dirty="0">
                <a:solidFill>
                  <a:schemeClr val="accent6"/>
                </a:solidFill>
              </a:rPr>
              <a:t>上的一行数据</a:t>
            </a:r>
            <a:endParaRPr lang="zh-CN" altLang="en-US" sz="1400" dirty="0">
              <a:solidFill>
                <a:schemeClr val="accent6"/>
              </a:solidFill>
            </a:endParaRPr>
          </a:p>
          <a:p>
            <a:pPr>
              <a:lnSpc>
                <a:spcPts val="2200"/>
              </a:lnSpc>
            </a:pPr>
            <a:r>
              <a:rPr lang="en-US" altLang="zh-CN" sz="1400" dirty="0">
                <a:solidFill>
                  <a:schemeClr val="tx1">
                    <a:lumMod val="65000"/>
                    <a:lumOff val="35000"/>
                  </a:schemeClr>
                </a:solidFill>
              </a:rPr>
              <a:t>s1 = </a:t>
            </a:r>
            <a:r>
              <a:rPr lang="en-US" altLang="zh-CN" sz="1400" dirty="0" err="1">
                <a:solidFill>
                  <a:schemeClr val="tx1">
                    <a:lumMod val="65000"/>
                    <a:lumOff val="35000"/>
                  </a:schemeClr>
                </a:solidFill>
              </a:rPr>
              <a:t>s.</a:t>
            </a:r>
            <a:r>
              <a:rPr lang="en-US" altLang="zh-CN" sz="1400" dirty="0" err="1">
                <a:solidFill>
                  <a:schemeClr val="accent2"/>
                </a:solidFill>
              </a:rPr>
              <a:t>drop</a:t>
            </a:r>
            <a:r>
              <a:rPr lang="en-US" altLang="zh-CN" sz="1400" dirty="0">
                <a:solidFill>
                  <a:schemeClr val="tx1">
                    <a:lumMod val="65000"/>
                    <a:lumOff val="35000"/>
                  </a:schemeClr>
                </a:solidFill>
              </a:rPr>
              <a:t>('c')</a:t>
            </a:r>
            <a:endParaRPr lang="en-US" altLang="zh-CN" sz="1400" dirty="0">
              <a:solidFill>
                <a:schemeClr val="tx1">
                  <a:lumMod val="65000"/>
                  <a:lumOff val="35000"/>
                </a:schemeClr>
              </a:solidFill>
            </a:endParaRP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s1</a:t>
            </a:r>
            <a:endParaRPr lang="en-US" altLang="zh-CN" sz="1400" dirty="0">
              <a:solidFill>
                <a:schemeClr val="tx1">
                  <a:lumMod val="65000"/>
                  <a:lumOff val="35000"/>
                </a:schemeClr>
              </a:solidFill>
            </a:endParaRPr>
          </a:p>
        </p:txBody>
      </p:sp>
      <p:sp>
        <p:nvSpPr>
          <p:cNvPr id="10" name="标题 1"/>
          <p:cNvSpPr txBox="1"/>
          <p:nvPr/>
        </p:nvSpPr>
        <p:spPr>
          <a:xfrm>
            <a:off x="6571345" y="2517867"/>
            <a:ext cx="3051626" cy="1788146"/>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smtClean="0">
                <a:solidFill>
                  <a:schemeClr val="accent6">
                    <a:lumMod val="60000"/>
                    <a:lumOff val="40000"/>
                  </a:schemeClr>
                </a:solidFill>
              </a:rPr>
              <a:t>##  s1</a:t>
            </a:r>
            <a:r>
              <a:rPr lang="zh-CN" altLang="en-US" sz="1400" dirty="0" smtClean="0">
                <a:solidFill>
                  <a:schemeClr val="accent6">
                    <a:lumMod val="60000"/>
                    <a:lumOff val="40000"/>
                  </a:schemeClr>
                </a:solidFill>
              </a:rPr>
              <a:t>输出</a:t>
            </a:r>
            <a:r>
              <a:rPr lang="en-US" altLang="zh-CN" sz="1400" dirty="0" smtClean="0">
                <a:solidFill>
                  <a:schemeClr val="accent6">
                    <a:lumMod val="60000"/>
                    <a:lumOff val="40000"/>
                  </a:schemeClr>
                </a:solidFill>
              </a:rPr>
              <a:t> ##</a:t>
            </a:r>
            <a:endParaRPr lang="en-US" altLang="zh-CN" sz="1400" dirty="0" smtClean="0">
              <a:solidFill>
                <a:schemeClr val="accent6">
                  <a:lumMod val="60000"/>
                  <a:lumOff val="40000"/>
                </a:schemeClr>
              </a:solidFill>
            </a:endParaRPr>
          </a:p>
          <a:p>
            <a:pPr>
              <a:lnSpc>
                <a:spcPts val="2200"/>
              </a:lnSpc>
            </a:pPr>
            <a:r>
              <a:rPr lang="en-US" altLang="zh-CN" sz="1400" dirty="0">
                <a:solidFill>
                  <a:schemeClr val="bg1">
                    <a:lumMod val="95000"/>
                  </a:schemeClr>
                </a:solidFill>
              </a:rPr>
              <a:t>a    0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b    1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d    3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e    4                                                                                </a:t>
            </a:r>
            <a:endParaRPr lang="en-US" altLang="zh-CN" sz="1400" dirty="0">
              <a:solidFill>
                <a:schemeClr val="bg1">
                  <a:lumMod val="95000"/>
                </a:schemeClr>
              </a:solidFill>
            </a:endParaRPr>
          </a:p>
          <a:p>
            <a:pPr>
              <a:lnSpc>
                <a:spcPts val="2200"/>
              </a:lnSpc>
            </a:pPr>
            <a:r>
              <a:rPr lang="en-US" altLang="zh-CN" sz="1400" dirty="0" err="1">
                <a:solidFill>
                  <a:schemeClr val="bg1">
                    <a:lumMod val="95000"/>
                  </a:schemeClr>
                </a:solidFill>
              </a:rPr>
              <a:t>dtype</a:t>
            </a:r>
            <a:r>
              <a:rPr lang="en-US" altLang="zh-CN" sz="1400" dirty="0">
                <a:solidFill>
                  <a:schemeClr val="bg1">
                    <a:lumMod val="95000"/>
                  </a:schemeClr>
                </a:solidFill>
              </a:rPr>
              <a:t>: int64</a:t>
            </a:r>
            <a:endParaRPr lang="en-US" altLang="zh-CN" sz="1400" dirty="0" smtClean="0">
              <a:solidFill>
                <a:schemeClr val="bg1">
                  <a:lumMod val="95000"/>
                </a:schemeClr>
              </a:solidFill>
            </a:endParaRPr>
          </a:p>
        </p:txBody>
      </p:sp>
      <p:sp>
        <p:nvSpPr>
          <p:cNvPr id="13" name="矩形 12"/>
          <p:cNvSpPr/>
          <p:nvPr/>
        </p:nvSpPr>
        <p:spPr>
          <a:xfrm>
            <a:off x="1683838" y="4411480"/>
            <a:ext cx="4541909" cy="461665"/>
          </a:xfrm>
          <a:prstGeom prst="rect">
            <a:avLst/>
          </a:prstGeom>
          <a:solidFill>
            <a:schemeClr val="accent4">
              <a:lumMod val="60000"/>
              <a:lumOff val="40000"/>
            </a:schemeClr>
          </a:solidFill>
        </p:spPr>
        <p:txBody>
          <a:bodyPr wrap="square">
            <a:spAutoFit/>
          </a:bodyPr>
          <a:lstStyle/>
          <a:p>
            <a:pPr>
              <a:lnSpc>
                <a:spcPct val="150000"/>
              </a:lnSpc>
            </a:pP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对于</a:t>
            </a:r>
            <a:r>
              <a:rPr lang="en-US" altLang="zh-CN" sz="1600" dirty="0" err="1" smtClean="0">
                <a:solidFill>
                  <a:schemeClr val="accent4">
                    <a:lumMod val="50000"/>
                  </a:schemeClr>
                </a:solidFill>
                <a:latin typeface="微软雅黑" panose="020B0503020204020204" pitchFamily="34" charset="-122"/>
                <a:ea typeface="微软雅黑" panose="020B0503020204020204" pitchFamily="34" charset="-122"/>
              </a:rPr>
              <a:t>DataFrame</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，可以删除任意轴上的索引值。</a:t>
            </a:r>
            <a:endParaRPr lang="zh-CN" altLang="en-US" sz="1600" dirty="0">
              <a:solidFill>
                <a:schemeClr val="accent4">
                  <a:lumMod val="50000"/>
                </a:schemeClr>
              </a:solidFill>
              <a:latin typeface="微软雅黑" panose="020B0503020204020204" pitchFamily="34" charset="-122"/>
              <a:ea typeface="微软雅黑" panose="020B0503020204020204" pitchFamily="34" charset="-122"/>
            </a:endParaRPr>
          </a:p>
        </p:txBody>
      </p:sp>
      <p:sp>
        <p:nvSpPr>
          <p:cNvPr id="14" name="标题 1"/>
          <p:cNvSpPr txBox="1"/>
          <p:nvPr/>
        </p:nvSpPr>
        <p:spPr>
          <a:xfrm>
            <a:off x="1684309" y="4957166"/>
            <a:ext cx="4858480" cy="1900833"/>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创建一个</a:t>
            </a:r>
            <a:r>
              <a:rPr lang="en-US" altLang="zh-CN" sz="1400" dirty="0" err="1">
                <a:solidFill>
                  <a:schemeClr val="accent6"/>
                </a:solidFill>
              </a:rPr>
              <a:t>DataFrame</a:t>
            </a:r>
            <a:r>
              <a:rPr lang="zh-CN" altLang="en-US" sz="1400" dirty="0">
                <a:solidFill>
                  <a:schemeClr val="accent6"/>
                </a:solidFill>
              </a:rPr>
              <a:t>对象</a:t>
            </a:r>
            <a:endParaRPr lang="zh-CN" altLang="en-US" sz="1400" dirty="0">
              <a:solidFill>
                <a:schemeClr val="accent6"/>
              </a:solidFill>
            </a:endParaRPr>
          </a:p>
          <a:p>
            <a:pPr>
              <a:lnSpc>
                <a:spcPts val="2200"/>
              </a:lnSpc>
            </a:pPr>
            <a:r>
              <a:rPr lang="en-US" altLang="zh-CN" sz="1400" dirty="0" err="1">
                <a:solidFill>
                  <a:schemeClr val="tx1">
                    <a:lumMod val="65000"/>
                    <a:lumOff val="35000"/>
                  </a:schemeClr>
                </a:solidFill>
              </a:rPr>
              <a:t>df</a:t>
            </a:r>
            <a:r>
              <a:rPr lang="en-US" altLang="zh-CN" sz="1400" dirty="0">
                <a:solidFill>
                  <a:schemeClr val="tx1">
                    <a:lumMod val="65000"/>
                    <a:lumOff val="35000"/>
                  </a:schemeClr>
                </a:solidFill>
              </a:rPr>
              <a:t> = </a:t>
            </a:r>
            <a:r>
              <a:rPr lang="en-US" altLang="zh-CN" sz="1400" dirty="0" err="1">
                <a:solidFill>
                  <a:schemeClr val="tx1">
                    <a:lumMod val="65000"/>
                    <a:lumOff val="35000"/>
                  </a:schemeClr>
                </a:solidFill>
              </a:rPr>
              <a:t>DataFrame</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np.</a:t>
            </a:r>
            <a:r>
              <a:rPr lang="en-US" altLang="zh-CN" sz="1400" dirty="0" err="1">
                <a:solidFill>
                  <a:schemeClr val="accent2"/>
                </a:solidFill>
              </a:rPr>
              <a:t>arange</a:t>
            </a:r>
            <a:r>
              <a:rPr lang="en-US" altLang="zh-CN" sz="1400" dirty="0">
                <a:solidFill>
                  <a:schemeClr val="tx1">
                    <a:lumMod val="65000"/>
                    <a:lumOff val="35000"/>
                  </a:schemeClr>
                </a:solidFill>
              </a:rPr>
              <a:t>(16).</a:t>
            </a:r>
            <a:r>
              <a:rPr lang="en-US" altLang="zh-CN" sz="1400" dirty="0">
                <a:solidFill>
                  <a:schemeClr val="accent2"/>
                </a:solidFill>
              </a:rPr>
              <a:t>reshape</a:t>
            </a:r>
            <a:r>
              <a:rPr lang="en-US" altLang="zh-CN" sz="1400" dirty="0">
                <a:solidFill>
                  <a:schemeClr val="tx1">
                    <a:lumMod val="65000"/>
                    <a:lumOff val="35000"/>
                  </a:schemeClr>
                </a:solidFill>
              </a:rPr>
              <a:t>((4,4)),</a:t>
            </a:r>
            <a:endParaRPr lang="en-US" altLang="zh-CN" sz="1400" dirty="0">
              <a:solidFill>
                <a:schemeClr val="tx1">
                  <a:lumMod val="65000"/>
                  <a:lumOff val="35000"/>
                </a:schemeClr>
              </a:solidFill>
            </a:endParaRPr>
          </a:p>
          <a:p>
            <a:pPr>
              <a:lnSpc>
                <a:spcPts val="2200"/>
              </a:lnSpc>
            </a:pPr>
            <a:r>
              <a:rPr lang="en-US" altLang="zh-CN" sz="1400" dirty="0">
                <a:solidFill>
                  <a:schemeClr val="tx1">
                    <a:lumMod val="65000"/>
                    <a:lumOff val="35000"/>
                  </a:schemeClr>
                </a:solidFill>
              </a:rPr>
              <a:t>               </a:t>
            </a:r>
            <a:r>
              <a:rPr lang="en-US" altLang="zh-CN" sz="1400" dirty="0" smtClean="0">
                <a:solidFill>
                  <a:schemeClr val="tx1">
                    <a:lumMod val="65000"/>
                    <a:lumOff val="35000"/>
                  </a:schemeClr>
                </a:solidFill>
              </a:rPr>
              <a:t>             </a:t>
            </a:r>
            <a:r>
              <a:rPr lang="en-US" altLang="zh-CN" sz="1400" dirty="0" smtClean="0">
                <a:solidFill>
                  <a:srgbClr val="7030A0"/>
                </a:solidFill>
              </a:rPr>
              <a:t>index</a:t>
            </a:r>
            <a:r>
              <a:rPr lang="en-US" altLang="zh-CN" sz="1400" dirty="0">
                <a:solidFill>
                  <a:schemeClr val="tx1">
                    <a:lumMod val="65000"/>
                    <a:lumOff val="35000"/>
                  </a:schemeClr>
                </a:solidFill>
              </a:rPr>
              <a:t>=['No1','No2','No3','No4'],</a:t>
            </a:r>
            <a:endParaRPr lang="en-US" altLang="zh-CN" sz="1400" dirty="0">
              <a:solidFill>
                <a:schemeClr val="tx1">
                  <a:lumMod val="65000"/>
                  <a:lumOff val="35000"/>
                </a:schemeClr>
              </a:solidFill>
            </a:endParaRPr>
          </a:p>
          <a:p>
            <a:pPr>
              <a:lnSpc>
                <a:spcPts val="2200"/>
              </a:lnSpc>
            </a:pPr>
            <a:r>
              <a:rPr lang="en-US" altLang="zh-CN" sz="1400" dirty="0">
                <a:solidFill>
                  <a:schemeClr val="tx1">
                    <a:lumMod val="65000"/>
                    <a:lumOff val="35000"/>
                  </a:schemeClr>
                </a:solidFill>
              </a:rPr>
              <a:t>               </a:t>
            </a:r>
            <a:r>
              <a:rPr lang="en-US" altLang="zh-CN" sz="1400" dirty="0" smtClean="0">
                <a:solidFill>
                  <a:schemeClr val="tx1">
                    <a:lumMod val="65000"/>
                    <a:lumOff val="35000"/>
                  </a:schemeClr>
                </a:solidFill>
              </a:rPr>
              <a:t>             </a:t>
            </a:r>
            <a:r>
              <a:rPr lang="en-US" altLang="zh-CN" sz="1400" dirty="0" smtClean="0">
                <a:solidFill>
                  <a:srgbClr val="7030A0"/>
                </a:solidFill>
              </a:rPr>
              <a:t>columns</a:t>
            </a:r>
            <a:r>
              <a:rPr lang="en-US" altLang="zh-CN" sz="1400" dirty="0">
                <a:solidFill>
                  <a:schemeClr val="tx1">
                    <a:lumMod val="65000"/>
                    <a:lumOff val="35000"/>
                  </a:schemeClr>
                </a:solidFill>
              </a:rPr>
              <a:t>=('col1','col2','col3','col4'))</a:t>
            </a:r>
            <a:endParaRPr lang="en-US" altLang="zh-CN" sz="1400" dirty="0">
              <a:solidFill>
                <a:schemeClr val="tx1">
                  <a:lumMod val="65000"/>
                  <a:lumOff val="35000"/>
                </a:schemeClr>
              </a:solidFill>
            </a:endParaRPr>
          </a:p>
          <a:p>
            <a:pPr>
              <a:lnSpc>
                <a:spcPts val="2200"/>
              </a:lnSpc>
            </a:pPr>
            <a:r>
              <a:rPr lang="en-US" altLang="zh-CN" sz="1400" dirty="0">
                <a:solidFill>
                  <a:schemeClr val="accent6"/>
                </a:solidFill>
              </a:rPr>
              <a:t># </a:t>
            </a:r>
            <a:r>
              <a:rPr lang="zh-CN" altLang="en-US" sz="1400" dirty="0">
                <a:solidFill>
                  <a:schemeClr val="accent6"/>
                </a:solidFill>
              </a:rPr>
              <a:t>删除索引</a:t>
            </a:r>
            <a:r>
              <a:rPr lang="en-US" altLang="zh-CN" sz="1400" dirty="0">
                <a:solidFill>
                  <a:schemeClr val="accent6"/>
                </a:solidFill>
              </a:rPr>
              <a:t>No3</a:t>
            </a:r>
            <a:r>
              <a:rPr lang="zh-CN" altLang="en-US" sz="1400" dirty="0">
                <a:solidFill>
                  <a:schemeClr val="accent6"/>
                </a:solidFill>
              </a:rPr>
              <a:t>和</a:t>
            </a:r>
            <a:r>
              <a:rPr lang="en-US" altLang="zh-CN" sz="1400" dirty="0">
                <a:solidFill>
                  <a:schemeClr val="accent6"/>
                </a:solidFill>
              </a:rPr>
              <a:t>No1</a:t>
            </a:r>
            <a:r>
              <a:rPr lang="zh-CN" altLang="en-US" sz="1400" dirty="0">
                <a:solidFill>
                  <a:schemeClr val="accent6"/>
                </a:solidFill>
              </a:rPr>
              <a:t>的值</a:t>
            </a:r>
            <a:endParaRPr lang="zh-CN" altLang="en-US" sz="1400" dirty="0">
              <a:solidFill>
                <a:schemeClr val="accent6"/>
              </a:solidFill>
            </a:endParaRPr>
          </a:p>
          <a:p>
            <a:pPr>
              <a:lnSpc>
                <a:spcPts val="2200"/>
              </a:lnSpc>
            </a:pPr>
            <a:r>
              <a:rPr lang="en-US" altLang="zh-CN" sz="1400" dirty="0">
                <a:solidFill>
                  <a:schemeClr val="tx1">
                    <a:lumMod val="65000"/>
                    <a:lumOff val="35000"/>
                  </a:schemeClr>
                </a:solidFill>
              </a:rPr>
              <a:t>df1 = </a:t>
            </a:r>
            <a:r>
              <a:rPr lang="en-US" altLang="zh-CN" sz="1400" dirty="0" err="1">
                <a:solidFill>
                  <a:schemeClr val="tx1">
                    <a:lumMod val="65000"/>
                    <a:lumOff val="35000"/>
                  </a:schemeClr>
                </a:solidFill>
              </a:rPr>
              <a:t>df.</a:t>
            </a:r>
            <a:r>
              <a:rPr lang="en-US" altLang="zh-CN" sz="1400" dirty="0" err="1">
                <a:solidFill>
                  <a:schemeClr val="accent2"/>
                </a:solidFill>
              </a:rPr>
              <a:t>drop</a:t>
            </a:r>
            <a:r>
              <a:rPr lang="en-US" altLang="zh-CN" sz="1400" dirty="0">
                <a:solidFill>
                  <a:schemeClr val="tx1">
                    <a:lumMod val="65000"/>
                    <a:lumOff val="35000"/>
                  </a:schemeClr>
                </a:solidFill>
              </a:rPr>
              <a:t>(['No3','No1'] , </a:t>
            </a:r>
            <a:r>
              <a:rPr lang="en-US" altLang="zh-CN" sz="1400" dirty="0">
                <a:solidFill>
                  <a:srgbClr val="7030A0"/>
                </a:solidFill>
              </a:rPr>
              <a:t>axis</a:t>
            </a:r>
            <a:r>
              <a:rPr lang="en-US" altLang="zh-CN" sz="1400" dirty="0">
                <a:solidFill>
                  <a:schemeClr val="tx1">
                    <a:lumMod val="65000"/>
                    <a:lumOff val="35000"/>
                  </a:schemeClr>
                </a:solidFill>
              </a:rPr>
              <a:t>=0)</a:t>
            </a:r>
            <a:endParaRPr lang="en-US" altLang="zh-CN" sz="1400" dirty="0">
              <a:solidFill>
                <a:schemeClr val="tx1">
                  <a:lumMod val="65000"/>
                  <a:lumOff val="35000"/>
                </a:schemeClr>
              </a:solidFill>
            </a:endParaRP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df1</a:t>
            </a:r>
            <a:endParaRPr lang="en-US" altLang="zh-CN" sz="1400" dirty="0">
              <a:solidFill>
                <a:schemeClr val="tx1">
                  <a:lumMod val="65000"/>
                  <a:lumOff val="35000"/>
                </a:schemeClr>
              </a:solidFill>
            </a:endParaRPr>
          </a:p>
        </p:txBody>
      </p:sp>
      <p:sp>
        <p:nvSpPr>
          <p:cNvPr id="15" name="标题 1"/>
          <p:cNvSpPr txBox="1"/>
          <p:nvPr/>
        </p:nvSpPr>
        <p:spPr>
          <a:xfrm>
            <a:off x="6574972" y="5285482"/>
            <a:ext cx="3047999" cy="1244199"/>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smtClean="0">
                <a:solidFill>
                  <a:schemeClr val="accent6">
                    <a:lumMod val="60000"/>
                    <a:lumOff val="40000"/>
                  </a:schemeClr>
                </a:solidFill>
              </a:rPr>
              <a:t>## df1</a:t>
            </a:r>
            <a:r>
              <a:rPr lang="zh-CN" altLang="en-US" sz="1400" dirty="0" smtClean="0">
                <a:solidFill>
                  <a:schemeClr val="accent6">
                    <a:lumMod val="60000"/>
                    <a:lumOff val="40000"/>
                  </a:schemeClr>
                </a:solidFill>
              </a:rPr>
              <a:t>输出 </a:t>
            </a:r>
            <a:r>
              <a:rPr lang="en-US" altLang="zh-CN" sz="1400" dirty="0" smtClean="0">
                <a:solidFill>
                  <a:schemeClr val="accent6">
                    <a:lumMod val="60000"/>
                    <a:lumOff val="40000"/>
                  </a:schemeClr>
                </a:solidFill>
              </a:rPr>
              <a:t>##                                                                       </a:t>
            </a:r>
            <a:endParaRPr lang="en-US" altLang="zh-CN" sz="1400" dirty="0">
              <a:solidFill>
                <a:schemeClr val="accent6">
                  <a:lumMod val="60000"/>
                  <a:lumOff val="40000"/>
                </a:schemeClr>
              </a:solidFill>
            </a:endParaRPr>
          </a:p>
          <a:p>
            <a:pPr>
              <a:lnSpc>
                <a:spcPts val="2200"/>
              </a:lnSpc>
            </a:pPr>
            <a:r>
              <a:rPr lang="it-IT" altLang="zh-CN" sz="1400" dirty="0">
                <a:solidFill>
                  <a:schemeClr val="bg1">
                    <a:lumMod val="95000"/>
                  </a:schemeClr>
                </a:solidFill>
              </a:rPr>
              <a:t> col1  col2  col3  col4                                                           </a:t>
            </a:r>
            <a:endParaRPr lang="it-IT" altLang="zh-CN" sz="1400" dirty="0">
              <a:solidFill>
                <a:schemeClr val="bg1">
                  <a:lumMod val="95000"/>
                </a:schemeClr>
              </a:solidFill>
            </a:endParaRPr>
          </a:p>
          <a:p>
            <a:pPr>
              <a:lnSpc>
                <a:spcPts val="2200"/>
              </a:lnSpc>
            </a:pPr>
            <a:r>
              <a:rPr lang="it-IT" altLang="zh-CN" sz="1400" dirty="0">
                <a:solidFill>
                  <a:schemeClr val="bg1">
                    <a:lumMod val="95000"/>
                  </a:schemeClr>
                </a:solidFill>
              </a:rPr>
              <a:t>No2     4     5     6     7                                                           </a:t>
            </a:r>
            <a:endParaRPr lang="it-IT" altLang="zh-CN" sz="1400" dirty="0">
              <a:solidFill>
                <a:schemeClr val="bg1">
                  <a:lumMod val="95000"/>
                </a:schemeClr>
              </a:solidFill>
            </a:endParaRPr>
          </a:p>
          <a:p>
            <a:pPr>
              <a:lnSpc>
                <a:spcPts val="2200"/>
              </a:lnSpc>
            </a:pPr>
            <a:r>
              <a:rPr lang="it-IT" altLang="zh-CN" sz="1400" dirty="0">
                <a:solidFill>
                  <a:schemeClr val="bg1">
                    <a:lumMod val="95000"/>
                  </a:schemeClr>
                </a:solidFill>
              </a:rPr>
              <a:t>No4    12    13    14    15</a:t>
            </a:r>
            <a:endParaRPr lang="en-US" altLang="zh-CN" sz="1400" dirty="0" smtClean="0">
              <a:solidFill>
                <a:schemeClr val="bg1">
                  <a:lumMod val="9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anim calcmode="lin" valueType="num">
                                      <p:cBhvr>
                                        <p:cTn id="12" dur="500" fill="hold"/>
                                        <p:tgtEl>
                                          <p:spTgt spid="9"/>
                                        </p:tgtEl>
                                        <p:attrNameLst>
                                          <p:attrName>ppt_x</p:attrName>
                                        </p:attrNameLst>
                                      </p:cBhvr>
                                      <p:tavLst>
                                        <p:tav tm="0">
                                          <p:val>
                                            <p:strVal val="#ppt_x"/>
                                          </p:val>
                                        </p:tav>
                                        <p:tav tm="100000">
                                          <p:val>
                                            <p:strVal val="#ppt_x"/>
                                          </p:val>
                                        </p:tav>
                                      </p:tavLst>
                                    </p:anim>
                                    <p:anim calcmode="lin" valueType="num">
                                      <p:cBhvr>
                                        <p:cTn id="13"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par>
                          <p:cTn id="24" fill="hold">
                            <p:stCondLst>
                              <p:cond delay="500"/>
                            </p:stCondLst>
                            <p:childTnLst>
                              <p:par>
                                <p:cTn id="25" presetID="42"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anim calcmode="lin" valueType="num">
                                      <p:cBhvr>
                                        <p:cTn id="28" dur="500" fill="hold"/>
                                        <p:tgtEl>
                                          <p:spTgt spid="14"/>
                                        </p:tgtEl>
                                        <p:attrNameLst>
                                          <p:attrName>ppt_x</p:attrName>
                                        </p:attrNameLst>
                                      </p:cBhvr>
                                      <p:tavLst>
                                        <p:tav tm="0">
                                          <p:val>
                                            <p:strVal val="#ppt_x"/>
                                          </p:val>
                                        </p:tav>
                                        <p:tav tm="100000">
                                          <p:val>
                                            <p:strVal val="#ppt_x"/>
                                          </p:val>
                                        </p:tav>
                                      </p:tavLst>
                                    </p:anim>
                                    <p:anim calcmode="lin" valueType="num">
                                      <p:cBhvr>
                                        <p:cTn id="29"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P spid="13" grpId="0" animBg="1"/>
      <p:bldP spid="14" grpId="0" animBg="1"/>
      <p:bldP spid="1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索引、选取和过滤</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2" name="矩形 11"/>
          <p:cNvSpPr/>
          <p:nvPr/>
        </p:nvSpPr>
        <p:spPr>
          <a:xfrm>
            <a:off x="871036" y="978368"/>
            <a:ext cx="3331361" cy="477054"/>
          </a:xfrm>
          <a:prstGeom prst="rect">
            <a:avLst/>
          </a:prstGeom>
        </p:spPr>
        <p:txBody>
          <a:bodyPr wrap="none">
            <a:spAutoFit/>
          </a:bodyPr>
          <a:lstStyle/>
          <a:p>
            <a:r>
              <a:rPr lang="en-US" altLang="zh-CN" sz="2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2.3 </a:t>
            </a:r>
            <a:r>
              <a:rPr lang="zh-CN" altLang="en-US" sz="2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索引、选取和过滤</a:t>
            </a:r>
            <a:endParaRPr lang="zh-CN" altLang="en-US" sz="25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8" name="矩形 7"/>
          <p:cNvSpPr/>
          <p:nvPr/>
        </p:nvSpPr>
        <p:spPr>
          <a:xfrm>
            <a:off x="1394433" y="1607388"/>
            <a:ext cx="10057337"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Series</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索引（</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obj</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）的工作方式类似于</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NumPy</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数组的索引，只不过</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Series</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的索引值不只是整数。</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683838" y="2159737"/>
            <a:ext cx="3161665" cy="337185"/>
          </a:xfrm>
          <a:prstGeom prst="rect">
            <a:avLst/>
          </a:prstGeom>
        </p:spPr>
        <p:txBody>
          <a:bodyPr wrap="none">
            <a:spAutoFit/>
          </a:bodyPr>
          <a:lstStyle/>
          <a:p>
            <a:pPr algn="l"/>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举例说明：</a:t>
            </a:r>
            <a:r>
              <a:rPr lang="zh-CN" altLang="en-US"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q03-demo17.py</a:t>
            </a:r>
            <a:r>
              <a:rPr lang="zh-CN" altLang="en-US" sz="1400" dirty="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 </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9" name="标题 1"/>
          <p:cNvSpPr txBox="1"/>
          <p:nvPr/>
        </p:nvSpPr>
        <p:spPr>
          <a:xfrm>
            <a:off x="1692715" y="2582313"/>
            <a:ext cx="5216086" cy="1367774"/>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创建一个</a:t>
            </a:r>
            <a:r>
              <a:rPr lang="en-US" altLang="zh-CN" sz="1400" dirty="0">
                <a:solidFill>
                  <a:schemeClr val="accent6"/>
                </a:solidFill>
              </a:rPr>
              <a:t>Series</a:t>
            </a:r>
            <a:r>
              <a:rPr lang="zh-CN" altLang="en-US" sz="1400" dirty="0">
                <a:solidFill>
                  <a:schemeClr val="accent6"/>
                </a:solidFill>
              </a:rPr>
              <a:t>对象</a:t>
            </a:r>
            <a:endParaRPr lang="zh-CN" altLang="en-US" sz="1400" dirty="0">
              <a:solidFill>
                <a:schemeClr val="accent6"/>
              </a:solidFill>
            </a:endParaRPr>
          </a:p>
          <a:p>
            <a:pPr>
              <a:lnSpc>
                <a:spcPts val="2200"/>
              </a:lnSpc>
            </a:pPr>
            <a:r>
              <a:rPr lang="en-US" altLang="zh-CN" sz="1400" dirty="0">
                <a:solidFill>
                  <a:schemeClr val="tx1">
                    <a:lumMod val="65000"/>
                    <a:lumOff val="35000"/>
                  </a:schemeClr>
                </a:solidFill>
              </a:rPr>
              <a:t>s = Series(</a:t>
            </a:r>
            <a:r>
              <a:rPr lang="en-US" altLang="zh-CN" sz="1400" dirty="0" err="1">
                <a:solidFill>
                  <a:schemeClr val="tx1">
                    <a:lumMod val="65000"/>
                    <a:lumOff val="35000"/>
                  </a:schemeClr>
                </a:solidFill>
              </a:rPr>
              <a:t>np.</a:t>
            </a:r>
            <a:r>
              <a:rPr lang="en-US" altLang="zh-CN" sz="1400" dirty="0" err="1">
                <a:solidFill>
                  <a:schemeClr val="accent2"/>
                </a:solidFill>
              </a:rPr>
              <a:t>arange</a:t>
            </a:r>
            <a:r>
              <a:rPr lang="en-US" altLang="zh-CN" sz="1400" dirty="0">
                <a:solidFill>
                  <a:schemeClr val="tx1">
                    <a:lumMod val="65000"/>
                    <a:lumOff val="35000"/>
                  </a:schemeClr>
                </a:solidFill>
              </a:rPr>
              <a:t>(4), </a:t>
            </a:r>
            <a:r>
              <a:rPr lang="en-US" altLang="zh-CN" sz="1400" dirty="0">
                <a:solidFill>
                  <a:srgbClr val="7030A0"/>
                </a:solidFill>
              </a:rPr>
              <a:t>index</a:t>
            </a:r>
            <a:r>
              <a:rPr lang="en-US" altLang="zh-CN" sz="1400" dirty="0">
                <a:solidFill>
                  <a:schemeClr val="tx1">
                    <a:lumMod val="65000"/>
                    <a:lumOff val="35000"/>
                  </a:schemeClr>
                </a:solidFill>
              </a:rPr>
              <a:t>=</a:t>
            </a:r>
            <a:r>
              <a:rPr lang="en-US" altLang="zh-CN" sz="1400" dirty="0">
                <a:solidFill>
                  <a:schemeClr val="accent2"/>
                </a:solidFill>
              </a:rPr>
              <a:t>list</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abcd</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ndParaRPr>
          </a:p>
          <a:p>
            <a:pPr>
              <a:lnSpc>
                <a:spcPts val="2200"/>
              </a:lnSpc>
            </a:pPr>
            <a:r>
              <a:rPr lang="en-US" altLang="zh-CN" sz="1400" dirty="0">
                <a:solidFill>
                  <a:schemeClr val="accent6"/>
                </a:solidFill>
              </a:rPr>
              <a:t># </a:t>
            </a:r>
            <a:r>
              <a:rPr lang="zh-CN" altLang="en-US" sz="1400" dirty="0">
                <a:solidFill>
                  <a:schemeClr val="accent6"/>
                </a:solidFill>
              </a:rPr>
              <a:t>输出索引</a:t>
            </a:r>
            <a:r>
              <a:rPr lang="en-US" altLang="zh-CN" sz="1400" dirty="0">
                <a:solidFill>
                  <a:schemeClr val="accent6"/>
                </a:solidFill>
              </a:rPr>
              <a:t>b</a:t>
            </a:r>
            <a:r>
              <a:rPr lang="zh-CN" altLang="en-US" sz="1400" dirty="0">
                <a:solidFill>
                  <a:schemeClr val="accent6"/>
                </a:solidFill>
              </a:rPr>
              <a:t>的值</a:t>
            </a:r>
            <a:endParaRPr lang="zh-CN" altLang="en-US" sz="1400" dirty="0">
              <a:solidFill>
                <a:schemeClr val="accent6"/>
              </a:solidFill>
            </a:endParaRP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s['</a:t>
            </a:r>
            <a:r>
              <a:rPr lang="en-US" altLang="zh-CN" sz="1400" dirty="0">
                <a:solidFill>
                  <a:schemeClr val="accent2"/>
                </a:solidFill>
              </a:rPr>
              <a:t>b</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ndParaRP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s[</a:t>
            </a:r>
            <a:r>
              <a:rPr lang="en-US" altLang="zh-CN" sz="1400" dirty="0">
                <a:solidFill>
                  <a:schemeClr val="accent2"/>
                </a:solidFill>
              </a:rPr>
              <a:t>1</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ndParaRPr>
          </a:p>
        </p:txBody>
      </p:sp>
      <p:sp>
        <p:nvSpPr>
          <p:cNvPr id="10" name="标题 1"/>
          <p:cNvSpPr txBox="1"/>
          <p:nvPr/>
        </p:nvSpPr>
        <p:spPr>
          <a:xfrm>
            <a:off x="6423101" y="2795845"/>
            <a:ext cx="3051626" cy="940710"/>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smtClean="0">
                <a:solidFill>
                  <a:schemeClr val="accent6">
                    <a:lumMod val="60000"/>
                    <a:lumOff val="40000"/>
                  </a:schemeClr>
                </a:solidFill>
              </a:rPr>
              <a:t>##  Series</a:t>
            </a:r>
            <a:r>
              <a:rPr lang="zh-CN" altLang="en-US" sz="1400" dirty="0" smtClean="0">
                <a:solidFill>
                  <a:schemeClr val="accent6">
                    <a:lumMod val="60000"/>
                    <a:lumOff val="40000"/>
                  </a:schemeClr>
                </a:solidFill>
              </a:rPr>
              <a:t>对象两种索引定位</a:t>
            </a:r>
            <a:r>
              <a:rPr lang="en-US" altLang="zh-CN" sz="1400" dirty="0" smtClean="0">
                <a:solidFill>
                  <a:schemeClr val="accent6">
                    <a:lumMod val="60000"/>
                    <a:lumOff val="40000"/>
                  </a:schemeClr>
                </a:solidFill>
              </a:rPr>
              <a:t> ##</a:t>
            </a:r>
            <a:endParaRPr lang="en-US" altLang="zh-CN" sz="1400" dirty="0" smtClean="0">
              <a:solidFill>
                <a:schemeClr val="accent6">
                  <a:lumMod val="60000"/>
                  <a:lumOff val="40000"/>
                </a:schemeClr>
              </a:solidFill>
            </a:endParaRPr>
          </a:p>
          <a:p>
            <a:pPr>
              <a:lnSpc>
                <a:spcPts val="2200"/>
              </a:lnSpc>
            </a:pPr>
            <a:r>
              <a:rPr lang="en-US" altLang="zh-CN" sz="1400" dirty="0">
                <a:solidFill>
                  <a:schemeClr val="bg1">
                    <a:lumMod val="95000"/>
                  </a:schemeClr>
                </a:solidFill>
              </a:rPr>
              <a:t>1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1</a:t>
            </a:r>
            <a:endParaRPr lang="en-US" altLang="zh-CN" sz="1400" dirty="0" smtClean="0">
              <a:solidFill>
                <a:schemeClr val="bg1">
                  <a:lumMod val="95000"/>
                </a:schemeClr>
              </a:solidFill>
            </a:endParaRPr>
          </a:p>
        </p:txBody>
      </p:sp>
      <p:sp>
        <p:nvSpPr>
          <p:cNvPr id="13" name="矩形 12"/>
          <p:cNvSpPr/>
          <p:nvPr/>
        </p:nvSpPr>
        <p:spPr>
          <a:xfrm>
            <a:off x="1683838" y="4106679"/>
            <a:ext cx="8301991" cy="461665"/>
          </a:xfrm>
          <a:prstGeom prst="rect">
            <a:avLst/>
          </a:prstGeom>
          <a:solidFill>
            <a:schemeClr val="accent4">
              <a:lumMod val="60000"/>
              <a:lumOff val="40000"/>
            </a:schemeClr>
          </a:solidFill>
        </p:spPr>
        <p:txBody>
          <a:bodyPr wrap="square">
            <a:spAutoFit/>
          </a:bodyPr>
          <a:lstStyle/>
          <a:p>
            <a:pPr>
              <a:lnSpc>
                <a:spcPct val="150000"/>
              </a:lnSpc>
            </a:pP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利用</a:t>
            </a:r>
            <a:r>
              <a:rPr lang="zh-CN" altLang="en-US" sz="1600" b="1" dirty="0" smtClean="0">
                <a:solidFill>
                  <a:schemeClr val="accent4">
                    <a:lumMod val="50000"/>
                  </a:schemeClr>
                </a:solidFill>
                <a:latin typeface="微软雅黑" panose="020B0503020204020204" pitchFamily="34" charset="-122"/>
                <a:ea typeface="微软雅黑" panose="020B0503020204020204" pitchFamily="34" charset="-122"/>
              </a:rPr>
              <a:t>索引标签</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做切片的运算与普通的</a:t>
            </a:r>
            <a:r>
              <a:rPr lang="en-US" altLang="zh-CN" sz="1600" dirty="0" smtClean="0">
                <a:solidFill>
                  <a:schemeClr val="accent4">
                    <a:lumMod val="50000"/>
                  </a:schemeClr>
                </a:solidFill>
                <a:latin typeface="微软雅黑" panose="020B0503020204020204" pitchFamily="34" charset="-122"/>
                <a:ea typeface="微软雅黑" panose="020B0503020204020204" pitchFamily="34" charset="-122"/>
              </a:rPr>
              <a:t>Python</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切片运算不同，</a:t>
            </a:r>
            <a:r>
              <a:rPr lang="zh-CN" altLang="en-US" sz="1600" b="1" dirty="0" smtClean="0">
                <a:solidFill>
                  <a:schemeClr val="accent4">
                    <a:lumMod val="50000"/>
                  </a:schemeClr>
                </a:solidFill>
                <a:latin typeface="微软雅黑" panose="020B0503020204020204" pitchFamily="34" charset="-122"/>
                <a:ea typeface="微软雅黑" panose="020B0503020204020204" pitchFamily="34" charset="-122"/>
              </a:rPr>
              <a:t>其末端是包含的</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a:t>
            </a:r>
            <a:r>
              <a:rPr lang="en-US" altLang="zh-CN" sz="1600" dirty="0" smtClean="0">
                <a:solidFill>
                  <a:schemeClr val="accent4">
                    <a:lumMod val="50000"/>
                  </a:schemeClr>
                </a:solidFill>
                <a:latin typeface="微软雅黑" panose="020B0503020204020204" pitchFamily="34" charset="-122"/>
                <a:ea typeface="微软雅黑" panose="020B0503020204020204" pitchFamily="34" charset="-122"/>
              </a:rPr>
              <a:t>inclusive</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a:t>
            </a:r>
            <a:endParaRPr lang="zh-CN" altLang="en-US" sz="1600" dirty="0">
              <a:solidFill>
                <a:schemeClr val="accent4">
                  <a:lumMod val="50000"/>
                </a:schemeClr>
              </a:solidFill>
              <a:latin typeface="微软雅黑" panose="020B0503020204020204" pitchFamily="34" charset="-122"/>
              <a:ea typeface="微软雅黑" panose="020B0503020204020204" pitchFamily="34" charset="-122"/>
            </a:endParaRPr>
          </a:p>
        </p:txBody>
      </p:sp>
      <p:sp>
        <p:nvSpPr>
          <p:cNvPr id="14" name="标题 1"/>
          <p:cNvSpPr txBox="1"/>
          <p:nvPr/>
        </p:nvSpPr>
        <p:spPr>
          <a:xfrm>
            <a:off x="1684309" y="4710421"/>
            <a:ext cx="4858480" cy="1900833"/>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使用索引标签的切片</a:t>
            </a:r>
            <a:endParaRPr lang="zh-CN" altLang="en-US" sz="1400" dirty="0">
              <a:solidFill>
                <a:schemeClr val="accent6"/>
              </a:solidFill>
            </a:endParaRPr>
          </a:p>
          <a:p>
            <a:pPr>
              <a:lnSpc>
                <a:spcPts val="2200"/>
              </a:lnSpc>
            </a:pPr>
            <a:r>
              <a:rPr lang="en-US" altLang="zh-CN" sz="1400" dirty="0" smtClean="0">
                <a:solidFill>
                  <a:srgbClr val="0563C1"/>
                </a:solidFill>
              </a:rPr>
              <a:t>print</a:t>
            </a:r>
            <a:r>
              <a:rPr lang="en-US" altLang="zh-CN" sz="1400" dirty="0" smtClean="0">
                <a:solidFill>
                  <a:schemeClr val="tx1">
                    <a:lumMod val="65000"/>
                    <a:lumOff val="35000"/>
                  </a:schemeClr>
                </a:solidFill>
              </a:rPr>
              <a:t> </a:t>
            </a:r>
            <a:r>
              <a:rPr lang="en-US" altLang="zh-CN" sz="1400" dirty="0" smtClean="0">
                <a:solidFill>
                  <a:schemeClr val="accent2"/>
                </a:solidFill>
              </a:rPr>
              <a:t>s</a:t>
            </a:r>
            <a:r>
              <a:rPr lang="en-US" altLang="zh-CN" sz="1400" dirty="0" smtClean="0">
                <a:solidFill>
                  <a:schemeClr val="tx1">
                    <a:lumMod val="65000"/>
                    <a:lumOff val="35000"/>
                  </a:schemeClr>
                </a:solidFill>
              </a:rPr>
              <a:t>['</a:t>
            </a:r>
            <a:r>
              <a:rPr lang="en-US" altLang="zh-CN" sz="1400" dirty="0" err="1" smtClean="0">
                <a:solidFill>
                  <a:schemeClr val="tx1">
                    <a:lumMod val="65000"/>
                    <a:lumOff val="35000"/>
                  </a:schemeClr>
                </a:solidFill>
              </a:rPr>
              <a:t>b':'c</a:t>
            </a:r>
            <a:r>
              <a:rPr lang="en-US" altLang="zh-CN" sz="1400" dirty="0" smtClean="0">
                <a:solidFill>
                  <a:schemeClr val="tx1">
                    <a:lumMod val="65000"/>
                    <a:lumOff val="35000"/>
                  </a:schemeClr>
                </a:solidFill>
              </a:rPr>
              <a:t>']</a:t>
            </a:r>
            <a:endParaRPr lang="en-US" altLang="zh-CN" sz="1400" dirty="0" smtClean="0">
              <a:solidFill>
                <a:schemeClr val="tx1">
                  <a:lumMod val="65000"/>
                  <a:lumOff val="35000"/>
                </a:schemeClr>
              </a:solidFill>
            </a:endParaRPr>
          </a:p>
          <a:p>
            <a:pPr>
              <a:lnSpc>
                <a:spcPts val="2200"/>
              </a:lnSpc>
            </a:pPr>
            <a:r>
              <a:rPr lang="en-US" altLang="zh-CN" sz="1400" dirty="0" smtClean="0">
                <a:solidFill>
                  <a:schemeClr val="accent6"/>
                </a:solidFill>
              </a:rPr>
              <a:t># </a:t>
            </a:r>
            <a:r>
              <a:rPr lang="zh-CN" altLang="en-US" sz="1400" dirty="0" smtClean="0">
                <a:solidFill>
                  <a:schemeClr val="accent6"/>
                </a:solidFill>
              </a:rPr>
              <a:t>使用索引标签切片并赋值</a:t>
            </a:r>
            <a:endParaRPr lang="zh-CN" altLang="en-US" sz="1400" dirty="0" smtClean="0">
              <a:solidFill>
                <a:schemeClr val="accent6"/>
              </a:solidFill>
            </a:endParaRPr>
          </a:p>
          <a:p>
            <a:pPr>
              <a:lnSpc>
                <a:spcPts val="2200"/>
              </a:lnSpc>
            </a:pPr>
            <a:r>
              <a:rPr lang="en-US" altLang="zh-CN" sz="1400" dirty="0" smtClean="0">
                <a:solidFill>
                  <a:schemeClr val="accent2"/>
                </a:solidFill>
              </a:rPr>
              <a:t>s</a:t>
            </a:r>
            <a:r>
              <a:rPr lang="en-US" altLang="zh-CN" sz="1400" dirty="0" smtClean="0">
                <a:solidFill>
                  <a:schemeClr val="tx1">
                    <a:lumMod val="65000"/>
                    <a:lumOff val="35000"/>
                  </a:schemeClr>
                </a:solidFill>
              </a:rPr>
              <a:t>['</a:t>
            </a:r>
            <a:r>
              <a:rPr lang="en-US" altLang="zh-CN" sz="1400" dirty="0" err="1" smtClean="0">
                <a:solidFill>
                  <a:schemeClr val="tx1">
                    <a:lumMod val="65000"/>
                    <a:lumOff val="35000"/>
                  </a:schemeClr>
                </a:solidFill>
              </a:rPr>
              <a:t>b','c</a:t>
            </a:r>
            <a:r>
              <a:rPr lang="en-US" altLang="zh-CN" sz="1400" dirty="0" smtClean="0">
                <a:solidFill>
                  <a:schemeClr val="tx1">
                    <a:lumMod val="65000"/>
                    <a:lumOff val="35000"/>
                  </a:schemeClr>
                </a:solidFill>
              </a:rPr>
              <a:t>'] = 5</a:t>
            </a:r>
            <a:endParaRPr lang="en-US" altLang="zh-CN" sz="1400" dirty="0" smtClean="0">
              <a:solidFill>
                <a:schemeClr val="tx1">
                  <a:lumMod val="65000"/>
                  <a:lumOff val="35000"/>
                </a:schemeClr>
              </a:solidFill>
            </a:endParaRPr>
          </a:p>
          <a:p>
            <a:pPr>
              <a:lnSpc>
                <a:spcPts val="2200"/>
              </a:lnSpc>
            </a:pPr>
            <a:r>
              <a:rPr lang="en-US" altLang="zh-CN" sz="1400" dirty="0" smtClean="0">
                <a:solidFill>
                  <a:srgbClr val="0563C1"/>
                </a:solidFill>
              </a:rPr>
              <a:t>print</a:t>
            </a:r>
            <a:r>
              <a:rPr lang="en-US" altLang="zh-CN" sz="1400" dirty="0" smtClean="0">
                <a:solidFill>
                  <a:schemeClr val="tx1">
                    <a:lumMod val="65000"/>
                    <a:lumOff val="35000"/>
                  </a:schemeClr>
                </a:solidFill>
              </a:rPr>
              <a:t> s</a:t>
            </a:r>
            <a:endParaRPr lang="en-US" altLang="zh-CN" sz="1400" dirty="0">
              <a:solidFill>
                <a:schemeClr val="tx1">
                  <a:lumMod val="65000"/>
                  <a:lumOff val="35000"/>
                </a:schemeClr>
              </a:solidFill>
            </a:endParaRPr>
          </a:p>
        </p:txBody>
      </p:sp>
      <p:sp>
        <p:nvSpPr>
          <p:cNvPr id="15" name="标题 1"/>
          <p:cNvSpPr txBox="1"/>
          <p:nvPr/>
        </p:nvSpPr>
        <p:spPr>
          <a:xfrm>
            <a:off x="6560457" y="4909918"/>
            <a:ext cx="1857828" cy="1261602"/>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smtClean="0">
                <a:solidFill>
                  <a:schemeClr val="accent6">
                    <a:lumMod val="60000"/>
                    <a:lumOff val="40000"/>
                  </a:schemeClr>
                </a:solidFill>
              </a:rPr>
              <a:t>## df1</a:t>
            </a:r>
            <a:r>
              <a:rPr lang="zh-CN" altLang="en-US" sz="1400" dirty="0" smtClean="0">
                <a:solidFill>
                  <a:schemeClr val="accent6">
                    <a:lumMod val="60000"/>
                    <a:lumOff val="40000"/>
                  </a:schemeClr>
                </a:solidFill>
              </a:rPr>
              <a:t>输出 </a:t>
            </a:r>
            <a:r>
              <a:rPr lang="en-US" altLang="zh-CN" sz="1400" dirty="0" smtClean="0">
                <a:solidFill>
                  <a:schemeClr val="accent6">
                    <a:lumMod val="60000"/>
                    <a:lumOff val="40000"/>
                  </a:schemeClr>
                </a:solidFill>
              </a:rPr>
              <a:t>##                                                                       </a:t>
            </a:r>
            <a:endParaRPr lang="en-US" altLang="zh-CN" sz="1400" dirty="0">
              <a:solidFill>
                <a:schemeClr val="accent6">
                  <a:lumMod val="60000"/>
                  <a:lumOff val="40000"/>
                </a:schemeClr>
              </a:solidFill>
            </a:endParaRPr>
          </a:p>
          <a:p>
            <a:pPr>
              <a:lnSpc>
                <a:spcPts val="2200"/>
              </a:lnSpc>
            </a:pPr>
            <a:r>
              <a:rPr lang="en-US" altLang="zh-CN" sz="1400" dirty="0">
                <a:solidFill>
                  <a:schemeClr val="bg1">
                    <a:lumMod val="95000"/>
                  </a:schemeClr>
                </a:solidFill>
              </a:rPr>
              <a:t>b    1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c    2                                                                                  </a:t>
            </a:r>
            <a:endParaRPr lang="en-US" altLang="zh-CN" sz="1400" dirty="0">
              <a:solidFill>
                <a:schemeClr val="bg1">
                  <a:lumMod val="95000"/>
                </a:schemeClr>
              </a:solidFill>
            </a:endParaRPr>
          </a:p>
          <a:p>
            <a:pPr>
              <a:lnSpc>
                <a:spcPts val="2200"/>
              </a:lnSpc>
            </a:pPr>
            <a:r>
              <a:rPr lang="en-US" altLang="zh-CN" sz="1400" dirty="0" err="1">
                <a:solidFill>
                  <a:schemeClr val="bg1">
                    <a:lumMod val="95000"/>
                  </a:schemeClr>
                </a:solidFill>
              </a:rPr>
              <a:t>dtype</a:t>
            </a:r>
            <a:r>
              <a:rPr lang="en-US" altLang="zh-CN" sz="1400" dirty="0">
                <a:solidFill>
                  <a:schemeClr val="bg1">
                    <a:lumMod val="95000"/>
                  </a:schemeClr>
                </a:solidFill>
              </a:rPr>
              <a:t>: int64                                                                            </a:t>
            </a:r>
            <a:endParaRPr lang="en-US" altLang="zh-CN" sz="1400" dirty="0">
              <a:solidFill>
                <a:schemeClr val="bg1">
                  <a:lumMod val="95000"/>
                </a:schemeClr>
              </a:solidFill>
            </a:endParaRPr>
          </a:p>
        </p:txBody>
      </p:sp>
      <p:sp>
        <p:nvSpPr>
          <p:cNvPr id="16" name="标题 1"/>
          <p:cNvSpPr txBox="1"/>
          <p:nvPr/>
        </p:nvSpPr>
        <p:spPr>
          <a:xfrm>
            <a:off x="8618383" y="4724936"/>
            <a:ext cx="1712687" cy="1775025"/>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smtClean="0">
                <a:solidFill>
                  <a:schemeClr val="accent6">
                    <a:lumMod val="60000"/>
                    <a:lumOff val="40000"/>
                  </a:schemeClr>
                </a:solidFill>
              </a:rPr>
              <a:t>## df1</a:t>
            </a:r>
            <a:r>
              <a:rPr lang="zh-CN" altLang="en-US" sz="1400" dirty="0" smtClean="0">
                <a:solidFill>
                  <a:schemeClr val="accent6">
                    <a:lumMod val="60000"/>
                    <a:lumOff val="40000"/>
                  </a:schemeClr>
                </a:solidFill>
              </a:rPr>
              <a:t>输出 </a:t>
            </a:r>
            <a:r>
              <a:rPr lang="en-US" altLang="zh-CN" sz="1400" dirty="0" smtClean="0">
                <a:solidFill>
                  <a:schemeClr val="accent6">
                    <a:lumMod val="60000"/>
                    <a:lumOff val="40000"/>
                  </a:schemeClr>
                </a:solidFill>
              </a:rPr>
              <a:t>##                                                                       </a:t>
            </a:r>
            <a:endParaRPr lang="en-US" altLang="zh-CN" sz="1400" dirty="0">
              <a:solidFill>
                <a:schemeClr val="accent6">
                  <a:lumMod val="60000"/>
                  <a:lumOff val="40000"/>
                </a:schemeClr>
              </a:solidFill>
            </a:endParaRPr>
          </a:p>
          <a:p>
            <a:pPr>
              <a:lnSpc>
                <a:spcPts val="2200"/>
              </a:lnSpc>
            </a:pPr>
            <a:r>
              <a:rPr lang="en-US" altLang="zh-CN" sz="1400" dirty="0" smtClean="0">
                <a:solidFill>
                  <a:schemeClr val="bg1">
                    <a:lumMod val="95000"/>
                  </a:schemeClr>
                </a:solidFill>
              </a:rPr>
              <a:t>a    </a:t>
            </a:r>
            <a:r>
              <a:rPr lang="en-US" altLang="zh-CN" sz="1400" dirty="0">
                <a:solidFill>
                  <a:schemeClr val="bg1">
                    <a:lumMod val="95000"/>
                  </a:schemeClr>
                </a:solidFill>
              </a:rPr>
              <a:t>0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b    5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c    5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d    3                                                                                  </a:t>
            </a:r>
            <a:endParaRPr lang="en-US" altLang="zh-CN" sz="1400" dirty="0">
              <a:solidFill>
                <a:schemeClr val="bg1">
                  <a:lumMod val="95000"/>
                </a:schemeClr>
              </a:solidFill>
            </a:endParaRPr>
          </a:p>
          <a:p>
            <a:pPr>
              <a:lnSpc>
                <a:spcPts val="2200"/>
              </a:lnSpc>
            </a:pPr>
            <a:r>
              <a:rPr lang="en-US" altLang="zh-CN" sz="1400" dirty="0" err="1">
                <a:solidFill>
                  <a:schemeClr val="bg1">
                    <a:lumMod val="95000"/>
                  </a:schemeClr>
                </a:solidFill>
              </a:rPr>
              <a:t>dtype</a:t>
            </a:r>
            <a:r>
              <a:rPr lang="en-US" altLang="zh-CN" sz="1400" dirty="0">
                <a:solidFill>
                  <a:schemeClr val="bg1">
                    <a:lumMod val="95000"/>
                  </a:schemeClr>
                </a:solidFill>
              </a:rPr>
              <a:t>: int64 </a:t>
            </a:r>
            <a:endParaRPr lang="en-US" altLang="zh-CN" sz="1400" dirty="0" smtClean="0">
              <a:solidFill>
                <a:schemeClr val="bg1">
                  <a:lumMod val="9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anim calcmode="lin" valueType="num">
                                      <p:cBhvr>
                                        <p:cTn id="12" dur="500" fill="hold"/>
                                        <p:tgtEl>
                                          <p:spTgt spid="9"/>
                                        </p:tgtEl>
                                        <p:attrNameLst>
                                          <p:attrName>ppt_x</p:attrName>
                                        </p:attrNameLst>
                                      </p:cBhvr>
                                      <p:tavLst>
                                        <p:tav tm="0">
                                          <p:val>
                                            <p:strVal val="#ppt_x"/>
                                          </p:val>
                                        </p:tav>
                                        <p:tav tm="100000">
                                          <p:val>
                                            <p:strVal val="#ppt_x"/>
                                          </p:val>
                                        </p:tav>
                                      </p:tavLst>
                                    </p:anim>
                                    <p:anim calcmode="lin" valueType="num">
                                      <p:cBhvr>
                                        <p:cTn id="13"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par>
                          <p:cTn id="24" fill="hold">
                            <p:stCondLst>
                              <p:cond delay="500"/>
                            </p:stCondLst>
                            <p:childTnLst>
                              <p:par>
                                <p:cTn id="25" presetID="42"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anim calcmode="lin" valueType="num">
                                      <p:cBhvr>
                                        <p:cTn id="28" dur="500" fill="hold"/>
                                        <p:tgtEl>
                                          <p:spTgt spid="14"/>
                                        </p:tgtEl>
                                        <p:attrNameLst>
                                          <p:attrName>ppt_x</p:attrName>
                                        </p:attrNameLst>
                                      </p:cBhvr>
                                      <p:tavLst>
                                        <p:tav tm="0">
                                          <p:val>
                                            <p:strVal val="#ppt_x"/>
                                          </p:val>
                                        </p:tav>
                                        <p:tav tm="100000">
                                          <p:val>
                                            <p:strVal val="#ppt_x"/>
                                          </p:val>
                                        </p:tav>
                                      </p:tavLst>
                                    </p:anim>
                                    <p:anim calcmode="lin" valueType="num">
                                      <p:cBhvr>
                                        <p:cTn id="29"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P spid="13" grpId="0" animBg="1"/>
      <p:bldP spid="14" grpId="0" animBg="1"/>
      <p:bldP spid="15"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模块介绍</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1" name="矩形 10"/>
          <p:cNvSpPr/>
          <p:nvPr/>
        </p:nvSpPr>
        <p:spPr>
          <a:xfrm>
            <a:off x="1379036" y="1628998"/>
            <a:ext cx="10246906" cy="1200329"/>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Pandas</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是</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在科学计算和数据分析领域的</a:t>
            </a:r>
            <a:r>
              <a:rPr lang="zh-CN" altLang="en-US" sz="1600" dirty="0" smtClean="0">
                <a:ln w="0"/>
                <a:solidFill>
                  <a:srgbClr val="C00000"/>
                </a:solidFill>
                <a:latin typeface="微软雅黑" panose="020B0503020204020204" pitchFamily="34" charset="-122"/>
                <a:ea typeface="微软雅黑" panose="020B0503020204020204" pitchFamily="34" charset="-122"/>
              </a:rPr>
              <a:t>核心模块</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它含有使数据分析工作变得</a:t>
            </a:r>
            <a:r>
              <a:rPr lang="zh-CN" altLang="en-US" sz="1600" dirty="0" smtClean="0">
                <a:ln w="0"/>
                <a:solidFill>
                  <a:schemeClr val="accent2"/>
                </a:solidFill>
                <a:latin typeface="微软雅黑" panose="020B0503020204020204" pitchFamily="34" charset="-122"/>
                <a:ea typeface="微软雅黑" panose="020B0503020204020204" pitchFamily="34" charset="-122"/>
              </a:rPr>
              <a:t>更快更简单的</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高级</a:t>
            </a:r>
            <a:r>
              <a:rPr lang="zh-CN" altLang="en-US" sz="1600" dirty="0" smtClean="0">
                <a:ln w="0"/>
                <a:solidFill>
                  <a:srgbClr val="C00000"/>
                </a:solidFill>
                <a:latin typeface="微软雅黑" panose="020B0503020204020204" pitchFamily="34" charset="-122"/>
                <a:ea typeface="微软雅黑" panose="020B0503020204020204" pitchFamily="34" charset="-122"/>
              </a:rPr>
              <a:t>数据结构</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和</a:t>
            </a:r>
            <a:r>
              <a:rPr lang="zh-CN" altLang="en-US" sz="1600" dirty="0" smtClean="0">
                <a:ln w="0"/>
                <a:solidFill>
                  <a:srgbClr val="C00000"/>
                </a:solidFill>
                <a:latin typeface="微软雅黑" panose="020B0503020204020204" pitchFamily="34" charset="-122"/>
                <a:ea typeface="微软雅黑" panose="020B0503020204020204" pitchFamily="34" charset="-122"/>
              </a:rPr>
              <a:t>操作工具</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Pandas</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是</a:t>
            </a:r>
            <a:r>
              <a:rPr lang="zh-CN" altLang="en-US" sz="1600" dirty="0" smtClean="0">
                <a:ln w="0"/>
                <a:solidFill>
                  <a:schemeClr val="accent2"/>
                </a:solidFill>
                <a:latin typeface="微软雅黑" panose="020B0503020204020204" pitchFamily="34" charset="-122"/>
                <a:ea typeface="微软雅黑" panose="020B0503020204020204" pitchFamily="34" charset="-122"/>
              </a:rPr>
              <a:t>基于</a:t>
            </a:r>
            <a:r>
              <a:rPr lang="en-US" altLang="zh-CN" sz="1600" dirty="0" err="1" smtClean="0">
                <a:ln w="0"/>
                <a:solidFill>
                  <a:schemeClr val="accent2"/>
                </a:solidFill>
                <a:latin typeface="微软雅黑" panose="020B0503020204020204" pitchFamily="34" charset="-122"/>
                <a:ea typeface="微软雅黑" panose="020B0503020204020204" pitchFamily="34" charset="-122"/>
              </a:rPr>
              <a:t>NumPy</a:t>
            </a:r>
            <a:r>
              <a:rPr lang="zh-CN" altLang="en-US" sz="1600" dirty="0" smtClean="0">
                <a:ln w="0"/>
                <a:solidFill>
                  <a:schemeClr val="accent2"/>
                </a:solidFill>
                <a:latin typeface="微软雅黑" panose="020B0503020204020204" pitchFamily="34" charset="-122"/>
                <a:ea typeface="微软雅黑" panose="020B0503020204020204" pitchFamily="34" charset="-122"/>
              </a:rPr>
              <a:t>构建</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的，让以</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NumPy</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为中心的应用</a:t>
            </a:r>
            <a:r>
              <a:rPr lang="zh-CN" altLang="en-US" sz="1600" dirty="0" smtClean="0">
                <a:ln w="0"/>
                <a:solidFill>
                  <a:schemeClr val="accent6"/>
                </a:solidFill>
                <a:latin typeface="微软雅黑" panose="020B0503020204020204" pitchFamily="34" charset="-122"/>
                <a:ea typeface="微软雅黑" panose="020B0503020204020204" pitchFamily="34" charset="-122"/>
              </a:rPr>
              <a:t>变得更加简洁</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871036" y="978368"/>
            <a:ext cx="3202223" cy="477054"/>
          </a:xfrm>
          <a:prstGeom prst="rect">
            <a:avLst/>
          </a:prstGeom>
        </p:spPr>
        <p:txBody>
          <a:bodyPr wrap="none">
            <a:spAutoFit/>
          </a:bodyPr>
          <a:lstStyle/>
          <a:p>
            <a:r>
              <a:rPr lang="en-US" altLang="zh-CN" sz="2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1.1 Pandas</a:t>
            </a:r>
            <a:r>
              <a:rPr lang="zh-CN" altLang="en-US" sz="2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模块介绍</a:t>
            </a:r>
            <a:endParaRPr lang="zh-CN" altLang="en-US" sz="25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9" name="矩形 8"/>
          <p:cNvSpPr/>
          <p:nvPr/>
        </p:nvSpPr>
        <p:spPr>
          <a:xfrm>
            <a:off x="1379036" y="2938372"/>
            <a:ext cx="2629246" cy="369332"/>
          </a:xfrm>
          <a:prstGeom prst="rect">
            <a:avLst/>
          </a:prstGeom>
        </p:spPr>
        <p:txBody>
          <a:bodyPr wrap="none">
            <a:spAutoFit/>
          </a:bodyPr>
          <a:lstStyle/>
          <a:p>
            <a:r>
              <a:rPr lang="en-US" altLang="zh-CN"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Pandas</a:t>
            </a:r>
            <a:r>
              <a:rPr lang="zh-CN" altLang="en-US"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模块特色功能：</a:t>
            </a:r>
            <a:endParaRPr lang="zh-CN" altLang="en-US"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0" name="矩形 9"/>
          <p:cNvSpPr/>
          <p:nvPr/>
        </p:nvSpPr>
        <p:spPr>
          <a:xfrm>
            <a:off x="1379036" y="3355603"/>
            <a:ext cx="9317993" cy="2677656"/>
          </a:xfrm>
          <a:prstGeom prst="rect">
            <a:avLst/>
          </a:prstGeom>
        </p:spPr>
        <p:txBody>
          <a:bodyPr wrap="square">
            <a:spAutoFit/>
          </a:bodyPr>
          <a:lstStyle/>
          <a:p>
            <a:pPr marL="342900" indent="-342900">
              <a:lnSpc>
                <a:spcPct val="150000"/>
              </a:lnSpc>
              <a:buFont typeface="+mj-lt"/>
              <a:buAutoNum type="arabicPeriod"/>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具备按轴自动或显示数据对其功能的数据结构。这可以防止许多由于数据未对齐以及来自不同数据源（索引方式不同）的数据而导致的常见错误。</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集成时间序列功能。</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既能处理时间序列数据也能处理非时间序列数据的数据结构。</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数学运算和约简（比如对某个轴求和）可以根据不同的元数据（轴编号）执行。</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灵活处理缺失数据。</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合并及其他出现的常见数据库（例如基于</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SQL</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的）中的关系型运算。</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anim calcmode="lin" valueType="num">
                                      <p:cBhvr>
                                        <p:cTn id="12" dur="500" fill="hold"/>
                                        <p:tgtEl>
                                          <p:spTgt spid="10"/>
                                        </p:tgtEl>
                                        <p:attrNameLst>
                                          <p:attrName>ppt_x</p:attrName>
                                        </p:attrNameLst>
                                      </p:cBhvr>
                                      <p:tavLst>
                                        <p:tav tm="0">
                                          <p:val>
                                            <p:strVal val="#ppt_x"/>
                                          </p:val>
                                        </p:tav>
                                        <p:tav tm="100000">
                                          <p:val>
                                            <p:strVal val="#ppt_x"/>
                                          </p:val>
                                        </p:tav>
                                      </p:tavLst>
                                    </p:anim>
                                    <p:anim calcmode="lin" valueType="num">
                                      <p:cBhvr>
                                        <p:cTn id="13"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算数运算和数据对齐</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2" name="矩形 11"/>
          <p:cNvSpPr/>
          <p:nvPr/>
        </p:nvSpPr>
        <p:spPr>
          <a:xfrm>
            <a:off x="871036" y="978368"/>
            <a:ext cx="3651962" cy="477054"/>
          </a:xfrm>
          <a:prstGeom prst="rect">
            <a:avLst/>
          </a:prstGeom>
        </p:spPr>
        <p:txBody>
          <a:bodyPr wrap="none">
            <a:spAutoFit/>
          </a:bodyPr>
          <a:lstStyle/>
          <a:p>
            <a:r>
              <a:rPr lang="en-US" altLang="zh-CN" sz="2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2.4 </a:t>
            </a:r>
            <a:r>
              <a:rPr lang="zh-CN" altLang="en-US" sz="2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算数运算和数据对齐</a:t>
            </a:r>
            <a:endParaRPr lang="zh-CN" altLang="en-US" sz="25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8" name="矩形 7"/>
          <p:cNvSpPr/>
          <p:nvPr/>
        </p:nvSpPr>
        <p:spPr>
          <a:xfrm>
            <a:off x="1394433" y="1607388"/>
            <a:ext cx="1005733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Pandas</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最重要的一个功能是，它可以对不同索引的对象进行算数运算。</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在将对象相加时，如果存在不同索引对，则结果的索引就是该索引对的</a:t>
            </a:r>
            <a:r>
              <a:rPr lang="zh-CN" altLang="en-US" sz="1600" dirty="0" smtClean="0">
                <a:ln w="0"/>
                <a:solidFill>
                  <a:schemeClr val="accent2"/>
                </a:solidFill>
                <a:latin typeface="微软雅黑" panose="020B0503020204020204" pitchFamily="34" charset="-122"/>
                <a:ea typeface="微软雅黑" panose="020B0503020204020204" pitchFamily="34" charset="-122"/>
              </a:rPr>
              <a:t>并集</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683838" y="2551625"/>
            <a:ext cx="3281668" cy="338554"/>
          </a:xfrm>
          <a:prstGeom prst="rect">
            <a:avLst/>
          </a:prstGeom>
        </p:spPr>
        <p:txBody>
          <a:bodyPr wrap="none">
            <a:spAutoFit/>
          </a:bodyPr>
          <a:lstStyle/>
          <a:p>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举例说明：</a:t>
            </a:r>
            <a:r>
              <a:rPr lang="zh-CN" altLang="en-US"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ch04-demo18.py</a:t>
            </a:r>
            <a:r>
              <a:rPr lang="zh-CN" altLang="en-US" sz="1400" dirty="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 </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9" name="标题 1"/>
          <p:cNvSpPr txBox="1"/>
          <p:nvPr/>
        </p:nvSpPr>
        <p:spPr>
          <a:xfrm>
            <a:off x="1692715" y="2974201"/>
            <a:ext cx="5216086" cy="1367774"/>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创建</a:t>
            </a:r>
            <a:r>
              <a:rPr lang="en-US" altLang="zh-CN" sz="1400" dirty="0">
                <a:solidFill>
                  <a:schemeClr val="accent6"/>
                </a:solidFill>
              </a:rPr>
              <a:t>Series</a:t>
            </a:r>
            <a:r>
              <a:rPr lang="zh-CN" altLang="en-US" sz="1400" dirty="0">
                <a:solidFill>
                  <a:schemeClr val="accent6"/>
                </a:solidFill>
              </a:rPr>
              <a:t>对象</a:t>
            </a:r>
            <a:endParaRPr lang="zh-CN" altLang="en-US" sz="1400" dirty="0">
              <a:solidFill>
                <a:schemeClr val="accent6"/>
              </a:solidFill>
            </a:endParaRPr>
          </a:p>
          <a:p>
            <a:pPr>
              <a:lnSpc>
                <a:spcPts val="2200"/>
              </a:lnSpc>
            </a:pPr>
            <a:r>
              <a:rPr lang="en-US" altLang="zh-CN" sz="1400" dirty="0">
                <a:solidFill>
                  <a:schemeClr val="tx1">
                    <a:lumMod val="65000"/>
                    <a:lumOff val="35000"/>
                  </a:schemeClr>
                </a:solidFill>
              </a:rPr>
              <a:t>s1 = </a:t>
            </a:r>
            <a:r>
              <a:rPr lang="en-US" altLang="zh-CN" sz="1400" dirty="0">
                <a:solidFill>
                  <a:srgbClr val="C00000"/>
                </a:solidFill>
              </a:rPr>
              <a:t>Series</a:t>
            </a:r>
            <a:r>
              <a:rPr lang="en-US" altLang="zh-CN" sz="1400" dirty="0">
                <a:solidFill>
                  <a:schemeClr val="tx1">
                    <a:lumMod val="65000"/>
                    <a:lumOff val="35000"/>
                  </a:schemeClr>
                </a:solidFill>
              </a:rPr>
              <a:t>([7.3,-2.5,3.4,1.5], </a:t>
            </a:r>
            <a:r>
              <a:rPr lang="en-US" altLang="zh-CN" sz="1400" dirty="0">
                <a:solidFill>
                  <a:srgbClr val="7030A0"/>
                </a:solidFill>
              </a:rPr>
              <a:t>index</a:t>
            </a:r>
            <a:r>
              <a:rPr lang="en-US" altLang="zh-CN" sz="1400" dirty="0">
                <a:solidFill>
                  <a:schemeClr val="tx1">
                    <a:lumMod val="65000"/>
                    <a:lumOff val="35000"/>
                  </a:schemeClr>
                </a:solidFill>
              </a:rPr>
              <a:t>=</a:t>
            </a:r>
            <a:r>
              <a:rPr lang="en-US" altLang="zh-CN" sz="1400" dirty="0">
                <a:solidFill>
                  <a:schemeClr val="accent2"/>
                </a:solidFill>
              </a:rPr>
              <a:t>list</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acde</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ndParaRPr>
          </a:p>
          <a:p>
            <a:pPr>
              <a:lnSpc>
                <a:spcPts val="2200"/>
              </a:lnSpc>
            </a:pPr>
            <a:r>
              <a:rPr lang="en-US" altLang="zh-CN" sz="1400" dirty="0">
                <a:solidFill>
                  <a:schemeClr val="tx1">
                    <a:lumMod val="65000"/>
                    <a:lumOff val="35000"/>
                  </a:schemeClr>
                </a:solidFill>
              </a:rPr>
              <a:t>s2 = </a:t>
            </a:r>
            <a:r>
              <a:rPr lang="en-US" altLang="zh-CN" sz="1400" dirty="0">
                <a:solidFill>
                  <a:srgbClr val="C00000"/>
                </a:solidFill>
              </a:rPr>
              <a:t>Series(</a:t>
            </a:r>
            <a:r>
              <a:rPr lang="en-US" altLang="zh-CN" sz="1400" dirty="0">
                <a:solidFill>
                  <a:schemeClr val="tx1">
                    <a:lumMod val="65000"/>
                    <a:lumOff val="35000"/>
                  </a:schemeClr>
                </a:solidFill>
              </a:rPr>
              <a:t>[-2.1,3.6,-1.5,4,3.1], </a:t>
            </a:r>
            <a:r>
              <a:rPr lang="en-US" altLang="zh-CN" sz="1400" dirty="0">
                <a:solidFill>
                  <a:srgbClr val="7030A0"/>
                </a:solidFill>
              </a:rPr>
              <a:t>index</a:t>
            </a:r>
            <a:r>
              <a:rPr lang="en-US" altLang="zh-CN" sz="1400" dirty="0">
                <a:solidFill>
                  <a:schemeClr val="tx1">
                    <a:lumMod val="65000"/>
                    <a:lumOff val="35000"/>
                  </a:schemeClr>
                </a:solidFill>
              </a:rPr>
              <a:t>=</a:t>
            </a:r>
            <a:r>
              <a:rPr lang="en-US" altLang="zh-CN" sz="1400" dirty="0">
                <a:solidFill>
                  <a:schemeClr val="accent2"/>
                </a:solidFill>
              </a:rPr>
              <a:t>list</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acefg</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ndParaRPr>
          </a:p>
          <a:p>
            <a:pPr>
              <a:lnSpc>
                <a:spcPts val="2200"/>
              </a:lnSpc>
            </a:pPr>
            <a:r>
              <a:rPr lang="en-US" altLang="zh-CN" sz="1400" dirty="0" smtClean="0">
                <a:solidFill>
                  <a:srgbClr val="0563C1"/>
                </a:solidFill>
              </a:rPr>
              <a:t>print</a:t>
            </a:r>
            <a:r>
              <a:rPr lang="en-US" altLang="zh-CN" sz="1400" dirty="0" smtClean="0">
                <a:solidFill>
                  <a:schemeClr val="tx1">
                    <a:lumMod val="65000"/>
                    <a:lumOff val="35000"/>
                  </a:schemeClr>
                </a:solidFill>
              </a:rPr>
              <a:t> </a:t>
            </a:r>
            <a:r>
              <a:rPr lang="en-US" altLang="zh-CN" sz="1400" dirty="0" smtClean="0">
                <a:solidFill>
                  <a:schemeClr val="accent2"/>
                </a:solidFill>
              </a:rPr>
              <a:t>s1+s2</a:t>
            </a:r>
            <a:endParaRPr lang="en-US" altLang="zh-CN" sz="1400" dirty="0">
              <a:solidFill>
                <a:schemeClr val="accent2"/>
              </a:solidFill>
            </a:endParaRPr>
          </a:p>
        </p:txBody>
      </p:sp>
      <p:sp>
        <p:nvSpPr>
          <p:cNvPr id="10" name="标题 1"/>
          <p:cNvSpPr txBox="1"/>
          <p:nvPr/>
        </p:nvSpPr>
        <p:spPr>
          <a:xfrm>
            <a:off x="7086603" y="2974201"/>
            <a:ext cx="3051626" cy="2371238"/>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smtClean="0">
                <a:solidFill>
                  <a:schemeClr val="accent6">
                    <a:lumMod val="60000"/>
                    <a:lumOff val="40000"/>
                  </a:schemeClr>
                </a:solidFill>
              </a:rPr>
              <a:t>##  s1+s2</a:t>
            </a:r>
            <a:r>
              <a:rPr lang="zh-CN" altLang="en-US" sz="1400" dirty="0" smtClean="0">
                <a:solidFill>
                  <a:schemeClr val="accent6">
                    <a:lumMod val="60000"/>
                    <a:lumOff val="40000"/>
                  </a:schemeClr>
                </a:solidFill>
              </a:rPr>
              <a:t>的结果 </a:t>
            </a:r>
            <a:r>
              <a:rPr lang="en-US" altLang="zh-CN" sz="1400" dirty="0" smtClean="0">
                <a:solidFill>
                  <a:schemeClr val="accent6">
                    <a:lumMod val="60000"/>
                    <a:lumOff val="40000"/>
                  </a:schemeClr>
                </a:solidFill>
              </a:rPr>
              <a:t>##</a:t>
            </a:r>
            <a:endParaRPr lang="en-US" altLang="zh-CN" sz="1400" dirty="0" smtClean="0">
              <a:solidFill>
                <a:schemeClr val="accent6">
                  <a:lumMod val="60000"/>
                  <a:lumOff val="40000"/>
                </a:schemeClr>
              </a:solidFill>
            </a:endParaRPr>
          </a:p>
          <a:p>
            <a:pPr>
              <a:lnSpc>
                <a:spcPts val="2200"/>
              </a:lnSpc>
            </a:pPr>
            <a:r>
              <a:rPr lang="en-US" altLang="zh-CN" sz="1400" dirty="0">
                <a:solidFill>
                  <a:schemeClr val="bg1">
                    <a:lumMod val="95000"/>
                  </a:schemeClr>
                </a:solidFill>
              </a:rPr>
              <a:t>a    5.2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c    1.1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d    </a:t>
            </a:r>
            <a:r>
              <a:rPr lang="en-US" altLang="zh-CN" sz="1400" dirty="0" err="1">
                <a:solidFill>
                  <a:schemeClr val="bg1">
                    <a:lumMod val="95000"/>
                  </a:schemeClr>
                </a:solidFill>
              </a:rPr>
              <a:t>NaN</a:t>
            </a:r>
            <a:r>
              <a:rPr lang="en-US" altLang="zh-CN" sz="1400" dirty="0">
                <a:solidFill>
                  <a:schemeClr val="bg1">
                    <a:lumMod val="95000"/>
                  </a:schemeClr>
                </a:solidFill>
              </a:rPr>
              <a:t>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e    0.0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f    </a:t>
            </a:r>
            <a:r>
              <a:rPr lang="en-US" altLang="zh-CN" sz="1400" dirty="0" err="1">
                <a:solidFill>
                  <a:schemeClr val="bg1">
                    <a:lumMod val="95000"/>
                  </a:schemeClr>
                </a:solidFill>
              </a:rPr>
              <a:t>NaN</a:t>
            </a:r>
            <a:r>
              <a:rPr lang="en-US" altLang="zh-CN" sz="1400" dirty="0">
                <a:solidFill>
                  <a:schemeClr val="bg1">
                    <a:lumMod val="95000"/>
                  </a:schemeClr>
                </a:solidFill>
              </a:rPr>
              <a:t>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g    </a:t>
            </a:r>
            <a:r>
              <a:rPr lang="en-US" altLang="zh-CN" sz="1400" dirty="0" err="1">
                <a:solidFill>
                  <a:schemeClr val="bg1">
                    <a:lumMod val="95000"/>
                  </a:schemeClr>
                </a:solidFill>
              </a:rPr>
              <a:t>NaN</a:t>
            </a:r>
            <a:r>
              <a:rPr lang="en-US" altLang="zh-CN" sz="1400" dirty="0">
                <a:solidFill>
                  <a:schemeClr val="bg1">
                    <a:lumMod val="95000"/>
                  </a:schemeClr>
                </a:solidFill>
              </a:rPr>
              <a:t>                                                                                </a:t>
            </a:r>
            <a:endParaRPr lang="en-US" altLang="zh-CN" sz="1400" dirty="0">
              <a:solidFill>
                <a:schemeClr val="bg1">
                  <a:lumMod val="95000"/>
                </a:schemeClr>
              </a:solidFill>
            </a:endParaRPr>
          </a:p>
          <a:p>
            <a:pPr>
              <a:lnSpc>
                <a:spcPts val="2200"/>
              </a:lnSpc>
            </a:pPr>
            <a:r>
              <a:rPr lang="en-US" altLang="zh-CN" sz="1400" dirty="0" err="1">
                <a:solidFill>
                  <a:schemeClr val="bg1">
                    <a:lumMod val="95000"/>
                  </a:schemeClr>
                </a:solidFill>
              </a:rPr>
              <a:t>dtype</a:t>
            </a:r>
            <a:r>
              <a:rPr lang="en-US" altLang="zh-CN" sz="1400" dirty="0">
                <a:solidFill>
                  <a:schemeClr val="bg1">
                    <a:lumMod val="95000"/>
                  </a:schemeClr>
                </a:solidFill>
              </a:rPr>
              <a:t>: float64 </a:t>
            </a:r>
            <a:endParaRPr lang="en-US" altLang="zh-CN" sz="1400" dirty="0" smtClean="0">
              <a:solidFill>
                <a:schemeClr val="bg1">
                  <a:lumMod val="95000"/>
                </a:schemeClr>
              </a:solidFill>
            </a:endParaRPr>
          </a:p>
        </p:txBody>
      </p:sp>
      <p:sp>
        <p:nvSpPr>
          <p:cNvPr id="17" name="矩形 16"/>
          <p:cNvSpPr/>
          <p:nvPr/>
        </p:nvSpPr>
        <p:spPr>
          <a:xfrm>
            <a:off x="1692716" y="4527597"/>
            <a:ext cx="5216086" cy="418191"/>
          </a:xfrm>
          <a:prstGeom prst="rect">
            <a:avLst/>
          </a:prstGeom>
          <a:solidFill>
            <a:schemeClr val="accent4">
              <a:lumMod val="60000"/>
              <a:lumOff val="40000"/>
            </a:schemeClr>
          </a:solidFill>
        </p:spPr>
        <p:txBody>
          <a:bodyPr wrap="square">
            <a:spAutoFit/>
          </a:bodyPr>
          <a:lstStyle/>
          <a:p>
            <a:pPr>
              <a:lnSpc>
                <a:spcPct val="150000"/>
              </a:lnSpc>
            </a:pP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自动数据对齐操作在不重叠的索引处</a:t>
            </a:r>
            <a:r>
              <a:rPr lang="zh-CN" altLang="en-US" sz="1600" b="1" dirty="0" smtClean="0">
                <a:solidFill>
                  <a:schemeClr val="accent4">
                    <a:lumMod val="50000"/>
                  </a:schemeClr>
                </a:solidFill>
                <a:latin typeface="微软雅黑" panose="020B0503020204020204" pitchFamily="34" charset="-122"/>
                <a:ea typeface="微软雅黑" panose="020B0503020204020204" pitchFamily="34" charset="-122"/>
              </a:rPr>
              <a:t>填充</a:t>
            </a:r>
            <a:r>
              <a:rPr lang="en-US" altLang="zh-CN" sz="1600" b="1" dirty="0" err="1" smtClean="0">
                <a:solidFill>
                  <a:schemeClr val="accent4">
                    <a:lumMod val="50000"/>
                  </a:schemeClr>
                </a:solidFill>
                <a:latin typeface="微软雅黑" panose="020B0503020204020204" pitchFamily="34" charset="-122"/>
                <a:ea typeface="微软雅黑" panose="020B0503020204020204" pitchFamily="34" charset="-122"/>
              </a:rPr>
              <a:t>NaN</a:t>
            </a:r>
            <a:r>
              <a:rPr lang="zh-CN" altLang="en-US" sz="1600" b="1" dirty="0" smtClean="0">
                <a:solidFill>
                  <a:schemeClr val="accent4">
                    <a:lumMod val="50000"/>
                  </a:schemeClr>
                </a:solidFill>
                <a:latin typeface="微软雅黑" panose="020B0503020204020204" pitchFamily="34" charset="-122"/>
                <a:ea typeface="微软雅黑" panose="020B0503020204020204" pitchFamily="34" charset="-122"/>
              </a:rPr>
              <a:t>缺失值</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a:t>
            </a:r>
            <a:endParaRPr lang="zh-CN" altLang="en-US" sz="1600" dirty="0">
              <a:solidFill>
                <a:schemeClr val="accent4">
                  <a:lumMod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anim calcmode="lin" valueType="num">
                                      <p:cBhvr>
                                        <p:cTn id="12" dur="500" fill="hold"/>
                                        <p:tgtEl>
                                          <p:spTgt spid="9"/>
                                        </p:tgtEl>
                                        <p:attrNameLst>
                                          <p:attrName>ppt_x</p:attrName>
                                        </p:attrNameLst>
                                      </p:cBhvr>
                                      <p:tavLst>
                                        <p:tav tm="0">
                                          <p:val>
                                            <p:strVal val="#ppt_x"/>
                                          </p:val>
                                        </p:tav>
                                        <p:tav tm="100000">
                                          <p:val>
                                            <p:strVal val="#ppt_x"/>
                                          </p:val>
                                        </p:tav>
                                      </p:tavLst>
                                    </p:anim>
                                    <p:anim calcmode="lin" valueType="num">
                                      <p:cBhvr>
                                        <p:cTn id="13"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P spid="1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算数运算和数据对齐</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矩形 7"/>
          <p:cNvSpPr/>
          <p:nvPr/>
        </p:nvSpPr>
        <p:spPr>
          <a:xfrm>
            <a:off x="944491" y="1012304"/>
            <a:ext cx="10057337"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对于</a:t>
            </a:r>
            <a:r>
              <a:rPr lang="en-US" altLang="zh-CN" sz="1600" b="1" dirty="0" err="1" smtClean="0">
                <a:ln w="0"/>
                <a:solidFill>
                  <a:schemeClr val="tx1">
                    <a:lumMod val="65000"/>
                    <a:lumOff val="35000"/>
                  </a:schemeClr>
                </a:solidFill>
                <a:latin typeface="微软雅黑" panose="020B0503020204020204" pitchFamily="34" charset="-122"/>
                <a:ea typeface="微软雅黑" panose="020B0503020204020204" pitchFamily="34" charset="-122"/>
              </a:rPr>
              <a:t>DataFrame</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对象而言，对齐操作同时发生在行和列上。</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233896" y="1608199"/>
            <a:ext cx="3161665" cy="337185"/>
          </a:xfrm>
          <a:prstGeom prst="rect">
            <a:avLst/>
          </a:prstGeom>
        </p:spPr>
        <p:txBody>
          <a:bodyPr wrap="none">
            <a:spAutoFit/>
          </a:bodyPr>
          <a:lstStyle/>
          <a:p>
            <a:pPr algn="l"/>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举例说明：</a:t>
            </a:r>
            <a:r>
              <a:rPr lang="zh-CN" altLang="en-US"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q03-demo18.py</a:t>
            </a:r>
            <a:r>
              <a:rPr lang="zh-CN" altLang="en-US" sz="1400" dirty="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 </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9" name="标题 1"/>
          <p:cNvSpPr txBox="1"/>
          <p:nvPr/>
        </p:nvSpPr>
        <p:spPr>
          <a:xfrm>
            <a:off x="1242772" y="2030775"/>
            <a:ext cx="5549913" cy="2401096"/>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创建</a:t>
            </a:r>
            <a:r>
              <a:rPr lang="en-US" altLang="zh-CN" sz="1400" dirty="0" err="1">
                <a:solidFill>
                  <a:schemeClr val="accent6"/>
                </a:solidFill>
              </a:rPr>
              <a:t>DataFrame</a:t>
            </a:r>
            <a:r>
              <a:rPr lang="zh-CN" altLang="en-US" sz="1400" dirty="0">
                <a:solidFill>
                  <a:schemeClr val="accent6"/>
                </a:solidFill>
              </a:rPr>
              <a:t>对象</a:t>
            </a:r>
            <a:endParaRPr lang="zh-CN" altLang="en-US" sz="1400" dirty="0">
              <a:solidFill>
                <a:schemeClr val="accent6"/>
              </a:solidFill>
            </a:endParaRPr>
          </a:p>
          <a:p>
            <a:pPr>
              <a:lnSpc>
                <a:spcPts val="2200"/>
              </a:lnSpc>
            </a:pPr>
            <a:r>
              <a:rPr lang="en-US" altLang="zh-CN" sz="1400" dirty="0">
                <a:solidFill>
                  <a:schemeClr val="tx1">
                    <a:lumMod val="65000"/>
                    <a:lumOff val="35000"/>
                  </a:schemeClr>
                </a:solidFill>
              </a:rPr>
              <a:t>df1 = </a:t>
            </a:r>
            <a:r>
              <a:rPr lang="en-US" altLang="zh-CN" sz="1400" dirty="0" err="1">
                <a:solidFill>
                  <a:srgbClr val="C00000"/>
                </a:solidFill>
              </a:rPr>
              <a:t>DataFrame</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np.</a:t>
            </a:r>
            <a:r>
              <a:rPr lang="en-US" altLang="zh-CN" sz="1400" dirty="0" err="1">
                <a:solidFill>
                  <a:schemeClr val="accent2"/>
                </a:solidFill>
              </a:rPr>
              <a:t>arange</a:t>
            </a:r>
            <a:r>
              <a:rPr lang="en-US" altLang="zh-CN" sz="1400" dirty="0">
                <a:solidFill>
                  <a:schemeClr val="tx1">
                    <a:lumMod val="65000"/>
                    <a:lumOff val="35000"/>
                  </a:schemeClr>
                </a:solidFill>
              </a:rPr>
              <a:t>(9).</a:t>
            </a:r>
            <a:r>
              <a:rPr lang="en-US" altLang="zh-CN" sz="1400" dirty="0">
                <a:solidFill>
                  <a:schemeClr val="accent2"/>
                </a:solidFill>
              </a:rPr>
              <a:t>reshape</a:t>
            </a:r>
            <a:r>
              <a:rPr lang="en-US" altLang="zh-CN" sz="1400" dirty="0">
                <a:solidFill>
                  <a:schemeClr val="tx1">
                    <a:lumMod val="65000"/>
                    <a:lumOff val="35000"/>
                  </a:schemeClr>
                </a:solidFill>
              </a:rPr>
              <a:t>((3,3)),</a:t>
            </a:r>
            <a:endParaRPr lang="en-US" altLang="zh-CN" sz="1400" dirty="0">
              <a:solidFill>
                <a:schemeClr val="tx1">
                  <a:lumMod val="65000"/>
                  <a:lumOff val="35000"/>
                </a:schemeClr>
              </a:solidFill>
            </a:endParaRPr>
          </a:p>
          <a:p>
            <a:pPr>
              <a:lnSpc>
                <a:spcPts val="2200"/>
              </a:lnSpc>
            </a:pPr>
            <a:r>
              <a:rPr lang="en-US" altLang="zh-CN" sz="1400" dirty="0">
                <a:solidFill>
                  <a:schemeClr val="tx1">
                    <a:lumMod val="65000"/>
                    <a:lumOff val="35000"/>
                  </a:schemeClr>
                </a:solidFill>
              </a:rPr>
              <a:t>               </a:t>
            </a:r>
            <a:r>
              <a:rPr lang="en-US" altLang="zh-CN" sz="1400" dirty="0" smtClean="0">
                <a:solidFill>
                  <a:schemeClr val="tx1">
                    <a:lumMod val="65000"/>
                    <a:lumOff val="35000"/>
                  </a:schemeClr>
                </a:solidFill>
              </a:rPr>
              <a:t>               </a:t>
            </a:r>
            <a:r>
              <a:rPr lang="en-US" altLang="zh-CN" sz="1400" dirty="0" smtClean="0">
                <a:solidFill>
                  <a:srgbClr val="7030A0"/>
                </a:solidFill>
              </a:rPr>
              <a:t>index</a:t>
            </a:r>
            <a:r>
              <a:rPr lang="en-US" altLang="zh-CN" sz="1400" dirty="0">
                <a:solidFill>
                  <a:schemeClr val="tx1">
                    <a:lumMod val="65000"/>
                    <a:lumOff val="35000"/>
                  </a:schemeClr>
                </a:solidFill>
              </a:rPr>
              <a:t>=['No1','No3','No4'],</a:t>
            </a:r>
            <a:endParaRPr lang="en-US" altLang="zh-CN" sz="1400" dirty="0">
              <a:solidFill>
                <a:schemeClr val="tx1">
                  <a:lumMod val="65000"/>
                  <a:lumOff val="35000"/>
                </a:schemeClr>
              </a:solidFill>
            </a:endParaRPr>
          </a:p>
          <a:p>
            <a:pPr>
              <a:lnSpc>
                <a:spcPts val="2200"/>
              </a:lnSpc>
            </a:pPr>
            <a:r>
              <a:rPr lang="en-US" altLang="zh-CN" sz="1400" dirty="0">
                <a:solidFill>
                  <a:schemeClr val="tx1">
                    <a:lumMod val="65000"/>
                    <a:lumOff val="35000"/>
                  </a:schemeClr>
                </a:solidFill>
              </a:rPr>
              <a:t>               </a:t>
            </a:r>
            <a:r>
              <a:rPr lang="en-US" altLang="zh-CN" sz="1400" dirty="0" smtClean="0">
                <a:solidFill>
                  <a:schemeClr val="tx1">
                    <a:lumMod val="65000"/>
                    <a:lumOff val="35000"/>
                  </a:schemeClr>
                </a:solidFill>
              </a:rPr>
              <a:t>               </a:t>
            </a:r>
            <a:r>
              <a:rPr lang="en-US" altLang="zh-CN" sz="1400" dirty="0" smtClean="0">
                <a:solidFill>
                  <a:srgbClr val="7030A0"/>
                </a:solidFill>
              </a:rPr>
              <a:t>columns</a:t>
            </a:r>
            <a:r>
              <a:rPr lang="en-US" altLang="zh-CN" sz="1400" dirty="0" smtClean="0">
                <a:solidFill>
                  <a:schemeClr val="tx1">
                    <a:lumMod val="65000"/>
                    <a:lumOff val="35000"/>
                  </a:schemeClr>
                </a:solidFill>
              </a:rPr>
              <a:t>=list</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abe</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ndParaRPr>
          </a:p>
          <a:p>
            <a:pPr>
              <a:lnSpc>
                <a:spcPts val="2200"/>
              </a:lnSpc>
            </a:pPr>
            <a:r>
              <a:rPr lang="en-US" altLang="zh-CN" sz="1400" dirty="0">
                <a:solidFill>
                  <a:schemeClr val="tx1">
                    <a:lumMod val="65000"/>
                    <a:lumOff val="35000"/>
                  </a:schemeClr>
                </a:solidFill>
              </a:rPr>
              <a:t>df2 = </a:t>
            </a:r>
            <a:r>
              <a:rPr lang="en-US" altLang="zh-CN" sz="1400" dirty="0" err="1">
                <a:solidFill>
                  <a:srgbClr val="C00000"/>
                </a:solidFill>
              </a:rPr>
              <a:t>DataFrame</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np.</a:t>
            </a:r>
            <a:r>
              <a:rPr lang="en-US" altLang="zh-CN" sz="1400" dirty="0" err="1">
                <a:solidFill>
                  <a:schemeClr val="accent2"/>
                </a:solidFill>
              </a:rPr>
              <a:t>arange</a:t>
            </a:r>
            <a:r>
              <a:rPr lang="en-US" altLang="zh-CN" sz="1400" dirty="0">
                <a:solidFill>
                  <a:schemeClr val="tx1">
                    <a:lumMod val="65000"/>
                    <a:lumOff val="35000"/>
                  </a:schemeClr>
                </a:solidFill>
              </a:rPr>
              <a:t>(12).</a:t>
            </a:r>
            <a:r>
              <a:rPr lang="en-US" altLang="zh-CN" sz="1400" dirty="0">
                <a:solidFill>
                  <a:schemeClr val="accent2"/>
                </a:solidFill>
              </a:rPr>
              <a:t>reshape</a:t>
            </a:r>
            <a:r>
              <a:rPr lang="en-US" altLang="zh-CN" sz="1400" dirty="0">
                <a:solidFill>
                  <a:schemeClr val="tx1">
                    <a:lumMod val="65000"/>
                    <a:lumOff val="35000"/>
                  </a:schemeClr>
                </a:solidFill>
              </a:rPr>
              <a:t>((4,3)),</a:t>
            </a:r>
            <a:endParaRPr lang="en-US" altLang="zh-CN" sz="1400" dirty="0">
              <a:solidFill>
                <a:schemeClr val="tx1">
                  <a:lumMod val="65000"/>
                  <a:lumOff val="35000"/>
                </a:schemeClr>
              </a:solidFill>
            </a:endParaRPr>
          </a:p>
          <a:p>
            <a:pPr>
              <a:lnSpc>
                <a:spcPts val="2200"/>
              </a:lnSpc>
            </a:pPr>
            <a:r>
              <a:rPr lang="en-US" altLang="zh-CN" sz="1400" dirty="0">
                <a:solidFill>
                  <a:srgbClr val="7030A0"/>
                </a:solidFill>
              </a:rPr>
              <a:t>              </a:t>
            </a:r>
            <a:r>
              <a:rPr lang="en-US" altLang="zh-CN" sz="1400" dirty="0" smtClean="0">
                <a:solidFill>
                  <a:srgbClr val="7030A0"/>
                </a:solidFill>
              </a:rPr>
              <a:t>                index</a:t>
            </a:r>
            <a:r>
              <a:rPr lang="en-US" altLang="zh-CN" sz="1400" dirty="0">
                <a:solidFill>
                  <a:schemeClr val="tx1">
                    <a:lumMod val="65000"/>
                    <a:lumOff val="35000"/>
                  </a:schemeClr>
                </a:solidFill>
              </a:rPr>
              <a:t>=['No1','No2','No3','No5'],</a:t>
            </a:r>
            <a:endParaRPr lang="en-US" altLang="zh-CN" sz="1400" dirty="0">
              <a:solidFill>
                <a:schemeClr val="tx1">
                  <a:lumMod val="65000"/>
                  <a:lumOff val="35000"/>
                </a:schemeClr>
              </a:solidFill>
            </a:endParaRPr>
          </a:p>
          <a:p>
            <a:pPr>
              <a:lnSpc>
                <a:spcPts val="2200"/>
              </a:lnSpc>
            </a:pPr>
            <a:r>
              <a:rPr lang="en-US" altLang="zh-CN" sz="1400" dirty="0">
                <a:solidFill>
                  <a:schemeClr val="tx1">
                    <a:lumMod val="65000"/>
                    <a:lumOff val="35000"/>
                  </a:schemeClr>
                </a:solidFill>
              </a:rPr>
              <a:t>               </a:t>
            </a:r>
            <a:r>
              <a:rPr lang="en-US" altLang="zh-CN" sz="1400" dirty="0" smtClean="0">
                <a:solidFill>
                  <a:schemeClr val="tx1">
                    <a:lumMod val="65000"/>
                    <a:lumOff val="35000"/>
                  </a:schemeClr>
                </a:solidFill>
              </a:rPr>
              <a:t>               </a:t>
            </a:r>
            <a:r>
              <a:rPr lang="en-US" altLang="zh-CN" sz="1400" dirty="0" smtClean="0">
                <a:solidFill>
                  <a:srgbClr val="7030A0"/>
                </a:solidFill>
              </a:rPr>
              <a:t>column</a:t>
            </a:r>
            <a:r>
              <a:rPr lang="en-US" altLang="zh-CN" sz="1400" dirty="0" smtClean="0">
                <a:solidFill>
                  <a:schemeClr val="tx1">
                    <a:lumMod val="65000"/>
                    <a:lumOff val="35000"/>
                  </a:schemeClr>
                </a:solidFill>
              </a:rPr>
              <a:t>s=list</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acd</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ndParaRP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a:solidFill>
                  <a:schemeClr val="accent2"/>
                </a:solidFill>
              </a:rPr>
              <a:t>df1+df2</a:t>
            </a:r>
            <a:endParaRPr lang="en-US" altLang="zh-CN" sz="1400" dirty="0">
              <a:solidFill>
                <a:schemeClr val="accent2"/>
              </a:solidFill>
            </a:endParaRPr>
          </a:p>
        </p:txBody>
      </p:sp>
      <p:sp>
        <p:nvSpPr>
          <p:cNvPr id="10" name="标题 1"/>
          <p:cNvSpPr txBox="1"/>
          <p:nvPr/>
        </p:nvSpPr>
        <p:spPr>
          <a:xfrm>
            <a:off x="7405916" y="2060633"/>
            <a:ext cx="3595911" cy="2371238"/>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smtClean="0">
                <a:solidFill>
                  <a:schemeClr val="accent6">
                    <a:lumMod val="60000"/>
                    <a:lumOff val="40000"/>
                  </a:schemeClr>
                </a:solidFill>
              </a:rPr>
              <a:t>##  df1+df2</a:t>
            </a:r>
            <a:r>
              <a:rPr lang="zh-CN" altLang="en-US" sz="1400" dirty="0" smtClean="0">
                <a:solidFill>
                  <a:schemeClr val="accent6">
                    <a:lumMod val="60000"/>
                    <a:lumOff val="40000"/>
                  </a:schemeClr>
                </a:solidFill>
              </a:rPr>
              <a:t>的结果 </a:t>
            </a:r>
            <a:r>
              <a:rPr lang="en-US" altLang="zh-CN" sz="1400" dirty="0" smtClean="0">
                <a:solidFill>
                  <a:schemeClr val="accent6">
                    <a:lumMod val="60000"/>
                    <a:lumOff val="40000"/>
                  </a:schemeClr>
                </a:solidFill>
              </a:rPr>
              <a:t>##</a:t>
            </a:r>
            <a:endParaRPr lang="en-US" altLang="zh-CN" sz="1400" dirty="0" smtClean="0">
              <a:solidFill>
                <a:schemeClr val="accent6">
                  <a:lumMod val="60000"/>
                  <a:lumOff val="40000"/>
                </a:schemeClr>
              </a:solidFill>
            </a:endParaRPr>
          </a:p>
          <a:p>
            <a:pPr>
              <a:lnSpc>
                <a:spcPts val="2200"/>
              </a:lnSpc>
            </a:pPr>
            <a:r>
              <a:rPr lang="fi-FI" altLang="zh-CN" sz="1400" dirty="0" smtClean="0">
                <a:solidFill>
                  <a:schemeClr val="bg1">
                    <a:lumMod val="95000"/>
                  </a:schemeClr>
                </a:solidFill>
              </a:rPr>
              <a:t>              </a:t>
            </a:r>
            <a:r>
              <a:rPr lang="fi-FI" altLang="zh-CN" sz="1400" dirty="0">
                <a:solidFill>
                  <a:schemeClr val="bg1">
                    <a:lumMod val="95000"/>
                  </a:schemeClr>
                </a:solidFill>
              </a:rPr>
              <a:t>a  </a:t>
            </a:r>
            <a:r>
              <a:rPr lang="fi-FI" altLang="zh-CN" sz="1400" dirty="0" smtClean="0">
                <a:solidFill>
                  <a:schemeClr val="bg1">
                    <a:lumMod val="95000"/>
                  </a:schemeClr>
                </a:solidFill>
              </a:rPr>
              <a:t>      </a:t>
            </a:r>
            <a:r>
              <a:rPr lang="fi-FI" altLang="zh-CN" sz="1400" dirty="0">
                <a:solidFill>
                  <a:schemeClr val="bg1">
                    <a:lumMod val="95000"/>
                  </a:schemeClr>
                </a:solidFill>
              </a:rPr>
              <a:t>b   </a:t>
            </a:r>
            <a:r>
              <a:rPr lang="fi-FI" altLang="zh-CN" sz="1400" dirty="0" smtClean="0">
                <a:solidFill>
                  <a:schemeClr val="bg1">
                    <a:lumMod val="95000"/>
                  </a:schemeClr>
                </a:solidFill>
              </a:rPr>
              <a:t>    c        d        e                                                                </a:t>
            </a:r>
            <a:endParaRPr lang="fi-FI" altLang="zh-CN" sz="1400" dirty="0">
              <a:solidFill>
                <a:schemeClr val="bg1">
                  <a:lumMod val="95000"/>
                </a:schemeClr>
              </a:solidFill>
            </a:endParaRPr>
          </a:p>
          <a:p>
            <a:pPr>
              <a:lnSpc>
                <a:spcPts val="2200"/>
              </a:lnSpc>
            </a:pPr>
            <a:r>
              <a:rPr lang="fi-FI" altLang="zh-CN" sz="1400" dirty="0">
                <a:solidFill>
                  <a:schemeClr val="bg1">
                    <a:lumMod val="95000"/>
                  </a:schemeClr>
                </a:solidFill>
              </a:rPr>
              <a:t>No1  </a:t>
            </a:r>
            <a:r>
              <a:rPr lang="fi-FI" altLang="zh-CN" sz="1400" dirty="0" smtClean="0">
                <a:solidFill>
                  <a:schemeClr val="bg1">
                    <a:lumMod val="95000"/>
                  </a:schemeClr>
                </a:solidFill>
              </a:rPr>
              <a:t>  0.0  NaN  NaN  NaN   </a:t>
            </a:r>
            <a:r>
              <a:rPr lang="fi-FI" altLang="zh-CN" sz="1400" dirty="0">
                <a:solidFill>
                  <a:schemeClr val="bg1">
                    <a:lumMod val="95000"/>
                  </a:schemeClr>
                </a:solidFill>
              </a:rPr>
              <a:t>NaN                                                                </a:t>
            </a:r>
            <a:endParaRPr lang="fi-FI" altLang="zh-CN" sz="1400" dirty="0">
              <a:solidFill>
                <a:schemeClr val="bg1">
                  <a:lumMod val="95000"/>
                </a:schemeClr>
              </a:solidFill>
            </a:endParaRPr>
          </a:p>
          <a:p>
            <a:pPr>
              <a:lnSpc>
                <a:spcPts val="2200"/>
              </a:lnSpc>
            </a:pPr>
            <a:r>
              <a:rPr lang="fi-FI" altLang="zh-CN" sz="1400" dirty="0">
                <a:solidFill>
                  <a:schemeClr val="bg1">
                    <a:lumMod val="95000"/>
                  </a:schemeClr>
                </a:solidFill>
              </a:rPr>
              <a:t>No2  NaN </a:t>
            </a:r>
            <a:r>
              <a:rPr lang="fi-FI" altLang="zh-CN" sz="1400" dirty="0" smtClean="0">
                <a:solidFill>
                  <a:schemeClr val="bg1">
                    <a:lumMod val="95000"/>
                  </a:schemeClr>
                </a:solidFill>
              </a:rPr>
              <a:t> NaN  NaN  NaN  NaN                                                                </a:t>
            </a:r>
            <a:endParaRPr lang="fi-FI" altLang="zh-CN" sz="1400" dirty="0">
              <a:solidFill>
                <a:schemeClr val="bg1">
                  <a:lumMod val="95000"/>
                </a:schemeClr>
              </a:solidFill>
            </a:endParaRPr>
          </a:p>
          <a:p>
            <a:pPr>
              <a:lnSpc>
                <a:spcPts val="2200"/>
              </a:lnSpc>
            </a:pPr>
            <a:r>
              <a:rPr lang="fi-FI" altLang="zh-CN" sz="1400" dirty="0">
                <a:solidFill>
                  <a:schemeClr val="bg1">
                    <a:lumMod val="95000"/>
                  </a:schemeClr>
                </a:solidFill>
              </a:rPr>
              <a:t>No3  </a:t>
            </a:r>
            <a:r>
              <a:rPr lang="fi-FI" altLang="zh-CN" sz="1400" dirty="0" smtClean="0">
                <a:solidFill>
                  <a:schemeClr val="bg1">
                    <a:lumMod val="95000"/>
                  </a:schemeClr>
                </a:solidFill>
              </a:rPr>
              <a:t>  9.0   NaN  NaN  </a:t>
            </a:r>
            <a:r>
              <a:rPr lang="fi-FI" altLang="zh-CN" sz="1400" dirty="0">
                <a:solidFill>
                  <a:schemeClr val="bg1">
                    <a:lumMod val="95000"/>
                  </a:schemeClr>
                </a:solidFill>
              </a:rPr>
              <a:t>NaN </a:t>
            </a:r>
            <a:r>
              <a:rPr lang="fi-FI" altLang="zh-CN" sz="1400" dirty="0" smtClean="0">
                <a:solidFill>
                  <a:schemeClr val="bg1">
                    <a:lumMod val="95000"/>
                  </a:schemeClr>
                </a:solidFill>
              </a:rPr>
              <a:t> NaN                                                                </a:t>
            </a:r>
            <a:endParaRPr lang="fi-FI" altLang="zh-CN" sz="1400" dirty="0">
              <a:solidFill>
                <a:schemeClr val="bg1">
                  <a:lumMod val="95000"/>
                </a:schemeClr>
              </a:solidFill>
            </a:endParaRPr>
          </a:p>
          <a:p>
            <a:pPr>
              <a:lnSpc>
                <a:spcPts val="2200"/>
              </a:lnSpc>
            </a:pPr>
            <a:r>
              <a:rPr lang="fi-FI" altLang="zh-CN" sz="1400" dirty="0">
                <a:solidFill>
                  <a:schemeClr val="bg1">
                    <a:lumMod val="95000"/>
                  </a:schemeClr>
                </a:solidFill>
              </a:rPr>
              <a:t>No4  NaN </a:t>
            </a:r>
            <a:r>
              <a:rPr lang="fi-FI" altLang="zh-CN" sz="1400" dirty="0" smtClean="0">
                <a:solidFill>
                  <a:schemeClr val="bg1">
                    <a:lumMod val="95000"/>
                  </a:schemeClr>
                </a:solidFill>
              </a:rPr>
              <a:t> NaN  NaN  NaN  </a:t>
            </a:r>
            <a:r>
              <a:rPr lang="fi-FI" altLang="zh-CN" sz="1400" dirty="0">
                <a:solidFill>
                  <a:schemeClr val="bg1">
                    <a:lumMod val="95000"/>
                  </a:schemeClr>
                </a:solidFill>
              </a:rPr>
              <a:t>NaN                                                                </a:t>
            </a:r>
            <a:endParaRPr lang="fi-FI" altLang="zh-CN" sz="1400" dirty="0">
              <a:solidFill>
                <a:schemeClr val="bg1">
                  <a:lumMod val="95000"/>
                </a:schemeClr>
              </a:solidFill>
            </a:endParaRPr>
          </a:p>
          <a:p>
            <a:pPr>
              <a:lnSpc>
                <a:spcPts val="2200"/>
              </a:lnSpc>
            </a:pPr>
            <a:r>
              <a:rPr lang="fi-FI" altLang="zh-CN" sz="1400" dirty="0">
                <a:solidFill>
                  <a:schemeClr val="bg1">
                    <a:lumMod val="95000"/>
                  </a:schemeClr>
                </a:solidFill>
              </a:rPr>
              <a:t>No5  NaN </a:t>
            </a:r>
            <a:r>
              <a:rPr lang="fi-FI" altLang="zh-CN" sz="1400" dirty="0" smtClean="0">
                <a:solidFill>
                  <a:schemeClr val="bg1">
                    <a:lumMod val="95000"/>
                  </a:schemeClr>
                </a:solidFill>
              </a:rPr>
              <a:t> NaN  NaN  NaN  NaN </a:t>
            </a:r>
            <a:endParaRPr lang="en-US" altLang="zh-CN" sz="1400" dirty="0" smtClean="0">
              <a:solidFill>
                <a:schemeClr val="bg1">
                  <a:lumMod val="95000"/>
                </a:schemeClr>
              </a:solidFill>
            </a:endParaRPr>
          </a:p>
        </p:txBody>
      </p:sp>
      <p:sp>
        <p:nvSpPr>
          <p:cNvPr id="17" name="矩形 16"/>
          <p:cNvSpPr/>
          <p:nvPr/>
        </p:nvSpPr>
        <p:spPr>
          <a:xfrm>
            <a:off x="1233896" y="4646510"/>
            <a:ext cx="9444312" cy="830997"/>
          </a:xfrm>
          <a:prstGeom prst="rect">
            <a:avLst/>
          </a:prstGeom>
          <a:solidFill>
            <a:schemeClr val="accent4">
              <a:lumMod val="60000"/>
              <a:lumOff val="40000"/>
            </a:schemeClr>
          </a:solidFill>
        </p:spPr>
        <p:txBody>
          <a:bodyPr wrap="square">
            <a:spAutoFit/>
          </a:bodyPr>
          <a:lstStyle/>
          <a:p>
            <a:pPr>
              <a:lnSpc>
                <a:spcPct val="150000"/>
              </a:lnSpc>
            </a:pP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在</a:t>
            </a:r>
            <a:r>
              <a:rPr lang="en-US" altLang="zh-CN" sz="1600" dirty="0" err="1" smtClean="0">
                <a:solidFill>
                  <a:schemeClr val="accent4">
                    <a:lumMod val="50000"/>
                  </a:schemeClr>
                </a:solidFill>
                <a:latin typeface="微软雅黑" panose="020B0503020204020204" pitchFamily="34" charset="-122"/>
                <a:ea typeface="微软雅黑" panose="020B0503020204020204" pitchFamily="34" charset="-122"/>
              </a:rPr>
              <a:t>DataFrame</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对象中，使用</a:t>
            </a:r>
            <a:r>
              <a:rPr lang="zh-CN" altLang="en-US" sz="1600" b="1" dirty="0" smtClean="0">
                <a:solidFill>
                  <a:schemeClr val="accent4">
                    <a:lumMod val="50000"/>
                  </a:schemeClr>
                </a:solidFill>
                <a:latin typeface="微软雅黑" panose="020B0503020204020204" pitchFamily="34" charset="-122"/>
                <a:ea typeface="微软雅黑" panose="020B0503020204020204" pitchFamily="34" charset="-122"/>
              </a:rPr>
              <a:t>行和列</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两个索引定义一个元素数据，同样的道理，出现重复的定位则进行加法运算，否则使用</a:t>
            </a:r>
            <a:r>
              <a:rPr lang="en-US" altLang="zh-CN" sz="1600" b="1" dirty="0" err="1" smtClean="0">
                <a:solidFill>
                  <a:schemeClr val="accent4">
                    <a:lumMod val="50000"/>
                  </a:schemeClr>
                </a:solidFill>
                <a:latin typeface="微软雅黑" panose="020B0503020204020204" pitchFamily="34" charset="-122"/>
                <a:ea typeface="微软雅黑" panose="020B0503020204020204" pitchFamily="34" charset="-122"/>
              </a:rPr>
              <a:t>NaN</a:t>
            </a:r>
            <a:r>
              <a:rPr lang="zh-CN" altLang="en-US" sz="1600" b="1" dirty="0" smtClean="0">
                <a:solidFill>
                  <a:schemeClr val="accent4">
                    <a:lumMod val="50000"/>
                  </a:schemeClr>
                </a:solidFill>
                <a:latin typeface="微软雅黑" panose="020B0503020204020204" pitchFamily="34" charset="-122"/>
                <a:ea typeface="微软雅黑" panose="020B0503020204020204" pitchFamily="34" charset="-122"/>
              </a:rPr>
              <a:t>缺失值</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填充。</a:t>
            </a:r>
            <a:endParaRPr lang="zh-CN" altLang="en-US" sz="1600" dirty="0">
              <a:solidFill>
                <a:schemeClr val="accent4">
                  <a:lumMod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anim calcmode="lin" valueType="num">
                                      <p:cBhvr>
                                        <p:cTn id="12" dur="500" fill="hold"/>
                                        <p:tgtEl>
                                          <p:spTgt spid="9"/>
                                        </p:tgtEl>
                                        <p:attrNameLst>
                                          <p:attrName>ppt_x</p:attrName>
                                        </p:attrNameLst>
                                      </p:cBhvr>
                                      <p:tavLst>
                                        <p:tav tm="0">
                                          <p:val>
                                            <p:strVal val="#ppt_x"/>
                                          </p:val>
                                        </p:tav>
                                        <p:tav tm="100000">
                                          <p:val>
                                            <p:strVal val="#ppt_x"/>
                                          </p:val>
                                        </p:tav>
                                      </p:tavLst>
                                    </p:anim>
                                    <p:anim calcmode="lin" valueType="num">
                                      <p:cBhvr>
                                        <p:cTn id="13"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P spid="1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算术方法填充值</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2" name="矩形 11"/>
          <p:cNvSpPr/>
          <p:nvPr/>
        </p:nvSpPr>
        <p:spPr>
          <a:xfrm>
            <a:off x="871036" y="978368"/>
            <a:ext cx="3651962" cy="477054"/>
          </a:xfrm>
          <a:prstGeom prst="rect">
            <a:avLst/>
          </a:prstGeom>
        </p:spPr>
        <p:txBody>
          <a:bodyPr wrap="none">
            <a:spAutoFit/>
          </a:bodyPr>
          <a:lstStyle/>
          <a:p>
            <a:r>
              <a:rPr lang="en-US" altLang="zh-CN" sz="2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2.5 </a:t>
            </a:r>
            <a:r>
              <a:rPr lang="zh-CN" altLang="en-US" sz="2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在算术方法中填充值</a:t>
            </a:r>
            <a:endParaRPr lang="zh-CN" altLang="en-US" sz="25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8" name="矩形 7"/>
          <p:cNvSpPr/>
          <p:nvPr/>
        </p:nvSpPr>
        <p:spPr>
          <a:xfrm>
            <a:off x="1394433" y="1607388"/>
            <a:ext cx="1005733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在对不同索引的对象进行算数运算时，可能希望当一个对象中某个轴标签在另一个对象中找不到时填充一个特殊值（如 </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0</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）。我们可以</a:t>
            </a:r>
            <a:r>
              <a:rPr lang="zh-CN" altLang="en-US" sz="1600" dirty="0" smtClean="0">
                <a:ln w="0"/>
                <a:solidFill>
                  <a:schemeClr val="accent2"/>
                </a:solidFill>
                <a:latin typeface="微软雅黑" panose="020B0503020204020204" pitchFamily="34" charset="-122"/>
                <a:ea typeface="微软雅黑" panose="020B0503020204020204" pitchFamily="34" charset="-122"/>
              </a:rPr>
              <a:t>使用算数运算的函数方式</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进行，并添加参数</a:t>
            </a:r>
            <a:r>
              <a:rPr lang="en-US" altLang="zh-CN" sz="1600" b="1" dirty="0" err="1" smtClean="0">
                <a:ln w="0"/>
                <a:solidFill>
                  <a:schemeClr val="accent2"/>
                </a:solidFill>
                <a:latin typeface="微软雅黑" panose="020B0503020204020204" pitchFamily="34" charset="-122"/>
                <a:ea typeface="微软雅黑" panose="020B0503020204020204" pitchFamily="34" charset="-122"/>
              </a:rPr>
              <a:t>fill_value</a:t>
            </a:r>
            <a:r>
              <a:rPr lang="zh-CN" altLang="en-US" sz="1600" b="1" dirty="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683838" y="3204770"/>
            <a:ext cx="3161665" cy="337185"/>
          </a:xfrm>
          <a:prstGeom prst="rect">
            <a:avLst/>
          </a:prstGeom>
        </p:spPr>
        <p:txBody>
          <a:bodyPr wrap="none">
            <a:spAutoFit/>
          </a:bodyPr>
          <a:lstStyle/>
          <a:p>
            <a:pPr algn="l"/>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举例说明：</a:t>
            </a:r>
            <a:r>
              <a:rPr lang="zh-CN" altLang="en-US"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q03-demo19.py</a:t>
            </a:r>
            <a:r>
              <a:rPr lang="zh-CN" altLang="en-US" sz="1400" dirty="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 </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9" name="标题 1"/>
          <p:cNvSpPr txBox="1"/>
          <p:nvPr/>
        </p:nvSpPr>
        <p:spPr>
          <a:xfrm>
            <a:off x="1692715" y="3627346"/>
            <a:ext cx="5393888" cy="2091283"/>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创建</a:t>
            </a:r>
            <a:r>
              <a:rPr lang="en-US" altLang="zh-CN" sz="1400" dirty="0" err="1">
                <a:solidFill>
                  <a:schemeClr val="accent6"/>
                </a:solidFill>
              </a:rPr>
              <a:t>DataFrame</a:t>
            </a:r>
            <a:r>
              <a:rPr lang="zh-CN" altLang="en-US" sz="1400" dirty="0">
                <a:solidFill>
                  <a:schemeClr val="accent6"/>
                </a:solidFill>
              </a:rPr>
              <a:t>对象</a:t>
            </a:r>
            <a:endParaRPr lang="zh-CN" altLang="en-US" sz="1400" dirty="0">
              <a:solidFill>
                <a:schemeClr val="accent6"/>
              </a:solidFill>
            </a:endParaRPr>
          </a:p>
          <a:p>
            <a:pPr>
              <a:lnSpc>
                <a:spcPts val="2200"/>
              </a:lnSpc>
            </a:pPr>
            <a:r>
              <a:rPr lang="en-US" altLang="zh-CN" sz="1400" dirty="0">
                <a:solidFill>
                  <a:schemeClr val="tx1">
                    <a:lumMod val="65000"/>
                    <a:lumOff val="35000"/>
                  </a:schemeClr>
                </a:solidFill>
              </a:rPr>
              <a:t>df1 = </a:t>
            </a:r>
            <a:r>
              <a:rPr lang="en-US" altLang="zh-CN" sz="1400" dirty="0" err="1">
                <a:solidFill>
                  <a:srgbClr val="C00000"/>
                </a:solidFill>
              </a:rPr>
              <a:t>DataFrame</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np.</a:t>
            </a:r>
            <a:r>
              <a:rPr lang="en-US" altLang="zh-CN" sz="1400" dirty="0" err="1">
                <a:solidFill>
                  <a:schemeClr val="accent2"/>
                </a:solidFill>
              </a:rPr>
              <a:t>arange</a:t>
            </a:r>
            <a:r>
              <a:rPr lang="en-US" altLang="zh-CN" sz="1400" dirty="0">
                <a:solidFill>
                  <a:schemeClr val="tx1">
                    <a:lumMod val="65000"/>
                    <a:lumOff val="35000"/>
                  </a:schemeClr>
                </a:solidFill>
              </a:rPr>
              <a:t>(12).</a:t>
            </a:r>
            <a:r>
              <a:rPr lang="en-US" altLang="zh-CN" sz="1400" dirty="0">
                <a:solidFill>
                  <a:schemeClr val="accent2"/>
                </a:solidFill>
              </a:rPr>
              <a:t>reshape</a:t>
            </a:r>
            <a:r>
              <a:rPr lang="en-US" altLang="zh-CN" sz="1400" dirty="0">
                <a:solidFill>
                  <a:schemeClr val="tx1">
                    <a:lumMod val="65000"/>
                    <a:lumOff val="35000"/>
                  </a:schemeClr>
                </a:solidFill>
              </a:rPr>
              <a:t>((3,4)),</a:t>
            </a:r>
            <a:endParaRPr lang="en-US" altLang="zh-CN" sz="1400" dirty="0">
              <a:solidFill>
                <a:schemeClr val="tx1">
                  <a:lumMod val="65000"/>
                  <a:lumOff val="35000"/>
                </a:schemeClr>
              </a:solidFill>
            </a:endParaRPr>
          </a:p>
          <a:p>
            <a:pPr>
              <a:lnSpc>
                <a:spcPts val="2200"/>
              </a:lnSpc>
            </a:pPr>
            <a:r>
              <a:rPr lang="en-US" altLang="zh-CN" sz="1400" dirty="0">
                <a:solidFill>
                  <a:schemeClr val="tx1">
                    <a:lumMod val="65000"/>
                    <a:lumOff val="35000"/>
                  </a:schemeClr>
                </a:solidFill>
              </a:rPr>
              <a:t>               </a:t>
            </a:r>
            <a:r>
              <a:rPr lang="en-US" altLang="zh-CN" sz="1400" dirty="0" smtClean="0">
                <a:solidFill>
                  <a:schemeClr val="tx1">
                    <a:lumMod val="65000"/>
                    <a:lumOff val="35000"/>
                  </a:schemeClr>
                </a:solidFill>
              </a:rPr>
              <a:t>               </a:t>
            </a:r>
            <a:r>
              <a:rPr lang="en-US" altLang="zh-CN" sz="1400" dirty="0" smtClean="0">
                <a:solidFill>
                  <a:srgbClr val="7030A0"/>
                </a:solidFill>
              </a:rPr>
              <a:t>columns</a:t>
            </a:r>
            <a:r>
              <a:rPr lang="en-US" altLang="zh-CN" sz="1400" dirty="0" smtClean="0">
                <a:solidFill>
                  <a:schemeClr val="tx1">
                    <a:lumMod val="65000"/>
                    <a:lumOff val="35000"/>
                  </a:schemeClr>
                </a:solidFill>
              </a:rPr>
              <a:t>=list</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abcd</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ndParaRPr>
          </a:p>
          <a:p>
            <a:pPr>
              <a:lnSpc>
                <a:spcPts val="2200"/>
              </a:lnSpc>
            </a:pPr>
            <a:r>
              <a:rPr lang="en-US" altLang="zh-CN" sz="1400" dirty="0">
                <a:solidFill>
                  <a:schemeClr val="tx1">
                    <a:lumMod val="65000"/>
                    <a:lumOff val="35000"/>
                  </a:schemeClr>
                </a:solidFill>
              </a:rPr>
              <a:t>df2 = </a:t>
            </a:r>
            <a:r>
              <a:rPr lang="en-US" altLang="zh-CN" sz="1400" dirty="0" err="1">
                <a:solidFill>
                  <a:srgbClr val="C00000"/>
                </a:solidFill>
              </a:rPr>
              <a:t>DataFrame</a:t>
            </a:r>
            <a:r>
              <a:rPr lang="en-US" altLang="zh-CN" sz="1400" dirty="0">
                <a:solidFill>
                  <a:srgbClr val="C00000"/>
                </a:solidFill>
              </a:rPr>
              <a:t>(</a:t>
            </a:r>
            <a:r>
              <a:rPr lang="en-US" altLang="zh-CN" sz="1400" dirty="0" err="1">
                <a:solidFill>
                  <a:schemeClr val="tx1">
                    <a:lumMod val="65000"/>
                    <a:lumOff val="35000"/>
                  </a:schemeClr>
                </a:solidFill>
              </a:rPr>
              <a:t>np</a:t>
            </a:r>
            <a:r>
              <a:rPr lang="en-US" altLang="zh-CN" sz="1400" dirty="0" err="1">
                <a:solidFill>
                  <a:schemeClr val="accent2"/>
                </a:solidFill>
              </a:rPr>
              <a:t>.arange</a:t>
            </a:r>
            <a:r>
              <a:rPr lang="en-US" altLang="zh-CN" sz="1400" dirty="0">
                <a:solidFill>
                  <a:schemeClr val="tx1">
                    <a:lumMod val="65000"/>
                    <a:lumOff val="35000"/>
                  </a:schemeClr>
                </a:solidFill>
              </a:rPr>
              <a:t>(20).</a:t>
            </a:r>
            <a:r>
              <a:rPr lang="en-US" altLang="zh-CN" sz="1400" dirty="0">
                <a:solidFill>
                  <a:schemeClr val="accent2"/>
                </a:solidFill>
              </a:rPr>
              <a:t>reshape</a:t>
            </a:r>
            <a:r>
              <a:rPr lang="en-US" altLang="zh-CN" sz="1400" dirty="0">
                <a:solidFill>
                  <a:schemeClr val="tx1">
                    <a:lumMod val="65000"/>
                    <a:lumOff val="35000"/>
                  </a:schemeClr>
                </a:solidFill>
              </a:rPr>
              <a:t>((4,5)),</a:t>
            </a:r>
            <a:endParaRPr lang="en-US" altLang="zh-CN" sz="1400" dirty="0">
              <a:solidFill>
                <a:schemeClr val="tx1">
                  <a:lumMod val="65000"/>
                  <a:lumOff val="35000"/>
                </a:schemeClr>
              </a:solidFill>
            </a:endParaRPr>
          </a:p>
          <a:p>
            <a:pPr>
              <a:lnSpc>
                <a:spcPts val="2200"/>
              </a:lnSpc>
            </a:pPr>
            <a:r>
              <a:rPr lang="en-US" altLang="zh-CN" sz="1400" dirty="0">
                <a:solidFill>
                  <a:schemeClr val="tx1">
                    <a:lumMod val="65000"/>
                    <a:lumOff val="35000"/>
                  </a:schemeClr>
                </a:solidFill>
              </a:rPr>
              <a:t>               </a:t>
            </a:r>
            <a:r>
              <a:rPr lang="en-US" altLang="zh-CN" sz="1400" dirty="0" smtClean="0">
                <a:solidFill>
                  <a:schemeClr val="tx1">
                    <a:lumMod val="65000"/>
                    <a:lumOff val="35000"/>
                  </a:schemeClr>
                </a:solidFill>
              </a:rPr>
              <a:t>               </a:t>
            </a:r>
            <a:r>
              <a:rPr lang="en-US" altLang="zh-CN" sz="1400" dirty="0" smtClean="0">
                <a:solidFill>
                  <a:srgbClr val="7030A0"/>
                </a:solidFill>
              </a:rPr>
              <a:t>columns</a:t>
            </a:r>
            <a:r>
              <a:rPr lang="en-US" altLang="zh-CN" sz="1400" dirty="0" smtClean="0">
                <a:solidFill>
                  <a:schemeClr val="tx1">
                    <a:lumMod val="65000"/>
                    <a:lumOff val="35000"/>
                  </a:schemeClr>
                </a:solidFill>
              </a:rPr>
              <a:t>=list</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abcde</a:t>
            </a:r>
            <a:r>
              <a:rPr lang="en-US" altLang="zh-CN" sz="1400" dirty="0" smtClean="0">
                <a:solidFill>
                  <a:schemeClr val="tx1">
                    <a:lumMod val="65000"/>
                    <a:lumOff val="35000"/>
                  </a:schemeClr>
                </a:solidFill>
              </a:rPr>
              <a:t>'))</a:t>
            </a:r>
            <a:endParaRPr lang="en-US" altLang="zh-CN" sz="1400" dirty="0" smtClean="0">
              <a:solidFill>
                <a:schemeClr val="tx1">
                  <a:lumMod val="65000"/>
                  <a:lumOff val="35000"/>
                </a:schemeClr>
              </a:solidFill>
            </a:endParaRPr>
          </a:p>
          <a:p>
            <a:pPr>
              <a:lnSpc>
                <a:spcPts val="2200"/>
              </a:lnSpc>
            </a:pPr>
            <a:r>
              <a:rPr lang="en-US" altLang="zh-CN" sz="1400" dirty="0" smtClean="0">
                <a:solidFill>
                  <a:schemeClr val="accent6"/>
                </a:solidFill>
              </a:rPr>
              <a:t># </a:t>
            </a:r>
            <a:r>
              <a:rPr lang="zh-CN" altLang="en-US" sz="1400" dirty="0" smtClean="0">
                <a:solidFill>
                  <a:schemeClr val="accent6"/>
                </a:solidFill>
              </a:rPr>
              <a:t>使用函数实现算术运算，</a:t>
            </a:r>
            <a:r>
              <a:rPr lang="en-US" altLang="zh-CN" sz="1400" dirty="0" smtClean="0">
                <a:solidFill>
                  <a:schemeClr val="accent6"/>
                </a:solidFill>
              </a:rPr>
              <a:t>df1</a:t>
            </a:r>
            <a:r>
              <a:rPr lang="zh-CN" altLang="en-US" sz="1400" dirty="0" smtClean="0">
                <a:solidFill>
                  <a:schemeClr val="accent6"/>
                </a:solidFill>
              </a:rPr>
              <a:t>的缺失值使用</a:t>
            </a:r>
            <a:r>
              <a:rPr lang="en-US" altLang="zh-CN" sz="1400" dirty="0" smtClean="0">
                <a:solidFill>
                  <a:schemeClr val="accent6"/>
                </a:solidFill>
              </a:rPr>
              <a:t>0</a:t>
            </a:r>
            <a:r>
              <a:rPr lang="zh-CN" altLang="en-US" sz="1400" dirty="0" smtClean="0">
                <a:solidFill>
                  <a:schemeClr val="accent6"/>
                </a:solidFill>
              </a:rPr>
              <a:t>替代后再进行加法</a:t>
            </a:r>
            <a:endParaRPr lang="zh-CN" altLang="en-US" sz="1400" dirty="0" smtClean="0">
              <a:solidFill>
                <a:schemeClr val="accent6"/>
              </a:solidFill>
            </a:endParaRPr>
          </a:p>
          <a:p>
            <a:pPr>
              <a:lnSpc>
                <a:spcPts val="2200"/>
              </a:lnSpc>
            </a:pPr>
            <a:r>
              <a:rPr lang="en-US" altLang="zh-CN" sz="1400" dirty="0" smtClean="0">
                <a:solidFill>
                  <a:srgbClr val="0563C1"/>
                </a:solidFill>
              </a:rPr>
              <a:t>print</a:t>
            </a:r>
            <a:r>
              <a:rPr lang="en-US" altLang="zh-CN" sz="1400" dirty="0" smtClean="0">
                <a:solidFill>
                  <a:schemeClr val="tx1">
                    <a:lumMod val="65000"/>
                    <a:lumOff val="35000"/>
                  </a:schemeClr>
                </a:solidFill>
              </a:rPr>
              <a:t> </a:t>
            </a:r>
            <a:r>
              <a:rPr lang="en-US" altLang="zh-CN" sz="1400" dirty="0">
                <a:solidFill>
                  <a:schemeClr val="tx1">
                    <a:lumMod val="65000"/>
                    <a:lumOff val="35000"/>
                  </a:schemeClr>
                </a:solidFill>
              </a:rPr>
              <a:t>df1.</a:t>
            </a:r>
            <a:r>
              <a:rPr lang="en-US" altLang="zh-CN" sz="1400" dirty="0">
                <a:solidFill>
                  <a:schemeClr val="accent2"/>
                </a:solidFill>
              </a:rPr>
              <a:t>add</a:t>
            </a:r>
            <a:r>
              <a:rPr lang="en-US" altLang="zh-CN" sz="1400" dirty="0">
                <a:solidFill>
                  <a:schemeClr val="tx1">
                    <a:lumMod val="65000"/>
                    <a:lumOff val="35000"/>
                  </a:schemeClr>
                </a:solidFill>
              </a:rPr>
              <a:t>(df2, </a:t>
            </a:r>
            <a:r>
              <a:rPr lang="en-US" altLang="zh-CN" sz="1400" dirty="0" err="1">
                <a:solidFill>
                  <a:schemeClr val="accent2"/>
                </a:solidFill>
              </a:rPr>
              <a:t>fill_value</a:t>
            </a:r>
            <a:r>
              <a:rPr lang="en-US" altLang="zh-CN" sz="1400" dirty="0">
                <a:solidFill>
                  <a:schemeClr val="tx1">
                    <a:lumMod val="65000"/>
                    <a:lumOff val="35000"/>
                  </a:schemeClr>
                </a:solidFill>
              </a:rPr>
              <a:t>=0)</a:t>
            </a:r>
            <a:endParaRPr lang="en-US" altLang="zh-CN" sz="1400" dirty="0">
              <a:solidFill>
                <a:schemeClr val="tx1">
                  <a:lumMod val="65000"/>
                  <a:lumOff val="35000"/>
                </a:schemeClr>
              </a:solidFill>
            </a:endParaRPr>
          </a:p>
        </p:txBody>
      </p:sp>
      <p:sp>
        <p:nvSpPr>
          <p:cNvPr id="10" name="标题 1"/>
          <p:cNvSpPr txBox="1"/>
          <p:nvPr/>
        </p:nvSpPr>
        <p:spPr>
          <a:xfrm>
            <a:off x="6970489" y="3958111"/>
            <a:ext cx="3051626" cy="1844540"/>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smtClean="0">
                <a:solidFill>
                  <a:schemeClr val="accent6">
                    <a:lumMod val="60000"/>
                    <a:lumOff val="40000"/>
                  </a:schemeClr>
                </a:solidFill>
              </a:rPr>
              <a:t>##  </a:t>
            </a:r>
            <a:r>
              <a:rPr lang="zh-CN" altLang="en-US" sz="1400" dirty="0" smtClean="0">
                <a:solidFill>
                  <a:schemeClr val="accent6">
                    <a:lumMod val="60000"/>
                    <a:lumOff val="40000"/>
                  </a:schemeClr>
                </a:solidFill>
              </a:rPr>
              <a:t>结果 </a:t>
            </a:r>
            <a:r>
              <a:rPr lang="en-US" altLang="zh-CN" sz="1400" dirty="0" smtClean="0">
                <a:solidFill>
                  <a:schemeClr val="accent6">
                    <a:lumMod val="60000"/>
                    <a:lumOff val="40000"/>
                  </a:schemeClr>
                </a:solidFill>
              </a:rPr>
              <a:t>##</a:t>
            </a:r>
            <a:endParaRPr lang="en-US" altLang="zh-CN" sz="1400" dirty="0" smtClean="0">
              <a:solidFill>
                <a:schemeClr val="accent6">
                  <a:lumMod val="60000"/>
                  <a:lumOff val="40000"/>
                </a:schemeClr>
              </a:solidFill>
            </a:endParaRPr>
          </a:p>
          <a:p>
            <a:pPr>
              <a:lnSpc>
                <a:spcPts val="2200"/>
              </a:lnSpc>
            </a:pPr>
            <a:r>
              <a:rPr lang="pt-BR" altLang="zh-CN" sz="1400" dirty="0">
                <a:solidFill>
                  <a:schemeClr val="bg1">
                    <a:lumMod val="95000"/>
                  </a:schemeClr>
                </a:solidFill>
              </a:rPr>
              <a:t> </a:t>
            </a:r>
            <a:r>
              <a:rPr lang="pt-BR" altLang="zh-CN" sz="1400" dirty="0" smtClean="0">
                <a:solidFill>
                  <a:schemeClr val="bg1">
                    <a:lumMod val="95000"/>
                  </a:schemeClr>
                </a:solidFill>
              </a:rPr>
              <a:t>       a        b       c       d       e                                                         </a:t>
            </a:r>
            <a:endParaRPr lang="pt-BR" altLang="zh-CN" sz="1400" dirty="0">
              <a:solidFill>
                <a:schemeClr val="bg1">
                  <a:lumMod val="95000"/>
                </a:schemeClr>
              </a:solidFill>
            </a:endParaRPr>
          </a:p>
          <a:p>
            <a:pPr>
              <a:lnSpc>
                <a:spcPts val="2200"/>
              </a:lnSpc>
            </a:pPr>
            <a:r>
              <a:rPr lang="pt-BR" altLang="zh-CN" sz="1400" dirty="0">
                <a:solidFill>
                  <a:schemeClr val="bg1">
                    <a:lumMod val="95000"/>
                  </a:schemeClr>
                </a:solidFill>
              </a:rPr>
              <a:t>0   0.0   </a:t>
            </a:r>
            <a:r>
              <a:rPr lang="pt-BR" altLang="zh-CN" sz="1400" dirty="0" smtClean="0">
                <a:solidFill>
                  <a:schemeClr val="bg1">
                    <a:lumMod val="95000"/>
                  </a:schemeClr>
                </a:solidFill>
              </a:rPr>
              <a:t>  2.0    4.0    6.0    4.0                                                         </a:t>
            </a:r>
            <a:endParaRPr lang="pt-BR" altLang="zh-CN" sz="1400" dirty="0">
              <a:solidFill>
                <a:schemeClr val="bg1">
                  <a:lumMod val="95000"/>
                </a:schemeClr>
              </a:solidFill>
            </a:endParaRPr>
          </a:p>
          <a:p>
            <a:pPr>
              <a:lnSpc>
                <a:spcPts val="2200"/>
              </a:lnSpc>
            </a:pPr>
            <a:r>
              <a:rPr lang="pt-BR" altLang="zh-CN" sz="1400" dirty="0">
                <a:solidFill>
                  <a:schemeClr val="bg1">
                    <a:lumMod val="95000"/>
                  </a:schemeClr>
                </a:solidFill>
              </a:rPr>
              <a:t>1   9.0  </a:t>
            </a:r>
            <a:r>
              <a:rPr lang="pt-BR" altLang="zh-CN" sz="1400" dirty="0" smtClean="0">
                <a:solidFill>
                  <a:schemeClr val="bg1">
                    <a:lumMod val="95000"/>
                  </a:schemeClr>
                </a:solidFill>
              </a:rPr>
              <a:t> 11.0  </a:t>
            </a:r>
            <a:r>
              <a:rPr lang="pt-BR" altLang="zh-CN" sz="1400" dirty="0">
                <a:solidFill>
                  <a:schemeClr val="bg1">
                    <a:lumMod val="95000"/>
                  </a:schemeClr>
                </a:solidFill>
              </a:rPr>
              <a:t>13.0  15.0   </a:t>
            </a:r>
            <a:r>
              <a:rPr lang="pt-BR" altLang="zh-CN" sz="1400" dirty="0" smtClean="0">
                <a:solidFill>
                  <a:schemeClr val="bg1">
                    <a:lumMod val="95000"/>
                  </a:schemeClr>
                </a:solidFill>
              </a:rPr>
              <a:t> 9.0                                                         </a:t>
            </a:r>
            <a:endParaRPr lang="pt-BR" altLang="zh-CN" sz="1400" dirty="0">
              <a:solidFill>
                <a:schemeClr val="bg1">
                  <a:lumMod val="95000"/>
                </a:schemeClr>
              </a:solidFill>
            </a:endParaRPr>
          </a:p>
          <a:p>
            <a:pPr>
              <a:lnSpc>
                <a:spcPts val="2200"/>
              </a:lnSpc>
            </a:pPr>
            <a:r>
              <a:rPr lang="pt-BR" altLang="zh-CN" sz="1400" dirty="0">
                <a:solidFill>
                  <a:schemeClr val="bg1">
                    <a:lumMod val="95000"/>
                  </a:schemeClr>
                </a:solidFill>
              </a:rPr>
              <a:t>2  18.0  20.0  22.0  24.0  14.0                                                         </a:t>
            </a:r>
            <a:endParaRPr lang="pt-BR" altLang="zh-CN" sz="1400" dirty="0">
              <a:solidFill>
                <a:schemeClr val="bg1">
                  <a:lumMod val="95000"/>
                </a:schemeClr>
              </a:solidFill>
            </a:endParaRPr>
          </a:p>
          <a:p>
            <a:pPr>
              <a:lnSpc>
                <a:spcPts val="2200"/>
              </a:lnSpc>
            </a:pPr>
            <a:r>
              <a:rPr lang="pt-BR" altLang="zh-CN" sz="1400" dirty="0">
                <a:solidFill>
                  <a:schemeClr val="bg1">
                    <a:lumMod val="95000"/>
                  </a:schemeClr>
                </a:solidFill>
              </a:rPr>
              <a:t>3  15.0  16.0  17.0  18.0  19.0 </a:t>
            </a:r>
            <a:endParaRPr lang="en-US" altLang="zh-CN" sz="1400" dirty="0" smtClean="0">
              <a:solidFill>
                <a:schemeClr val="bg1">
                  <a:lumMod val="95000"/>
                </a:schemeClr>
              </a:solidFill>
            </a:endParaRPr>
          </a:p>
        </p:txBody>
      </p:sp>
      <p:sp>
        <p:nvSpPr>
          <p:cNvPr id="17" name="矩形 16"/>
          <p:cNvSpPr/>
          <p:nvPr/>
        </p:nvSpPr>
        <p:spPr>
          <a:xfrm>
            <a:off x="1692715" y="2575525"/>
            <a:ext cx="7102942" cy="461665"/>
          </a:xfrm>
          <a:prstGeom prst="rect">
            <a:avLst/>
          </a:prstGeom>
          <a:solidFill>
            <a:schemeClr val="accent4">
              <a:lumMod val="60000"/>
              <a:lumOff val="40000"/>
            </a:schemeClr>
          </a:solidFill>
        </p:spPr>
        <p:txBody>
          <a:bodyPr wrap="square">
            <a:spAutoFit/>
          </a:bodyPr>
          <a:lstStyle/>
          <a:p>
            <a:pPr>
              <a:lnSpc>
                <a:spcPct val="150000"/>
              </a:lnSpc>
            </a:pP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算术运算的函数方法：</a:t>
            </a:r>
            <a:r>
              <a:rPr lang="en-US" altLang="zh-CN" sz="1600" b="1" dirty="0" smtClean="0">
                <a:solidFill>
                  <a:schemeClr val="accent4">
                    <a:lumMod val="50000"/>
                  </a:schemeClr>
                </a:solidFill>
                <a:latin typeface="微软雅黑" panose="020B0503020204020204" pitchFamily="34" charset="-122"/>
                <a:ea typeface="微软雅黑" panose="020B0503020204020204" pitchFamily="34" charset="-122"/>
              </a:rPr>
              <a:t>add</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（加）、</a:t>
            </a:r>
            <a:r>
              <a:rPr lang="en-US" altLang="zh-CN" sz="1600" b="1" dirty="0" smtClean="0">
                <a:solidFill>
                  <a:schemeClr val="accent4">
                    <a:lumMod val="50000"/>
                  </a:schemeClr>
                </a:solidFill>
                <a:latin typeface="微软雅黑" panose="020B0503020204020204" pitchFamily="34" charset="-122"/>
                <a:ea typeface="微软雅黑" panose="020B0503020204020204" pitchFamily="34" charset="-122"/>
              </a:rPr>
              <a:t>sub</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（减）、</a:t>
            </a:r>
            <a:r>
              <a:rPr lang="en-US" altLang="zh-CN" sz="1600" b="1" dirty="0" err="1" smtClean="0">
                <a:solidFill>
                  <a:schemeClr val="accent4">
                    <a:lumMod val="50000"/>
                  </a:schemeClr>
                </a:solidFill>
                <a:latin typeface="微软雅黑" panose="020B0503020204020204" pitchFamily="34" charset="-122"/>
                <a:ea typeface="微软雅黑" panose="020B0503020204020204" pitchFamily="34" charset="-122"/>
              </a:rPr>
              <a:t>mul</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（乘）、</a:t>
            </a:r>
            <a:r>
              <a:rPr lang="en-US" altLang="zh-CN" sz="1600" b="1" dirty="0" smtClean="0">
                <a:solidFill>
                  <a:schemeClr val="accent4">
                    <a:lumMod val="50000"/>
                  </a:schemeClr>
                </a:solidFill>
                <a:latin typeface="微软雅黑" panose="020B0503020204020204" pitchFamily="34" charset="-122"/>
                <a:ea typeface="微软雅黑" panose="020B0503020204020204" pitchFamily="34" charset="-122"/>
              </a:rPr>
              <a:t>div</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（除）</a:t>
            </a:r>
            <a:endParaRPr lang="zh-CN" altLang="en-US" sz="1600" dirty="0">
              <a:solidFill>
                <a:schemeClr val="accent4">
                  <a:lumMod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anim calcmode="lin" valueType="num">
                                      <p:cBhvr>
                                        <p:cTn id="17" dur="500" fill="hold"/>
                                        <p:tgtEl>
                                          <p:spTgt spid="9"/>
                                        </p:tgtEl>
                                        <p:attrNameLst>
                                          <p:attrName>ppt_x</p:attrName>
                                        </p:attrNameLst>
                                      </p:cBhvr>
                                      <p:tavLst>
                                        <p:tav tm="0">
                                          <p:val>
                                            <p:strVal val="#ppt_x"/>
                                          </p:val>
                                        </p:tav>
                                        <p:tav tm="100000">
                                          <p:val>
                                            <p:strVal val="#ppt_x"/>
                                          </p:val>
                                        </p:tav>
                                      </p:tavLst>
                                    </p:anim>
                                    <p:anim calcmode="lin" valueType="num">
                                      <p:cBhvr>
                                        <p:cTn id="18"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P spid="1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a:solidFill>
                  <a:schemeClr val="bg1">
                    <a:lumMod val="95000"/>
                  </a:schemeClr>
                </a:solidFill>
              </a:rPr>
              <a:t>两</a:t>
            </a:r>
            <a:r>
              <a:rPr lang="zh-CN" altLang="en-US" sz="2000" b="1" dirty="0" smtClean="0">
                <a:solidFill>
                  <a:schemeClr val="bg1">
                    <a:lumMod val="95000"/>
                  </a:schemeClr>
                </a:solidFill>
              </a:rPr>
              <a:t>个对象之间运算</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2" name="矩形 11"/>
          <p:cNvSpPr/>
          <p:nvPr/>
        </p:nvSpPr>
        <p:spPr>
          <a:xfrm>
            <a:off x="871036" y="978368"/>
            <a:ext cx="5405134" cy="477054"/>
          </a:xfrm>
          <a:prstGeom prst="rect">
            <a:avLst/>
          </a:prstGeom>
        </p:spPr>
        <p:txBody>
          <a:bodyPr wrap="none">
            <a:spAutoFit/>
          </a:bodyPr>
          <a:lstStyle/>
          <a:p>
            <a:r>
              <a:rPr lang="en-US" altLang="zh-CN" sz="2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2.6 </a:t>
            </a:r>
            <a:r>
              <a:rPr lang="en-US" altLang="zh-CN" sz="2500" b="1" dirty="0" err="1"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DataFrame</a:t>
            </a:r>
            <a:r>
              <a:rPr lang="zh-CN" altLang="en-US" sz="2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和</a:t>
            </a:r>
            <a:r>
              <a:rPr lang="en-US" altLang="zh-CN" sz="2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Series</a:t>
            </a:r>
            <a:r>
              <a:rPr lang="zh-CN" altLang="en-US" sz="2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之间的运算</a:t>
            </a:r>
            <a:endParaRPr lang="zh-CN" altLang="en-US" sz="25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8" name="矩形 7"/>
          <p:cNvSpPr/>
          <p:nvPr/>
        </p:nvSpPr>
        <p:spPr>
          <a:xfrm>
            <a:off x="1394433" y="1607388"/>
            <a:ext cx="10057337" cy="41819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跟</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NumPy</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数组一样，</a:t>
            </a:r>
            <a:r>
              <a:rPr lang="en-US" altLang="zh-CN" sz="1600" b="1" dirty="0" err="1" smtClean="0">
                <a:ln w="0"/>
                <a:solidFill>
                  <a:schemeClr val="tx1">
                    <a:lumMod val="65000"/>
                    <a:lumOff val="35000"/>
                  </a:schemeClr>
                </a:solidFill>
                <a:latin typeface="微软雅黑" panose="020B0503020204020204" pitchFamily="34" charset="-122"/>
                <a:ea typeface="微软雅黑" panose="020B0503020204020204" pitchFamily="34" charset="-122"/>
              </a:rPr>
              <a:t>DataFrame</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和</a:t>
            </a: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Series</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之间算数运算也是有明确规定的。</a:t>
            </a:r>
            <a:endPar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683838" y="2159744"/>
            <a:ext cx="6006465" cy="337185"/>
          </a:xfrm>
          <a:prstGeom prst="rect">
            <a:avLst/>
          </a:prstGeom>
        </p:spPr>
        <p:txBody>
          <a:bodyPr wrap="none">
            <a:spAutoFit/>
          </a:bodyPr>
          <a:lstStyle/>
          <a:p>
            <a:pPr algn="l"/>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引例：计算一个二维数组与其某行之间的差</a:t>
            </a:r>
            <a:r>
              <a:rPr lang="zh-CN" altLang="en-US"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q03-demo20.py</a:t>
            </a:r>
            <a:r>
              <a:rPr lang="zh-CN" altLang="en-US" sz="1400" dirty="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 </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9" name="标题 1"/>
          <p:cNvSpPr txBox="1"/>
          <p:nvPr/>
        </p:nvSpPr>
        <p:spPr>
          <a:xfrm>
            <a:off x="1692715" y="2582320"/>
            <a:ext cx="5393888" cy="2396080"/>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创建一个二维数组</a:t>
            </a:r>
            <a:endParaRPr lang="zh-CN" altLang="en-US" sz="1400" dirty="0">
              <a:solidFill>
                <a:schemeClr val="accent6"/>
              </a:solidFill>
            </a:endParaRPr>
          </a:p>
          <a:p>
            <a:pPr>
              <a:lnSpc>
                <a:spcPts val="2200"/>
              </a:lnSpc>
            </a:pPr>
            <a:r>
              <a:rPr lang="en-US" altLang="zh-CN" sz="1400" dirty="0" err="1">
                <a:solidFill>
                  <a:schemeClr val="tx1">
                    <a:lumMod val="65000"/>
                    <a:lumOff val="35000"/>
                  </a:schemeClr>
                </a:solidFill>
              </a:rPr>
              <a:t>arr</a:t>
            </a:r>
            <a:r>
              <a:rPr lang="en-US" altLang="zh-CN" sz="1400" dirty="0">
                <a:solidFill>
                  <a:schemeClr val="tx1">
                    <a:lumMod val="65000"/>
                    <a:lumOff val="35000"/>
                  </a:schemeClr>
                </a:solidFill>
              </a:rPr>
              <a:t> = </a:t>
            </a:r>
            <a:r>
              <a:rPr lang="en-US" altLang="zh-CN" sz="1400" dirty="0" err="1">
                <a:solidFill>
                  <a:schemeClr val="tx1">
                    <a:lumMod val="65000"/>
                    <a:lumOff val="35000"/>
                  </a:schemeClr>
                </a:solidFill>
              </a:rPr>
              <a:t>np.</a:t>
            </a:r>
            <a:r>
              <a:rPr lang="en-US" altLang="zh-CN" sz="1400" dirty="0" err="1">
                <a:solidFill>
                  <a:schemeClr val="accent2"/>
                </a:solidFill>
              </a:rPr>
              <a:t>arange</a:t>
            </a:r>
            <a:r>
              <a:rPr lang="en-US" altLang="zh-CN" sz="1400" dirty="0">
                <a:solidFill>
                  <a:schemeClr val="accent2"/>
                </a:solidFill>
              </a:rPr>
              <a:t>(</a:t>
            </a:r>
            <a:r>
              <a:rPr lang="en-US" altLang="zh-CN" sz="1400" dirty="0">
                <a:solidFill>
                  <a:schemeClr val="tx1">
                    <a:lumMod val="65000"/>
                    <a:lumOff val="35000"/>
                  </a:schemeClr>
                </a:solidFill>
              </a:rPr>
              <a:t>12).</a:t>
            </a:r>
            <a:r>
              <a:rPr lang="en-US" altLang="zh-CN" sz="1400" dirty="0">
                <a:solidFill>
                  <a:schemeClr val="accent2"/>
                </a:solidFill>
              </a:rPr>
              <a:t>reshape</a:t>
            </a:r>
            <a:r>
              <a:rPr lang="en-US" altLang="zh-CN" sz="1400" dirty="0">
                <a:solidFill>
                  <a:schemeClr val="tx1">
                    <a:lumMod val="65000"/>
                    <a:lumOff val="35000"/>
                  </a:schemeClr>
                </a:solidFill>
              </a:rPr>
              <a:t>((3,4))</a:t>
            </a:r>
            <a:endParaRPr lang="en-US" altLang="zh-CN" sz="1400" dirty="0">
              <a:solidFill>
                <a:schemeClr val="tx1">
                  <a:lumMod val="65000"/>
                  <a:lumOff val="35000"/>
                </a:schemeClr>
              </a:solidFill>
            </a:endParaRPr>
          </a:p>
          <a:p>
            <a:pPr>
              <a:lnSpc>
                <a:spcPts val="2200"/>
              </a:lnSpc>
            </a:pPr>
            <a:r>
              <a:rPr lang="en-US" altLang="zh-CN" sz="1400" dirty="0">
                <a:solidFill>
                  <a:schemeClr val="accent6"/>
                </a:solidFill>
              </a:rPr>
              <a:t># </a:t>
            </a:r>
            <a:r>
              <a:rPr lang="zh-CN" altLang="en-US" sz="1400" dirty="0">
                <a:solidFill>
                  <a:schemeClr val="accent6"/>
                </a:solidFill>
              </a:rPr>
              <a:t>输出 </a:t>
            </a:r>
            <a:r>
              <a:rPr lang="en-US" altLang="zh-CN" sz="1400" dirty="0" err="1">
                <a:solidFill>
                  <a:schemeClr val="accent6"/>
                </a:solidFill>
              </a:rPr>
              <a:t>arr</a:t>
            </a:r>
            <a:endParaRPr lang="en-US" altLang="zh-CN" sz="1400" dirty="0">
              <a:solidFill>
                <a:schemeClr val="accent6"/>
              </a:solidFill>
            </a:endParaRP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arr</a:t>
            </a:r>
            <a:endParaRPr lang="en-US" altLang="zh-CN" sz="1400" dirty="0">
              <a:solidFill>
                <a:schemeClr val="tx1">
                  <a:lumMod val="65000"/>
                  <a:lumOff val="35000"/>
                </a:schemeClr>
              </a:solidFill>
            </a:endParaRPr>
          </a:p>
          <a:p>
            <a:pPr>
              <a:lnSpc>
                <a:spcPts val="2200"/>
              </a:lnSpc>
            </a:pPr>
            <a:r>
              <a:rPr lang="en-US" altLang="zh-CN" sz="1400" dirty="0">
                <a:solidFill>
                  <a:schemeClr val="accent6"/>
                </a:solidFill>
              </a:rPr>
              <a:t># </a:t>
            </a:r>
            <a:r>
              <a:rPr lang="zh-CN" altLang="en-US" sz="1400" dirty="0">
                <a:solidFill>
                  <a:schemeClr val="accent6"/>
                </a:solidFill>
              </a:rPr>
              <a:t>输出</a:t>
            </a:r>
            <a:r>
              <a:rPr lang="en-US" altLang="zh-CN" sz="1400" dirty="0">
                <a:solidFill>
                  <a:schemeClr val="accent6"/>
                </a:solidFill>
              </a:rPr>
              <a:t>0</a:t>
            </a:r>
            <a:r>
              <a:rPr lang="zh-CN" altLang="en-US" sz="1400" dirty="0">
                <a:solidFill>
                  <a:schemeClr val="accent6"/>
                </a:solidFill>
              </a:rPr>
              <a:t>行数据</a:t>
            </a:r>
            <a:endParaRPr lang="zh-CN" altLang="en-US" sz="1400" dirty="0">
              <a:solidFill>
                <a:schemeClr val="accent6"/>
              </a:solidFill>
            </a:endParaRP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arr</a:t>
            </a:r>
            <a:r>
              <a:rPr lang="en-US" altLang="zh-CN" sz="1400" dirty="0">
                <a:solidFill>
                  <a:schemeClr val="tx1">
                    <a:lumMod val="65000"/>
                    <a:lumOff val="35000"/>
                  </a:schemeClr>
                </a:solidFill>
              </a:rPr>
              <a:t>[0]</a:t>
            </a:r>
            <a:endParaRPr lang="en-US" altLang="zh-CN" sz="1400" dirty="0">
              <a:solidFill>
                <a:schemeClr val="tx1">
                  <a:lumMod val="65000"/>
                  <a:lumOff val="35000"/>
                </a:schemeClr>
              </a:solidFill>
            </a:endParaRPr>
          </a:p>
          <a:p>
            <a:pPr>
              <a:lnSpc>
                <a:spcPts val="2200"/>
              </a:lnSpc>
            </a:pPr>
            <a:r>
              <a:rPr lang="en-US" altLang="zh-CN" sz="1400" dirty="0">
                <a:solidFill>
                  <a:schemeClr val="accent6"/>
                </a:solidFill>
              </a:rPr>
              <a:t># </a:t>
            </a:r>
            <a:r>
              <a:rPr lang="zh-CN" altLang="en-US" sz="1400" dirty="0">
                <a:solidFill>
                  <a:schemeClr val="accent6"/>
                </a:solidFill>
              </a:rPr>
              <a:t>二维数组与</a:t>
            </a:r>
            <a:r>
              <a:rPr lang="en-US" altLang="zh-CN" sz="1400" dirty="0">
                <a:solidFill>
                  <a:schemeClr val="accent6"/>
                </a:solidFill>
              </a:rPr>
              <a:t>0</a:t>
            </a:r>
            <a:r>
              <a:rPr lang="zh-CN" altLang="en-US" sz="1400" dirty="0">
                <a:solidFill>
                  <a:schemeClr val="accent6"/>
                </a:solidFill>
              </a:rPr>
              <a:t>行数据的差</a:t>
            </a:r>
            <a:endParaRPr lang="zh-CN" altLang="en-US" sz="1400" dirty="0">
              <a:solidFill>
                <a:schemeClr val="accent6"/>
              </a:solidFill>
            </a:endParaRP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accent2"/>
                </a:solidFill>
              </a:rPr>
              <a:t>arr-arr</a:t>
            </a:r>
            <a:r>
              <a:rPr lang="en-US" altLang="zh-CN" sz="1400" dirty="0">
                <a:solidFill>
                  <a:schemeClr val="accent2"/>
                </a:solidFill>
              </a:rPr>
              <a:t>[0]</a:t>
            </a:r>
            <a:endParaRPr lang="en-US" altLang="zh-CN" sz="1400" dirty="0">
              <a:solidFill>
                <a:schemeClr val="accent2"/>
              </a:solidFill>
            </a:endParaRPr>
          </a:p>
        </p:txBody>
      </p:sp>
      <p:sp>
        <p:nvSpPr>
          <p:cNvPr id="10" name="标题 1"/>
          <p:cNvSpPr txBox="1"/>
          <p:nvPr/>
        </p:nvSpPr>
        <p:spPr>
          <a:xfrm>
            <a:off x="7405917" y="2582320"/>
            <a:ext cx="3051626" cy="2931273"/>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smtClean="0">
                <a:solidFill>
                  <a:schemeClr val="accent6">
                    <a:lumMod val="60000"/>
                    <a:lumOff val="40000"/>
                  </a:schemeClr>
                </a:solidFill>
              </a:rPr>
              <a:t>##  </a:t>
            </a:r>
            <a:r>
              <a:rPr lang="en-US" altLang="zh-CN" sz="1400" dirty="0" err="1" smtClean="0">
                <a:solidFill>
                  <a:schemeClr val="accent6">
                    <a:lumMod val="60000"/>
                    <a:lumOff val="40000"/>
                  </a:schemeClr>
                </a:solidFill>
              </a:rPr>
              <a:t>arr</a:t>
            </a:r>
            <a:r>
              <a:rPr lang="zh-CN" altLang="en-US" sz="1400" dirty="0" smtClean="0">
                <a:solidFill>
                  <a:schemeClr val="accent6">
                    <a:lumMod val="60000"/>
                    <a:lumOff val="40000"/>
                  </a:schemeClr>
                </a:solidFill>
              </a:rPr>
              <a:t>结果 </a:t>
            </a:r>
            <a:r>
              <a:rPr lang="en-US" altLang="zh-CN" sz="1400" dirty="0" smtClean="0">
                <a:solidFill>
                  <a:schemeClr val="accent6">
                    <a:lumMod val="60000"/>
                    <a:lumOff val="40000"/>
                  </a:schemeClr>
                </a:solidFill>
              </a:rPr>
              <a:t>##</a:t>
            </a:r>
            <a:endParaRPr lang="en-US" altLang="zh-CN" sz="1400" dirty="0" smtClean="0">
              <a:solidFill>
                <a:schemeClr val="accent6">
                  <a:lumMod val="60000"/>
                  <a:lumOff val="40000"/>
                </a:schemeClr>
              </a:solidFill>
            </a:endParaRPr>
          </a:p>
          <a:p>
            <a:pPr>
              <a:lnSpc>
                <a:spcPts val="2200"/>
              </a:lnSpc>
            </a:pPr>
            <a:r>
              <a:rPr lang="pt-BR" altLang="zh-CN" sz="1400" dirty="0">
                <a:solidFill>
                  <a:schemeClr val="bg1">
                    <a:lumMod val="95000"/>
                  </a:schemeClr>
                </a:solidFill>
              </a:rPr>
              <a:t>[[ 0  1  2  3]                                                                          </a:t>
            </a:r>
            <a:endParaRPr lang="pt-BR" altLang="zh-CN" sz="1400" dirty="0">
              <a:solidFill>
                <a:schemeClr val="bg1">
                  <a:lumMod val="95000"/>
                </a:schemeClr>
              </a:solidFill>
            </a:endParaRPr>
          </a:p>
          <a:p>
            <a:pPr>
              <a:lnSpc>
                <a:spcPts val="2200"/>
              </a:lnSpc>
            </a:pPr>
            <a:r>
              <a:rPr lang="pt-BR" altLang="zh-CN" sz="1400" dirty="0">
                <a:solidFill>
                  <a:schemeClr val="bg1">
                    <a:lumMod val="95000"/>
                  </a:schemeClr>
                </a:solidFill>
              </a:rPr>
              <a:t> [ 4  5  6  7]                                                                          </a:t>
            </a:r>
            <a:endParaRPr lang="pt-BR" altLang="zh-CN" sz="1400" dirty="0">
              <a:solidFill>
                <a:schemeClr val="bg1">
                  <a:lumMod val="95000"/>
                </a:schemeClr>
              </a:solidFill>
            </a:endParaRPr>
          </a:p>
          <a:p>
            <a:pPr>
              <a:lnSpc>
                <a:spcPts val="2200"/>
              </a:lnSpc>
            </a:pPr>
            <a:r>
              <a:rPr lang="pt-BR" altLang="zh-CN" sz="1400" dirty="0">
                <a:solidFill>
                  <a:schemeClr val="bg1">
                    <a:lumMod val="95000"/>
                  </a:schemeClr>
                </a:solidFill>
              </a:rPr>
              <a:t> [ 8  9 10 11</a:t>
            </a:r>
            <a:r>
              <a:rPr lang="pt-BR" altLang="zh-CN" sz="1400" dirty="0" smtClean="0">
                <a:solidFill>
                  <a:schemeClr val="bg1">
                    <a:lumMod val="95000"/>
                  </a:schemeClr>
                </a:solidFill>
              </a:rPr>
              <a:t>]]</a:t>
            </a:r>
            <a:endParaRPr lang="pt-BR" altLang="zh-CN" sz="1400" dirty="0" smtClean="0">
              <a:solidFill>
                <a:schemeClr val="bg1">
                  <a:lumMod val="95000"/>
                </a:schemeClr>
              </a:solidFill>
            </a:endParaRPr>
          </a:p>
          <a:p>
            <a:pPr>
              <a:lnSpc>
                <a:spcPts val="2200"/>
              </a:lnSpc>
            </a:pPr>
            <a:r>
              <a:rPr lang="en-US" altLang="zh-CN" sz="1400" dirty="0">
                <a:solidFill>
                  <a:schemeClr val="accent6">
                    <a:lumMod val="60000"/>
                    <a:lumOff val="40000"/>
                  </a:schemeClr>
                </a:solidFill>
              </a:rPr>
              <a:t>##  </a:t>
            </a:r>
            <a:r>
              <a:rPr lang="en-US" altLang="zh-CN" sz="1400" dirty="0" err="1" smtClean="0">
                <a:solidFill>
                  <a:schemeClr val="accent6">
                    <a:lumMod val="60000"/>
                    <a:lumOff val="40000"/>
                  </a:schemeClr>
                </a:solidFill>
              </a:rPr>
              <a:t>arr</a:t>
            </a:r>
            <a:r>
              <a:rPr lang="en-US" altLang="zh-CN" sz="1400" dirty="0" smtClean="0">
                <a:solidFill>
                  <a:schemeClr val="accent6">
                    <a:lumMod val="60000"/>
                    <a:lumOff val="40000"/>
                  </a:schemeClr>
                </a:solidFill>
              </a:rPr>
              <a:t>[0]</a:t>
            </a:r>
            <a:r>
              <a:rPr lang="zh-CN" altLang="en-US" sz="1400" dirty="0" smtClean="0">
                <a:solidFill>
                  <a:schemeClr val="accent6">
                    <a:lumMod val="60000"/>
                    <a:lumOff val="40000"/>
                  </a:schemeClr>
                </a:solidFill>
              </a:rPr>
              <a:t>结果 </a:t>
            </a:r>
            <a:r>
              <a:rPr lang="en-US" altLang="zh-CN" sz="1400" dirty="0" smtClean="0">
                <a:solidFill>
                  <a:schemeClr val="accent6">
                    <a:lumMod val="60000"/>
                    <a:lumOff val="40000"/>
                  </a:schemeClr>
                </a:solidFill>
              </a:rPr>
              <a:t>##</a:t>
            </a:r>
            <a:r>
              <a:rPr lang="pt-BR" altLang="zh-CN" sz="1400" dirty="0" smtClean="0">
                <a:solidFill>
                  <a:schemeClr val="bg1">
                    <a:lumMod val="95000"/>
                  </a:schemeClr>
                </a:solidFill>
              </a:rPr>
              <a:t>                                                                         </a:t>
            </a:r>
            <a:endParaRPr lang="pt-BR" altLang="zh-CN" sz="1400" dirty="0">
              <a:solidFill>
                <a:schemeClr val="bg1">
                  <a:lumMod val="95000"/>
                </a:schemeClr>
              </a:solidFill>
            </a:endParaRPr>
          </a:p>
          <a:p>
            <a:pPr>
              <a:lnSpc>
                <a:spcPts val="2200"/>
              </a:lnSpc>
            </a:pPr>
            <a:r>
              <a:rPr lang="pt-BR" altLang="zh-CN" sz="1400" dirty="0">
                <a:solidFill>
                  <a:schemeClr val="bg1">
                    <a:lumMod val="95000"/>
                  </a:schemeClr>
                </a:solidFill>
              </a:rPr>
              <a:t>[0 1 2 3] </a:t>
            </a:r>
            <a:endParaRPr lang="pt-BR" altLang="zh-CN" sz="1400" dirty="0" smtClean="0">
              <a:solidFill>
                <a:schemeClr val="bg1">
                  <a:lumMod val="95000"/>
                </a:schemeClr>
              </a:solidFill>
            </a:endParaRPr>
          </a:p>
          <a:p>
            <a:pPr>
              <a:lnSpc>
                <a:spcPts val="2200"/>
              </a:lnSpc>
            </a:pPr>
            <a:r>
              <a:rPr lang="en-US" altLang="zh-CN" sz="1400" dirty="0">
                <a:solidFill>
                  <a:schemeClr val="accent6">
                    <a:lumMod val="60000"/>
                    <a:lumOff val="40000"/>
                  </a:schemeClr>
                </a:solidFill>
              </a:rPr>
              <a:t>##  </a:t>
            </a:r>
            <a:r>
              <a:rPr lang="en-US" altLang="zh-CN" sz="1400" dirty="0" err="1" smtClean="0">
                <a:solidFill>
                  <a:schemeClr val="accent6">
                    <a:lumMod val="60000"/>
                    <a:lumOff val="40000"/>
                  </a:schemeClr>
                </a:solidFill>
              </a:rPr>
              <a:t>arr-arr</a:t>
            </a:r>
            <a:r>
              <a:rPr lang="en-US" altLang="zh-CN" sz="1400" dirty="0" smtClean="0">
                <a:solidFill>
                  <a:schemeClr val="accent6">
                    <a:lumMod val="60000"/>
                    <a:lumOff val="40000"/>
                  </a:schemeClr>
                </a:solidFill>
              </a:rPr>
              <a:t>[0]</a:t>
            </a:r>
            <a:r>
              <a:rPr lang="zh-CN" altLang="en-US" sz="1400" dirty="0" smtClean="0">
                <a:solidFill>
                  <a:schemeClr val="accent6">
                    <a:lumMod val="60000"/>
                    <a:lumOff val="40000"/>
                  </a:schemeClr>
                </a:solidFill>
              </a:rPr>
              <a:t>结果 </a:t>
            </a:r>
            <a:r>
              <a:rPr lang="en-US" altLang="zh-CN" sz="1400" dirty="0" smtClean="0">
                <a:solidFill>
                  <a:schemeClr val="accent6">
                    <a:lumMod val="60000"/>
                    <a:lumOff val="40000"/>
                  </a:schemeClr>
                </a:solidFill>
              </a:rPr>
              <a:t>##</a:t>
            </a:r>
            <a:r>
              <a:rPr lang="pt-BR" altLang="zh-CN" sz="1400" dirty="0" smtClean="0">
                <a:solidFill>
                  <a:schemeClr val="bg1">
                    <a:lumMod val="95000"/>
                  </a:schemeClr>
                </a:solidFill>
              </a:rPr>
              <a:t>                                                                              </a:t>
            </a:r>
            <a:endParaRPr lang="pt-BR" altLang="zh-CN" sz="1400" dirty="0">
              <a:solidFill>
                <a:schemeClr val="bg1">
                  <a:lumMod val="95000"/>
                </a:schemeClr>
              </a:solidFill>
            </a:endParaRPr>
          </a:p>
          <a:p>
            <a:pPr>
              <a:lnSpc>
                <a:spcPts val="2200"/>
              </a:lnSpc>
            </a:pPr>
            <a:r>
              <a:rPr lang="pt-BR" altLang="zh-CN" sz="1400" dirty="0">
                <a:solidFill>
                  <a:schemeClr val="bg1">
                    <a:lumMod val="95000"/>
                  </a:schemeClr>
                </a:solidFill>
              </a:rPr>
              <a:t>[[0 0 0 0]                                                                              </a:t>
            </a:r>
            <a:endParaRPr lang="pt-BR" altLang="zh-CN" sz="1400" dirty="0">
              <a:solidFill>
                <a:schemeClr val="bg1">
                  <a:lumMod val="95000"/>
                </a:schemeClr>
              </a:solidFill>
            </a:endParaRPr>
          </a:p>
          <a:p>
            <a:pPr>
              <a:lnSpc>
                <a:spcPts val="2200"/>
              </a:lnSpc>
            </a:pPr>
            <a:r>
              <a:rPr lang="pt-BR" altLang="zh-CN" sz="1400" dirty="0">
                <a:solidFill>
                  <a:schemeClr val="bg1">
                    <a:lumMod val="95000"/>
                  </a:schemeClr>
                </a:solidFill>
              </a:rPr>
              <a:t> [4 4 4 4]                                                                              </a:t>
            </a:r>
            <a:endParaRPr lang="pt-BR" altLang="zh-CN" sz="1400" dirty="0">
              <a:solidFill>
                <a:schemeClr val="bg1">
                  <a:lumMod val="95000"/>
                </a:schemeClr>
              </a:solidFill>
            </a:endParaRPr>
          </a:p>
          <a:p>
            <a:pPr>
              <a:lnSpc>
                <a:spcPts val="2200"/>
              </a:lnSpc>
            </a:pPr>
            <a:r>
              <a:rPr lang="pt-BR" altLang="zh-CN" sz="1400" dirty="0">
                <a:solidFill>
                  <a:schemeClr val="bg1">
                    <a:lumMod val="95000"/>
                  </a:schemeClr>
                </a:solidFill>
              </a:rPr>
              <a:t> [8 8 8 8]] </a:t>
            </a:r>
            <a:endParaRPr lang="en-US" altLang="zh-CN" sz="1400" dirty="0" smtClean="0">
              <a:solidFill>
                <a:schemeClr val="bg1">
                  <a:lumMod val="95000"/>
                </a:schemeClr>
              </a:solidFill>
            </a:endParaRPr>
          </a:p>
        </p:txBody>
      </p:sp>
      <p:sp>
        <p:nvSpPr>
          <p:cNvPr id="17" name="矩形 16"/>
          <p:cNvSpPr/>
          <p:nvPr/>
        </p:nvSpPr>
        <p:spPr>
          <a:xfrm>
            <a:off x="1683838" y="5135950"/>
            <a:ext cx="5402765" cy="418191"/>
          </a:xfrm>
          <a:prstGeom prst="rect">
            <a:avLst/>
          </a:prstGeom>
          <a:solidFill>
            <a:schemeClr val="accent4">
              <a:lumMod val="60000"/>
              <a:lumOff val="40000"/>
            </a:schemeClr>
          </a:solidFill>
        </p:spPr>
        <p:txBody>
          <a:bodyPr wrap="square">
            <a:spAutoFit/>
          </a:bodyPr>
          <a:lstStyle/>
          <a:p>
            <a:pPr>
              <a:lnSpc>
                <a:spcPct val="150000"/>
              </a:lnSpc>
            </a:pP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这种形式也叫作</a:t>
            </a:r>
            <a:r>
              <a:rPr lang="zh-CN" altLang="en-US" sz="1600" b="1" dirty="0" smtClean="0">
                <a:solidFill>
                  <a:schemeClr val="accent4">
                    <a:lumMod val="50000"/>
                  </a:schemeClr>
                </a:solidFill>
                <a:latin typeface="微软雅黑" panose="020B0503020204020204" pitchFamily="34" charset="-122"/>
                <a:ea typeface="微软雅黑" panose="020B0503020204020204" pitchFamily="34" charset="-122"/>
              </a:rPr>
              <a:t>广播</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a:t>
            </a:r>
            <a:r>
              <a:rPr lang="en-US" altLang="zh-CN" sz="1600" dirty="0" smtClean="0">
                <a:solidFill>
                  <a:schemeClr val="accent4">
                    <a:lumMod val="50000"/>
                  </a:schemeClr>
                </a:solidFill>
                <a:latin typeface="微软雅黑" panose="020B0503020204020204" pitchFamily="34" charset="-122"/>
                <a:ea typeface="微软雅黑" panose="020B0503020204020204" pitchFamily="34" charset="-122"/>
              </a:rPr>
              <a:t>broadcast</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a:t>
            </a:r>
            <a:endParaRPr lang="zh-CN" altLang="en-US" sz="1600" dirty="0">
              <a:solidFill>
                <a:schemeClr val="accent4">
                  <a:lumMod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anim calcmode="lin" valueType="num">
                                      <p:cBhvr>
                                        <p:cTn id="12" dur="500" fill="hold"/>
                                        <p:tgtEl>
                                          <p:spTgt spid="9"/>
                                        </p:tgtEl>
                                        <p:attrNameLst>
                                          <p:attrName>ppt_x</p:attrName>
                                        </p:attrNameLst>
                                      </p:cBhvr>
                                      <p:tavLst>
                                        <p:tav tm="0">
                                          <p:val>
                                            <p:strVal val="#ppt_x"/>
                                          </p:val>
                                        </p:tav>
                                        <p:tav tm="100000">
                                          <p:val>
                                            <p:strVal val="#ppt_x"/>
                                          </p:val>
                                        </p:tav>
                                      </p:tavLst>
                                    </p:anim>
                                    <p:anim calcmode="lin" valueType="num">
                                      <p:cBhvr>
                                        <p:cTn id="13"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P spid="1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a:solidFill>
                  <a:schemeClr val="bg1">
                    <a:lumMod val="95000"/>
                  </a:schemeClr>
                </a:solidFill>
              </a:rPr>
              <a:t>两</a:t>
            </a:r>
            <a:r>
              <a:rPr lang="zh-CN" altLang="en-US" sz="2000" b="1" dirty="0" smtClean="0">
                <a:solidFill>
                  <a:schemeClr val="bg1">
                    <a:lumMod val="95000"/>
                  </a:schemeClr>
                </a:solidFill>
              </a:rPr>
              <a:t>个对象之间运算</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矩形 7"/>
          <p:cNvSpPr/>
          <p:nvPr/>
        </p:nvSpPr>
        <p:spPr>
          <a:xfrm>
            <a:off x="256149" y="689723"/>
            <a:ext cx="10057337" cy="41819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DataFrame</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和</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Series</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之间的运算差不多也是这个样子。</a:t>
            </a:r>
            <a:endPar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534124" y="1201439"/>
            <a:ext cx="6102350" cy="337185"/>
          </a:xfrm>
          <a:prstGeom prst="rect">
            <a:avLst/>
          </a:prstGeom>
        </p:spPr>
        <p:txBody>
          <a:bodyPr wrap="none">
            <a:spAutoFit/>
          </a:bodyPr>
          <a:lstStyle/>
          <a:p>
            <a:pPr algn="l"/>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举例说明：</a:t>
            </a:r>
            <a:r>
              <a:rPr lang="en-US" altLang="zh-CN" sz="1600" b="1" dirty="0" err="1"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DataFrame</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和</a:t>
            </a:r>
            <a:r>
              <a:rPr lang="en-US" altLang="zh-CN"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Series</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对象的运算</a:t>
            </a:r>
            <a:r>
              <a:rPr lang="zh-CN" altLang="en-US"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q03-demo21.py</a:t>
            </a:r>
            <a:r>
              <a:rPr lang="zh-CN" altLang="en-US" sz="1400" dirty="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 </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9" name="标题 1"/>
          <p:cNvSpPr txBox="1"/>
          <p:nvPr/>
        </p:nvSpPr>
        <p:spPr>
          <a:xfrm>
            <a:off x="1692351" y="1538289"/>
            <a:ext cx="5393888" cy="2588911"/>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创建一个</a:t>
            </a:r>
            <a:r>
              <a:rPr lang="en-US" altLang="zh-CN" sz="1400" dirty="0" err="1">
                <a:solidFill>
                  <a:schemeClr val="accent6"/>
                </a:solidFill>
              </a:rPr>
              <a:t>df</a:t>
            </a:r>
            <a:r>
              <a:rPr lang="zh-CN" altLang="en-US" sz="1400" dirty="0">
                <a:solidFill>
                  <a:schemeClr val="accent6"/>
                </a:solidFill>
              </a:rPr>
              <a:t>对象</a:t>
            </a:r>
            <a:endParaRPr lang="zh-CN" altLang="en-US" sz="1400" dirty="0">
              <a:solidFill>
                <a:schemeClr val="accent6"/>
              </a:solidFill>
            </a:endParaRPr>
          </a:p>
          <a:p>
            <a:pPr>
              <a:lnSpc>
                <a:spcPts val="2200"/>
              </a:lnSpc>
            </a:pPr>
            <a:r>
              <a:rPr lang="en-US" altLang="zh-CN" sz="1400" dirty="0" err="1">
                <a:solidFill>
                  <a:schemeClr val="tx1">
                    <a:lumMod val="65000"/>
                    <a:lumOff val="35000"/>
                  </a:schemeClr>
                </a:solidFill>
              </a:rPr>
              <a:t>df</a:t>
            </a:r>
            <a:r>
              <a:rPr lang="en-US" altLang="zh-CN" sz="1400" dirty="0">
                <a:solidFill>
                  <a:schemeClr val="tx1">
                    <a:lumMod val="65000"/>
                    <a:lumOff val="35000"/>
                  </a:schemeClr>
                </a:solidFill>
              </a:rPr>
              <a:t> = </a:t>
            </a:r>
            <a:r>
              <a:rPr lang="en-US" altLang="zh-CN" sz="1400" dirty="0" err="1">
                <a:solidFill>
                  <a:srgbClr val="C00000"/>
                </a:solidFill>
              </a:rPr>
              <a:t>DataFrame</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np.</a:t>
            </a:r>
            <a:r>
              <a:rPr lang="en-US" altLang="zh-CN" sz="1400" dirty="0" err="1">
                <a:solidFill>
                  <a:schemeClr val="accent2"/>
                </a:solidFill>
              </a:rPr>
              <a:t>arange</a:t>
            </a:r>
            <a:r>
              <a:rPr lang="en-US" altLang="zh-CN" sz="1400" dirty="0">
                <a:solidFill>
                  <a:schemeClr val="tx1">
                    <a:lumMod val="65000"/>
                    <a:lumOff val="35000"/>
                  </a:schemeClr>
                </a:solidFill>
              </a:rPr>
              <a:t>(12).</a:t>
            </a:r>
            <a:r>
              <a:rPr lang="en-US" altLang="zh-CN" sz="1400" dirty="0">
                <a:solidFill>
                  <a:schemeClr val="accent2"/>
                </a:solidFill>
              </a:rPr>
              <a:t>reshape</a:t>
            </a:r>
            <a:r>
              <a:rPr lang="en-US" altLang="zh-CN" sz="1400" dirty="0">
                <a:solidFill>
                  <a:schemeClr val="tx1">
                    <a:lumMod val="65000"/>
                    <a:lumOff val="35000"/>
                  </a:schemeClr>
                </a:solidFill>
              </a:rPr>
              <a:t>((4,3)),</a:t>
            </a:r>
            <a:endParaRPr lang="en-US" altLang="zh-CN" sz="1400" dirty="0">
              <a:solidFill>
                <a:schemeClr val="tx1">
                  <a:lumMod val="65000"/>
                  <a:lumOff val="35000"/>
                </a:schemeClr>
              </a:solidFill>
            </a:endParaRPr>
          </a:p>
          <a:p>
            <a:pPr>
              <a:lnSpc>
                <a:spcPts val="2200"/>
              </a:lnSpc>
            </a:pPr>
            <a:r>
              <a:rPr lang="en-US" altLang="zh-CN" sz="1400" dirty="0">
                <a:solidFill>
                  <a:schemeClr val="tx1">
                    <a:lumMod val="65000"/>
                    <a:lumOff val="35000"/>
                  </a:schemeClr>
                </a:solidFill>
              </a:rPr>
              <a:t>               </a:t>
            </a:r>
            <a:r>
              <a:rPr lang="en-US" altLang="zh-CN" sz="1400" dirty="0" smtClean="0">
                <a:solidFill>
                  <a:schemeClr val="tx1">
                    <a:lumMod val="65000"/>
                    <a:lumOff val="35000"/>
                  </a:schemeClr>
                </a:solidFill>
              </a:rPr>
              <a:t>             </a:t>
            </a:r>
            <a:r>
              <a:rPr lang="en-US" altLang="zh-CN" sz="1400" dirty="0" smtClean="0">
                <a:solidFill>
                  <a:srgbClr val="7030A0"/>
                </a:solidFill>
              </a:rPr>
              <a:t>columns</a:t>
            </a:r>
            <a:r>
              <a:rPr lang="en-US" altLang="zh-CN" sz="1400" dirty="0" smtClean="0">
                <a:solidFill>
                  <a:schemeClr val="tx1">
                    <a:lumMod val="65000"/>
                    <a:lumOff val="35000"/>
                  </a:schemeClr>
                </a:solidFill>
              </a:rPr>
              <a:t>=</a:t>
            </a:r>
            <a:r>
              <a:rPr lang="en-US" altLang="zh-CN" sz="1400" dirty="0" smtClean="0">
                <a:solidFill>
                  <a:schemeClr val="accent2"/>
                </a:solidFill>
              </a:rPr>
              <a:t>list</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ade</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ndParaRPr>
          </a:p>
          <a:p>
            <a:pPr>
              <a:lnSpc>
                <a:spcPts val="2200"/>
              </a:lnSpc>
            </a:pPr>
            <a:r>
              <a:rPr lang="en-US" altLang="zh-CN" sz="1400" dirty="0">
                <a:solidFill>
                  <a:schemeClr val="accent6"/>
                </a:solidFill>
              </a:rPr>
              <a:t># </a:t>
            </a:r>
            <a:r>
              <a:rPr lang="zh-CN" altLang="en-US" sz="1400" dirty="0">
                <a:solidFill>
                  <a:schemeClr val="accent6"/>
                </a:solidFill>
              </a:rPr>
              <a:t>输出</a:t>
            </a:r>
            <a:r>
              <a:rPr lang="en-US" altLang="zh-CN" sz="1400" dirty="0" err="1">
                <a:solidFill>
                  <a:schemeClr val="accent6"/>
                </a:solidFill>
              </a:rPr>
              <a:t>df</a:t>
            </a:r>
            <a:endParaRPr lang="en-US" altLang="zh-CN" sz="1400" dirty="0">
              <a:solidFill>
                <a:schemeClr val="accent6"/>
              </a:solidFill>
            </a:endParaRP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df</a:t>
            </a:r>
            <a:endParaRPr lang="en-US" altLang="zh-CN" sz="1400" dirty="0">
              <a:solidFill>
                <a:schemeClr val="tx1">
                  <a:lumMod val="65000"/>
                  <a:lumOff val="35000"/>
                </a:schemeClr>
              </a:solidFill>
            </a:endParaRPr>
          </a:p>
          <a:p>
            <a:pPr>
              <a:lnSpc>
                <a:spcPts val="2200"/>
              </a:lnSpc>
            </a:pPr>
            <a:r>
              <a:rPr lang="en-US" altLang="zh-CN" sz="1400" dirty="0">
                <a:solidFill>
                  <a:schemeClr val="accent6"/>
                </a:solidFill>
              </a:rPr>
              <a:t># </a:t>
            </a:r>
            <a:r>
              <a:rPr lang="zh-CN" altLang="en-US" sz="1400" dirty="0">
                <a:solidFill>
                  <a:schemeClr val="accent6"/>
                </a:solidFill>
              </a:rPr>
              <a:t>根据</a:t>
            </a:r>
            <a:r>
              <a:rPr lang="en-US" altLang="zh-CN" sz="1400" dirty="0" err="1">
                <a:solidFill>
                  <a:schemeClr val="accent6"/>
                </a:solidFill>
              </a:rPr>
              <a:t>df</a:t>
            </a:r>
            <a:r>
              <a:rPr lang="zh-CN" altLang="en-US" sz="1400" dirty="0">
                <a:solidFill>
                  <a:schemeClr val="accent6"/>
                </a:solidFill>
              </a:rPr>
              <a:t>创建一个</a:t>
            </a:r>
            <a:r>
              <a:rPr lang="en-US" altLang="zh-CN" sz="1400" dirty="0">
                <a:solidFill>
                  <a:schemeClr val="accent6"/>
                </a:solidFill>
              </a:rPr>
              <a:t>Series</a:t>
            </a:r>
            <a:endParaRPr lang="en-US" altLang="zh-CN" sz="1400" dirty="0">
              <a:solidFill>
                <a:schemeClr val="accent6"/>
              </a:solidFill>
            </a:endParaRPr>
          </a:p>
          <a:p>
            <a:pPr>
              <a:lnSpc>
                <a:spcPts val="2200"/>
              </a:lnSpc>
            </a:pPr>
            <a:r>
              <a:rPr lang="en-US" altLang="zh-CN" sz="1400" dirty="0">
                <a:solidFill>
                  <a:schemeClr val="tx1">
                    <a:lumMod val="65000"/>
                    <a:lumOff val="35000"/>
                  </a:schemeClr>
                </a:solidFill>
              </a:rPr>
              <a:t>s = </a:t>
            </a:r>
            <a:r>
              <a:rPr lang="en-US" altLang="zh-CN" sz="1400" dirty="0" err="1" smtClean="0">
                <a:solidFill>
                  <a:schemeClr val="tx1">
                    <a:lumMod val="65000"/>
                    <a:lumOff val="35000"/>
                  </a:schemeClr>
                </a:solidFill>
              </a:rPr>
              <a:t>df.</a:t>
            </a:r>
            <a:r>
              <a:rPr lang="en-US" altLang="zh-CN" sz="1400" dirty="0" err="1" smtClean="0">
                <a:solidFill>
                  <a:schemeClr val="accent2"/>
                </a:solidFill>
              </a:rPr>
              <a:t>iloc</a:t>
            </a:r>
            <a:r>
              <a:rPr lang="en-US" altLang="zh-CN" sz="1400" dirty="0" smtClean="0">
                <a:solidFill>
                  <a:schemeClr val="tx1">
                    <a:lumMod val="65000"/>
                    <a:lumOff val="35000"/>
                  </a:schemeClr>
                </a:solidFill>
              </a:rPr>
              <a:t>[0</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ndParaRPr>
          </a:p>
          <a:p>
            <a:pPr>
              <a:lnSpc>
                <a:spcPts val="2200"/>
              </a:lnSpc>
            </a:pPr>
            <a:r>
              <a:rPr lang="en-US" altLang="zh-CN" sz="1400" dirty="0">
                <a:solidFill>
                  <a:schemeClr val="accent6"/>
                </a:solidFill>
              </a:rPr>
              <a:t># </a:t>
            </a:r>
            <a:r>
              <a:rPr lang="zh-CN" altLang="en-US" sz="1400" dirty="0">
                <a:solidFill>
                  <a:schemeClr val="accent6"/>
                </a:solidFill>
              </a:rPr>
              <a:t>输出</a:t>
            </a:r>
            <a:r>
              <a:rPr lang="en-US" altLang="zh-CN" sz="1400" dirty="0">
                <a:solidFill>
                  <a:schemeClr val="accent6"/>
                </a:solidFill>
              </a:rPr>
              <a:t>s</a:t>
            </a:r>
            <a:endParaRPr lang="en-US" altLang="zh-CN" sz="1400" dirty="0">
              <a:solidFill>
                <a:schemeClr val="accent6"/>
              </a:solidFill>
            </a:endParaRP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s</a:t>
            </a:r>
            <a:endParaRPr lang="en-US" altLang="zh-CN" sz="1400" dirty="0">
              <a:solidFill>
                <a:schemeClr val="tx1">
                  <a:lumMod val="65000"/>
                  <a:lumOff val="35000"/>
                </a:schemeClr>
              </a:solidFill>
            </a:endParaRPr>
          </a:p>
        </p:txBody>
      </p:sp>
      <p:sp>
        <p:nvSpPr>
          <p:cNvPr id="10" name="标题 1"/>
          <p:cNvSpPr txBox="1"/>
          <p:nvPr/>
        </p:nvSpPr>
        <p:spPr>
          <a:xfrm>
            <a:off x="7085694" y="1107960"/>
            <a:ext cx="3051626" cy="3179851"/>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smtClean="0">
                <a:solidFill>
                  <a:schemeClr val="accent6">
                    <a:lumMod val="60000"/>
                    <a:lumOff val="40000"/>
                  </a:schemeClr>
                </a:solidFill>
              </a:rPr>
              <a:t>##  </a:t>
            </a:r>
            <a:r>
              <a:rPr lang="en-US" altLang="zh-CN" sz="1400" dirty="0" err="1" smtClean="0">
                <a:solidFill>
                  <a:schemeClr val="accent6">
                    <a:lumMod val="60000"/>
                    <a:lumOff val="40000"/>
                  </a:schemeClr>
                </a:solidFill>
              </a:rPr>
              <a:t>df</a:t>
            </a:r>
            <a:r>
              <a:rPr lang="zh-CN" altLang="en-US" sz="1400" dirty="0" smtClean="0">
                <a:solidFill>
                  <a:schemeClr val="accent6">
                    <a:lumMod val="60000"/>
                    <a:lumOff val="40000"/>
                  </a:schemeClr>
                </a:solidFill>
              </a:rPr>
              <a:t>结果 </a:t>
            </a:r>
            <a:r>
              <a:rPr lang="en-US" altLang="zh-CN" sz="1400" dirty="0" smtClean="0">
                <a:solidFill>
                  <a:schemeClr val="accent6">
                    <a:lumMod val="60000"/>
                    <a:lumOff val="40000"/>
                  </a:schemeClr>
                </a:solidFill>
              </a:rPr>
              <a:t>##</a:t>
            </a:r>
            <a:endParaRPr lang="en-US" altLang="zh-CN" sz="1400" dirty="0" smtClean="0">
              <a:solidFill>
                <a:schemeClr val="accent6">
                  <a:lumMod val="60000"/>
                  <a:lumOff val="40000"/>
                </a:schemeClr>
              </a:solidFill>
            </a:endParaRPr>
          </a:p>
          <a:p>
            <a:pPr>
              <a:lnSpc>
                <a:spcPts val="2200"/>
              </a:lnSpc>
            </a:pPr>
            <a:r>
              <a:rPr lang="pt-BR" altLang="zh-CN" sz="1400" dirty="0">
                <a:solidFill>
                  <a:schemeClr val="bg1">
                    <a:lumMod val="95000"/>
                  </a:schemeClr>
                </a:solidFill>
              </a:rPr>
              <a:t> </a:t>
            </a:r>
            <a:r>
              <a:rPr lang="pt-BR" altLang="zh-CN" sz="1400" dirty="0" smtClean="0">
                <a:solidFill>
                  <a:schemeClr val="bg1">
                    <a:lumMod val="95000"/>
                  </a:schemeClr>
                </a:solidFill>
              </a:rPr>
              <a:t>   a   </a:t>
            </a:r>
            <a:r>
              <a:rPr lang="pt-BR" altLang="zh-CN" sz="1400" dirty="0">
                <a:solidFill>
                  <a:schemeClr val="bg1">
                    <a:lumMod val="95000"/>
                  </a:schemeClr>
                </a:solidFill>
              </a:rPr>
              <a:t>d   e                                                                            </a:t>
            </a:r>
            <a:endParaRPr lang="pt-BR" altLang="zh-CN" sz="1400" dirty="0">
              <a:solidFill>
                <a:schemeClr val="bg1">
                  <a:lumMod val="95000"/>
                </a:schemeClr>
              </a:solidFill>
            </a:endParaRPr>
          </a:p>
          <a:p>
            <a:pPr>
              <a:lnSpc>
                <a:spcPts val="2200"/>
              </a:lnSpc>
            </a:pPr>
            <a:r>
              <a:rPr lang="pt-BR" altLang="zh-CN" sz="1400" dirty="0">
                <a:solidFill>
                  <a:schemeClr val="bg1">
                    <a:lumMod val="95000"/>
                  </a:schemeClr>
                </a:solidFill>
              </a:rPr>
              <a:t>0  0   1   2                                                                            </a:t>
            </a:r>
            <a:endParaRPr lang="pt-BR" altLang="zh-CN" sz="1400" dirty="0">
              <a:solidFill>
                <a:schemeClr val="bg1">
                  <a:lumMod val="95000"/>
                </a:schemeClr>
              </a:solidFill>
            </a:endParaRPr>
          </a:p>
          <a:p>
            <a:pPr>
              <a:lnSpc>
                <a:spcPts val="2200"/>
              </a:lnSpc>
            </a:pPr>
            <a:r>
              <a:rPr lang="pt-BR" altLang="zh-CN" sz="1400" dirty="0">
                <a:solidFill>
                  <a:schemeClr val="bg1">
                    <a:lumMod val="95000"/>
                  </a:schemeClr>
                </a:solidFill>
              </a:rPr>
              <a:t>1  3   4   5                                                                            </a:t>
            </a:r>
            <a:endParaRPr lang="pt-BR" altLang="zh-CN" sz="1400" dirty="0">
              <a:solidFill>
                <a:schemeClr val="bg1">
                  <a:lumMod val="95000"/>
                </a:schemeClr>
              </a:solidFill>
            </a:endParaRPr>
          </a:p>
          <a:p>
            <a:pPr>
              <a:lnSpc>
                <a:spcPts val="2200"/>
              </a:lnSpc>
            </a:pPr>
            <a:r>
              <a:rPr lang="pt-BR" altLang="zh-CN" sz="1400" dirty="0">
                <a:solidFill>
                  <a:schemeClr val="bg1">
                    <a:lumMod val="95000"/>
                  </a:schemeClr>
                </a:solidFill>
              </a:rPr>
              <a:t>2  6   7   8                                                                            </a:t>
            </a:r>
            <a:endParaRPr lang="pt-BR" altLang="zh-CN" sz="1400" dirty="0">
              <a:solidFill>
                <a:schemeClr val="bg1">
                  <a:lumMod val="95000"/>
                </a:schemeClr>
              </a:solidFill>
            </a:endParaRPr>
          </a:p>
          <a:p>
            <a:pPr>
              <a:lnSpc>
                <a:spcPts val="2200"/>
              </a:lnSpc>
            </a:pPr>
            <a:r>
              <a:rPr lang="pt-BR" altLang="zh-CN" sz="1400" dirty="0" smtClean="0">
                <a:solidFill>
                  <a:schemeClr val="bg1">
                    <a:lumMod val="95000"/>
                  </a:schemeClr>
                </a:solidFill>
              </a:rPr>
              <a:t>3  9  </a:t>
            </a:r>
            <a:r>
              <a:rPr lang="pt-BR" altLang="zh-CN" sz="1400" dirty="0">
                <a:solidFill>
                  <a:schemeClr val="bg1">
                    <a:lumMod val="95000"/>
                  </a:schemeClr>
                </a:solidFill>
              </a:rPr>
              <a:t>10  11   </a:t>
            </a:r>
            <a:endParaRPr lang="pt-BR" altLang="zh-CN" sz="1400" dirty="0" smtClean="0">
              <a:solidFill>
                <a:schemeClr val="bg1">
                  <a:lumMod val="95000"/>
                </a:schemeClr>
              </a:solidFill>
            </a:endParaRPr>
          </a:p>
          <a:p>
            <a:pPr>
              <a:lnSpc>
                <a:spcPts val="2200"/>
              </a:lnSpc>
            </a:pPr>
            <a:r>
              <a:rPr lang="en-US" altLang="zh-CN" sz="1400" dirty="0">
                <a:solidFill>
                  <a:schemeClr val="accent6">
                    <a:lumMod val="60000"/>
                    <a:lumOff val="40000"/>
                  </a:schemeClr>
                </a:solidFill>
              </a:rPr>
              <a:t>##  </a:t>
            </a:r>
            <a:r>
              <a:rPr lang="en-US" altLang="zh-CN" sz="1400" dirty="0" smtClean="0">
                <a:solidFill>
                  <a:schemeClr val="accent6">
                    <a:lumMod val="60000"/>
                    <a:lumOff val="40000"/>
                  </a:schemeClr>
                </a:solidFill>
              </a:rPr>
              <a:t>s</a:t>
            </a:r>
            <a:r>
              <a:rPr lang="zh-CN" altLang="en-US" sz="1400" dirty="0" smtClean="0">
                <a:solidFill>
                  <a:schemeClr val="accent6">
                    <a:lumMod val="60000"/>
                    <a:lumOff val="40000"/>
                  </a:schemeClr>
                </a:solidFill>
              </a:rPr>
              <a:t>结果 </a:t>
            </a:r>
            <a:r>
              <a:rPr lang="en-US" altLang="zh-CN" sz="1400" dirty="0" smtClean="0">
                <a:solidFill>
                  <a:schemeClr val="accent6">
                    <a:lumMod val="60000"/>
                    <a:lumOff val="40000"/>
                  </a:schemeClr>
                </a:solidFill>
              </a:rPr>
              <a:t>##</a:t>
            </a:r>
            <a:r>
              <a:rPr lang="pt-BR" altLang="zh-CN" sz="1400" dirty="0" smtClean="0">
                <a:solidFill>
                  <a:schemeClr val="bg1">
                    <a:lumMod val="95000"/>
                  </a:schemeClr>
                </a:solidFill>
              </a:rPr>
              <a:t>                                                                         </a:t>
            </a:r>
            <a:endParaRPr lang="pt-BR" altLang="zh-CN" sz="1400" dirty="0">
              <a:solidFill>
                <a:schemeClr val="bg1">
                  <a:lumMod val="95000"/>
                </a:schemeClr>
              </a:solidFill>
            </a:endParaRPr>
          </a:p>
          <a:p>
            <a:pPr>
              <a:lnSpc>
                <a:spcPts val="2200"/>
              </a:lnSpc>
            </a:pPr>
            <a:r>
              <a:rPr lang="pt-BR" altLang="zh-CN" sz="1400" dirty="0" smtClean="0">
                <a:solidFill>
                  <a:schemeClr val="bg1">
                    <a:lumMod val="95000"/>
                  </a:schemeClr>
                </a:solidFill>
              </a:rPr>
              <a:t>a    </a:t>
            </a:r>
            <a:r>
              <a:rPr lang="pt-BR" altLang="zh-CN" sz="1400" dirty="0">
                <a:solidFill>
                  <a:schemeClr val="bg1">
                    <a:lumMod val="95000"/>
                  </a:schemeClr>
                </a:solidFill>
              </a:rPr>
              <a:t>0                                                                                  </a:t>
            </a:r>
            <a:endParaRPr lang="pt-BR" altLang="zh-CN" sz="1400" dirty="0">
              <a:solidFill>
                <a:schemeClr val="bg1">
                  <a:lumMod val="95000"/>
                </a:schemeClr>
              </a:solidFill>
            </a:endParaRPr>
          </a:p>
          <a:p>
            <a:pPr>
              <a:lnSpc>
                <a:spcPts val="2200"/>
              </a:lnSpc>
            </a:pPr>
            <a:r>
              <a:rPr lang="pt-BR" altLang="zh-CN" sz="1400" dirty="0">
                <a:solidFill>
                  <a:schemeClr val="bg1">
                    <a:lumMod val="95000"/>
                  </a:schemeClr>
                </a:solidFill>
              </a:rPr>
              <a:t>d    1                                                                                  </a:t>
            </a:r>
            <a:endParaRPr lang="pt-BR" altLang="zh-CN" sz="1400" dirty="0">
              <a:solidFill>
                <a:schemeClr val="bg1">
                  <a:lumMod val="95000"/>
                </a:schemeClr>
              </a:solidFill>
            </a:endParaRPr>
          </a:p>
          <a:p>
            <a:pPr>
              <a:lnSpc>
                <a:spcPts val="2200"/>
              </a:lnSpc>
            </a:pPr>
            <a:r>
              <a:rPr lang="pt-BR" altLang="zh-CN" sz="1400" dirty="0">
                <a:solidFill>
                  <a:schemeClr val="bg1">
                    <a:lumMod val="95000"/>
                  </a:schemeClr>
                </a:solidFill>
              </a:rPr>
              <a:t>e    2                                                                                  </a:t>
            </a:r>
            <a:endParaRPr lang="pt-BR" altLang="zh-CN" sz="1400" dirty="0">
              <a:solidFill>
                <a:schemeClr val="bg1">
                  <a:lumMod val="95000"/>
                </a:schemeClr>
              </a:solidFill>
            </a:endParaRPr>
          </a:p>
          <a:p>
            <a:pPr>
              <a:lnSpc>
                <a:spcPts val="2200"/>
              </a:lnSpc>
            </a:pPr>
            <a:r>
              <a:rPr lang="pt-BR" altLang="zh-CN" sz="1400" dirty="0">
                <a:solidFill>
                  <a:schemeClr val="bg1">
                    <a:lumMod val="95000"/>
                  </a:schemeClr>
                </a:solidFill>
              </a:rPr>
              <a:t>Name: 0, dtype: int64 </a:t>
            </a:r>
            <a:endParaRPr lang="en-US" altLang="zh-CN" sz="1400" dirty="0" smtClean="0">
              <a:solidFill>
                <a:schemeClr val="bg1">
                  <a:lumMod val="95000"/>
                </a:schemeClr>
              </a:solidFill>
            </a:endParaRPr>
          </a:p>
        </p:txBody>
      </p:sp>
      <p:sp>
        <p:nvSpPr>
          <p:cNvPr id="17" name="矩形 16"/>
          <p:cNvSpPr/>
          <p:nvPr/>
        </p:nvSpPr>
        <p:spPr>
          <a:xfrm>
            <a:off x="0" y="4127500"/>
            <a:ext cx="7085330" cy="1198880"/>
          </a:xfrm>
          <a:prstGeom prst="rect">
            <a:avLst/>
          </a:prstGeom>
          <a:solidFill>
            <a:schemeClr val="accent4">
              <a:lumMod val="60000"/>
              <a:lumOff val="40000"/>
            </a:schemeClr>
          </a:solidFill>
        </p:spPr>
        <p:txBody>
          <a:bodyPr wrap="square">
            <a:spAutoFit/>
          </a:bodyPr>
          <a:lstStyle/>
          <a:p>
            <a:pPr>
              <a:lnSpc>
                <a:spcPct val="150000"/>
              </a:lnSpc>
            </a:pP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默认情况下，</a:t>
            </a:r>
            <a:r>
              <a:rPr lang="en-US" altLang="zh-CN" sz="1600" dirty="0" err="1" smtClean="0">
                <a:solidFill>
                  <a:schemeClr val="accent4">
                    <a:lumMod val="50000"/>
                  </a:schemeClr>
                </a:solidFill>
                <a:latin typeface="微软雅黑" panose="020B0503020204020204" pitchFamily="34" charset="-122"/>
                <a:ea typeface="微软雅黑" panose="020B0503020204020204" pitchFamily="34" charset="-122"/>
              </a:rPr>
              <a:t>DataFrame</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和</a:t>
            </a:r>
            <a:r>
              <a:rPr lang="en-US" altLang="zh-CN" sz="1600" dirty="0" smtClean="0">
                <a:solidFill>
                  <a:schemeClr val="accent4">
                    <a:lumMod val="50000"/>
                  </a:schemeClr>
                </a:solidFill>
                <a:latin typeface="微软雅黑" panose="020B0503020204020204" pitchFamily="34" charset="-122"/>
                <a:ea typeface="微软雅黑" panose="020B0503020204020204" pitchFamily="34" charset="-122"/>
              </a:rPr>
              <a:t>Series</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之间的算术运算将</a:t>
            </a:r>
            <a:r>
              <a:rPr lang="en-US" altLang="zh-CN" sz="1600" dirty="0" smtClean="0">
                <a:solidFill>
                  <a:schemeClr val="accent4">
                    <a:lumMod val="50000"/>
                  </a:schemeClr>
                </a:solidFill>
                <a:latin typeface="微软雅黑" panose="020B0503020204020204" pitchFamily="34" charset="-122"/>
                <a:ea typeface="微软雅黑" panose="020B0503020204020204" pitchFamily="34" charset="-122"/>
              </a:rPr>
              <a:t>Series</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的索引匹配到</a:t>
            </a:r>
            <a:r>
              <a:rPr lang="en-US" altLang="zh-CN" sz="1600" dirty="0" err="1" smtClean="0">
                <a:solidFill>
                  <a:schemeClr val="accent4">
                    <a:lumMod val="50000"/>
                  </a:schemeClr>
                </a:solidFill>
                <a:latin typeface="微软雅黑" panose="020B0503020204020204" pitchFamily="34" charset="-122"/>
                <a:ea typeface="微软雅黑" panose="020B0503020204020204" pitchFamily="34" charset="-122"/>
              </a:rPr>
              <a:t>DataFrame</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的列，然后沿着行一直广播下去。</a:t>
            </a:r>
            <a:endParaRPr lang="en-US" altLang="zh-CN" sz="1600" dirty="0" smtClean="0">
              <a:solidFill>
                <a:schemeClr val="accent4">
                  <a:lumMod val="50000"/>
                </a:schemeClr>
              </a:solidFill>
              <a:latin typeface="微软雅黑" panose="020B0503020204020204" pitchFamily="34" charset="-122"/>
              <a:ea typeface="微软雅黑" panose="020B0503020204020204" pitchFamily="34" charset="-122"/>
            </a:endParaRPr>
          </a:p>
          <a:p>
            <a:pPr>
              <a:lnSpc>
                <a:spcPct val="150000"/>
              </a:lnSpc>
            </a:pP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也就是</a:t>
            </a:r>
            <a:r>
              <a:rPr lang="en-US" altLang="zh-CN" sz="1600" dirty="0" err="1" smtClean="0">
                <a:solidFill>
                  <a:schemeClr val="accent4">
                    <a:lumMod val="50000"/>
                  </a:schemeClr>
                </a:solidFill>
                <a:latin typeface="微软雅黑" panose="020B0503020204020204" pitchFamily="34" charset="-122"/>
                <a:ea typeface="微软雅黑" panose="020B0503020204020204" pitchFamily="34" charset="-122"/>
              </a:rPr>
              <a:t>df</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的每一样减去</a:t>
            </a:r>
            <a:r>
              <a:rPr lang="en-US" altLang="zh-CN" sz="1600" dirty="0" smtClean="0">
                <a:solidFill>
                  <a:schemeClr val="accent4">
                    <a:lumMod val="50000"/>
                  </a:schemeClr>
                </a:solidFill>
                <a:latin typeface="微软雅黑" panose="020B0503020204020204" pitchFamily="34" charset="-122"/>
                <a:ea typeface="微软雅黑" panose="020B0503020204020204" pitchFamily="34" charset="-122"/>
              </a:rPr>
              <a:t>s</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行数据。</a:t>
            </a:r>
            <a:endParaRPr lang="zh-CN" altLang="en-US" sz="1600" dirty="0">
              <a:solidFill>
                <a:schemeClr val="accent4">
                  <a:lumMod val="50000"/>
                </a:schemeClr>
              </a:solidFill>
              <a:latin typeface="微软雅黑" panose="020B0503020204020204" pitchFamily="34" charset="-122"/>
              <a:ea typeface="微软雅黑" panose="020B0503020204020204" pitchFamily="34" charset="-122"/>
            </a:endParaRPr>
          </a:p>
        </p:txBody>
      </p:sp>
      <p:sp>
        <p:nvSpPr>
          <p:cNvPr id="11" name="标题 1"/>
          <p:cNvSpPr txBox="1"/>
          <p:nvPr/>
        </p:nvSpPr>
        <p:spPr>
          <a:xfrm>
            <a:off x="7762588" y="4397846"/>
            <a:ext cx="1697992" cy="657798"/>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smtClean="0">
                <a:solidFill>
                  <a:schemeClr val="accent6"/>
                </a:solidFill>
              </a:rPr>
              <a:t># </a:t>
            </a:r>
            <a:r>
              <a:rPr lang="en-US" altLang="zh-CN" sz="1400" dirty="0" err="1" smtClean="0">
                <a:solidFill>
                  <a:schemeClr val="accent6"/>
                </a:solidFill>
              </a:rPr>
              <a:t>df</a:t>
            </a:r>
            <a:r>
              <a:rPr lang="en-US" altLang="zh-CN" sz="1400" dirty="0" smtClean="0">
                <a:solidFill>
                  <a:schemeClr val="accent6"/>
                </a:solidFill>
              </a:rPr>
              <a:t>-s</a:t>
            </a:r>
            <a:endParaRPr lang="en-US" altLang="zh-CN" sz="1400" dirty="0" smtClean="0">
              <a:solidFill>
                <a:schemeClr val="accent6"/>
              </a:solidFill>
            </a:endParaRPr>
          </a:p>
          <a:p>
            <a:pPr>
              <a:lnSpc>
                <a:spcPts val="2200"/>
              </a:lnSpc>
            </a:pPr>
            <a:r>
              <a:rPr lang="en-US" altLang="zh-CN" sz="1400" dirty="0">
                <a:solidFill>
                  <a:srgbClr val="0563C1"/>
                </a:solidFill>
              </a:rPr>
              <a:t>p</a:t>
            </a:r>
            <a:r>
              <a:rPr lang="en-US" altLang="zh-CN" sz="1400" dirty="0" smtClean="0">
                <a:solidFill>
                  <a:srgbClr val="0563C1"/>
                </a:solidFill>
              </a:rPr>
              <a:t>rint</a:t>
            </a:r>
            <a:r>
              <a:rPr lang="en-US" altLang="zh-CN" sz="1400" dirty="0" smtClean="0">
                <a:solidFill>
                  <a:schemeClr val="accent6"/>
                </a:solidFill>
              </a:rPr>
              <a:t> </a:t>
            </a:r>
            <a:r>
              <a:rPr lang="en-US" altLang="zh-CN" sz="1400" dirty="0" err="1" smtClean="0">
                <a:solidFill>
                  <a:schemeClr val="accent2"/>
                </a:solidFill>
              </a:rPr>
              <a:t>df</a:t>
            </a:r>
            <a:r>
              <a:rPr lang="en-US" altLang="zh-CN" sz="1400" dirty="0" smtClean="0">
                <a:solidFill>
                  <a:schemeClr val="accent2"/>
                </a:solidFill>
              </a:rPr>
              <a:t> - s</a:t>
            </a:r>
            <a:endParaRPr lang="en-US" altLang="zh-CN" sz="1400" dirty="0">
              <a:solidFill>
                <a:schemeClr val="tx1">
                  <a:lumMod val="65000"/>
                  <a:lumOff val="35000"/>
                </a:schemeClr>
              </a:solidFill>
            </a:endParaRPr>
          </a:p>
        </p:txBody>
      </p:sp>
      <p:sp>
        <p:nvSpPr>
          <p:cNvPr id="13" name="标题 1"/>
          <p:cNvSpPr txBox="1"/>
          <p:nvPr/>
        </p:nvSpPr>
        <p:spPr>
          <a:xfrm>
            <a:off x="9460685" y="4397892"/>
            <a:ext cx="1614713" cy="1853638"/>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smtClean="0">
                <a:solidFill>
                  <a:schemeClr val="accent6">
                    <a:lumMod val="60000"/>
                    <a:lumOff val="40000"/>
                  </a:schemeClr>
                </a:solidFill>
              </a:rPr>
              <a:t>##  </a:t>
            </a:r>
            <a:r>
              <a:rPr lang="en-US" altLang="zh-CN" sz="1400" dirty="0" err="1" smtClean="0">
                <a:solidFill>
                  <a:schemeClr val="accent6">
                    <a:lumMod val="60000"/>
                    <a:lumOff val="40000"/>
                  </a:schemeClr>
                </a:solidFill>
              </a:rPr>
              <a:t>df</a:t>
            </a:r>
            <a:r>
              <a:rPr lang="en-US" altLang="zh-CN" sz="1400" dirty="0" smtClean="0">
                <a:solidFill>
                  <a:schemeClr val="accent6">
                    <a:lumMod val="60000"/>
                    <a:lumOff val="40000"/>
                  </a:schemeClr>
                </a:solidFill>
              </a:rPr>
              <a:t>-s</a:t>
            </a:r>
            <a:r>
              <a:rPr lang="zh-CN" altLang="en-US" sz="1400" dirty="0" smtClean="0">
                <a:solidFill>
                  <a:schemeClr val="accent6">
                    <a:lumMod val="60000"/>
                    <a:lumOff val="40000"/>
                  </a:schemeClr>
                </a:solidFill>
              </a:rPr>
              <a:t>结果 </a:t>
            </a:r>
            <a:r>
              <a:rPr lang="en-US" altLang="zh-CN" sz="1400" dirty="0" smtClean="0">
                <a:solidFill>
                  <a:schemeClr val="accent6">
                    <a:lumMod val="60000"/>
                    <a:lumOff val="40000"/>
                  </a:schemeClr>
                </a:solidFill>
              </a:rPr>
              <a:t>##</a:t>
            </a:r>
            <a:endParaRPr lang="en-US" altLang="zh-CN" sz="1400" dirty="0" smtClean="0">
              <a:solidFill>
                <a:schemeClr val="accent6">
                  <a:lumMod val="60000"/>
                  <a:lumOff val="40000"/>
                </a:schemeClr>
              </a:solidFill>
            </a:endParaRPr>
          </a:p>
          <a:p>
            <a:pPr>
              <a:lnSpc>
                <a:spcPts val="2200"/>
              </a:lnSpc>
            </a:pPr>
            <a:r>
              <a:rPr lang="pt-BR" altLang="zh-CN" sz="1400" dirty="0">
                <a:solidFill>
                  <a:schemeClr val="bg1">
                    <a:lumMod val="95000"/>
                  </a:schemeClr>
                </a:solidFill>
              </a:rPr>
              <a:t> </a:t>
            </a:r>
            <a:r>
              <a:rPr lang="pt-BR" altLang="zh-CN" sz="1400" dirty="0" smtClean="0">
                <a:solidFill>
                  <a:schemeClr val="bg1">
                    <a:lumMod val="95000"/>
                  </a:schemeClr>
                </a:solidFill>
              </a:rPr>
              <a:t>   a   </a:t>
            </a:r>
            <a:r>
              <a:rPr lang="pt-BR" altLang="zh-CN" sz="1400" dirty="0">
                <a:solidFill>
                  <a:schemeClr val="bg1">
                    <a:lumMod val="95000"/>
                  </a:schemeClr>
                </a:solidFill>
              </a:rPr>
              <a:t>d   e                                                                            </a:t>
            </a:r>
            <a:endParaRPr lang="pt-BR" altLang="zh-CN" sz="1400" dirty="0">
              <a:solidFill>
                <a:schemeClr val="bg1">
                  <a:lumMod val="95000"/>
                </a:schemeClr>
              </a:solidFill>
            </a:endParaRPr>
          </a:p>
          <a:p>
            <a:pPr>
              <a:lnSpc>
                <a:spcPts val="2200"/>
              </a:lnSpc>
            </a:pPr>
            <a:r>
              <a:rPr lang="pt-BR" altLang="zh-CN" sz="1400" dirty="0">
                <a:solidFill>
                  <a:schemeClr val="bg1">
                    <a:lumMod val="95000"/>
                  </a:schemeClr>
                </a:solidFill>
              </a:rPr>
              <a:t>0  0   </a:t>
            </a:r>
            <a:r>
              <a:rPr lang="pt-BR" altLang="zh-CN" sz="1400" dirty="0" smtClean="0">
                <a:solidFill>
                  <a:schemeClr val="bg1">
                    <a:lumMod val="95000"/>
                  </a:schemeClr>
                </a:solidFill>
              </a:rPr>
              <a:t>0   0                                                                            </a:t>
            </a:r>
            <a:endParaRPr lang="pt-BR" altLang="zh-CN" sz="1400" dirty="0">
              <a:solidFill>
                <a:schemeClr val="bg1">
                  <a:lumMod val="95000"/>
                </a:schemeClr>
              </a:solidFill>
            </a:endParaRPr>
          </a:p>
          <a:p>
            <a:pPr>
              <a:lnSpc>
                <a:spcPts val="2200"/>
              </a:lnSpc>
            </a:pPr>
            <a:r>
              <a:rPr lang="pt-BR" altLang="zh-CN" sz="1400" dirty="0">
                <a:solidFill>
                  <a:schemeClr val="bg1">
                    <a:lumMod val="95000"/>
                  </a:schemeClr>
                </a:solidFill>
              </a:rPr>
              <a:t>1  3   </a:t>
            </a:r>
            <a:r>
              <a:rPr lang="pt-BR" altLang="zh-CN" sz="1400" dirty="0" smtClean="0">
                <a:solidFill>
                  <a:schemeClr val="bg1">
                    <a:lumMod val="95000"/>
                  </a:schemeClr>
                </a:solidFill>
              </a:rPr>
              <a:t>3   3                                                                            </a:t>
            </a:r>
            <a:endParaRPr lang="pt-BR" altLang="zh-CN" sz="1400" dirty="0">
              <a:solidFill>
                <a:schemeClr val="bg1">
                  <a:lumMod val="95000"/>
                </a:schemeClr>
              </a:solidFill>
            </a:endParaRPr>
          </a:p>
          <a:p>
            <a:pPr>
              <a:lnSpc>
                <a:spcPts val="2200"/>
              </a:lnSpc>
            </a:pPr>
            <a:r>
              <a:rPr lang="pt-BR" altLang="zh-CN" sz="1400" dirty="0">
                <a:solidFill>
                  <a:schemeClr val="bg1">
                    <a:lumMod val="95000"/>
                  </a:schemeClr>
                </a:solidFill>
              </a:rPr>
              <a:t>2  6   </a:t>
            </a:r>
            <a:r>
              <a:rPr lang="pt-BR" altLang="zh-CN" sz="1400" dirty="0" smtClean="0">
                <a:solidFill>
                  <a:schemeClr val="bg1">
                    <a:lumMod val="95000"/>
                  </a:schemeClr>
                </a:solidFill>
              </a:rPr>
              <a:t>6   6                                                                            </a:t>
            </a:r>
            <a:endParaRPr lang="pt-BR" altLang="zh-CN" sz="1400" dirty="0">
              <a:solidFill>
                <a:schemeClr val="bg1">
                  <a:lumMod val="95000"/>
                </a:schemeClr>
              </a:solidFill>
            </a:endParaRPr>
          </a:p>
          <a:p>
            <a:pPr>
              <a:lnSpc>
                <a:spcPts val="2200"/>
              </a:lnSpc>
            </a:pPr>
            <a:r>
              <a:rPr lang="pt-BR" altLang="zh-CN" sz="1400" dirty="0" smtClean="0">
                <a:solidFill>
                  <a:schemeClr val="bg1">
                    <a:lumMod val="95000"/>
                  </a:schemeClr>
                </a:solidFill>
              </a:rPr>
              <a:t>3  9   9   9   </a:t>
            </a:r>
            <a:endParaRPr lang="pt-BR" altLang="zh-CN" sz="1400" dirty="0" smtClean="0">
              <a:solidFill>
                <a:schemeClr val="bg1">
                  <a:lumMod val="95000"/>
                </a:schemeClr>
              </a:solidFill>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25" y="5326449"/>
            <a:ext cx="8183117" cy="157184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anim calcmode="lin" valueType="num">
                                      <p:cBhvr>
                                        <p:cTn id="17" dur="500" fill="hold"/>
                                        <p:tgtEl>
                                          <p:spTgt spid="9"/>
                                        </p:tgtEl>
                                        <p:attrNameLst>
                                          <p:attrName>ppt_x</p:attrName>
                                        </p:attrNameLst>
                                      </p:cBhvr>
                                      <p:tavLst>
                                        <p:tav tm="0">
                                          <p:val>
                                            <p:strVal val="#ppt_x"/>
                                          </p:val>
                                        </p:tav>
                                        <p:tav tm="100000">
                                          <p:val>
                                            <p:strVal val="#ppt_x"/>
                                          </p:val>
                                        </p:tav>
                                      </p:tavLst>
                                    </p:anim>
                                    <p:anim calcmode="lin" valueType="num">
                                      <p:cBhvr>
                                        <p:cTn id="18"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par>
                          <p:cTn id="24" fill="hold">
                            <p:stCondLst>
                              <p:cond delay="500"/>
                            </p:stCondLst>
                            <p:childTnLst>
                              <p:par>
                                <p:cTn id="25" presetID="42" presetClass="entr" presetSubtype="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anim calcmode="lin" valueType="num">
                                      <p:cBhvr>
                                        <p:cTn id="28" dur="500" fill="hold"/>
                                        <p:tgtEl>
                                          <p:spTgt spid="11"/>
                                        </p:tgtEl>
                                        <p:attrNameLst>
                                          <p:attrName>ppt_x</p:attrName>
                                        </p:attrNameLst>
                                      </p:cBhvr>
                                      <p:tavLst>
                                        <p:tav tm="0">
                                          <p:val>
                                            <p:strVal val="#ppt_x"/>
                                          </p:val>
                                        </p:tav>
                                        <p:tav tm="100000">
                                          <p:val>
                                            <p:strVal val="#ppt_x"/>
                                          </p:val>
                                        </p:tav>
                                      </p:tavLst>
                                    </p:anim>
                                    <p:anim calcmode="lin" valueType="num">
                                      <p:cBhvr>
                                        <p:cTn id="2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bldLvl="0" animBg="1"/>
      <p:bldP spid="10" grpId="0" bldLvl="0" animBg="1"/>
      <p:bldP spid="17" grpId="0" bldLvl="0" animBg="1"/>
      <p:bldP spid="11" grpId="0" bldLvl="0" animBg="1"/>
      <p:bldP spid="13"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a:solidFill>
                  <a:schemeClr val="bg1">
                    <a:lumMod val="95000"/>
                  </a:schemeClr>
                </a:solidFill>
              </a:rPr>
              <a:t>两</a:t>
            </a:r>
            <a:r>
              <a:rPr lang="zh-CN" altLang="en-US" sz="2000" b="1" dirty="0" smtClean="0">
                <a:solidFill>
                  <a:schemeClr val="bg1">
                    <a:lumMod val="95000"/>
                  </a:schemeClr>
                </a:solidFill>
              </a:rPr>
              <a:t>个对象之间运算</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矩形 7"/>
          <p:cNvSpPr/>
          <p:nvPr/>
        </p:nvSpPr>
        <p:spPr>
          <a:xfrm>
            <a:off x="944489" y="1012303"/>
            <a:ext cx="11044311"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如果某个索引值在</a:t>
            </a:r>
            <a:r>
              <a:rPr lang="en-US" altLang="zh-CN" sz="1600" b="1" dirty="0" err="1" smtClean="0">
                <a:ln w="0"/>
                <a:solidFill>
                  <a:schemeClr val="tx1">
                    <a:lumMod val="65000"/>
                    <a:lumOff val="35000"/>
                  </a:schemeClr>
                </a:solidFill>
                <a:latin typeface="微软雅黑" panose="020B0503020204020204" pitchFamily="34" charset="-122"/>
                <a:ea typeface="微软雅黑" panose="020B0503020204020204" pitchFamily="34" charset="-122"/>
              </a:rPr>
              <a:t>DataFrame</a:t>
            </a: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的列</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或</a:t>
            </a: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Series</a:t>
            </a: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的索引</a:t>
            </a:r>
            <a:r>
              <a:rPr lang="zh-CN" altLang="en-US" sz="1600" dirty="0" smtClean="0">
                <a:ln w="0"/>
                <a:solidFill>
                  <a:srgbClr val="C00000"/>
                </a:solidFill>
                <a:latin typeface="微软雅黑" panose="020B0503020204020204" pitchFamily="34" charset="-122"/>
                <a:ea typeface="微软雅黑" panose="020B0503020204020204" pitchFamily="34" charset="-122"/>
              </a:rPr>
              <a:t>找不到</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，则参与运算的两个对象</a:t>
            </a:r>
            <a:r>
              <a:rPr lang="zh-CN" altLang="en-US" sz="1600" dirty="0" smtClean="0">
                <a:ln w="0"/>
                <a:solidFill>
                  <a:srgbClr val="C00000"/>
                </a:solidFill>
                <a:latin typeface="微软雅黑" panose="020B0503020204020204" pitchFamily="34" charset="-122"/>
                <a:ea typeface="微软雅黑" panose="020B0503020204020204" pitchFamily="34" charset="-122"/>
              </a:rPr>
              <a:t>就会被重新索引以形成并集</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233894" y="1564659"/>
            <a:ext cx="3161665" cy="337185"/>
          </a:xfrm>
          <a:prstGeom prst="rect">
            <a:avLst/>
          </a:prstGeom>
        </p:spPr>
        <p:txBody>
          <a:bodyPr wrap="none">
            <a:spAutoFit/>
          </a:bodyPr>
          <a:lstStyle/>
          <a:p>
            <a:pPr algn="l"/>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举例说明：</a:t>
            </a:r>
            <a:r>
              <a:rPr lang="zh-CN" altLang="en-US"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q03-demo22.py</a:t>
            </a:r>
            <a:r>
              <a:rPr lang="zh-CN" altLang="en-US" sz="1400" dirty="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 </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9" name="标题 1"/>
          <p:cNvSpPr txBox="1"/>
          <p:nvPr/>
        </p:nvSpPr>
        <p:spPr>
          <a:xfrm>
            <a:off x="1242771" y="1987234"/>
            <a:ext cx="5393888" cy="2105795"/>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创建一个</a:t>
            </a:r>
            <a:r>
              <a:rPr lang="en-US" altLang="zh-CN" sz="1400" dirty="0">
                <a:solidFill>
                  <a:schemeClr val="accent6"/>
                </a:solidFill>
              </a:rPr>
              <a:t>Series</a:t>
            </a:r>
            <a:endParaRPr lang="en-US" altLang="zh-CN" sz="1400" dirty="0">
              <a:solidFill>
                <a:schemeClr val="accent6"/>
              </a:solidFill>
            </a:endParaRPr>
          </a:p>
          <a:p>
            <a:pPr>
              <a:lnSpc>
                <a:spcPts val="2200"/>
              </a:lnSpc>
            </a:pPr>
            <a:r>
              <a:rPr lang="en-US" altLang="zh-CN" sz="1400" dirty="0">
                <a:solidFill>
                  <a:schemeClr val="tx1">
                    <a:lumMod val="65000"/>
                    <a:lumOff val="35000"/>
                  </a:schemeClr>
                </a:solidFill>
              </a:rPr>
              <a:t>s = </a:t>
            </a:r>
            <a:r>
              <a:rPr lang="en-US" altLang="zh-CN" sz="1400" dirty="0">
                <a:solidFill>
                  <a:srgbClr val="C00000"/>
                </a:solidFill>
              </a:rPr>
              <a:t>Series</a:t>
            </a:r>
            <a:r>
              <a:rPr lang="en-US" altLang="zh-CN" sz="1400" dirty="0">
                <a:solidFill>
                  <a:schemeClr val="tx1">
                    <a:lumMod val="65000"/>
                    <a:lumOff val="35000"/>
                  </a:schemeClr>
                </a:solidFill>
              </a:rPr>
              <a:t>(</a:t>
            </a:r>
            <a:r>
              <a:rPr lang="en-US" altLang="zh-CN" sz="1400" dirty="0">
                <a:solidFill>
                  <a:schemeClr val="accent2"/>
                </a:solidFill>
              </a:rPr>
              <a:t>range</a:t>
            </a:r>
            <a:r>
              <a:rPr lang="en-US" altLang="zh-CN" sz="1400" dirty="0">
                <a:solidFill>
                  <a:schemeClr val="tx1">
                    <a:lumMod val="65000"/>
                    <a:lumOff val="35000"/>
                  </a:schemeClr>
                </a:solidFill>
              </a:rPr>
              <a:t>(3), </a:t>
            </a:r>
            <a:r>
              <a:rPr lang="en-US" altLang="zh-CN" sz="1400" dirty="0">
                <a:solidFill>
                  <a:srgbClr val="7030A0"/>
                </a:solidFill>
              </a:rPr>
              <a:t>index</a:t>
            </a:r>
            <a:r>
              <a:rPr lang="en-US" altLang="zh-CN" sz="1400" dirty="0">
                <a:solidFill>
                  <a:schemeClr val="tx1">
                    <a:lumMod val="65000"/>
                    <a:lumOff val="35000"/>
                  </a:schemeClr>
                </a:solidFill>
              </a:rPr>
              <a:t>=</a:t>
            </a:r>
            <a:r>
              <a:rPr lang="en-US" altLang="zh-CN" sz="1400" dirty="0">
                <a:solidFill>
                  <a:schemeClr val="accent2"/>
                </a:solidFill>
              </a:rPr>
              <a:t>list</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bef</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ndParaRPr>
          </a:p>
          <a:p>
            <a:pPr>
              <a:lnSpc>
                <a:spcPts val="2200"/>
              </a:lnSpc>
            </a:pPr>
            <a:r>
              <a:rPr lang="en-US" altLang="zh-CN" sz="1400" dirty="0">
                <a:solidFill>
                  <a:schemeClr val="accent6"/>
                </a:solidFill>
              </a:rPr>
              <a:t># </a:t>
            </a:r>
            <a:r>
              <a:rPr lang="zh-CN" altLang="en-US" sz="1400" dirty="0">
                <a:solidFill>
                  <a:schemeClr val="accent6"/>
                </a:solidFill>
              </a:rPr>
              <a:t>创建一个</a:t>
            </a:r>
            <a:r>
              <a:rPr lang="en-US" altLang="zh-CN" sz="1400" dirty="0" err="1">
                <a:solidFill>
                  <a:schemeClr val="accent6"/>
                </a:solidFill>
              </a:rPr>
              <a:t>DataFrame</a:t>
            </a:r>
            <a:endParaRPr lang="en-US" altLang="zh-CN" sz="1400" dirty="0">
              <a:solidFill>
                <a:schemeClr val="accent6"/>
              </a:solidFill>
            </a:endParaRPr>
          </a:p>
          <a:p>
            <a:pPr>
              <a:lnSpc>
                <a:spcPts val="2200"/>
              </a:lnSpc>
            </a:pPr>
            <a:r>
              <a:rPr lang="en-US" altLang="zh-CN" sz="1400" dirty="0" err="1">
                <a:solidFill>
                  <a:schemeClr val="tx1">
                    <a:lumMod val="65000"/>
                    <a:lumOff val="35000"/>
                  </a:schemeClr>
                </a:solidFill>
              </a:rPr>
              <a:t>df</a:t>
            </a:r>
            <a:r>
              <a:rPr lang="en-US" altLang="zh-CN" sz="1400" dirty="0">
                <a:solidFill>
                  <a:schemeClr val="tx1">
                    <a:lumMod val="65000"/>
                    <a:lumOff val="35000"/>
                  </a:schemeClr>
                </a:solidFill>
              </a:rPr>
              <a:t> = </a:t>
            </a:r>
            <a:r>
              <a:rPr lang="en-US" altLang="zh-CN" sz="1400" dirty="0" err="1">
                <a:solidFill>
                  <a:srgbClr val="C00000"/>
                </a:solidFill>
              </a:rPr>
              <a:t>DataFrame</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np.</a:t>
            </a:r>
            <a:r>
              <a:rPr lang="en-US" altLang="zh-CN" sz="1400" dirty="0" err="1">
                <a:solidFill>
                  <a:schemeClr val="accent2"/>
                </a:solidFill>
              </a:rPr>
              <a:t>arange</a:t>
            </a:r>
            <a:r>
              <a:rPr lang="en-US" altLang="zh-CN" sz="1400" dirty="0">
                <a:solidFill>
                  <a:schemeClr val="tx1">
                    <a:lumMod val="65000"/>
                    <a:lumOff val="35000"/>
                  </a:schemeClr>
                </a:solidFill>
              </a:rPr>
              <a:t>(12).</a:t>
            </a:r>
            <a:r>
              <a:rPr lang="en-US" altLang="zh-CN" sz="1400" dirty="0">
                <a:solidFill>
                  <a:schemeClr val="accent2"/>
                </a:solidFill>
              </a:rPr>
              <a:t>reshape</a:t>
            </a:r>
            <a:r>
              <a:rPr lang="en-US" altLang="zh-CN" sz="1400" dirty="0">
                <a:solidFill>
                  <a:schemeClr val="tx1">
                    <a:lumMod val="65000"/>
                    <a:lumOff val="35000"/>
                  </a:schemeClr>
                </a:solidFill>
              </a:rPr>
              <a:t>((4,3)),</a:t>
            </a:r>
            <a:endParaRPr lang="en-US" altLang="zh-CN" sz="1400" dirty="0">
              <a:solidFill>
                <a:schemeClr val="tx1">
                  <a:lumMod val="65000"/>
                  <a:lumOff val="35000"/>
                </a:schemeClr>
              </a:solidFill>
            </a:endParaRPr>
          </a:p>
          <a:p>
            <a:pPr>
              <a:lnSpc>
                <a:spcPts val="2200"/>
              </a:lnSpc>
            </a:pPr>
            <a:r>
              <a:rPr lang="en-US" altLang="zh-CN" sz="1400" dirty="0">
                <a:solidFill>
                  <a:schemeClr val="tx1">
                    <a:lumMod val="65000"/>
                    <a:lumOff val="35000"/>
                  </a:schemeClr>
                </a:solidFill>
              </a:rPr>
              <a:t>               </a:t>
            </a:r>
            <a:r>
              <a:rPr lang="en-US" altLang="zh-CN" sz="1400" dirty="0" smtClean="0">
                <a:solidFill>
                  <a:schemeClr val="tx1">
                    <a:lumMod val="65000"/>
                    <a:lumOff val="35000"/>
                  </a:schemeClr>
                </a:solidFill>
              </a:rPr>
              <a:t>            </a:t>
            </a:r>
            <a:r>
              <a:rPr lang="en-US" altLang="zh-CN" sz="1400" dirty="0" smtClean="0">
                <a:solidFill>
                  <a:srgbClr val="7030A0"/>
                </a:solidFill>
              </a:rPr>
              <a:t>columns</a:t>
            </a:r>
            <a:r>
              <a:rPr lang="en-US" altLang="zh-CN" sz="1400" dirty="0" smtClean="0">
                <a:solidFill>
                  <a:schemeClr val="tx1">
                    <a:lumMod val="65000"/>
                    <a:lumOff val="35000"/>
                  </a:schemeClr>
                </a:solidFill>
              </a:rPr>
              <a:t>=</a:t>
            </a:r>
            <a:r>
              <a:rPr lang="en-US" altLang="zh-CN" sz="1400" dirty="0" smtClean="0">
                <a:solidFill>
                  <a:schemeClr val="accent2"/>
                </a:solidFill>
              </a:rPr>
              <a:t>list</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bde</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ndParaRPr>
          </a:p>
          <a:p>
            <a:pPr>
              <a:lnSpc>
                <a:spcPts val="2200"/>
              </a:lnSpc>
            </a:pPr>
            <a:r>
              <a:rPr lang="en-US" altLang="zh-CN" sz="1400" dirty="0">
                <a:solidFill>
                  <a:schemeClr val="accent6"/>
                </a:solidFill>
              </a:rPr>
              <a:t># </a:t>
            </a:r>
            <a:r>
              <a:rPr lang="en-US" altLang="zh-CN" sz="1400" dirty="0" err="1">
                <a:solidFill>
                  <a:schemeClr val="accent6"/>
                </a:solidFill>
              </a:rPr>
              <a:t>df+s</a:t>
            </a:r>
            <a:endParaRPr lang="en-US" altLang="zh-CN" sz="1400" dirty="0">
              <a:solidFill>
                <a:schemeClr val="accent6"/>
              </a:solidFill>
            </a:endParaRPr>
          </a:p>
          <a:p>
            <a:pPr>
              <a:lnSpc>
                <a:spcPts val="2200"/>
              </a:lnSpc>
            </a:pPr>
            <a:r>
              <a:rPr lang="en-US" altLang="zh-CN" sz="1400" dirty="0">
                <a:solidFill>
                  <a:srgbClr val="0563C1"/>
                </a:solidFill>
              </a:rPr>
              <a:t>print </a:t>
            </a:r>
            <a:r>
              <a:rPr lang="en-US" altLang="zh-CN" sz="1400" dirty="0" err="1">
                <a:solidFill>
                  <a:schemeClr val="accent2"/>
                </a:solidFill>
              </a:rPr>
              <a:t>df+s</a:t>
            </a:r>
            <a:endParaRPr lang="en-US" altLang="zh-CN" sz="1400" dirty="0">
              <a:solidFill>
                <a:schemeClr val="accent2"/>
              </a:solidFill>
            </a:endParaRPr>
          </a:p>
        </p:txBody>
      </p:sp>
      <p:sp>
        <p:nvSpPr>
          <p:cNvPr id="10" name="标题 1"/>
          <p:cNvSpPr txBox="1"/>
          <p:nvPr/>
        </p:nvSpPr>
        <p:spPr>
          <a:xfrm>
            <a:off x="6859800" y="2012408"/>
            <a:ext cx="3051626" cy="1982903"/>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smtClean="0">
                <a:solidFill>
                  <a:schemeClr val="accent6">
                    <a:lumMod val="60000"/>
                    <a:lumOff val="40000"/>
                  </a:schemeClr>
                </a:solidFill>
              </a:rPr>
              <a:t>##  </a:t>
            </a:r>
            <a:r>
              <a:rPr lang="en-US" altLang="zh-CN" sz="1400" dirty="0" err="1" smtClean="0">
                <a:solidFill>
                  <a:schemeClr val="accent6">
                    <a:lumMod val="60000"/>
                    <a:lumOff val="40000"/>
                  </a:schemeClr>
                </a:solidFill>
              </a:rPr>
              <a:t>df+s</a:t>
            </a:r>
            <a:r>
              <a:rPr lang="en-US" altLang="zh-CN" sz="1400" dirty="0" smtClean="0">
                <a:solidFill>
                  <a:schemeClr val="accent6">
                    <a:lumMod val="60000"/>
                    <a:lumOff val="40000"/>
                  </a:schemeClr>
                </a:solidFill>
              </a:rPr>
              <a:t> </a:t>
            </a:r>
            <a:r>
              <a:rPr lang="zh-CN" altLang="en-US" sz="1400" dirty="0" smtClean="0">
                <a:solidFill>
                  <a:schemeClr val="accent6">
                    <a:lumMod val="60000"/>
                    <a:lumOff val="40000"/>
                  </a:schemeClr>
                </a:solidFill>
              </a:rPr>
              <a:t>结果 </a:t>
            </a:r>
            <a:r>
              <a:rPr lang="en-US" altLang="zh-CN" sz="1400" dirty="0" smtClean="0">
                <a:solidFill>
                  <a:schemeClr val="accent6">
                    <a:lumMod val="60000"/>
                    <a:lumOff val="40000"/>
                  </a:schemeClr>
                </a:solidFill>
              </a:rPr>
              <a:t>##</a:t>
            </a:r>
            <a:endParaRPr lang="en-US" altLang="zh-CN" sz="1400" dirty="0" smtClean="0">
              <a:solidFill>
                <a:schemeClr val="accent6">
                  <a:lumMod val="60000"/>
                  <a:lumOff val="40000"/>
                </a:schemeClr>
              </a:solidFill>
            </a:endParaRPr>
          </a:p>
          <a:p>
            <a:pPr>
              <a:lnSpc>
                <a:spcPts val="2200"/>
              </a:lnSpc>
            </a:pPr>
            <a:r>
              <a:rPr lang="fi-FI" altLang="zh-CN" sz="1400" dirty="0">
                <a:solidFill>
                  <a:schemeClr val="bg1">
                    <a:lumMod val="95000"/>
                  </a:schemeClr>
                </a:solidFill>
              </a:rPr>
              <a:t> </a:t>
            </a:r>
            <a:r>
              <a:rPr lang="fi-FI" altLang="zh-CN" sz="1400" dirty="0" smtClean="0">
                <a:solidFill>
                  <a:schemeClr val="bg1">
                    <a:lumMod val="95000"/>
                  </a:schemeClr>
                </a:solidFill>
              </a:rPr>
              <a:t>      b        d      e         f                                                                    </a:t>
            </a:r>
            <a:endParaRPr lang="fi-FI" altLang="zh-CN" sz="1400" dirty="0">
              <a:solidFill>
                <a:schemeClr val="bg1">
                  <a:lumMod val="95000"/>
                </a:schemeClr>
              </a:solidFill>
            </a:endParaRPr>
          </a:p>
          <a:p>
            <a:pPr>
              <a:lnSpc>
                <a:spcPts val="2200"/>
              </a:lnSpc>
            </a:pPr>
            <a:r>
              <a:rPr lang="fi-FI" altLang="zh-CN" sz="1400" dirty="0">
                <a:solidFill>
                  <a:schemeClr val="bg1">
                    <a:lumMod val="95000"/>
                  </a:schemeClr>
                </a:solidFill>
              </a:rPr>
              <a:t>0  0.0 </a:t>
            </a:r>
            <a:r>
              <a:rPr lang="fi-FI" altLang="zh-CN" sz="1400" dirty="0" smtClean="0">
                <a:solidFill>
                  <a:schemeClr val="bg1">
                    <a:lumMod val="95000"/>
                  </a:schemeClr>
                </a:solidFill>
              </a:rPr>
              <a:t>  NaN   </a:t>
            </a:r>
            <a:r>
              <a:rPr lang="fi-FI" altLang="zh-CN" sz="1400" dirty="0">
                <a:solidFill>
                  <a:schemeClr val="bg1">
                    <a:lumMod val="95000"/>
                  </a:schemeClr>
                </a:solidFill>
              </a:rPr>
              <a:t>3.0 </a:t>
            </a:r>
            <a:r>
              <a:rPr lang="fi-FI" altLang="zh-CN" sz="1400" dirty="0" smtClean="0">
                <a:solidFill>
                  <a:schemeClr val="bg1">
                    <a:lumMod val="95000"/>
                  </a:schemeClr>
                </a:solidFill>
              </a:rPr>
              <a:t>  NaN                                                                    </a:t>
            </a:r>
            <a:endParaRPr lang="fi-FI" altLang="zh-CN" sz="1400" dirty="0">
              <a:solidFill>
                <a:schemeClr val="bg1">
                  <a:lumMod val="95000"/>
                </a:schemeClr>
              </a:solidFill>
            </a:endParaRPr>
          </a:p>
          <a:p>
            <a:pPr>
              <a:lnSpc>
                <a:spcPts val="2200"/>
              </a:lnSpc>
            </a:pPr>
            <a:r>
              <a:rPr lang="fi-FI" altLang="zh-CN" sz="1400" dirty="0">
                <a:solidFill>
                  <a:schemeClr val="bg1">
                    <a:lumMod val="95000"/>
                  </a:schemeClr>
                </a:solidFill>
              </a:rPr>
              <a:t>1  </a:t>
            </a:r>
            <a:r>
              <a:rPr lang="fi-FI" altLang="zh-CN" sz="1400" dirty="0" smtClean="0">
                <a:solidFill>
                  <a:schemeClr val="bg1">
                    <a:lumMod val="95000"/>
                  </a:schemeClr>
                </a:solidFill>
              </a:rPr>
              <a:t>3.0   </a:t>
            </a:r>
            <a:r>
              <a:rPr lang="fi-FI" altLang="zh-CN" sz="1400" dirty="0">
                <a:solidFill>
                  <a:schemeClr val="bg1">
                    <a:lumMod val="95000"/>
                  </a:schemeClr>
                </a:solidFill>
              </a:rPr>
              <a:t>NaN   6.0 </a:t>
            </a:r>
            <a:r>
              <a:rPr lang="fi-FI" altLang="zh-CN" sz="1400" dirty="0" smtClean="0">
                <a:solidFill>
                  <a:schemeClr val="bg1">
                    <a:lumMod val="95000"/>
                  </a:schemeClr>
                </a:solidFill>
              </a:rPr>
              <a:t>  NaN                                                                    </a:t>
            </a:r>
            <a:endParaRPr lang="fi-FI" altLang="zh-CN" sz="1400" dirty="0">
              <a:solidFill>
                <a:schemeClr val="bg1">
                  <a:lumMod val="95000"/>
                </a:schemeClr>
              </a:solidFill>
            </a:endParaRPr>
          </a:p>
          <a:p>
            <a:pPr>
              <a:lnSpc>
                <a:spcPts val="2200"/>
              </a:lnSpc>
            </a:pPr>
            <a:r>
              <a:rPr lang="fi-FI" altLang="zh-CN" sz="1400" dirty="0">
                <a:solidFill>
                  <a:schemeClr val="bg1">
                    <a:lumMod val="95000"/>
                  </a:schemeClr>
                </a:solidFill>
              </a:rPr>
              <a:t>2  6.0 </a:t>
            </a:r>
            <a:r>
              <a:rPr lang="fi-FI" altLang="zh-CN" sz="1400" dirty="0" smtClean="0">
                <a:solidFill>
                  <a:schemeClr val="bg1">
                    <a:lumMod val="95000"/>
                  </a:schemeClr>
                </a:solidFill>
              </a:rPr>
              <a:t>  NaN   9.0   </a:t>
            </a:r>
            <a:r>
              <a:rPr lang="fi-FI" altLang="zh-CN" sz="1400" dirty="0">
                <a:solidFill>
                  <a:schemeClr val="bg1">
                    <a:lumMod val="95000"/>
                  </a:schemeClr>
                </a:solidFill>
              </a:rPr>
              <a:t>NaN                                                                    </a:t>
            </a:r>
            <a:endParaRPr lang="fi-FI" altLang="zh-CN" sz="1400" dirty="0">
              <a:solidFill>
                <a:schemeClr val="bg1">
                  <a:lumMod val="95000"/>
                </a:schemeClr>
              </a:solidFill>
            </a:endParaRPr>
          </a:p>
          <a:p>
            <a:pPr>
              <a:lnSpc>
                <a:spcPts val="2200"/>
              </a:lnSpc>
            </a:pPr>
            <a:r>
              <a:rPr lang="fi-FI" altLang="zh-CN" sz="1400" dirty="0">
                <a:solidFill>
                  <a:schemeClr val="bg1">
                    <a:lumMod val="95000"/>
                  </a:schemeClr>
                </a:solidFill>
              </a:rPr>
              <a:t>3  9.0 </a:t>
            </a:r>
            <a:r>
              <a:rPr lang="fi-FI" altLang="zh-CN" sz="1400" dirty="0" smtClean="0">
                <a:solidFill>
                  <a:schemeClr val="bg1">
                    <a:lumMod val="95000"/>
                  </a:schemeClr>
                </a:solidFill>
              </a:rPr>
              <a:t>  NaN  </a:t>
            </a:r>
            <a:r>
              <a:rPr lang="fi-FI" altLang="zh-CN" sz="1400" dirty="0">
                <a:solidFill>
                  <a:schemeClr val="bg1">
                    <a:lumMod val="95000"/>
                  </a:schemeClr>
                </a:solidFill>
              </a:rPr>
              <a:t>12.0 </a:t>
            </a:r>
            <a:r>
              <a:rPr lang="fi-FI" altLang="zh-CN" sz="1400" dirty="0" smtClean="0">
                <a:solidFill>
                  <a:schemeClr val="bg1">
                    <a:lumMod val="95000"/>
                  </a:schemeClr>
                </a:solidFill>
              </a:rPr>
              <a:t> NaN </a:t>
            </a:r>
            <a:endParaRPr lang="en-US" altLang="zh-CN" sz="1400" dirty="0" smtClean="0">
              <a:solidFill>
                <a:schemeClr val="bg1">
                  <a:lumMod val="95000"/>
                </a:schemeClr>
              </a:solidFill>
            </a:endParaRPr>
          </a:p>
        </p:txBody>
      </p:sp>
      <p:sp>
        <p:nvSpPr>
          <p:cNvPr id="17" name="矩形 16"/>
          <p:cNvSpPr/>
          <p:nvPr/>
        </p:nvSpPr>
        <p:spPr>
          <a:xfrm>
            <a:off x="1205658" y="4264539"/>
            <a:ext cx="7502913" cy="418191"/>
          </a:xfrm>
          <a:prstGeom prst="rect">
            <a:avLst/>
          </a:prstGeom>
          <a:solidFill>
            <a:schemeClr val="accent4">
              <a:lumMod val="60000"/>
              <a:lumOff val="40000"/>
            </a:schemeClr>
          </a:solidFill>
        </p:spPr>
        <p:txBody>
          <a:bodyPr wrap="square">
            <a:spAutoFit/>
          </a:bodyPr>
          <a:lstStyle/>
          <a:p>
            <a:pPr>
              <a:lnSpc>
                <a:spcPct val="150000"/>
              </a:lnSpc>
            </a:pP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如果希望匹配行且在列上广播，则必须使用算术运算方法</a:t>
            </a:r>
            <a:r>
              <a:rPr lang="zh-CN" altLang="en-US" sz="1200" dirty="0" smtClean="0">
                <a:solidFill>
                  <a:schemeClr val="accent4">
                    <a:lumMod val="50000"/>
                  </a:schemeClr>
                </a:solidFill>
                <a:latin typeface="微软雅黑" panose="020B0503020204020204" pitchFamily="34" charset="-122"/>
                <a:ea typeface="微软雅黑" panose="020B0503020204020204" pitchFamily="34" charset="-122"/>
              </a:rPr>
              <a:t>（</a:t>
            </a:r>
            <a:r>
              <a:rPr lang="en-US" altLang="zh-CN" sz="1200" dirty="0" smtClean="0">
                <a:solidFill>
                  <a:schemeClr val="accent4">
                    <a:lumMod val="50000"/>
                  </a:schemeClr>
                </a:solidFill>
                <a:latin typeface="微软雅黑" panose="020B0503020204020204" pitchFamily="34" charset="-122"/>
                <a:ea typeface="微软雅黑" panose="020B0503020204020204" pitchFamily="34" charset="-122"/>
              </a:rPr>
              <a:t>axis</a:t>
            </a:r>
            <a:r>
              <a:rPr lang="zh-CN" altLang="en-US" sz="1200" dirty="0" smtClean="0">
                <a:solidFill>
                  <a:schemeClr val="accent4">
                    <a:lumMod val="50000"/>
                  </a:schemeClr>
                </a:solidFill>
                <a:latin typeface="微软雅黑" panose="020B0503020204020204" pitchFamily="34" charset="-122"/>
                <a:ea typeface="微软雅黑" panose="020B0503020204020204" pitchFamily="34" charset="-122"/>
              </a:rPr>
              <a:t>为轴号参数）</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a:t>
            </a:r>
            <a:endParaRPr lang="zh-CN" altLang="en-US" sz="1600" dirty="0">
              <a:solidFill>
                <a:schemeClr val="accent4">
                  <a:lumMod val="50000"/>
                </a:schemeClr>
              </a:solidFill>
              <a:latin typeface="微软雅黑" panose="020B0503020204020204" pitchFamily="34" charset="-122"/>
              <a:ea typeface="微软雅黑" panose="020B0503020204020204" pitchFamily="34" charset="-122"/>
            </a:endParaRPr>
          </a:p>
        </p:txBody>
      </p:sp>
      <p:sp>
        <p:nvSpPr>
          <p:cNvPr id="11" name="标题 1"/>
          <p:cNvSpPr txBox="1"/>
          <p:nvPr/>
        </p:nvSpPr>
        <p:spPr>
          <a:xfrm>
            <a:off x="1233894" y="4897714"/>
            <a:ext cx="3281668" cy="1082172"/>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匹配行并在列上进行广播</a:t>
            </a:r>
            <a:endParaRPr lang="zh-CN" altLang="en-US" sz="1400" dirty="0">
              <a:solidFill>
                <a:schemeClr val="accent6"/>
              </a:solidFill>
            </a:endParaRPr>
          </a:p>
          <a:p>
            <a:pPr>
              <a:lnSpc>
                <a:spcPts val="2200"/>
              </a:lnSpc>
            </a:pPr>
            <a:r>
              <a:rPr lang="en-US" altLang="zh-CN" sz="1400" dirty="0">
                <a:solidFill>
                  <a:schemeClr val="tx1">
                    <a:lumMod val="65000"/>
                    <a:lumOff val="35000"/>
                  </a:schemeClr>
                </a:solidFill>
              </a:rPr>
              <a:t>s2 = </a:t>
            </a:r>
            <a:r>
              <a:rPr lang="en-US" altLang="zh-CN" sz="1400" dirty="0" err="1">
                <a:solidFill>
                  <a:schemeClr val="tx1">
                    <a:lumMod val="65000"/>
                    <a:lumOff val="35000"/>
                  </a:schemeClr>
                </a:solidFill>
              </a:rPr>
              <a:t>df</a:t>
            </a:r>
            <a:r>
              <a:rPr lang="en-US" altLang="zh-CN" sz="1400" dirty="0">
                <a:solidFill>
                  <a:schemeClr val="tx1">
                    <a:lumMod val="65000"/>
                    <a:lumOff val="35000"/>
                  </a:schemeClr>
                </a:solidFill>
              </a:rPr>
              <a:t>['d']</a:t>
            </a:r>
            <a:endParaRPr lang="en-US" altLang="zh-CN" sz="1400" dirty="0">
              <a:solidFill>
                <a:schemeClr val="tx1">
                  <a:lumMod val="65000"/>
                  <a:lumOff val="35000"/>
                </a:schemeClr>
              </a:solidFill>
            </a:endParaRPr>
          </a:p>
          <a:p>
            <a:pPr>
              <a:lnSpc>
                <a:spcPts val="2200"/>
              </a:lnSpc>
            </a:pPr>
            <a:r>
              <a:rPr lang="en-US" altLang="zh-CN" sz="1400" dirty="0">
                <a:solidFill>
                  <a:srgbClr val="0563C1"/>
                </a:solidFill>
              </a:rPr>
              <a:t>print </a:t>
            </a:r>
            <a:r>
              <a:rPr lang="en-US" altLang="zh-CN" sz="1400" dirty="0" err="1">
                <a:solidFill>
                  <a:schemeClr val="tx1">
                    <a:lumMod val="65000"/>
                    <a:lumOff val="35000"/>
                  </a:schemeClr>
                </a:solidFill>
              </a:rPr>
              <a:t>df.</a:t>
            </a:r>
            <a:r>
              <a:rPr lang="en-US" altLang="zh-CN" sz="1400" dirty="0" err="1">
                <a:solidFill>
                  <a:schemeClr val="accent2"/>
                </a:solidFill>
              </a:rPr>
              <a:t>sub</a:t>
            </a:r>
            <a:r>
              <a:rPr lang="en-US" altLang="zh-CN" sz="1400" dirty="0">
                <a:solidFill>
                  <a:schemeClr val="tx1">
                    <a:lumMod val="65000"/>
                    <a:lumOff val="35000"/>
                  </a:schemeClr>
                </a:solidFill>
              </a:rPr>
              <a:t>(s2, </a:t>
            </a:r>
            <a:r>
              <a:rPr lang="en-US" altLang="zh-CN" sz="1400" dirty="0">
                <a:solidFill>
                  <a:srgbClr val="7030A0"/>
                </a:solidFill>
              </a:rPr>
              <a:t>axis</a:t>
            </a:r>
            <a:r>
              <a:rPr lang="en-US" altLang="zh-CN" sz="1400" dirty="0">
                <a:solidFill>
                  <a:schemeClr val="tx1">
                    <a:lumMod val="65000"/>
                    <a:lumOff val="35000"/>
                  </a:schemeClr>
                </a:solidFill>
              </a:rPr>
              <a:t>=0)</a:t>
            </a:r>
            <a:endParaRPr lang="en-US" altLang="zh-CN" sz="1400" dirty="0">
              <a:solidFill>
                <a:schemeClr val="tx1">
                  <a:lumMod val="65000"/>
                  <a:lumOff val="35000"/>
                </a:schemeClr>
              </a:solidFill>
            </a:endParaRPr>
          </a:p>
        </p:txBody>
      </p:sp>
      <p:sp>
        <p:nvSpPr>
          <p:cNvPr id="13" name="标题 1"/>
          <p:cNvSpPr txBox="1"/>
          <p:nvPr/>
        </p:nvSpPr>
        <p:spPr>
          <a:xfrm>
            <a:off x="4993710" y="4897714"/>
            <a:ext cx="1614713" cy="1853638"/>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smtClean="0">
                <a:solidFill>
                  <a:schemeClr val="accent6">
                    <a:lumMod val="60000"/>
                    <a:lumOff val="40000"/>
                  </a:schemeClr>
                </a:solidFill>
              </a:rPr>
              <a:t>##  </a:t>
            </a:r>
            <a:r>
              <a:rPr lang="zh-CN" altLang="en-US" sz="1400" dirty="0" smtClean="0">
                <a:solidFill>
                  <a:schemeClr val="accent6">
                    <a:lumMod val="60000"/>
                    <a:lumOff val="40000"/>
                  </a:schemeClr>
                </a:solidFill>
              </a:rPr>
              <a:t>结果 </a:t>
            </a:r>
            <a:r>
              <a:rPr lang="en-US" altLang="zh-CN" sz="1400" dirty="0" smtClean="0">
                <a:solidFill>
                  <a:schemeClr val="accent6">
                    <a:lumMod val="60000"/>
                    <a:lumOff val="40000"/>
                  </a:schemeClr>
                </a:solidFill>
              </a:rPr>
              <a:t>##</a:t>
            </a:r>
            <a:endParaRPr lang="en-US" altLang="zh-CN" sz="1400" dirty="0" smtClean="0">
              <a:solidFill>
                <a:schemeClr val="accent6">
                  <a:lumMod val="60000"/>
                  <a:lumOff val="40000"/>
                </a:schemeClr>
              </a:solidFill>
            </a:endParaRPr>
          </a:p>
          <a:p>
            <a:pPr>
              <a:lnSpc>
                <a:spcPts val="2200"/>
              </a:lnSpc>
            </a:pPr>
            <a:r>
              <a:rPr lang="pt-BR" altLang="zh-CN" sz="1400" dirty="0">
                <a:solidFill>
                  <a:schemeClr val="bg1">
                    <a:lumMod val="95000"/>
                  </a:schemeClr>
                </a:solidFill>
              </a:rPr>
              <a:t> </a:t>
            </a:r>
            <a:r>
              <a:rPr lang="pt-BR" altLang="zh-CN" sz="1400" dirty="0" smtClean="0">
                <a:solidFill>
                  <a:schemeClr val="bg1">
                    <a:lumMod val="95000"/>
                  </a:schemeClr>
                </a:solidFill>
              </a:rPr>
              <a:t>   b  </a:t>
            </a:r>
            <a:r>
              <a:rPr lang="pt-BR" altLang="zh-CN" sz="1400" dirty="0">
                <a:solidFill>
                  <a:schemeClr val="bg1">
                    <a:lumMod val="95000"/>
                  </a:schemeClr>
                </a:solidFill>
              </a:rPr>
              <a:t>d  e                                                                              </a:t>
            </a:r>
            <a:endParaRPr lang="pt-BR" altLang="zh-CN" sz="1400" dirty="0">
              <a:solidFill>
                <a:schemeClr val="bg1">
                  <a:lumMod val="95000"/>
                </a:schemeClr>
              </a:solidFill>
            </a:endParaRPr>
          </a:p>
          <a:p>
            <a:pPr>
              <a:lnSpc>
                <a:spcPts val="2200"/>
              </a:lnSpc>
            </a:pPr>
            <a:r>
              <a:rPr lang="pt-BR" altLang="zh-CN" sz="1400" dirty="0">
                <a:solidFill>
                  <a:schemeClr val="bg1">
                    <a:lumMod val="95000"/>
                  </a:schemeClr>
                </a:solidFill>
              </a:rPr>
              <a:t>0 -1  0  1                                                                              </a:t>
            </a:r>
            <a:endParaRPr lang="pt-BR" altLang="zh-CN" sz="1400" dirty="0">
              <a:solidFill>
                <a:schemeClr val="bg1">
                  <a:lumMod val="95000"/>
                </a:schemeClr>
              </a:solidFill>
            </a:endParaRPr>
          </a:p>
          <a:p>
            <a:pPr>
              <a:lnSpc>
                <a:spcPts val="2200"/>
              </a:lnSpc>
            </a:pPr>
            <a:r>
              <a:rPr lang="pt-BR" altLang="zh-CN" sz="1400" dirty="0">
                <a:solidFill>
                  <a:schemeClr val="bg1">
                    <a:lumMod val="95000"/>
                  </a:schemeClr>
                </a:solidFill>
              </a:rPr>
              <a:t>1 -1  0  1                                                                              </a:t>
            </a:r>
            <a:endParaRPr lang="pt-BR" altLang="zh-CN" sz="1400" dirty="0">
              <a:solidFill>
                <a:schemeClr val="bg1">
                  <a:lumMod val="95000"/>
                </a:schemeClr>
              </a:solidFill>
            </a:endParaRPr>
          </a:p>
          <a:p>
            <a:pPr>
              <a:lnSpc>
                <a:spcPts val="2200"/>
              </a:lnSpc>
            </a:pPr>
            <a:r>
              <a:rPr lang="pt-BR" altLang="zh-CN" sz="1400" dirty="0">
                <a:solidFill>
                  <a:schemeClr val="bg1">
                    <a:lumMod val="95000"/>
                  </a:schemeClr>
                </a:solidFill>
              </a:rPr>
              <a:t>2 -1  0  1                                                                              </a:t>
            </a:r>
            <a:endParaRPr lang="pt-BR" altLang="zh-CN" sz="1400" dirty="0">
              <a:solidFill>
                <a:schemeClr val="bg1">
                  <a:lumMod val="95000"/>
                </a:schemeClr>
              </a:solidFill>
            </a:endParaRPr>
          </a:p>
          <a:p>
            <a:pPr>
              <a:lnSpc>
                <a:spcPts val="2200"/>
              </a:lnSpc>
            </a:pPr>
            <a:r>
              <a:rPr lang="pt-BR" altLang="zh-CN" sz="1400" dirty="0">
                <a:solidFill>
                  <a:schemeClr val="bg1">
                    <a:lumMod val="95000"/>
                  </a:schemeClr>
                </a:solidFill>
              </a:rPr>
              <a:t>3 -1  0  1 </a:t>
            </a:r>
            <a:endParaRPr lang="pt-BR" altLang="zh-CN" sz="1400" dirty="0" smtClean="0">
              <a:solidFill>
                <a:schemeClr val="bg1">
                  <a:lumMod val="95000"/>
                </a:schemeClr>
              </a:solidFill>
            </a:endParaRPr>
          </a:p>
        </p:txBody>
      </p:sp>
      <p:pic>
        <p:nvPicPr>
          <p:cNvPr id="2" name="图片 1"/>
          <p:cNvPicPr>
            <a:picLocks noChangeAspect="1"/>
          </p:cNvPicPr>
          <p:nvPr/>
        </p:nvPicPr>
        <p:blipFill>
          <a:blip r:embed="rId2"/>
          <a:stretch>
            <a:fillRect/>
          </a:stretch>
        </p:blipFill>
        <p:spPr>
          <a:xfrm>
            <a:off x="7774940" y="4519930"/>
            <a:ext cx="4213860" cy="22313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anim calcmode="lin" valueType="num">
                                      <p:cBhvr>
                                        <p:cTn id="12" dur="500" fill="hold"/>
                                        <p:tgtEl>
                                          <p:spTgt spid="9"/>
                                        </p:tgtEl>
                                        <p:attrNameLst>
                                          <p:attrName>ppt_x</p:attrName>
                                        </p:attrNameLst>
                                      </p:cBhvr>
                                      <p:tavLst>
                                        <p:tav tm="0">
                                          <p:val>
                                            <p:strVal val="#ppt_x"/>
                                          </p:val>
                                        </p:tav>
                                        <p:tav tm="100000">
                                          <p:val>
                                            <p:strVal val="#ppt_x"/>
                                          </p:val>
                                        </p:tav>
                                      </p:tavLst>
                                    </p:anim>
                                    <p:anim calcmode="lin" valueType="num">
                                      <p:cBhvr>
                                        <p:cTn id="13"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par>
                          <p:cTn id="24" fill="hold">
                            <p:stCondLst>
                              <p:cond delay="500"/>
                            </p:stCondLst>
                            <p:childTnLst>
                              <p:par>
                                <p:cTn id="25" presetID="42" presetClass="entr" presetSubtype="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anim calcmode="lin" valueType="num">
                                      <p:cBhvr>
                                        <p:cTn id="28" dur="500" fill="hold"/>
                                        <p:tgtEl>
                                          <p:spTgt spid="11"/>
                                        </p:tgtEl>
                                        <p:attrNameLst>
                                          <p:attrName>ppt_x</p:attrName>
                                        </p:attrNameLst>
                                      </p:cBhvr>
                                      <p:tavLst>
                                        <p:tav tm="0">
                                          <p:val>
                                            <p:strVal val="#ppt_x"/>
                                          </p:val>
                                        </p:tav>
                                        <p:tav tm="100000">
                                          <p:val>
                                            <p:strVal val="#ppt_x"/>
                                          </p:val>
                                        </p:tav>
                                      </p:tavLst>
                                    </p:anim>
                                    <p:anim calcmode="lin" valueType="num">
                                      <p:cBhvr>
                                        <p:cTn id="2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P spid="17" grpId="0" animBg="1"/>
      <p:bldP spid="11" grpId="0" animBg="1"/>
      <p:bldP spid="1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排序和排名</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2" name="矩形 11"/>
          <p:cNvSpPr/>
          <p:nvPr/>
        </p:nvSpPr>
        <p:spPr>
          <a:xfrm>
            <a:off x="871036" y="978368"/>
            <a:ext cx="2369559" cy="477054"/>
          </a:xfrm>
          <a:prstGeom prst="rect">
            <a:avLst/>
          </a:prstGeom>
        </p:spPr>
        <p:txBody>
          <a:bodyPr wrap="none">
            <a:spAutoFit/>
          </a:bodyPr>
          <a:lstStyle/>
          <a:p>
            <a:r>
              <a:rPr lang="en-US" altLang="zh-CN" sz="2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2.7 </a:t>
            </a:r>
            <a:r>
              <a:rPr lang="zh-CN" altLang="en-US" sz="2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排序和排名</a:t>
            </a:r>
            <a:endParaRPr lang="zh-CN" altLang="en-US" sz="25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8" name="矩形 7"/>
          <p:cNvSpPr/>
          <p:nvPr/>
        </p:nvSpPr>
        <p:spPr>
          <a:xfrm>
            <a:off x="1394433" y="1607388"/>
            <a:ext cx="1005733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根据条件对数据集</a:t>
            </a: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排序</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sorting</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）也是一种重要的内置运算。</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要</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对</a:t>
            </a: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行或列索引进行排序</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（按字典顺序），可以使用</a:t>
            </a:r>
            <a:r>
              <a:rPr lang="en-US" altLang="zh-CN" sz="1600" b="1" dirty="0" err="1" smtClean="0">
                <a:ln w="0"/>
                <a:solidFill>
                  <a:schemeClr val="tx1">
                    <a:lumMod val="65000"/>
                    <a:lumOff val="35000"/>
                  </a:schemeClr>
                </a:solidFill>
                <a:latin typeface="微软雅黑" panose="020B0503020204020204" pitchFamily="34" charset="-122"/>
                <a:ea typeface="微软雅黑" panose="020B0503020204020204" pitchFamily="34" charset="-122"/>
              </a:rPr>
              <a:t>sort_index</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方法，它将返回一个已排序的新对象。</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683838" y="2551629"/>
            <a:ext cx="5445760" cy="337185"/>
          </a:xfrm>
          <a:prstGeom prst="rect">
            <a:avLst/>
          </a:prstGeom>
        </p:spPr>
        <p:txBody>
          <a:bodyPr wrap="none">
            <a:spAutoFit/>
          </a:bodyPr>
          <a:lstStyle/>
          <a:p>
            <a:pPr algn="l"/>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举例说明：</a:t>
            </a:r>
            <a:r>
              <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使用</a:t>
            </a:r>
            <a:r>
              <a:rPr lang="en-US" altLang="zh-CN" sz="1600" b="1" dirty="0" err="1"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sort_index</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索引排序</a:t>
            </a:r>
            <a:r>
              <a:rPr lang="zh-CN" altLang="en-US"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q03-demo23.py</a:t>
            </a:r>
            <a:r>
              <a:rPr lang="zh-CN" altLang="en-US" sz="1400" dirty="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 </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9" name="标题 1"/>
          <p:cNvSpPr txBox="1"/>
          <p:nvPr/>
        </p:nvSpPr>
        <p:spPr>
          <a:xfrm>
            <a:off x="1692715" y="2974205"/>
            <a:ext cx="5393888" cy="1394595"/>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创建一个</a:t>
            </a:r>
            <a:r>
              <a:rPr lang="en-US" altLang="zh-CN" sz="1400" dirty="0">
                <a:solidFill>
                  <a:schemeClr val="accent6"/>
                </a:solidFill>
              </a:rPr>
              <a:t>Series</a:t>
            </a:r>
            <a:r>
              <a:rPr lang="zh-CN" altLang="en-US" sz="1400" dirty="0">
                <a:solidFill>
                  <a:schemeClr val="accent6"/>
                </a:solidFill>
              </a:rPr>
              <a:t>对象</a:t>
            </a:r>
            <a:endParaRPr lang="zh-CN" altLang="en-US" sz="1400" dirty="0">
              <a:solidFill>
                <a:schemeClr val="accent6"/>
              </a:solidFill>
            </a:endParaRPr>
          </a:p>
          <a:p>
            <a:pPr>
              <a:lnSpc>
                <a:spcPts val="2200"/>
              </a:lnSpc>
            </a:pPr>
            <a:r>
              <a:rPr lang="en-US" altLang="zh-CN" sz="1400" dirty="0">
                <a:solidFill>
                  <a:schemeClr val="tx1">
                    <a:lumMod val="65000"/>
                    <a:lumOff val="35000"/>
                  </a:schemeClr>
                </a:solidFill>
              </a:rPr>
              <a:t>s = </a:t>
            </a:r>
            <a:r>
              <a:rPr lang="en-US" altLang="zh-CN" sz="1400" dirty="0">
                <a:solidFill>
                  <a:srgbClr val="C00000"/>
                </a:solidFill>
              </a:rPr>
              <a:t>Series</a:t>
            </a:r>
            <a:r>
              <a:rPr lang="en-US" altLang="zh-CN" sz="1400" dirty="0">
                <a:solidFill>
                  <a:schemeClr val="tx1">
                    <a:lumMod val="65000"/>
                    <a:lumOff val="35000"/>
                  </a:schemeClr>
                </a:solidFill>
              </a:rPr>
              <a:t>(range(4), </a:t>
            </a:r>
            <a:r>
              <a:rPr lang="en-US" altLang="zh-CN" sz="1400" dirty="0">
                <a:solidFill>
                  <a:srgbClr val="7030A0"/>
                </a:solidFill>
              </a:rPr>
              <a:t>index</a:t>
            </a:r>
            <a:r>
              <a:rPr lang="en-US" altLang="zh-CN" sz="1400" dirty="0">
                <a:solidFill>
                  <a:schemeClr val="tx1">
                    <a:lumMod val="65000"/>
                    <a:lumOff val="35000"/>
                  </a:schemeClr>
                </a:solidFill>
              </a:rPr>
              <a:t>=</a:t>
            </a:r>
            <a:r>
              <a:rPr lang="en-US" altLang="zh-CN" sz="1400" dirty="0">
                <a:solidFill>
                  <a:schemeClr val="accent2"/>
                </a:solidFill>
              </a:rPr>
              <a:t>list</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dabc</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ndParaRPr>
          </a:p>
          <a:p>
            <a:pPr>
              <a:lnSpc>
                <a:spcPts val="2200"/>
              </a:lnSpc>
            </a:pPr>
            <a:r>
              <a:rPr lang="en-US" altLang="zh-CN" sz="1400" dirty="0">
                <a:solidFill>
                  <a:schemeClr val="accent6"/>
                </a:solidFill>
              </a:rPr>
              <a:t># </a:t>
            </a:r>
            <a:r>
              <a:rPr lang="zh-CN" altLang="en-US" sz="1400" dirty="0">
                <a:solidFill>
                  <a:schemeClr val="accent6"/>
                </a:solidFill>
              </a:rPr>
              <a:t>行索引排序</a:t>
            </a:r>
            <a:r>
              <a:rPr lang="zh-CN" altLang="en-US" sz="1400" dirty="0" smtClean="0">
                <a:solidFill>
                  <a:schemeClr val="accent6"/>
                </a:solidFill>
              </a:rPr>
              <a:t>输出（默认按行索引）</a:t>
            </a:r>
            <a:endParaRPr lang="zh-CN" altLang="en-US" sz="1400" dirty="0">
              <a:solidFill>
                <a:schemeClr val="accent6"/>
              </a:solidFill>
            </a:endParaRP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s.</a:t>
            </a:r>
            <a:r>
              <a:rPr lang="en-US" altLang="zh-CN" sz="1400" dirty="0" err="1">
                <a:solidFill>
                  <a:schemeClr val="accent2"/>
                </a:solidFill>
              </a:rPr>
              <a:t>sort_index</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ndParaRPr>
          </a:p>
        </p:txBody>
      </p:sp>
      <p:sp>
        <p:nvSpPr>
          <p:cNvPr id="10" name="标题 1"/>
          <p:cNvSpPr txBox="1"/>
          <p:nvPr/>
        </p:nvSpPr>
        <p:spPr>
          <a:xfrm>
            <a:off x="7405917" y="2974206"/>
            <a:ext cx="1331683" cy="1975166"/>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smtClean="0">
                <a:solidFill>
                  <a:schemeClr val="accent6">
                    <a:lumMod val="60000"/>
                    <a:lumOff val="40000"/>
                  </a:schemeClr>
                </a:solidFill>
              </a:rPr>
              <a:t>## </a:t>
            </a:r>
            <a:r>
              <a:rPr lang="zh-CN" altLang="en-US" sz="1400" dirty="0" smtClean="0">
                <a:solidFill>
                  <a:schemeClr val="accent6">
                    <a:lumMod val="60000"/>
                    <a:lumOff val="40000"/>
                  </a:schemeClr>
                </a:solidFill>
              </a:rPr>
              <a:t>结果 </a:t>
            </a:r>
            <a:r>
              <a:rPr lang="en-US" altLang="zh-CN" sz="1400" dirty="0" smtClean="0">
                <a:solidFill>
                  <a:schemeClr val="accent6">
                    <a:lumMod val="60000"/>
                    <a:lumOff val="40000"/>
                  </a:schemeClr>
                </a:solidFill>
              </a:rPr>
              <a:t>##</a:t>
            </a:r>
            <a:endParaRPr lang="en-US" altLang="zh-CN" sz="1400" dirty="0" smtClean="0">
              <a:solidFill>
                <a:schemeClr val="accent6">
                  <a:lumMod val="60000"/>
                  <a:lumOff val="40000"/>
                </a:schemeClr>
              </a:solidFill>
            </a:endParaRPr>
          </a:p>
          <a:p>
            <a:pPr>
              <a:lnSpc>
                <a:spcPts val="2200"/>
              </a:lnSpc>
            </a:pPr>
            <a:r>
              <a:rPr lang="pt-BR" altLang="zh-CN" sz="1400" dirty="0">
                <a:solidFill>
                  <a:schemeClr val="bg1">
                    <a:lumMod val="95000"/>
                  </a:schemeClr>
                </a:solidFill>
              </a:rPr>
              <a:t>a    1                                                                                  </a:t>
            </a:r>
            <a:endParaRPr lang="pt-BR" altLang="zh-CN" sz="1400" dirty="0">
              <a:solidFill>
                <a:schemeClr val="bg1">
                  <a:lumMod val="95000"/>
                </a:schemeClr>
              </a:solidFill>
            </a:endParaRPr>
          </a:p>
          <a:p>
            <a:pPr>
              <a:lnSpc>
                <a:spcPts val="2200"/>
              </a:lnSpc>
            </a:pPr>
            <a:r>
              <a:rPr lang="pt-BR" altLang="zh-CN" sz="1400" dirty="0">
                <a:solidFill>
                  <a:schemeClr val="bg1">
                    <a:lumMod val="95000"/>
                  </a:schemeClr>
                </a:solidFill>
              </a:rPr>
              <a:t>b    2                                                                                  </a:t>
            </a:r>
            <a:endParaRPr lang="pt-BR" altLang="zh-CN" sz="1400" dirty="0">
              <a:solidFill>
                <a:schemeClr val="bg1">
                  <a:lumMod val="95000"/>
                </a:schemeClr>
              </a:solidFill>
            </a:endParaRPr>
          </a:p>
          <a:p>
            <a:pPr>
              <a:lnSpc>
                <a:spcPts val="2200"/>
              </a:lnSpc>
            </a:pPr>
            <a:r>
              <a:rPr lang="pt-BR" altLang="zh-CN" sz="1400" dirty="0">
                <a:solidFill>
                  <a:schemeClr val="bg1">
                    <a:lumMod val="95000"/>
                  </a:schemeClr>
                </a:solidFill>
              </a:rPr>
              <a:t>c    3                                                                                  </a:t>
            </a:r>
            <a:endParaRPr lang="pt-BR" altLang="zh-CN" sz="1400" dirty="0">
              <a:solidFill>
                <a:schemeClr val="bg1">
                  <a:lumMod val="95000"/>
                </a:schemeClr>
              </a:solidFill>
            </a:endParaRPr>
          </a:p>
          <a:p>
            <a:pPr>
              <a:lnSpc>
                <a:spcPts val="2200"/>
              </a:lnSpc>
            </a:pPr>
            <a:r>
              <a:rPr lang="pt-BR" altLang="zh-CN" sz="1400" dirty="0">
                <a:solidFill>
                  <a:schemeClr val="bg1">
                    <a:lumMod val="95000"/>
                  </a:schemeClr>
                </a:solidFill>
              </a:rPr>
              <a:t>d    0 </a:t>
            </a:r>
            <a:endParaRPr lang="en-US" altLang="zh-CN" sz="1400" dirty="0" smtClean="0">
              <a:solidFill>
                <a:schemeClr val="bg1">
                  <a:lumMod val="95000"/>
                </a:schemeClr>
              </a:solidFill>
            </a:endParaRPr>
          </a:p>
        </p:txBody>
      </p:sp>
      <p:sp>
        <p:nvSpPr>
          <p:cNvPr id="17" name="矩形 16"/>
          <p:cNvSpPr/>
          <p:nvPr/>
        </p:nvSpPr>
        <p:spPr>
          <a:xfrm>
            <a:off x="1683838" y="4571730"/>
            <a:ext cx="5558791" cy="787523"/>
          </a:xfrm>
          <a:prstGeom prst="rect">
            <a:avLst/>
          </a:prstGeom>
          <a:solidFill>
            <a:schemeClr val="accent4">
              <a:lumMod val="60000"/>
              <a:lumOff val="40000"/>
            </a:schemeClr>
          </a:solidFill>
        </p:spPr>
        <p:txBody>
          <a:bodyPr wrap="square">
            <a:spAutoFit/>
          </a:bodyPr>
          <a:lstStyle/>
          <a:p>
            <a:pPr>
              <a:lnSpc>
                <a:spcPct val="150000"/>
              </a:lnSpc>
            </a:pPr>
            <a:r>
              <a:rPr lang="zh-CN" altLang="en-US" sz="1600" b="1" dirty="0" smtClean="0">
                <a:solidFill>
                  <a:schemeClr val="accent4">
                    <a:lumMod val="50000"/>
                  </a:schemeClr>
                </a:solidFill>
                <a:latin typeface="微软雅黑" panose="020B0503020204020204" pitchFamily="34" charset="-122"/>
                <a:ea typeface="微软雅黑" panose="020B0503020204020204" pitchFamily="34" charset="-122"/>
              </a:rPr>
              <a:t>指定行列排序使用</a:t>
            </a:r>
            <a:r>
              <a:rPr lang="en-US" altLang="zh-CN" sz="1600" b="1" dirty="0" smtClean="0">
                <a:solidFill>
                  <a:schemeClr val="accent4">
                    <a:lumMod val="50000"/>
                  </a:schemeClr>
                </a:solidFill>
                <a:latin typeface="微软雅黑" panose="020B0503020204020204" pitchFamily="34" charset="-122"/>
                <a:ea typeface="微软雅黑" panose="020B0503020204020204" pitchFamily="34" charset="-122"/>
              </a:rPr>
              <a:t>axis</a:t>
            </a:r>
            <a:r>
              <a:rPr lang="zh-CN" altLang="en-US" sz="1600" b="1" dirty="0" smtClean="0">
                <a:solidFill>
                  <a:schemeClr val="accent4">
                    <a:lumMod val="50000"/>
                  </a:schemeClr>
                </a:solidFill>
                <a:latin typeface="微软雅黑" panose="020B0503020204020204" pitchFamily="34" charset="-122"/>
                <a:ea typeface="微软雅黑" panose="020B0503020204020204" pitchFamily="34" charset="-122"/>
              </a:rPr>
              <a:t>参数：</a:t>
            </a:r>
            <a:endParaRPr lang="en-US" altLang="zh-CN" sz="1600" b="1" dirty="0" smtClean="0">
              <a:solidFill>
                <a:schemeClr val="accent4">
                  <a:lumMod val="50000"/>
                </a:schemeClr>
              </a:solidFill>
              <a:latin typeface="微软雅黑" panose="020B0503020204020204" pitchFamily="34" charset="-122"/>
              <a:ea typeface="微软雅黑" panose="020B0503020204020204" pitchFamily="34" charset="-122"/>
            </a:endParaRPr>
          </a:p>
          <a:p>
            <a:pPr>
              <a:lnSpc>
                <a:spcPct val="150000"/>
              </a:lnSpc>
            </a:pPr>
            <a:r>
              <a:rPr lang="en-US" altLang="zh-CN" sz="1600" b="1" dirty="0" err="1" smtClean="0">
                <a:solidFill>
                  <a:schemeClr val="accent4">
                    <a:lumMod val="50000"/>
                  </a:schemeClr>
                </a:solidFill>
                <a:latin typeface="微软雅黑" panose="020B0503020204020204" pitchFamily="34" charset="-122"/>
                <a:ea typeface="微软雅黑" panose="020B0503020204020204" pitchFamily="34" charset="-122"/>
              </a:rPr>
              <a:t>sort_index</a:t>
            </a:r>
            <a:r>
              <a:rPr lang="zh-CN" altLang="en-US" sz="1600" b="1" dirty="0" smtClean="0">
                <a:solidFill>
                  <a:schemeClr val="accent4">
                    <a:lumMod val="50000"/>
                  </a:schemeClr>
                </a:solidFill>
                <a:latin typeface="微软雅黑" panose="020B0503020204020204" pitchFamily="34" charset="-122"/>
                <a:ea typeface="微软雅黑" panose="020B0503020204020204" pitchFamily="34" charset="-122"/>
              </a:rPr>
              <a:t>（</a:t>
            </a:r>
            <a:r>
              <a:rPr lang="en-US" altLang="zh-CN" sz="1600" b="1" i="1" dirty="0" smtClean="0">
                <a:solidFill>
                  <a:schemeClr val="accent4">
                    <a:lumMod val="50000"/>
                  </a:schemeClr>
                </a:solidFill>
                <a:latin typeface="微软雅黑" panose="020B0503020204020204" pitchFamily="34" charset="-122"/>
                <a:ea typeface="微软雅黑" panose="020B0503020204020204" pitchFamily="34" charset="-122"/>
              </a:rPr>
              <a:t>axis=</a:t>
            </a:r>
            <a:r>
              <a:rPr lang="zh-CN" altLang="en-US" sz="1600" b="1" i="1" dirty="0" smtClean="0">
                <a:solidFill>
                  <a:schemeClr val="accent4">
                    <a:lumMod val="50000"/>
                  </a:schemeClr>
                </a:solidFill>
                <a:latin typeface="微软雅黑" panose="020B0503020204020204" pitchFamily="34" charset="-122"/>
                <a:ea typeface="微软雅黑" panose="020B0503020204020204" pitchFamily="34" charset="-122"/>
              </a:rPr>
              <a:t>？</a:t>
            </a:r>
            <a:r>
              <a:rPr lang="zh-CN" altLang="en-US" sz="1600" b="1" dirty="0" smtClean="0">
                <a:solidFill>
                  <a:schemeClr val="accent4">
                    <a:lumMod val="50000"/>
                  </a:schemeClr>
                </a:solidFill>
                <a:latin typeface="微软雅黑" panose="020B0503020204020204" pitchFamily="34" charset="-122"/>
                <a:ea typeface="微软雅黑" panose="020B0503020204020204" pitchFamily="34" charset="-122"/>
              </a:rPr>
              <a:t>）</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a:t>
            </a:r>
            <a:r>
              <a:rPr lang="en-US" altLang="zh-CN" sz="1600" dirty="0" smtClean="0">
                <a:solidFill>
                  <a:schemeClr val="accent4">
                    <a:lumMod val="50000"/>
                  </a:schemeClr>
                </a:solidFill>
                <a:latin typeface="微软雅黑" panose="020B0503020204020204" pitchFamily="34" charset="-122"/>
                <a:ea typeface="微软雅黑" panose="020B0503020204020204" pitchFamily="34" charset="-122"/>
              </a:rPr>
              <a:t>axis=0 </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行索引、</a:t>
            </a:r>
            <a:r>
              <a:rPr lang="en-US" altLang="zh-CN" sz="1600" dirty="0" smtClean="0">
                <a:solidFill>
                  <a:schemeClr val="accent4">
                    <a:lumMod val="50000"/>
                  </a:schemeClr>
                </a:solidFill>
                <a:latin typeface="微软雅黑" panose="020B0503020204020204" pitchFamily="34" charset="-122"/>
                <a:ea typeface="微软雅黑" panose="020B0503020204020204" pitchFamily="34" charset="-122"/>
              </a:rPr>
              <a:t>axis=1 </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列索引</a:t>
            </a:r>
            <a:endParaRPr lang="zh-CN" altLang="en-US" sz="1600" dirty="0">
              <a:solidFill>
                <a:schemeClr val="accent4">
                  <a:lumMod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anim calcmode="lin" valueType="num">
                                      <p:cBhvr>
                                        <p:cTn id="12" dur="500" fill="hold"/>
                                        <p:tgtEl>
                                          <p:spTgt spid="9"/>
                                        </p:tgtEl>
                                        <p:attrNameLst>
                                          <p:attrName>ppt_x</p:attrName>
                                        </p:attrNameLst>
                                      </p:cBhvr>
                                      <p:tavLst>
                                        <p:tav tm="0">
                                          <p:val>
                                            <p:strVal val="#ppt_x"/>
                                          </p:val>
                                        </p:tav>
                                        <p:tav tm="100000">
                                          <p:val>
                                            <p:strVal val="#ppt_x"/>
                                          </p:val>
                                        </p:tav>
                                      </p:tavLst>
                                    </p:anim>
                                    <p:anim calcmode="lin" valueType="num">
                                      <p:cBhvr>
                                        <p:cTn id="13"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P spid="1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排序和排名</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矩形 7"/>
          <p:cNvSpPr/>
          <p:nvPr/>
        </p:nvSpPr>
        <p:spPr>
          <a:xfrm>
            <a:off x="944491" y="1012303"/>
            <a:ext cx="10057337"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在</a:t>
            </a:r>
            <a:r>
              <a:rPr lang="en-US" altLang="zh-CN" sz="1600" b="1" dirty="0" err="1" smtClean="0">
                <a:ln w="0"/>
                <a:solidFill>
                  <a:schemeClr val="tx1">
                    <a:lumMod val="65000"/>
                    <a:lumOff val="35000"/>
                  </a:schemeClr>
                </a:solidFill>
                <a:latin typeface="微软雅黑" panose="020B0503020204020204" pitchFamily="34" charset="-122"/>
                <a:ea typeface="微软雅黑" panose="020B0503020204020204" pitchFamily="34" charset="-122"/>
              </a:rPr>
              <a:t>DataFrame</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对象中同样使用</a:t>
            </a:r>
            <a:r>
              <a:rPr lang="en-US" altLang="zh-CN" sz="1600" dirty="0" err="1" smtClean="0">
                <a:ln w="0"/>
                <a:solidFill>
                  <a:schemeClr val="accent2"/>
                </a:solidFill>
                <a:latin typeface="微软雅黑" panose="020B0503020204020204" pitchFamily="34" charset="-122"/>
                <a:ea typeface="微软雅黑" panose="020B0503020204020204" pitchFamily="34" charset="-122"/>
              </a:rPr>
              <a:t>sort_index</a:t>
            </a:r>
            <a:r>
              <a:rPr lang="zh-CN" altLang="en-US" sz="1600" dirty="0" smtClean="0">
                <a:ln w="0"/>
                <a:solidFill>
                  <a:schemeClr val="accent2"/>
                </a:solidFill>
                <a:latin typeface="微软雅黑" panose="020B0503020204020204" pitchFamily="34" charset="-122"/>
                <a:ea typeface="微软雅黑" panose="020B0503020204020204" pitchFamily="34" charset="-122"/>
              </a:rPr>
              <a:t>（）</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对行或列索引进行排序。</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233896" y="1651744"/>
            <a:ext cx="5445760" cy="337185"/>
          </a:xfrm>
          <a:prstGeom prst="rect">
            <a:avLst/>
          </a:prstGeom>
        </p:spPr>
        <p:txBody>
          <a:bodyPr wrap="none">
            <a:spAutoFit/>
          </a:bodyPr>
          <a:lstStyle/>
          <a:p>
            <a:pPr algn="l"/>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举例说明：</a:t>
            </a:r>
            <a:r>
              <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使用</a:t>
            </a:r>
            <a:r>
              <a:rPr lang="en-US" altLang="zh-CN" sz="1600" b="1" dirty="0" err="1"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sort_index</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索引排序</a:t>
            </a:r>
            <a:r>
              <a:rPr lang="zh-CN" altLang="en-US"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q03-demo23.py</a:t>
            </a:r>
            <a:r>
              <a:rPr lang="zh-CN" altLang="en-US" sz="1400" dirty="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 </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9" name="标题 1"/>
          <p:cNvSpPr txBox="1"/>
          <p:nvPr/>
        </p:nvSpPr>
        <p:spPr>
          <a:xfrm>
            <a:off x="1242773" y="2074320"/>
            <a:ext cx="5393888" cy="2381566"/>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创建一个</a:t>
            </a:r>
            <a:r>
              <a:rPr lang="en-US" altLang="zh-CN" sz="1400" dirty="0" err="1">
                <a:solidFill>
                  <a:schemeClr val="accent6"/>
                </a:solidFill>
              </a:rPr>
              <a:t>DataFrame</a:t>
            </a:r>
            <a:r>
              <a:rPr lang="zh-CN" altLang="en-US" sz="1400" dirty="0">
                <a:solidFill>
                  <a:schemeClr val="accent6"/>
                </a:solidFill>
              </a:rPr>
              <a:t>对象</a:t>
            </a:r>
            <a:endParaRPr lang="zh-CN" altLang="en-US" sz="1400" dirty="0">
              <a:solidFill>
                <a:schemeClr val="accent6"/>
              </a:solidFill>
            </a:endParaRPr>
          </a:p>
          <a:p>
            <a:pPr>
              <a:lnSpc>
                <a:spcPts val="2200"/>
              </a:lnSpc>
            </a:pPr>
            <a:r>
              <a:rPr lang="en-US" altLang="zh-CN" sz="1400" dirty="0" err="1">
                <a:solidFill>
                  <a:schemeClr val="tx1">
                    <a:lumMod val="65000"/>
                    <a:lumOff val="35000"/>
                  </a:schemeClr>
                </a:solidFill>
              </a:rPr>
              <a:t>df</a:t>
            </a:r>
            <a:r>
              <a:rPr lang="en-US" altLang="zh-CN" sz="1400" dirty="0">
                <a:solidFill>
                  <a:schemeClr val="tx1">
                    <a:lumMod val="65000"/>
                    <a:lumOff val="35000"/>
                  </a:schemeClr>
                </a:solidFill>
              </a:rPr>
              <a:t> = </a:t>
            </a:r>
            <a:r>
              <a:rPr lang="en-US" altLang="zh-CN" sz="1400" dirty="0" err="1">
                <a:solidFill>
                  <a:srgbClr val="C00000"/>
                </a:solidFill>
              </a:rPr>
              <a:t>DataFrame</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np.</a:t>
            </a:r>
            <a:r>
              <a:rPr lang="en-US" altLang="zh-CN" sz="1400" dirty="0" err="1">
                <a:solidFill>
                  <a:schemeClr val="accent2"/>
                </a:solidFill>
              </a:rPr>
              <a:t>arange</a:t>
            </a:r>
            <a:r>
              <a:rPr lang="en-US" altLang="zh-CN" sz="1400" dirty="0">
                <a:solidFill>
                  <a:schemeClr val="tx1">
                    <a:lumMod val="65000"/>
                    <a:lumOff val="35000"/>
                  </a:schemeClr>
                </a:solidFill>
              </a:rPr>
              <a:t>(8).</a:t>
            </a:r>
            <a:r>
              <a:rPr lang="en-US" altLang="zh-CN" sz="1400" dirty="0">
                <a:solidFill>
                  <a:schemeClr val="accent2"/>
                </a:solidFill>
              </a:rPr>
              <a:t>reshap</a:t>
            </a:r>
            <a:r>
              <a:rPr lang="en-US" altLang="zh-CN" sz="1400" dirty="0">
                <a:solidFill>
                  <a:schemeClr val="tx1">
                    <a:lumMod val="65000"/>
                    <a:lumOff val="35000"/>
                  </a:schemeClr>
                </a:solidFill>
              </a:rPr>
              <a:t>e((2,4)),</a:t>
            </a:r>
            <a:endParaRPr lang="en-US" altLang="zh-CN" sz="1400" dirty="0">
              <a:solidFill>
                <a:schemeClr val="tx1">
                  <a:lumMod val="65000"/>
                  <a:lumOff val="35000"/>
                </a:schemeClr>
              </a:solidFill>
            </a:endParaRPr>
          </a:p>
          <a:p>
            <a:pPr>
              <a:lnSpc>
                <a:spcPts val="2200"/>
              </a:lnSpc>
            </a:pPr>
            <a:r>
              <a:rPr lang="en-US" altLang="zh-CN" sz="1400" dirty="0">
                <a:solidFill>
                  <a:srgbClr val="7030A0"/>
                </a:solidFill>
              </a:rPr>
              <a:t>               </a:t>
            </a:r>
            <a:r>
              <a:rPr lang="en-US" altLang="zh-CN" sz="1400" dirty="0" smtClean="0">
                <a:solidFill>
                  <a:srgbClr val="7030A0"/>
                </a:solidFill>
              </a:rPr>
              <a:t>             index</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three','one</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ndParaRPr>
          </a:p>
          <a:p>
            <a:pPr>
              <a:lnSpc>
                <a:spcPts val="2200"/>
              </a:lnSpc>
            </a:pPr>
            <a:r>
              <a:rPr lang="en-US" altLang="zh-CN" sz="1400" dirty="0">
                <a:solidFill>
                  <a:srgbClr val="7030A0"/>
                </a:solidFill>
              </a:rPr>
              <a:t>               </a:t>
            </a:r>
            <a:r>
              <a:rPr lang="en-US" altLang="zh-CN" sz="1400" dirty="0" smtClean="0">
                <a:solidFill>
                  <a:srgbClr val="7030A0"/>
                </a:solidFill>
              </a:rPr>
              <a:t>             columns</a:t>
            </a:r>
            <a:r>
              <a:rPr lang="en-US" altLang="zh-CN" sz="1400" dirty="0" smtClean="0">
                <a:solidFill>
                  <a:schemeClr val="tx1">
                    <a:lumMod val="65000"/>
                    <a:lumOff val="35000"/>
                  </a:schemeClr>
                </a:solidFill>
              </a:rPr>
              <a:t>=list</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dabc</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ndParaRPr>
          </a:p>
          <a:p>
            <a:pPr>
              <a:lnSpc>
                <a:spcPts val="2200"/>
              </a:lnSpc>
            </a:pPr>
            <a:r>
              <a:rPr lang="en-US" altLang="zh-CN" sz="1400" dirty="0">
                <a:solidFill>
                  <a:schemeClr val="accent6"/>
                </a:solidFill>
              </a:rPr>
              <a:t># </a:t>
            </a:r>
            <a:r>
              <a:rPr lang="zh-CN" altLang="en-US" sz="1400" dirty="0">
                <a:solidFill>
                  <a:schemeClr val="accent6"/>
                </a:solidFill>
              </a:rPr>
              <a:t>行索引排序输出</a:t>
            </a:r>
            <a:endParaRPr lang="zh-CN" altLang="en-US" sz="1400" dirty="0">
              <a:solidFill>
                <a:schemeClr val="accent6"/>
              </a:solidFill>
            </a:endParaRP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df.</a:t>
            </a:r>
            <a:r>
              <a:rPr lang="en-US" altLang="zh-CN" sz="1400" dirty="0" err="1">
                <a:solidFill>
                  <a:schemeClr val="accent2"/>
                </a:solidFill>
              </a:rPr>
              <a:t>sort_index</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ndParaRPr>
          </a:p>
          <a:p>
            <a:pPr>
              <a:lnSpc>
                <a:spcPts val="2200"/>
              </a:lnSpc>
            </a:pPr>
            <a:r>
              <a:rPr lang="en-US" altLang="zh-CN" sz="1400" dirty="0">
                <a:solidFill>
                  <a:schemeClr val="accent6"/>
                </a:solidFill>
              </a:rPr>
              <a:t># </a:t>
            </a:r>
            <a:r>
              <a:rPr lang="zh-CN" altLang="en-US" sz="1400" dirty="0">
                <a:solidFill>
                  <a:schemeClr val="accent6"/>
                </a:solidFill>
              </a:rPr>
              <a:t>列索引排序输出</a:t>
            </a:r>
            <a:endParaRPr lang="zh-CN" altLang="en-US" sz="1400" dirty="0">
              <a:solidFill>
                <a:schemeClr val="accent6"/>
              </a:solidFill>
            </a:endParaRP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df.</a:t>
            </a:r>
            <a:r>
              <a:rPr lang="en-US" altLang="zh-CN" sz="1400" dirty="0" err="1">
                <a:solidFill>
                  <a:schemeClr val="accent2"/>
                </a:solidFill>
              </a:rPr>
              <a:t>sort_index</a:t>
            </a:r>
            <a:r>
              <a:rPr lang="en-US" altLang="zh-CN" sz="1400" dirty="0">
                <a:solidFill>
                  <a:schemeClr val="tx1">
                    <a:lumMod val="65000"/>
                    <a:lumOff val="35000"/>
                  </a:schemeClr>
                </a:solidFill>
              </a:rPr>
              <a:t>(</a:t>
            </a:r>
            <a:r>
              <a:rPr lang="en-US" altLang="zh-CN" sz="1400" i="1" dirty="0">
                <a:solidFill>
                  <a:srgbClr val="7030A0"/>
                </a:solidFill>
              </a:rPr>
              <a:t>axis=1</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ndParaRPr>
          </a:p>
        </p:txBody>
      </p:sp>
      <p:sp>
        <p:nvSpPr>
          <p:cNvPr id="10" name="标题 1"/>
          <p:cNvSpPr txBox="1"/>
          <p:nvPr/>
        </p:nvSpPr>
        <p:spPr>
          <a:xfrm>
            <a:off x="6955975" y="2074320"/>
            <a:ext cx="2652482" cy="2279965"/>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smtClean="0">
                <a:solidFill>
                  <a:schemeClr val="accent6">
                    <a:lumMod val="60000"/>
                    <a:lumOff val="40000"/>
                  </a:schemeClr>
                </a:solidFill>
              </a:rPr>
              <a:t>## </a:t>
            </a:r>
            <a:r>
              <a:rPr lang="zh-CN" altLang="en-US" sz="1400" dirty="0" smtClean="0">
                <a:solidFill>
                  <a:schemeClr val="accent6">
                    <a:lumMod val="60000"/>
                    <a:lumOff val="40000"/>
                  </a:schemeClr>
                </a:solidFill>
              </a:rPr>
              <a:t>按行索引排序结果 </a:t>
            </a:r>
            <a:r>
              <a:rPr lang="en-US" altLang="zh-CN" sz="1400" dirty="0" smtClean="0">
                <a:solidFill>
                  <a:schemeClr val="accent6">
                    <a:lumMod val="60000"/>
                    <a:lumOff val="40000"/>
                  </a:schemeClr>
                </a:solidFill>
              </a:rPr>
              <a:t>##</a:t>
            </a:r>
            <a:endParaRPr lang="en-US" altLang="zh-CN" sz="1400" dirty="0" smtClean="0">
              <a:solidFill>
                <a:schemeClr val="accent6">
                  <a:lumMod val="60000"/>
                  <a:lumOff val="40000"/>
                </a:schemeClr>
              </a:solidFill>
            </a:endParaRPr>
          </a:p>
          <a:p>
            <a:pPr>
              <a:lnSpc>
                <a:spcPts val="2200"/>
              </a:lnSpc>
            </a:pPr>
            <a:r>
              <a:rPr lang="en-US" altLang="zh-CN" sz="1400" dirty="0">
                <a:solidFill>
                  <a:schemeClr val="bg1">
                    <a:lumMod val="95000"/>
                  </a:schemeClr>
                </a:solidFill>
              </a:rPr>
              <a:t> </a:t>
            </a:r>
            <a:r>
              <a:rPr lang="en-US" altLang="zh-CN" sz="1400" dirty="0" smtClean="0">
                <a:solidFill>
                  <a:schemeClr val="bg1">
                    <a:lumMod val="95000"/>
                  </a:schemeClr>
                </a:solidFill>
              </a:rPr>
              <a:t>         d  </a:t>
            </a:r>
            <a:r>
              <a:rPr lang="en-US" altLang="zh-CN" sz="1400" dirty="0">
                <a:solidFill>
                  <a:schemeClr val="bg1">
                    <a:lumMod val="95000"/>
                  </a:schemeClr>
                </a:solidFill>
              </a:rPr>
              <a:t>a  b  c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one    4  5  6  7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three  0  1  2  3   </a:t>
            </a:r>
            <a:endParaRPr lang="en-US" altLang="zh-CN" sz="1400" dirty="0" smtClean="0">
              <a:solidFill>
                <a:schemeClr val="bg1">
                  <a:lumMod val="95000"/>
                </a:schemeClr>
              </a:solidFill>
            </a:endParaRPr>
          </a:p>
          <a:p>
            <a:pPr>
              <a:lnSpc>
                <a:spcPts val="2200"/>
              </a:lnSpc>
            </a:pPr>
            <a:r>
              <a:rPr lang="en-US" altLang="zh-CN" sz="1400" dirty="0">
                <a:solidFill>
                  <a:schemeClr val="accent6">
                    <a:lumMod val="60000"/>
                    <a:lumOff val="40000"/>
                  </a:schemeClr>
                </a:solidFill>
              </a:rPr>
              <a:t>## </a:t>
            </a:r>
            <a:r>
              <a:rPr lang="zh-CN" altLang="en-US" sz="1400" dirty="0" smtClean="0">
                <a:solidFill>
                  <a:schemeClr val="accent6">
                    <a:lumMod val="60000"/>
                    <a:lumOff val="40000"/>
                  </a:schemeClr>
                </a:solidFill>
              </a:rPr>
              <a:t>按列索引排序结果 </a:t>
            </a:r>
            <a:r>
              <a:rPr lang="en-US" altLang="zh-CN" sz="1400" dirty="0" smtClean="0">
                <a:solidFill>
                  <a:schemeClr val="accent6">
                    <a:lumMod val="60000"/>
                    <a:lumOff val="40000"/>
                  </a:schemeClr>
                </a:solidFill>
              </a:rPr>
              <a:t>##</a:t>
            </a:r>
            <a:r>
              <a:rPr lang="en-US" altLang="zh-CN" sz="1400" dirty="0" smtClean="0">
                <a:solidFill>
                  <a:schemeClr val="bg1">
                    <a:lumMod val="95000"/>
                  </a:schemeClr>
                </a:solidFill>
              </a:rPr>
              <a:t>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       </a:t>
            </a:r>
            <a:r>
              <a:rPr lang="en-US" altLang="zh-CN" sz="1400" dirty="0" smtClean="0">
                <a:solidFill>
                  <a:schemeClr val="bg1">
                    <a:lumMod val="95000"/>
                  </a:schemeClr>
                </a:solidFill>
              </a:rPr>
              <a:t>    a  </a:t>
            </a:r>
            <a:r>
              <a:rPr lang="en-US" altLang="zh-CN" sz="1400" dirty="0">
                <a:solidFill>
                  <a:schemeClr val="bg1">
                    <a:lumMod val="95000"/>
                  </a:schemeClr>
                </a:solidFill>
              </a:rPr>
              <a:t>b  c  d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three  1  2  3  0                                                                       </a:t>
            </a:r>
            <a:endParaRPr lang="en-US" altLang="zh-CN" sz="1400" dirty="0">
              <a:solidFill>
                <a:schemeClr val="bg1">
                  <a:lumMod val="95000"/>
                </a:schemeClr>
              </a:solidFill>
            </a:endParaRPr>
          </a:p>
          <a:p>
            <a:pPr>
              <a:lnSpc>
                <a:spcPts val="2200"/>
              </a:lnSpc>
            </a:pPr>
            <a:r>
              <a:rPr lang="en-US" altLang="zh-CN" sz="1400" dirty="0">
                <a:solidFill>
                  <a:schemeClr val="bg1">
                    <a:lumMod val="95000"/>
                  </a:schemeClr>
                </a:solidFill>
              </a:rPr>
              <a:t>one    </a:t>
            </a:r>
            <a:r>
              <a:rPr lang="en-US" altLang="zh-CN" sz="1400" dirty="0" smtClean="0">
                <a:solidFill>
                  <a:schemeClr val="bg1">
                    <a:lumMod val="95000"/>
                  </a:schemeClr>
                </a:solidFill>
              </a:rPr>
              <a:t> 5  </a:t>
            </a:r>
            <a:r>
              <a:rPr lang="en-US" altLang="zh-CN" sz="1400" dirty="0">
                <a:solidFill>
                  <a:schemeClr val="bg1">
                    <a:lumMod val="95000"/>
                  </a:schemeClr>
                </a:solidFill>
              </a:rPr>
              <a:t>6  7  4</a:t>
            </a:r>
            <a:endParaRPr lang="en-US" altLang="zh-CN" sz="1400" dirty="0" smtClean="0">
              <a:solidFill>
                <a:schemeClr val="bg1">
                  <a:lumMod val="95000"/>
                </a:schemeClr>
              </a:solidFill>
            </a:endParaRPr>
          </a:p>
        </p:txBody>
      </p:sp>
      <p:sp>
        <p:nvSpPr>
          <p:cNvPr id="11" name="矩形 10"/>
          <p:cNvSpPr/>
          <p:nvPr/>
        </p:nvSpPr>
        <p:spPr>
          <a:xfrm>
            <a:off x="1233896" y="4644301"/>
            <a:ext cx="6821533" cy="830997"/>
          </a:xfrm>
          <a:prstGeom prst="rect">
            <a:avLst/>
          </a:prstGeom>
          <a:solidFill>
            <a:schemeClr val="accent4">
              <a:lumMod val="60000"/>
              <a:lumOff val="40000"/>
            </a:schemeClr>
          </a:solidFill>
        </p:spPr>
        <p:txBody>
          <a:bodyPr wrap="square">
            <a:spAutoFit/>
          </a:bodyPr>
          <a:lstStyle/>
          <a:p>
            <a:pPr>
              <a:lnSpc>
                <a:spcPct val="150000"/>
              </a:lnSpc>
            </a:pPr>
            <a:r>
              <a:rPr lang="zh-CN" altLang="en-US" sz="1600" b="1" dirty="0" smtClean="0">
                <a:solidFill>
                  <a:schemeClr val="accent4">
                    <a:lumMod val="50000"/>
                  </a:schemeClr>
                </a:solidFill>
                <a:latin typeface="微软雅黑" panose="020B0503020204020204" pitchFamily="34" charset="-122"/>
                <a:ea typeface="微软雅黑" panose="020B0503020204020204" pitchFamily="34" charset="-122"/>
              </a:rPr>
              <a:t>若需要实现降序排序，则使用参数 </a:t>
            </a:r>
            <a:r>
              <a:rPr lang="en-US" altLang="zh-CN" sz="1600" b="1" dirty="0" smtClean="0">
                <a:solidFill>
                  <a:schemeClr val="accent4">
                    <a:lumMod val="50000"/>
                  </a:schemeClr>
                </a:solidFill>
                <a:latin typeface="微软雅黑" panose="020B0503020204020204" pitchFamily="34" charset="-122"/>
                <a:ea typeface="微软雅黑" panose="020B0503020204020204" pitchFamily="34" charset="-122"/>
              </a:rPr>
              <a:t>ascending</a:t>
            </a:r>
            <a:r>
              <a:rPr lang="zh-CN" altLang="en-US" sz="1600" b="1" dirty="0" smtClean="0">
                <a:solidFill>
                  <a:schemeClr val="accent4">
                    <a:lumMod val="50000"/>
                  </a:schemeClr>
                </a:solidFill>
                <a:latin typeface="微软雅黑" panose="020B0503020204020204" pitchFamily="34" charset="-122"/>
                <a:ea typeface="微软雅黑" panose="020B0503020204020204" pitchFamily="34" charset="-122"/>
              </a:rPr>
              <a:t>：</a:t>
            </a:r>
            <a:endParaRPr lang="en-US" altLang="zh-CN" sz="1600" b="1" dirty="0" smtClean="0">
              <a:solidFill>
                <a:schemeClr val="accent4">
                  <a:lumMod val="50000"/>
                </a:schemeClr>
              </a:solidFill>
              <a:latin typeface="微软雅黑" panose="020B0503020204020204" pitchFamily="34" charset="-122"/>
              <a:ea typeface="微软雅黑" panose="020B0503020204020204" pitchFamily="34" charset="-122"/>
            </a:endParaRPr>
          </a:p>
          <a:p>
            <a:pPr>
              <a:lnSpc>
                <a:spcPct val="150000"/>
              </a:lnSpc>
            </a:pPr>
            <a:r>
              <a:rPr lang="en-US" altLang="zh-CN" sz="1600" b="1" dirty="0" err="1">
                <a:solidFill>
                  <a:schemeClr val="accent4">
                    <a:lumMod val="50000"/>
                  </a:schemeClr>
                </a:solidFill>
                <a:latin typeface="微软雅黑" panose="020B0503020204020204" pitchFamily="34" charset="-122"/>
                <a:ea typeface="微软雅黑" panose="020B0503020204020204" pitchFamily="34" charset="-122"/>
              </a:rPr>
              <a:t>s</a:t>
            </a:r>
            <a:r>
              <a:rPr lang="en-US" altLang="zh-CN" sz="1600" b="1" dirty="0" err="1" smtClean="0">
                <a:solidFill>
                  <a:schemeClr val="accent4">
                    <a:lumMod val="50000"/>
                  </a:schemeClr>
                </a:solidFill>
                <a:latin typeface="微软雅黑" panose="020B0503020204020204" pitchFamily="34" charset="-122"/>
                <a:ea typeface="微软雅黑" panose="020B0503020204020204" pitchFamily="34" charset="-122"/>
              </a:rPr>
              <a:t>ort_index</a:t>
            </a:r>
            <a:r>
              <a:rPr lang="zh-CN" altLang="en-US" sz="1600" b="1" dirty="0" smtClean="0">
                <a:solidFill>
                  <a:schemeClr val="accent4">
                    <a:lumMod val="50000"/>
                  </a:schemeClr>
                </a:solidFill>
                <a:latin typeface="微软雅黑" panose="020B0503020204020204" pitchFamily="34" charset="-122"/>
                <a:ea typeface="微软雅黑" panose="020B0503020204020204" pitchFamily="34" charset="-122"/>
              </a:rPr>
              <a:t>（</a:t>
            </a:r>
            <a:r>
              <a:rPr lang="en-US" altLang="zh-CN" sz="1600" b="1" dirty="0" smtClean="0">
                <a:solidFill>
                  <a:schemeClr val="accent4">
                    <a:lumMod val="50000"/>
                  </a:schemeClr>
                </a:solidFill>
                <a:latin typeface="微软雅黑" panose="020B0503020204020204" pitchFamily="34" charset="-122"/>
                <a:ea typeface="微软雅黑" panose="020B0503020204020204" pitchFamily="34" charset="-122"/>
              </a:rPr>
              <a:t>ascending=</a:t>
            </a:r>
            <a:r>
              <a:rPr lang="zh-CN" altLang="en-US" sz="1600" b="1" dirty="0" smtClean="0">
                <a:solidFill>
                  <a:schemeClr val="accent4">
                    <a:lumMod val="50000"/>
                  </a:schemeClr>
                </a:solidFill>
                <a:latin typeface="微软雅黑" panose="020B0503020204020204" pitchFamily="34" charset="-122"/>
                <a:ea typeface="微软雅黑" panose="020B0503020204020204" pitchFamily="34" charset="-122"/>
              </a:rPr>
              <a:t>？）：</a:t>
            </a:r>
            <a:r>
              <a:rPr lang="en-US" altLang="zh-CN" sz="1600" dirty="0" smtClean="0">
                <a:solidFill>
                  <a:schemeClr val="accent4">
                    <a:lumMod val="50000"/>
                  </a:schemeClr>
                </a:solidFill>
                <a:latin typeface="微软雅黑" panose="020B0503020204020204" pitchFamily="34" charset="-122"/>
                <a:ea typeface="微软雅黑" panose="020B0503020204020204" pitchFamily="34" charset="-122"/>
              </a:rPr>
              <a:t>True</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：升序</a:t>
            </a:r>
            <a:r>
              <a:rPr lang="en-US" altLang="zh-CN" sz="1600" dirty="0" smtClean="0">
                <a:solidFill>
                  <a:schemeClr val="accent4">
                    <a:lumMod val="50000"/>
                  </a:schemeClr>
                </a:solidFill>
                <a:latin typeface="微软雅黑" panose="020B0503020204020204" pitchFamily="34" charset="-122"/>
                <a:ea typeface="微软雅黑" panose="020B0503020204020204" pitchFamily="34" charset="-122"/>
              </a:rPr>
              <a:t>(</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默认</a:t>
            </a:r>
            <a:r>
              <a:rPr lang="en-US" altLang="zh-CN" sz="1600" dirty="0" smtClean="0">
                <a:solidFill>
                  <a:schemeClr val="accent4">
                    <a:lumMod val="50000"/>
                  </a:schemeClr>
                </a:solidFill>
                <a:latin typeface="微软雅黑" panose="020B0503020204020204" pitchFamily="34" charset="-122"/>
                <a:ea typeface="微软雅黑" panose="020B0503020204020204" pitchFamily="34" charset="-122"/>
              </a:rPr>
              <a:t>)  False</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：降序</a:t>
            </a:r>
            <a:endParaRPr lang="zh-CN" altLang="en-US" sz="1600" dirty="0">
              <a:solidFill>
                <a:schemeClr val="accent4">
                  <a:lumMod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anim calcmode="lin" valueType="num">
                                      <p:cBhvr>
                                        <p:cTn id="12" dur="500" fill="hold"/>
                                        <p:tgtEl>
                                          <p:spTgt spid="9"/>
                                        </p:tgtEl>
                                        <p:attrNameLst>
                                          <p:attrName>ppt_x</p:attrName>
                                        </p:attrNameLst>
                                      </p:cBhvr>
                                      <p:tavLst>
                                        <p:tav tm="0">
                                          <p:val>
                                            <p:strVal val="#ppt_x"/>
                                          </p:val>
                                        </p:tav>
                                        <p:tav tm="100000">
                                          <p:val>
                                            <p:strVal val="#ppt_x"/>
                                          </p:val>
                                        </p:tav>
                                      </p:tavLst>
                                    </p:anim>
                                    <p:anim calcmode="lin" valueType="num">
                                      <p:cBhvr>
                                        <p:cTn id="13"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P spid="1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排序和排名</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矩形 7"/>
          <p:cNvSpPr/>
          <p:nvPr/>
        </p:nvSpPr>
        <p:spPr>
          <a:xfrm>
            <a:off x="944491" y="1012303"/>
            <a:ext cx="1005733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如果需要使用</a:t>
            </a: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值排序</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，两个对象的实现的方法是</a:t>
            </a:r>
            <a:r>
              <a:rPr lang="zh-CN" altLang="en-US" sz="1600" dirty="0" smtClean="0">
                <a:ln w="0"/>
                <a:solidFill>
                  <a:srgbClr val="C00000"/>
                </a:solidFill>
                <a:latin typeface="微软雅黑" panose="020B0503020204020204" pitchFamily="34" charset="-122"/>
                <a:ea typeface="微软雅黑" panose="020B0503020204020204" pitchFamily="34" charset="-122"/>
              </a:rPr>
              <a:t>不一样的</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Series</a:t>
            </a: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对象</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使用</a:t>
            </a:r>
            <a:r>
              <a:rPr lang="en-US" altLang="zh-CN" sz="1600" dirty="0" err="1" smtClean="0">
                <a:ln w="0"/>
                <a:solidFill>
                  <a:schemeClr val="accent2"/>
                </a:solidFill>
                <a:latin typeface="微软雅黑" panose="020B0503020204020204" pitchFamily="34" charset="-122"/>
                <a:ea typeface="微软雅黑" panose="020B0503020204020204" pitchFamily="34" charset="-122"/>
              </a:rPr>
              <a:t>sort_values</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方法实现值排序。</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233896" y="2043631"/>
            <a:ext cx="5393690" cy="337185"/>
          </a:xfrm>
          <a:prstGeom prst="rect">
            <a:avLst/>
          </a:prstGeom>
        </p:spPr>
        <p:txBody>
          <a:bodyPr wrap="none">
            <a:spAutoFit/>
          </a:bodyPr>
          <a:lstStyle/>
          <a:p>
            <a:pPr algn="l"/>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举例说明：</a:t>
            </a:r>
            <a:r>
              <a:rPr lang="en-US" altLang="zh-CN"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Series</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对象的值排序实现</a:t>
            </a:r>
            <a:r>
              <a:rPr lang="zh-CN" altLang="en-US"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q03-demo24.py</a:t>
            </a:r>
            <a:r>
              <a:rPr lang="zh-CN" altLang="en-US" sz="1400" dirty="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 </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9" name="标题 1"/>
          <p:cNvSpPr txBox="1"/>
          <p:nvPr/>
        </p:nvSpPr>
        <p:spPr>
          <a:xfrm>
            <a:off x="1242773" y="2466207"/>
            <a:ext cx="4040427" cy="1380079"/>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创建一个</a:t>
            </a:r>
            <a:r>
              <a:rPr lang="en-US" altLang="zh-CN" sz="1400" dirty="0">
                <a:solidFill>
                  <a:schemeClr val="accent6"/>
                </a:solidFill>
              </a:rPr>
              <a:t>Series</a:t>
            </a:r>
            <a:r>
              <a:rPr lang="zh-CN" altLang="en-US" sz="1400" dirty="0">
                <a:solidFill>
                  <a:schemeClr val="accent6"/>
                </a:solidFill>
              </a:rPr>
              <a:t>对象</a:t>
            </a:r>
            <a:endParaRPr lang="zh-CN" altLang="en-US" sz="1400" dirty="0">
              <a:solidFill>
                <a:schemeClr val="accent6"/>
              </a:solidFill>
            </a:endParaRPr>
          </a:p>
          <a:p>
            <a:pPr>
              <a:lnSpc>
                <a:spcPts val="2200"/>
              </a:lnSpc>
            </a:pPr>
            <a:r>
              <a:rPr lang="en-US" altLang="zh-CN" sz="1400" dirty="0">
                <a:solidFill>
                  <a:schemeClr val="tx1">
                    <a:lumMod val="65000"/>
                    <a:lumOff val="35000"/>
                  </a:schemeClr>
                </a:solidFill>
              </a:rPr>
              <a:t>s = </a:t>
            </a:r>
            <a:r>
              <a:rPr lang="en-US" altLang="zh-CN" sz="1400" dirty="0">
                <a:solidFill>
                  <a:srgbClr val="C00000"/>
                </a:solidFill>
              </a:rPr>
              <a:t>Series</a:t>
            </a:r>
            <a:r>
              <a:rPr lang="en-US" altLang="zh-CN" sz="1400" dirty="0">
                <a:solidFill>
                  <a:schemeClr val="tx1">
                    <a:lumMod val="65000"/>
                    <a:lumOff val="35000"/>
                  </a:schemeClr>
                </a:solidFill>
              </a:rPr>
              <a:t>([4, </a:t>
            </a:r>
            <a:r>
              <a:rPr lang="en-US" altLang="zh-CN" sz="1400" dirty="0" err="1">
                <a:solidFill>
                  <a:schemeClr val="tx1">
                    <a:lumMod val="65000"/>
                    <a:lumOff val="35000"/>
                  </a:schemeClr>
                </a:solidFill>
              </a:rPr>
              <a:t>np.nan</a:t>
            </a:r>
            <a:r>
              <a:rPr lang="en-US" altLang="zh-CN" sz="1400" dirty="0">
                <a:solidFill>
                  <a:schemeClr val="tx1">
                    <a:lumMod val="65000"/>
                    <a:lumOff val="35000"/>
                  </a:schemeClr>
                </a:solidFill>
              </a:rPr>
              <a:t>, 7,np.nan, -3,2])</a:t>
            </a:r>
            <a:endParaRPr lang="en-US" altLang="zh-CN" sz="1400" dirty="0">
              <a:solidFill>
                <a:schemeClr val="tx1">
                  <a:lumMod val="65000"/>
                  <a:lumOff val="35000"/>
                </a:schemeClr>
              </a:solidFill>
            </a:endParaRPr>
          </a:p>
          <a:p>
            <a:pPr>
              <a:lnSpc>
                <a:spcPts val="2200"/>
              </a:lnSpc>
            </a:pPr>
            <a:r>
              <a:rPr lang="en-US" altLang="zh-CN" sz="1400" dirty="0">
                <a:solidFill>
                  <a:schemeClr val="accent6"/>
                </a:solidFill>
              </a:rPr>
              <a:t># </a:t>
            </a:r>
            <a:r>
              <a:rPr lang="zh-CN" altLang="en-US" sz="1400" dirty="0">
                <a:solidFill>
                  <a:schemeClr val="accent6"/>
                </a:solidFill>
              </a:rPr>
              <a:t>实现值排序</a:t>
            </a:r>
            <a:endParaRPr lang="zh-CN" altLang="en-US" sz="1400" dirty="0">
              <a:solidFill>
                <a:schemeClr val="accent6"/>
              </a:solidFill>
            </a:endParaRP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s.</a:t>
            </a:r>
            <a:r>
              <a:rPr lang="en-US" altLang="zh-CN" sz="1400" dirty="0" err="1">
                <a:solidFill>
                  <a:schemeClr val="accent2"/>
                </a:solidFill>
              </a:rPr>
              <a:t>sort_values</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ndParaRPr>
          </a:p>
        </p:txBody>
      </p:sp>
      <p:sp>
        <p:nvSpPr>
          <p:cNvPr id="10" name="标题 1"/>
          <p:cNvSpPr txBox="1"/>
          <p:nvPr/>
        </p:nvSpPr>
        <p:spPr>
          <a:xfrm>
            <a:off x="5577118" y="2466207"/>
            <a:ext cx="2652482" cy="2279965"/>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smtClean="0">
                <a:solidFill>
                  <a:schemeClr val="accent6">
                    <a:lumMod val="60000"/>
                    <a:lumOff val="40000"/>
                  </a:schemeClr>
                </a:solidFill>
              </a:rPr>
              <a:t>## </a:t>
            </a:r>
            <a:r>
              <a:rPr lang="zh-CN" altLang="en-US" sz="1400" dirty="0" smtClean="0">
                <a:solidFill>
                  <a:schemeClr val="accent6">
                    <a:lumMod val="60000"/>
                    <a:lumOff val="40000"/>
                  </a:schemeClr>
                </a:solidFill>
              </a:rPr>
              <a:t>按</a:t>
            </a:r>
            <a:r>
              <a:rPr lang="zh-CN" altLang="en-US" sz="1400" dirty="0">
                <a:solidFill>
                  <a:schemeClr val="accent6">
                    <a:lumMod val="60000"/>
                    <a:lumOff val="40000"/>
                  </a:schemeClr>
                </a:solidFill>
              </a:rPr>
              <a:t>值</a:t>
            </a:r>
            <a:r>
              <a:rPr lang="zh-CN" altLang="en-US" sz="1400" dirty="0" smtClean="0">
                <a:solidFill>
                  <a:schemeClr val="accent6">
                    <a:lumMod val="60000"/>
                    <a:lumOff val="40000"/>
                  </a:schemeClr>
                </a:solidFill>
              </a:rPr>
              <a:t>排序结果 </a:t>
            </a:r>
            <a:r>
              <a:rPr lang="en-US" altLang="zh-CN" sz="1400" dirty="0" smtClean="0">
                <a:solidFill>
                  <a:schemeClr val="accent6">
                    <a:lumMod val="60000"/>
                    <a:lumOff val="40000"/>
                  </a:schemeClr>
                </a:solidFill>
              </a:rPr>
              <a:t>##</a:t>
            </a:r>
            <a:endParaRPr lang="en-US" altLang="zh-CN" sz="1400" dirty="0" smtClean="0">
              <a:solidFill>
                <a:schemeClr val="accent6">
                  <a:lumMod val="60000"/>
                  <a:lumOff val="40000"/>
                </a:schemeClr>
              </a:solidFill>
            </a:endParaRPr>
          </a:p>
          <a:p>
            <a:pPr>
              <a:lnSpc>
                <a:spcPts val="2200"/>
              </a:lnSpc>
            </a:pPr>
            <a:r>
              <a:rPr lang="nn-NO" altLang="zh-CN" sz="1400" dirty="0">
                <a:solidFill>
                  <a:schemeClr val="bg1">
                    <a:lumMod val="95000"/>
                  </a:schemeClr>
                </a:solidFill>
              </a:rPr>
              <a:t>4   -3.0                                                                                </a:t>
            </a:r>
            <a:endParaRPr lang="nn-NO" altLang="zh-CN" sz="1400" dirty="0">
              <a:solidFill>
                <a:schemeClr val="bg1">
                  <a:lumMod val="95000"/>
                </a:schemeClr>
              </a:solidFill>
            </a:endParaRPr>
          </a:p>
          <a:p>
            <a:pPr>
              <a:lnSpc>
                <a:spcPts val="2200"/>
              </a:lnSpc>
            </a:pPr>
            <a:r>
              <a:rPr lang="nn-NO" altLang="zh-CN" sz="1400" dirty="0">
                <a:solidFill>
                  <a:schemeClr val="bg1">
                    <a:lumMod val="95000"/>
                  </a:schemeClr>
                </a:solidFill>
              </a:rPr>
              <a:t>5    2.0                                                                                </a:t>
            </a:r>
            <a:endParaRPr lang="nn-NO" altLang="zh-CN" sz="1400" dirty="0">
              <a:solidFill>
                <a:schemeClr val="bg1">
                  <a:lumMod val="95000"/>
                </a:schemeClr>
              </a:solidFill>
            </a:endParaRPr>
          </a:p>
          <a:p>
            <a:pPr>
              <a:lnSpc>
                <a:spcPts val="2200"/>
              </a:lnSpc>
            </a:pPr>
            <a:r>
              <a:rPr lang="nn-NO" altLang="zh-CN" sz="1400" dirty="0">
                <a:solidFill>
                  <a:schemeClr val="bg1">
                    <a:lumMod val="95000"/>
                  </a:schemeClr>
                </a:solidFill>
              </a:rPr>
              <a:t>0    4.0                                                                                </a:t>
            </a:r>
            <a:endParaRPr lang="nn-NO" altLang="zh-CN" sz="1400" dirty="0">
              <a:solidFill>
                <a:schemeClr val="bg1">
                  <a:lumMod val="95000"/>
                </a:schemeClr>
              </a:solidFill>
            </a:endParaRPr>
          </a:p>
          <a:p>
            <a:pPr>
              <a:lnSpc>
                <a:spcPts val="2200"/>
              </a:lnSpc>
            </a:pPr>
            <a:r>
              <a:rPr lang="nn-NO" altLang="zh-CN" sz="1400" dirty="0">
                <a:solidFill>
                  <a:schemeClr val="bg1">
                    <a:lumMod val="95000"/>
                  </a:schemeClr>
                </a:solidFill>
              </a:rPr>
              <a:t>2    7.0                                                                                </a:t>
            </a:r>
            <a:endParaRPr lang="nn-NO" altLang="zh-CN" sz="1400" dirty="0">
              <a:solidFill>
                <a:schemeClr val="bg1">
                  <a:lumMod val="95000"/>
                </a:schemeClr>
              </a:solidFill>
            </a:endParaRPr>
          </a:p>
          <a:p>
            <a:pPr>
              <a:lnSpc>
                <a:spcPts val="2200"/>
              </a:lnSpc>
            </a:pPr>
            <a:r>
              <a:rPr lang="nn-NO" altLang="zh-CN" sz="1400" dirty="0">
                <a:solidFill>
                  <a:schemeClr val="bg1">
                    <a:lumMod val="95000"/>
                  </a:schemeClr>
                </a:solidFill>
              </a:rPr>
              <a:t>1    NaN                                                                                </a:t>
            </a:r>
            <a:endParaRPr lang="nn-NO" altLang="zh-CN" sz="1400" dirty="0">
              <a:solidFill>
                <a:schemeClr val="bg1">
                  <a:lumMod val="95000"/>
                </a:schemeClr>
              </a:solidFill>
            </a:endParaRPr>
          </a:p>
          <a:p>
            <a:pPr>
              <a:lnSpc>
                <a:spcPts val="2200"/>
              </a:lnSpc>
            </a:pPr>
            <a:r>
              <a:rPr lang="nn-NO" altLang="zh-CN" sz="1400" dirty="0">
                <a:solidFill>
                  <a:schemeClr val="bg1">
                    <a:lumMod val="95000"/>
                  </a:schemeClr>
                </a:solidFill>
              </a:rPr>
              <a:t>3    NaN                                                                                </a:t>
            </a:r>
            <a:endParaRPr lang="nn-NO" altLang="zh-CN" sz="1400" dirty="0">
              <a:solidFill>
                <a:schemeClr val="bg1">
                  <a:lumMod val="95000"/>
                </a:schemeClr>
              </a:solidFill>
            </a:endParaRPr>
          </a:p>
          <a:p>
            <a:pPr>
              <a:lnSpc>
                <a:spcPts val="2200"/>
              </a:lnSpc>
            </a:pPr>
            <a:r>
              <a:rPr lang="nn-NO" altLang="zh-CN" sz="1400" dirty="0">
                <a:solidFill>
                  <a:schemeClr val="bg1">
                    <a:lumMod val="95000"/>
                  </a:schemeClr>
                </a:solidFill>
              </a:rPr>
              <a:t>dtype: float64 </a:t>
            </a:r>
            <a:endParaRPr lang="en-US" altLang="zh-CN" sz="1400" dirty="0" smtClean="0">
              <a:solidFill>
                <a:schemeClr val="bg1">
                  <a:lumMod val="95000"/>
                </a:schemeClr>
              </a:solidFill>
            </a:endParaRPr>
          </a:p>
        </p:txBody>
      </p:sp>
      <p:sp>
        <p:nvSpPr>
          <p:cNvPr id="11" name="矩形 10"/>
          <p:cNvSpPr/>
          <p:nvPr/>
        </p:nvSpPr>
        <p:spPr>
          <a:xfrm>
            <a:off x="1233897" y="4953580"/>
            <a:ext cx="6168390" cy="461665"/>
          </a:xfrm>
          <a:prstGeom prst="rect">
            <a:avLst/>
          </a:prstGeom>
          <a:solidFill>
            <a:schemeClr val="accent4">
              <a:lumMod val="60000"/>
              <a:lumOff val="40000"/>
            </a:schemeClr>
          </a:solidFill>
        </p:spPr>
        <p:txBody>
          <a:bodyPr wrap="square">
            <a:spAutoFit/>
          </a:bodyPr>
          <a:lstStyle/>
          <a:p>
            <a:pPr>
              <a:lnSpc>
                <a:spcPct val="150000"/>
              </a:lnSpc>
            </a:pPr>
            <a:r>
              <a:rPr lang="zh-CN" altLang="en-US" sz="1600" b="1" dirty="0" smtClean="0">
                <a:solidFill>
                  <a:schemeClr val="accent4">
                    <a:lumMod val="50000"/>
                  </a:schemeClr>
                </a:solidFill>
                <a:latin typeface="微软雅黑" panose="020B0503020204020204" pitchFamily="34" charset="-122"/>
                <a:ea typeface="微软雅黑" panose="020B0503020204020204" pitchFamily="34" charset="-122"/>
              </a:rPr>
              <a:t>注意：</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在排序时，任何缺失值</a:t>
            </a:r>
            <a:r>
              <a:rPr lang="en-US" altLang="zh-CN" sz="1600" dirty="0" err="1" smtClean="0">
                <a:solidFill>
                  <a:schemeClr val="accent4">
                    <a:lumMod val="50000"/>
                  </a:schemeClr>
                </a:solidFill>
                <a:latin typeface="微软雅黑" panose="020B0503020204020204" pitchFamily="34" charset="-122"/>
                <a:ea typeface="微软雅黑" panose="020B0503020204020204" pitchFamily="34" charset="-122"/>
              </a:rPr>
              <a:t>NaN</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默认都会被放到</a:t>
            </a:r>
            <a:r>
              <a:rPr lang="en-US" altLang="zh-CN" sz="1600" dirty="0" smtClean="0">
                <a:solidFill>
                  <a:schemeClr val="accent4">
                    <a:lumMod val="50000"/>
                  </a:schemeClr>
                </a:solidFill>
                <a:latin typeface="微软雅黑" panose="020B0503020204020204" pitchFamily="34" charset="-122"/>
                <a:ea typeface="微软雅黑" panose="020B0503020204020204" pitchFamily="34" charset="-122"/>
              </a:rPr>
              <a:t>Series</a:t>
            </a:r>
            <a:r>
              <a:rPr lang="zh-CN" altLang="en-US" sz="1600" dirty="0" smtClean="0">
                <a:solidFill>
                  <a:schemeClr val="accent4">
                    <a:lumMod val="50000"/>
                  </a:schemeClr>
                </a:solidFill>
                <a:latin typeface="微软雅黑" panose="020B0503020204020204" pitchFamily="34" charset="-122"/>
                <a:ea typeface="微软雅黑" panose="020B0503020204020204" pitchFamily="34" charset="-122"/>
              </a:rPr>
              <a:t>的末尾。</a:t>
            </a:r>
            <a:endParaRPr lang="zh-CN" altLang="en-US" sz="1600" dirty="0">
              <a:solidFill>
                <a:schemeClr val="accent4">
                  <a:lumMod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anim calcmode="lin" valueType="num">
                                      <p:cBhvr>
                                        <p:cTn id="12" dur="500" fill="hold"/>
                                        <p:tgtEl>
                                          <p:spTgt spid="9"/>
                                        </p:tgtEl>
                                        <p:attrNameLst>
                                          <p:attrName>ppt_x</p:attrName>
                                        </p:attrNameLst>
                                      </p:cBhvr>
                                      <p:tavLst>
                                        <p:tav tm="0">
                                          <p:val>
                                            <p:strVal val="#ppt_x"/>
                                          </p:val>
                                        </p:tav>
                                        <p:tav tm="100000">
                                          <p:val>
                                            <p:strVal val="#ppt_x"/>
                                          </p:val>
                                        </p:tav>
                                      </p:tavLst>
                                    </p:anim>
                                    <p:anim calcmode="lin" valueType="num">
                                      <p:cBhvr>
                                        <p:cTn id="13"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P spid="1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45" name="标题 1"/>
          <p:cNvSpPr>
            <a:spLocks noGrp="1"/>
          </p:cNvSpPr>
          <p:nvPr>
            <p:ph type="title"/>
          </p:nvPr>
        </p:nvSpPr>
        <p:spPr>
          <a:xfrm>
            <a:off x="4056700" y="2660868"/>
            <a:ext cx="4194709" cy="810532"/>
          </a:xfrm>
        </p:spPr>
        <p:txBody>
          <a:bodyPr>
            <a:normAutofit/>
          </a:bodyPr>
          <a:lstStyle/>
          <a:p>
            <a:pPr algn="ctr"/>
            <a:r>
              <a:rPr lang="en-US" altLang="zh-CN" sz="2000" dirty="0" smtClean="0">
                <a:solidFill>
                  <a:schemeClr val="tx1">
                    <a:lumMod val="65000"/>
                    <a:lumOff val="35000"/>
                  </a:schemeClr>
                </a:solidFill>
              </a:rPr>
              <a:t>Thanks !</a:t>
            </a:r>
            <a:endParaRPr lang="zh-CN" altLang="en-US" sz="2000" dirty="0">
              <a:solidFill>
                <a:schemeClr val="tx1">
                  <a:lumMod val="65000"/>
                  <a:lumOff val="35000"/>
                </a:schemeClr>
              </a:solidFill>
            </a:endParaRPr>
          </a:p>
        </p:txBody>
      </p:sp>
      <p:sp>
        <p:nvSpPr>
          <p:cNvPr id="16" name="标题 1"/>
          <p:cNvSpPr txBox="1"/>
          <p:nvPr/>
        </p:nvSpPr>
        <p:spPr>
          <a:xfrm>
            <a:off x="4027672" y="3413344"/>
            <a:ext cx="4194709"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r>
              <a:rPr lang="zh-CN" altLang="en-US" sz="2000" dirty="0">
                <a:solidFill>
                  <a:schemeClr val="tx1">
                    <a:lumMod val="65000"/>
                    <a:lumOff val="35000"/>
                  </a:schemeClr>
                </a:solidFill>
              </a:rPr>
              <a:t>放飞</a:t>
            </a:r>
            <a:r>
              <a:rPr lang="zh-CN" altLang="en-US" sz="2000" dirty="0" smtClean="0">
                <a:solidFill>
                  <a:schemeClr val="tx1">
                    <a:lumMod val="65000"/>
                    <a:lumOff val="35000"/>
                  </a:schemeClr>
                </a:solidFill>
              </a:rPr>
              <a:t>自由梦想，成就卓越人生</a:t>
            </a:r>
            <a:endParaRPr lang="zh-CN" altLang="en-US" sz="2000" dirty="0">
              <a:solidFill>
                <a:schemeClr val="tx1">
                  <a:lumMod val="65000"/>
                  <a:lumOff val="35000"/>
                </a:schemeClr>
              </a:solidFill>
            </a:endParaRPr>
          </a:p>
        </p:txBody>
      </p:sp>
      <p:sp>
        <p:nvSpPr>
          <p:cNvPr id="6"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b="1" dirty="0" err="1">
                <a:solidFill>
                  <a:schemeClr val="bg1">
                    <a:lumMod val="95000"/>
                  </a:schemeClr>
                </a:solidFill>
              </a:rPr>
              <a:t>NumPy</a:t>
            </a:r>
            <a:r>
              <a:rPr lang="zh-CN" altLang="en-US" sz="2000" b="1" dirty="0">
                <a:solidFill>
                  <a:schemeClr val="bg1">
                    <a:lumMod val="95000"/>
                  </a:schemeClr>
                </a:solidFill>
              </a:rPr>
              <a:t>模块数据处理</a:t>
            </a:r>
            <a:endParaRPr lang="zh-CN" altLang="en-US" sz="2000" b="1" dirty="0">
              <a:solidFill>
                <a:schemeClr val="bg1">
                  <a:lumMod val="95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模块安装</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2" name="矩形 11"/>
          <p:cNvSpPr/>
          <p:nvPr/>
        </p:nvSpPr>
        <p:spPr>
          <a:xfrm>
            <a:off x="871036" y="978368"/>
            <a:ext cx="3522824" cy="477054"/>
          </a:xfrm>
          <a:prstGeom prst="rect">
            <a:avLst/>
          </a:prstGeom>
        </p:spPr>
        <p:txBody>
          <a:bodyPr wrap="none">
            <a:spAutoFit/>
          </a:bodyPr>
          <a:lstStyle/>
          <a:p>
            <a:r>
              <a:rPr lang="en-US" altLang="zh-CN" sz="2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1.2 Pandas</a:t>
            </a:r>
            <a:r>
              <a:rPr lang="zh-CN" altLang="en-US" sz="2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模块的安装</a:t>
            </a:r>
            <a:endParaRPr lang="zh-CN" altLang="en-US" sz="25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8" name="矩形 7"/>
          <p:cNvSpPr/>
          <p:nvPr/>
        </p:nvSpPr>
        <p:spPr>
          <a:xfrm>
            <a:off x="1394433" y="1679958"/>
            <a:ext cx="9463135" cy="461665"/>
          </a:xfrm>
          <a:prstGeom prst="rect">
            <a:avLst/>
          </a:prstGeom>
        </p:spPr>
        <p:txBody>
          <a:bodyPr wrap="square">
            <a:spAutoFit/>
          </a:bodyPr>
          <a:lstStyle/>
          <a:p>
            <a:pPr>
              <a:lnSpc>
                <a:spcPct val="150000"/>
              </a:lnSpc>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由于</a:t>
            </a: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Pandas</a:t>
            </a: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模块</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不是</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的标准模块库，因此我们需要在系统中下载安装，具体如下：</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标题 1"/>
          <p:cNvSpPr txBox="1"/>
          <p:nvPr/>
        </p:nvSpPr>
        <p:spPr>
          <a:xfrm>
            <a:off x="1500472" y="2813492"/>
            <a:ext cx="6754599" cy="667311"/>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lnSpc>
                <a:spcPct val="150000"/>
              </a:lnSpc>
            </a:pPr>
            <a:r>
              <a:rPr lang="en-US" altLang="zh-CN" sz="1400" dirty="0" err="1" smtClean="0">
                <a:solidFill>
                  <a:schemeClr val="accent6">
                    <a:lumMod val="60000"/>
                    <a:lumOff val="40000"/>
                  </a:schemeClr>
                </a:solidFill>
              </a:rPr>
              <a:t>alvin@alvin-virtual-machine</a:t>
            </a:r>
            <a:r>
              <a:rPr lang="en-US" altLang="zh-CN" sz="1400" dirty="0" smtClean="0">
                <a:solidFill>
                  <a:schemeClr val="bg1">
                    <a:lumMod val="95000"/>
                  </a:schemeClr>
                </a:solidFill>
              </a:rPr>
              <a:t>:</a:t>
            </a:r>
            <a:r>
              <a:rPr lang="en-US" altLang="zh-CN" sz="1400" dirty="0" smtClean="0">
                <a:solidFill>
                  <a:schemeClr val="accent1">
                    <a:lumMod val="60000"/>
                    <a:lumOff val="40000"/>
                  </a:schemeClr>
                </a:solidFill>
              </a:rPr>
              <a:t>~</a:t>
            </a:r>
            <a:r>
              <a:rPr lang="en-US" altLang="zh-CN" sz="1400" dirty="0" smtClean="0">
                <a:solidFill>
                  <a:schemeClr val="bg1">
                    <a:lumMod val="95000"/>
                  </a:schemeClr>
                </a:solidFill>
              </a:rPr>
              <a:t>$ </a:t>
            </a:r>
            <a:r>
              <a:rPr lang="en-US" altLang="zh-CN" sz="1400" dirty="0" err="1" smtClean="0">
                <a:solidFill>
                  <a:schemeClr val="bg1">
                    <a:lumMod val="95000"/>
                  </a:schemeClr>
                </a:solidFill>
              </a:rPr>
              <a:t>sudo</a:t>
            </a:r>
            <a:r>
              <a:rPr lang="en-US" altLang="zh-CN" sz="1400" dirty="0" smtClean="0">
                <a:solidFill>
                  <a:schemeClr val="bg1">
                    <a:lumMod val="95000"/>
                  </a:schemeClr>
                </a:solidFill>
              </a:rPr>
              <a:t> apt-get install python-pandas</a:t>
            </a:r>
            <a:endParaRPr lang="en-US" altLang="zh-CN" sz="1400" dirty="0">
              <a:solidFill>
                <a:schemeClr val="bg1">
                  <a:lumMod val="95000"/>
                </a:schemeClr>
              </a:solidFill>
            </a:endParaRPr>
          </a:p>
        </p:txBody>
      </p:sp>
      <p:sp>
        <p:nvSpPr>
          <p:cNvPr id="14" name="矩形 13"/>
          <p:cNvSpPr/>
          <p:nvPr/>
        </p:nvSpPr>
        <p:spPr>
          <a:xfrm>
            <a:off x="1394433" y="2351645"/>
            <a:ext cx="3369833" cy="338554"/>
          </a:xfrm>
          <a:prstGeom prst="rect">
            <a:avLst/>
          </a:prstGeom>
        </p:spPr>
        <p:txBody>
          <a:bodyPr wrap="none">
            <a:spAutoFit/>
          </a:bodyPr>
          <a:lstStyle/>
          <a:p>
            <a:r>
              <a:rPr lang="en-US" altLang="zh-CN"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Ubuntu</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下安装</a:t>
            </a:r>
            <a:r>
              <a:rPr lang="en-US" altLang="zh-CN" sz="1600" b="1" dirty="0" err="1"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Numpy</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模块指令：</a:t>
            </a:r>
            <a:endPar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5" name="矩形 14"/>
          <p:cNvSpPr/>
          <p:nvPr/>
        </p:nvSpPr>
        <p:spPr>
          <a:xfrm>
            <a:off x="1394433" y="3676312"/>
            <a:ext cx="3301994" cy="338554"/>
          </a:xfrm>
          <a:prstGeom prst="rect">
            <a:avLst/>
          </a:prstGeom>
        </p:spPr>
        <p:txBody>
          <a:bodyPr wrap="none">
            <a:spAutoFit/>
          </a:bodyPr>
          <a:lstStyle/>
          <a:p>
            <a:r>
              <a:rPr lang="en-US" altLang="zh-CN"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Python</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程序中导入</a:t>
            </a:r>
            <a:r>
              <a:rPr lang="en-US" altLang="zh-CN"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Pandas</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模块：</a:t>
            </a:r>
            <a:endPar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6" name="标题 1"/>
          <p:cNvSpPr txBox="1"/>
          <p:nvPr/>
        </p:nvSpPr>
        <p:spPr>
          <a:xfrm>
            <a:off x="1500472" y="4138159"/>
            <a:ext cx="7833004" cy="1471538"/>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smtClean="0">
                <a:solidFill>
                  <a:schemeClr val="accent6"/>
                </a:solidFill>
              </a:rPr>
              <a:t># </a:t>
            </a:r>
            <a:r>
              <a:rPr lang="zh-CN" altLang="en-US" sz="1400" dirty="0" smtClean="0">
                <a:solidFill>
                  <a:schemeClr val="accent6"/>
                </a:solidFill>
              </a:rPr>
              <a:t>导入</a:t>
            </a:r>
            <a:r>
              <a:rPr lang="en-US" altLang="zh-CN" sz="1400" dirty="0" smtClean="0">
                <a:solidFill>
                  <a:schemeClr val="accent6"/>
                </a:solidFill>
              </a:rPr>
              <a:t>Pandas</a:t>
            </a:r>
            <a:r>
              <a:rPr lang="zh-CN" altLang="en-US" sz="1400" dirty="0" smtClean="0">
                <a:solidFill>
                  <a:schemeClr val="accent6"/>
                </a:solidFill>
              </a:rPr>
              <a:t>模块</a:t>
            </a:r>
            <a:endParaRPr lang="en-US" altLang="zh-CN" sz="1400" dirty="0" smtClean="0">
              <a:solidFill>
                <a:schemeClr val="accent6"/>
              </a:solidFill>
            </a:endParaRPr>
          </a:p>
          <a:p>
            <a:pPr>
              <a:lnSpc>
                <a:spcPct val="150000"/>
              </a:lnSpc>
            </a:pPr>
            <a:r>
              <a:rPr lang="en-US" altLang="zh-CN" sz="1400" dirty="0" smtClean="0">
                <a:solidFill>
                  <a:srgbClr val="0563C1"/>
                </a:solidFill>
              </a:rPr>
              <a:t>import </a:t>
            </a:r>
            <a:r>
              <a:rPr lang="en-US" altLang="zh-CN" sz="1400" b="0" dirty="0" smtClean="0">
                <a:solidFill>
                  <a:schemeClr val="tx1">
                    <a:lumMod val="65000"/>
                    <a:lumOff val="35000"/>
                  </a:schemeClr>
                </a:solidFill>
              </a:rPr>
              <a:t>pandas </a:t>
            </a:r>
            <a:r>
              <a:rPr lang="en-US" altLang="zh-CN" sz="1400" dirty="0" smtClean="0">
                <a:solidFill>
                  <a:srgbClr val="0563C1"/>
                </a:solidFill>
              </a:rPr>
              <a:t>as</a:t>
            </a:r>
            <a:r>
              <a:rPr lang="en-US" altLang="zh-CN" sz="1400" b="0" dirty="0" smtClean="0">
                <a:solidFill>
                  <a:schemeClr val="tx1">
                    <a:lumMod val="65000"/>
                    <a:lumOff val="35000"/>
                  </a:schemeClr>
                </a:solidFill>
              </a:rPr>
              <a:t> </a:t>
            </a:r>
            <a:r>
              <a:rPr lang="en-US" altLang="zh-CN" sz="1400" dirty="0" err="1" smtClean="0">
                <a:solidFill>
                  <a:srgbClr val="C00000"/>
                </a:solidFill>
              </a:rPr>
              <a:t>pd</a:t>
            </a:r>
            <a:r>
              <a:rPr lang="en-US" altLang="zh-CN" sz="1400" dirty="0" smtClean="0">
                <a:solidFill>
                  <a:srgbClr val="C00000"/>
                </a:solidFill>
              </a:rPr>
              <a:t>  </a:t>
            </a:r>
            <a:r>
              <a:rPr lang="en-US" altLang="zh-CN" sz="1400" dirty="0" smtClean="0">
                <a:solidFill>
                  <a:schemeClr val="accent6"/>
                </a:solidFill>
              </a:rPr>
              <a:t># </a:t>
            </a:r>
            <a:r>
              <a:rPr lang="zh-CN" altLang="en-US" sz="1400" dirty="0" smtClean="0">
                <a:solidFill>
                  <a:schemeClr val="accent6"/>
                </a:solidFill>
              </a:rPr>
              <a:t>推荐使用，给模块起别名</a:t>
            </a:r>
            <a:r>
              <a:rPr lang="en-US" altLang="zh-CN" sz="1400" b="0" dirty="0" smtClean="0">
                <a:solidFill>
                  <a:schemeClr val="accent6"/>
                </a:solidFill>
              </a:rPr>
              <a:t> </a:t>
            </a:r>
            <a:endParaRPr lang="en-US" altLang="zh-CN" sz="1400" b="0" dirty="0" smtClean="0">
              <a:solidFill>
                <a:schemeClr val="accent6"/>
              </a:solidFill>
            </a:endParaRPr>
          </a:p>
          <a:p>
            <a:pPr>
              <a:lnSpc>
                <a:spcPct val="150000"/>
              </a:lnSpc>
            </a:pPr>
            <a:r>
              <a:rPr lang="en-US" altLang="zh-CN" sz="1400" dirty="0" smtClean="0">
                <a:solidFill>
                  <a:schemeClr val="accent6"/>
                </a:solidFill>
              </a:rPr>
              <a:t># </a:t>
            </a:r>
            <a:r>
              <a:rPr lang="zh-CN" altLang="en-US" sz="1400" dirty="0">
                <a:solidFill>
                  <a:schemeClr val="accent6"/>
                </a:solidFill>
              </a:rPr>
              <a:t>导</a:t>
            </a:r>
            <a:r>
              <a:rPr lang="zh-CN" altLang="en-US" sz="1400" dirty="0" smtClean="0">
                <a:solidFill>
                  <a:schemeClr val="accent6"/>
                </a:solidFill>
              </a:rPr>
              <a:t>入</a:t>
            </a:r>
            <a:r>
              <a:rPr lang="en-US" altLang="zh-CN" sz="1400" dirty="0" smtClean="0">
                <a:solidFill>
                  <a:schemeClr val="accent6"/>
                </a:solidFill>
              </a:rPr>
              <a:t>Series </a:t>
            </a:r>
            <a:r>
              <a:rPr lang="zh-CN" altLang="en-US" sz="1400" dirty="0" smtClean="0">
                <a:solidFill>
                  <a:schemeClr val="accent6"/>
                </a:solidFill>
              </a:rPr>
              <a:t>和 </a:t>
            </a:r>
            <a:r>
              <a:rPr lang="en-US" altLang="zh-CN" sz="1400" dirty="0" err="1" smtClean="0">
                <a:solidFill>
                  <a:schemeClr val="accent6"/>
                </a:solidFill>
              </a:rPr>
              <a:t>DataFrame</a:t>
            </a:r>
            <a:endParaRPr lang="en-US" altLang="zh-CN" sz="1400" dirty="0" smtClean="0">
              <a:solidFill>
                <a:schemeClr val="accent6"/>
              </a:solidFill>
            </a:endParaRPr>
          </a:p>
          <a:p>
            <a:pPr>
              <a:lnSpc>
                <a:spcPct val="150000"/>
              </a:lnSpc>
            </a:pPr>
            <a:r>
              <a:rPr lang="en-US" altLang="zh-CN" sz="1400" dirty="0">
                <a:solidFill>
                  <a:srgbClr val="0563C1"/>
                </a:solidFill>
              </a:rPr>
              <a:t>f</a:t>
            </a:r>
            <a:r>
              <a:rPr lang="en-US" altLang="zh-CN" sz="1400" dirty="0" smtClean="0">
                <a:solidFill>
                  <a:srgbClr val="0563C1"/>
                </a:solidFill>
              </a:rPr>
              <a:t>rom</a:t>
            </a:r>
            <a:r>
              <a:rPr lang="en-US" altLang="zh-CN" sz="1400" b="0" dirty="0" smtClean="0">
                <a:solidFill>
                  <a:schemeClr val="tx1">
                    <a:lumMod val="65000"/>
                    <a:lumOff val="35000"/>
                  </a:schemeClr>
                </a:solidFill>
              </a:rPr>
              <a:t> pandas </a:t>
            </a:r>
            <a:r>
              <a:rPr lang="en-US" altLang="zh-CN" sz="1400" b="0" dirty="0" smtClean="0">
                <a:solidFill>
                  <a:srgbClr val="0563C1"/>
                </a:solidFill>
              </a:rPr>
              <a:t>import</a:t>
            </a:r>
            <a:r>
              <a:rPr lang="en-US" altLang="zh-CN" sz="1400" b="0" dirty="0" smtClean="0">
                <a:solidFill>
                  <a:schemeClr val="tx1">
                    <a:lumMod val="65000"/>
                    <a:lumOff val="35000"/>
                  </a:schemeClr>
                </a:solidFill>
              </a:rPr>
              <a:t> </a:t>
            </a:r>
            <a:r>
              <a:rPr lang="en-US" altLang="zh-CN" sz="1400" dirty="0" smtClean="0">
                <a:solidFill>
                  <a:srgbClr val="C00000"/>
                </a:solidFill>
              </a:rPr>
              <a:t>Series , </a:t>
            </a:r>
            <a:r>
              <a:rPr lang="en-US" altLang="zh-CN" sz="1400" dirty="0" err="1" smtClean="0">
                <a:solidFill>
                  <a:srgbClr val="C00000"/>
                </a:solidFill>
              </a:rPr>
              <a:t>DataFrame</a:t>
            </a:r>
            <a:endParaRPr lang="en-US" altLang="zh-CN" sz="1400" dirty="0" smtClean="0">
              <a:solidFill>
                <a:srgbClr val="C00000"/>
              </a:solidFill>
            </a:endParaRPr>
          </a:p>
        </p:txBody>
      </p:sp>
      <p:sp>
        <p:nvSpPr>
          <p:cNvPr id="17" name="矩形 16"/>
          <p:cNvSpPr/>
          <p:nvPr/>
        </p:nvSpPr>
        <p:spPr>
          <a:xfrm>
            <a:off x="1500472" y="5780597"/>
            <a:ext cx="9730026" cy="791627"/>
          </a:xfrm>
          <a:prstGeom prst="rect">
            <a:avLst/>
          </a:prstGeom>
          <a:solidFill>
            <a:schemeClr val="accent4">
              <a:lumMod val="60000"/>
              <a:lumOff val="40000"/>
            </a:schemeClr>
          </a:solidFill>
        </p:spPr>
        <p:txBody>
          <a:bodyPr wrap="square">
            <a:spAutoFit/>
          </a:bodyPr>
          <a:lstStyle/>
          <a:p>
            <a:pPr>
              <a:lnSpc>
                <a:spcPct val="150000"/>
              </a:lnSpc>
            </a:pPr>
            <a:r>
              <a:rPr lang="zh-CN" altLang="en-US" sz="1600" dirty="0" smtClean="0">
                <a:ln w="0"/>
                <a:solidFill>
                  <a:schemeClr val="accent4">
                    <a:lumMod val="50000"/>
                  </a:schemeClr>
                </a:solidFill>
                <a:latin typeface="微软雅黑" panose="020B0503020204020204" pitchFamily="34" charset="-122"/>
                <a:ea typeface="微软雅黑" panose="020B0503020204020204" pitchFamily="34" charset="-122"/>
              </a:rPr>
              <a:t>因此，只要在代码中看到</a:t>
            </a:r>
            <a:r>
              <a:rPr lang="en-US" altLang="zh-CN" sz="1600" b="1" dirty="0" err="1" smtClean="0">
                <a:ln w="0"/>
                <a:solidFill>
                  <a:schemeClr val="accent4">
                    <a:lumMod val="50000"/>
                  </a:schemeClr>
                </a:solidFill>
                <a:latin typeface="微软雅黑" panose="020B0503020204020204" pitchFamily="34" charset="-122"/>
                <a:ea typeface="微软雅黑" panose="020B0503020204020204" pitchFamily="34" charset="-122"/>
              </a:rPr>
              <a:t>pd</a:t>
            </a:r>
            <a:r>
              <a:rPr lang="zh-CN" altLang="en-US" sz="1600" dirty="0" smtClean="0">
                <a:ln w="0"/>
                <a:solidFill>
                  <a:schemeClr val="accent4">
                    <a:lumMod val="50000"/>
                  </a:schemeClr>
                </a:solidFill>
                <a:latin typeface="微软雅黑" panose="020B0503020204020204" pitchFamily="34" charset="-122"/>
                <a:ea typeface="微软雅黑" panose="020B0503020204020204" pitchFamily="34" charset="-122"/>
              </a:rPr>
              <a:t>，就要想到这事</a:t>
            </a:r>
            <a:r>
              <a:rPr lang="en-US" altLang="zh-CN" sz="1600" b="1" dirty="0" smtClean="0">
                <a:ln w="0"/>
                <a:solidFill>
                  <a:schemeClr val="accent4">
                    <a:lumMod val="50000"/>
                  </a:schemeClr>
                </a:solidFill>
                <a:latin typeface="微软雅黑" panose="020B0503020204020204" pitchFamily="34" charset="-122"/>
                <a:ea typeface="微软雅黑" panose="020B0503020204020204" pitchFamily="34" charset="-122"/>
              </a:rPr>
              <a:t>Pandas</a:t>
            </a:r>
            <a:r>
              <a:rPr lang="zh-CN" altLang="en-US" sz="1600" dirty="0" smtClean="0">
                <a:ln w="0"/>
                <a:solidFill>
                  <a:schemeClr val="accent4">
                    <a:lumMod val="50000"/>
                  </a:schemeClr>
                </a:solidFill>
                <a:latin typeface="微软雅黑" panose="020B0503020204020204" pitchFamily="34" charset="-122"/>
                <a:ea typeface="微软雅黑" panose="020B0503020204020204" pitchFamily="34" charset="-122"/>
              </a:rPr>
              <a:t>。由于</a:t>
            </a:r>
            <a:r>
              <a:rPr lang="en-US" altLang="zh-CN" sz="1600" b="1" dirty="0" smtClean="0">
                <a:ln w="0"/>
                <a:solidFill>
                  <a:schemeClr val="accent4">
                    <a:lumMod val="50000"/>
                  </a:schemeClr>
                </a:solidFill>
                <a:latin typeface="微软雅黑" panose="020B0503020204020204" pitchFamily="34" charset="-122"/>
                <a:ea typeface="微软雅黑" panose="020B0503020204020204" pitchFamily="34" charset="-122"/>
              </a:rPr>
              <a:t>Series</a:t>
            </a:r>
            <a:r>
              <a:rPr lang="zh-CN" altLang="en-US" sz="1600" dirty="0" smtClean="0">
                <a:ln w="0"/>
                <a:solidFill>
                  <a:schemeClr val="accent4">
                    <a:lumMod val="50000"/>
                  </a:schemeClr>
                </a:solidFill>
                <a:latin typeface="微软雅黑" panose="020B0503020204020204" pitchFamily="34" charset="-122"/>
                <a:ea typeface="微软雅黑" panose="020B0503020204020204" pitchFamily="34" charset="-122"/>
              </a:rPr>
              <a:t>和</a:t>
            </a:r>
            <a:r>
              <a:rPr lang="en-US" altLang="zh-CN" sz="1600" b="1" dirty="0" err="1" smtClean="0">
                <a:ln w="0"/>
                <a:solidFill>
                  <a:schemeClr val="accent4">
                    <a:lumMod val="50000"/>
                  </a:schemeClr>
                </a:solidFill>
                <a:latin typeface="微软雅黑" panose="020B0503020204020204" pitchFamily="34" charset="-122"/>
                <a:ea typeface="微软雅黑" panose="020B0503020204020204" pitchFamily="34" charset="-122"/>
              </a:rPr>
              <a:t>DataFrame</a:t>
            </a:r>
            <a:r>
              <a:rPr lang="zh-CN" altLang="en-US" sz="1600" dirty="0" smtClean="0">
                <a:ln w="0"/>
                <a:solidFill>
                  <a:schemeClr val="accent4">
                    <a:lumMod val="50000"/>
                  </a:schemeClr>
                </a:solidFill>
                <a:latin typeface="微软雅黑" panose="020B0503020204020204" pitchFamily="34" charset="-122"/>
                <a:ea typeface="微软雅黑" panose="020B0503020204020204" pitchFamily="34" charset="-122"/>
              </a:rPr>
              <a:t>是</a:t>
            </a:r>
            <a:r>
              <a:rPr lang="en-US" altLang="zh-CN" sz="1600" dirty="0" smtClean="0">
                <a:ln w="0"/>
                <a:solidFill>
                  <a:schemeClr val="accent4">
                    <a:lumMod val="50000"/>
                  </a:schemeClr>
                </a:solidFill>
                <a:latin typeface="微软雅黑" panose="020B0503020204020204" pitchFamily="34" charset="-122"/>
                <a:ea typeface="微软雅黑" panose="020B0503020204020204" pitchFamily="34" charset="-122"/>
              </a:rPr>
              <a:t>Pandas</a:t>
            </a:r>
            <a:r>
              <a:rPr lang="zh-CN" altLang="en-US" sz="1600" dirty="0" smtClean="0">
                <a:ln w="0"/>
                <a:solidFill>
                  <a:schemeClr val="accent4">
                    <a:lumMod val="50000"/>
                  </a:schemeClr>
                </a:solidFill>
                <a:latin typeface="微软雅黑" panose="020B0503020204020204" pitchFamily="34" charset="-122"/>
                <a:ea typeface="微软雅黑" panose="020B0503020204020204" pitchFamily="34" charset="-122"/>
              </a:rPr>
              <a:t>中</a:t>
            </a:r>
            <a:r>
              <a:rPr lang="zh-CN" altLang="en-US" sz="1600" b="1" dirty="0" smtClean="0">
                <a:ln w="0"/>
                <a:solidFill>
                  <a:schemeClr val="accent4">
                    <a:lumMod val="50000"/>
                  </a:schemeClr>
                </a:solidFill>
                <a:latin typeface="微软雅黑" panose="020B0503020204020204" pitchFamily="34" charset="-122"/>
                <a:ea typeface="微软雅黑" panose="020B0503020204020204" pitchFamily="34" charset="-122"/>
              </a:rPr>
              <a:t>两个主要的数据结构</a:t>
            </a:r>
            <a:r>
              <a:rPr lang="zh-CN" altLang="en-US" sz="1600" dirty="0" smtClean="0">
                <a:ln w="0"/>
                <a:solidFill>
                  <a:schemeClr val="accent4">
                    <a:lumMod val="50000"/>
                  </a:schemeClr>
                </a:solidFill>
                <a:latin typeface="微软雅黑" panose="020B0503020204020204" pitchFamily="34" charset="-122"/>
                <a:ea typeface="微软雅黑" panose="020B0503020204020204" pitchFamily="34" charset="-122"/>
              </a:rPr>
              <a:t>而且</a:t>
            </a:r>
            <a:r>
              <a:rPr lang="zh-CN" altLang="en-US" sz="1600" b="1" dirty="0" smtClean="0">
                <a:ln w="0"/>
                <a:solidFill>
                  <a:schemeClr val="accent4">
                    <a:lumMod val="50000"/>
                  </a:schemeClr>
                </a:solidFill>
                <a:latin typeface="微软雅黑" panose="020B0503020204020204" pitchFamily="34" charset="-122"/>
                <a:ea typeface="微软雅黑" panose="020B0503020204020204" pitchFamily="34" charset="-122"/>
              </a:rPr>
              <a:t>使用频率非常的高</a:t>
            </a:r>
            <a:r>
              <a:rPr lang="zh-CN" altLang="en-US" sz="1600" dirty="0" smtClean="0">
                <a:ln w="0"/>
                <a:solidFill>
                  <a:schemeClr val="accent4">
                    <a:lumMod val="50000"/>
                  </a:schemeClr>
                </a:solidFill>
                <a:latin typeface="微软雅黑" panose="020B0503020204020204" pitchFamily="34" charset="-122"/>
                <a:ea typeface="微软雅黑" panose="020B0503020204020204" pitchFamily="34" charset="-122"/>
              </a:rPr>
              <a:t>，所以将其引入到本地命名空间中会更加方便。</a:t>
            </a:r>
            <a:endParaRPr lang="zh-CN" altLang="en-US" sz="1600" dirty="0">
              <a:solidFill>
                <a:schemeClr val="accent4">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anim calcmode="lin" valueType="num">
                                      <p:cBhvr>
                                        <p:cTn id="12" dur="500" fill="hold"/>
                                        <p:tgtEl>
                                          <p:spTgt spid="13"/>
                                        </p:tgtEl>
                                        <p:attrNameLst>
                                          <p:attrName>ppt_x</p:attrName>
                                        </p:attrNameLst>
                                      </p:cBhvr>
                                      <p:tavLst>
                                        <p:tav tm="0">
                                          <p:val>
                                            <p:strVal val="#ppt_x"/>
                                          </p:val>
                                        </p:tav>
                                        <p:tav tm="100000">
                                          <p:val>
                                            <p:strVal val="#ppt_x"/>
                                          </p:val>
                                        </p:tav>
                                      </p:tavLst>
                                    </p:anim>
                                    <p:anim calcmode="lin" valueType="num">
                                      <p:cBhvr>
                                        <p:cTn id="13"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par>
                          <p:cTn id="19" fill="hold">
                            <p:stCondLst>
                              <p:cond delay="500"/>
                            </p:stCondLst>
                            <p:childTnLst>
                              <p:par>
                                <p:cTn id="20" presetID="42" presetClass="entr" presetSubtype="0"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anim calcmode="lin" valueType="num">
                                      <p:cBhvr>
                                        <p:cTn id="23" dur="500" fill="hold"/>
                                        <p:tgtEl>
                                          <p:spTgt spid="16"/>
                                        </p:tgtEl>
                                        <p:attrNameLst>
                                          <p:attrName>ppt_x</p:attrName>
                                        </p:attrNameLst>
                                      </p:cBhvr>
                                      <p:tavLst>
                                        <p:tav tm="0">
                                          <p:val>
                                            <p:strVal val="#ppt_x"/>
                                          </p:val>
                                        </p:tav>
                                        <p:tav tm="100000">
                                          <p:val>
                                            <p:strVal val="#ppt_x"/>
                                          </p:val>
                                        </p:tav>
                                      </p:tavLst>
                                    </p:anim>
                                    <p:anim calcmode="lin" valueType="num">
                                      <p:cBhvr>
                                        <p:cTn id="24" dur="5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Series</a:t>
            </a:r>
            <a:r>
              <a:rPr lang="zh-CN" altLang="en-US" sz="2000" b="1" dirty="0" smtClean="0">
                <a:solidFill>
                  <a:schemeClr val="bg1">
                    <a:lumMod val="95000"/>
                  </a:schemeClr>
                </a:solidFill>
              </a:rPr>
              <a:t>对象</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2" name="矩形 11"/>
          <p:cNvSpPr/>
          <p:nvPr/>
        </p:nvSpPr>
        <p:spPr>
          <a:xfrm>
            <a:off x="871036" y="978368"/>
            <a:ext cx="5258363" cy="477054"/>
          </a:xfrm>
          <a:prstGeom prst="rect">
            <a:avLst/>
          </a:prstGeom>
        </p:spPr>
        <p:txBody>
          <a:bodyPr wrap="none">
            <a:spAutoFit/>
          </a:bodyPr>
          <a:lstStyle/>
          <a:p>
            <a:r>
              <a:rPr lang="en-US" altLang="zh-CN" sz="2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1.3 Pandas</a:t>
            </a:r>
            <a:r>
              <a:rPr lang="zh-CN" altLang="en-US" sz="2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的数据结构介绍</a:t>
            </a:r>
            <a:r>
              <a:rPr lang="en-US" altLang="zh-CN" sz="2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-Series</a:t>
            </a:r>
            <a:endParaRPr lang="zh-CN" altLang="en-US" sz="25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8" name="矩形 7"/>
          <p:cNvSpPr/>
          <p:nvPr/>
        </p:nvSpPr>
        <p:spPr>
          <a:xfrm>
            <a:off x="1394433" y="1679958"/>
            <a:ext cx="9463135"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要是用</a:t>
            </a: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Pandas</a:t>
            </a: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模块</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，首先就要熟悉它的两个主要数据结构：</a:t>
            </a:r>
            <a:r>
              <a:rPr lang="en-US" altLang="zh-CN" sz="1600" dirty="0" smtClean="0">
                <a:ln w="0"/>
                <a:solidFill>
                  <a:srgbClr val="C00000"/>
                </a:solidFill>
                <a:latin typeface="微软雅黑" panose="020B0503020204020204" pitchFamily="34" charset="-122"/>
                <a:ea typeface="微软雅黑" panose="020B0503020204020204" pitchFamily="34" charset="-122"/>
              </a:rPr>
              <a:t>Series</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和 </a:t>
            </a:r>
            <a:r>
              <a:rPr lang="en-US" altLang="zh-CN" sz="1600" dirty="0" err="1" smtClean="0">
                <a:ln w="0"/>
                <a:solidFill>
                  <a:srgbClr val="C00000"/>
                </a:solidFill>
                <a:latin typeface="微软雅黑" panose="020B0503020204020204" pitchFamily="34" charset="-122"/>
                <a:ea typeface="微软雅黑" panose="020B0503020204020204" pitchFamily="34" charset="-122"/>
              </a:rPr>
              <a:t>DataFrame</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虽然它们并不能解决所有的问题，但它们为大多数应用提供了一种</a:t>
            </a:r>
            <a:r>
              <a:rPr lang="zh-CN" altLang="en-US" sz="1600" dirty="0" smtClean="0">
                <a:ln w="0"/>
                <a:solidFill>
                  <a:schemeClr val="accent6"/>
                </a:solidFill>
                <a:latin typeface="微软雅黑" panose="020B0503020204020204" pitchFamily="34" charset="-122"/>
                <a:ea typeface="微软雅黑" panose="020B0503020204020204" pitchFamily="34" charset="-122"/>
              </a:rPr>
              <a:t>可靠的</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ln w="0"/>
                <a:solidFill>
                  <a:schemeClr val="accent6"/>
                </a:solidFill>
                <a:latin typeface="微软雅黑" panose="020B0503020204020204" pitchFamily="34" charset="-122"/>
                <a:ea typeface="微软雅黑" panose="020B0503020204020204" pitchFamily="34" charset="-122"/>
              </a:rPr>
              <a:t>易于使用的</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基础。</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矩形 10"/>
          <p:cNvSpPr/>
          <p:nvPr/>
        </p:nvSpPr>
        <p:spPr>
          <a:xfrm>
            <a:off x="1394433" y="2735491"/>
            <a:ext cx="1823641" cy="338554"/>
          </a:xfrm>
          <a:prstGeom prst="rect">
            <a:avLst/>
          </a:prstGeom>
        </p:spPr>
        <p:txBody>
          <a:bodyPr wrap="none">
            <a:spAutoFit/>
          </a:bodyPr>
          <a:lstStyle/>
          <a:p>
            <a:r>
              <a:rPr lang="en-US" altLang="zh-CN"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Series</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对象介绍：</a:t>
            </a:r>
            <a:endPar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8" name="矩形 17"/>
          <p:cNvSpPr/>
          <p:nvPr/>
        </p:nvSpPr>
        <p:spPr>
          <a:xfrm>
            <a:off x="1394433" y="3074319"/>
            <a:ext cx="9463135" cy="2306955"/>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Series</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是一种类似于一维数组的对象，它由一组数据（各种</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NumPy</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数据类型）以及一组与之相关的数据标签（即索引）组成。</a:t>
            </a:r>
            <a:endPar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Series数组对象由两部分构成：</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值（value）：一维数组的各元素值，是一个ndarray类型数据。  </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索引（index）：与一维数组值一一对应的标签。利用索引，我们可非常方便得在Series数组中进行取值。</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394460" y="5482590"/>
            <a:ext cx="8352155" cy="1198880"/>
          </a:xfrm>
          <a:prstGeom prst="rect">
            <a:avLst/>
          </a:prstGeom>
          <a:noFill/>
        </p:spPr>
        <p:txBody>
          <a:bodyPr wrap="square" rtlCol="0" anchor="t">
            <a:spAutoFit/>
          </a:bodyPr>
          <a:lstStyle/>
          <a:p>
            <a:r>
              <a:rPr lang="zh-CN" altLang="en-US"/>
              <a:t>创建一个默认的整数索引：</a:t>
            </a:r>
            <a:endParaRPr lang="zh-CN" altLang="en-US"/>
          </a:p>
          <a:p>
            <a:r>
              <a:rPr lang="zh-CN" altLang="en-US"/>
              <a:t>s = pd.Series(date,index)</a:t>
            </a:r>
            <a:endParaRPr lang="zh-CN" altLang="en-US"/>
          </a:p>
          <a:p>
            <a:r>
              <a:rPr lang="zh-CN" altLang="en-US"/>
              <a:t>上面的 data 参数可以是任意数据对象，比如字典、列表甚至是 NumPy 数组，而index 参数则是对 data 的索引值，类似字典的 key。</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anim calcmode="lin" valueType="num">
                                      <p:cBhvr>
                                        <p:cTn id="12" dur="500" fill="hold"/>
                                        <p:tgtEl>
                                          <p:spTgt spid="18"/>
                                        </p:tgtEl>
                                        <p:attrNameLst>
                                          <p:attrName>ppt_x</p:attrName>
                                        </p:attrNameLst>
                                      </p:cBhvr>
                                      <p:tavLst>
                                        <p:tav tm="0">
                                          <p:val>
                                            <p:strVal val="#ppt_x"/>
                                          </p:val>
                                        </p:tav>
                                        <p:tav tm="100000">
                                          <p:val>
                                            <p:strVal val="#ppt_x"/>
                                          </p:val>
                                        </p:tav>
                                      </p:tavLst>
                                    </p:anim>
                                    <p:anim calcmode="lin" valueType="num">
                                      <p:cBhvr>
                                        <p:cTn id="13" dur="5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Series</a:t>
            </a:r>
            <a:r>
              <a:rPr lang="zh-CN" altLang="en-US" sz="2000" b="1" dirty="0" smtClean="0">
                <a:solidFill>
                  <a:schemeClr val="bg1">
                    <a:lumMod val="95000"/>
                  </a:schemeClr>
                </a:solidFill>
              </a:rPr>
              <a:t>对象</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9" name="矩形 18"/>
          <p:cNvSpPr/>
          <p:nvPr/>
        </p:nvSpPr>
        <p:spPr>
          <a:xfrm>
            <a:off x="973518" y="1142622"/>
            <a:ext cx="6008370" cy="337185"/>
          </a:xfrm>
          <a:prstGeom prst="rect">
            <a:avLst/>
          </a:prstGeom>
        </p:spPr>
        <p:txBody>
          <a:bodyPr wrap="none">
            <a:spAutoFit/>
          </a:bodyPr>
          <a:lstStyle/>
          <a:p>
            <a:pPr algn="l"/>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a:t>
            </a:r>
            <a:r>
              <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仅</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由一组数据即可产生最简单的</a:t>
            </a:r>
            <a:r>
              <a:rPr lang="en-US" altLang="zh-CN"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Series</a:t>
            </a:r>
            <a:r>
              <a:rPr lang="zh-CN" altLang="en-US" sz="1400" i="1"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i="1"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q03-demo01.py</a:t>
            </a:r>
            <a:r>
              <a:rPr lang="zh-CN" altLang="en-US" sz="1400" i="1"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20" name="标题 1"/>
          <p:cNvSpPr txBox="1"/>
          <p:nvPr/>
        </p:nvSpPr>
        <p:spPr>
          <a:xfrm>
            <a:off x="1108586" y="1600226"/>
            <a:ext cx="4987414" cy="1756204"/>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a:solidFill>
                  <a:schemeClr val="accent6"/>
                </a:solidFill>
              </a:rPr>
              <a:t># </a:t>
            </a:r>
            <a:r>
              <a:rPr lang="zh-CN" altLang="en-US" sz="1400" dirty="0">
                <a:solidFill>
                  <a:schemeClr val="accent6"/>
                </a:solidFill>
              </a:rPr>
              <a:t>导入</a:t>
            </a:r>
            <a:r>
              <a:rPr lang="en-US" altLang="zh-CN" sz="1400" dirty="0">
                <a:solidFill>
                  <a:schemeClr val="accent6"/>
                </a:solidFill>
              </a:rPr>
              <a:t>Pandas</a:t>
            </a:r>
            <a:r>
              <a:rPr lang="zh-CN" altLang="en-US" sz="1400" dirty="0">
                <a:solidFill>
                  <a:schemeClr val="accent6"/>
                </a:solidFill>
              </a:rPr>
              <a:t>模块中的</a:t>
            </a:r>
            <a:r>
              <a:rPr lang="en-US" altLang="zh-CN" sz="1400" dirty="0">
                <a:solidFill>
                  <a:schemeClr val="accent6"/>
                </a:solidFill>
              </a:rPr>
              <a:t>Series</a:t>
            </a:r>
            <a:endParaRPr lang="en-US" altLang="zh-CN" sz="1400" dirty="0">
              <a:solidFill>
                <a:schemeClr val="accent6"/>
              </a:solidFill>
            </a:endParaRPr>
          </a:p>
          <a:p>
            <a:pPr>
              <a:lnSpc>
                <a:spcPct val="150000"/>
              </a:lnSpc>
            </a:pPr>
            <a:r>
              <a:rPr lang="en-US" altLang="zh-CN" sz="1400" dirty="0">
                <a:solidFill>
                  <a:srgbClr val="0563C1"/>
                </a:solidFill>
              </a:rPr>
              <a:t>from</a:t>
            </a:r>
            <a:r>
              <a:rPr lang="en-US" altLang="zh-CN" sz="1400" dirty="0">
                <a:solidFill>
                  <a:schemeClr val="tx1">
                    <a:lumMod val="65000"/>
                    <a:lumOff val="35000"/>
                  </a:schemeClr>
                </a:solidFill>
              </a:rPr>
              <a:t> pandas </a:t>
            </a:r>
            <a:r>
              <a:rPr lang="en-US" altLang="zh-CN" sz="1400" dirty="0">
                <a:solidFill>
                  <a:srgbClr val="0563C1"/>
                </a:solidFill>
              </a:rPr>
              <a:t>import</a:t>
            </a:r>
            <a:r>
              <a:rPr lang="en-US" altLang="zh-CN" sz="1400" dirty="0">
                <a:solidFill>
                  <a:schemeClr val="tx1">
                    <a:lumMod val="65000"/>
                    <a:lumOff val="35000"/>
                  </a:schemeClr>
                </a:solidFill>
              </a:rPr>
              <a:t> </a:t>
            </a:r>
            <a:r>
              <a:rPr lang="en-US" altLang="zh-CN" sz="1400" dirty="0" smtClean="0">
                <a:solidFill>
                  <a:srgbClr val="C00000"/>
                </a:solidFill>
              </a:rPr>
              <a:t>Series</a:t>
            </a:r>
            <a:endParaRPr lang="en-US" altLang="zh-CN" sz="1400" dirty="0">
              <a:solidFill>
                <a:srgbClr val="C00000"/>
              </a:solidFill>
            </a:endParaRPr>
          </a:p>
          <a:p>
            <a:pPr>
              <a:lnSpc>
                <a:spcPct val="150000"/>
              </a:lnSpc>
            </a:pPr>
            <a:r>
              <a:rPr lang="en-US" altLang="zh-CN" sz="1400" dirty="0">
                <a:solidFill>
                  <a:schemeClr val="accent6"/>
                </a:solidFill>
              </a:rPr>
              <a:t># </a:t>
            </a:r>
            <a:r>
              <a:rPr lang="zh-CN" altLang="en-US" sz="1400" dirty="0">
                <a:solidFill>
                  <a:schemeClr val="accent6"/>
                </a:solidFill>
              </a:rPr>
              <a:t>使用列表作为参数快速构建一个</a:t>
            </a:r>
            <a:r>
              <a:rPr lang="en-US" altLang="zh-CN" sz="1400" dirty="0">
                <a:solidFill>
                  <a:schemeClr val="accent6"/>
                </a:solidFill>
              </a:rPr>
              <a:t>Series</a:t>
            </a:r>
            <a:r>
              <a:rPr lang="zh-CN" altLang="en-US" sz="1400" dirty="0">
                <a:solidFill>
                  <a:schemeClr val="accent6"/>
                </a:solidFill>
              </a:rPr>
              <a:t>对象</a:t>
            </a:r>
            <a:endParaRPr lang="zh-CN" altLang="en-US" sz="1400" dirty="0">
              <a:solidFill>
                <a:schemeClr val="accent6"/>
              </a:solidFill>
            </a:endParaRPr>
          </a:p>
          <a:p>
            <a:pPr>
              <a:lnSpc>
                <a:spcPct val="150000"/>
              </a:lnSpc>
            </a:pPr>
            <a:r>
              <a:rPr lang="en-US" altLang="zh-CN" sz="1400" dirty="0" err="1">
                <a:solidFill>
                  <a:schemeClr val="tx1">
                    <a:lumMod val="65000"/>
                    <a:lumOff val="35000"/>
                  </a:schemeClr>
                </a:solidFill>
              </a:rPr>
              <a:t>obj</a:t>
            </a:r>
            <a:r>
              <a:rPr lang="en-US" altLang="zh-CN" sz="1400" dirty="0">
                <a:solidFill>
                  <a:schemeClr val="tx1">
                    <a:lumMod val="65000"/>
                    <a:lumOff val="35000"/>
                  </a:schemeClr>
                </a:solidFill>
              </a:rPr>
              <a:t> = </a:t>
            </a:r>
            <a:r>
              <a:rPr lang="en-US" altLang="zh-CN" sz="1400" dirty="0">
                <a:solidFill>
                  <a:srgbClr val="C00000"/>
                </a:solidFill>
              </a:rPr>
              <a:t>Series</a:t>
            </a:r>
            <a:r>
              <a:rPr lang="en-US" altLang="zh-CN" sz="1400" dirty="0">
                <a:solidFill>
                  <a:schemeClr val="tx1">
                    <a:lumMod val="65000"/>
                    <a:lumOff val="35000"/>
                  </a:schemeClr>
                </a:solidFill>
              </a:rPr>
              <a:t>(</a:t>
            </a:r>
            <a:r>
              <a:rPr lang="en-US" altLang="zh-CN" sz="1400" dirty="0">
                <a:solidFill>
                  <a:schemeClr val="accent2"/>
                </a:solidFill>
              </a:rPr>
              <a:t>[2,1,7</a:t>
            </a:r>
            <a:r>
              <a:rPr lang="en-US" altLang="zh-CN" sz="1400" dirty="0" smtClean="0">
                <a:solidFill>
                  <a:schemeClr val="accent2"/>
                </a:solidFill>
              </a:rPr>
              <a:t>,-4,9</a:t>
            </a:r>
            <a:r>
              <a:rPr lang="en-US" altLang="zh-CN" sz="1400" dirty="0">
                <a:solidFill>
                  <a:schemeClr val="accent2"/>
                </a:solidFill>
              </a:rPr>
              <a:t>]</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ndParaRPr>
          </a:p>
          <a:p>
            <a:pPr>
              <a:lnSpc>
                <a:spcPct val="1500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obj</a:t>
            </a:r>
            <a:endParaRPr lang="en-US" altLang="zh-CN" sz="1400" dirty="0" smtClean="0">
              <a:solidFill>
                <a:schemeClr val="tx1">
                  <a:lumMod val="65000"/>
                  <a:lumOff val="35000"/>
                </a:schemeClr>
              </a:solidFill>
            </a:endParaRPr>
          </a:p>
        </p:txBody>
      </p:sp>
      <p:sp>
        <p:nvSpPr>
          <p:cNvPr id="10" name="标题 1"/>
          <p:cNvSpPr txBox="1"/>
          <p:nvPr/>
        </p:nvSpPr>
        <p:spPr>
          <a:xfrm>
            <a:off x="7386017" y="1094189"/>
            <a:ext cx="2614325" cy="2257598"/>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smtClean="0">
                <a:solidFill>
                  <a:schemeClr val="accent6">
                    <a:lumMod val="60000"/>
                    <a:lumOff val="40000"/>
                  </a:schemeClr>
                </a:solidFill>
              </a:rPr>
              <a:t>## Series</a:t>
            </a:r>
            <a:r>
              <a:rPr lang="zh-CN" altLang="en-US" sz="1400" dirty="0" smtClean="0">
                <a:solidFill>
                  <a:schemeClr val="accent6">
                    <a:lumMod val="60000"/>
                    <a:lumOff val="40000"/>
                  </a:schemeClr>
                </a:solidFill>
              </a:rPr>
              <a:t>对象 </a:t>
            </a:r>
            <a:r>
              <a:rPr lang="en-US" altLang="zh-CN" sz="1400" dirty="0" err="1" smtClean="0">
                <a:solidFill>
                  <a:schemeClr val="accent6">
                    <a:lumMod val="60000"/>
                    <a:lumOff val="40000"/>
                  </a:schemeClr>
                </a:solidFill>
              </a:rPr>
              <a:t>ser</a:t>
            </a:r>
            <a:r>
              <a:rPr lang="zh-CN" altLang="en-US" sz="1400" dirty="0" smtClean="0">
                <a:solidFill>
                  <a:schemeClr val="accent6">
                    <a:lumMod val="60000"/>
                    <a:lumOff val="40000"/>
                  </a:schemeClr>
                </a:solidFill>
              </a:rPr>
              <a:t>输出 </a:t>
            </a:r>
            <a:r>
              <a:rPr lang="en-US" altLang="zh-CN" sz="1400" dirty="0" smtClean="0">
                <a:solidFill>
                  <a:schemeClr val="accent6">
                    <a:lumMod val="60000"/>
                    <a:lumOff val="40000"/>
                  </a:schemeClr>
                </a:solidFill>
              </a:rPr>
              <a:t>##</a:t>
            </a:r>
            <a:endParaRPr lang="en-US" altLang="zh-CN" sz="1400" dirty="0" smtClean="0">
              <a:solidFill>
                <a:schemeClr val="accent6">
                  <a:lumMod val="60000"/>
                  <a:lumOff val="40000"/>
                </a:schemeClr>
              </a:solidFill>
            </a:endParaRPr>
          </a:p>
          <a:p>
            <a:pPr>
              <a:lnSpc>
                <a:spcPct val="150000"/>
              </a:lnSpc>
            </a:pPr>
            <a:r>
              <a:rPr lang="en-US" altLang="zh-CN" sz="1400" dirty="0">
                <a:solidFill>
                  <a:schemeClr val="bg1">
                    <a:lumMod val="95000"/>
                  </a:schemeClr>
                </a:solidFill>
              </a:rPr>
              <a:t>0    2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1    1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2    7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3    </a:t>
            </a:r>
            <a:r>
              <a:rPr lang="en-US" altLang="zh-CN" sz="1400" dirty="0" smtClean="0">
                <a:solidFill>
                  <a:schemeClr val="bg1">
                    <a:lumMod val="95000"/>
                  </a:schemeClr>
                </a:solidFill>
              </a:rPr>
              <a:t>-4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4    9                                                                                </a:t>
            </a:r>
            <a:endParaRPr lang="en-US" altLang="zh-CN" sz="1400" dirty="0">
              <a:solidFill>
                <a:schemeClr val="bg1">
                  <a:lumMod val="95000"/>
                </a:schemeClr>
              </a:solidFill>
            </a:endParaRPr>
          </a:p>
          <a:p>
            <a:pPr>
              <a:lnSpc>
                <a:spcPct val="150000"/>
              </a:lnSpc>
            </a:pPr>
            <a:r>
              <a:rPr lang="en-US" altLang="zh-CN" sz="1400" dirty="0" err="1">
                <a:solidFill>
                  <a:schemeClr val="bg1">
                    <a:lumMod val="95000"/>
                  </a:schemeClr>
                </a:solidFill>
              </a:rPr>
              <a:t>dtype</a:t>
            </a:r>
            <a:r>
              <a:rPr lang="en-US" altLang="zh-CN" sz="1400" dirty="0">
                <a:solidFill>
                  <a:schemeClr val="bg1">
                    <a:lumMod val="95000"/>
                  </a:schemeClr>
                </a:solidFill>
              </a:rPr>
              <a:t>: int64</a:t>
            </a:r>
            <a:endParaRPr lang="en-US" altLang="zh-CN" sz="1400" dirty="0">
              <a:solidFill>
                <a:schemeClr val="bg1">
                  <a:lumMod val="95000"/>
                </a:schemeClr>
              </a:solidFill>
            </a:endParaRPr>
          </a:p>
        </p:txBody>
      </p:sp>
      <p:sp>
        <p:nvSpPr>
          <p:cNvPr id="13" name="矩形 12"/>
          <p:cNvSpPr/>
          <p:nvPr/>
        </p:nvSpPr>
        <p:spPr>
          <a:xfrm>
            <a:off x="972547" y="3440379"/>
            <a:ext cx="10246906" cy="1200329"/>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根据输出的结果我们可以看出，</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Series</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的字符串表现形式：</a:t>
            </a:r>
            <a:r>
              <a:rPr lang="zh-CN" altLang="en-US" sz="1600" b="1" dirty="0" smtClean="0">
                <a:ln w="0"/>
                <a:solidFill>
                  <a:schemeClr val="accent2"/>
                </a:solidFill>
                <a:latin typeface="微软雅黑" panose="020B0503020204020204" pitchFamily="34" charset="-122"/>
                <a:ea typeface="微软雅黑" panose="020B0503020204020204" pitchFamily="34" charset="-122"/>
              </a:rPr>
              <a:t>索引</a:t>
            </a:r>
            <a:r>
              <a:rPr lang="zh-CN" altLang="en-US" sz="1600" dirty="0" smtClean="0">
                <a:ln w="0"/>
                <a:solidFill>
                  <a:schemeClr val="accent2"/>
                </a:solidFill>
                <a:latin typeface="微软雅黑" panose="020B0503020204020204" pitchFamily="34" charset="-122"/>
                <a:ea typeface="微软雅黑" panose="020B0503020204020204" pitchFamily="34" charset="-122"/>
              </a:rPr>
              <a:t>在左边</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b="1" dirty="0" smtClean="0">
                <a:ln w="0"/>
                <a:solidFill>
                  <a:schemeClr val="accent2"/>
                </a:solidFill>
                <a:latin typeface="微软雅黑" panose="020B0503020204020204" pitchFamily="34" charset="-122"/>
                <a:ea typeface="微软雅黑" panose="020B0503020204020204" pitchFamily="34" charset="-122"/>
              </a:rPr>
              <a:t>值</a:t>
            </a:r>
            <a:r>
              <a:rPr lang="zh-CN" altLang="en-US" sz="1600" dirty="0" smtClean="0">
                <a:ln w="0"/>
                <a:solidFill>
                  <a:schemeClr val="accent2"/>
                </a:solidFill>
                <a:latin typeface="微软雅黑" panose="020B0503020204020204" pitchFamily="34" charset="-122"/>
                <a:ea typeface="微软雅黑" panose="020B0503020204020204" pitchFamily="34" charset="-122"/>
              </a:rPr>
              <a:t>在右边</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由于我们没有为数据指定索引，于是会</a:t>
            </a:r>
            <a:r>
              <a:rPr lang="zh-CN" altLang="en-US" sz="1600" dirty="0" smtClean="0">
                <a:ln w="0"/>
                <a:solidFill>
                  <a:schemeClr val="accent2"/>
                </a:solidFill>
                <a:latin typeface="微软雅黑" panose="020B0503020204020204" pitchFamily="34" charset="-122"/>
                <a:ea typeface="微软雅黑" panose="020B0503020204020204" pitchFamily="34" charset="-122"/>
              </a:rPr>
              <a:t>自动创建一个</a:t>
            </a:r>
            <a:r>
              <a:rPr lang="en-US" altLang="zh-CN" sz="1600" dirty="0" smtClean="0">
                <a:ln w="0"/>
                <a:solidFill>
                  <a:schemeClr val="accent2"/>
                </a:solidFill>
                <a:latin typeface="微软雅黑" panose="020B0503020204020204" pitchFamily="34" charset="-122"/>
                <a:ea typeface="微软雅黑" panose="020B0503020204020204" pitchFamily="34" charset="-122"/>
              </a:rPr>
              <a:t>0</a:t>
            </a:r>
            <a:r>
              <a:rPr lang="zh-CN" altLang="en-US" sz="1600" dirty="0" smtClean="0">
                <a:ln w="0"/>
                <a:solidFill>
                  <a:schemeClr val="accent2"/>
                </a:solidFill>
                <a:latin typeface="微软雅黑" panose="020B0503020204020204" pitchFamily="34" charset="-122"/>
                <a:ea typeface="微软雅黑" panose="020B0503020204020204" pitchFamily="34" charset="-122"/>
              </a:rPr>
              <a:t>到</a:t>
            </a:r>
            <a:r>
              <a:rPr lang="en-US" altLang="zh-CN" sz="1600" dirty="0" smtClean="0">
                <a:ln w="0"/>
                <a:solidFill>
                  <a:schemeClr val="accent2"/>
                </a:solidFill>
                <a:latin typeface="微软雅黑" panose="020B0503020204020204" pitchFamily="34" charset="-122"/>
                <a:ea typeface="微软雅黑" panose="020B0503020204020204" pitchFamily="34" charset="-122"/>
              </a:rPr>
              <a:t>N-1</a:t>
            </a:r>
            <a:r>
              <a:rPr lang="zh-CN" altLang="en-US" sz="1600" dirty="0" smtClean="0">
                <a:ln w="0"/>
                <a:solidFill>
                  <a:schemeClr val="accent2"/>
                </a:solidFill>
                <a:latin typeface="微软雅黑" panose="020B0503020204020204" pitchFamily="34" charset="-122"/>
                <a:ea typeface="微软雅黑" panose="020B0503020204020204" pitchFamily="34" charset="-122"/>
              </a:rPr>
              <a:t>（</a:t>
            </a:r>
            <a:r>
              <a:rPr lang="en-US" altLang="zh-CN" sz="1600" dirty="0" smtClean="0">
                <a:ln w="0"/>
                <a:solidFill>
                  <a:schemeClr val="accent2"/>
                </a:solidFill>
                <a:latin typeface="微软雅黑" panose="020B0503020204020204" pitchFamily="34" charset="-122"/>
                <a:ea typeface="微软雅黑" panose="020B0503020204020204" pitchFamily="34" charset="-122"/>
              </a:rPr>
              <a:t>N</a:t>
            </a:r>
            <a:r>
              <a:rPr lang="zh-CN" altLang="en-US" sz="1600" dirty="0" smtClean="0">
                <a:ln w="0"/>
                <a:solidFill>
                  <a:schemeClr val="accent2"/>
                </a:solidFill>
                <a:latin typeface="微软雅黑" panose="020B0503020204020204" pitchFamily="34" charset="-122"/>
                <a:ea typeface="微软雅黑" panose="020B0503020204020204" pitchFamily="34" charset="-122"/>
              </a:rPr>
              <a:t>为数据的长度）的整型索引</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我们可以通过</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Series</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a:t>
            </a: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values</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和 </a:t>
            </a: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index</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属性获取其数组表示形式和索引对象：</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4" name="标题 1"/>
          <p:cNvSpPr txBox="1"/>
          <p:nvPr/>
        </p:nvSpPr>
        <p:spPr>
          <a:xfrm>
            <a:off x="1108586" y="5038995"/>
            <a:ext cx="4987414" cy="1471538"/>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a:solidFill>
                  <a:schemeClr val="accent6"/>
                </a:solidFill>
              </a:rPr>
              <a:t># </a:t>
            </a:r>
            <a:r>
              <a:rPr lang="zh-CN" altLang="en-US" sz="1400" dirty="0">
                <a:solidFill>
                  <a:schemeClr val="accent6"/>
                </a:solidFill>
              </a:rPr>
              <a:t>输出</a:t>
            </a:r>
            <a:r>
              <a:rPr lang="en-US" altLang="zh-CN" sz="1400" dirty="0">
                <a:solidFill>
                  <a:schemeClr val="accent6"/>
                </a:solidFill>
              </a:rPr>
              <a:t>Series</a:t>
            </a:r>
            <a:r>
              <a:rPr lang="zh-CN" altLang="en-US" sz="1400" dirty="0">
                <a:solidFill>
                  <a:schemeClr val="accent6"/>
                </a:solidFill>
              </a:rPr>
              <a:t>对象的</a:t>
            </a:r>
            <a:r>
              <a:rPr lang="en-US" altLang="zh-CN" sz="1400" dirty="0">
                <a:solidFill>
                  <a:schemeClr val="accent6"/>
                </a:solidFill>
              </a:rPr>
              <a:t>values</a:t>
            </a:r>
            <a:r>
              <a:rPr lang="zh-CN" altLang="en-US" sz="1400" dirty="0">
                <a:solidFill>
                  <a:schemeClr val="accent6"/>
                </a:solidFill>
              </a:rPr>
              <a:t>值</a:t>
            </a:r>
            <a:endParaRPr lang="zh-CN" altLang="en-US" sz="1400" dirty="0">
              <a:solidFill>
                <a:schemeClr val="accent6"/>
              </a:solidFill>
            </a:endParaRPr>
          </a:p>
          <a:p>
            <a:pPr>
              <a:lnSpc>
                <a:spcPct val="150000"/>
              </a:lnSpc>
            </a:pPr>
            <a:r>
              <a:rPr lang="en-US" altLang="zh-CN" sz="1400" dirty="0">
                <a:solidFill>
                  <a:srgbClr val="0563C1"/>
                </a:solidFill>
              </a:rPr>
              <a:t>print </a:t>
            </a:r>
            <a:r>
              <a:rPr lang="en-US" altLang="zh-CN" sz="1400" dirty="0" err="1">
                <a:solidFill>
                  <a:schemeClr val="tx1">
                    <a:lumMod val="65000"/>
                    <a:lumOff val="35000"/>
                  </a:schemeClr>
                </a:solidFill>
              </a:rPr>
              <a:t>obj.</a:t>
            </a:r>
            <a:r>
              <a:rPr lang="en-US" altLang="zh-CN" sz="1400" dirty="0" err="1">
                <a:solidFill>
                  <a:srgbClr val="C00000"/>
                </a:solidFill>
              </a:rPr>
              <a:t>values</a:t>
            </a:r>
            <a:endParaRPr lang="en-US" altLang="zh-CN" sz="1400" dirty="0">
              <a:solidFill>
                <a:srgbClr val="C00000"/>
              </a:solidFill>
            </a:endParaRPr>
          </a:p>
          <a:p>
            <a:pPr>
              <a:lnSpc>
                <a:spcPct val="150000"/>
              </a:lnSpc>
            </a:pPr>
            <a:r>
              <a:rPr lang="en-US" altLang="zh-CN" sz="1400" dirty="0">
                <a:solidFill>
                  <a:schemeClr val="accent6"/>
                </a:solidFill>
              </a:rPr>
              <a:t># </a:t>
            </a:r>
            <a:r>
              <a:rPr lang="zh-CN" altLang="en-US" sz="1400" dirty="0">
                <a:solidFill>
                  <a:schemeClr val="accent6"/>
                </a:solidFill>
              </a:rPr>
              <a:t>输出</a:t>
            </a:r>
            <a:r>
              <a:rPr lang="en-US" altLang="zh-CN" sz="1400" dirty="0">
                <a:solidFill>
                  <a:schemeClr val="accent6"/>
                </a:solidFill>
              </a:rPr>
              <a:t>Series</a:t>
            </a:r>
            <a:r>
              <a:rPr lang="zh-CN" altLang="en-US" sz="1400" dirty="0">
                <a:solidFill>
                  <a:schemeClr val="accent6"/>
                </a:solidFill>
              </a:rPr>
              <a:t>对象的</a:t>
            </a:r>
            <a:r>
              <a:rPr lang="en-US" altLang="zh-CN" sz="1400" dirty="0">
                <a:solidFill>
                  <a:schemeClr val="accent6"/>
                </a:solidFill>
              </a:rPr>
              <a:t>index</a:t>
            </a:r>
            <a:r>
              <a:rPr lang="zh-CN" altLang="en-US" sz="1400" dirty="0">
                <a:solidFill>
                  <a:schemeClr val="accent6"/>
                </a:solidFill>
              </a:rPr>
              <a:t>值</a:t>
            </a:r>
            <a:endParaRPr lang="zh-CN" altLang="en-US" sz="1400" dirty="0">
              <a:solidFill>
                <a:schemeClr val="accent6"/>
              </a:solidFill>
            </a:endParaRPr>
          </a:p>
          <a:p>
            <a:pPr>
              <a:lnSpc>
                <a:spcPct val="150000"/>
              </a:lnSpc>
            </a:pPr>
            <a:r>
              <a:rPr lang="en-US" altLang="zh-CN" sz="1400" dirty="0">
                <a:solidFill>
                  <a:srgbClr val="0563C1"/>
                </a:solidFill>
              </a:rPr>
              <a:t>print </a:t>
            </a:r>
            <a:r>
              <a:rPr lang="en-US" altLang="zh-CN" sz="1400" dirty="0" err="1">
                <a:solidFill>
                  <a:schemeClr val="tx1">
                    <a:lumMod val="65000"/>
                    <a:lumOff val="35000"/>
                  </a:schemeClr>
                </a:solidFill>
              </a:rPr>
              <a:t>obj.</a:t>
            </a:r>
            <a:r>
              <a:rPr lang="en-US" altLang="zh-CN" sz="1400" dirty="0" err="1">
                <a:solidFill>
                  <a:srgbClr val="C00000"/>
                </a:solidFill>
              </a:rPr>
              <a:t>index</a:t>
            </a:r>
            <a:endParaRPr lang="en-US" altLang="zh-CN" sz="1400" dirty="0" smtClean="0">
              <a:solidFill>
                <a:srgbClr val="C00000"/>
              </a:solidFill>
            </a:endParaRPr>
          </a:p>
        </p:txBody>
      </p:sp>
      <p:sp>
        <p:nvSpPr>
          <p:cNvPr id="15" name="标题 1"/>
          <p:cNvSpPr txBox="1"/>
          <p:nvPr/>
        </p:nvSpPr>
        <p:spPr>
          <a:xfrm>
            <a:off x="5745902" y="5158650"/>
            <a:ext cx="5074497" cy="1407885"/>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smtClean="0">
                <a:solidFill>
                  <a:schemeClr val="accent6">
                    <a:lumMod val="60000"/>
                    <a:lumOff val="40000"/>
                  </a:schemeClr>
                </a:solidFill>
              </a:rPr>
              <a:t>## Series</a:t>
            </a:r>
            <a:r>
              <a:rPr lang="zh-CN" altLang="en-US" sz="1400" dirty="0" smtClean="0">
                <a:solidFill>
                  <a:schemeClr val="accent6">
                    <a:lumMod val="60000"/>
                    <a:lumOff val="40000"/>
                  </a:schemeClr>
                </a:solidFill>
              </a:rPr>
              <a:t>对象的</a:t>
            </a:r>
            <a:r>
              <a:rPr lang="en-US" altLang="zh-CN" sz="1400" dirty="0" smtClean="0">
                <a:solidFill>
                  <a:schemeClr val="accent6">
                    <a:lumMod val="60000"/>
                    <a:lumOff val="40000"/>
                  </a:schemeClr>
                </a:solidFill>
              </a:rPr>
              <a:t>values</a:t>
            </a:r>
            <a:r>
              <a:rPr lang="zh-CN" altLang="en-US" sz="1400" dirty="0" smtClean="0">
                <a:solidFill>
                  <a:schemeClr val="accent6">
                    <a:lumMod val="60000"/>
                    <a:lumOff val="40000"/>
                  </a:schemeClr>
                </a:solidFill>
              </a:rPr>
              <a:t>值 </a:t>
            </a:r>
            <a:r>
              <a:rPr lang="en-US" altLang="zh-CN" sz="1400" dirty="0" smtClean="0">
                <a:solidFill>
                  <a:schemeClr val="accent6">
                    <a:lumMod val="60000"/>
                    <a:lumOff val="40000"/>
                  </a:schemeClr>
                </a:solidFill>
              </a:rPr>
              <a:t>##</a:t>
            </a:r>
            <a:endParaRPr lang="en-US" altLang="zh-CN" sz="1400" dirty="0" smtClean="0">
              <a:solidFill>
                <a:schemeClr val="accent6">
                  <a:lumMod val="60000"/>
                  <a:lumOff val="40000"/>
                </a:schemeClr>
              </a:solidFill>
            </a:endParaRPr>
          </a:p>
          <a:p>
            <a:pPr>
              <a:lnSpc>
                <a:spcPct val="150000"/>
              </a:lnSpc>
            </a:pPr>
            <a:r>
              <a:rPr lang="en-US" altLang="zh-CN" sz="1400" dirty="0" smtClean="0">
                <a:solidFill>
                  <a:schemeClr val="bg1">
                    <a:lumMod val="95000"/>
                  </a:schemeClr>
                </a:solidFill>
              </a:rPr>
              <a:t>[ </a:t>
            </a:r>
            <a:r>
              <a:rPr lang="en-US" altLang="zh-CN" sz="1400" dirty="0">
                <a:solidFill>
                  <a:schemeClr val="bg1">
                    <a:lumMod val="95000"/>
                  </a:schemeClr>
                </a:solidFill>
              </a:rPr>
              <a:t>2  1  7 -4  9]        </a:t>
            </a:r>
            <a:endParaRPr lang="en-US" altLang="zh-CN" sz="1400" dirty="0" smtClean="0">
              <a:solidFill>
                <a:schemeClr val="bg1">
                  <a:lumMod val="95000"/>
                </a:schemeClr>
              </a:solidFill>
            </a:endParaRPr>
          </a:p>
          <a:p>
            <a:pPr>
              <a:lnSpc>
                <a:spcPct val="150000"/>
              </a:lnSpc>
            </a:pPr>
            <a:r>
              <a:rPr lang="en-US" altLang="zh-CN" sz="1400" dirty="0">
                <a:solidFill>
                  <a:schemeClr val="accent6">
                    <a:lumMod val="60000"/>
                    <a:lumOff val="40000"/>
                  </a:schemeClr>
                </a:solidFill>
              </a:rPr>
              <a:t>## </a:t>
            </a:r>
            <a:r>
              <a:rPr lang="en-US" altLang="zh-CN" sz="1400" dirty="0" smtClean="0">
                <a:solidFill>
                  <a:schemeClr val="accent6">
                    <a:lumMod val="60000"/>
                    <a:lumOff val="40000"/>
                  </a:schemeClr>
                </a:solidFill>
              </a:rPr>
              <a:t>Series</a:t>
            </a:r>
            <a:r>
              <a:rPr lang="zh-CN" altLang="en-US" sz="1400" dirty="0" smtClean="0">
                <a:solidFill>
                  <a:schemeClr val="accent6">
                    <a:lumMod val="60000"/>
                    <a:lumOff val="40000"/>
                  </a:schemeClr>
                </a:solidFill>
              </a:rPr>
              <a:t>对象的</a:t>
            </a:r>
            <a:r>
              <a:rPr lang="en-US" altLang="zh-CN" sz="1400" dirty="0" smtClean="0">
                <a:solidFill>
                  <a:schemeClr val="accent6">
                    <a:lumMod val="60000"/>
                    <a:lumOff val="40000"/>
                  </a:schemeClr>
                </a:solidFill>
              </a:rPr>
              <a:t>index</a:t>
            </a:r>
            <a:r>
              <a:rPr lang="zh-CN" altLang="en-US" sz="1400" dirty="0" smtClean="0">
                <a:solidFill>
                  <a:schemeClr val="accent6">
                    <a:lumMod val="60000"/>
                    <a:lumOff val="40000"/>
                  </a:schemeClr>
                </a:solidFill>
              </a:rPr>
              <a:t>值 </a:t>
            </a:r>
            <a:r>
              <a:rPr lang="en-US" altLang="zh-CN" sz="1400" dirty="0" smtClean="0">
                <a:solidFill>
                  <a:schemeClr val="accent6">
                    <a:lumMod val="60000"/>
                    <a:lumOff val="40000"/>
                  </a:schemeClr>
                </a:solidFill>
              </a:rPr>
              <a:t>##</a:t>
            </a:r>
            <a:r>
              <a:rPr lang="en-US" altLang="zh-CN" sz="1400" dirty="0" smtClean="0">
                <a:solidFill>
                  <a:schemeClr val="bg1">
                    <a:lumMod val="95000"/>
                  </a:schemeClr>
                </a:solidFill>
              </a:rPr>
              <a:t>                                                                                             </a:t>
            </a:r>
            <a:endParaRPr lang="en-US" altLang="zh-CN" sz="1400" dirty="0">
              <a:solidFill>
                <a:schemeClr val="bg1">
                  <a:lumMod val="95000"/>
                </a:schemeClr>
              </a:solidFill>
            </a:endParaRPr>
          </a:p>
          <a:p>
            <a:pPr>
              <a:lnSpc>
                <a:spcPct val="150000"/>
              </a:lnSpc>
            </a:pPr>
            <a:r>
              <a:rPr lang="en-US" altLang="zh-CN" sz="1400" dirty="0" err="1">
                <a:solidFill>
                  <a:schemeClr val="bg1">
                    <a:lumMod val="95000"/>
                  </a:schemeClr>
                </a:solidFill>
              </a:rPr>
              <a:t>RangeIndex</a:t>
            </a:r>
            <a:r>
              <a:rPr lang="en-US" altLang="zh-CN" sz="1400" dirty="0">
                <a:solidFill>
                  <a:schemeClr val="bg1">
                    <a:lumMod val="95000"/>
                  </a:schemeClr>
                </a:solidFill>
              </a:rPr>
              <a:t>(start=0, stop=5, step=1)     </a:t>
            </a:r>
            <a:endParaRPr lang="en-US" altLang="zh-CN" sz="1400" dirty="0" smtClean="0">
              <a:solidFill>
                <a:schemeClr val="bg1">
                  <a:lumMod val="95000"/>
                </a:schemeClr>
              </a:solidFill>
            </a:endParaRPr>
          </a:p>
        </p:txBody>
      </p:sp>
      <p:sp>
        <p:nvSpPr>
          <p:cNvPr id="16" name="矩形 15"/>
          <p:cNvSpPr/>
          <p:nvPr/>
        </p:nvSpPr>
        <p:spPr>
          <a:xfrm>
            <a:off x="972547" y="4730402"/>
            <a:ext cx="4287520" cy="337185"/>
          </a:xfrm>
          <a:prstGeom prst="rect">
            <a:avLst/>
          </a:prstGeom>
        </p:spPr>
        <p:txBody>
          <a:bodyPr wrap="none">
            <a:spAutoFit/>
          </a:bodyPr>
          <a:lstStyle/>
          <a:p>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示例：显示</a:t>
            </a:r>
            <a:r>
              <a:rPr lang="en-US" altLang="zh-CN"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Series</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对象的</a:t>
            </a:r>
            <a:r>
              <a:rPr lang="en-US" altLang="zh-CN"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values</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值和</a:t>
            </a:r>
            <a:r>
              <a:rPr lang="en-US" altLang="zh-CN"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index</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值</a:t>
            </a:r>
            <a:r>
              <a:rPr lang="en-US" altLang="zh-CN"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7" name="矩形 16"/>
          <p:cNvSpPr/>
          <p:nvPr/>
        </p:nvSpPr>
        <p:spPr>
          <a:xfrm>
            <a:off x="7275379" y="1447315"/>
            <a:ext cx="424471" cy="1600685"/>
          </a:xfrm>
          <a:prstGeom prst="rect">
            <a:avLst/>
          </a:prstGeom>
          <a:noFill/>
          <a:ln w="28575">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anim calcmode="lin" valueType="num">
                                      <p:cBhvr>
                                        <p:cTn id="15" dur="500" fill="hold"/>
                                        <p:tgtEl>
                                          <p:spTgt spid="10"/>
                                        </p:tgtEl>
                                        <p:attrNameLst>
                                          <p:attrName>ppt_x</p:attrName>
                                        </p:attrNameLst>
                                      </p:cBhvr>
                                      <p:tavLst>
                                        <p:tav tm="0">
                                          <p:val>
                                            <p:strVal val="#ppt_x"/>
                                          </p:val>
                                        </p:tav>
                                        <p:tav tm="100000">
                                          <p:val>
                                            <p:strVal val="#ppt_x"/>
                                          </p:val>
                                        </p:tav>
                                      </p:tavLst>
                                    </p:anim>
                                    <p:anim calcmode="lin" valueType="num">
                                      <p:cBhvr>
                                        <p:cTn id="16"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par>
                          <p:cTn id="31" fill="hold">
                            <p:stCondLst>
                              <p:cond delay="500"/>
                            </p:stCondLst>
                            <p:childTnLst>
                              <p:par>
                                <p:cTn id="32" presetID="42" presetClass="entr" presetSubtype="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anim calcmode="lin" valueType="num">
                                      <p:cBhvr>
                                        <p:cTn id="35" dur="500" fill="hold"/>
                                        <p:tgtEl>
                                          <p:spTgt spid="14"/>
                                        </p:tgtEl>
                                        <p:attrNameLst>
                                          <p:attrName>ppt_x</p:attrName>
                                        </p:attrNameLst>
                                      </p:cBhvr>
                                      <p:tavLst>
                                        <p:tav tm="0">
                                          <p:val>
                                            <p:strVal val="#ppt_x"/>
                                          </p:val>
                                        </p:tav>
                                        <p:tav tm="100000">
                                          <p:val>
                                            <p:strVal val="#ppt_x"/>
                                          </p:val>
                                        </p:tav>
                                      </p:tavLst>
                                    </p:anim>
                                    <p:anim calcmode="lin" valueType="num">
                                      <p:cBhvr>
                                        <p:cTn id="36"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anim calcmode="lin" valueType="num">
                                      <p:cBhvr>
                                        <p:cTn id="42" dur="500" fill="hold"/>
                                        <p:tgtEl>
                                          <p:spTgt spid="15"/>
                                        </p:tgtEl>
                                        <p:attrNameLst>
                                          <p:attrName>ppt_x</p:attrName>
                                        </p:attrNameLst>
                                      </p:cBhvr>
                                      <p:tavLst>
                                        <p:tav tm="0">
                                          <p:val>
                                            <p:strVal val="#ppt_x"/>
                                          </p:val>
                                        </p:tav>
                                        <p:tav tm="100000">
                                          <p:val>
                                            <p:strVal val="#ppt_x"/>
                                          </p:val>
                                        </p:tav>
                                      </p:tavLst>
                                    </p:anim>
                                    <p:anim calcmode="lin" valueType="num">
                                      <p:cBhvr>
                                        <p:cTn id="43"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0" grpId="0" animBg="1"/>
      <p:bldP spid="13" grpId="0"/>
      <p:bldP spid="14" grpId="0" animBg="1"/>
      <p:bldP spid="15" grpId="0" animBg="1"/>
      <p:bldP spid="16" grpId="0"/>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Series</a:t>
            </a:r>
            <a:r>
              <a:rPr lang="zh-CN" altLang="en-US" sz="2000" b="1" dirty="0" smtClean="0">
                <a:solidFill>
                  <a:schemeClr val="bg1">
                    <a:lumMod val="95000"/>
                  </a:schemeClr>
                </a:solidFill>
              </a:rPr>
              <a:t>对象</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3" name="矩形 12"/>
          <p:cNvSpPr/>
          <p:nvPr/>
        </p:nvSpPr>
        <p:spPr>
          <a:xfrm>
            <a:off x="958033" y="1016493"/>
            <a:ext cx="10246906"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通常，我们</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所</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创建的</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Series</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对象带有一个可以对各个数据点进行标记的索引。</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这些</a:t>
            </a:r>
            <a:r>
              <a:rPr lang="zh-CN" altLang="en-US" sz="1600" dirty="0" smtClean="0">
                <a:ln w="0"/>
                <a:solidFill>
                  <a:srgbClr val="C00000"/>
                </a:solidFill>
                <a:latin typeface="微软雅黑" panose="020B0503020204020204" pitchFamily="34" charset="-122"/>
                <a:ea typeface="微软雅黑" panose="020B0503020204020204" pitchFamily="34" charset="-122"/>
              </a:rPr>
              <a:t>索引也可以</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使用</a:t>
            </a:r>
            <a:r>
              <a:rPr lang="zh-CN" altLang="en-US" sz="1600" dirty="0" smtClean="0">
                <a:ln w="0"/>
                <a:solidFill>
                  <a:srgbClr val="C00000"/>
                </a:solidFill>
                <a:latin typeface="微软雅黑" panose="020B0503020204020204" pitchFamily="34" charset="-122"/>
                <a:ea typeface="微软雅黑" panose="020B0503020204020204" pitchFamily="34" charset="-122"/>
              </a:rPr>
              <a:t>自定义的方式实现</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（若不自定义索引，则</a:t>
            </a: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默认使用从</a:t>
            </a: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0</a:t>
            </a: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开始的正整数实现索引</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4" name="标题 1"/>
          <p:cNvSpPr txBox="1"/>
          <p:nvPr/>
        </p:nvSpPr>
        <p:spPr>
          <a:xfrm>
            <a:off x="1355329" y="3340824"/>
            <a:ext cx="4784214" cy="1471538"/>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a:solidFill>
                  <a:schemeClr val="accent6"/>
                </a:solidFill>
              </a:rPr>
              <a:t># </a:t>
            </a:r>
            <a:r>
              <a:rPr lang="zh-CN" altLang="en-US" sz="1400" dirty="0">
                <a:solidFill>
                  <a:schemeClr val="accent6"/>
                </a:solidFill>
              </a:rPr>
              <a:t>创建一个</a:t>
            </a:r>
            <a:r>
              <a:rPr lang="en-US" altLang="zh-CN" sz="1400" dirty="0" smtClean="0">
                <a:solidFill>
                  <a:schemeClr val="accent6"/>
                </a:solidFill>
              </a:rPr>
              <a:t>series</a:t>
            </a:r>
            <a:r>
              <a:rPr lang="zh-CN" altLang="en-US" sz="1400" dirty="0" smtClean="0">
                <a:solidFill>
                  <a:schemeClr val="accent6"/>
                </a:solidFill>
              </a:rPr>
              <a:t>，自定义索引</a:t>
            </a:r>
            <a:endParaRPr lang="en-US" altLang="zh-CN" sz="1400" dirty="0">
              <a:solidFill>
                <a:schemeClr val="accent6"/>
              </a:solidFill>
            </a:endParaRPr>
          </a:p>
          <a:p>
            <a:pPr>
              <a:lnSpc>
                <a:spcPct val="150000"/>
              </a:lnSpc>
            </a:pPr>
            <a:r>
              <a:rPr lang="en-US" altLang="zh-CN" sz="1400" dirty="0" err="1">
                <a:solidFill>
                  <a:schemeClr val="tx1">
                    <a:lumMod val="65000"/>
                    <a:lumOff val="35000"/>
                  </a:schemeClr>
                </a:solidFill>
              </a:rPr>
              <a:t>obj</a:t>
            </a:r>
            <a:r>
              <a:rPr lang="en-US" altLang="zh-CN" sz="1400" dirty="0">
                <a:solidFill>
                  <a:schemeClr val="tx1">
                    <a:lumMod val="65000"/>
                    <a:lumOff val="35000"/>
                  </a:schemeClr>
                </a:solidFill>
              </a:rPr>
              <a:t> = </a:t>
            </a:r>
            <a:r>
              <a:rPr lang="en-US" altLang="zh-CN" sz="1400" dirty="0">
                <a:solidFill>
                  <a:srgbClr val="C00000"/>
                </a:solidFill>
              </a:rPr>
              <a:t>Series</a:t>
            </a:r>
            <a:r>
              <a:rPr lang="en-US" altLang="zh-CN" sz="1400" dirty="0">
                <a:solidFill>
                  <a:schemeClr val="tx1">
                    <a:lumMod val="65000"/>
                    <a:lumOff val="35000"/>
                  </a:schemeClr>
                </a:solidFill>
              </a:rPr>
              <a:t>(</a:t>
            </a:r>
            <a:r>
              <a:rPr lang="en-US" altLang="zh-CN" sz="1400" dirty="0">
                <a:solidFill>
                  <a:schemeClr val="accent2"/>
                </a:solidFill>
              </a:rPr>
              <a:t>['</a:t>
            </a:r>
            <a:r>
              <a:rPr lang="en-US" altLang="zh-CN" sz="1400" dirty="0" err="1">
                <a:solidFill>
                  <a:schemeClr val="accent2"/>
                </a:solidFill>
              </a:rPr>
              <a:t>aa','bb','cc</a:t>
            </a:r>
            <a:r>
              <a:rPr lang="en-US" altLang="zh-CN" sz="1400" dirty="0">
                <a:solidFill>
                  <a:schemeClr val="accent2"/>
                </a:solidFill>
              </a:rPr>
              <a:t>']</a:t>
            </a:r>
            <a:r>
              <a:rPr lang="en-US" altLang="zh-CN" sz="1400" dirty="0">
                <a:solidFill>
                  <a:schemeClr val="tx1">
                    <a:lumMod val="65000"/>
                    <a:lumOff val="35000"/>
                  </a:schemeClr>
                </a:solidFill>
              </a:rPr>
              <a:t>, </a:t>
            </a:r>
            <a:r>
              <a:rPr lang="en-US" altLang="zh-CN" sz="1400" dirty="0">
                <a:solidFill>
                  <a:schemeClr val="accent2"/>
                </a:solidFill>
              </a:rPr>
              <a:t>index</a:t>
            </a:r>
            <a:r>
              <a:rPr lang="en-US" altLang="zh-CN" sz="1400" dirty="0">
                <a:solidFill>
                  <a:schemeClr val="tx1">
                    <a:lumMod val="65000"/>
                    <a:lumOff val="35000"/>
                  </a:schemeClr>
                </a:solidFill>
              </a:rPr>
              <a:t>=['a1','a2','a3'])</a:t>
            </a:r>
            <a:endParaRPr lang="en-US" altLang="zh-CN" sz="1400" dirty="0">
              <a:solidFill>
                <a:schemeClr val="tx1">
                  <a:lumMod val="65000"/>
                  <a:lumOff val="35000"/>
                </a:schemeClr>
              </a:solidFill>
            </a:endParaRPr>
          </a:p>
          <a:p>
            <a:pPr>
              <a:lnSpc>
                <a:spcPct val="1500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obj</a:t>
            </a:r>
            <a:endParaRPr lang="en-US" altLang="zh-CN" sz="1400" dirty="0">
              <a:solidFill>
                <a:schemeClr val="tx1">
                  <a:lumMod val="65000"/>
                  <a:lumOff val="35000"/>
                </a:schemeClr>
              </a:solidFill>
            </a:endParaRPr>
          </a:p>
          <a:p>
            <a:pPr>
              <a:lnSpc>
                <a:spcPct val="150000"/>
              </a:lnSpc>
            </a:pPr>
            <a:r>
              <a:rPr lang="en-US" altLang="zh-CN" sz="1400" dirty="0">
                <a:solidFill>
                  <a:schemeClr val="accent6"/>
                </a:solidFill>
              </a:rPr>
              <a:t># </a:t>
            </a:r>
            <a:r>
              <a:rPr lang="zh-CN" altLang="en-US" sz="1400" dirty="0">
                <a:solidFill>
                  <a:schemeClr val="accent6"/>
                </a:solidFill>
              </a:rPr>
              <a:t>输出</a:t>
            </a:r>
            <a:r>
              <a:rPr lang="en-US" altLang="zh-CN" sz="1400" dirty="0" err="1">
                <a:solidFill>
                  <a:schemeClr val="accent6"/>
                </a:solidFill>
              </a:rPr>
              <a:t>obj</a:t>
            </a:r>
            <a:r>
              <a:rPr lang="zh-CN" altLang="en-US" sz="1400" dirty="0">
                <a:solidFill>
                  <a:schemeClr val="accent6"/>
                </a:solidFill>
              </a:rPr>
              <a:t>的</a:t>
            </a:r>
            <a:r>
              <a:rPr lang="en-US" altLang="zh-CN" sz="1400" dirty="0">
                <a:solidFill>
                  <a:schemeClr val="accent6"/>
                </a:solidFill>
              </a:rPr>
              <a:t>index</a:t>
            </a:r>
            <a:r>
              <a:rPr lang="zh-CN" altLang="en-US" sz="1400" dirty="0">
                <a:solidFill>
                  <a:schemeClr val="accent6"/>
                </a:solidFill>
              </a:rPr>
              <a:t>索引</a:t>
            </a:r>
            <a:endParaRPr lang="zh-CN" altLang="en-US" sz="1400" dirty="0">
              <a:solidFill>
                <a:schemeClr val="accent6"/>
              </a:solidFill>
            </a:endParaRPr>
          </a:p>
          <a:p>
            <a:pPr>
              <a:lnSpc>
                <a:spcPct val="1500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obj.</a:t>
            </a:r>
            <a:r>
              <a:rPr lang="en-US" altLang="zh-CN" sz="1400" dirty="0" err="1">
                <a:solidFill>
                  <a:schemeClr val="accent2"/>
                </a:solidFill>
              </a:rPr>
              <a:t>index</a:t>
            </a:r>
            <a:endParaRPr lang="en-US" altLang="zh-CN" sz="1400" dirty="0" smtClean="0">
              <a:solidFill>
                <a:schemeClr val="accent2"/>
              </a:solidFill>
            </a:endParaRPr>
          </a:p>
        </p:txBody>
      </p:sp>
      <p:sp>
        <p:nvSpPr>
          <p:cNvPr id="15" name="标题 1"/>
          <p:cNvSpPr txBox="1"/>
          <p:nvPr/>
        </p:nvSpPr>
        <p:spPr>
          <a:xfrm>
            <a:off x="6045255" y="2928905"/>
            <a:ext cx="5074497" cy="2391229"/>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smtClean="0">
                <a:solidFill>
                  <a:schemeClr val="accent6">
                    <a:lumMod val="60000"/>
                    <a:lumOff val="40000"/>
                  </a:schemeClr>
                </a:solidFill>
              </a:rPr>
              <a:t>## </a:t>
            </a:r>
            <a:r>
              <a:rPr lang="zh-CN" altLang="en-US" sz="1400" dirty="0" smtClean="0">
                <a:solidFill>
                  <a:schemeClr val="accent6">
                    <a:lumMod val="60000"/>
                    <a:lumOff val="40000"/>
                  </a:schemeClr>
                </a:solidFill>
              </a:rPr>
              <a:t>指定索引值的</a:t>
            </a:r>
            <a:r>
              <a:rPr lang="en-US" altLang="zh-CN" sz="1400" dirty="0" smtClean="0">
                <a:solidFill>
                  <a:schemeClr val="accent6">
                    <a:lumMod val="60000"/>
                    <a:lumOff val="40000"/>
                  </a:schemeClr>
                </a:solidFill>
              </a:rPr>
              <a:t>Series</a:t>
            </a:r>
            <a:r>
              <a:rPr lang="zh-CN" altLang="en-US" sz="1400" dirty="0" smtClean="0">
                <a:solidFill>
                  <a:schemeClr val="accent6">
                    <a:lumMod val="60000"/>
                    <a:lumOff val="40000"/>
                  </a:schemeClr>
                </a:solidFill>
              </a:rPr>
              <a:t>对象输出 </a:t>
            </a:r>
            <a:r>
              <a:rPr lang="en-US" altLang="zh-CN" sz="1400" dirty="0" smtClean="0">
                <a:solidFill>
                  <a:schemeClr val="accent6">
                    <a:lumMod val="60000"/>
                    <a:lumOff val="40000"/>
                  </a:schemeClr>
                </a:solidFill>
              </a:rPr>
              <a:t>##</a:t>
            </a:r>
            <a:endParaRPr lang="en-US" altLang="zh-CN" sz="1400" dirty="0" smtClean="0">
              <a:solidFill>
                <a:schemeClr val="accent6">
                  <a:lumMod val="60000"/>
                  <a:lumOff val="40000"/>
                </a:schemeClr>
              </a:solidFill>
            </a:endParaRPr>
          </a:p>
          <a:p>
            <a:pPr>
              <a:lnSpc>
                <a:spcPct val="150000"/>
              </a:lnSpc>
            </a:pPr>
            <a:r>
              <a:rPr lang="en-US" altLang="zh-CN" sz="1400" dirty="0">
                <a:solidFill>
                  <a:schemeClr val="bg1">
                    <a:lumMod val="95000"/>
                  </a:schemeClr>
                </a:solidFill>
              </a:rPr>
              <a:t>a1    aa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a2    bb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a3    cc                                                                              </a:t>
            </a:r>
            <a:endParaRPr lang="en-US" altLang="zh-CN" sz="1400" dirty="0">
              <a:solidFill>
                <a:schemeClr val="bg1">
                  <a:lumMod val="95000"/>
                </a:schemeClr>
              </a:solidFill>
            </a:endParaRPr>
          </a:p>
          <a:p>
            <a:pPr>
              <a:lnSpc>
                <a:spcPct val="150000"/>
              </a:lnSpc>
            </a:pPr>
            <a:r>
              <a:rPr lang="en-US" altLang="zh-CN" sz="1400" dirty="0" err="1">
                <a:solidFill>
                  <a:schemeClr val="bg1">
                    <a:lumMod val="95000"/>
                  </a:schemeClr>
                </a:solidFill>
              </a:rPr>
              <a:t>dtype</a:t>
            </a:r>
            <a:r>
              <a:rPr lang="en-US" altLang="zh-CN" sz="1400" dirty="0">
                <a:solidFill>
                  <a:schemeClr val="bg1">
                    <a:lumMod val="95000"/>
                  </a:schemeClr>
                </a:solidFill>
              </a:rPr>
              <a:t>: object    </a:t>
            </a:r>
            <a:endParaRPr lang="en-US" altLang="zh-CN" sz="1400" dirty="0" smtClean="0">
              <a:solidFill>
                <a:schemeClr val="bg1">
                  <a:lumMod val="95000"/>
                </a:schemeClr>
              </a:solidFill>
            </a:endParaRPr>
          </a:p>
          <a:p>
            <a:pPr>
              <a:lnSpc>
                <a:spcPct val="150000"/>
              </a:lnSpc>
            </a:pPr>
            <a:r>
              <a:rPr lang="en-US" altLang="zh-CN" sz="1400" dirty="0">
                <a:solidFill>
                  <a:schemeClr val="accent6">
                    <a:lumMod val="60000"/>
                    <a:lumOff val="40000"/>
                  </a:schemeClr>
                </a:solidFill>
              </a:rPr>
              <a:t>## </a:t>
            </a:r>
            <a:r>
              <a:rPr lang="zh-CN" altLang="en-US" sz="1400" dirty="0" smtClean="0">
                <a:solidFill>
                  <a:schemeClr val="accent6">
                    <a:lumMod val="60000"/>
                    <a:lumOff val="40000"/>
                  </a:schemeClr>
                </a:solidFill>
              </a:rPr>
              <a:t>输出</a:t>
            </a:r>
            <a:r>
              <a:rPr lang="en-US" altLang="zh-CN" sz="1400" dirty="0" err="1" smtClean="0">
                <a:solidFill>
                  <a:schemeClr val="accent6">
                    <a:lumMod val="60000"/>
                    <a:lumOff val="40000"/>
                  </a:schemeClr>
                </a:solidFill>
              </a:rPr>
              <a:t>obj</a:t>
            </a:r>
            <a:r>
              <a:rPr lang="zh-CN" altLang="en-US" sz="1400" dirty="0" smtClean="0">
                <a:solidFill>
                  <a:schemeClr val="accent6">
                    <a:lumMod val="60000"/>
                    <a:lumOff val="40000"/>
                  </a:schemeClr>
                </a:solidFill>
              </a:rPr>
              <a:t>对象的</a:t>
            </a:r>
            <a:r>
              <a:rPr lang="en-US" altLang="zh-CN" sz="1400" dirty="0" smtClean="0">
                <a:solidFill>
                  <a:schemeClr val="accent6">
                    <a:lumMod val="60000"/>
                    <a:lumOff val="40000"/>
                  </a:schemeClr>
                </a:solidFill>
              </a:rPr>
              <a:t>index</a:t>
            </a:r>
            <a:r>
              <a:rPr lang="zh-CN" altLang="en-US" sz="1400" dirty="0" smtClean="0">
                <a:solidFill>
                  <a:schemeClr val="accent6">
                    <a:lumMod val="60000"/>
                    <a:lumOff val="40000"/>
                  </a:schemeClr>
                </a:solidFill>
              </a:rPr>
              <a:t>索引 </a:t>
            </a:r>
            <a:r>
              <a:rPr lang="en-US" altLang="zh-CN" sz="1400" dirty="0" smtClean="0">
                <a:solidFill>
                  <a:schemeClr val="accent6">
                    <a:lumMod val="60000"/>
                    <a:lumOff val="40000"/>
                  </a:schemeClr>
                </a:solidFill>
              </a:rPr>
              <a:t>##</a:t>
            </a:r>
            <a:r>
              <a:rPr lang="en-US" altLang="zh-CN" sz="1400" dirty="0" smtClean="0">
                <a:solidFill>
                  <a:schemeClr val="bg1">
                    <a:lumMod val="95000"/>
                  </a:schemeClr>
                </a:solidFill>
              </a:rPr>
              <a:t>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Index([u'a1', u'a2', u'a3'], </a:t>
            </a:r>
            <a:r>
              <a:rPr lang="en-US" altLang="zh-CN" sz="1400" dirty="0" err="1">
                <a:solidFill>
                  <a:schemeClr val="bg1">
                    <a:lumMod val="95000"/>
                  </a:schemeClr>
                </a:solidFill>
              </a:rPr>
              <a:t>dtype</a:t>
            </a:r>
            <a:r>
              <a:rPr lang="en-US" altLang="zh-CN" sz="1400" dirty="0">
                <a:solidFill>
                  <a:schemeClr val="bg1">
                    <a:lumMod val="95000"/>
                  </a:schemeClr>
                </a:solidFill>
              </a:rPr>
              <a:t>='object</a:t>
            </a:r>
            <a:r>
              <a:rPr lang="en-US" altLang="zh-CN" sz="1400" dirty="0" smtClean="0">
                <a:solidFill>
                  <a:schemeClr val="bg1">
                    <a:lumMod val="95000"/>
                  </a:schemeClr>
                </a:solidFill>
              </a:rPr>
              <a:t>') </a:t>
            </a:r>
            <a:endParaRPr lang="en-US" altLang="zh-CN" sz="1400" dirty="0" smtClean="0">
              <a:solidFill>
                <a:schemeClr val="bg1">
                  <a:lumMod val="95000"/>
                </a:schemeClr>
              </a:solidFill>
            </a:endParaRPr>
          </a:p>
        </p:txBody>
      </p:sp>
      <p:sp>
        <p:nvSpPr>
          <p:cNvPr id="16" name="矩形 15"/>
          <p:cNvSpPr/>
          <p:nvPr/>
        </p:nvSpPr>
        <p:spPr>
          <a:xfrm>
            <a:off x="1219290" y="2727910"/>
            <a:ext cx="3979545" cy="337185"/>
          </a:xfrm>
          <a:prstGeom prst="rect">
            <a:avLst/>
          </a:prstGeom>
        </p:spPr>
        <p:txBody>
          <a:bodyPr wrap="none">
            <a:spAutoFit/>
          </a:bodyPr>
          <a:lstStyle/>
          <a:p>
            <a:pPr algn="l"/>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示例：自定义缩影实现</a:t>
            </a:r>
            <a:r>
              <a:rPr lang="zh-CN" altLang="en-US" sz="1400" i="1"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i="1"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q03-demo02.py</a:t>
            </a:r>
            <a:r>
              <a:rPr lang="zh-CN" altLang="en-US" sz="1400" i="1"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1" name="矩形 10"/>
          <p:cNvSpPr/>
          <p:nvPr/>
        </p:nvSpPr>
        <p:spPr>
          <a:xfrm>
            <a:off x="1219290" y="1930194"/>
            <a:ext cx="6175793" cy="338554"/>
          </a:xfrm>
          <a:prstGeom prst="rect">
            <a:avLst/>
          </a:prstGeom>
        </p:spPr>
        <p:txBody>
          <a:bodyPr wrap="none">
            <a:spAutoFit/>
          </a:bodyPr>
          <a:lstStyle/>
          <a:p>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自定义索引实现语法：</a:t>
            </a:r>
            <a:r>
              <a:rPr lang="en-US" altLang="zh-CN" sz="1600" b="1" dirty="0">
                <a:ln w="0"/>
                <a:solidFill>
                  <a:schemeClr val="tx1">
                    <a:lumMod val="65000"/>
                    <a:lumOff val="35000"/>
                  </a:schemeClr>
                </a:solidFill>
                <a:latin typeface="微软雅黑" panose="020B0503020204020204" pitchFamily="34" charset="-122"/>
                <a:ea typeface="微软雅黑" panose="020B0503020204020204" pitchFamily="34" charset="-122"/>
              </a:rPr>
              <a:t>Series</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i="1" dirty="0">
                <a:ln w="0"/>
                <a:solidFill>
                  <a:schemeClr val="tx1">
                    <a:lumMod val="65000"/>
                    <a:lumOff val="35000"/>
                  </a:schemeClr>
                </a:solidFill>
                <a:latin typeface="微软雅黑" panose="020B0503020204020204" pitchFamily="34" charset="-122"/>
                <a:ea typeface="微软雅黑" panose="020B0503020204020204" pitchFamily="34" charset="-122"/>
              </a:rPr>
              <a:t>列表对象</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i="1" dirty="0">
                <a:ln w="0"/>
                <a:solidFill>
                  <a:schemeClr val="tx1">
                    <a:lumMod val="65000"/>
                    <a:lumOff val="35000"/>
                  </a:schemeClr>
                </a:solidFill>
                <a:latin typeface="微软雅黑" panose="020B0503020204020204" pitchFamily="34" charset="-122"/>
                <a:ea typeface="微软雅黑" panose="020B0503020204020204" pitchFamily="34" charset="-122"/>
              </a:rPr>
              <a:t>index = </a:t>
            </a:r>
            <a:r>
              <a:rPr lang="zh-CN" altLang="en-US" sz="1600" i="1" dirty="0">
                <a:ln w="0"/>
                <a:solidFill>
                  <a:schemeClr val="tx1">
                    <a:lumMod val="65000"/>
                    <a:lumOff val="35000"/>
                  </a:schemeClr>
                </a:solidFill>
                <a:latin typeface="微软雅黑" panose="020B0503020204020204" pitchFamily="34" charset="-122"/>
                <a:ea typeface="微软雅黑" panose="020B0503020204020204" pitchFamily="34" charset="-122"/>
              </a:rPr>
              <a:t>索引列表对象</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6016227" y="3340824"/>
            <a:ext cx="424471" cy="984434"/>
          </a:xfrm>
          <a:prstGeom prst="rect">
            <a:avLst/>
          </a:prstGeom>
          <a:noFill/>
          <a:ln w="28575">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anim calcmode="lin" valueType="num">
                                      <p:cBhvr>
                                        <p:cTn id="17" dur="500" fill="hold"/>
                                        <p:tgtEl>
                                          <p:spTgt spid="14"/>
                                        </p:tgtEl>
                                        <p:attrNameLst>
                                          <p:attrName>ppt_x</p:attrName>
                                        </p:attrNameLst>
                                      </p:cBhvr>
                                      <p:tavLst>
                                        <p:tav tm="0">
                                          <p:val>
                                            <p:strVal val="#ppt_x"/>
                                          </p:val>
                                        </p:tav>
                                        <p:tav tm="100000">
                                          <p:val>
                                            <p:strVal val="#ppt_x"/>
                                          </p:val>
                                        </p:tav>
                                      </p:tavLst>
                                    </p:anim>
                                    <p:anim calcmode="lin" valueType="num">
                                      <p:cBhvr>
                                        <p:cTn id="18"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anim calcmode="lin" valueType="num">
                                      <p:cBhvr>
                                        <p:cTn id="24" dur="500" fill="hold"/>
                                        <p:tgtEl>
                                          <p:spTgt spid="15"/>
                                        </p:tgtEl>
                                        <p:attrNameLst>
                                          <p:attrName>ppt_x</p:attrName>
                                        </p:attrNameLst>
                                      </p:cBhvr>
                                      <p:tavLst>
                                        <p:tav tm="0">
                                          <p:val>
                                            <p:strVal val="#ppt_x"/>
                                          </p:val>
                                        </p:tav>
                                        <p:tav tm="100000">
                                          <p:val>
                                            <p:strVal val="#ppt_x"/>
                                          </p:val>
                                        </p:tav>
                                      </p:tavLst>
                                    </p:anim>
                                    <p:anim calcmode="lin" valueType="num">
                                      <p:cBhvr>
                                        <p:cTn id="25" dur="500" fill="hold"/>
                                        <p:tgtEl>
                                          <p:spTgt spid="15"/>
                                        </p:tgtEl>
                                        <p:attrNameLst>
                                          <p:attrName>ppt_y</p:attrName>
                                        </p:attrNameLst>
                                      </p:cBhvr>
                                      <p:tavLst>
                                        <p:tav tm="0">
                                          <p:val>
                                            <p:strVal val="#ppt_y+.1"/>
                                          </p:val>
                                        </p:tav>
                                        <p:tav tm="100000">
                                          <p:val>
                                            <p:strVal val="#ppt_y"/>
                                          </p:val>
                                        </p:tav>
                                      </p:tavLst>
                                    </p:anim>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p:bldP spid="11" grpId="0"/>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Series</a:t>
            </a:r>
            <a:r>
              <a:rPr lang="zh-CN" altLang="en-US" sz="2000" b="1" dirty="0" smtClean="0">
                <a:solidFill>
                  <a:schemeClr val="bg1">
                    <a:lumMod val="95000"/>
                  </a:schemeClr>
                </a:solidFill>
              </a:rPr>
              <a:t>对象</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3" name="矩形 12"/>
          <p:cNvSpPr/>
          <p:nvPr/>
        </p:nvSpPr>
        <p:spPr>
          <a:xfrm>
            <a:off x="958033" y="1016493"/>
            <a:ext cx="10246906" cy="41819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与普通</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NumPy</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数组相比，我们可以通过索引的方式选取</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Series</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中的单个或一组值。</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4" name="标题 1"/>
          <p:cNvSpPr txBox="1"/>
          <p:nvPr/>
        </p:nvSpPr>
        <p:spPr>
          <a:xfrm>
            <a:off x="1355329" y="2818311"/>
            <a:ext cx="4784214" cy="2400223"/>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a:solidFill>
                  <a:schemeClr val="accent6"/>
                </a:solidFill>
              </a:rPr>
              <a:t># </a:t>
            </a:r>
            <a:r>
              <a:rPr lang="zh-CN" altLang="en-US" sz="1400" dirty="0">
                <a:solidFill>
                  <a:schemeClr val="accent6"/>
                </a:solidFill>
              </a:rPr>
              <a:t>通过索引查找对应</a:t>
            </a:r>
            <a:r>
              <a:rPr lang="en-US" altLang="zh-CN" sz="1400" dirty="0">
                <a:solidFill>
                  <a:schemeClr val="accent6"/>
                </a:solidFill>
              </a:rPr>
              <a:t>value</a:t>
            </a:r>
            <a:r>
              <a:rPr lang="zh-CN" altLang="en-US" sz="1400" dirty="0">
                <a:solidFill>
                  <a:schemeClr val="accent6"/>
                </a:solidFill>
              </a:rPr>
              <a:t>值</a:t>
            </a:r>
            <a:endParaRPr lang="zh-CN" altLang="en-US" sz="1400" dirty="0">
              <a:solidFill>
                <a:schemeClr val="accent6"/>
              </a:solidFill>
            </a:endParaRPr>
          </a:p>
          <a:p>
            <a:pPr>
              <a:lnSpc>
                <a:spcPct val="1500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obj</a:t>
            </a:r>
            <a:r>
              <a:rPr lang="en-US" altLang="zh-CN" sz="1400" dirty="0">
                <a:solidFill>
                  <a:schemeClr val="accent2"/>
                </a:solidFill>
              </a:rPr>
              <a:t>['a2']</a:t>
            </a:r>
            <a:endParaRPr lang="en-US" altLang="zh-CN" sz="1400" dirty="0">
              <a:solidFill>
                <a:schemeClr val="accent2"/>
              </a:solidFill>
            </a:endParaRPr>
          </a:p>
          <a:p>
            <a:pPr>
              <a:lnSpc>
                <a:spcPct val="150000"/>
              </a:lnSpc>
            </a:pPr>
            <a:r>
              <a:rPr lang="en-US" altLang="zh-CN" sz="1400" dirty="0">
                <a:solidFill>
                  <a:schemeClr val="accent6"/>
                </a:solidFill>
              </a:rPr>
              <a:t># </a:t>
            </a:r>
            <a:r>
              <a:rPr lang="zh-CN" altLang="en-US" sz="1400" dirty="0">
                <a:solidFill>
                  <a:schemeClr val="accent6"/>
                </a:solidFill>
              </a:rPr>
              <a:t>给指定索引</a:t>
            </a:r>
            <a:r>
              <a:rPr lang="en-US" altLang="zh-CN" sz="1400" dirty="0">
                <a:solidFill>
                  <a:schemeClr val="accent6"/>
                </a:solidFill>
              </a:rPr>
              <a:t>value</a:t>
            </a:r>
            <a:r>
              <a:rPr lang="zh-CN" altLang="en-US" sz="1400" dirty="0">
                <a:solidFill>
                  <a:schemeClr val="accent6"/>
                </a:solidFill>
              </a:rPr>
              <a:t>值赋值</a:t>
            </a:r>
            <a:endParaRPr lang="zh-CN" altLang="en-US" sz="1400" dirty="0">
              <a:solidFill>
                <a:schemeClr val="accent6"/>
              </a:solidFill>
            </a:endParaRPr>
          </a:p>
          <a:p>
            <a:pPr>
              <a:lnSpc>
                <a:spcPct val="150000"/>
              </a:lnSpc>
            </a:pPr>
            <a:r>
              <a:rPr lang="en-US" altLang="zh-CN" sz="1400" dirty="0" err="1">
                <a:solidFill>
                  <a:schemeClr val="tx1">
                    <a:lumMod val="65000"/>
                    <a:lumOff val="35000"/>
                  </a:schemeClr>
                </a:solidFill>
              </a:rPr>
              <a:t>obj</a:t>
            </a:r>
            <a:r>
              <a:rPr lang="en-US" altLang="zh-CN" sz="1400" dirty="0">
                <a:solidFill>
                  <a:schemeClr val="accent2"/>
                </a:solidFill>
              </a:rPr>
              <a:t>['a3'] </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dd</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ndParaRPr>
          </a:p>
          <a:p>
            <a:pPr>
              <a:lnSpc>
                <a:spcPct val="1500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obj</a:t>
            </a:r>
            <a:r>
              <a:rPr lang="en-US" altLang="zh-CN" sz="1400" dirty="0">
                <a:solidFill>
                  <a:schemeClr val="tx1">
                    <a:lumMod val="65000"/>
                    <a:lumOff val="35000"/>
                  </a:schemeClr>
                </a:solidFill>
              </a:rPr>
              <a:t>['a3']</a:t>
            </a:r>
            <a:endParaRPr lang="en-US" altLang="zh-CN" sz="1400" dirty="0">
              <a:solidFill>
                <a:schemeClr val="tx1">
                  <a:lumMod val="65000"/>
                  <a:lumOff val="35000"/>
                </a:schemeClr>
              </a:solidFill>
            </a:endParaRPr>
          </a:p>
          <a:p>
            <a:pPr>
              <a:lnSpc>
                <a:spcPct val="150000"/>
              </a:lnSpc>
            </a:pPr>
            <a:r>
              <a:rPr lang="en-US" altLang="zh-CN" sz="1400" dirty="0">
                <a:solidFill>
                  <a:schemeClr val="accent6"/>
                </a:solidFill>
              </a:rPr>
              <a:t># </a:t>
            </a:r>
            <a:r>
              <a:rPr lang="zh-CN" altLang="en-US" sz="1400" dirty="0">
                <a:solidFill>
                  <a:schemeClr val="accent6"/>
                </a:solidFill>
              </a:rPr>
              <a:t>输出指定范围区域的</a:t>
            </a:r>
            <a:r>
              <a:rPr lang="zh-CN" altLang="en-US" sz="1400" dirty="0" smtClean="0">
                <a:solidFill>
                  <a:schemeClr val="accent6"/>
                </a:solidFill>
              </a:rPr>
              <a:t>索引值列表</a:t>
            </a:r>
            <a:endParaRPr lang="zh-CN" altLang="en-US" sz="1400" dirty="0">
              <a:solidFill>
                <a:schemeClr val="accent6"/>
              </a:solidFill>
            </a:endParaRPr>
          </a:p>
          <a:p>
            <a:pPr>
              <a:lnSpc>
                <a:spcPct val="1500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obj</a:t>
            </a:r>
            <a:r>
              <a:rPr lang="en-US" altLang="zh-CN" sz="1400" dirty="0">
                <a:solidFill>
                  <a:schemeClr val="accent2"/>
                </a:solidFill>
              </a:rPr>
              <a:t>[['a1','a3']]</a:t>
            </a:r>
            <a:endParaRPr lang="en-US" altLang="zh-CN" sz="1400" dirty="0" smtClean="0">
              <a:solidFill>
                <a:schemeClr val="accent2"/>
              </a:solidFill>
            </a:endParaRPr>
          </a:p>
        </p:txBody>
      </p:sp>
      <p:sp>
        <p:nvSpPr>
          <p:cNvPr id="15" name="标题 1"/>
          <p:cNvSpPr txBox="1"/>
          <p:nvPr/>
        </p:nvSpPr>
        <p:spPr>
          <a:xfrm>
            <a:off x="5754969" y="2818311"/>
            <a:ext cx="3185831" cy="2688124"/>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smtClean="0">
                <a:solidFill>
                  <a:schemeClr val="accent6">
                    <a:lumMod val="60000"/>
                    <a:lumOff val="40000"/>
                  </a:schemeClr>
                </a:solidFill>
              </a:rPr>
              <a:t>## </a:t>
            </a:r>
            <a:r>
              <a:rPr lang="en-US" altLang="zh-CN" sz="1400" dirty="0" err="1" smtClean="0">
                <a:solidFill>
                  <a:schemeClr val="accent6">
                    <a:lumMod val="60000"/>
                    <a:lumOff val="40000"/>
                  </a:schemeClr>
                </a:solidFill>
              </a:rPr>
              <a:t>obj</a:t>
            </a:r>
            <a:r>
              <a:rPr lang="en-US" altLang="zh-CN" sz="1400" dirty="0" smtClean="0">
                <a:solidFill>
                  <a:schemeClr val="accent6">
                    <a:lumMod val="60000"/>
                    <a:lumOff val="40000"/>
                  </a:schemeClr>
                </a:solidFill>
              </a:rPr>
              <a:t>[</a:t>
            </a:r>
            <a:r>
              <a:rPr lang="zh-CN" altLang="en-US" sz="1400" dirty="0" smtClean="0">
                <a:solidFill>
                  <a:schemeClr val="accent6">
                    <a:lumMod val="60000"/>
                    <a:lumOff val="40000"/>
                  </a:schemeClr>
                </a:solidFill>
              </a:rPr>
              <a:t>‘</a:t>
            </a:r>
            <a:r>
              <a:rPr lang="en-US" altLang="zh-CN" sz="1400" dirty="0" smtClean="0">
                <a:solidFill>
                  <a:schemeClr val="accent6">
                    <a:lumMod val="60000"/>
                    <a:lumOff val="40000"/>
                  </a:schemeClr>
                </a:solidFill>
              </a:rPr>
              <a:t>a2</a:t>
            </a:r>
            <a:r>
              <a:rPr lang="zh-CN" altLang="en-US" sz="1400" dirty="0" smtClean="0">
                <a:solidFill>
                  <a:schemeClr val="accent6">
                    <a:lumMod val="60000"/>
                    <a:lumOff val="40000"/>
                  </a:schemeClr>
                </a:solidFill>
              </a:rPr>
              <a:t>’</a:t>
            </a:r>
            <a:r>
              <a:rPr lang="en-US" altLang="zh-CN" sz="1400" dirty="0" smtClean="0">
                <a:solidFill>
                  <a:schemeClr val="accent6">
                    <a:lumMod val="60000"/>
                    <a:lumOff val="40000"/>
                  </a:schemeClr>
                </a:solidFill>
              </a:rPr>
              <a:t>]</a:t>
            </a:r>
            <a:r>
              <a:rPr lang="zh-CN" altLang="en-US" sz="1400" dirty="0" smtClean="0">
                <a:solidFill>
                  <a:schemeClr val="accent6">
                    <a:lumMod val="60000"/>
                    <a:lumOff val="40000"/>
                  </a:schemeClr>
                </a:solidFill>
              </a:rPr>
              <a:t>输出 </a:t>
            </a:r>
            <a:r>
              <a:rPr lang="en-US" altLang="zh-CN" sz="1400" dirty="0" smtClean="0">
                <a:solidFill>
                  <a:schemeClr val="accent6">
                    <a:lumMod val="60000"/>
                    <a:lumOff val="40000"/>
                  </a:schemeClr>
                </a:solidFill>
              </a:rPr>
              <a:t>##</a:t>
            </a:r>
            <a:endParaRPr lang="en-US" altLang="zh-CN" sz="1400" dirty="0" smtClean="0">
              <a:solidFill>
                <a:schemeClr val="accent6">
                  <a:lumMod val="60000"/>
                  <a:lumOff val="40000"/>
                </a:schemeClr>
              </a:solidFill>
            </a:endParaRPr>
          </a:p>
          <a:p>
            <a:pPr>
              <a:lnSpc>
                <a:spcPct val="150000"/>
              </a:lnSpc>
            </a:pPr>
            <a:r>
              <a:rPr lang="en-US" altLang="zh-CN" sz="1400" dirty="0">
                <a:solidFill>
                  <a:schemeClr val="bg1">
                    <a:lumMod val="95000"/>
                  </a:schemeClr>
                </a:solidFill>
              </a:rPr>
              <a:t>bb  </a:t>
            </a:r>
            <a:endParaRPr lang="en-US" altLang="zh-CN" sz="1400" dirty="0" smtClean="0">
              <a:solidFill>
                <a:schemeClr val="bg1">
                  <a:lumMod val="95000"/>
                </a:schemeClr>
              </a:solidFill>
            </a:endParaRPr>
          </a:p>
          <a:p>
            <a:pPr>
              <a:lnSpc>
                <a:spcPct val="150000"/>
              </a:lnSpc>
            </a:pPr>
            <a:r>
              <a:rPr lang="en-US" altLang="zh-CN" sz="1400" dirty="0">
                <a:solidFill>
                  <a:schemeClr val="accent6">
                    <a:lumMod val="60000"/>
                    <a:lumOff val="40000"/>
                  </a:schemeClr>
                </a:solidFill>
              </a:rPr>
              <a:t>## </a:t>
            </a:r>
            <a:r>
              <a:rPr lang="en-US" altLang="zh-CN" sz="1400" dirty="0" err="1">
                <a:solidFill>
                  <a:schemeClr val="accent6">
                    <a:lumMod val="60000"/>
                    <a:lumOff val="40000"/>
                  </a:schemeClr>
                </a:solidFill>
              </a:rPr>
              <a:t>obj</a:t>
            </a:r>
            <a:r>
              <a:rPr lang="en-US" altLang="zh-CN" sz="1400" dirty="0">
                <a:solidFill>
                  <a:schemeClr val="accent6">
                    <a:lumMod val="60000"/>
                    <a:lumOff val="40000"/>
                  </a:schemeClr>
                </a:solidFill>
              </a:rPr>
              <a:t>[</a:t>
            </a:r>
            <a:r>
              <a:rPr lang="zh-CN" altLang="en-US" sz="1400" dirty="0">
                <a:solidFill>
                  <a:schemeClr val="accent6">
                    <a:lumMod val="60000"/>
                    <a:lumOff val="40000"/>
                  </a:schemeClr>
                </a:solidFill>
              </a:rPr>
              <a:t>‘</a:t>
            </a:r>
            <a:r>
              <a:rPr lang="en-US" altLang="zh-CN" sz="1400" dirty="0" smtClean="0">
                <a:solidFill>
                  <a:schemeClr val="accent6">
                    <a:lumMod val="60000"/>
                    <a:lumOff val="40000"/>
                  </a:schemeClr>
                </a:solidFill>
              </a:rPr>
              <a:t>a3</a:t>
            </a:r>
            <a:r>
              <a:rPr lang="zh-CN" altLang="en-US" sz="1400" dirty="0" smtClean="0">
                <a:solidFill>
                  <a:schemeClr val="accent6">
                    <a:lumMod val="60000"/>
                    <a:lumOff val="40000"/>
                  </a:schemeClr>
                </a:solidFill>
              </a:rPr>
              <a:t>’</a:t>
            </a:r>
            <a:r>
              <a:rPr lang="en-US" altLang="zh-CN" sz="1400" dirty="0">
                <a:solidFill>
                  <a:schemeClr val="accent6">
                    <a:lumMod val="60000"/>
                    <a:lumOff val="40000"/>
                  </a:schemeClr>
                </a:solidFill>
              </a:rPr>
              <a:t>]</a:t>
            </a:r>
            <a:r>
              <a:rPr lang="zh-CN" altLang="en-US" sz="1400" dirty="0">
                <a:solidFill>
                  <a:schemeClr val="accent6">
                    <a:lumMod val="60000"/>
                    <a:lumOff val="40000"/>
                  </a:schemeClr>
                </a:solidFill>
              </a:rPr>
              <a:t>输出 </a:t>
            </a:r>
            <a:r>
              <a:rPr lang="en-US" altLang="zh-CN" sz="1400" dirty="0" smtClean="0">
                <a:solidFill>
                  <a:schemeClr val="accent6">
                    <a:lumMod val="60000"/>
                    <a:lumOff val="40000"/>
                  </a:schemeClr>
                </a:solidFill>
              </a:rPr>
              <a:t>##</a:t>
            </a:r>
            <a:r>
              <a:rPr lang="en-US" altLang="zh-CN" sz="1400" dirty="0" smtClean="0">
                <a:solidFill>
                  <a:schemeClr val="bg1">
                    <a:lumMod val="95000"/>
                  </a:schemeClr>
                </a:solidFill>
              </a:rPr>
              <a:t>                                                                                  </a:t>
            </a:r>
            <a:endParaRPr lang="en-US" altLang="zh-CN" sz="1400" dirty="0">
              <a:solidFill>
                <a:schemeClr val="bg1">
                  <a:lumMod val="95000"/>
                </a:schemeClr>
              </a:solidFill>
            </a:endParaRPr>
          </a:p>
          <a:p>
            <a:pPr>
              <a:lnSpc>
                <a:spcPct val="150000"/>
              </a:lnSpc>
            </a:pPr>
            <a:r>
              <a:rPr lang="en-US" altLang="zh-CN" sz="1400" dirty="0" err="1" smtClean="0">
                <a:solidFill>
                  <a:schemeClr val="bg1">
                    <a:lumMod val="95000"/>
                  </a:schemeClr>
                </a:solidFill>
              </a:rPr>
              <a:t>Dd</a:t>
            </a:r>
            <a:endParaRPr lang="en-US" altLang="zh-CN" sz="1400" dirty="0" smtClean="0">
              <a:solidFill>
                <a:schemeClr val="bg1">
                  <a:lumMod val="95000"/>
                </a:schemeClr>
              </a:solidFill>
            </a:endParaRPr>
          </a:p>
          <a:p>
            <a:pPr>
              <a:lnSpc>
                <a:spcPct val="150000"/>
              </a:lnSpc>
            </a:pPr>
            <a:r>
              <a:rPr lang="en-US" altLang="zh-CN" sz="1400" dirty="0">
                <a:solidFill>
                  <a:schemeClr val="accent6">
                    <a:lumMod val="60000"/>
                    <a:lumOff val="40000"/>
                  </a:schemeClr>
                </a:solidFill>
              </a:rPr>
              <a:t>## </a:t>
            </a:r>
            <a:r>
              <a:rPr lang="en-US" altLang="zh-CN" sz="1400" dirty="0" err="1">
                <a:solidFill>
                  <a:schemeClr val="accent6">
                    <a:lumMod val="60000"/>
                    <a:lumOff val="40000"/>
                  </a:schemeClr>
                </a:solidFill>
              </a:rPr>
              <a:t>obj</a:t>
            </a:r>
            <a:r>
              <a:rPr lang="en-US" altLang="zh-CN" sz="1400" dirty="0">
                <a:solidFill>
                  <a:schemeClr val="accent6">
                    <a:lumMod val="60000"/>
                    <a:lumOff val="40000"/>
                  </a:schemeClr>
                </a:solidFill>
              </a:rPr>
              <a:t>[</a:t>
            </a:r>
            <a:r>
              <a:rPr lang="zh-CN" altLang="en-US" sz="1400" dirty="0">
                <a:solidFill>
                  <a:schemeClr val="accent6">
                    <a:lumMod val="60000"/>
                    <a:lumOff val="40000"/>
                  </a:schemeClr>
                </a:solidFill>
              </a:rPr>
              <a:t>‘</a:t>
            </a:r>
            <a:r>
              <a:rPr lang="en-US" altLang="zh-CN" sz="1400" dirty="0" smtClean="0">
                <a:solidFill>
                  <a:schemeClr val="accent6">
                    <a:lumMod val="60000"/>
                    <a:lumOff val="40000"/>
                  </a:schemeClr>
                </a:solidFill>
              </a:rPr>
              <a:t>a1</a:t>
            </a:r>
            <a:r>
              <a:rPr lang="zh-CN" altLang="en-US" sz="1400" dirty="0" smtClean="0">
                <a:solidFill>
                  <a:schemeClr val="accent6">
                    <a:lumMod val="60000"/>
                    <a:lumOff val="40000"/>
                  </a:schemeClr>
                </a:solidFill>
              </a:rPr>
              <a:t>’</a:t>
            </a:r>
            <a:r>
              <a:rPr lang="en-US" altLang="zh-CN" sz="1400" dirty="0" smtClean="0">
                <a:solidFill>
                  <a:schemeClr val="accent6">
                    <a:lumMod val="60000"/>
                    <a:lumOff val="40000"/>
                  </a:schemeClr>
                </a:solidFill>
              </a:rPr>
              <a:t>,’a3’]</a:t>
            </a:r>
            <a:r>
              <a:rPr lang="zh-CN" altLang="en-US" sz="1400" dirty="0">
                <a:solidFill>
                  <a:schemeClr val="accent6">
                    <a:lumMod val="60000"/>
                    <a:lumOff val="40000"/>
                  </a:schemeClr>
                </a:solidFill>
              </a:rPr>
              <a:t>输出 </a:t>
            </a:r>
            <a:r>
              <a:rPr lang="en-US" altLang="zh-CN" sz="1400" dirty="0" smtClean="0">
                <a:solidFill>
                  <a:schemeClr val="accent6">
                    <a:lumMod val="60000"/>
                    <a:lumOff val="40000"/>
                  </a:schemeClr>
                </a:solidFill>
              </a:rPr>
              <a:t>##</a:t>
            </a:r>
            <a:r>
              <a:rPr lang="en-US" altLang="zh-CN" sz="1400" dirty="0" smtClean="0">
                <a:solidFill>
                  <a:schemeClr val="bg1">
                    <a:lumMod val="95000"/>
                  </a:schemeClr>
                </a:solidFill>
              </a:rPr>
              <a:t>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a1    aa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a3    </a:t>
            </a:r>
            <a:r>
              <a:rPr lang="en-US" altLang="zh-CN" sz="1400" dirty="0" err="1">
                <a:solidFill>
                  <a:schemeClr val="bg1">
                    <a:lumMod val="95000"/>
                  </a:schemeClr>
                </a:solidFill>
              </a:rPr>
              <a:t>dd</a:t>
            </a:r>
            <a:r>
              <a:rPr lang="en-US" altLang="zh-CN" sz="1400" dirty="0">
                <a:solidFill>
                  <a:schemeClr val="bg1">
                    <a:lumMod val="95000"/>
                  </a:schemeClr>
                </a:solidFill>
              </a:rPr>
              <a:t>                                                                              </a:t>
            </a:r>
            <a:endParaRPr lang="en-US" altLang="zh-CN" sz="1400" dirty="0">
              <a:solidFill>
                <a:schemeClr val="bg1">
                  <a:lumMod val="95000"/>
                </a:schemeClr>
              </a:solidFill>
            </a:endParaRPr>
          </a:p>
          <a:p>
            <a:pPr>
              <a:lnSpc>
                <a:spcPct val="150000"/>
              </a:lnSpc>
            </a:pPr>
            <a:r>
              <a:rPr lang="en-US" altLang="zh-CN" sz="1400" dirty="0" err="1">
                <a:solidFill>
                  <a:schemeClr val="bg1">
                    <a:lumMod val="95000"/>
                  </a:schemeClr>
                </a:solidFill>
              </a:rPr>
              <a:t>dtype</a:t>
            </a:r>
            <a:r>
              <a:rPr lang="en-US" altLang="zh-CN" sz="1400" dirty="0">
                <a:solidFill>
                  <a:schemeClr val="bg1">
                    <a:lumMod val="95000"/>
                  </a:schemeClr>
                </a:solidFill>
              </a:rPr>
              <a:t>: object </a:t>
            </a:r>
            <a:r>
              <a:rPr lang="en-US" altLang="zh-CN" sz="1400" dirty="0" smtClean="0">
                <a:solidFill>
                  <a:schemeClr val="bg1">
                    <a:lumMod val="95000"/>
                  </a:schemeClr>
                </a:solidFill>
              </a:rPr>
              <a:t>                                                               </a:t>
            </a:r>
            <a:endParaRPr lang="en-US" altLang="zh-CN" sz="1400" dirty="0" smtClean="0">
              <a:solidFill>
                <a:schemeClr val="bg1">
                  <a:lumMod val="95000"/>
                </a:schemeClr>
              </a:solidFill>
            </a:endParaRPr>
          </a:p>
        </p:txBody>
      </p:sp>
      <p:sp>
        <p:nvSpPr>
          <p:cNvPr id="16" name="矩形 15"/>
          <p:cNvSpPr/>
          <p:nvPr/>
        </p:nvSpPr>
        <p:spPr>
          <a:xfrm>
            <a:off x="1219290" y="2306997"/>
            <a:ext cx="2272665" cy="337185"/>
          </a:xfrm>
          <a:prstGeom prst="rect">
            <a:avLst/>
          </a:prstGeom>
        </p:spPr>
        <p:txBody>
          <a:bodyPr wrap="none">
            <a:spAutoFit/>
          </a:bodyPr>
          <a:lstStyle/>
          <a:p>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示例：自定义缩影实现</a:t>
            </a:r>
            <a:r>
              <a:rPr lang="en-US" altLang="zh-CN"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1" name="矩形 10"/>
          <p:cNvSpPr/>
          <p:nvPr/>
        </p:nvSpPr>
        <p:spPr>
          <a:xfrm>
            <a:off x="1219290" y="1563757"/>
            <a:ext cx="5433603" cy="338554"/>
          </a:xfrm>
          <a:prstGeom prst="rect">
            <a:avLst/>
          </a:prstGeom>
        </p:spPr>
        <p:txBody>
          <a:bodyPr wrap="none">
            <a:spAutoFit/>
          </a:bodyPr>
          <a:lstStyle/>
          <a:p>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通过索引取值的语法：</a:t>
            </a: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series</a:t>
            </a: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对象</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i="1" dirty="0" smtClean="0">
                <a:ln w="0"/>
                <a:solidFill>
                  <a:schemeClr val="tx1">
                    <a:lumMod val="65000"/>
                    <a:lumOff val="35000"/>
                  </a:schemeClr>
                </a:solidFill>
                <a:latin typeface="微软雅黑" panose="020B0503020204020204" pitchFamily="34" charset="-122"/>
                <a:ea typeface="微软雅黑" panose="020B0503020204020204" pitchFamily="34" charset="-122"/>
              </a:rPr>
              <a:t>索引值 </a:t>
            </a:r>
            <a:r>
              <a:rPr lang="zh-CN" altLang="en-US" sz="1600" b="1" i="1" dirty="0" smtClean="0">
                <a:ln w="0"/>
                <a:solidFill>
                  <a:schemeClr val="tx1">
                    <a:lumMod val="65000"/>
                    <a:lumOff val="35000"/>
                  </a:schemeClr>
                </a:solidFill>
                <a:latin typeface="微软雅黑" panose="020B0503020204020204" pitchFamily="34" charset="-122"/>
                <a:ea typeface="微软雅黑" panose="020B0503020204020204" pitchFamily="34" charset="-122"/>
              </a:rPr>
              <a:t>或 </a:t>
            </a:r>
            <a:r>
              <a:rPr lang="zh-CN" altLang="en-US" sz="1600" i="1" dirty="0" smtClean="0">
                <a:ln w="0"/>
                <a:solidFill>
                  <a:schemeClr val="tx1">
                    <a:lumMod val="65000"/>
                    <a:lumOff val="35000"/>
                  </a:schemeClr>
                </a:solidFill>
                <a:latin typeface="微软雅黑" panose="020B0503020204020204" pitchFamily="34" charset="-122"/>
                <a:ea typeface="微软雅黑" panose="020B0503020204020204" pitchFamily="34" charset="-122"/>
              </a:rPr>
              <a:t>索引值列表 </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anim calcmode="lin" valueType="num">
                                      <p:cBhvr>
                                        <p:cTn id="17" dur="500" fill="hold"/>
                                        <p:tgtEl>
                                          <p:spTgt spid="14"/>
                                        </p:tgtEl>
                                        <p:attrNameLst>
                                          <p:attrName>ppt_x</p:attrName>
                                        </p:attrNameLst>
                                      </p:cBhvr>
                                      <p:tavLst>
                                        <p:tav tm="0">
                                          <p:val>
                                            <p:strVal val="#ppt_x"/>
                                          </p:val>
                                        </p:tav>
                                        <p:tav tm="100000">
                                          <p:val>
                                            <p:strVal val="#ppt_x"/>
                                          </p:val>
                                        </p:tav>
                                      </p:tavLst>
                                    </p:anim>
                                    <p:anim calcmode="lin" valueType="num">
                                      <p:cBhvr>
                                        <p:cTn id="18"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anim calcmode="lin" valueType="num">
                                      <p:cBhvr>
                                        <p:cTn id="24" dur="500" fill="hold"/>
                                        <p:tgtEl>
                                          <p:spTgt spid="15"/>
                                        </p:tgtEl>
                                        <p:attrNameLst>
                                          <p:attrName>ppt_x</p:attrName>
                                        </p:attrNameLst>
                                      </p:cBhvr>
                                      <p:tavLst>
                                        <p:tav tm="0">
                                          <p:val>
                                            <p:strVal val="#ppt_x"/>
                                          </p:val>
                                        </p:tav>
                                        <p:tav tm="100000">
                                          <p:val>
                                            <p:strVal val="#ppt_x"/>
                                          </p:val>
                                        </p:tav>
                                      </p:tavLst>
                                    </p:anim>
                                    <p:anim calcmode="lin" valueType="num">
                                      <p:cBhvr>
                                        <p:cTn id="25"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p:bldP spid="11" grpId="0"/>
    </p:bldLst>
  </p:timing>
</p:sld>
</file>

<file path=ppt/tags/tag1.xml><?xml version="1.0" encoding="utf-8"?>
<p:tagLst xmlns:p="http://schemas.openxmlformats.org/presentationml/2006/main">
  <p:tag name="KSO_WM_UNIT_TABLE_BEAUTIFY" val="smartTable{e13f2ba1-c2fe-49c8-bd12-770ee9a76161}"/>
</p:tagLst>
</file>

<file path=ppt/tags/tag2.xml><?xml version="1.0" encoding="utf-8"?>
<p:tagLst xmlns:p="http://schemas.openxmlformats.org/presentationml/2006/main">
  <p:tag name="KSO_WM_UNIT_TABLE_BEAUTIFY" val="smartTable{58a91801-5c17-4f17-ac84-21e88f4dfac3}"/>
</p:tagLst>
</file>

<file path=ppt/tags/tag3.xml><?xml version="1.0" encoding="utf-8"?>
<p:tagLst xmlns:p="http://schemas.openxmlformats.org/presentationml/2006/main">
  <p:tag name="KSO_WM_UNIT_TABLE_BEAUTIFY" val="smartTable{afc1b05e-b692-4be1-8518-90945182bc4c}"/>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38947</Words>
  <Application>WPS 演示</Application>
  <PresentationFormat>宽屏</PresentationFormat>
  <Paragraphs>1318</Paragraphs>
  <Slides>49</Slides>
  <Notes>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49</vt:i4>
      </vt:variant>
    </vt:vector>
  </HeadingPairs>
  <TitlesOfParts>
    <vt:vector size="57" baseType="lpstr">
      <vt:lpstr>Arial</vt:lpstr>
      <vt:lpstr>宋体</vt:lpstr>
      <vt:lpstr>Wingdings</vt:lpstr>
      <vt:lpstr>微软雅黑</vt:lpstr>
      <vt:lpstr>Calibri</vt:lpstr>
      <vt:lpstr>Arial Unicode MS</vt:lpstr>
      <vt:lpstr>Calibri Light</vt:lpstr>
      <vt:lpstr>Office 主题</vt:lpstr>
      <vt:lpstr>第03章：Pandas模块-基础入门</vt:lpstr>
      <vt:lpstr>PowerPoint 演示文稿</vt:lpstr>
      <vt:lpstr>1. Pandas核心对象Series和DataFrame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基本功能</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 !</vt:lpstr>
    </vt:vector>
  </TitlesOfParts>
  <Company>Personal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alvin yan</dc:creator>
  <cp:lastModifiedBy>浮生一悠闲</cp:lastModifiedBy>
  <cp:revision>5289</cp:revision>
  <dcterms:created xsi:type="dcterms:W3CDTF">2017-04-17T02:08:00Z</dcterms:created>
  <dcterms:modified xsi:type="dcterms:W3CDTF">2020-09-22T14:29:24Z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0x0101001C1CD24E73C1714489CCBBEDDFA4662A</vt:lpwstr>
  </property>
  <property fmtid="{D5CDD505-2E9C-101B-9397-08002B2CF9AE}" pid="3" name="KSOProductBuildVer">
    <vt:lpwstr>2052-11.1.0.9999</vt:lpwstr>
  </property>
</Properties>
</file>