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1EDBF6-21E6-4C0A-A490-9F82388054B2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5"/>
            <p14:sldId id="266"/>
            <p14:sldId id="264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7640" autoAdjust="0"/>
  </p:normalViewPr>
  <p:slideViewPr>
    <p:cSldViewPr snapToGrid="0">
      <p:cViewPr varScale="1">
        <p:scale>
          <a:sx n="94" d="100"/>
          <a:sy n="94" d="100"/>
        </p:scale>
        <p:origin x="9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51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D05D7-43BA-4A43-A54D-D5A5306072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FF13E4-5E0B-4386-9E40-34919E7CF0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Finding the shortest path between the pizza clusters</a:t>
          </a:r>
        </a:p>
      </dgm:t>
    </dgm:pt>
    <dgm:pt modelId="{62995E3D-8DAB-46A0-AA12-2AD8B324FBDD}" type="parTrans" cxnId="{D86C0924-2DC0-4899-BEAD-93E158C07389}">
      <dgm:prSet/>
      <dgm:spPr/>
      <dgm:t>
        <a:bodyPr/>
        <a:lstStyle/>
        <a:p>
          <a:endParaRPr lang="en-US"/>
        </a:p>
      </dgm:t>
    </dgm:pt>
    <dgm:pt modelId="{387FCE77-E48F-4F3E-80A1-53F186176A45}" type="sibTrans" cxnId="{D86C0924-2DC0-4899-BEAD-93E158C07389}">
      <dgm:prSet/>
      <dgm:spPr/>
      <dgm:t>
        <a:bodyPr/>
        <a:lstStyle/>
        <a:p>
          <a:endParaRPr lang="en-US"/>
        </a:p>
      </dgm:t>
    </dgm:pt>
    <dgm:pt modelId="{8A9634B3-090F-42F1-8F61-57369787FA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How is rating affected when Dave sees the user reviews beforehand?</a:t>
          </a:r>
        </a:p>
      </dgm:t>
    </dgm:pt>
    <dgm:pt modelId="{E6A97FBF-66FC-4655-9B6F-38D65670BBA0}" type="parTrans" cxnId="{81489F02-0E4C-48B1-A43A-A5DBDF01B961}">
      <dgm:prSet/>
      <dgm:spPr/>
      <dgm:t>
        <a:bodyPr/>
        <a:lstStyle/>
        <a:p>
          <a:endParaRPr lang="en-US"/>
        </a:p>
      </dgm:t>
    </dgm:pt>
    <dgm:pt modelId="{72DD8CDD-70A3-442A-848B-D7C79166AA41}" type="sibTrans" cxnId="{81489F02-0E4C-48B1-A43A-A5DBDF01B961}">
      <dgm:prSet/>
      <dgm:spPr/>
      <dgm:t>
        <a:bodyPr/>
        <a:lstStyle/>
        <a:p>
          <a:endParaRPr lang="en-US"/>
        </a:p>
      </dgm:t>
    </dgm:pt>
    <dgm:pt modelId="{38D64DE3-E601-4FCB-B936-513A3A3F5B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Dave’s ratings on weekdays vs. ratings on weekends</a:t>
          </a:r>
        </a:p>
      </dgm:t>
    </dgm:pt>
    <dgm:pt modelId="{ADF083D5-050C-47E1-961D-B6FA008271B8}" type="parTrans" cxnId="{F55846FC-D663-47E5-924D-349A8E02C4BB}">
      <dgm:prSet/>
      <dgm:spPr/>
      <dgm:t>
        <a:bodyPr/>
        <a:lstStyle/>
        <a:p>
          <a:endParaRPr lang="en-US"/>
        </a:p>
      </dgm:t>
    </dgm:pt>
    <dgm:pt modelId="{D858FC09-1AA4-429B-8A96-9110B5B4E299}" type="sibTrans" cxnId="{F55846FC-D663-47E5-924D-349A8E02C4BB}">
      <dgm:prSet/>
      <dgm:spPr/>
      <dgm:t>
        <a:bodyPr/>
        <a:lstStyle/>
        <a:p>
          <a:endParaRPr lang="en-US"/>
        </a:p>
      </dgm:t>
    </dgm:pt>
    <dgm:pt modelId="{0286B322-D280-4960-B447-97F2A56409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 cash-only shops rank higher than shops that accept all forms of payment?</a:t>
          </a:r>
        </a:p>
      </dgm:t>
    </dgm:pt>
    <dgm:pt modelId="{04CEA0DE-4682-491F-A8B2-E9F42A1BB7FA}" type="parTrans" cxnId="{145FB810-341E-4931-B712-D0C932C0CBFA}">
      <dgm:prSet/>
      <dgm:spPr/>
      <dgm:t>
        <a:bodyPr/>
        <a:lstStyle/>
        <a:p>
          <a:endParaRPr lang="en-US"/>
        </a:p>
      </dgm:t>
    </dgm:pt>
    <dgm:pt modelId="{09F8980C-08A2-40EB-943D-A54BDB7178F7}" type="sibTrans" cxnId="{145FB810-341E-4931-B712-D0C932C0CBFA}">
      <dgm:prSet/>
      <dgm:spPr/>
      <dgm:t>
        <a:bodyPr/>
        <a:lstStyle/>
        <a:p>
          <a:endParaRPr lang="en-US"/>
        </a:p>
      </dgm:t>
    </dgm:pt>
    <dgm:pt modelId="{B352F6D7-4579-4389-B1C9-A538C026D3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 shops with shorter </a:t>
          </a:r>
          <a:r>
            <a:rPr lang="en-US" dirty="0" err="1"/>
            <a:t>openHours</a:t>
          </a:r>
          <a:r>
            <a:rPr lang="en-US" dirty="0"/>
            <a:t> rank higher than shops with longer </a:t>
          </a:r>
          <a:r>
            <a:rPr lang="en-US" dirty="0" err="1"/>
            <a:t>openHours</a:t>
          </a:r>
          <a:r>
            <a:rPr lang="en-US" dirty="0"/>
            <a:t>?</a:t>
          </a:r>
        </a:p>
      </dgm:t>
    </dgm:pt>
    <dgm:pt modelId="{F630E94E-DD79-48CE-A027-9C5270715743}" type="parTrans" cxnId="{9511529F-A1AC-4240-8D48-FC4A55A89EA8}">
      <dgm:prSet/>
      <dgm:spPr/>
      <dgm:t>
        <a:bodyPr/>
        <a:lstStyle/>
        <a:p>
          <a:endParaRPr lang="en-US"/>
        </a:p>
      </dgm:t>
    </dgm:pt>
    <dgm:pt modelId="{57A6DF08-92EA-4F0F-BEDC-0EB663F8008F}" type="sibTrans" cxnId="{9511529F-A1AC-4240-8D48-FC4A55A89EA8}">
      <dgm:prSet/>
      <dgm:spPr/>
      <dgm:t>
        <a:bodyPr/>
        <a:lstStyle/>
        <a:p>
          <a:endParaRPr lang="en-US"/>
        </a:p>
      </dgm:t>
    </dgm:pt>
    <dgm:pt modelId="{15120EA9-BE9B-4F4C-AB90-4353C372A1C0}" type="pres">
      <dgm:prSet presAssocID="{47AD05D7-43BA-4A43-A54D-D5A530607213}" presName="root" presStyleCnt="0">
        <dgm:presLayoutVars>
          <dgm:dir/>
          <dgm:resizeHandles val="exact"/>
        </dgm:presLayoutVars>
      </dgm:prSet>
      <dgm:spPr/>
    </dgm:pt>
    <dgm:pt modelId="{4E0A833F-AF68-4EE7-813A-815B2664B10C}" type="pres">
      <dgm:prSet presAssocID="{A8FF13E4-5E0B-4386-9E40-34919E7CF03D}" presName="compNode" presStyleCnt="0"/>
      <dgm:spPr/>
    </dgm:pt>
    <dgm:pt modelId="{8D5A3D79-1B25-4F91-8DF9-B46CD83A12A0}" type="pres">
      <dgm:prSet presAssocID="{A8FF13E4-5E0B-4386-9E40-34919E7CF03D}" presName="iconBgRect" presStyleLbl="bgShp" presStyleIdx="0" presStyleCnt="5"/>
      <dgm:spPr/>
    </dgm:pt>
    <dgm:pt modelId="{F10B83B6-5456-439D-BBE8-948357D3C4D1}" type="pres">
      <dgm:prSet presAssocID="{A8FF13E4-5E0B-4386-9E40-34919E7CF0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C77B9561-5D9F-4243-A3DF-7240CED42DB1}" type="pres">
      <dgm:prSet presAssocID="{A8FF13E4-5E0B-4386-9E40-34919E7CF03D}" presName="spaceRect" presStyleCnt="0"/>
      <dgm:spPr/>
    </dgm:pt>
    <dgm:pt modelId="{F0D96401-76EA-4DBE-BE88-60EAA0FC5AB7}" type="pres">
      <dgm:prSet presAssocID="{A8FF13E4-5E0B-4386-9E40-34919E7CF03D}" presName="textRect" presStyleLbl="revTx" presStyleIdx="0" presStyleCnt="5">
        <dgm:presLayoutVars>
          <dgm:chMax val="1"/>
          <dgm:chPref val="1"/>
        </dgm:presLayoutVars>
      </dgm:prSet>
      <dgm:spPr/>
    </dgm:pt>
    <dgm:pt modelId="{CE10C59E-ABB5-4DCD-BD2E-57D2E4EE7B20}" type="pres">
      <dgm:prSet presAssocID="{387FCE77-E48F-4F3E-80A1-53F186176A45}" presName="sibTrans" presStyleCnt="0"/>
      <dgm:spPr/>
    </dgm:pt>
    <dgm:pt modelId="{4D9CEBD0-F21E-416D-9745-974CBE082035}" type="pres">
      <dgm:prSet presAssocID="{8A9634B3-090F-42F1-8F61-57369787FA50}" presName="compNode" presStyleCnt="0"/>
      <dgm:spPr/>
    </dgm:pt>
    <dgm:pt modelId="{371125B6-46DF-4DF4-8F09-288E7AE1E78E}" type="pres">
      <dgm:prSet presAssocID="{8A9634B3-090F-42F1-8F61-57369787FA50}" presName="iconBgRect" presStyleLbl="bgShp" presStyleIdx="1" presStyleCnt="5"/>
      <dgm:spPr/>
    </dgm:pt>
    <dgm:pt modelId="{62FD4C78-43D8-4824-8E41-FF05512FC7FB}" type="pres">
      <dgm:prSet presAssocID="{8A9634B3-090F-42F1-8F61-57369787FA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75061F3-D8E3-4C3E-868C-A63498E47854}" type="pres">
      <dgm:prSet presAssocID="{8A9634B3-090F-42F1-8F61-57369787FA50}" presName="spaceRect" presStyleCnt="0"/>
      <dgm:spPr/>
    </dgm:pt>
    <dgm:pt modelId="{602050FF-B8BE-4536-ACF0-BB53582E108A}" type="pres">
      <dgm:prSet presAssocID="{8A9634B3-090F-42F1-8F61-57369787FA50}" presName="textRect" presStyleLbl="revTx" presStyleIdx="1" presStyleCnt="5">
        <dgm:presLayoutVars>
          <dgm:chMax val="1"/>
          <dgm:chPref val="1"/>
        </dgm:presLayoutVars>
      </dgm:prSet>
      <dgm:spPr/>
    </dgm:pt>
    <dgm:pt modelId="{C4EB807F-01D4-4F7F-9955-331CAABDDF88}" type="pres">
      <dgm:prSet presAssocID="{72DD8CDD-70A3-442A-848B-D7C79166AA41}" presName="sibTrans" presStyleCnt="0"/>
      <dgm:spPr/>
    </dgm:pt>
    <dgm:pt modelId="{57547472-13E8-4DF1-A00C-9648BF3BF1ED}" type="pres">
      <dgm:prSet presAssocID="{38D64DE3-E601-4FCB-B936-513A3A3F5B45}" presName="compNode" presStyleCnt="0"/>
      <dgm:spPr/>
    </dgm:pt>
    <dgm:pt modelId="{57818F82-8EE1-4DDF-8F03-4CD39A81E371}" type="pres">
      <dgm:prSet presAssocID="{38D64DE3-E601-4FCB-B936-513A3A3F5B45}" presName="iconBgRect" presStyleLbl="bgShp" presStyleIdx="2" presStyleCnt="5"/>
      <dgm:spPr/>
    </dgm:pt>
    <dgm:pt modelId="{23FC7680-DA5A-4A15-8616-55FF7C34C767}" type="pres">
      <dgm:prSet presAssocID="{38D64DE3-E601-4FCB-B936-513A3A3F5B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8C08D93-A7B5-4023-B2C4-3A900D0E8059}" type="pres">
      <dgm:prSet presAssocID="{38D64DE3-E601-4FCB-B936-513A3A3F5B45}" presName="spaceRect" presStyleCnt="0"/>
      <dgm:spPr/>
    </dgm:pt>
    <dgm:pt modelId="{5EFDA35D-9D1B-46DF-9261-C88F5DDA650A}" type="pres">
      <dgm:prSet presAssocID="{38D64DE3-E601-4FCB-B936-513A3A3F5B45}" presName="textRect" presStyleLbl="revTx" presStyleIdx="2" presStyleCnt="5">
        <dgm:presLayoutVars>
          <dgm:chMax val="1"/>
          <dgm:chPref val="1"/>
        </dgm:presLayoutVars>
      </dgm:prSet>
      <dgm:spPr/>
    </dgm:pt>
    <dgm:pt modelId="{EA3FF772-0CEC-4635-B155-8C896EE9AEA5}" type="pres">
      <dgm:prSet presAssocID="{D858FC09-1AA4-429B-8A96-9110B5B4E299}" presName="sibTrans" presStyleCnt="0"/>
      <dgm:spPr/>
    </dgm:pt>
    <dgm:pt modelId="{998617A7-73B4-4BFF-86A7-C5C21C117789}" type="pres">
      <dgm:prSet presAssocID="{0286B322-D280-4960-B447-97F2A56409CD}" presName="compNode" presStyleCnt="0"/>
      <dgm:spPr/>
    </dgm:pt>
    <dgm:pt modelId="{2C0C0024-C64F-4694-B925-889C6AF6AF40}" type="pres">
      <dgm:prSet presAssocID="{0286B322-D280-4960-B447-97F2A56409CD}" presName="iconBgRect" presStyleLbl="bgShp" presStyleIdx="3" presStyleCnt="5"/>
      <dgm:spPr/>
    </dgm:pt>
    <dgm:pt modelId="{2C20FB60-6E20-42BD-A319-F0C66AD6899D}" type="pres">
      <dgm:prSet presAssocID="{0286B322-D280-4960-B447-97F2A56409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4721BF-34FB-426C-A2E2-308E13118536}" type="pres">
      <dgm:prSet presAssocID="{0286B322-D280-4960-B447-97F2A56409CD}" presName="spaceRect" presStyleCnt="0"/>
      <dgm:spPr/>
    </dgm:pt>
    <dgm:pt modelId="{87341270-AB7B-4E1F-BFC4-2BF39C900A0E}" type="pres">
      <dgm:prSet presAssocID="{0286B322-D280-4960-B447-97F2A56409CD}" presName="textRect" presStyleLbl="revTx" presStyleIdx="3" presStyleCnt="5">
        <dgm:presLayoutVars>
          <dgm:chMax val="1"/>
          <dgm:chPref val="1"/>
        </dgm:presLayoutVars>
      </dgm:prSet>
      <dgm:spPr/>
    </dgm:pt>
    <dgm:pt modelId="{F2433D19-B9DB-4941-9E07-34D22B62DCE3}" type="pres">
      <dgm:prSet presAssocID="{09F8980C-08A2-40EB-943D-A54BDB7178F7}" presName="sibTrans" presStyleCnt="0"/>
      <dgm:spPr/>
    </dgm:pt>
    <dgm:pt modelId="{92C737B4-7F03-4AF0-96BA-6DE6A19F8753}" type="pres">
      <dgm:prSet presAssocID="{B352F6D7-4579-4389-B1C9-A538C026D343}" presName="compNode" presStyleCnt="0"/>
      <dgm:spPr/>
    </dgm:pt>
    <dgm:pt modelId="{B231007A-304C-4320-8C95-4A9A67D91145}" type="pres">
      <dgm:prSet presAssocID="{B352F6D7-4579-4389-B1C9-A538C026D343}" presName="iconBgRect" presStyleLbl="bgShp" presStyleIdx="4" presStyleCnt="5"/>
      <dgm:spPr/>
    </dgm:pt>
    <dgm:pt modelId="{FB09E2B2-D7E3-4AA8-AEAC-59FA307D4C82}" type="pres">
      <dgm:prSet presAssocID="{B352F6D7-4579-4389-B1C9-A538C026D3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CE4C6CBD-968A-4947-BBA1-394FBA69136D}" type="pres">
      <dgm:prSet presAssocID="{B352F6D7-4579-4389-B1C9-A538C026D343}" presName="spaceRect" presStyleCnt="0"/>
      <dgm:spPr/>
    </dgm:pt>
    <dgm:pt modelId="{980D31B7-CC48-47A2-B512-AEECD52F444A}" type="pres">
      <dgm:prSet presAssocID="{B352F6D7-4579-4389-B1C9-A538C026D3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489F02-0E4C-48B1-A43A-A5DBDF01B961}" srcId="{47AD05D7-43BA-4A43-A54D-D5A530607213}" destId="{8A9634B3-090F-42F1-8F61-57369787FA50}" srcOrd="1" destOrd="0" parTransId="{E6A97FBF-66FC-4655-9B6F-38D65670BBA0}" sibTransId="{72DD8CDD-70A3-442A-848B-D7C79166AA41}"/>
    <dgm:cxn modelId="{847EE004-CD2F-4DF4-934A-CB273A451671}" type="presOf" srcId="{8A9634B3-090F-42F1-8F61-57369787FA50}" destId="{602050FF-B8BE-4536-ACF0-BB53582E108A}" srcOrd="0" destOrd="0" presId="urn:microsoft.com/office/officeart/2018/5/layout/IconCircleLabelList"/>
    <dgm:cxn modelId="{145FB810-341E-4931-B712-D0C932C0CBFA}" srcId="{47AD05D7-43BA-4A43-A54D-D5A530607213}" destId="{0286B322-D280-4960-B447-97F2A56409CD}" srcOrd="3" destOrd="0" parTransId="{04CEA0DE-4682-491F-A8B2-E9F42A1BB7FA}" sibTransId="{09F8980C-08A2-40EB-943D-A54BDB7178F7}"/>
    <dgm:cxn modelId="{D86C0924-2DC0-4899-BEAD-93E158C07389}" srcId="{47AD05D7-43BA-4A43-A54D-D5A530607213}" destId="{A8FF13E4-5E0B-4386-9E40-34919E7CF03D}" srcOrd="0" destOrd="0" parTransId="{62995E3D-8DAB-46A0-AA12-2AD8B324FBDD}" sibTransId="{387FCE77-E48F-4F3E-80A1-53F186176A45}"/>
    <dgm:cxn modelId="{F0410A52-8FCA-4598-855D-730DF7E04CBC}" type="presOf" srcId="{A8FF13E4-5E0B-4386-9E40-34919E7CF03D}" destId="{F0D96401-76EA-4DBE-BE88-60EAA0FC5AB7}" srcOrd="0" destOrd="0" presId="urn:microsoft.com/office/officeart/2018/5/layout/IconCircleLabelList"/>
    <dgm:cxn modelId="{CEED5788-D367-4115-A90D-F6EE07B7D7F1}" type="presOf" srcId="{B352F6D7-4579-4389-B1C9-A538C026D343}" destId="{980D31B7-CC48-47A2-B512-AEECD52F444A}" srcOrd="0" destOrd="0" presId="urn:microsoft.com/office/officeart/2018/5/layout/IconCircleLabelList"/>
    <dgm:cxn modelId="{9511529F-A1AC-4240-8D48-FC4A55A89EA8}" srcId="{47AD05D7-43BA-4A43-A54D-D5A530607213}" destId="{B352F6D7-4579-4389-B1C9-A538C026D343}" srcOrd="4" destOrd="0" parTransId="{F630E94E-DD79-48CE-A027-9C5270715743}" sibTransId="{57A6DF08-92EA-4F0F-BEDC-0EB663F8008F}"/>
    <dgm:cxn modelId="{C11D4DA7-30F4-4ACF-A0FD-E6465B0F57E4}" type="presOf" srcId="{38D64DE3-E601-4FCB-B936-513A3A3F5B45}" destId="{5EFDA35D-9D1B-46DF-9261-C88F5DDA650A}" srcOrd="0" destOrd="0" presId="urn:microsoft.com/office/officeart/2018/5/layout/IconCircleLabelList"/>
    <dgm:cxn modelId="{1503BFD5-F930-468A-B33E-9EB16FD7C7CC}" type="presOf" srcId="{0286B322-D280-4960-B447-97F2A56409CD}" destId="{87341270-AB7B-4E1F-BFC4-2BF39C900A0E}" srcOrd="0" destOrd="0" presId="urn:microsoft.com/office/officeart/2018/5/layout/IconCircleLabelList"/>
    <dgm:cxn modelId="{2164AFF9-0E38-4DA5-9981-3963FC84F754}" type="presOf" srcId="{47AD05D7-43BA-4A43-A54D-D5A530607213}" destId="{15120EA9-BE9B-4F4C-AB90-4353C372A1C0}" srcOrd="0" destOrd="0" presId="urn:microsoft.com/office/officeart/2018/5/layout/IconCircleLabelList"/>
    <dgm:cxn modelId="{F55846FC-D663-47E5-924D-349A8E02C4BB}" srcId="{47AD05D7-43BA-4A43-A54D-D5A530607213}" destId="{38D64DE3-E601-4FCB-B936-513A3A3F5B45}" srcOrd="2" destOrd="0" parTransId="{ADF083D5-050C-47E1-961D-B6FA008271B8}" sibTransId="{D858FC09-1AA4-429B-8A96-9110B5B4E299}"/>
    <dgm:cxn modelId="{F2EBA3B5-C0EC-4F57-B357-BC8836131AC3}" type="presParOf" srcId="{15120EA9-BE9B-4F4C-AB90-4353C372A1C0}" destId="{4E0A833F-AF68-4EE7-813A-815B2664B10C}" srcOrd="0" destOrd="0" presId="urn:microsoft.com/office/officeart/2018/5/layout/IconCircleLabelList"/>
    <dgm:cxn modelId="{F3C5AD2C-776F-454A-9610-427CAA0D1C22}" type="presParOf" srcId="{4E0A833F-AF68-4EE7-813A-815B2664B10C}" destId="{8D5A3D79-1B25-4F91-8DF9-B46CD83A12A0}" srcOrd="0" destOrd="0" presId="urn:microsoft.com/office/officeart/2018/5/layout/IconCircleLabelList"/>
    <dgm:cxn modelId="{49120046-62F5-4F4E-B7CC-886009AF31E8}" type="presParOf" srcId="{4E0A833F-AF68-4EE7-813A-815B2664B10C}" destId="{F10B83B6-5456-439D-BBE8-948357D3C4D1}" srcOrd="1" destOrd="0" presId="urn:microsoft.com/office/officeart/2018/5/layout/IconCircleLabelList"/>
    <dgm:cxn modelId="{3C0EB821-41B0-479B-BCE1-4B897EAE1B83}" type="presParOf" srcId="{4E0A833F-AF68-4EE7-813A-815B2664B10C}" destId="{C77B9561-5D9F-4243-A3DF-7240CED42DB1}" srcOrd="2" destOrd="0" presId="urn:microsoft.com/office/officeart/2018/5/layout/IconCircleLabelList"/>
    <dgm:cxn modelId="{A66D430F-B899-45AF-AC9D-329D13B95941}" type="presParOf" srcId="{4E0A833F-AF68-4EE7-813A-815B2664B10C}" destId="{F0D96401-76EA-4DBE-BE88-60EAA0FC5AB7}" srcOrd="3" destOrd="0" presId="urn:microsoft.com/office/officeart/2018/5/layout/IconCircleLabelList"/>
    <dgm:cxn modelId="{DEBE1F26-059C-494A-85E7-A414BEBB7A73}" type="presParOf" srcId="{15120EA9-BE9B-4F4C-AB90-4353C372A1C0}" destId="{CE10C59E-ABB5-4DCD-BD2E-57D2E4EE7B20}" srcOrd="1" destOrd="0" presId="urn:microsoft.com/office/officeart/2018/5/layout/IconCircleLabelList"/>
    <dgm:cxn modelId="{BC2DE8FB-0308-4D2A-B2E8-9126D26CBC90}" type="presParOf" srcId="{15120EA9-BE9B-4F4C-AB90-4353C372A1C0}" destId="{4D9CEBD0-F21E-416D-9745-974CBE082035}" srcOrd="2" destOrd="0" presId="urn:microsoft.com/office/officeart/2018/5/layout/IconCircleLabelList"/>
    <dgm:cxn modelId="{F62A4E6B-9E1B-4187-A93E-7B3AD2BF03DB}" type="presParOf" srcId="{4D9CEBD0-F21E-416D-9745-974CBE082035}" destId="{371125B6-46DF-4DF4-8F09-288E7AE1E78E}" srcOrd="0" destOrd="0" presId="urn:microsoft.com/office/officeart/2018/5/layout/IconCircleLabelList"/>
    <dgm:cxn modelId="{A4E810D4-835E-4DB3-B8FA-EEE6D2348C8D}" type="presParOf" srcId="{4D9CEBD0-F21E-416D-9745-974CBE082035}" destId="{62FD4C78-43D8-4824-8E41-FF05512FC7FB}" srcOrd="1" destOrd="0" presId="urn:microsoft.com/office/officeart/2018/5/layout/IconCircleLabelList"/>
    <dgm:cxn modelId="{91945378-5626-41DA-85B0-1463060E8D47}" type="presParOf" srcId="{4D9CEBD0-F21E-416D-9745-974CBE082035}" destId="{F75061F3-D8E3-4C3E-868C-A63498E47854}" srcOrd="2" destOrd="0" presId="urn:microsoft.com/office/officeart/2018/5/layout/IconCircleLabelList"/>
    <dgm:cxn modelId="{C925E036-43BB-443C-B78E-A18CD424B50F}" type="presParOf" srcId="{4D9CEBD0-F21E-416D-9745-974CBE082035}" destId="{602050FF-B8BE-4536-ACF0-BB53582E108A}" srcOrd="3" destOrd="0" presId="urn:microsoft.com/office/officeart/2018/5/layout/IconCircleLabelList"/>
    <dgm:cxn modelId="{CCCF3444-53F9-4C34-98B9-54FBE41968B6}" type="presParOf" srcId="{15120EA9-BE9B-4F4C-AB90-4353C372A1C0}" destId="{C4EB807F-01D4-4F7F-9955-331CAABDDF88}" srcOrd="3" destOrd="0" presId="urn:microsoft.com/office/officeart/2018/5/layout/IconCircleLabelList"/>
    <dgm:cxn modelId="{E981A35B-8A0B-444C-819B-4999FA4E04C4}" type="presParOf" srcId="{15120EA9-BE9B-4F4C-AB90-4353C372A1C0}" destId="{57547472-13E8-4DF1-A00C-9648BF3BF1ED}" srcOrd="4" destOrd="0" presId="urn:microsoft.com/office/officeart/2018/5/layout/IconCircleLabelList"/>
    <dgm:cxn modelId="{7567A9CD-C244-4D92-8C3C-4E7CB1EFBD9B}" type="presParOf" srcId="{57547472-13E8-4DF1-A00C-9648BF3BF1ED}" destId="{57818F82-8EE1-4DDF-8F03-4CD39A81E371}" srcOrd="0" destOrd="0" presId="urn:microsoft.com/office/officeart/2018/5/layout/IconCircleLabelList"/>
    <dgm:cxn modelId="{7A5F0418-64AC-4EA8-924A-427192C2CBD8}" type="presParOf" srcId="{57547472-13E8-4DF1-A00C-9648BF3BF1ED}" destId="{23FC7680-DA5A-4A15-8616-55FF7C34C767}" srcOrd="1" destOrd="0" presId="urn:microsoft.com/office/officeart/2018/5/layout/IconCircleLabelList"/>
    <dgm:cxn modelId="{F613E7DD-A15C-4309-9331-118E6E69D85A}" type="presParOf" srcId="{57547472-13E8-4DF1-A00C-9648BF3BF1ED}" destId="{A8C08D93-A7B5-4023-B2C4-3A900D0E8059}" srcOrd="2" destOrd="0" presId="urn:microsoft.com/office/officeart/2018/5/layout/IconCircleLabelList"/>
    <dgm:cxn modelId="{A964DA72-5C7A-4A6D-9798-24E88A80CF1B}" type="presParOf" srcId="{57547472-13E8-4DF1-A00C-9648BF3BF1ED}" destId="{5EFDA35D-9D1B-46DF-9261-C88F5DDA650A}" srcOrd="3" destOrd="0" presId="urn:microsoft.com/office/officeart/2018/5/layout/IconCircleLabelList"/>
    <dgm:cxn modelId="{54A5D8BE-2795-4EEB-93D3-AEEA69D8D84E}" type="presParOf" srcId="{15120EA9-BE9B-4F4C-AB90-4353C372A1C0}" destId="{EA3FF772-0CEC-4635-B155-8C896EE9AEA5}" srcOrd="5" destOrd="0" presId="urn:microsoft.com/office/officeart/2018/5/layout/IconCircleLabelList"/>
    <dgm:cxn modelId="{040B4BEA-3A5A-4FDF-A79C-6084A20814E4}" type="presParOf" srcId="{15120EA9-BE9B-4F4C-AB90-4353C372A1C0}" destId="{998617A7-73B4-4BFF-86A7-C5C21C117789}" srcOrd="6" destOrd="0" presId="urn:microsoft.com/office/officeart/2018/5/layout/IconCircleLabelList"/>
    <dgm:cxn modelId="{465D5735-9C32-4700-B9F5-66DE37763973}" type="presParOf" srcId="{998617A7-73B4-4BFF-86A7-C5C21C117789}" destId="{2C0C0024-C64F-4694-B925-889C6AF6AF40}" srcOrd="0" destOrd="0" presId="urn:microsoft.com/office/officeart/2018/5/layout/IconCircleLabelList"/>
    <dgm:cxn modelId="{9C5C57D6-9F04-49A7-9284-8DF18A43D175}" type="presParOf" srcId="{998617A7-73B4-4BFF-86A7-C5C21C117789}" destId="{2C20FB60-6E20-42BD-A319-F0C66AD6899D}" srcOrd="1" destOrd="0" presId="urn:microsoft.com/office/officeart/2018/5/layout/IconCircleLabelList"/>
    <dgm:cxn modelId="{A87B1801-CE9C-42CF-B180-1380E1D864CC}" type="presParOf" srcId="{998617A7-73B4-4BFF-86A7-C5C21C117789}" destId="{884721BF-34FB-426C-A2E2-308E13118536}" srcOrd="2" destOrd="0" presId="urn:microsoft.com/office/officeart/2018/5/layout/IconCircleLabelList"/>
    <dgm:cxn modelId="{2606A80E-5DDF-4C7D-B941-C2D389666B40}" type="presParOf" srcId="{998617A7-73B4-4BFF-86A7-C5C21C117789}" destId="{87341270-AB7B-4E1F-BFC4-2BF39C900A0E}" srcOrd="3" destOrd="0" presId="urn:microsoft.com/office/officeart/2018/5/layout/IconCircleLabelList"/>
    <dgm:cxn modelId="{48D07A3D-A89D-4908-A02B-E4C2806A4E5A}" type="presParOf" srcId="{15120EA9-BE9B-4F4C-AB90-4353C372A1C0}" destId="{F2433D19-B9DB-4941-9E07-34D22B62DCE3}" srcOrd="7" destOrd="0" presId="urn:microsoft.com/office/officeart/2018/5/layout/IconCircleLabelList"/>
    <dgm:cxn modelId="{41113FE0-BC14-4BC7-BBD8-38488F9A06F3}" type="presParOf" srcId="{15120EA9-BE9B-4F4C-AB90-4353C372A1C0}" destId="{92C737B4-7F03-4AF0-96BA-6DE6A19F8753}" srcOrd="8" destOrd="0" presId="urn:microsoft.com/office/officeart/2018/5/layout/IconCircleLabelList"/>
    <dgm:cxn modelId="{5025FF43-9BCB-434E-B1ED-B55689A66F63}" type="presParOf" srcId="{92C737B4-7F03-4AF0-96BA-6DE6A19F8753}" destId="{B231007A-304C-4320-8C95-4A9A67D91145}" srcOrd="0" destOrd="0" presId="urn:microsoft.com/office/officeart/2018/5/layout/IconCircleLabelList"/>
    <dgm:cxn modelId="{CE325AED-97D8-4860-A92B-871D7CB92476}" type="presParOf" srcId="{92C737B4-7F03-4AF0-96BA-6DE6A19F8753}" destId="{FB09E2B2-D7E3-4AA8-AEAC-59FA307D4C82}" srcOrd="1" destOrd="0" presId="urn:microsoft.com/office/officeart/2018/5/layout/IconCircleLabelList"/>
    <dgm:cxn modelId="{D6C4E927-F90E-4FB7-8328-1E65A76BF4BC}" type="presParOf" srcId="{92C737B4-7F03-4AF0-96BA-6DE6A19F8753}" destId="{CE4C6CBD-968A-4947-BBA1-394FBA69136D}" srcOrd="2" destOrd="0" presId="urn:microsoft.com/office/officeart/2018/5/layout/IconCircleLabelList"/>
    <dgm:cxn modelId="{E0D4048A-278A-49F1-9801-86EF1FA0C30F}" type="presParOf" srcId="{92C737B4-7F03-4AF0-96BA-6DE6A19F8753}" destId="{980D31B7-CC48-47A2-B512-AEECD52F44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3D79-1B25-4F91-8DF9-B46CD83A12A0}">
      <dsp:nvSpPr>
        <dsp:cNvPr id="0" name=""/>
        <dsp:cNvSpPr/>
      </dsp:nvSpPr>
      <dsp:spPr>
        <a:xfrm>
          <a:off x="478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B83B6-5456-439D-BBE8-948357D3C4D1}">
      <dsp:nvSpPr>
        <dsp:cNvPr id="0" name=""/>
        <dsp:cNvSpPr/>
      </dsp:nvSpPr>
      <dsp:spPr>
        <a:xfrm>
          <a:off x="712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96401-76EA-4DBE-BE88-60EAA0FC5AB7}">
      <dsp:nvSpPr>
        <dsp:cNvPr id="0" name=""/>
        <dsp:cNvSpPr/>
      </dsp:nvSpPr>
      <dsp:spPr>
        <a:xfrm>
          <a:off x="127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Finding the shortest path between the pizza clusters</a:t>
          </a:r>
        </a:p>
      </dsp:txBody>
      <dsp:txXfrm>
        <a:off x="127800" y="2456919"/>
        <a:ext cx="1800000" cy="877500"/>
      </dsp:txXfrm>
    </dsp:sp>
    <dsp:sp modelId="{371125B6-46DF-4DF4-8F09-288E7AE1E78E}">
      <dsp:nvSpPr>
        <dsp:cNvPr id="0" name=""/>
        <dsp:cNvSpPr/>
      </dsp:nvSpPr>
      <dsp:spPr>
        <a:xfrm>
          <a:off x="2593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4C78-43D8-4824-8E41-FF05512FC7FB}">
      <dsp:nvSpPr>
        <dsp:cNvPr id="0" name=""/>
        <dsp:cNvSpPr/>
      </dsp:nvSpPr>
      <dsp:spPr>
        <a:xfrm>
          <a:off x="2827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050FF-B8BE-4536-ACF0-BB53582E108A}">
      <dsp:nvSpPr>
        <dsp:cNvPr id="0" name=""/>
        <dsp:cNvSpPr/>
      </dsp:nvSpPr>
      <dsp:spPr>
        <a:xfrm>
          <a:off x="2242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is rating affected when Dave sees the user reviews beforehand?</a:t>
          </a:r>
        </a:p>
      </dsp:txBody>
      <dsp:txXfrm>
        <a:off x="2242800" y="2456919"/>
        <a:ext cx="1800000" cy="877500"/>
      </dsp:txXfrm>
    </dsp:sp>
    <dsp:sp modelId="{57818F82-8EE1-4DDF-8F03-4CD39A81E371}">
      <dsp:nvSpPr>
        <dsp:cNvPr id="0" name=""/>
        <dsp:cNvSpPr/>
      </dsp:nvSpPr>
      <dsp:spPr>
        <a:xfrm>
          <a:off x="4708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C7680-DA5A-4A15-8616-55FF7C34C767}">
      <dsp:nvSpPr>
        <dsp:cNvPr id="0" name=""/>
        <dsp:cNvSpPr/>
      </dsp:nvSpPr>
      <dsp:spPr>
        <a:xfrm>
          <a:off x="4942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DA35D-9D1B-46DF-9261-C88F5DDA650A}">
      <dsp:nvSpPr>
        <dsp:cNvPr id="0" name=""/>
        <dsp:cNvSpPr/>
      </dsp:nvSpPr>
      <dsp:spPr>
        <a:xfrm>
          <a:off x="4357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Dave’s ratings on weekdays vs. ratings on weekends</a:t>
          </a:r>
        </a:p>
      </dsp:txBody>
      <dsp:txXfrm>
        <a:off x="4357800" y="2456919"/>
        <a:ext cx="1800000" cy="877500"/>
      </dsp:txXfrm>
    </dsp:sp>
    <dsp:sp modelId="{2C0C0024-C64F-4694-B925-889C6AF6AF40}">
      <dsp:nvSpPr>
        <dsp:cNvPr id="0" name=""/>
        <dsp:cNvSpPr/>
      </dsp:nvSpPr>
      <dsp:spPr>
        <a:xfrm>
          <a:off x="6823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0FB60-6E20-42BD-A319-F0C66AD6899D}">
      <dsp:nvSpPr>
        <dsp:cNvPr id="0" name=""/>
        <dsp:cNvSpPr/>
      </dsp:nvSpPr>
      <dsp:spPr>
        <a:xfrm>
          <a:off x="7057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1270-AB7B-4E1F-BFC4-2BF39C900A0E}">
      <dsp:nvSpPr>
        <dsp:cNvPr id="0" name=""/>
        <dsp:cNvSpPr/>
      </dsp:nvSpPr>
      <dsp:spPr>
        <a:xfrm>
          <a:off x="6472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Do cash-only shops rank higher than shops that accept all forms of payment?</a:t>
          </a:r>
        </a:p>
      </dsp:txBody>
      <dsp:txXfrm>
        <a:off x="6472800" y="2456919"/>
        <a:ext cx="1800000" cy="877500"/>
      </dsp:txXfrm>
    </dsp:sp>
    <dsp:sp modelId="{B231007A-304C-4320-8C95-4A9A67D91145}">
      <dsp:nvSpPr>
        <dsp:cNvPr id="0" name=""/>
        <dsp:cNvSpPr/>
      </dsp:nvSpPr>
      <dsp:spPr>
        <a:xfrm>
          <a:off x="8938800" y="101691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9E2B2-D7E3-4AA8-AEAC-59FA307D4C82}">
      <dsp:nvSpPr>
        <dsp:cNvPr id="0" name=""/>
        <dsp:cNvSpPr/>
      </dsp:nvSpPr>
      <dsp:spPr>
        <a:xfrm>
          <a:off x="9172800" y="12509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D31B7-CC48-47A2-B512-AEECD52F444A}">
      <dsp:nvSpPr>
        <dsp:cNvPr id="0" name=""/>
        <dsp:cNvSpPr/>
      </dsp:nvSpPr>
      <dsp:spPr>
        <a:xfrm>
          <a:off x="8587800" y="245691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Do shops with shorter </a:t>
          </a:r>
          <a:r>
            <a:rPr lang="en-US" sz="1100" kern="1200" dirty="0" err="1"/>
            <a:t>openHours</a:t>
          </a:r>
          <a:r>
            <a:rPr lang="en-US" sz="1100" kern="1200" dirty="0"/>
            <a:t> rank higher than shops with longer </a:t>
          </a:r>
          <a:r>
            <a:rPr lang="en-US" sz="1100" kern="1200" dirty="0" err="1"/>
            <a:t>openHours</a:t>
          </a:r>
          <a:r>
            <a:rPr lang="en-US" sz="1100" kern="1200" dirty="0"/>
            <a:t>?</a:t>
          </a:r>
        </a:p>
      </dsp:txBody>
      <dsp:txXfrm>
        <a:off x="8587800" y="2456919"/>
        <a:ext cx="180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EF4C-2934-4A33-9FE6-CA4FD0FD1D8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5DC9-BB30-4D79-A344-424CF5019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9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5DC9-BB30-4D79-A344-424CF501962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7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5DC9-BB30-4D79-A344-424CF501962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7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Dilemma in evaluating pizza quality:</a:t>
            </a:r>
          </a:p>
          <a:p>
            <a:r>
              <a:rPr lang="en-US" dirty="0"/>
              <a:t>- Challenges with existing review platforms: Filtered and people usually only rate on bad/great experiences</a:t>
            </a:r>
          </a:p>
          <a:p>
            <a:r>
              <a:rPr lang="en-US" dirty="0"/>
              <a:t>- No standardized</a:t>
            </a:r>
            <a:r>
              <a:rPr lang="en-US" baseline="0" dirty="0"/>
              <a:t> ratings</a:t>
            </a:r>
            <a:endParaRPr lang="en-US" dirty="0"/>
          </a:p>
          <a:p>
            <a:r>
              <a:rPr lang="en-US" dirty="0"/>
              <a:t>- The Ideal Scenario: Randomized Reviews with a scale granular enough to get a probability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5DC9-BB30-4D79-A344-424CF501962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5DC9-BB30-4D79-A344-424CF501962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5DC9-BB30-4D79-A344-424CF501962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2023-12-07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hyperlink" Target="https://one-bite-api.barstoolsports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E9D-2CB9-5B45-3B17-78D97A65C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analytics 101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4CB16-EABD-7A35-FADB-7CDDDF4B1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6740"/>
          </a:xfrm>
        </p:spPr>
        <p:txBody>
          <a:bodyPr>
            <a:normAutofit/>
          </a:bodyPr>
          <a:lstStyle/>
          <a:p>
            <a:r>
              <a:rPr lang="en-US" dirty="0"/>
              <a:t>Exploring the Data Tale of Dave Portnoy’s Pizza Adventures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 Armin Hatami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Updated: December 6</a:t>
            </a:r>
            <a:r>
              <a:rPr 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7850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159F8-6049-18DB-4B59-2A30F153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Pizza Capital of the World</a:t>
            </a:r>
          </a:p>
        </p:txBody>
      </p:sp>
      <p:pic>
        <p:nvPicPr>
          <p:cNvPr id="9218" name="Picture 2" descr="Sally's Apizza - New Haven - NEPA Pizza Review">
            <a:extLst>
              <a:ext uri="{FF2B5EF4-FFF2-40B4-BE49-F238E27FC236}">
                <a16:creationId xmlns:a16="http://schemas.microsoft.com/office/drawing/2014/main" id="{1EF6E96C-159C-3464-D83F-FC3E106AC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 r="4" b="13708"/>
          <a:stretch/>
        </p:blipFill>
        <p:spPr bwMode="auto">
          <a:xfrm>
            <a:off x="20" y="820990"/>
            <a:ext cx="4620618" cy="26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RANK PEPE PIZZERIA NAPOLETANA, Newton - Updated 2023 Restaurant Reviews,  Menu &amp; Prices - Tripadvisor">
            <a:extLst>
              <a:ext uri="{FF2B5EF4-FFF2-40B4-BE49-F238E27FC236}">
                <a16:creationId xmlns:a16="http://schemas.microsoft.com/office/drawing/2014/main" id="{E7A2C398-B64D-88C1-0A4E-0951A0A40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" b="-4"/>
          <a:stretch/>
        </p:blipFill>
        <p:spPr bwMode="auto">
          <a:xfrm>
            <a:off x="8877498" y="894973"/>
            <a:ext cx="3314482" cy="25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BAC7F-772E-00A0-A4A7-C1F87FDC9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8" b="4"/>
          <a:stretch/>
        </p:blipFill>
        <p:spPr>
          <a:xfrm>
            <a:off x="4751655" y="820990"/>
            <a:ext cx="3886200" cy="2608009"/>
          </a:xfrm>
          <a:prstGeom prst="rect">
            <a:avLst/>
          </a:prstGeom>
        </p:spPr>
      </p:pic>
      <p:sp>
        <p:nvSpPr>
          <p:cNvPr id="922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4660" y="373377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3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419385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322" y="47176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9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9F7-B5E9-69A0-80B6-9F7D3FA9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Averages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13C3EEE-B796-BEE2-00C3-D6DD4E8E0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00" y="1825625"/>
            <a:ext cx="9753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321A-5CDA-74EF-1EB8-76A792CA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Scores Before and After March 15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D888C7B7-A55E-828D-0851-FAF40B22B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01" y="1727482"/>
            <a:ext cx="8706798" cy="47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1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FD42-A163-463D-BAA5-7138B9D5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Community versus Dave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B560681B-3F3F-75B7-C5E4-042E4262F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87" y="1711594"/>
            <a:ext cx="8735826" cy="47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8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5182-B865-E466-2A13-AF92AA96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Future Adventures in Pizza Data	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B9BDA0-3486-2DE1-9B97-C624DB2C0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51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76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F367-FBFD-BE4B-2E33-7487D350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52F5-3DF8-AA86-168B-E4D37EA6D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and Further Exploration</a:t>
            </a:r>
          </a:p>
        </p:txBody>
      </p:sp>
    </p:spTree>
    <p:extLst>
      <p:ext uri="{BB962C8B-B14F-4D97-AF65-F5344CB8AC3E}">
        <p14:creationId xmlns:p14="http://schemas.microsoft.com/office/powerpoint/2010/main" val="184385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CE6B-2625-E662-478B-7C03ADC8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dirty="0"/>
              <a:t>Motivation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zza place new york hi-res stock photography and images - Alamy">
            <a:extLst>
              <a:ext uri="{FF2B5EF4-FFF2-40B4-BE49-F238E27FC236}">
                <a16:creationId xmlns:a16="http://schemas.microsoft.com/office/drawing/2014/main" id="{4B26A7C7-51F8-F4CC-477D-4D1845AA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32" y="1070800"/>
            <a:ext cx="3481698" cy="558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3BF68-5A5C-3776-8E7D-9A0D61091E73}"/>
              </a:ext>
            </a:extLst>
          </p:cNvPr>
          <p:cNvSpPr/>
          <p:nvPr/>
        </p:nvSpPr>
        <p:spPr>
          <a:xfrm>
            <a:off x="6134022" y="6149538"/>
            <a:ext cx="4194291" cy="510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76E63-4885-1B03-5AD6-5BF89A6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Search for the Dataset</a:t>
            </a: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4997B-B687-C9FE-D343-BE74BEDD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3" y="1502909"/>
            <a:ext cx="5448038" cy="978983"/>
          </a:xfrm>
          <a:prstGeom prst="rect">
            <a:avLst/>
          </a:prstGeom>
        </p:spPr>
      </p:pic>
      <p:pic>
        <p:nvPicPr>
          <p:cNvPr id="11" name="Picture 2" descr="Pizza Casbah Employee Reacts to Funny Yelp Reviews | by ...">
            <a:extLst>
              <a:ext uri="{FF2B5EF4-FFF2-40B4-BE49-F238E27FC236}">
                <a16:creationId xmlns:a16="http://schemas.microsoft.com/office/drawing/2014/main" id="{3783D6F4-37CE-8822-ABAA-F4F86FE8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4" y="2575047"/>
            <a:ext cx="5448038" cy="20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viewJunk #2: Funny Online Reviews, Etc.">
            <a:extLst>
              <a:ext uri="{FF2B5EF4-FFF2-40B4-BE49-F238E27FC236}">
                <a16:creationId xmlns:a16="http://schemas.microsoft.com/office/drawing/2014/main" id="{A6E5A988-1F5F-E465-5AC5-BE0D2F6C8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44" y="1736408"/>
            <a:ext cx="4477898" cy="23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D0FB7-EADB-23BB-A074-346893182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942" y="4049104"/>
            <a:ext cx="2380876" cy="2380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576D40-4A5F-6D54-50B4-E3979E3D2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9" y="4545304"/>
            <a:ext cx="6531188" cy="2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2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4CFCA-8855-76BC-14A1-B790B53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466773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Discovering Dave</a:t>
            </a:r>
          </a:p>
        </p:txBody>
      </p:sp>
      <p:sp>
        <p:nvSpPr>
          <p:cNvPr id="41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747" y="1316552"/>
            <a:ext cx="171515" cy="171514"/>
          </a:xfrm>
          <a:custGeom>
            <a:avLst/>
            <a:gdLst>
              <a:gd name="connsiteX0" fmla="*/ 159874 w 171515"/>
              <a:gd name="connsiteY0" fmla="*/ 74116 h 171514"/>
              <a:gd name="connsiteX1" fmla="*/ 97399 w 171515"/>
              <a:gd name="connsiteY1" fmla="*/ 74116 h 171514"/>
              <a:gd name="connsiteX2" fmla="*/ 97399 w 171515"/>
              <a:gd name="connsiteY2" fmla="*/ 11641 h 171514"/>
              <a:gd name="connsiteX3" fmla="*/ 85758 w 171515"/>
              <a:gd name="connsiteY3" fmla="*/ 0 h 171514"/>
              <a:gd name="connsiteX4" fmla="*/ 74116 w 171515"/>
              <a:gd name="connsiteY4" fmla="*/ 11641 h 171514"/>
              <a:gd name="connsiteX5" fmla="*/ 74116 w 171515"/>
              <a:gd name="connsiteY5" fmla="*/ 74116 h 171514"/>
              <a:gd name="connsiteX6" fmla="*/ 11641 w 171515"/>
              <a:gd name="connsiteY6" fmla="*/ 74116 h 171514"/>
              <a:gd name="connsiteX7" fmla="*/ 0 w 171515"/>
              <a:gd name="connsiteY7" fmla="*/ 85757 h 171514"/>
              <a:gd name="connsiteX8" fmla="*/ 11641 w 171515"/>
              <a:gd name="connsiteY8" fmla="*/ 97398 h 171514"/>
              <a:gd name="connsiteX9" fmla="*/ 74116 w 171515"/>
              <a:gd name="connsiteY9" fmla="*/ 97398 h 171514"/>
              <a:gd name="connsiteX10" fmla="*/ 74116 w 171515"/>
              <a:gd name="connsiteY10" fmla="*/ 159873 h 171514"/>
              <a:gd name="connsiteX11" fmla="*/ 85758 w 171515"/>
              <a:gd name="connsiteY11" fmla="*/ 171514 h 171514"/>
              <a:gd name="connsiteX12" fmla="*/ 97399 w 171515"/>
              <a:gd name="connsiteY12" fmla="*/ 159873 h 171514"/>
              <a:gd name="connsiteX13" fmla="*/ 97399 w 171515"/>
              <a:gd name="connsiteY13" fmla="*/ 97398 h 171514"/>
              <a:gd name="connsiteX14" fmla="*/ 159874 w 171515"/>
              <a:gd name="connsiteY14" fmla="*/ 97398 h 171514"/>
              <a:gd name="connsiteX15" fmla="*/ 171515 w 171515"/>
              <a:gd name="connsiteY15" fmla="*/ 85757 h 171514"/>
              <a:gd name="connsiteX16" fmla="*/ 159874 w 171515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4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8" y="171514"/>
                </a:cubicBezTo>
                <a:cubicBezTo>
                  <a:pt x="92187" y="171514"/>
                  <a:pt x="97399" y="166302"/>
                  <a:pt x="97399" y="159873"/>
                </a:cubicBezTo>
                <a:lnTo>
                  <a:pt x="97399" y="97398"/>
                </a:lnTo>
                <a:lnTo>
                  <a:pt x="159874" y="97398"/>
                </a:lnTo>
                <a:cubicBezTo>
                  <a:pt x="166303" y="97398"/>
                  <a:pt x="171515" y="92186"/>
                  <a:pt x="171515" y="85757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123" name="Straight Connector 41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5FA856-88BA-05D6-08C7-56AFF963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4466774" cy="2809114"/>
          </a:xfrm>
        </p:spPr>
        <p:txBody>
          <a:bodyPr anchor="t">
            <a:normAutofit/>
          </a:bodyPr>
          <a:lstStyle/>
          <a:p>
            <a:r>
              <a:rPr lang="en-US" sz="1200" dirty="0"/>
              <a:t>0 to 10 scoring system</a:t>
            </a:r>
          </a:p>
          <a:p>
            <a:r>
              <a:rPr lang="en-US" sz="1200" dirty="0"/>
              <a:t>No round numbers</a:t>
            </a:r>
          </a:p>
          <a:p>
            <a:r>
              <a:rPr lang="en-US" sz="1200" dirty="0"/>
              <a:t>Detailed breakdown: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/>
              <a:t>Below 3.0 - inedible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/>
              <a:t>3.1 to 5.0 - below “average”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/>
              <a:t>5.1 to 7.0 - football pizza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/>
              <a:t>7.1 to 8.0 - good to very good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/>
              <a:t>8.1 to 9.0 - excellent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/>
              <a:t>9.1 to 10.0 - nearly perfect</a:t>
            </a:r>
          </a:p>
          <a:p>
            <a:pPr lvl="1"/>
            <a:endParaRPr lang="en-US" sz="1200" dirty="0"/>
          </a:p>
        </p:txBody>
      </p:sp>
      <p:pic>
        <p:nvPicPr>
          <p:cNvPr id="4100" name="Picture 4" descr="Breaking Down Barstool's Kosher Pizza Reviews &amp; Scores in NYC •  YeahThatsKosher">
            <a:extLst>
              <a:ext uri="{FF2B5EF4-FFF2-40B4-BE49-F238E27FC236}">
                <a16:creationId xmlns:a16="http://schemas.microsoft.com/office/drawing/2014/main" id="{263A33B6-8F49-DCFE-7252-2CE1EFCE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12132" b="-3"/>
          <a:stretch/>
        </p:blipFill>
        <p:spPr bwMode="auto">
          <a:xfrm>
            <a:off x="9138888" y="711376"/>
            <a:ext cx="3053110" cy="4167318"/>
          </a:xfrm>
          <a:custGeom>
            <a:avLst/>
            <a:gdLst/>
            <a:ahLst/>
            <a:cxnLst/>
            <a:rect l="l" t="t" r="r" b="b"/>
            <a:pathLst>
              <a:path w="3053110" h="4167318">
                <a:moveTo>
                  <a:pt x="2083659" y="0"/>
                </a:moveTo>
                <a:cubicBezTo>
                  <a:pt x="2371352" y="0"/>
                  <a:pt x="2645428" y="58305"/>
                  <a:pt x="2894714" y="163744"/>
                </a:cubicBezTo>
                <a:lnTo>
                  <a:pt x="3053110" y="240048"/>
                </a:lnTo>
                <a:lnTo>
                  <a:pt x="3053110" y="3927271"/>
                </a:lnTo>
                <a:lnTo>
                  <a:pt x="2894714" y="4003574"/>
                </a:lnTo>
                <a:cubicBezTo>
                  <a:pt x="2645428" y="4109013"/>
                  <a:pt x="2371352" y="4167318"/>
                  <a:pt x="2083659" y="4167318"/>
                </a:cubicBezTo>
                <a:cubicBezTo>
                  <a:pt x="932885" y="4167318"/>
                  <a:pt x="0" y="3234433"/>
                  <a:pt x="0" y="2083659"/>
                </a:cubicBezTo>
                <a:cubicBezTo>
                  <a:pt x="0" y="932885"/>
                  <a:pt x="932885" y="0"/>
                  <a:pt x="20836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ave Portnoy's pizza reviews - Food in the news &amp; other media - Food Talk  Central">
            <a:extLst>
              <a:ext uri="{FF2B5EF4-FFF2-40B4-BE49-F238E27FC236}">
                <a16:creationId xmlns:a16="http://schemas.microsoft.com/office/drawing/2014/main" id="{0DC37BA6-D520-E413-0877-25FC9E365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 r="3" b="3"/>
          <a:stretch/>
        </p:blipFill>
        <p:spPr bwMode="auto">
          <a:xfrm>
            <a:off x="7210713" y="3"/>
            <a:ext cx="2381544" cy="1572707"/>
          </a:xfrm>
          <a:custGeom>
            <a:avLst/>
            <a:gdLst/>
            <a:ahLst/>
            <a:cxnLst/>
            <a:rect l="l" t="t" r="r" b="b"/>
            <a:pathLst>
              <a:path w="2381544" h="1572707">
                <a:moveTo>
                  <a:pt x="63723" y="0"/>
                </a:moveTo>
                <a:lnTo>
                  <a:pt x="2317821" y="0"/>
                </a:lnTo>
                <a:lnTo>
                  <a:pt x="2328009" y="27836"/>
                </a:lnTo>
                <a:cubicBezTo>
                  <a:pt x="2362801" y="139696"/>
                  <a:pt x="2381544" y="258627"/>
                  <a:pt x="2381544" y="381935"/>
                </a:cubicBezTo>
                <a:cubicBezTo>
                  <a:pt x="2381544" y="1039581"/>
                  <a:pt x="1848418" y="1572707"/>
                  <a:pt x="1190772" y="1572707"/>
                </a:cubicBezTo>
                <a:cubicBezTo>
                  <a:pt x="533127" y="1572707"/>
                  <a:pt x="0" y="1039581"/>
                  <a:pt x="0" y="381935"/>
                </a:cubicBezTo>
                <a:cubicBezTo>
                  <a:pt x="0" y="258627"/>
                  <a:pt x="18743" y="139696"/>
                  <a:pt x="53535" y="27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8071" y="2105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104" name="Picture 8" descr="Dave Portnoy's Review of 16 Minnesota Pizza Joints">
            <a:extLst>
              <a:ext uri="{FF2B5EF4-FFF2-40B4-BE49-F238E27FC236}">
                <a16:creationId xmlns:a16="http://schemas.microsoft.com/office/drawing/2014/main" id="{1CB55439-F3E0-0793-D515-F3CE9CF70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r="12623" b="-2"/>
          <a:stretch/>
        </p:blipFill>
        <p:spPr bwMode="auto">
          <a:xfrm>
            <a:off x="5999047" y="1713711"/>
            <a:ext cx="2486917" cy="2486917"/>
          </a:xfrm>
          <a:custGeom>
            <a:avLst/>
            <a:gdLst/>
            <a:ahLst/>
            <a:cxnLst/>
            <a:rect l="l" t="t" r="r" b="b"/>
            <a:pathLst>
              <a:path w="2927682" h="2927682">
                <a:moveTo>
                  <a:pt x="1463841" y="0"/>
                </a:moveTo>
                <a:cubicBezTo>
                  <a:pt x="2272298" y="0"/>
                  <a:pt x="2927682" y="655384"/>
                  <a:pt x="2927682" y="1463841"/>
                </a:cubicBezTo>
                <a:cubicBezTo>
                  <a:pt x="2927682" y="2272298"/>
                  <a:pt x="2272298" y="2927682"/>
                  <a:pt x="1463841" y="2927682"/>
                </a:cubicBezTo>
                <a:cubicBezTo>
                  <a:pt x="655384" y="2927682"/>
                  <a:pt x="0" y="2272298"/>
                  <a:pt x="0" y="1463841"/>
                </a:cubicBezTo>
                <a:cubicBezTo>
                  <a:pt x="0" y="655384"/>
                  <a:pt x="655384" y="0"/>
                  <a:pt x="146384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F3FA9C7-32C1-26A4-EEEA-23A1591CA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566"/>
          <a:stretch/>
        </p:blipFill>
        <p:spPr bwMode="auto">
          <a:xfrm>
            <a:off x="6711424" y="4275042"/>
            <a:ext cx="3419243" cy="2582956"/>
          </a:xfrm>
          <a:custGeom>
            <a:avLst/>
            <a:gdLst/>
            <a:ahLst/>
            <a:cxnLst/>
            <a:rect l="l" t="t" r="r" b="b"/>
            <a:pathLst>
              <a:path w="3419243" h="2582956">
                <a:moveTo>
                  <a:pt x="1709622" y="0"/>
                </a:moveTo>
                <a:cubicBezTo>
                  <a:pt x="2653819" y="0"/>
                  <a:pt x="3419243" y="765424"/>
                  <a:pt x="3419243" y="1709622"/>
                </a:cubicBezTo>
                <a:cubicBezTo>
                  <a:pt x="3419243" y="2004683"/>
                  <a:pt x="3344495" y="2282287"/>
                  <a:pt x="3212901" y="2524529"/>
                </a:cubicBezTo>
                <a:lnTo>
                  <a:pt x="3177405" y="2582956"/>
                </a:lnTo>
                <a:lnTo>
                  <a:pt x="241838" y="2582956"/>
                </a:lnTo>
                <a:lnTo>
                  <a:pt x="206343" y="2524529"/>
                </a:lnTo>
                <a:cubicBezTo>
                  <a:pt x="74749" y="2282287"/>
                  <a:pt x="0" y="2004683"/>
                  <a:pt x="0" y="1709622"/>
                </a:cubicBezTo>
                <a:cubicBezTo>
                  <a:pt x="0" y="765424"/>
                  <a:pt x="765424" y="0"/>
                  <a:pt x="170962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F3A4A5-4B7C-38A0-0770-84A07A1E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Extraction</a:t>
            </a:r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22737-FDC9-1BBB-B5F1-D392A392A749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Scraping vs. Ethical Concerns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Unveiling the One Bite API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DCC5C4F3-D13A-DBB2-757A-D2D5821F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4258" y="4452210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87ABB9AF-AAE2-F494-3344-FB882D22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758" y="4452210"/>
            <a:ext cx="914400" cy="914400"/>
          </a:xfrm>
          <a:prstGeom prst="rect">
            <a:avLst/>
          </a:prstGeom>
        </p:spPr>
      </p:pic>
      <p:pic>
        <p:nvPicPr>
          <p:cNvPr id="11" name="Graphic 10" descr="Cell Tower with solid fill">
            <a:extLst>
              <a:ext uri="{FF2B5EF4-FFF2-40B4-BE49-F238E27FC236}">
                <a16:creationId xmlns:a16="http://schemas.microsoft.com/office/drawing/2014/main" id="{6B6E7E21-05D9-AED0-8442-198D5CA64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9508" y="4452210"/>
            <a:ext cx="914400" cy="914400"/>
          </a:xfrm>
          <a:prstGeom prst="rect">
            <a:avLst/>
          </a:prstGeom>
        </p:spPr>
      </p:pic>
      <p:pic>
        <p:nvPicPr>
          <p:cNvPr id="13" name="Graphic 12" descr="Magnifying glass outline">
            <a:extLst>
              <a:ext uri="{FF2B5EF4-FFF2-40B4-BE49-F238E27FC236}">
                <a16:creationId xmlns:a16="http://schemas.microsoft.com/office/drawing/2014/main" id="{320D7177-ED22-22CF-F40C-7DD502704A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4908" y="3195704"/>
            <a:ext cx="914400" cy="914400"/>
          </a:xfrm>
          <a:prstGeom prst="rect">
            <a:avLst/>
          </a:prstGeom>
        </p:spPr>
      </p:pic>
      <p:pic>
        <p:nvPicPr>
          <p:cNvPr id="15" name="Graphic 14" descr="Laptop with solid fill">
            <a:extLst>
              <a:ext uri="{FF2B5EF4-FFF2-40B4-BE49-F238E27FC236}">
                <a16:creationId xmlns:a16="http://schemas.microsoft.com/office/drawing/2014/main" id="{55390C90-4499-903C-8831-FAA1D7287B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2958" y="3195704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D0DDEE-6F16-3679-0D32-C2D4116F74F8}"/>
              </a:ext>
            </a:extLst>
          </p:cNvPr>
          <p:cNvCxnSpPr/>
          <p:nvPr/>
        </p:nvCxnSpPr>
        <p:spPr>
          <a:xfrm>
            <a:off x="3208658" y="4909410"/>
            <a:ext cx="2377440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A586F5-8139-9AF9-8CE4-25867CDD1652}"/>
              </a:ext>
            </a:extLst>
          </p:cNvPr>
          <p:cNvCxnSpPr/>
          <p:nvPr/>
        </p:nvCxnSpPr>
        <p:spPr>
          <a:xfrm>
            <a:off x="6307318" y="4909410"/>
            <a:ext cx="2377440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6508B8-3507-49C6-42A8-903AAF7A92ED}"/>
              </a:ext>
            </a:extLst>
          </p:cNvPr>
          <p:cNvCxnSpPr/>
          <p:nvPr/>
        </p:nvCxnSpPr>
        <p:spPr>
          <a:xfrm>
            <a:off x="4797358" y="3652904"/>
            <a:ext cx="7175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684399-C3A8-AD5B-2116-4D4047C0289A}"/>
              </a:ext>
            </a:extLst>
          </p:cNvPr>
          <p:cNvCxnSpPr>
            <a:cxnSpLocks/>
          </p:cNvCxnSpPr>
          <p:nvPr/>
        </p:nvCxnSpPr>
        <p:spPr>
          <a:xfrm>
            <a:off x="5940358" y="3880119"/>
            <a:ext cx="0" cy="7092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DA76AC-5E59-3B86-540E-3F944645354B}"/>
              </a:ext>
            </a:extLst>
          </p:cNvPr>
          <p:cNvSpPr txBox="1"/>
          <p:nvPr/>
        </p:nvSpPr>
        <p:spPr>
          <a:xfrm>
            <a:off x="2294258" y="3064866"/>
            <a:ext cx="49334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12"/>
              </a:rPr>
              <a:t>https://one-bite-api.barstoolsports.com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829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0B11A-61DA-CF15-F2CC-C45ED7DF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57" y="790820"/>
            <a:ext cx="4960921" cy="2413971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Extraction (cont’d)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135" y="40673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4248" y="54034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7F9853-895D-0356-BF2F-E704261C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8" y="406732"/>
            <a:ext cx="3687889" cy="3079388"/>
          </a:xfrm>
          <a:prstGeom prst="rect">
            <a:avLst/>
          </a:prstGeom>
        </p:spPr>
      </p:pic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3385" y="1130559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ACC72-A65E-2D55-6237-2855678B8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0513"/>
            <a:ext cx="5485710" cy="25371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F3B6-FCC7-5A2B-503C-FC05407C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457" y="3600367"/>
            <a:ext cx="4960918" cy="2278715"/>
          </a:xfrm>
        </p:spPr>
        <p:txBody>
          <a:bodyPr anchor="t">
            <a:normAutofit/>
          </a:bodyPr>
          <a:lstStyle/>
          <a:p>
            <a:r>
              <a:rPr lang="en-US" sz="1800" dirty="0"/>
              <a:t>Location-based API</a:t>
            </a:r>
          </a:p>
          <a:p>
            <a:r>
              <a:rPr lang="en-US" sz="1800" dirty="0"/>
              <a:t>Several ways to search for ratings</a:t>
            </a:r>
          </a:p>
          <a:p>
            <a:pPr lvl="1"/>
            <a:r>
              <a:rPr lang="en-US" sz="1800" dirty="0"/>
              <a:t>Grid search</a:t>
            </a:r>
          </a:p>
          <a:p>
            <a:pPr lvl="1"/>
            <a:r>
              <a:rPr lang="en-US" sz="1800" dirty="0"/>
              <a:t>Random search</a:t>
            </a:r>
          </a:p>
          <a:p>
            <a:pPr lvl="1"/>
            <a:r>
              <a:rPr lang="en-US" sz="1800" dirty="0"/>
              <a:t>Proportional-sample random search</a:t>
            </a:r>
          </a:p>
        </p:txBody>
      </p:sp>
    </p:spTree>
    <p:extLst>
      <p:ext uri="{BB962C8B-B14F-4D97-AF65-F5344CB8AC3E}">
        <p14:creationId xmlns:p14="http://schemas.microsoft.com/office/powerpoint/2010/main" val="281327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056A33-D313-F4C3-95F4-659E1F12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2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B2EF4C-CA80-24A6-4096-FED8BF10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3606"/>
            <a:ext cx="212437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F8BA0-5900-B252-188E-8C442E80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6000" dirty="0"/>
              <a:t>Data processing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569A7E-C9A8-13B7-D005-C4F5BB27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5504"/>
            <a:ext cx="5655952" cy="4072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8A96-5085-3C0A-3717-62AC1B97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Lots of useful information</a:t>
            </a:r>
          </a:p>
          <a:p>
            <a:pPr lvl="1"/>
            <a:r>
              <a:rPr lang="en-US" sz="1800" dirty="0"/>
              <a:t>Review scores, community feedback, and more</a:t>
            </a:r>
          </a:p>
          <a:p>
            <a:r>
              <a:rPr lang="en-US" sz="1800" dirty="0"/>
              <a:t>Missing coordinates</a:t>
            </a:r>
          </a:p>
          <a:p>
            <a:pPr lvl="1"/>
            <a:r>
              <a:rPr lang="en-US" sz="1800" dirty="0"/>
              <a:t>Geocoded using address</a:t>
            </a:r>
          </a:p>
          <a:p>
            <a:r>
              <a:rPr lang="en-US" sz="1800" dirty="0"/>
              <a:t>Median score: 7.3</a:t>
            </a:r>
          </a:p>
          <a:p>
            <a:r>
              <a:rPr lang="en-US" sz="1800" dirty="0"/>
              <a:t>Standard deviation: 1.4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26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8E4D-CC2A-F4E6-AFEA-4302EBB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Pizza Shops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69E68F-1A74-727A-1B68-498ACCEF7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880" y="1527073"/>
            <a:ext cx="9432548" cy="5330927"/>
          </a:xfrm>
        </p:spPr>
      </p:pic>
    </p:spTree>
    <p:extLst>
      <p:ext uri="{BB962C8B-B14F-4D97-AF65-F5344CB8AC3E}">
        <p14:creationId xmlns:p14="http://schemas.microsoft.com/office/powerpoint/2010/main" val="29499020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289</Words>
  <Application>Microsoft Office PowerPoint</Application>
  <PresentationFormat>Widescreen</PresentationFormat>
  <Paragraphs>56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Univers</vt:lpstr>
      <vt:lpstr>GradientVTI</vt:lpstr>
      <vt:lpstr>Pizza analytics 101 </vt:lpstr>
      <vt:lpstr>Motivation</vt:lpstr>
      <vt:lpstr>The Search for the Dataset</vt:lpstr>
      <vt:lpstr>Discovering Dave</vt:lpstr>
      <vt:lpstr>Data Extraction</vt:lpstr>
      <vt:lpstr>Data Extraction (cont’d)</vt:lpstr>
      <vt:lpstr>PowerPoint Presentation</vt:lpstr>
      <vt:lpstr>Data processing</vt:lpstr>
      <vt:lpstr>Top 10 Pizza Shops</vt:lpstr>
      <vt:lpstr>Pizza Capital of the World</vt:lpstr>
      <vt:lpstr>Monthly Averages</vt:lpstr>
      <vt:lpstr>Scores Before and After March 15th, 2020</vt:lpstr>
      <vt:lpstr>The Community versus Dave</vt:lpstr>
      <vt:lpstr>Future Adventures in Pizza Data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analytics 101 </dc:title>
  <dc:creator>Armin Hatami</dc:creator>
  <cp:lastModifiedBy>Armin Hatami</cp:lastModifiedBy>
  <cp:revision>9</cp:revision>
  <dcterms:created xsi:type="dcterms:W3CDTF">2023-12-07T01:44:34Z</dcterms:created>
  <dcterms:modified xsi:type="dcterms:W3CDTF">2023-12-08T00:02:51Z</dcterms:modified>
</cp:coreProperties>
</file>