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4"/>
  </p:notesMasterIdLst>
  <p:handoutMasterIdLst>
    <p:handoutMasterId r:id="rId75"/>
  </p:handoutMasterIdLst>
  <p:sldIdLst>
    <p:sldId id="256" r:id="rId2"/>
    <p:sldId id="333" r:id="rId3"/>
    <p:sldId id="272" r:id="rId4"/>
    <p:sldId id="259" r:id="rId5"/>
    <p:sldId id="261" r:id="rId6"/>
    <p:sldId id="262" r:id="rId7"/>
    <p:sldId id="263" r:id="rId8"/>
    <p:sldId id="264" r:id="rId9"/>
    <p:sldId id="265" r:id="rId10"/>
    <p:sldId id="268" r:id="rId11"/>
    <p:sldId id="267" r:id="rId12"/>
    <p:sldId id="266" r:id="rId13"/>
    <p:sldId id="269" r:id="rId14"/>
    <p:sldId id="271" r:id="rId15"/>
    <p:sldId id="273" r:id="rId16"/>
    <p:sldId id="275" r:id="rId17"/>
    <p:sldId id="276" r:id="rId18"/>
    <p:sldId id="277" r:id="rId19"/>
    <p:sldId id="279" r:id="rId20"/>
    <p:sldId id="280" r:id="rId21"/>
    <p:sldId id="281" r:id="rId22"/>
    <p:sldId id="282" r:id="rId23"/>
    <p:sldId id="284"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0" r:id="rId42"/>
    <p:sldId id="302" r:id="rId43"/>
    <p:sldId id="304" r:id="rId44"/>
    <p:sldId id="303" r:id="rId45"/>
    <p:sldId id="305" r:id="rId46"/>
    <p:sldId id="306" r:id="rId47"/>
    <p:sldId id="308" r:id="rId48"/>
    <p:sldId id="307" r:id="rId49"/>
    <p:sldId id="309" r:id="rId50"/>
    <p:sldId id="310" r:id="rId51"/>
    <p:sldId id="321" r:id="rId52"/>
    <p:sldId id="312" r:id="rId53"/>
    <p:sldId id="311" r:id="rId54"/>
    <p:sldId id="313" r:id="rId55"/>
    <p:sldId id="314" r:id="rId56"/>
    <p:sldId id="315" r:id="rId57"/>
    <p:sldId id="317" r:id="rId58"/>
    <p:sldId id="316" r:id="rId59"/>
    <p:sldId id="318" r:id="rId60"/>
    <p:sldId id="319" r:id="rId61"/>
    <p:sldId id="320" r:id="rId62"/>
    <p:sldId id="322" r:id="rId63"/>
    <p:sldId id="324" r:id="rId64"/>
    <p:sldId id="332" r:id="rId65"/>
    <p:sldId id="330" r:id="rId66"/>
    <p:sldId id="323" r:id="rId67"/>
    <p:sldId id="326" r:id="rId68"/>
    <p:sldId id="325" r:id="rId69"/>
    <p:sldId id="331" r:id="rId70"/>
    <p:sldId id="327" r:id="rId71"/>
    <p:sldId id="329" r:id="rId72"/>
    <p:sldId id="328"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79479" autoAdjust="0"/>
  </p:normalViewPr>
  <p:slideViewPr>
    <p:cSldViewPr>
      <p:cViewPr varScale="1">
        <p:scale>
          <a:sx n="60" d="100"/>
          <a:sy n="60" d="100"/>
        </p:scale>
        <p:origin x="-1200" y="-78"/>
      </p:cViewPr>
      <p:guideLst>
        <p:guide orient="horz" pos="2160"/>
        <p:guide pos="2880"/>
      </p:guideLst>
    </p:cSldViewPr>
  </p:slideViewPr>
  <p:outlineViewPr>
    <p:cViewPr>
      <p:scale>
        <a:sx n="33" d="100"/>
        <a:sy n="33" d="100"/>
      </p:scale>
      <p:origin x="0" y="71208"/>
    </p:cViewPr>
  </p:outlineViewPr>
  <p:notesTextViewPr>
    <p:cViewPr>
      <p:scale>
        <a:sx n="100" d="100"/>
        <a:sy n="100" d="100"/>
      </p:scale>
      <p:origin x="0" y="0"/>
    </p:cViewPr>
  </p:notesTextViewPr>
  <p:notesViewPr>
    <p:cSldViewPr>
      <p:cViewPr varScale="1">
        <p:scale>
          <a:sx n="61" d="100"/>
          <a:sy n="61" d="100"/>
        </p:scale>
        <p:origin x="-22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5FB695-2390-4736-AC0D-2BB53275FCA8}" type="datetimeFigureOut">
              <a:rPr lang="zh-CN" altLang="en-US" smtClean="0"/>
              <a:t>2013/12/13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31E10B-B00A-4716-970F-BFE794A7E7EE}" type="slidenum">
              <a:rPr lang="zh-CN" altLang="en-US" smtClean="0"/>
              <a:t>‹#›</a:t>
            </a:fld>
            <a:endParaRPr lang="zh-CN" altLang="en-US"/>
          </a:p>
        </p:txBody>
      </p:sp>
    </p:spTree>
    <p:extLst>
      <p:ext uri="{BB962C8B-B14F-4D97-AF65-F5344CB8AC3E}">
        <p14:creationId xmlns:p14="http://schemas.microsoft.com/office/powerpoint/2010/main" val="3176760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2B9FFB-832E-42A1-80F5-A64763082346}" type="datetimeFigureOut">
              <a:rPr lang="zh-CN" altLang="en-US" smtClean="0"/>
              <a:t>2013/12/13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20C2D5-5568-4DB4-BF8F-7EC92C608F44}" type="slidenum">
              <a:rPr lang="zh-CN" altLang="en-US" smtClean="0"/>
              <a:t>‹#›</a:t>
            </a:fld>
            <a:endParaRPr lang="zh-CN" altLang="en-US"/>
          </a:p>
        </p:txBody>
      </p:sp>
    </p:spTree>
    <p:extLst>
      <p:ext uri="{BB962C8B-B14F-4D97-AF65-F5344CB8AC3E}">
        <p14:creationId xmlns:p14="http://schemas.microsoft.com/office/powerpoint/2010/main" val="45639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首先，本课内容不讲</a:t>
            </a:r>
            <a:r>
              <a:rPr lang="en-US" altLang="zh-CN" smtClean="0"/>
              <a:t>FFmpeg</a:t>
            </a:r>
            <a:r>
              <a:rPr lang="zh-CN" altLang="en-US" smtClean="0"/>
              <a:t>的具体实现，比如：编解码算法，如何解复用等，只讲解一些基础的常见的用法。</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a:t>
            </a:fld>
            <a:endParaRPr lang="zh-CN" altLang="en-US"/>
          </a:p>
        </p:txBody>
      </p:sp>
    </p:spTree>
    <p:extLst>
      <p:ext uri="{BB962C8B-B14F-4D97-AF65-F5344CB8AC3E}">
        <p14:creationId xmlns:p14="http://schemas.microsoft.com/office/powerpoint/2010/main" val="101142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接下来看复杂的过滤器图的流程</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11</a:t>
            </a:fld>
            <a:endParaRPr lang="zh-CN" altLang="en-US"/>
          </a:p>
        </p:txBody>
      </p:sp>
    </p:spTree>
    <p:extLst>
      <p:ext uri="{BB962C8B-B14F-4D97-AF65-F5344CB8AC3E}">
        <p14:creationId xmlns:p14="http://schemas.microsoft.com/office/powerpoint/2010/main" val="145286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12</a:t>
            </a:fld>
            <a:endParaRPr lang="zh-CN" altLang="en-US"/>
          </a:p>
        </p:txBody>
      </p:sp>
    </p:spTree>
    <p:extLst>
      <p:ext uri="{BB962C8B-B14F-4D97-AF65-F5344CB8AC3E}">
        <p14:creationId xmlns:p14="http://schemas.microsoft.com/office/powerpoint/2010/main" val="269914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过滤器到此结束，接下来看看媒体流的选择</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13</a:t>
            </a:fld>
            <a:endParaRPr lang="zh-CN" altLang="en-US"/>
          </a:p>
        </p:txBody>
      </p:sp>
    </p:spTree>
    <p:extLst>
      <p:ext uri="{BB962C8B-B14F-4D97-AF65-F5344CB8AC3E}">
        <p14:creationId xmlns:p14="http://schemas.microsoft.com/office/powerpoint/2010/main" val="375686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经常会有这样的需求，从视频文件中抽出视频，音频。字幕等。</a:t>
            </a:r>
            <a:endParaRPr lang="en-US" altLang="zh-CN" smtClean="0"/>
          </a:p>
          <a:p>
            <a:r>
              <a:rPr lang="zh-CN" altLang="en-US" smtClean="0"/>
              <a:t>接下来看例子</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14</a:t>
            </a:fld>
            <a:endParaRPr lang="zh-CN" altLang="en-US"/>
          </a:p>
        </p:txBody>
      </p:sp>
    </p:spTree>
    <p:extLst>
      <p:ext uri="{BB962C8B-B14F-4D97-AF65-F5344CB8AC3E}">
        <p14:creationId xmlns:p14="http://schemas.microsoft.com/office/powerpoint/2010/main" val="2048436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解释这幅图画的含义。到此为止，第一部分讲解完毕。接下来讲第二部分（查看帮助）</a:t>
            </a:r>
            <a:endParaRPr lang="en-US" altLang="zh-CN" smtClean="0"/>
          </a:p>
          <a:p>
            <a:r>
              <a:rPr lang="zh-CN" altLang="en-US" smtClean="0"/>
              <a:t>回顾一下：术语，组成，转码流程，过滤器</a:t>
            </a:r>
            <a:r>
              <a:rPr lang="en-US" altLang="zh-CN" smtClean="0"/>
              <a:t>/</a:t>
            </a:r>
            <a:r>
              <a:rPr lang="zh-CN" altLang="en-US" smtClean="0"/>
              <a:t>链</a:t>
            </a:r>
            <a:r>
              <a:rPr lang="en-US" altLang="zh-CN" smtClean="0"/>
              <a:t>/</a:t>
            </a:r>
            <a:r>
              <a:rPr lang="zh-CN" altLang="en-US" smtClean="0"/>
              <a:t>图，如何选择媒体流。</a:t>
            </a:r>
            <a:endParaRPr lang="en-US" altLang="zh-CN" smtClean="0"/>
          </a:p>
        </p:txBody>
      </p:sp>
      <p:sp>
        <p:nvSpPr>
          <p:cNvPr id="4" name="灯片编号占位符 3"/>
          <p:cNvSpPr>
            <a:spLocks noGrp="1"/>
          </p:cNvSpPr>
          <p:nvPr>
            <p:ph type="sldNum" sz="quarter" idx="10"/>
          </p:nvPr>
        </p:nvSpPr>
        <p:spPr/>
        <p:txBody>
          <a:bodyPr/>
          <a:lstStyle/>
          <a:p>
            <a:fld id="{4C20C2D5-5568-4DB4-BF8F-7EC92C608F44}" type="slidenum">
              <a:rPr lang="zh-CN" altLang="en-US" smtClean="0"/>
              <a:t>15</a:t>
            </a:fld>
            <a:endParaRPr lang="zh-CN" altLang="en-US"/>
          </a:p>
        </p:txBody>
      </p:sp>
    </p:spTree>
    <p:extLst>
      <p:ext uri="{BB962C8B-B14F-4D97-AF65-F5344CB8AC3E}">
        <p14:creationId xmlns:p14="http://schemas.microsoft.com/office/powerpoint/2010/main" val="992238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16</a:t>
            </a:fld>
            <a:endParaRPr lang="zh-CN" altLang="en-US"/>
          </a:p>
        </p:txBody>
      </p:sp>
    </p:spTree>
    <p:extLst>
      <p:ext uri="{BB962C8B-B14F-4D97-AF65-F5344CB8AC3E}">
        <p14:creationId xmlns:p14="http://schemas.microsoft.com/office/powerpoint/2010/main" val="2703046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接下来讲码率，帧率和文件大小</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18</a:t>
            </a:fld>
            <a:endParaRPr lang="zh-CN" altLang="en-US"/>
          </a:p>
        </p:txBody>
      </p:sp>
    </p:spTree>
    <p:extLst>
      <p:ext uri="{BB962C8B-B14F-4D97-AF65-F5344CB8AC3E}">
        <p14:creationId xmlns:p14="http://schemas.microsoft.com/office/powerpoint/2010/main" val="4240081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接下来讲解帧率</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20</a:t>
            </a:fld>
            <a:endParaRPr lang="zh-CN" altLang="en-US"/>
          </a:p>
        </p:txBody>
      </p:sp>
    </p:spTree>
    <p:extLst>
      <p:ext uri="{BB962C8B-B14F-4D97-AF65-F5344CB8AC3E}">
        <p14:creationId xmlns:p14="http://schemas.microsoft.com/office/powerpoint/2010/main" val="144166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接下来讲解码率和文件大小</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21</a:t>
            </a:fld>
            <a:endParaRPr lang="zh-CN" altLang="en-US"/>
          </a:p>
        </p:txBody>
      </p:sp>
    </p:spTree>
    <p:extLst>
      <p:ext uri="{BB962C8B-B14F-4D97-AF65-F5344CB8AC3E}">
        <p14:creationId xmlns:p14="http://schemas.microsoft.com/office/powerpoint/2010/main" val="361453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回顾一下，本部分讲解了设置视频的码率，帧率，文件大小。接下来讲解调整视频分辨率，</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22</a:t>
            </a:fld>
            <a:endParaRPr lang="zh-CN" altLang="en-US"/>
          </a:p>
        </p:txBody>
      </p:sp>
    </p:spTree>
    <p:extLst>
      <p:ext uri="{BB962C8B-B14F-4D97-AF65-F5344CB8AC3E}">
        <p14:creationId xmlns:p14="http://schemas.microsoft.com/office/powerpoint/2010/main" val="427496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660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0"/>
          </p:nvPr>
        </p:nvSpPr>
        <p:spPr/>
        <p:txBody>
          <a:bodyPr/>
          <a:lstStyle/>
          <a:p>
            <a:fld id="{4C20C2D5-5568-4DB4-BF8F-7EC92C608F44}" type="slidenum">
              <a:rPr lang="zh-CN" altLang="en-US" smtClean="0"/>
              <a:t>3</a:t>
            </a:fld>
            <a:endParaRPr lang="zh-CN" altLang="en-US"/>
          </a:p>
        </p:txBody>
      </p:sp>
    </p:spTree>
    <p:extLst>
      <p:ext uri="{BB962C8B-B14F-4D97-AF65-F5344CB8AC3E}">
        <p14:creationId xmlns:p14="http://schemas.microsoft.com/office/powerpoint/2010/main" val="176810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为了避免输入精确数字，</a:t>
            </a:r>
            <a:r>
              <a:rPr lang="en-US" altLang="zh-CN" sz="1200" kern="1200" err="1" smtClean="0">
                <a:solidFill>
                  <a:schemeClr val="tx1"/>
                </a:solidFill>
                <a:effectLst/>
                <a:latin typeface="+mn-lt"/>
                <a:ea typeface="+mn-ea"/>
                <a:cs typeface="+mn-cs"/>
              </a:rPr>
              <a:t>FFmpeg</a:t>
            </a:r>
            <a:r>
              <a:rPr lang="zh-CN" altLang="zh-CN" sz="1200" kern="1200" smtClean="0">
                <a:solidFill>
                  <a:schemeClr val="tx1"/>
                </a:solidFill>
                <a:effectLst/>
                <a:latin typeface="+mn-lt"/>
                <a:ea typeface="+mn-ea"/>
                <a:cs typeface="+mn-cs"/>
              </a:rPr>
              <a:t>工具提供预定义的视频尺寸，下表列出这些值，下面两个命令具有相同效果：</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20C2D5-5568-4DB4-BF8F-7EC92C608F44}" type="slidenum">
              <a:rPr lang="zh-CN" altLang="en-US" smtClean="0"/>
              <a:t>24</a:t>
            </a:fld>
            <a:endParaRPr lang="zh-CN" altLang="en-US"/>
          </a:p>
        </p:txBody>
      </p:sp>
    </p:spTree>
    <p:extLst>
      <p:ext uri="{BB962C8B-B14F-4D97-AF65-F5344CB8AC3E}">
        <p14:creationId xmlns:p14="http://schemas.microsoft.com/office/powerpoint/2010/main" val="2501290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Scale filter</a:t>
            </a:r>
            <a:r>
              <a:rPr lang="zh-CN" altLang="en-US" smtClean="0"/>
              <a:t>和</a:t>
            </a:r>
            <a:r>
              <a:rPr lang="en-US" altLang="zh-CN" smtClean="0"/>
              <a:t>-s </a:t>
            </a:r>
            <a:r>
              <a:rPr lang="zh-CN" altLang="en-US" smtClean="0"/>
              <a:t>参数的区别是 他可以使用一些额外的参数，动态调整大小</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26</a:t>
            </a:fld>
            <a:endParaRPr lang="zh-CN" altLang="en-US"/>
          </a:p>
        </p:txBody>
      </p:sp>
    </p:spTree>
    <p:extLst>
      <p:ext uri="{BB962C8B-B14F-4D97-AF65-F5344CB8AC3E}">
        <p14:creationId xmlns:p14="http://schemas.microsoft.com/office/powerpoint/2010/main" val="1578341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在不知道到输入视频帧尺寸的情况下，可以用</a:t>
            </a:r>
            <a:r>
              <a:rPr lang="en-US" altLang="zh-CN" sz="1200" kern="1200" smtClean="0">
                <a:solidFill>
                  <a:schemeClr val="tx1"/>
                </a:solidFill>
                <a:effectLst/>
                <a:latin typeface="+mn-lt"/>
                <a:ea typeface="+mn-ea"/>
                <a:cs typeface="+mn-cs"/>
              </a:rPr>
              <a:t>scale filter </a:t>
            </a:r>
            <a:r>
              <a:rPr lang="zh-CN" altLang="zh-CN" sz="1200" kern="1200" smtClean="0">
                <a:solidFill>
                  <a:schemeClr val="tx1"/>
                </a:solidFill>
                <a:effectLst/>
                <a:latin typeface="+mn-lt"/>
                <a:ea typeface="+mn-ea"/>
                <a:cs typeface="+mn-cs"/>
              </a:rPr>
              <a:t>的</a:t>
            </a:r>
            <a:r>
              <a:rPr lang="en-US" altLang="zh-CN" sz="1200" kern="1200" err="1" smtClean="0">
                <a:solidFill>
                  <a:schemeClr val="tx1"/>
                </a:solidFill>
                <a:effectLst/>
                <a:latin typeface="+mn-lt"/>
                <a:ea typeface="+mn-ea"/>
                <a:cs typeface="+mn-cs"/>
              </a:rPr>
              <a:t>ih</a:t>
            </a:r>
            <a:r>
              <a:rPr lang="zh-CN" altLang="zh-CN" sz="1200" kern="1200" smtClean="0">
                <a:solidFill>
                  <a:schemeClr val="tx1"/>
                </a:solidFill>
                <a:effectLst/>
                <a:latin typeface="+mn-lt"/>
                <a:ea typeface="+mn-ea"/>
                <a:cs typeface="+mn-cs"/>
              </a:rPr>
              <a:t>和</a:t>
            </a:r>
            <a:r>
              <a:rPr lang="en-US" altLang="zh-CN" sz="1200" kern="1200" err="1" smtClean="0">
                <a:solidFill>
                  <a:schemeClr val="tx1"/>
                </a:solidFill>
                <a:effectLst/>
                <a:latin typeface="+mn-lt"/>
                <a:ea typeface="+mn-ea"/>
                <a:cs typeface="+mn-cs"/>
              </a:rPr>
              <a:t>iw</a:t>
            </a:r>
            <a:r>
              <a:rPr lang="zh-CN" altLang="zh-CN" sz="1200" kern="1200" smtClean="0">
                <a:solidFill>
                  <a:schemeClr val="tx1"/>
                </a:solidFill>
                <a:effectLst/>
                <a:latin typeface="+mn-lt"/>
                <a:ea typeface="+mn-ea"/>
                <a:cs typeface="+mn-cs"/>
              </a:rPr>
              <a:t>参数成比例的改变分辨率</a:t>
            </a:r>
            <a:r>
              <a:rPr lang="zh-CN" altLang="en-US"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20C2D5-5568-4DB4-BF8F-7EC92C608F44}" type="slidenum">
              <a:rPr lang="zh-CN" altLang="en-US" smtClean="0"/>
              <a:t>27</a:t>
            </a:fld>
            <a:endParaRPr lang="zh-CN" altLang="en-US"/>
          </a:p>
        </p:txBody>
      </p:sp>
    </p:spTree>
    <p:extLst>
      <p:ext uri="{BB962C8B-B14F-4D97-AF65-F5344CB8AC3E}">
        <p14:creationId xmlns:p14="http://schemas.microsoft.com/office/powerpoint/2010/main" val="21420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本部分讲解完毕，回顾一下：调整视频的分辨率，有两种方式，</a:t>
            </a:r>
            <a:r>
              <a:rPr lang="en-US" altLang="zh-CN" smtClean="0"/>
              <a:t>-s </a:t>
            </a:r>
            <a:r>
              <a:rPr lang="zh-CN" altLang="en-US" smtClean="0"/>
              <a:t>和</a:t>
            </a:r>
            <a:r>
              <a:rPr lang="en-US" altLang="zh-CN" smtClean="0"/>
              <a:t>scale filter</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28</a:t>
            </a:fld>
            <a:endParaRPr lang="zh-CN" altLang="en-US"/>
          </a:p>
        </p:txBody>
      </p:sp>
    </p:spTree>
    <p:extLst>
      <p:ext uri="{BB962C8B-B14F-4D97-AF65-F5344CB8AC3E}">
        <p14:creationId xmlns:p14="http://schemas.microsoft.com/office/powerpoint/2010/main" val="114771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Overlay=w*2.4:w</a:t>
            </a:r>
            <a:r>
              <a:rPr lang="zh-CN" altLang="en-US" smtClean="0"/>
              <a:t>是覆盖物裁剪局域的宽度。</a:t>
            </a:r>
            <a:endParaRPr lang="en-US" altLang="zh-CN" smtClean="0"/>
          </a:p>
          <a:p>
            <a:r>
              <a:rPr lang="zh-CN" altLang="en-US" smtClean="0"/>
              <a:t>如何能判断视频的黑白具体的参数值呢？请看下页</a:t>
            </a:r>
            <a:r>
              <a:rPr lang="en-US" altLang="zh-CN" b="1" smtClean="0"/>
              <a:t>cropdetect </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32</a:t>
            </a:fld>
            <a:endParaRPr lang="zh-CN" altLang="en-US"/>
          </a:p>
        </p:txBody>
      </p:sp>
    </p:spTree>
    <p:extLst>
      <p:ext uri="{BB962C8B-B14F-4D97-AF65-F5344CB8AC3E}">
        <p14:creationId xmlns:p14="http://schemas.microsoft.com/office/powerpoint/2010/main" val="1576324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接下来讲解填充视频</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33</a:t>
            </a:fld>
            <a:endParaRPr lang="zh-CN" altLang="en-US"/>
          </a:p>
        </p:txBody>
      </p:sp>
    </p:spTree>
    <p:extLst>
      <p:ext uri="{BB962C8B-B14F-4D97-AF65-F5344CB8AC3E}">
        <p14:creationId xmlns:p14="http://schemas.microsoft.com/office/powerpoint/2010/main" val="3536872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本节学习了视频的裁剪和填充分别使用</a:t>
            </a:r>
            <a:r>
              <a:rPr lang="en-US" altLang="zh-CN" smtClean="0"/>
              <a:t>crop</a:t>
            </a:r>
            <a:r>
              <a:rPr lang="zh-CN" altLang="en-US" smtClean="0"/>
              <a:t>和</a:t>
            </a:r>
            <a:r>
              <a:rPr lang="en-US" altLang="zh-CN" smtClean="0"/>
              <a:t>pad</a:t>
            </a:r>
            <a:r>
              <a:rPr lang="zh-CN" altLang="en-US" smtClean="0"/>
              <a:t>过滤器</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39</a:t>
            </a:fld>
            <a:endParaRPr lang="zh-CN" altLang="en-US"/>
          </a:p>
        </p:txBody>
      </p:sp>
    </p:spTree>
    <p:extLst>
      <p:ext uri="{BB962C8B-B14F-4D97-AF65-F5344CB8AC3E}">
        <p14:creationId xmlns:p14="http://schemas.microsoft.com/office/powerpoint/2010/main" val="2813692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请注意，</a:t>
            </a:r>
            <a:r>
              <a:rPr lang="en-US" altLang="zh-CN" sz="1200" kern="1200" smtClean="0">
                <a:solidFill>
                  <a:schemeClr val="tx1"/>
                </a:solidFill>
                <a:effectLst/>
                <a:latin typeface="+mn-lt"/>
                <a:ea typeface="+mn-ea"/>
                <a:cs typeface="+mn-cs"/>
              </a:rPr>
              <a:t>transpose filter</a:t>
            </a:r>
            <a:r>
              <a:rPr lang="zh-CN" altLang="zh-CN" sz="1200" kern="1200" smtClean="0">
                <a:solidFill>
                  <a:schemeClr val="tx1"/>
                </a:solidFill>
                <a:effectLst/>
                <a:latin typeface="+mn-lt"/>
                <a:ea typeface="+mn-ea"/>
                <a:cs typeface="+mn-cs"/>
              </a:rPr>
              <a:t>的</a:t>
            </a:r>
            <a:r>
              <a:rPr lang="en-US" altLang="zh-CN" sz="1200" kern="1200" smtClean="0">
                <a:solidFill>
                  <a:schemeClr val="tx1"/>
                </a:solidFill>
                <a:effectLst/>
                <a:latin typeface="+mn-lt"/>
                <a:ea typeface="+mn-ea"/>
                <a:cs typeface="+mn-cs"/>
              </a:rPr>
              <a:t>0</a:t>
            </a:r>
            <a:r>
              <a:rPr lang="zh-CN" altLang="zh-CN" sz="1200" kern="1200" smtClean="0">
                <a:solidFill>
                  <a:schemeClr val="tx1"/>
                </a:solidFill>
                <a:effectLst/>
                <a:latin typeface="+mn-lt"/>
                <a:ea typeface="+mn-ea"/>
                <a:cs typeface="+mn-cs"/>
              </a:rPr>
              <a:t>和</a:t>
            </a:r>
            <a:r>
              <a:rPr lang="en-US" altLang="zh-CN" sz="1200" kern="1200" smtClean="0">
                <a:solidFill>
                  <a:schemeClr val="tx1"/>
                </a:solidFill>
                <a:effectLst/>
                <a:latin typeface="+mn-lt"/>
                <a:ea typeface="+mn-ea"/>
                <a:cs typeface="+mn-cs"/>
              </a:rPr>
              <a:t>3</a:t>
            </a:r>
            <a:r>
              <a:rPr lang="zh-CN" altLang="zh-CN" sz="1200" kern="1200" smtClean="0">
                <a:solidFill>
                  <a:schemeClr val="tx1"/>
                </a:solidFill>
                <a:effectLst/>
                <a:latin typeface="+mn-lt"/>
                <a:ea typeface="+mn-ea"/>
                <a:cs typeface="+mn-cs"/>
              </a:rPr>
              <a:t>值对视频同时提供两种操作</a:t>
            </a:r>
            <a:r>
              <a:rPr lang="en-US" altLang="zh-CN"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旋转和垂直翻转。这意味着</a:t>
            </a:r>
            <a:r>
              <a:rPr lang="en-US" altLang="zh-CN" sz="1200" kern="1200" smtClean="0">
                <a:solidFill>
                  <a:schemeClr val="tx1"/>
                </a:solidFill>
                <a:effectLst/>
                <a:latin typeface="+mn-lt"/>
                <a:ea typeface="+mn-ea"/>
                <a:cs typeface="+mn-cs"/>
              </a:rPr>
              <a:t>0</a:t>
            </a:r>
            <a:r>
              <a:rPr lang="zh-CN" altLang="zh-CN" sz="1200" kern="1200" smtClean="0">
                <a:solidFill>
                  <a:schemeClr val="tx1"/>
                </a:solidFill>
                <a:effectLst/>
                <a:latin typeface="+mn-lt"/>
                <a:ea typeface="+mn-ea"/>
                <a:cs typeface="+mn-cs"/>
              </a:rPr>
              <a:t>有两种</a:t>
            </a:r>
            <a:r>
              <a:rPr lang="en-US" altLang="zh-CN" sz="1200" kern="1200" smtClean="0">
                <a:solidFill>
                  <a:schemeClr val="tx1"/>
                </a:solidFill>
                <a:effectLst/>
                <a:latin typeface="+mn-lt"/>
                <a:ea typeface="+mn-ea"/>
                <a:cs typeface="+mn-cs"/>
              </a:rPr>
              <a:t>filter</a:t>
            </a:r>
            <a:r>
              <a:rPr lang="zh-CN" altLang="zh-CN" sz="1200" kern="1200" smtClean="0">
                <a:solidFill>
                  <a:schemeClr val="tx1"/>
                </a:solidFill>
                <a:effectLst/>
                <a:latin typeface="+mn-lt"/>
                <a:ea typeface="+mn-ea"/>
                <a:cs typeface="+mn-cs"/>
              </a:rPr>
              <a:t>的效果 下面的两条命令具有相同的效果：</a:t>
            </a:r>
          </a:p>
          <a:p>
            <a:r>
              <a:rPr lang="en-US" altLang="zh-CN" sz="1200" b="1" kern="1200" err="1" smtClean="0">
                <a:solidFill>
                  <a:schemeClr val="tx1"/>
                </a:solidFill>
                <a:effectLst/>
                <a:latin typeface="+mn-lt"/>
                <a:ea typeface="+mn-ea"/>
                <a:cs typeface="+mn-cs"/>
              </a:rPr>
              <a:t>ffplay</a:t>
            </a:r>
            <a:r>
              <a:rPr lang="en-US" altLang="zh-CN" sz="1200" b="1" kern="1200" smtClean="0">
                <a:solidFill>
                  <a:schemeClr val="tx1"/>
                </a:solidFill>
                <a:effectLst/>
                <a:latin typeface="+mn-lt"/>
                <a:ea typeface="+mn-ea"/>
                <a:cs typeface="+mn-cs"/>
              </a:rPr>
              <a:t> -f </a:t>
            </a:r>
            <a:r>
              <a:rPr lang="en-US" altLang="zh-CN" sz="1200" b="1" kern="1200" err="1" smtClean="0">
                <a:solidFill>
                  <a:schemeClr val="tx1"/>
                </a:solidFill>
                <a:effectLst/>
                <a:latin typeface="+mn-lt"/>
                <a:ea typeface="+mn-ea"/>
                <a:cs typeface="+mn-cs"/>
              </a:rPr>
              <a:t>lavfi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smptebars</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vf</a:t>
            </a:r>
            <a:r>
              <a:rPr lang="en-US" altLang="zh-CN" sz="1200" b="1" kern="1200" smtClean="0">
                <a:solidFill>
                  <a:schemeClr val="tx1"/>
                </a:solidFill>
                <a:effectLst/>
                <a:latin typeface="+mn-lt"/>
                <a:ea typeface="+mn-ea"/>
                <a:cs typeface="+mn-cs"/>
              </a:rPr>
              <a:t> transpose=0 </a:t>
            </a:r>
            <a:endParaRPr lang="zh-CN" altLang="zh-CN" sz="1200" kern="1200" smtClean="0">
              <a:solidFill>
                <a:schemeClr val="tx1"/>
              </a:solidFill>
              <a:effectLst/>
              <a:latin typeface="+mn-lt"/>
              <a:ea typeface="+mn-ea"/>
              <a:cs typeface="+mn-cs"/>
            </a:endParaRPr>
          </a:p>
          <a:p>
            <a:r>
              <a:rPr lang="en-US" altLang="zh-CN" sz="1200" b="1" kern="1200" err="1" smtClean="0">
                <a:solidFill>
                  <a:schemeClr val="tx1"/>
                </a:solidFill>
                <a:effectLst/>
                <a:latin typeface="+mn-lt"/>
                <a:ea typeface="+mn-ea"/>
                <a:cs typeface="+mn-cs"/>
              </a:rPr>
              <a:t>ffplay</a:t>
            </a:r>
            <a:r>
              <a:rPr lang="en-US" altLang="zh-CN" sz="1200" b="1" kern="1200" smtClean="0">
                <a:solidFill>
                  <a:schemeClr val="tx1"/>
                </a:solidFill>
                <a:effectLst/>
                <a:latin typeface="+mn-lt"/>
                <a:ea typeface="+mn-ea"/>
                <a:cs typeface="+mn-cs"/>
              </a:rPr>
              <a:t> -f </a:t>
            </a:r>
            <a:r>
              <a:rPr lang="en-US" altLang="zh-CN" sz="1200" b="1" kern="1200" err="1" smtClean="0">
                <a:solidFill>
                  <a:schemeClr val="tx1"/>
                </a:solidFill>
                <a:effectLst/>
                <a:latin typeface="+mn-lt"/>
                <a:ea typeface="+mn-ea"/>
                <a:cs typeface="+mn-cs"/>
              </a:rPr>
              <a:t>lavfi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smptebars</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vf</a:t>
            </a:r>
            <a:r>
              <a:rPr lang="en-US" altLang="zh-CN" sz="1200" b="1" kern="1200" smtClean="0">
                <a:solidFill>
                  <a:schemeClr val="tx1"/>
                </a:solidFill>
                <a:effectLst/>
                <a:latin typeface="+mn-lt"/>
                <a:ea typeface="+mn-ea"/>
                <a:cs typeface="+mn-cs"/>
              </a:rPr>
              <a:t> transpose=2,vflip</a:t>
            </a:r>
            <a:endParaRPr lang="zh-CN"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 </a:t>
            </a:r>
            <a:endParaRPr lang="zh-CN"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补充</a:t>
            </a:r>
            <a:r>
              <a:rPr lang="en-US" altLang="zh-CN" sz="1200" kern="1200" smtClean="0">
                <a:solidFill>
                  <a:schemeClr val="tx1"/>
                </a:solidFill>
                <a:effectLst/>
                <a:latin typeface="+mn-lt"/>
                <a:ea typeface="+mn-ea"/>
                <a:cs typeface="+mn-cs"/>
              </a:rPr>
              <a:t>: </a:t>
            </a:r>
            <a:r>
              <a:rPr lang="zh-CN" altLang="zh-CN" sz="1200" kern="1200" smtClean="0">
                <a:solidFill>
                  <a:schemeClr val="tx1"/>
                </a:solidFill>
                <a:effectLst/>
                <a:latin typeface="+mn-lt"/>
                <a:ea typeface="+mn-ea"/>
                <a:cs typeface="+mn-cs"/>
              </a:rPr>
              <a:t>在一个画面中看对比</a:t>
            </a:r>
          </a:p>
          <a:p>
            <a:r>
              <a:rPr lang="en-US" altLang="zh-CN" sz="1200" b="1" kern="1200" err="1" smtClean="0">
                <a:solidFill>
                  <a:schemeClr val="tx1"/>
                </a:solidFill>
                <a:effectLst>
                  <a:outerShdw blurRad="50902" dist="38494" dir="13500000" sx="0" sy="0">
                    <a:srgbClr val="000000">
                      <a:alpha val="60000"/>
                    </a:srgbClr>
                  </a:outerShdw>
                </a:effectLst>
                <a:latin typeface="+mn-lt"/>
                <a:ea typeface="+mn-ea"/>
                <a:cs typeface="+mn-cs"/>
              </a:rPr>
              <a:t>ffplay</a:t>
            </a:r>
            <a:r>
              <a:rPr lang="en-US" altLang="zh-CN" sz="1200" b="1" kern="1200" smtClean="0">
                <a:solidFill>
                  <a:schemeClr val="tx1"/>
                </a:solidFill>
                <a:effectLst>
                  <a:outerShdw blurRad="50902" dist="38494" dir="13500000" sx="0" sy="0">
                    <a:srgbClr val="000000">
                      <a:alpha val="60000"/>
                    </a:srgbClr>
                  </a:outerShdw>
                </a:effectLst>
                <a:latin typeface="+mn-lt"/>
                <a:ea typeface="+mn-ea"/>
                <a:cs typeface="+mn-cs"/>
              </a:rPr>
              <a:t> -f </a:t>
            </a:r>
            <a:r>
              <a:rPr lang="en-US" altLang="zh-CN" sz="1200" b="1" kern="1200" err="1" smtClean="0">
                <a:solidFill>
                  <a:schemeClr val="tx1"/>
                </a:solidFill>
                <a:effectLst>
                  <a:outerShdw blurRad="50902" dist="38494" dir="13500000" sx="0" sy="0">
                    <a:srgbClr val="000000">
                      <a:alpha val="60000"/>
                    </a:srgbClr>
                  </a:outerShdw>
                </a:effectLst>
                <a:latin typeface="+mn-lt"/>
                <a:ea typeface="+mn-ea"/>
                <a:cs typeface="+mn-cs"/>
              </a:rPr>
              <a:t>lavfi</a:t>
            </a:r>
            <a:r>
              <a:rPr lang="en-US" altLang="zh-CN" sz="1200" b="1" kern="1200" smtClean="0">
                <a:solidFill>
                  <a:schemeClr val="tx1"/>
                </a:solidFill>
                <a:effectLst>
                  <a:outerShdw blurRad="50902" dist="38494" dir="13500000" sx="0" sy="0">
                    <a:srgbClr val="000000">
                      <a:alpha val="60000"/>
                    </a:srgbClr>
                  </a:outerShdw>
                </a:effectLst>
                <a:latin typeface="+mn-lt"/>
                <a:ea typeface="+mn-ea"/>
                <a:cs typeface="+mn-cs"/>
              </a:rPr>
              <a:t> -</a:t>
            </a:r>
            <a:r>
              <a:rPr lang="en-US" altLang="zh-CN" sz="1200" b="1" kern="1200" err="1" smtClean="0">
                <a:solidFill>
                  <a:schemeClr val="tx1"/>
                </a:solidFill>
                <a:effectLst>
                  <a:outerShdw blurRad="50902" dist="38494" dir="13500000" sx="0" sy="0">
                    <a:srgbClr val="000000">
                      <a:alpha val="60000"/>
                    </a:srgbClr>
                  </a:outerShdw>
                </a:effectLst>
                <a:latin typeface="+mn-lt"/>
                <a:ea typeface="+mn-ea"/>
                <a:cs typeface="+mn-cs"/>
              </a:rPr>
              <a:t>i</a:t>
            </a:r>
            <a:r>
              <a:rPr lang="en-US" altLang="zh-CN" sz="1200" b="1" kern="1200" smtClean="0">
                <a:solidFill>
                  <a:schemeClr val="tx1"/>
                </a:solidFill>
                <a:effectLst>
                  <a:outerShdw blurRad="50902" dist="38494" dir="13500000" sx="0" sy="0">
                    <a:srgbClr val="000000">
                      <a:alpha val="60000"/>
                    </a:srgbClr>
                  </a:outerShdw>
                </a:effectLst>
                <a:latin typeface="+mn-lt"/>
                <a:ea typeface="+mn-ea"/>
                <a:cs typeface="+mn-cs"/>
              </a:rPr>
              <a:t> </a:t>
            </a:r>
            <a:r>
              <a:rPr lang="en-US" altLang="zh-CN" sz="1200" b="1" kern="1200" err="1" smtClean="0">
                <a:solidFill>
                  <a:schemeClr val="tx1"/>
                </a:solidFill>
                <a:effectLst>
                  <a:outerShdw blurRad="50902" dist="38494" dir="13500000" sx="0" sy="0">
                    <a:srgbClr val="000000">
                      <a:alpha val="60000"/>
                    </a:srgbClr>
                  </a:outerShdw>
                </a:effectLst>
                <a:latin typeface="+mn-lt"/>
                <a:ea typeface="+mn-ea"/>
                <a:cs typeface="+mn-cs"/>
              </a:rPr>
              <a:t>testsrc</a:t>
            </a:r>
            <a:r>
              <a:rPr lang="en-US" altLang="zh-CN" sz="1200" b="1" kern="1200" smtClean="0">
                <a:solidFill>
                  <a:schemeClr val="tx1"/>
                </a:solidFill>
                <a:effectLst>
                  <a:outerShdw blurRad="50902" dist="38494" dir="13500000" sx="0" sy="0">
                    <a:srgbClr val="000000">
                      <a:alpha val="60000"/>
                    </a:srgbClr>
                  </a:outerShdw>
                </a:effectLst>
                <a:latin typeface="+mn-lt"/>
                <a:ea typeface="+mn-ea"/>
                <a:cs typeface="+mn-cs"/>
              </a:rPr>
              <a:t> -</a:t>
            </a:r>
            <a:r>
              <a:rPr lang="en-US" altLang="zh-CN" sz="1200" b="1" kern="1200" err="1" smtClean="0">
                <a:solidFill>
                  <a:schemeClr val="tx1"/>
                </a:solidFill>
                <a:effectLst>
                  <a:outerShdw blurRad="50902" dist="38494" dir="13500000" sx="0" sy="0">
                    <a:srgbClr val="000000">
                      <a:alpha val="60000"/>
                    </a:srgbClr>
                  </a:outerShdw>
                </a:effectLst>
                <a:latin typeface="+mn-lt"/>
                <a:ea typeface="+mn-ea"/>
                <a:cs typeface="+mn-cs"/>
              </a:rPr>
              <a:t>vf</a:t>
            </a:r>
            <a:r>
              <a:rPr lang="en-US" altLang="zh-CN" sz="1200" b="1" kern="1200" smtClean="0">
                <a:solidFill>
                  <a:schemeClr val="tx1"/>
                </a:solidFill>
                <a:effectLst>
                  <a:outerShdw blurRad="50902" dist="38494" dir="13500000" sx="0" sy="0">
                    <a:srgbClr val="000000">
                      <a:alpha val="60000"/>
                    </a:srgbClr>
                  </a:outerShdw>
                </a:effectLst>
                <a:latin typeface="+mn-lt"/>
                <a:ea typeface="+mn-ea"/>
                <a:cs typeface="+mn-cs"/>
              </a:rPr>
              <a:t> split[a][b];[a]pad=2*iw:2*</a:t>
            </a:r>
            <a:r>
              <a:rPr lang="en-US" altLang="zh-CN" sz="1200" b="1" kern="1200" err="1" smtClean="0">
                <a:solidFill>
                  <a:schemeClr val="tx1"/>
                </a:solidFill>
                <a:effectLst>
                  <a:outerShdw blurRad="50902" dist="38494" dir="13500000" sx="0" sy="0">
                    <a:srgbClr val="000000">
                      <a:alpha val="60000"/>
                    </a:srgbClr>
                  </a:outerShdw>
                </a:effectLst>
                <a:latin typeface="+mn-lt"/>
                <a:ea typeface="+mn-ea"/>
                <a:cs typeface="+mn-cs"/>
              </a:rPr>
              <a:t>ih</a:t>
            </a:r>
            <a:r>
              <a:rPr lang="en-US" altLang="zh-CN" sz="1200" b="1" kern="1200" smtClean="0">
                <a:solidFill>
                  <a:schemeClr val="tx1"/>
                </a:solidFill>
                <a:effectLst>
                  <a:outerShdw blurRad="50902" dist="38494" dir="13500000" sx="0" sy="0">
                    <a:srgbClr val="000000">
                      <a:alpha val="60000"/>
                    </a:srgbClr>
                  </a:outerShdw>
                </a:effectLst>
                <a:latin typeface="+mn-lt"/>
                <a:ea typeface="+mn-ea"/>
                <a:cs typeface="+mn-cs"/>
              </a:rPr>
              <a:t>[A];[b]transpose=</a:t>
            </a:r>
            <a:endParaRPr lang="zh-CN" altLang="zh-CN" sz="1200" kern="1200" smtClean="0">
              <a:solidFill>
                <a:schemeClr val="tx1"/>
              </a:solidFill>
              <a:effectLst/>
              <a:latin typeface="+mn-lt"/>
              <a:ea typeface="+mn-ea"/>
              <a:cs typeface="+mn-cs"/>
            </a:endParaRPr>
          </a:p>
          <a:p>
            <a:r>
              <a:rPr lang="en-US" altLang="zh-CN" sz="1200" b="1" kern="1200" smtClean="0">
                <a:solidFill>
                  <a:schemeClr val="tx1"/>
                </a:solidFill>
                <a:effectLst>
                  <a:outerShdw blurRad="50902" dist="38494" dir="13500000" sx="0" sy="0">
                    <a:srgbClr val="000000">
                      <a:alpha val="60000"/>
                    </a:srgbClr>
                  </a:outerShdw>
                </a:effectLst>
                <a:latin typeface="+mn-lt"/>
                <a:ea typeface="+mn-ea"/>
                <a:cs typeface="+mn-cs"/>
              </a:rPr>
              <a:t>0[B];[A][B]overlay=h</a:t>
            </a:r>
            <a:endParaRPr lang="zh-CN"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 </a:t>
            </a:r>
            <a:endParaRPr lang="zh-CN"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同样地，使用</a:t>
            </a:r>
            <a:r>
              <a:rPr lang="en-US" altLang="zh-CN" sz="1200" kern="1200" smtClean="0">
                <a:solidFill>
                  <a:schemeClr val="tx1"/>
                </a:solidFill>
                <a:effectLst/>
                <a:latin typeface="+mn-lt"/>
                <a:ea typeface="+mn-ea"/>
                <a:cs typeface="+mn-cs"/>
              </a:rPr>
              <a:t>3</a:t>
            </a:r>
            <a:r>
              <a:rPr lang="zh-CN" altLang="zh-CN" sz="1200" kern="1200" smtClean="0">
                <a:solidFill>
                  <a:schemeClr val="tx1"/>
                </a:solidFill>
                <a:effectLst/>
                <a:latin typeface="+mn-lt"/>
                <a:ea typeface="+mn-ea"/>
                <a:cs typeface="+mn-cs"/>
              </a:rPr>
              <a:t>值也能够取代两个过滤器，比如下面的命令：</a:t>
            </a:r>
          </a:p>
          <a:p>
            <a:r>
              <a:rPr lang="en-US" altLang="zh-CN" sz="1200" b="1" kern="1200" err="1" smtClean="0">
                <a:solidFill>
                  <a:schemeClr val="tx1"/>
                </a:solidFill>
                <a:effectLst/>
                <a:latin typeface="+mn-lt"/>
                <a:ea typeface="+mn-ea"/>
                <a:cs typeface="+mn-cs"/>
              </a:rPr>
              <a:t>ffplay</a:t>
            </a:r>
            <a:r>
              <a:rPr lang="en-US" altLang="zh-CN" sz="1200" b="1" kern="1200" smtClean="0">
                <a:solidFill>
                  <a:schemeClr val="tx1"/>
                </a:solidFill>
                <a:effectLst/>
                <a:latin typeface="+mn-lt"/>
                <a:ea typeface="+mn-ea"/>
                <a:cs typeface="+mn-cs"/>
              </a:rPr>
              <a:t> -f </a:t>
            </a:r>
            <a:r>
              <a:rPr lang="en-US" altLang="zh-CN" sz="1200" b="1" kern="1200" err="1" smtClean="0">
                <a:solidFill>
                  <a:schemeClr val="tx1"/>
                </a:solidFill>
                <a:effectLst/>
                <a:latin typeface="+mn-lt"/>
                <a:ea typeface="+mn-ea"/>
                <a:cs typeface="+mn-cs"/>
              </a:rPr>
              <a:t>lavfi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smptebars</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vf</a:t>
            </a:r>
            <a:r>
              <a:rPr lang="en-US" altLang="zh-CN" sz="1200" b="1" kern="1200" smtClean="0">
                <a:solidFill>
                  <a:schemeClr val="tx1"/>
                </a:solidFill>
                <a:effectLst/>
                <a:latin typeface="+mn-lt"/>
                <a:ea typeface="+mn-ea"/>
                <a:cs typeface="+mn-cs"/>
              </a:rPr>
              <a:t> transpose=3 </a:t>
            </a:r>
            <a:endParaRPr lang="zh-CN" altLang="zh-CN" sz="1200" kern="1200" smtClean="0">
              <a:solidFill>
                <a:schemeClr val="tx1"/>
              </a:solidFill>
              <a:effectLst/>
              <a:latin typeface="+mn-lt"/>
              <a:ea typeface="+mn-ea"/>
              <a:cs typeface="+mn-cs"/>
            </a:endParaRPr>
          </a:p>
          <a:p>
            <a:r>
              <a:rPr lang="en-US" altLang="zh-CN" sz="1200" b="1" kern="1200" err="1" smtClean="0">
                <a:solidFill>
                  <a:schemeClr val="tx1"/>
                </a:solidFill>
                <a:effectLst/>
                <a:latin typeface="+mn-lt"/>
                <a:ea typeface="+mn-ea"/>
                <a:cs typeface="+mn-cs"/>
              </a:rPr>
              <a:t>ffplay</a:t>
            </a:r>
            <a:r>
              <a:rPr lang="en-US" altLang="zh-CN" sz="1200" b="1" kern="1200" smtClean="0">
                <a:solidFill>
                  <a:schemeClr val="tx1"/>
                </a:solidFill>
                <a:effectLst/>
                <a:latin typeface="+mn-lt"/>
                <a:ea typeface="+mn-ea"/>
                <a:cs typeface="+mn-cs"/>
              </a:rPr>
              <a:t> -f </a:t>
            </a:r>
            <a:r>
              <a:rPr lang="en-US" altLang="zh-CN" sz="1200" b="1" kern="1200" err="1" smtClean="0">
                <a:solidFill>
                  <a:schemeClr val="tx1"/>
                </a:solidFill>
                <a:effectLst/>
                <a:latin typeface="+mn-lt"/>
                <a:ea typeface="+mn-ea"/>
                <a:cs typeface="+mn-cs"/>
              </a:rPr>
              <a:t>lavfi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i</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smptebars</a:t>
            </a:r>
            <a:r>
              <a:rPr lang="en-US" altLang="zh-CN" sz="1200" b="1" kern="1200" smtClean="0">
                <a:solidFill>
                  <a:schemeClr val="tx1"/>
                </a:solidFill>
                <a:effectLst/>
                <a:latin typeface="+mn-lt"/>
                <a:ea typeface="+mn-ea"/>
                <a:cs typeface="+mn-cs"/>
              </a:rPr>
              <a:t> -</a:t>
            </a:r>
            <a:r>
              <a:rPr lang="en-US" altLang="zh-CN" sz="1200" b="1" kern="1200" err="1" smtClean="0">
                <a:solidFill>
                  <a:schemeClr val="tx1"/>
                </a:solidFill>
                <a:effectLst/>
                <a:latin typeface="+mn-lt"/>
                <a:ea typeface="+mn-ea"/>
                <a:cs typeface="+mn-cs"/>
              </a:rPr>
              <a:t>vf</a:t>
            </a:r>
            <a:r>
              <a:rPr lang="en-US" altLang="zh-CN" sz="1200" b="1" kern="1200" smtClean="0">
                <a:solidFill>
                  <a:schemeClr val="tx1"/>
                </a:solidFill>
                <a:effectLst/>
                <a:latin typeface="+mn-lt"/>
                <a:ea typeface="+mn-ea"/>
                <a:cs typeface="+mn-cs"/>
              </a:rPr>
              <a:t> transpose=1,vflip</a:t>
            </a:r>
            <a:endParaRPr lang="zh-CN" altLang="zh-CN"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42</a:t>
            </a:fld>
            <a:endParaRPr lang="zh-CN" altLang="en-US"/>
          </a:p>
        </p:txBody>
      </p:sp>
    </p:spTree>
    <p:extLst>
      <p:ext uri="{BB962C8B-B14F-4D97-AF65-F5344CB8AC3E}">
        <p14:creationId xmlns:p14="http://schemas.microsoft.com/office/powerpoint/2010/main" val="3686756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43</a:t>
            </a:fld>
            <a:endParaRPr lang="zh-CN" altLang="en-US"/>
          </a:p>
        </p:txBody>
      </p:sp>
    </p:spTree>
    <p:extLst>
      <p:ext uri="{BB962C8B-B14F-4D97-AF65-F5344CB8AC3E}">
        <p14:creationId xmlns:p14="http://schemas.microsoft.com/office/powerpoint/2010/main" val="397924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Luma:</a:t>
            </a:r>
            <a:r>
              <a:rPr lang="zh-CN" altLang="en-US" smtClean="0"/>
              <a:t>亮度。</a:t>
            </a:r>
            <a:r>
              <a:rPr lang="en-US" altLang="zh-CN" smtClean="0"/>
              <a:t>Chroma:</a:t>
            </a:r>
            <a:r>
              <a:rPr lang="zh-CN" altLang="en-US" smtClean="0"/>
              <a:t>色彩度</a:t>
            </a:r>
            <a:r>
              <a:rPr lang="en-US" altLang="zh-CN" smtClean="0"/>
              <a:t>,r:</a:t>
            </a:r>
            <a:r>
              <a:rPr lang="zh-CN" altLang="en-US" smtClean="0"/>
              <a:t>半径</a:t>
            </a:r>
            <a:r>
              <a:rPr lang="zh-CN" altLang="en-US" baseline="0" smtClean="0"/>
              <a:t>  </a:t>
            </a:r>
            <a:r>
              <a:rPr lang="en-US" altLang="zh-CN" baseline="0" smtClean="0"/>
              <a:t>p</a:t>
            </a:r>
            <a:r>
              <a:rPr lang="zh-CN" altLang="en-US" baseline="0" smtClean="0"/>
              <a:t>：强度应用多少次</a:t>
            </a:r>
            <a:r>
              <a:rPr lang="en-US" altLang="zh-CN" baseline="0" smtClean="0"/>
              <a:t>filter</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44</a:t>
            </a:fld>
            <a:endParaRPr lang="zh-CN" altLang="en-US"/>
          </a:p>
        </p:txBody>
      </p:sp>
    </p:spTree>
    <p:extLst>
      <p:ext uri="{BB962C8B-B14F-4D97-AF65-F5344CB8AC3E}">
        <p14:creationId xmlns:p14="http://schemas.microsoft.com/office/powerpoint/2010/main" val="131971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I</a:t>
            </a:r>
            <a:r>
              <a:rPr lang="zh-CN" altLang="en-US" sz="1200" b="0" i="0" kern="1200" smtClean="0">
                <a:solidFill>
                  <a:schemeClr val="tx1"/>
                </a:solidFill>
                <a:effectLst/>
                <a:latin typeface="+mn-lt"/>
                <a:ea typeface="+mn-ea"/>
                <a:cs typeface="+mn-cs"/>
              </a:rPr>
              <a:t>帧表示关键帧，你可以理解为这一帧画面的完整保留；解码时只需要本帧数据就可以完成（因为包含完整画面）</a:t>
            </a:r>
          </a:p>
          <a:p>
            <a:r>
              <a:rPr lang="en-US" altLang="zh-CN" sz="1200" b="0" i="0" kern="1200" smtClean="0">
                <a:solidFill>
                  <a:schemeClr val="tx1"/>
                </a:solidFill>
                <a:effectLst/>
                <a:latin typeface="+mn-lt"/>
                <a:ea typeface="+mn-ea"/>
                <a:cs typeface="+mn-cs"/>
              </a:rPr>
              <a:t>P</a:t>
            </a:r>
            <a:r>
              <a:rPr lang="zh-CN" altLang="en-US" sz="1200" b="0" i="0" kern="1200" smtClean="0">
                <a:solidFill>
                  <a:schemeClr val="tx1"/>
                </a:solidFill>
                <a:effectLst/>
                <a:latin typeface="+mn-lt"/>
                <a:ea typeface="+mn-ea"/>
                <a:cs typeface="+mn-cs"/>
              </a:rPr>
              <a:t>帧表示的是这一帧跟之前的一个关键帧（或</a:t>
            </a:r>
            <a:r>
              <a:rPr lang="en-US" altLang="zh-CN" sz="1200" b="0" i="0" kern="1200" smtClean="0">
                <a:solidFill>
                  <a:schemeClr val="tx1"/>
                </a:solidFill>
                <a:effectLst/>
                <a:latin typeface="+mn-lt"/>
                <a:ea typeface="+mn-ea"/>
                <a:cs typeface="+mn-cs"/>
              </a:rPr>
              <a:t>P</a:t>
            </a:r>
            <a:r>
              <a:rPr lang="zh-CN" altLang="en-US" sz="1200" b="0" i="0" kern="1200" smtClean="0">
                <a:solidFill>
                  <a:schemeClr val="tx1"/>
                </a:solidFill>
                <a:effectLst/>
                <a:latin typeface="+mn-lt"/>
                <a:ea typeface="+mn-ea"/>
                <a:cs typeface="+mn-cs"/>
              </a:rPr>
              <a:t>帧）的差别，解码时需要用之前缓存的画面叠加上本帧定义的差别，生成最终画面。（也就是差别帧，</a:t>
            </a:r>
            <a:r>
              <a:rPr lang="en-US" altLang="zh-CN" sz="1200" b="0" i="0" kern="1200" smtClean="0">
                <a:solidFill>
                  <a:schemeClr val="tx1"/>
                </a:solidFill>
                <a:effectLst/>
                <a:latin typeface="+mn-lt"/>
                <a:ea typeface="+mn-ea"/>
                <a:cs typeface="+mn-cs"/>
              </a:rPr>
              <a:t>P</a:t>
            </a:r>
            <a:r>
              <a:rPr lang="zh-CN" altLang="en-US" sz="1200" b="0" i="0" kern="1200" smtClean="0">
                <a:solidFill>
                  <a:schemeClr val="tx1"/>
                </a:solidFill>
                <a:effectLst/>
                <a:latin typeface="+mn-lt"/>
                <a:ea typeface="+mn-ea"/>
                <a:cs typeface="+mn-cs"/>
              </a:rPr>
              <a:t>帧没有完整画面数据，只有与前一帧的画面差别的数据）</a:t>
            </a:r>
            <a:br>
              <a:rPr lang="zh-CN" altLang="en-US" sz="1200" b="0" i="0" kern="1200" smtClean="0">
                <a:solidFill>
                  <a:schemeClr val="tx1"/>
                </a:solidFill>
                <a:effectLst/>
                <a:latin typeface="+mn-lt"/>
                <a:ea typeface="+mn-ea"/>
                <a:cs typeface="+mn-cs"/>
              </a:rPr>
            </a:br>
            <a:r>
              <a:rPr lang="en-US" altLang="zh-CN" sz="1200" b="0" i="0" kern="1200" smtClean="0">
                <a:solidFill>
                  <a:schemeClr val="tx1"/>
                </a:solidFill>
                <a:effectLst/>
                <a:latin typeface="+mn-lt"/>
                <a:ea typeface="+mn-ea"/>
                <a:cs typeface="+mn-cs"/>
              </a:rPr>
              <a:t>B</a:t>
            </a:r>
            <a:r>
              <a:rPr lang="zh-CN" altLang="en-US" sz="1200" b="0" i="0" kern="1200" smtClean="0">
                <a:solidFill>
                  <a:schemeClr val="tx1"/>
                </a:solidFill>
                <a:effectLst/>
                <a:latin typeface="+mn-lt"/>
                <a:ea typeface="+mn-ea"/>
                <a:cs typeface="+mn-cs"/>
              </a:rPr>
              <a:t>帧是双向差别帧，也就是</a:t>
            </a:r>
            <a:r>
              <a:rPr lang="en-US" altLang="zh-CN" sz="1200" b="0" i="0" kern="1200" smtClean="0">
                <a:solidFill>
                  <a:schemeClr val="tx1"/>
                </a:solidFill>
                <a:effectLst/>
                <a:latin typeface="+mn-lt"/>
                <a:ea typeface="+mn-ea"/>
                <a:cs typeface="+mn-cs"/>
              </a:rPr>
              <a:t>B</a:t>
            </a:r>
            <a:r>
              <a:rPr lang="zh-CN" altLang="en-US" sz="1200" b="0" i="0" kern="1200" smtClean="0">
                <a:solidFill>
                  <a:schemeClr val="tx1"/>
                </a:solidFill>
                <a:effectLst/>
                <a:latin typeface="+mn-lt"/>
                <a:ea typeface="+mn-ea"/>
                <a:cs typeface="+mn-cs"/>
              </a:rPr>
              <a:t>帧记录的是本帧与前后帧的差别（具体比较复杂，有</a:t>
            </a:r>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种情况），换言之，要解码</a:t>
            </a:r>
            <a:r>
              <a:rPr lang="en-US" altLang="zh-CN" sz="1200" b="0" i="0" kern="1200" smtClean="0">
                <a:solidFill>
                  <a:schemeClr val="tx1"/>
                </a:solidFill>
                <a:effectLst/>
                <a:latin typeface="+mn-lt"/>
                <a:ea typeface="+mn-ea"/>
                <a:cs typeface="+mn-cs"/>
              </a:rPr>
              <a:t>B</a:t>
            </a:r>
            <a:r>
              <a:rPr lang="zh-CN" altLang="en-US" sz="1200" b="0" i="0" kern="1200" smtClean="0">
                <a:solidFill>
                  <a:schemeClr val="tx1"/>
                </a:solidFill>
                <a:effectLst/>
                <a:latin typeface="+mn-lt"/>
                <a:ea typeface="+mn-ea"/>
                <a:cs typeface="+mn-cs"/>
              </a:rPr>
              <a:t>帧，不仅要取得之前的缓存画面，还要解码之后的画面，通过前后画面的与本帧数据的叠加取得最终的画面。</a:t>
            </a:r>
            <a:r>
              <a:rPr lang="en-US" altLang="zh-CN" sz="1200" b="0" i="0" kern="1200" smtClean="0">
                <a:solidFill>
                  <a:schemeClr val="tx1"/>
                </a:solidFill>
                <a:effectLst/>
                <a:latin typeface="+mn-lt"/>
                <a:ea typeface="+mn-ea"/>
                <a:cs typeface="+mn-cs"/>
              </a:rPr>
              <a:t>B</a:t>
            </a:r>
            <a:r>
              <a:rPr lang="zh-CN" altLang="en-US" sz="1200" b="0" i="0" kern="1200" smtClean="0">
                <a:solidFill>
                  <a:schemeClr val="tx1"/>
                </a:solidFill>
                <a:effectLst/>
                <a:latin typeface="+mn-lt"/>
                <a:ea typeface="+mn-ea"/>
                <a:cs typeface="+mn-cs"/>
              </a:rPr>
              <a:t>帧压缩率高，但是解码时</a:t>
            </a:r>
            <a:r>
              <a:rPr lang="en-US" altLang="zh-CN" sz="1200" b="0" i="0" kern="1200" smtClean="0">
                <a:solidFill>
                  <a:schemeClr val="tx1"/>
                </a:solidFill>
                <a:effectLst/>
                <a:latin typeface="+mn-lt"/>
                <a:ea typeface="+mn-ea"/>
                <a:cs typeface="+mn-cs"/>
              </a:rPr>
              <a:t>CPU</a:t>
            </a:r>
            <a:r>
              <a:rPr lang="zh-CN" altLang="en-US" sz="1200" b="0" i="0" kern="1200" smtClean="0">
                <a:solidFill>
                  <a:schemeClr val="tx1"/>
                </a:solidFill>
                <a:effectLst/>
                <a:latin typeface="+mn-lt"/>
                <a:ea typeface="+mn-ea"/>
                <a:cs typeface="+mn-cs"/>
              </a:rPr>
              <a:t>会比较累</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一般来说，</a:t>
            </a:r>
            <a:r>
              <a:rPr lang="en-US" altLang="zh-CN" sz="1200" b="0" i="0" kern="1200" smtClean="0">
                <a:solidFill>
                  <a:schemeClr val="tx1"/>
                </a:solidFill>
                <a:effectLst/>
                <a:latin typeface="+mn-lt"/>
                <a:ea typeface="+mn-ea"/>
                <a:cs typeface="+mn-cs"/>
              </a:rPr>
              <a:t>I</a:t>
            </a:r>
            <a:r>
              <a:rPr lang="zh-CN" altLang="en-US" sz="1200" b="0" i="0" kern="1200" smtClean="0">
                <a:solidFill>
                  <a:schemeClr val="tx1"/>
                </a:solidFill>
                <a:effectLst/>
                <a:latin typeface="+mn-lt"/>
                <a:ea typeface="+mn-ea"/>
                <a:cs typeface="+mn-cs"/>
              </a:rPr>
              <a:t>的压缩率是</a:t>
            </a:r>
            <a:r>
              <a:rPr lang="en-US" altLang="zh-CN" sz="1200" b="0" i="0" kern="1200" smtClean="0">
                <a:solidFill>
                  <a:schemeClr val="tx1"/>
                </a:solidFill>
                <a:effectLst/>
                <a:latin typeface="+mn-lt"/>
                <a:ea typeface="+mn-ea"/>
                <a:cs typeface="+mn-cs"/>
              </a:rPr>
              <a:t>7</a:t>
            </a:r>
            <a:r>
              <a:rPr lang="zh-CN" altLang="en-US" sz="1200" b="0" i="0" kern="1200" smtClean="0">
                <a:solidFill>
                  <a:schemeClr val="tx1"/>
                </a:solidFill>
                <a:effectLst/>
                <a:latin typeface="+mn-lt"/>
                <a:ea typeface="+mn-ea"/>
                <a:cs typeface="+mn-cs"/>
              </a:rPr>
              <a:t>（跟</a:t>
            </a:r>
            <a:r>
              <a:rPr lang="en-US" altLang="zh-CN" sz="1200" b="0" i="0" kern="1200" smtClean="0">
                <a:solidFill>
                  <a:schemeClr val="tx1"/>
                </a:solidFill>
                <a:effectLst/>
                <a:latin typeface="+mn-lt"/>
                <a:ea typeface="+mn-ea"/>
                <a:cs typeface="+mn-cs"/>
              </a:rPr>
              <a:t>JPG</a:t>
            </a:r>
            <a:r>
              <a:rPr lang="zh-CN" altLang="en-US" sz="1200" b="0" i="0" kern="1200" smtClean="0">
                <a:solidFill>
                  <a:schemeClr val="tx1"/>
                </a:solidFill>
                <a:effectLst/>
                <a:latin typeface="+mn-lt"/>
                <a:ea typeface="+mn-ea"/>
                <a:cs typeface="+mn-cs"/>
              </a:rPr>
              <a:t>差不多），</a:t>
            </a:r>
            <a:r>
              <a:rPr lang="en-US" altLang="zh-CN" sz="1200" b="0" i="0" kern="1200" smtClean="0">
                <a:solidFill>
                  <a:schemeClr val="tx1"/>
                </a:solidFill>
                <a:effectLst/>
                <a:latin typeface="+mn-lt"/>
                <a:ea typeface="+mn-ea"/>
                <a:cs typeface="+mn-cs"/>
              </a:rPr>
              <a:t>P</a:t>
            </a:r>
            <a:r>
              <a:rPr lang="zh-CN" altLang="en-US" sz="1200" b="0" i="0" kern="1200" smtClean="0">
                <a:solidFill>
                  <a:schemeClr val="tx1"/>
                </a:solidFill>
                <a:effectLst/>
                <a:latin typeface="+mn-lt"/>
                <a:ea typeface="+mn-ea"/>
                <a:cs typeface="+mn-cs"/>
              </a:rPr>
              <a:t>是</a:t>
            </a:r>
            <a:r>
              <a:rPr lang="en-US" altLang="zh-CN" sz="1200" b="0" i="0" kern="1200" smtClean="0">
                <a:solidFill>
                  <a:schemeClr val="tx1"/>
                </a:solidFill>
                <a:effectLst/>
                <a:latin typeface="+mn-lt"/>
                <a:ea typeface="+mn-ea"/>
                <a:cs typeface="+mn-cs"/>
              </a:rPr>
              <a:t>20</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B</a:t>
            </a:r>
            <a:r>
              <a:rPr lang="zh-CN" altLang="en-US" sz="1200" b="0" i="0" kern="1200" smtClean="0">
                <a:solidFill>
                  <a:schemeClr val="tx1"/>
                </a:solidFill>
                <a:effectLst/>
                <a:latin typeface="+mn-lt"/>
                <a:ea typeface="+mn-ea"/>
                <a:cs typeface="+mn-cs"/>
              </a:rPr>
              <a:t>可以达到</a:t>
            </a:r>
            <a:r>
              <a:rPr lang="en-US" altLang="zh-CN" sz="1200" b="0" i="0" kern="1200" smtClean="0">
                <a:solidFill>
                  <a:schemeClr val="tx1"/>
                </a:solidFill>
                <a:effectLst/>
                <a:latin typeface="+mn-lt"/>
                <a:ea typeface="+mn-ea"/>
                <a:cs typeface="+mn-cs"/>
              </a:rPr>
              <a:t>50</a:t>
            </a:r>
            <a:r>
              <a:rPr lang="zh-CN" altLang="en-US" sz="1200" b="0" i="0" kern="1200" smtClean="0">
                <a:solidFill>
                  <a:schemeClr val="tx1"/>
                </a:solidFill>
                <a:effectLst/>
                <a:latin typeface="+mn-lt"/>
                <a:ea typeface="+mn-ea"/>
                <a:cs typeface="+mn-cs"/>
              </a:rPr>
              <a:t>。</a:t>
            </a:r>
            <a:endParaRPr lang="zh-CN" altLang="en-US" sz="1200" b="0" i="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20C2D5-5568-4DB4-BF8F-7EC92C608F44}" type="slidenum">
              <a:rPr lang="zh-CN" altLang="en-US" smtClean="0"/>
              <a:t>4</a:t>
            </a:fld>
            <a:endParaRPr lang="zh-CN" altLang="en-US"/>
          </a:p>
        </p:txBody>
      </p:sp>
    </p:spTree>
    <p:extLst>
      <p:ext uri="{BB962C8B-B14F-4D97-AF65-F5344CB8AC3E}">
        <p14:creationId xmlns:p14="http://schemas.microsoft.com/office/powerpoint/2010/main" val="3094378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本节内容为模糊和锐化：分别用</a:t>
            </a:r>
            <a:r>
              <a:rPr lang="zh-CN" altLang="en-US" baseline="0" smtClean="0"/>
              <a:t> </a:t>
            </a:r>
            <a:r>
              <a:rPr lang="en-US" altLang="zh-CN" baseline="0" smtClean="0"/>
              <a:t>blurbox=r:p:r:p, unsharp=5:5:3</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46</a:t>
            </a:fld>
            <a:endParaRPr lang="zh-CN" altLang="en-US"/>
          </a:p>
        </p:txBody>
      </p:sp>
    </p:spTree>
    <p:extLst>
      <p:ext uri="{BB962C8B-B14F-4D97-AF65-F5344CB8AC3E}">
        <p14:creationId xmlns:p14="http://schemas.microsoft.com/office/powerpoint/2010/main" val="2497905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常见的在视频上加台标</a:t>
            </a:r>
            <a:r>
              <a:rPr lang="en-US" altLang="zh-CN" smtClean="0"/>
              <a:t>/logo</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47</a:t>
            </a:fld>
            <a:endParaRPr lang="zh-CN" altLang="en-US"/>
          </a:p>
        </p:txBody>
      </p:sp>
    </p:spTree>
    <p:extLst>
      <p:ext uri="{BB962C8B-B14F-4D97-AF65-F5344CB8AC3E}">
        <p14:creationId xmlns:p14="http://schemas.microsoft.com/office/powerpoint/2010/main" val="397924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4C20C2D5-5568-4DB4-BF8F-7EC92C608F44}" type="slidenum">
              <a:rPr lang="zh-CN" altLang="en-US" smtClean="0"/>
              <a:t>48</a:t>
            </a:fld>
            <a:endParaRPr lang="zh-CN" altLang="en-US"/>
          </a:p>
        </p:txBody>
      </p:sp>
    </p:spTree>
    <p:extLst>
      <p:ext uri="{BB962C8B-B14F-4D97-AF65-F5344CB8AC3E}">
        <p14:creationId xmlns:p14="http://schemas.microsoft.com/office/powerpoint/2010/main" val="184005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本部分学习了如何使用覆盖过滤器，</a:t>
            </a:r>
            <a:r>
              <a:rPr lang="en-US" altLang="zh-CN" smtClean="0"/>
              <a:t>overlay,</a:t>
            </a:r>
            <a:r>
              <a:rPr lang="zh-CN" altLang="en-US" smtClean="0"/>
              <a:t>常见的用来实现添加</a:t>
            </a:r>
            <a:r>
              <a:rPr lang="en-US" altLang="zh-CN" smtClean="0"/>
              <a:t>logo</a:t>
            </a:r>
            <a:r>
              <a:rPr lang="zh-CN" altLang="en-US" smtClean="0"/>
              <a:t>，删除</a:t>
            </a:r>
            <a:r>
              <a:rPr lang="en-US" altLang="zh-CN" smtClean="0"/>
              <a:t>logo</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51</a:t>
            </a:fld>
            <a:endParaRPr lang="zh-CN" altLang="en-US"/>
          </a:p>
        </p:txBody>
      </p:sp>
    </p:spTree>
    <p:extLst>
      <p:ext uri="{BB962C8B-B14F-4D97-AF65-F5344CB8AC3E}">
        <p14:creationId xmlns:p14="http://schemas.microsoft.com/office/powerpoint/2010/main" val="4002758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52</a:t>
            </a:fld>
            <a:endParaRPr lang="zh-CN" altLang="en-US"/>
          </a:p>
        </p:txBody>
      </p:sp>
    </p:spTree>
    <p:extLst>
      <p:ext uri="{BB962C8B-B14F-4D97-AF65-F5344CB8AC3E}">
        <p14:creationId xmlns:p14="http://schemas.microsoft.com/office/powerpoint/2010/main" val="397924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如果把</a:t>
            </a:r>
            <a:r>
              <a:rPr lang="en-US" altLang="zh-CN" smtClean="0"/>
              <a:t>lt</a:t>
            </a:r>
            <a:r>
              <a:rPr lang="zh-CN" altLang="en-US" smtClean="0"/>
              <a:t>改为</a:t>
            </a:r>
            <a:r>
              <a:rPr lang="en-US" altLang="zh-CN" smtClean="0"/>
              <a:t>eq</a:t>
            </a:r>
            <a:r>
              <a:rPr lang="zh-CN" altLang="en-US" smtClean="0"/>
              <a:t>那只有一个时刻被显示。。。</a:t>
            </a:r>
            <a:endParaRPr lang="en-US" altLang="zh-CN" smtClean="0"/>
          </a:p>
          <a:p>
            <a:r>
              <a:rPr lang="zh-CN" altLang="en-US" smtClean="0"/>
              <a:t>本节内容为：用</a:t>
            </a:r>
            <a:r>
              <a:rPr lang="en-US" altLang="zh-CN" smtClean="0"/>
              <a:t>drawtext</a:t>
            </a:r>
            <a:r>
              <a:rPr lang="zh-CN" altLang="en-US" smtClean="0"/>
              <a:t>过滤器来添加文本信息到视频文件中。</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56</a:t>
            </a:fld>
            <a:endParaRPr lang="zh-CN" altLang="en-US"/>
          </a:p>
        </p:txBody>
      </p:sp>
    </p:spTree>
    <p:extLst>
      <p:ext uri="{BB962C8B-B14F-4D97-AF65-F5344CB8AC3E}">
        <p14:creationId xmlns:p14="http://schemas.microsoft.com/office/powerpoint/2010/main" val="2535853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57</a:t>
            </a:fld>
            <a:endParaRPr lang="zh-CN" altLang="en-US"/>
          </a:p>
        </p:txBody>
      </p:sp>
    </p:spTree>
    <p:extLst>
      <p:ext uri="{BB962C8B-B14F-4D97-AF65-F5344CB8AC3E}">
        <p14:creationId xmlns:p14="http://schemas.microsoft.com/office/powerpoint/2010/main" val="397924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ffplay -f lavfi “movie=test.avi[out0];amovie=test.wav[out1]”</a:t>
            </a:r>
            <a:r>
              <a:rPr lang="zh-CN" altLang="en-US" smtClean="0"/>
              <a:t>读取视频和音频在</a:t>
            </a:r>
            <a:r>
              <a:rPr lang="en-US" altLang="zh-CN" smtClean="0"/>
              <a:t>ffplay</a:t>
            </a:r>
            <a:r>
              <a:rPr lang="zh-CN" altLang="en-US" smtClean="0"/>
              <a:t>中播放</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61</a:t>
            </a:fld>
            <a:endParaRPr lang="zh-CN" altLang="en-US"/>
          </a:p>
        </p:txBody>
      </p:sp>
    </p:spTree>
    <p:extLst>
      <p:ext uri="{BB962C8B-B14F-4D97-AF65-F5344CB8AC3E}">
        <p14:creationId xmlns:p14="http://schemas.microsoft.com/office/powerpoint/2010/main" val="397924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每个视频帧中包含一个头与一个时间戳值，</a:t>
            </a:r>
            <a:r>
              <a:rPr lang="en-US" altLang="zh-CN" sz="1200" kern="1200" smtClean="0">
                <a:solidFill>
                  <a:schemeClr val="tx1"/>
                </a:solidFill>
                <a:effectLst/>
                <a:latin typeface="+mn-lt"/>
                <a:ea typeface="+mn-ea"/>
                <a:cs typeface="+mn-cs"/>
              </a:rPr>
              <a:t>2</a:t>
            </a:r>
            <a:r>
              <a:rPr lang="zh-CN" altLang="zh-CN" sz="1200" kern="1200" smtClean="0">
                <a:solidFill>
                  <a:schemeClr val="tx1"/>
                </a:solidFill>
                <a:effectLst/>
                <a:latin typeface="+mn-lt"/>
                <a:ea typeface="+mn-ea"/>
                <a:cs typeface="+mn-cs"/>
              </a:rPr>
              <a:t>帧序列之间的差异是</a:t>
            </a:r>
            <a:r>
              <a:rPr lang="en-US" altLang="zh-CN" sz="1200" kern="1200" smtClean="0">
                <a:solidFill>
                  <a:schemeClr val="tx1"/>
                </a:solidFill>
                <a:effectLst/>
                <a:latin typeface="+mn-lt"/>
                <a:ea typeface="+mn-ea"/>
                <a:cs typeface="+mn-cs"/>
              </a:rPr>
              <a:t>1/FPS</a:t>
            </a:r>
            <a:r>
              <a:rPr lang="zh-CN" altLang="zh-CN" sz="1200" kern="1200" smtClean="0">
                <a:solidFill>
                  <a:schemeClr val="tx1"/>
                </a:solidFill>
                <a:effectLst/>
                <a:latin typeface="+mn-lt"/>
                <a:ea typeface="+mn-ea"/>
                <a:cs typeface="+mn-cs"/>
              </a:rPr>
              <a:t>，例如，如果帧为</a:t>
            </a:r>
            <a:r>
              <a:rPr lang="en-US" altLang="zh-CN" sz="1200" kern="1200" smtClean="0">
                <a:solidFill>
                  <a:schemeClr val="tx1"/>
                </a:solidFill>
                <a:effectLst/>
                <a:latin typeface="+mn-lt"/>
                <a:ea typeface="+mn-ea"/>
                <a:cs typeface="+mn-cs"/>
              </a:rPr>
              <a:t>25</a:t>
            </a:r>
            <a:r>
              <a:rPr lang="zh-CN" altLang="zh-CN" sz="1200" kern="1200" smtClean="0">
                <a:solidFill>
                  <a:schemeClr val="tx1"/>
                </a:solidFill>
                <a:effectLst/>
                <a:latin typeface="+mn-lt"/>
                <a:ea typeface="+mn-ea"/>
                <a:cs typeface="+mn-cs"/>
              </a:rPr>
              <a:t>，所不同的是</a:t>
            </a:r>
            <a:r>
              <a:rPr lang="en-US" altLang="zh-CN" sz="1200" kern="1200" smtClean="0">
                <a:solidFill>
                  <a:schemeClr val="tx1"/>
                </a:solidFill>
                <a:effectLst/>
                <a:latin typeface="+mn-lt"/>
                <a:ea typeface="+mn-ea"/>
                <a:cs typeface="+mn-cs"/>
              </a:rPr>
              <a:t>0.04</a:t>
            </a:r>
            <a:r>
              <a:rPr lang="zh-CN" altLang="zh-CN" sz="1200" kern="1200" smtClean="0">
                <a:solidFill>
                  <a:schemeClr val="tx1"/>
                </a:solidFill>
                <a:effectLst/>
                <a:latin typeface="+mn-lt"/>
                <a:ea typeface="+mn-ea"/>
                <a:cs typeface="+mn-cs"/>
              </a:rPr>
              <a:t>秒。要加快播放视频这个时间差必须更小，一个较低的速度，就必须更大。例如，如果要观看的视频快</a:t>
            </a:r>
            <a:r>
              <a:rPr lang="en-US" altLang="zh-CN" sz="1200" kern="1200" smtClean="0">
                <a:solidFill>
                  <a:schemeClr val="tx1"/>
                </a:solidFill>
                <a:effectLst/>
                <a:latin typeface="+mn-lt"/>
                <a:ea typeface="+mn-ea"/>
                <a:cs typeface="+mn-cs"/>
              </a:rPr>
              <a:t>3</a:t>
            </a:r>
            <a:r>
              <a:rPr lang="zh-CN" altLang="zh-CN" sz="1200" kern="1200" smtClean="0">
                <a:solidFill>
                  <a:schemeClr val="tx1"/>
                </a:solidFill>
                <a:effectLst/>
                <a:latin typeface="+mn-lt"/>
                <a:ea typeface="+mn-ea"/>
                <a:cs typeface="+mn-cs"/>
              </a:rPr>
              <a:t>倍，输入时间戳除以</a:t>
            </a:r>
            <a:r>
              <a:rPr lang="en-US" altLang="zh-CN" sz="1200" kern="1200" smtClean="0">
                <a:solidFill>
                  <a:schemeClr val="tx1"/>
                </a:solidFill>
                <a:effectLst/>
                <a:latin typeface="+mn-lt"/>
                <a:ea typeface="+mn-ea"/>
                <a:cs typeface="+mn-cs"/>
              </a:rPr>
              <a:t>3</a:t>
            </a:r>
            <a:r>
              <a:rPr lang="zh-CN" altLang="zh-CN" sz="1200" kern="1200" smtClean="0">
                <a:solidFill>
                  <a:schemeClr val="tx1"/>
                </a:solidFill>
                <a:effectLst/>
                <a:latin typeface="+mn-lt"/>
                <a:ea typeface="+mn-ea"/>
                <a:cs typeface="+mn-cs"/>
              </a:rPr>
              <a:t>，命令是</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65</a:t>
            </a:fld>
            <a:endParaRPr lang="zh-CN" altLang="en-US"/>
          </a:p>
        </p:txBody>
      </p:sp>
    </p:spTree>
    <p:extLst>
      <p:ext uri="{BB962C8B-B14F-4D97-AF65-F5344CB8AC3E}">
        <p14:creationId xmlns:p14="http://schemas.microsoft.com/office/powerpoint/2010/main" val="3556345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latin typeface="Consolas" panose="020B0609020204030204" pitchFamily="49" charset="0"/>
                <a:cs typeface="Consolas" panose="020B0609020204030204" pitchFamily="49" charset="0"/>
              </a:rPr>
              <a:t>select=not(mod(n\,1000))</a:t>
            </a:r>
            <a:r>
              <a:rPr lang="zh-CN" altLang="en-US" smtClean="0">
                <a:latin typeface="Consolas" panose="020B0609020204030204" pitchFamily="49" charset="0"/>
                <a:cs typeface="Consolas" panose="020B0609020204030204" pitchFamily="49" charset="0"/>
              </a:rPr>
              <a:t>，</a:t>
            </a:r>
            <a:r>
              <a:rPr lang="en-US" altLang="zh-CN" smtClean="0">
                <a:latin typeface="Consolas" panose="020B0609020204030204" pitchFamily="49" charset="0"/>
                <a:cs typeface="Consolas" panose="020B0609020204030204" pitchFamily="49" charset="0"/>
              </a:rPr>
              <a:t>select</a:t>
            </a:r>
            <a:r>
              <a:rPr lang="en-US" altLang="zh-CN" baseline="0" smtClean="0">
                <a:latin typeface="Consolas" panose="020B0609020204030204" pitchFamily="49" charset="0"/>
                <a:cs typeface="Consolas" panose="020B0609020204030204" pitchFamily="49" charset="0"/>
              </a:rPr>
              <a:t>(expr) </a:t>
            </a:r>
            <a:r>
              <a:rPr lang="zh-CN" altLang="en-US" baseline="0" smtClean="0">
                <a:latin typeface="Consolas" panose="020B0609020204030204" pitchFamily="49" charset="0"/>
                <a:cs typeface="Consolas" panose="020B0609020204030204" pitchFamily="49" charset="0"/>
              </a:rPr>
              <a:t>如果</a:t>
            </a:r>
            <a:r>
              <a:rPr lang="en-US" altLang="zh-CN" baseline="0" smtClean="0">
                <a:latin typeface="Consolas" panose="020B0609020204030204" pitchFamily="49" charset="0"/>
                <a:cs typeface="Consolas" panose="020B0609020204030204" pitchFamily="49" charset="0"/>
              </a:rPr>
              <a:t>expr=0</a:t>
            </a:r>
            <a:r>
              <a:rPr lang="zh-CN" altLang="en-US" baseline="0" smtClean="0">
                <a:latin typeface="Consolas" panose="020B0609020204030204" pitchFamily="49" charset="0"/>
                <a:cs typeface="Consolas" panose="020B0609020204030204" pitchFamily="49" charset="0"/>
              </a:rPr>
              <a:t>丢弃。</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66</a:t>
            </a:fld>
            <a:endParaRPr lang="zh-CN" altLang="en-US"/>
          </a:p>
        </p:txBody>
      </p:sp>
    </p:spTree>
    <p:extLst>
      <p:ext uri="{BB962C8B-B14F-4D97-AF65-F5344CB8AC3E}">
        <p14:creationId xmlns:p14="http://schemas.microsoft.com/office/powerpoint/2010/main" val="19255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接下来讲</a:t>
            </a:r>
            <a:r>
              <a:rPr lang="en-US" altLang="zh-CN" smtClean="0"/>
              <a:t>FFmpeg</a:t>
            </a:r>
            <a:r>
              <a:rPr lang="zh-CN" altLang="en-US" smtClean="0"/>
              <a:t>的组成</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5</a:t>
            </a:fld>
            <a:endParaRPr lang="zh-CN" altLang="en-US"/>
          </a:p>
        </p:txBody>
      </p:sp>
    </p:spTree>
    <p:extLst>
      <p:ext uri="{BB962C8B-B14F-4D97-AF65-F5344CB8AC3E}">
        <p14:creationId xmlns:p14="http://schemas.microsoft.com/office/powerpoint/2010/main" val="143764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67</a:t>
            </a:fld>
            <a:endParaRPr lang="zh-CN" altLang="en-US"/>
          </a:p>
        </p:txBody>
      </p:sp>
    </p:spTree>
    <p:extLst>
      <p:ext uri="{BB962C8B-B14F-4D97-AF65-F5344CB8AC3E}">
        <p14:creationId xmlns:p14="http://schemas.microsoft.com/office/powerpoint/2010/main" val="16208029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4</a:t>
            </a:r>
            <a:r>
              <a:rPr lang="zh-CN" altLang="en-US" smtClean="0"/>
              <a:t>个视频并排显示</a:t>
            </a:r>
            <a:r>
              <a:rPr lang="en-US" altLang="zh-CN" smtClean="0"/>
              <a:t>.</a:t>
            </a:r>
          </a:p>
          <a:p>
            <a:r>
              <a:rPr lang="en-US" altLang="zh-CN" smtClean="0"/>
              <a:t>1.</a:t>
            </a:r>
            <a:r>
              <a:rPr lang="zh-CN" altLang="en-US" smtClean="0"/>
              <a:t>产生一个空的</a:t>
            </a:r>
            <a:r>
              <a:rPr lang="en-US" altLang="zh-CN" smtClean="0"/>
              <a:t>640x480</a:t>
            </a:r>
            <a:r>
              <a:rPr lang="zh-CN" altLang="en-US" smtClean="0"/>
              <a:t>的背景视频</a:t>
            </a:r>
            <a:endParaRPr lang="en-US" altLang="zh-CN" smtClean="0"/>
          </a:p>
          <a:p>
            <a:r>
              <a:rPr lang="en-US" altLang="zh-CN" smtClean="0"/>
              <a:t>2.</a:t>
            </a:r>
            <a:r>
              <a:rPr lang="zh-CN" altLang="en-US" smtClean="0"/>
              <a:t>产生</a:t>
            </a:r>
            <a:r>
              <a:rPr lang="en-US" altLang="zh-CN" smtClean="0"/>
              <a:t>4</a:t>
            </a:r>
            <a:r>
              <a:rPr lang="zh-CN" altLang="en-US" smtClean="0"/>
              <a:t>个大小为</a:t>
            </a:r>
            <a:r>
              <a:rPr lang="en-US" altLang="zh-CN" smtClean="0"/>
              <a:t>320x240</a:t>
            </a:r>
            <a:r>
              <a:rPr lang="zh-CN" altLang="en-US" smtClean="0"/>
              <a:t>的文件。</a:t>
            </a:r>
            <a:endParaRPr lang="en-US" altLang="zh-CN" smtClean="0"/>
          </a:p>
          <a:p>
            <a:r>
              <a:rPr lang="en-US" altLang="zh-CN" smtClean="0"/>
              <a:t>3.</a:t>
            </a:r>
            <a:r>
              <a:rPr lang="zh-CN" altLang="en-US" smtClean="0"/>
              <a:t>挨个覆盖到背景视频上，并已最短的视频文件为结束标志。</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68</a:t>
            </a:fld>
            <a:endParaRPr lang="zh-CN" altLang="en-US"/>
          </a:p>
        </p:txBody>
      </p:sp>
    </p:spTree>
    <p:extLst>
      <p:ext uri="{BB962C8B-B14F-4D97-AF65-F5344CB8AC3E}">
        <p14:creationId xmlns:p14="http://schemas.microsoft.com/office/powerpoint/2010/main" val="1583793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1.T</a:t>
            </a:r>
            <a:r>
              <a:rPr lang="zh-CN" altLang="en-US" smtClean="0"/>
              <a:t>大于</a:t>
            </a:r>
            <a:r>
              <a:rPr lang="en-US" altLang="zh-CN" smtClean="0"/>
              <a:t>2</a:t>
            </a:r>
            <a:r>
              <a:rPr lang="zh-CN" altLang="en-US" smtClean="0"/>
              <a:t>，（</a:t>
            </a:r>
            <a:r>
              <a:rPr lang="en-US" altLang="zh-CN" smtClean="0"/>
              <a:t>t-2</a:t>
            </a:r>
            <a:r>
              <a:rPr lang="zh-CN" altLang="en-US" smtClean="0"/>
              <a:t>）*</a:t>
            </a:r>
            <a:r>
              <a:rPr lang="en-US" altLang="zh-CN" smtClean="0"/>
              <a:t>80-w  w</a:t>
            </a:r>
            <a:r>
              <a:rPr lang="zh-CN" altLang="en-US" smtClean="0"/>
              <a:t>是</a:t>
            </a:r>
            <a:r>
              <a:rPr lang="en-US" altLang="zh-CN" smtClean="0"/>
              <a:t>logo</a:t>
            </a:r>
            <a:r>
              <a:rPr lang="zh-CN" altLang="en-US" smtClean="0"/>
              <a:t>的宽度。</a:t>
            </a:r>
            <a:r>
              <a:rPr lang="en-US" altLang="zh-CN" smtClean="0"/>
              <a:t>80</a:t>
            </a:r>
            <a:r>
              <a:rPr lang="zh-CN" altLang="en-US" smtClean="0"/>
              <a:t>是移动的速度</a:t>
            </a:r>
            <a:endParaRPr lang="en-US" altLang="zh-CN" smtClean="0"/>
          </a:p>
          <a:p>
            <a:r>
              <a:rPr lang="en-US" altLang="zh-CN" smtClean="0"/>
              <a:t>2.</a:t>
            </a:r>
            <a:r>
              <a:rPr lang="zh-CN" altLang="en-US" smtClean="0"/>
              <a:t>同理</a:t>
            </a:r>
            <a:r>
              <a:rPr lang="en-US" altLang="zh-CN" smtClean="0"/>
              <a:t>1</a:t>
            </a:r>
          </a:p>
          <a:p>
            <a:r>
              <a:rPr lang="en-US" altLang="zh-CN" smtClean="0"/>
              <a:t>3.</a:t>
            </a:r>
            <a:r>
              <a:rPr lang="zh-CN" altLang="en-US" smtClean="0"/>
              <a:t>对</a:t>
            </a:r>
            <a:r>
              <a:rPr lang="en-US" altLang="zh-CN" smtClean="0"/>
              <a:t>20</a:t>
            </a:r>
            <a:r>
              <a:rPr lang="zh-CN" altLang="en-US" smtClean="0"/>
              <a:t>取模，如果模小于</a:t>
            </a:r>
            <a:r>
              <a:rPr lang="en-US" altLang="zh-CN" smtClean="0"/>
              <a:t>10</a:t>
            </a:r>
            <a:r>
              <a:rPr lang="zh-CN" altLang="en-US" smtClean="0"/>
              <a:t>显示左边，大于</a:t>
            </a:r>
            <a:r>
              <a:rPr lang="en-US" altLang="zh-CN" smtClean="0"/>
              <a:t>10</a:t>
            </a:r>
            <a:r>
              <a:rPr lang="zh-CN" altLang="en-US" smtClean="0"/>
              <a:t>显示右边</a:t>
            </a:r>
            <a:endParaRPr lang="en-US" altLang="zh-CN" smtClean="0"/>
          </a:p>
        </p:txBody>
      </p:sp>
      <p:sp>
        <p:nvSpPr>
          <p:cNvPr id="4" name="灯片编号占位符 3"/>
          <p:cNvSpPr>
            <a:spLocks noGrp="1"/>
          </p:cNvSpPr>
          <p:nvPr>
            <p:ph type="sldNum" sz="quarter" idx="10"/>
          </p:nvPr>
        </p:nvSpPr>
        <p:spPr/>
        <p:txBody>
          <a:bodyPr/>
          <a:lstStyle/>
          <a:p>
            <a:fld id="{4C20C2D5-5568-4DB4-BF8F-7EC92C608F44}" type="slidenum">
              <a:rPr lang="zh-CN" altLang="en-US" smtClean="0"/>
              <a:t>69</a:t>
            </a:fld>
            <a:endParaRPr lang="zh-CN" altLang="en-US"/>
          </a:p>
        </p:txBody>
      </p:sp>
    </p:spTree>
    <p:extLst>
      <p:ext uri="{BB962C8B-B14F-4D97-AF65-F5344CB8AC3E}">
        <p14:creationId xmlns:p14="http://schemas.microsoft.com/office/powerpoint/2010/main" val="141177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接下来讲</a:t>
            </a:r>
            <a:r>
              <a:rPr lang="en-US" altLang="zh-CN" smtClean="0"/>
              <a:t>FFmpeg</a:t>
            </a:r>
            <a:r>
              <a:rPr lang="zh-CN" altLang="en-US" smtClean="0"/>
              <a:t>的转码流程</a:t>
            </a:r>
          </a:p>
        </p:txBody>
      </p:sp>
      <p:sp>
        <p:nvSpPr>
          <p:cNvPr id="4" name="灯片编号占位符 3"/>
          <p:cNvSpPr>
            <a:spLocks noGrp="1"/>
          </p:cNvSpPr>
          <p:nvPr>
            <p:ph type="sldNum" sz="quarter" idx="10"/>
          </p:nvPr>
        </p:nvSpPr>
        <p:spPr/>
        <p:txBody>
          <a:bodyPr/>
          <a:lstStyle/>
          <a:p>
            <a:fld id="{4C20C2D5-5568-4DB4-BF8F-7EC92C608F44}" type="slidenum">
              <a:rPr lang="zh-CN" altLang="en-US" smtClean="0"/>
              <a:t>6</a:t>
            </a:fld>
            <a:endParaRPr lang="zh-CN" altLang="en-US"/>
          </a:p>
        </p:txBody>
      </p:sp>
    </p:spTree>
    <p:extLst>
      <p:ext uri="{BB962C8B-B14F-4D97-AF65-F5344CB8AC3E}">
        <p14:creationId xmlns:p14="http://schemas.microsoft.com/office/powerpoint/2010/main" val="96786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1</a:t>
            </a:r>
            <a:r>
              <a:rPr lang="zh-CN" altLang="zh-CN"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FFmpeg</a:t>
            </a:r>
            <a:r>
              <a:rPr lang="zh-CN" altLang="zh-CN" sz="1200" kern="1200" smtClean="0">
                <a:solidFill>
                  <a:schemeClr val="tx1"/>
                </a:solidFill>
                <a:effectLst/>
                <a:latin typeface="+mn-lt"/>
                <a:ea typeface="+mn-ea"/>
                <a:cs typeface="+mn-cs"/>
              </a:rPr>
              <a:t>程序把</a:t>
            </a:r>
            <a:r>
              <a:rPr lang="en-US" altLang="zh-CN" sz="1200" b="1" kern="1200" smtClean="0">
                <a:solidFill>
                  <a:schemeClr val="tx1"/>
                </a:solidFill>
                <a:effectLst/>
                <a:latin typeface="+mn-lt"/>
                <a:ea typeface="+mn-ea"/>
                <a:cs typeface="+mn-cs"/>
              </a:rPr>
              <a:t>-i</a:t>
            </a:r>
            <a:r>
              <a:rPr lang="zh-CN" altLang="zh-CN" sz="1200" kern="1200" smtClean="0">
                <a:solidFill>
                  <a:schemeClr val="tx1"/>
                </a:solidFill>
                <a:effectLst/>
                <a:latin typeface="+mn-lt"/>
                <a:ea typeface="+mn-ea"/>
                <a:cs typeface="+mn-cs"/>
              </a:rPr>
              <a:t>参数指定的若干文件内容读入到内存，按照输入的参数或者程序默认的参数来处理并且把结果写入到若干的文件中。输入和输出文件可以是计算机文件、管道、网络流、捕获设备等。</a:t>
            </a:r>
          </a:p>
          <a:p>
            <a:r>
              <a:rPr lang="en-US" altLang="zh-CN" sz="1200" kern="1200" smtClean="0">
                <a:solidFill>
                  <a:schemeClr val="tx1"/>
                </a:solidFill>
                <a:effectLst/>
                <a:latin typeface="+mn-lt"/>
                <a:ea typeface="+mn-ea"/>
                <a:cs typeface="+mn-cs"/>
              </a:rPr>
              <a:t>2</a:t>
            </a:r>
            <a:r>
              <a:rPr lang="zh-CN" altLang="zh-CN"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FFmpeg</a:t>
            </a:r>
            <a:r>
              <a:rPr lang="zh-CN" altLang="zh-CN" sz="1200" kern="1200" smtClean="0">
                <a:solidFill>
                  <a:schemeClr val="tx1"/>
                </a:solidFill>
                <a:effectLst/>
                <a:latin typeface="+mn-lt"/>
                <a:ea typeface="+mn-ea"/>
                <a:cs typeface="+mn-cs"/>
              </a:rPr>
              <a:t>用</a:t>
            </a:r>
            <a:r>
              <a:rPr lang="en-US" altLang="zh-CN" sz="1200" kern="1200" smtClean="0">
                <a:solidFill>
                  <a:schemeClr val="tx1"/>
                </a:solidFill>
                <a:effectLst/>
                <a:latin typeface="+mn-lt"/>
                <a:ea typeface="+mn-ea"/>
                <a:cs typeface="+mn-cs"/>
              </a:rPr>
              <a:t>libavformat</a:t>
            </a:r>
            <a:r>
              <a:rPr lang="zh-CN" altLang="zh-CN" sz="1200" kern="1200" smtClean="0">
                <a:solidFill>
                  <a:schemeClr val="tx1"/>
                </a:solidFill>
                <a:effectLst/>
                <a:latin typeface="+mn-lt"/>
                <a:ea typeface="+mn-ea"/>
                <a:cs typeface="+mn-cs"/>
              </a:rPr>
              <a:t>包调用解复用器（</a:t>
            </a:r>
            <a:r>
              <a:rPr lang="en-US" altLang="zh-CN" sz="1200" kern="1200" smtClean="0">
                <a:solidFill>
                  <a:schemeClr val="tx1"/>
                </a:solidFill>
                <a:effectLst/>
                <a:latin typeface="+mn-lt"/>
                <a:ea typeface="+mn-ea"/>
                <a:cs typeface="+mn-cs"/>
              </a:rPr>
              <a:t>demuxers</a:t>
            </a:r>
            <a:r>
              <a:rPr lang="zh-CN" altLang="zh-CN" sz="1200" kern="1200" smtClean="0">
                <a:solidFill>
                  <a:schemeClr val="tx1"/>
                </a:solidFill>
                <a:effectLst/>
                <a:latin typeface="+mn-lt"/>
                <a:ea typeface="+mn-ea"/>
                <a:cs typeface="+mn-cs"/>
              </a:rPr>
              <a:t>）来读取输入文件中被编码的数据包</a:t>
            </a:r>
            <a:r>
              <a:rPr lang="en-US" altLang="zh-CN" sz="1200" kern="1200" smtClean="0">
                <a:solidFill>
                  <a:schemeClr val="tx1"/>
                </a:solidFill>
                <a:effectLst/>
                <a:latin typeface="+mn-lt"/>
                <a:ea typeface="+mn-ea"/>
                <a:cs typeface="+mn-cs"/>
              </a:rPr>
              <a:t>(packets)</a:t>
            </a:r>
            <a:r>
              <a:rPr lang="zh-CN" altLang="zh-CN" sz="1200" kern="1200" smtClean="0">
                <a:solidFill>
                  <a:schemeClr val="tx1"/>
                </a:solidFill>
                <a:effectLst/>
                <a:latin typeface="+mn-lt"/>
                <a:ea typeface="+mn-ea"/>
                <a:cs typeface="+mn-cs"/>
              </a:rPr>
              <a:t>，如果有多个输入文件，</a:t>
            </a:r>
            <a:r>
              <a:rPr lang="en-US" altLang="zh-CN" sz="1200" kern="1200" smtClean="0">
                <a:solidFill>
                  <a:schemeClr val="tx1"/>
                </a:solidFill>
                <a:effectLst/>
                <a:latin typeface="+mn-lt"/>
                <a:ea typeface="+mn-ea"/>
                <a:cs typeface="+mn-cs"/>
              </a:rPr>
              <a:t>FFmpeg</a:t>
            </a:r>
            <a:r>
              <a:rPr lang="zh-CN" altLang="zh-CN" sz="1200" kern="1200" smtClean="0">
                <a:solidFill>
                  <a:schemeClr val="tx1"/>
                </a:solidFill>
                <a:effectLst/>
                <a:latin typeface="+mn-lt"/>
                <a:ea typeface="+mn-ea"/>
                <a:cs typeface="+mn-cs"/>
              </a:rPr>
              <a:t>以有效输入流的最小时间戳来同步，</a:t>
            </a:r>
          </a:p>
          <a:p>
            <a:r>
              <a:rPr lang="en-US" altLang="zh-CN" sz="1200" kern="1200" smtClean="0">
                <a:solidFill>
                  <a:schemeClr val="tx1"/>
                </a:solidFill>
                <a:effectLst/>
                <a:latin typeface="+mn-lt"/>
                <a:ea typeface="+mn-ea"/>
                <a:cs typeface="+mn-cs"/>
              </a:rPr>
              <a:t>3</a:t>
            </a:r>
            <a:r>
              <a:rPr lang="zh-CN" altLang="zh-CN" sz="1200" kern="1200" smtClean="0">
                <a:solidFill>
                  <a:schemeClr val="tx1"/>
                </a:solidFill>
                <a:effectLst/>
                <a:latin typeface="+mn-lt"/>
                <a:ea typeface="+mn-ea"/>
                <a:cs typeface="+mn-cs"/>
              </a:rPr>
              <a:t>、然后解码器（</a:t>
            </a:r>
            <a:r>
              <a:rPr lang="en-US" altLang="zh-CN" sz="1200" kern="1200" smtClean="0">
                <a:solidFill>
                  <a:schemeClr val="tx1"/>
                </a:solidFill>
                <a:effectLst/>
                <a:latin typeface="+mn-lt"/>
                <a:ea typeface="+mn-ea"/>
                <a:cs typeface="+mn-cs"/>
              </a:rPr>
              <a:t>decoder</a:t>
            </a:r>
            <a:r>
              <a:rPr lang="zh-CN" altLang="zh-CN" sz="1200" kern="1200" smtClean="0">
                <a:solidFill>
                  <a:schemeClr val="tx1"/>
                </a:solidFill>
                <a:effectLst/>
                <a:latin typeface="+mn-lt"/>
                <a:ea typeface="+mn-ea"/>
                <a:cs typeface="+mn-cs"/>
              </a:rPr>
              <a:t>）从已编码的数据包中产生未被压缩的帧（</a:t>
            </a:r>
            <a:r>
              <a:rPr lang="en-US" altLang="zh-CN" sz="1200" kern="1200" smtClean="0">
                <a:solidFill>
                  <a:schemeClr val="tx1"/>
                </a:solidFill>
                <a:effectLst/>
                <a:latin typeface="+mn-lt"/>
                <a:ea typeface="+mn-ea"/>
                <a:cs typeface="+mn-cs"/>
              </a:rPr>
              <a:t>frame</a:t>
            </a:r>
            <a:r>
              <a:rPr lang="zh-CN" altLang="zh-CN" sz="1200" kern="1200" smtClean="0">
                <a:solidFill>
                  <a:schemeClr val="tx1"/>
                </a:solidFill>
                <a:effectLst/>
                <a:latin typeface="+mn-lt"/>
                <a:ea typeface="+mn-ea"/>
                <a:cs typeface="+mn-cs"/>
              </a:rPr>
              <a:t>），在</a:t>
            </a:r>
            <a:r>
              <a:rPr lang="zh-CN" altLang="en-US" sz="1200" kern="1200" smtClean="0">
                <a:solidFill>
                  <a:schemeClr val="tx1"/>
                </a:solidFill>
                <a:effectLst/>
                <a:latin typeface="+mn-lt"/>
                <a:ea typeface="+mn-ea"/>
                <a:cs typeface="+mn-cs"/>
              </a:rPr>
              <a:t>那之后调用可选的</a:t>
            </a:r>
            <a:r>
              <a:rPr lang="zh-CN" altLang="zh-CN" sz="1200" kern="1200" smtClean="0">
                <a:solidFill>
                  <a:schemeClr val="tx1"/>
                </a:solidFill>
                <a:effectLst/>
                <a:latin typeface="+mn-lt"/>
                <a:ea typeface="+mn-ea"/>
                <a:cs typeface="+mn-cs"/>
              </a:rPr>
              <a:t>过滤</a:t>
            </a:r>
            <a:r>
              <a:rPr lang="zh-CN" altLang="en-US" sz="1200" kern="1200" smtClean="0">
                <a:solidFill>
                  <a:schemeClr val="tx1"/>
                </a:solidFill>
                <a:effectLst/>
                <a:latin typeface="+mn-lt"/>
                <a:ea typeface="+mn-ea"/>
                <a:cs typeface="+mn-cs"/>
              </a:rPr>
              <a:t>器</a:t>
            </a:r>
            <a:r>
              <a:rPr lang="zh-CN" altLang="zh-CN" sz="1200" kern="1200" smtClean="0">
                <a:solidFill>
                  <a:schemeClr val="tx1"/>
                </a:solidFill>
                <a:effectLst/>
                <a:latin typeface="+mn-lt"/>
                <a:ea typeface="+mn-ea"/>
                <a:cs typeface="+mn-cs"/>
              </a:rPr>
              <a:t>。</a:t>
            </a:r>
          </a:p>
          <a:p>
            <a:r>
              <a:rPr lang="en-US" altLang="zh-CN" sz="1200" kern="1200" smtClean="0">
                <a:solidFill>
                  <a:schemeClr val="tx1"/>
                </a:solidFill>
                <a:effectLst/>
                <a:latin typeface="+mn-lt"/>
                <a:ea typeface="+mn-ea"/>
                <a:cs typeface="+mn-cs"/>
              </a:rPr>
              <a:t>4</a:t>
            </a:r>
            <a:r>
              <a:rPr lang="zh-CN" altLang="zh-CN" sz="1200" kern="1200" smtClean="0">
                <a:solidFill>
                  <a:schemeClr val="tx1"/>
                </a:solidFill>
                <a:effectLst/>
                <a:latin typeface="+mn-lt"/>
                <a:ea typeface="+mn-ea"/>
                <a:cs typeface="+mn-cs"/>
              </a:rPr>
              <a:t>、这些帧被传递到编码器，编码器会产生新的编码包</a:t>
            </a:r>
          </a:p>
          <a:p>
            <a:r>
              <a:rPr lang="en-US" altLang="zh-CN" sz="1200" kern="1200" smtClean="0">
                <a:solidFill>
                  <a:schemeClr val="tx1"/>
                </a:solidFill>
                <a:effectLst/>
                <a:latin typeface="+mn-lt"/>
                <a:ea typeface="+mn-ea"/>
                <a:cs typeface="+mn-cs"/>
              </a:rPr>
              <a:t>5</a:t>
            </a:r>
            <a:r>
              <a:rPr lang="zh-CN" altLang="zh-CN" sz="1200" kern="1200" smtClean="0">
                <a:solidFill>
                  <a:schemeClr val="tx1"/>
                </a:solidFill>
                <a:effectLst/>
                <a:latin typeface="+mn-lt"/>
                <a:ea typeface="+mn-ea"/>
                <a:cs typeface="+mn-cs"/>
              </a:rPr>
              <a:t>、把新的编码包传递给复用器</a:t>
            </a:r>
            <a:r>
              <a:rPr lang="en-US" altLang="zh-CN" sz="1200" kern="1200" smtClean="0">
                <a:solidFill>
                  <a:schemeClr val="tx1"/>
                </a:solidFill>
                <a:effectLst/>
                <a:latin typeface="+mn-lt"/>
                <a:ea typeface="+mn-ea"/>
                <a:cs typeface="+mn-cs"/>
              </a:rPr>
              <a:t>(muxer)</a:t>
            </a:r>
            <a:r>
              <a:rPr lang="zh-CN" altLang="zh-CN" sz="1200" kern="1200" smtClean="0">
                <a:solidFill>
                  <a:schemeClr val="tx1"/>
                </a:solidFill>
                <a:effectLst/>
                <a:latin typeface="+mn-lt"/>
                <a:ea typeface="+mn-ea"/>
                <a:cs typeface="+mn-cs"/>
              </a:rPr>
              <a:t>处理并且把结果写入到输出文件中。</a:t>
            </a:r>
          </a:p>
          <a:p>
            <a:r>
              <a:rPr lang="zh-CN" altLang="en-US" b="1" smtClean="0"/>
              <a:t>接下来讲过滤器。</a:t>
            </a:r>
            <a:endParaRPr lang="zh-CN" altLang="en-US" b="1"/>
          </a:p>
        </p:txBody>
      </p:sp>
      <p:sp>
        <p:nvSpPr>
          <p:cNvPr id="4" name="灯片编号占位符 3"/>
          <p:cNvSpPr>
            <a:spLocks noGrp="1"/>
          </p:cNvSpPr>
          <p:nvPr>
            <p:ph type="sldNum" sz="quarter" idx="10"/>
          </p:nvPr>
        </p:nvSpPr>
        <p:spPr/>
        <p:txBody>
          <a:bodyPr/>
          <a:lstStyle/>
          <a:p>
            <a:fld id="{4C20C2D5-5568-4DB4-BF8F-7EC92C608F44}" type="slidenum">
              <a:rPr lang="zh-CN" altLang="en-US" smtClean="0"/>
              <a:t>7</a:t>
            </a:fld>
            <a:endParaRPr lang="zh-CN" altLang="en-US"/>
          </a:p>
        </p:txBody>
      </p:sp>
    </p:spTree>
    <p:extLst>
      <p:ext uri="{BB962C8B-B14F-4D97-AF65-F5344CB8AC3E}">
        <p14:creationId xmlns:p14="http://schemas.microsoft.com/office/powerpoint/2010/main" val="2659902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带着问题 接下来看过滤器链</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8</a:t>
            </a:fld>
            <a:endParaRPr lang="zh-CN" altLang="en-US"/>
          </a:p>
        </p:txBody>
      </p:sp>
    </p:spTree>
    <p:extLst>
      <p:ext uri="{BB962C8B-B14F-4D97-AF65-F5344CB8AC3E}">
        <p14:creationId xmlns:p14="http://schemas.microsoft.com/office/powerpoint/2010/main" val="2322392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9</a:t>
            </a:fld>
            <a:endParaRPr lang="zh-CN" altLang="en-US"/>
          </a:p>
        </p:txBody>
      </p:sp>
    </p:spTree>
    <p:extLst>
      <p:ext uri="{BB962C8B-B14F-4D97-AF65-F5344CB8AC3E}">
        <p14:creationId xmlns:p14="http://schemas.microsoft.com/office/powerpoint/2010/main" val="1866861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用过滤器链来实现这样一个简单地功能是不是很复杂？</a:t>
            </a:r>
            <a:endParaRPr lang="en-US" altLang="zh-CN" smtClean="0"/>
          </a:p>
          <a:p>
            <a:r>
              <a:rPr lang="zh-CN" altLang="en-US" smtClean="0"/>
              <a:t>而用过滤器图只需要一条命令即可</a:t>
            </a:r>
            <a:r>
              <a:rPr lang="en-US" altLang="zh-CN" smtClean="0"/>
              <a:t>.</a:t>
            </a:r>
            <a:endParaRPr lang="zh-CN" altLang="en-US"/>
          </a:p>
        </p:txBody>
      </p:sp>
      <p:sp>
        <p:nvSpPr>
          <p:cNvPr id="4" name="灯片编号占位符 3"/>
          <p:cNvSpPr>
            <a:spLocks noGrp="1"/>
          </p:cNvSpPr>
          <p:nvPr>
            <p:ph type="sldNum" sz="quarter" idx="10"/>
          </p:nvPr>
        </p:nvSpPr>
        <p:spPr/>
        <p:txBody>
          <a:bodyPr/>
          <a:lstStyle/>
          <a:p>
            <a:fld id="{4C20C2D5-5568-4DB4-BF8F-7EC92C608F44}" type="slidenum">
              <a:rPr lang="zh-CN" altLang="en-US" smtClean="0"/>
              <a:t>10</a:t>
            </a:fld>
            <a:endParaRPr lang="zh-CN" altLang="en-US"/>
          </a:p>
        </p:txBody>
      </p:sp>
    </p:spTree>
    <p:extLst>
      <p:ext uri="{BB962C8B-B14F-4D97-AF65-F5344CB8AC3E}">
        <p14:creationId xmlns:p14="http://schemas.microsoft.com/office/powerpoint/2010/main" val="325859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baseline="0">
                <a:solidFill>
                  <a:schemeClr val="bg2">
                    <a:lumMod val="10000"/>
                  </a:schemeClr>
                </a:solidFill>
              </a:defRPr>
            </a:lvl1pPr>
            <a:lvl2pPr>
              <a:defRPr baseline="0">
                <a:solidFill>
                  <a:schemeClr val="bg2">
                    <a:lumMod val="10000"/>
                  </a:schemeClr>
                </a:solidFill>
                <a:latin typeface="微软雅黑" panose="020B0503020204020204" pitchFamily="34" charset="-122"/>
                <a:ea typeface="微软雅黑" panose="020B0503020204020204" pitchFamily="34" charset="-122"/>
              </a:defRPr>
            </a:lvl2pPr>
            <a:lvl5pPr>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556792"/>
            <a:ext cx="8229600" cy="456937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2013/12/13</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ffmpeg.org/documentation.html" TargetMode="External"/><Relationship Id="rId2" Type="http://schemas.openxmlformats.org/officeDocument/2006/relationships/hyperlink" Target="http://www.ffmpeg.org/" TargetMode="External"/><Relationship Id="rId1" Type="http://schemas.openxmlformats.org/officeDocument/2006/relationships/slideLayout" Target="../slideLayouts/slideLayout2.xml"/><Relationship Id="rId4" Type="http://schemas.openxmlformats.org/officeDocument/2006/relationships/hyperlink" Target="https://trac.ffmpeg.org/wiki"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908720"/>
            <a:ext cx="7772400" cy="2455913"/>
          </a:xfrm>
        </p:spPr>
        <p:txBody>
          <a:bodyPr/>
          <a:lstStyle/>
          <a:p>
            <a:r>
              <a:rPr lang="en-US" altLang="zh-CN" smtClean="0"/>
              <a:t>FFmpeg</a:t>
            </a:r>
            <a:endParaRPr lang="zh-CN" altLang="en-US"/>
          </a:p>
        </p:txBody>
      </p:sp>
      <p:sp>
        <p:nvSpPr>
          <p:cNvPr id="3" name="副标题 2"/>
          <p:cNvSpPr>
            <a:spLocks noGrp="1"/>
          </p:cNvSpPr>
          <p:nvPr>
            <p:ph type="subTitle" idx="1"/>
          </p:nvPr>
        </p:nvSpPr>
        <p:spPr>
          <a:xfrm>
            <a:off x="1403648" y="3933056"/>
            <a:ext cx="6400800" cy="1219200"/>
          </a:xfrm>
        </p:spPr>
        <p:txBody>
          <a:bodyPr>
            <a:normAutofit/>
          </a:bodyPr>
          <a:lstStyle/>
          <a:p>
            <a:r>
              <a:rPr lang="en-US" altLang="zh-CN" sz="4000" b="1" smtClean="0">
                <a:solidFill>
                  <a:schemeClr val="tx1">
                    <a:lumMod val="95000"/>
                    <a:lumOff val="5000"/>
                  </a:schemeClr>
                </a:solidFill>
              </a:rPr>
              <a:t>FFmpeg </a:t>
            </a:r>
            <a:r>
              <a:rPr lang="zh-CN" altLang="en-US" sz="4000" b="1" smtClean="0">
                <a:solidFill>
                  <a:schemeClr val="tx1">
                    <a:lumMod val="95000"/>
                    <a:lumOff val="5000"/>
                  </a:schemeClr>
                </a:solidFill>
              </a:rPr>
              <a:t>基本用法</a:t>
            </a:r>
            <a:endParaRPr lang="zh-CN" altLang="en-US" sz="4000" b="1">
              <a:solidFill>
                <a:schemeClr val="tx1">
                  <a:lumMod val="95000"/>
                  <a:lumOff val="5000"/>
                </a:schemeClr>
              </a:solidFill>
            </a:endParaRPr>
          </a:p>
        </p:txBody>
      </p:sp>
      <p:sp>
        <p:nvSpPr>
          <p:cNvPr id="5" name="副标题 2"/>
          <p:cNvSpPr txBox="1">
            <a:spLocks/>
          </p:cNvSpPr>
          <p:nvPr/>
        </p:nvSpPr>
        <p:spPr>
          <a:xfrm>
            <a:off x="4860032" y="5605264"/>
            <a:ext cx="3448472" cy="48803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n-US" altLang="zh-CN" sz="2000" b="1" smtClean="0">
                <a:solidFill>
                  <a:schemeClr val="bg1">
                    <a:lumMod val="75000"/>
                  </a:schemeClr>
                </a:solidFill>
              </a:rPr>
              <a:t>zhanweichun@126.com</a:t>
            </a:r>
            <a:endParaRPr lang="zh-CN" altLang="en-US" sz="2000" b="1">
              <a:solidFill>
                <a:schemeClr val="bg1">
                  <a:lumMod val="75000"/>
                </a:schemeClr>
              </a:solidFill>
            </a:endParaRPr>
          </a:p>
        </p:txBody>
      </p:sp>
    </p:spTree>
    <p:extLst>
      <p:ext uri="{BB962C8B-B14F-4D97-AF65-F5344CB8AC3E}">
        <p14:creationId xmlns:p14="http://schemas.microsoft.com/office/powerpoint/2010/main" val="26221698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过滤器链（</a:t>
            </a:r>
            <a:r>
              <a:rPr lang="en-US" altLang="zh-CN" err="1"/>
              <a:t>Filterchain</a:t>
            </a:r>
            <a:r>
              <a:rPr lang="zh-CN" altLang="en-US"/>
              <a:t>）</a:t>
            </a:r>
          </a:p>
        </p:txBody>
      </p:sp>
      <p:sp>
        <p:nvSpPr>
          <p:cNvPr id="3" name="内容占位符 2"/>
          <p:cNvSpPr>
            <a:spLocks noGrp="1"/>
          </p:cNvSpPr>
          <p:nvPr>
            <p:ph idx="1"/>
          </p:nvPr>
        </p:nvSpPr>
        <p:spPr/>
        <p:txBody>
          <a:bodyPr>
            <a:normAutofit lnSpcReduction="10000"/>
          </a:bodyPr>
          <a:lstStyle/>
          <a:p>
            <a:r>
              <a:rPr lang="zh-CN" altLang="en-US" smtClean="0"/>
              <a:t>第一步：</a:t>
            </a:r>
            <a:r>
              <a:rPr lang="en-US" altLang="zh-CN" b="1"/>
              <a:t> </a:t>
            </a:r>
            <a:r>
              <a:rPr lang="zh-CN" altLang="en-US"/>
              <a:t>源</a:t>
            </a:r>
            <a:r>
              <a:rPr lang="zh-CN" altLang="en-US" smtClean="0"/>
              <a:t>视频</a:t>
            </a:r>
            <a:r>
              <a:rPr lang="zh-CN" altLang="en-US"/>
              <a:t>宽度扩大两倍。</a:t>
            </a:r>
            <a:endParaRPr lang="en-US" altLang="zh-CN"/>
          </a:p>
          <a:p>
            <a:r>
              <a:rPr lang="en-US" altLang="zh-CN" b="1" smtClean="0">
                <a:latin typeface="Consolas" panose="020B0609020204030204" pitchFamily="49" charset="0"/>
                <a:cs typeface="Consolas" panose="020B0609020204030204" pitchFamily="49" charset="0"/>
              </a:rPr>
              <a:t>ffmpeg -i jidu.mp4 -t 10 -vf pad=2*iw output.mp4</a:t>
            </a:r>
          </a:p>
          <a:p>
            <a:r>
              <a:rPr lang="zh-CN" altLang="en-US" smtClean="0"/>
              <a:t>第二</a:t>
            </a:r>
            <a:r>
              <a:rPr lang="zh-CN" altLang="en-US"/>
              <a:t>步</a:t>
            </a:r>
            <a:r>
              <a:rPr lang="zh-CN" altLang="en-US" smtClean="0"/>
              <a:t>：源视频水平翻转</a:t>
            </a:r>
            <a:endParaRPr lang="en-US" altLang="zh-CN" smtClean="0"/>
          </a:p>
          <a:p>
            <a:r>
              <a:rPr lang="en-US" altLang="zh-CN" b="1">
                <a:latin typeface="Consolas" panose="020B0609020204030204" pitchFamily="49" charset="0"/>
                <a:cs typeface="Consolas" panose="020B0609020204030204" pitchFamily="49" charset="0"/>
              </a:rPr>
              <a:t>ffmpeg -i jidu.mp4 -t 10 -vf hflip output2.mp4</a:t>
            </a:r>
          </a:p>
          <a:p>
            <a:r>
              <a:rPr lang="zh-CN" altLang="en-US" smtClean="0"/>
              <a:t>第三步：水平翻转视频覆盖</a:t>
            </a:r>
            <a:r>
              <a:rPr lang="en-US" altLang="zh-CN" smtClean="0"/>
              <a:t>output.mp4</a:t>
            </a:r>
            <a:endParaRPr lang="en-US" altLang="zh-CN"/>
          </a:p>
          <a:p>
            <a:r>
              <a:rPr lang="en-US" altLang="zh-CN" b="1">
                <a:latin typeface="Consolas" panose="020B0609020204030204" pitchFamily="49" charset="0"/>
                <a:cs typeface="Consolas" panose="020B0609020204030204" pitchFamily="49" charset="0"/>
              </a:rPr>
              <a:t>ffmpeg -i output.mp4 -i output2.mp4 -filter_complex overlay=w </a:t>
            </a:r>
            <a:r>
              <a:rPr lang="en-US" altLang="zh-CN" b="1" smtClean="0">
                <a:latin typeface="Consolas" panose="020B0609020204030204" pitchFamily="49" charset="0"/>
                <a:cs typeface="Consolas" panose="020B0609020204030204" pitchFamily="49" charset="0"/>
              </a:rPr>
              <a:t>compare.mp4</a:t>
            </a:r>
          </a:p>
          <a:p>
            <a:r>
              <a:rPr lang="zh-CN" altLang="en-US" smtClean="0">
                <a:solidFill>
                  <a:srgbClr val="FF0000"/>
                </a:solidFill>
              </a:rPr>
              <a:t>是不是很复杂？</a:t>
            </a:r>
            <a:endParaRPr lang="en-US" altLang="zh-CN" smtClean="0">
              <a:solidFill>
                <a:srgbClr val="FF0000"/>
              </a:solidFill>
            </a:endParaRPr>
          </a:p>
          <a:p>
            <a:r>
              <a:rPr lang="zh-CN" altLang="en-US" smtClean="0"/>
              <a:t>用带有链接标记的过滤器图</a:t>
            </a:r>
            <a:r>
              <a:rPr lang="en-US" altLang="zh-CN" smtClean="0"/>
              <a:t>(</a:t>
            </a:r>
            <a:r>
              <a:rPr lang="en-US" altLang="zh-CN" err="1" smtClean="0"/>
              <a:t>Filtergraph</a:t>
            </a:r>
            <a:r>
              <a:rPr lang="en-US" altLang="zh-CN" smtClean="0"/>
              <a:t>)</a:t>
            </a:r>
            <a:r>
              <a:rPr lang="zh-CN" altLang="en-US" smtClean="0"/>
              <a:t>只需一条命令。</a:t>
            </a:r>
            <a:endParaRPr lang="en-US" altLang="zh-CN" smtClean="0"/>
          </a:p>
        </p:txBody>
      </p:sp>
    </p:spTree>
    <p:extLst>
      <p:ext uri="{BB962C8B-B14F-4D97-AF65-F5344CB8AC3E}">
        <p14:creationId xmlns:p14="http://schemas.microsoft.com/office/powerpoint/2010/main" val="37859461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600200"/>
          </a:xfrm>
        </p:spPr>
        <p:txBody>
          <a:bodyPr/>
          <a:lstStyle/>
          <a:p>
            <a:r>
              <a:rPr lang="zh-CN" altLang="en-US" smtClean="0"/>
              <a:t>过滤器图</a:t>
            </a:r>
            <a:r>
              <a:rPr lang="zh-CN" altLang="en-US"/>
              <a:t>（</a:t>
            </a:r>
            <a:r>
              <a:rPr lang="en-US" altLang="zh-CN" err="1"/>
              <a:t>Filtergraph</a:t>
            </a:r>
            <a:r>
              <a:rPr lang="zh-CN" altLang="en-US"/>
              <a:t>）</a:t>
            </a:r>
            <a:r>
              <a:rPr lang="en-US" altLang="zh-CN" smtClean="0"/>
              <a:t/>
            </a:r>
            <a:br>
              <a:rPr lang="en-US" altLang="zh-CN" smtClean="0"/>
            </a:br>
            <a:endParaRPr lang="zh-CN" altLang="en-US"/>
          </a:p>
        </p:txBody>
      </p:sp>
      <p:sp>
        <p:nvSpPr>
          <p:cNvPr id="3" name="内容占位符 2"/>
          <p:cNvSpPr>
            <a:spLocks noGrp="1"/>
          </p:cNvSpPr>
          <p:nvPr>
            <p:ph idx="1"/>
          </p:nvPr>
        </p:nvSpPr>
        <p:spPr>
          <a:xfrm>
            <a:off x="436679" y="1556792"/>
            <a:ext cx="8229600" cy="4896544"/>
          </a:xfrm>
        </p:spPr>
        <p:txBody>
          <a:bodyPr/>
          <a:lstStyle/>
          <a:p>
            <a:r>
              <a:rPr lang="zh-CN" altLang="en-US" b="1" smtClean="0"/>
              <a:t>基本语法</a:t>
            </a:r>
            <a:endParaRPr lang="en-US" altLang="zh-CN" b="1" smtClean="0"/>
          </a:p>
          <a:p>
            <a:r>
              <a:rPr lang="en-US" altLang="zh-CN" err="1" smtClean="0"/>
              <a:t>Filtergraph</a:t>
            </a:r>
            <a:r>
              <a:rPr lang="en-US" altLang="zh-CN" smtClean="0"/>
              <a:t> = </a:t>
            </a:r>
            <a:r>
              <a:rPr lang="zh-CN" altLang="en-US" smtClean="0"/>
              <a:t>分号分隔的一组</a:t>
            </a:r>
            <a:r>
              <a:rPr lang="en-US" altLang="zh-CN" err="1" smtClean="0"/>
              <a:t>filterchain</a:t>
            </a:r>
            <a:endParaRPr lang="en-US" altLang="zh-CN" smtClean="0"/>
          </a:p>
          <a:p>
            <a:r>
              <a:rPr lang="en-US" altLang="zh-CN" b="1" smtClean="0">
                <a:solidFill>
                  <a:srgbClr val="00B050"/>
                </a:solidFill>
                <a:latin typeface="Consolas" panose="020B0609020204030204" pitchFamily="49" charset="0"/>
                <a:cs typeface="Consolas" panose="020B0609020204030204" pitchFamily="49" charset="0"/>
              </a:rPr>
              <a:t>“</a:t>
            </a:r>
            <a:r>
              <a:rPr lang="en-US" altLang="zh-CN" b="1" smtClean="0">
                <a:solidFill>
                  <a:srgbClr val="0000CC"/>
                </a:solidFill>
                <a:latin typeface="Consolas" panose="020B0609020204030204" pitchFamily="49" charset="0"/>
                <a:cs typeface="Consolas" panose="020B0609020204030204" pitchFamily="49" charset="0"/>
              </a:rPr>
              <a:t>filterchain1;filterchain2</a:t>
            </a:r>
            <a:r>
              <a:rPr lang="en-US" altLang="zh-CN" b="1" smtClean="0">
                <a:solidFill>
                  <a:srgbClr val="00B050"/>
                </a:solidFill>
                <a:latin typeface="Consolas" panose="020B0609020204030204" pitchFamily="49" charset="0"/>
                <a:cs typeface="Consolas" panose="020B0609020204030204" pitchFamily="49" charset="0"/>
              </a:rPr>
              <a:t>;…filterchainN-1;filterchainN”</a:t>
            </a:r>
          </a:p>
          <a:p>
            <a:endParaRPr lang="en-US" altLang="zh-CN" b="1" smtClean="0">
              <a:solidFill>
                <a:srgbClr val="00B050"/>
              </a:solidFill>
            </a:endParaRPr>
          </a:p>
          <a:p>
            <a:endParaRPr lang="en-US" altLang="zh-CN" b="1" smtClean="0"/>
          </a:p>
          <a:p>
            <a:r>
              <a:rPr lang="en-US" altLang="zh-CN" b="1" smtClean="0"/>
              <a:t>Filtergraph</a:t>
            </a:r>
            <a:r>
              <a:rPr lang="zh-CN" altLang="en-US" b="1" smtClean="0"/>
              <a:t>的分类</a:t>
            </a:r>
            <a:endParaRPr lang="en-US" altLang="zh-CN" b="1" smtClean="0"/>
          </a:p>
          <a:p>
            <a:pPr marL="0" indent="0">
              <a:buNone/>
            </a:pPr>
            <a:r>
              <a:rPr lang="en-US" altLang="zh-CN" b="1" smtClean="0"/>
              <a:t>1</a:t>
            </a:r>
            <a:r>
              <a:rPr lang="zh-CN" altLang="en-US" b="1" smtClean="0"/>
              <a:t>、简单</a:t>
            </a:r>
            <a:r>
              <a:rPr lang="en-US" altLang="zh-CN" b="1" smtClean="0"/>
              <a:t>(simple) </a:t>
            </a:r>
            <a:r>
              <a:rPr lang="zh-CN" altLang="en-US" b="1" smtClean="0"/>
              <a:t>一对一</a:t>
            </a:r>
            <a:endParaRPr lang="en-US" altLang="zh-CN" b="1" smtClean="0"/>
          </a:p>
          <a:p>
            <a:pPr marL="0" indent="0">
              <a:buNone/>
            </a:pPr>
            <a:r>
              <a:rPr lang="en-US" altLang="zh-CN" b="1" smtClean="0"/>
              <a:t>2</a:t>
            </a:r>
            <a:r>
              <a:rPr lang="zh-CN" altLang="en-US" b="1" smtClean="0"/>
              <a:t>、复杂</a:t>
            </a:r>
            <a:r>
              <a:rPr lang="en-US" altLang="zh-CN" b="1" smtClean="0"/>
              <a:t>(complex</a:t>
            </a:r>
            <a:r>
              <a:rPr lang="zh-CN" altLang="en-US" b="1"/>
              <a:t>）</a:t>
            </a:r>
            <a:r>
              <a:rPr lang="zh-CN" altLang="en-US" b="1" smtClean="0"/>
              <a:t>多对一，</a:t>
            </a:r>
            <a:r>
              <a:rPr lang="en-US" altLang="zh-CN" b="1" smtClean="0"/>
              <a:t> </a:t>
            </a:r>
            <a:r>
              <a:rPr lang="zh-CN" altLang="en-US" b="1" smtClean="0"/>
              <a:t>多对多</a:t>
            </a:r>
            <a:endParaRPr lang="en-US" altLang="zh-CN" b="1"/>
          </a:p>
        </p:txBody>
      </p:sp>
    </p:spTree>
    <p:extLst>
      <p:ext uri="{BB962C8B-B14F-4D97-AF65-F5344CB8AC3E}">
        <p14:creationId xmlns:p14="http://schemas.microsoft.com/office/powerpoint/2010/main" val="9276353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过滤器图</a:t>
            </a:r>
            <a:r>
              <a:rPr lang="zh-CN" altLang="en-US"/>
              <a:t>（</a:t>
            </a:r>
            <a:r>
              <a:rPr lang="en-US" altLang="zh-CN" err="1"/>
              <a:t>Filtergraph</a:t>
            </a:r>
            <a:r>
              <a:rPr lang="zh-CN" altLang="en-US"/>
              <a:t>）</a:t>
            </a:r>
            <a:r>
              <a:rPr lang="en-US" altLang="zh-CN"/>
              <a:t/>
            </a:r>
            <a:br>
              <a:rPr lang="en-US" altLang="zh-CN"/>
            </a:br>
            <a:endParaRPr lang="zh-CN" altLang="en-US"/>
          </a:p>
        </p:txBody>
      </p:sp>
      <p:sp>
        <p:nvSpPr>
          <p:cNvPr id="3" name="内容占位符 2"/>
          <p:cNvSpPr>
            <a:spLocks noGrp="1"/>
          </p:cNvSpPr>
          <p:nvPr>
            <p:ph idx="1"/>
          </p:nvPr>
        </p:nvSpPr>
        <p:spPr/>
        <p:txBody>
          <a:bodyPr>
            <a:normAutofit/>
          </a:bodyPr>
          <a:lstStyle/>
          <a:p>
            <a:r>
              <a:rPr lang="zh-CN" altLang="en-US"/>
              <a:t>简单过滤器图处理流程：</a:t>
            </a:r>
            <a:endParaRPr lang="en-US" altLang="zh-CN"/>
          </a:p>
          <a:p>
            <a:endParaRPr lang="en-US" altLang="zh-CN"/>
          </a:p>
          <a:p>
            <a:endParaRPr lang="en-US" altLang="zh-CN" smtClean="0"/>
          </a:p>
          <a:p>
            <a:r>
              <a:rPr lang="zh-CN" altLang="en-US" smtClean="0"/>
              <a:t>复杂过滤器图处理流程：</a:t>
            </a:r>
            <a:endParaRPr lang="en-US" altLang="zh-CN" smtClean="0"/>
          </a:p>
          <a:p>
            <a:endParaRPr lang="en-US" altLang="zh-CN" smtClean="0"/>
          </a:p>
          <a:p>
            <a:endParaRPr lang="en-US" altLang="zh-CN"/>
          </a:p>
          <a:p>
            <a:endParaRPr lang="en-US" altLang="zh-CN" smtClean="0"/>
          </a:p>
          <a:p>
            <a:r>
              <a:rPr lang="zh-CN" altLang="en-US"/>
              <a:t>从图中可以发现复杂过滤器图比简单过滤器图少</a:t>
            </a:r>
            <a:r>
              <a:rPr lang="en-US" altLang="zh-CN"/>
              <a:t>2</a:t>
            </a:r>
            <a:r>
              <a:rPr lang="zh-CN" altLang="en-US"/>
              <a:t>个步骤，效率比简单高，</a:t>
            </a:r>
            <a:r>
              <a:rPr lang="en-US" altLang="zh-CN"/>
              <a:t>ffmpeg</a:t>
            </a:r>
            <a:r>
              <a:rPr lang="zh-CN" altLang="en-US" smtClean="0"/>
              <a:t>建议</a:t>
            </a:r>
            <a:r>
              <a:rPr lang="zh-CN" altLang="en-US"/>
              <a:t>尽量</a:t>
            </a:r>
            <a:r>
              <a:rPr lang="zh-CN" altLang="en-US" smtClean="0"/>
              <a:t>使用</a:t>
            </a:r>
            <a:r>
              <a:rPr lang="zh-CN" altLang="en-US"/>
              <a:t>复杂过滤器图。</a:t>
            </a:r>
            <a:endParaRPr lang="en-US" altLang="zh-CN"/>
          </a:p>
          <a:p>
            <a:r>
              <a:rPr lang="zh-CN" altLang="en-US"/>
              <a:t>回答上面提的问题，实现</a:t>
            </a:r>
            <a:r>
              <a:rPr lang="zh-CN" altLang="en-US" b="1"/>
              <a:t>水平翻转视频</a:t>
            </a:r>
            <a:r>
              <a:rPr lang="zh-CN" altLang="en-US"/>
              <a:t>和</a:t>
            </a:r>
            <a:r>
              <a:rPr lang="zh-CN" altLang="en-US" b="1"/>
              <a:t>源视频</a:t>
            </a:r>
            <a:r>
              <a:rPr lang="zh-CN" altLang="en-US" smtClean="0"/>
              <a:t>进行比较</a:t>
            </a:r>
            <a:endParaRPr lang="zh-CN" altLang="en-US"/>
          </a:p>
          <a:p>
            <a:endParaRPr lang="en-US" altLang="zh-CN" smtClean="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777" y="3284984"/>
            <a:ext cx="8281014" cy="934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777" y="2037297"/>
            <a:ext cx="8198735"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8751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过滤器图</a:t>
            </a:r>
            <a:r>
              <a:rPr lang="zh-CN" altLang="en-US"/>
              <a:t>（</a:t>
            </a:r>
            <a:r>
              <a:rPr lang="en-US" altLang="zh-CN" err="1"/>
              <a:t>Filtergraph</a:t>
            </a:r>
            <a:r>
              <a:rPr lang="zh-CN" altLang="en-US"/>
              <a:t>）</a:t>
            </a:r>
            <a:r>
              <a:rPr lang="en-US" altLang="zh-CN"/>
              <a:t/>
            </a:r>
            <a:br>
              <a:rPr lang="en-US" altLang="zh-CN"/>
            </a:br>
            <a:endParaRPr lang="zh-CN" altLang="en-US"/>
          </a:p>
        </p:txBody>
      </p:sp>
      <p:sp>
        <p:nvSpPr>
          <p:cNvPr id="3" name="内容占位符 2"/>
          <p:cNvSpPr>
            <a:spLocks noGrp="1"/>
          </p:cNvSpPr>
          <p:nvPr>
            <p:ph idx="1"/>
          </p:nvPr>
        </p:nvSpPr>
        <p:spPr>
          <a:xfrm>
            <a:off x="457200" y="1268760"/>
            <a:ext cx="8229600" cy="5328592"/>
          </a:xfrm>
        </p:spPr>
        <p:txBody>
          <a:bodyPr>
            <a:normAutofit lnSpcReduction="10000"/>
          </a:bodyPr>
          <a:lstStyle/>
          <a:p>
            <a:pPr marL="0" indent="0">
              <a:buNone/>
            </a:pPr>
            <a:r>
              <a:rPr lang="zh-CN" altLang="en-US">
                <a:solidFill>
                  <a:schemeClr val="tx1"/>
                </a:solidFill>
              </a:rPr>
              <a:t>用</a:t>
            </a:r>
            <a:r>
              <a:rPr lang="en-US" altLang="zh-CN">
                <a:solidFill>
                  <a:schemeClr val="tx1"/>
                </a:solidFill>
              </a:rPr>
              <a:t>ffplay</a:t>
            </a:r>
            <a:r>
              <a:rPr lang="zh-CN" altLang="en-US">
                <a:solidFill>
                  <a:schemeClr val="tx1"/>
                </a:solidFill>
              </a:rPr>
              <a:t>直接观看结果：</a:t>
            </a:r>
          </a:p>
          <a:p>
            <a:pPr marL="0" indent="0">
              <a:buNone/>
            </a:pPr>
            <a:r>
              <a:rPr lang="en-US" altLang="zh-CN">
                <a:solidFill>
                  <a:schemeClr val="tx1"/>
                </a:solidFill>
              </a:rPr>
              <a:t>ffplay -f lavfi -i testsrc -vf split[a][b];[</a:t>
            </a:r>
            <a:r>
              <a:rPr lang="en-US" altLang="zh-CN" smtClean="0">
                <a:solidFill>
                  <a:schemeClr val="tx1"/>
                </a:solidFill>
              </a:rPr>
              <a:t>a]pad=2*iw[1];[b]hflip[2];[1][2]overlay=w</a:t>
            </a:r>
            <a:endParaRPr lang="en-US" altLang="zh-CN">
              <a:solidFill>
                <a:schemeClr val="tx1"/>
              </a:solidFill>
            </a:endParaRPr>
          </a:p>
          <a:p>
            <a:pPr marL="0" indent="0">
              <a:buNone/>
            </a:pPr>
            <a:endParaRPr lang="en-US" altLang="zh-CN" smtClean="0">
              <a:solidFill>
                <a:schemeClr val="tx1"/>
              </a:solidFill>
            </a:endParaRPr>
          </a:p>
          <a:p>
            <a:pPr marL="0" indent="0">
              <a:buNone/>
            </a:pPr>
            <a:endParaRPr lang="en-US" altLang="zh-CN">
              <a:solidFill>
                <a:schemeClr val="tx1"/>
              </a:solidFill>
            </a:endParaRPr>
          </a:p>
          <a:p>
            <a:pPr marL="0" indent="0">
              <a:buNone/>
            </a:pPr>
            <a:endParaRPr lang="en-US" altLang="zh-CN" smtClean="0">
              <a:solidFill>
                <a:schemeClr val="tx1"/>
              </a:solidFill>
            </a:endParaRPr>
          </a:p>
          <a:p>
            <a:pPr marL="0" indent="0">
              <a:buNone/>
            </a:pPr>
            <a:endParaRPr lang="en-US" altLang="zh-CN">
              <a:solidFill>
                <a:schemeClr val="tx1"/>
              </a:solidFill>
            </a:endParaRPr>
          </a:p>
          <a:p>
            <a:pPr marL="0" indent="0">
              <a:buNone/>
            </a:pPr>
            <a:r>
              <a:rPr lang="en-US" altLang="zh-CN">
                <a:solidFill>
                  <a:schemeClr val="tx1"/>
                </a:solidFill>
              </a:rPr>
              <a:t>F1: split</a:t>
            </a:r>
            <a:r>
              <a:rPr lang="zh-CN" altLang="en-US">
                <a:solidFill>
                  <a:schemeClr val="tx1"/>
                </a:solidFill>
              </a:rPr>
              <a:t>过滤器创建两个输入文件的拷贝并标记为</a:t>
            </a:r>
            <a:r>
              <a:rPr lang="en-US" altLang="zh-CN">
                <a:solidFill>
                  <a:schemeClr val="tx1"/>
                </a:solidFill>
              </a:rPr>
              <a:t>[a],[b]</a:t>
            </a:r>
          </a:p>
          <a:p>
            <a:pPr marL="0" indent="0">
              <a:buNone/>
            </a:pPr>
            <a:r>
              <a:rPr lang="en-US" altLang="zh-CN">
                <a:solidFill>
                  <a:schemeClr val="tx1"/>
                </a:solidFill>
              </a:rPr>
              <a:t>F2: [a]</a:t>
            </a:r>
            <a:r>
              <a:rPr lang="zh-CN" altLang="en-US">
                <a:solidFill>
                  <a:schemeClr val="tx1"/>
                </a:solidFill>
              </a:rPr>
              <a:t>作为</a:t>
            </a:r>
            <a:r>
              <a:rPr lang="en-US" altLang="zh-CN">
                <a:solidFill>
                  <a:schemeClr val="tx1"/>
                </a:solidFill>
              </a:rPr>
              <a:t>pad</a:t>
            </a:r>
            <a:r>
              <a:rPr lang="zh-CN" altLang="en-US">
                <a:solidFill>
                  <a:schemeClr val="tx1"/>
                </a:solidFill>
              </a:rPr>
              <a:t>过滤器的输入，</a:t>
            </a:r>
            <a:r>
              <a:rPr lang="en-US" altLang="zh-CN">
                <a:solidFill>
                  <a:schemeClr val="tx1"/>
                </a:solidFill>
              </a:rPr>
              <a:t>pad</a:t>
            </a:r>
            <a:r>
              <a:rPr lang="zh-CN" altLang="en-US">
                <a:solidFill>
                  <a:schemeClr val="tx1"/>
                </a:solidFill>
              </a:rPr>
              <a:t>过滤器产生</a:t>
            </a:r>
            <a:r>
              <a:rPr lang="en-US" altLang="zh-CN">
                <a:solidFill>
                  <a:schemeClr val="tx1"/>
                </a:solidFill>
              </a:rPr>
              <a:t>2</a:t>
            </a:r>
            <a:r>
              <a:rPr lang="zh-CN" altLang="en-US">
                <a:solidFill>
                  <a:schemeClr val="tx1"/>
                </a:solidFill>
              </a:rPr>
              <a:t>倍宽度并输出到</a:t>
            </a:r>
            <a:r>
              <a:rPr lang="en-US" altLang="zh-CN">
                <a:solidFill>
                  <a:schemeClr val="tx1"/>
                </a:solidFill>
              </a:rPr>
              <a:t>[1].</a:t>
            </a:r>
          </a:p>
          <a:p>
            <a:pPr marL="0" indent="0">
              <a:buNone/>
            </a:pPr>
            <a:r>
              <a:rPr lang="en-US" altLang="zh-CN">
                <a:solidFill>
                  <a:schemeClr val="tx1"/>
                </a:solidFill>
              </a:rPr>
              <a:t>F3: [b]</a:t>
            </a:r>
            <a:r>
              <a:rPr lang="zh-CN" altLang="en-US" smtClean="0">
                <a:solidFill>
                  <a:schemeClr val="tx1"/>
                </a:solidFill>
              </a:rPr>
              <a:t>作为</a:t>
            </a:r>
            <a:r>
              <a:rPr lang="en-US" altLang="zh-CN" smtClean="0">
                <a:solidFill>
                  <a:schemeClr val="tx1"/>
                </a:solidFill>
              </a:rPr>
              <a:t>hflip</a:t>
            </a:r>
            <a:r>
              <a:rPr lang="zh-CN" altLang="en-US">
                <a:solidFill>
                  <a:schemeClr val="tx1"/>
                </a:solidFill>
              </a:rPr>
              <a:t>过滤器的输入，</a:t>
            </a:r>
            <a:r>
              <a:rPr lang="en-US" altLang="zh-CN">
                <a:solidFill>
                  <a:schemeClr val="tx1"/>
                </a:solidFill>
              </a:rPr>
              <a:t>vflip</a:t>
            </a:r>
            <a:r>
              <a:rPr lang="zh-CN" altLang="en-US" smtClean="0">
                <a:solidFill>
                  <a:schemeClr val="tx1"/>
                </a:solidFill>
              </a:rPr>
              <a:t>过滤器</a:t>
            </a:r>
            <a:r>
              <a:rPr lang="zh-CN" altLang="en-US">
                <a:solidFill>
                  <a:schemeClr val="tx1"/>
                </a:solidFill>
              </a:rPr>
              <a:t>水平</a:t>
            </a:r>
            <a:r>
              <a:rPr lang="zh-CN" altLang="en-US" smtClean="0">
                <a:solidFill>
                  <a:schemeClr val="tx1"/>
                </a:solidFill>
              </a:rPr>
              <a:t>翻转</a:t>
            </a:r>
            <a:r>
              <a:rPr lang="zh-CN" altLang="en-US">
                <a:solidFill>
                  <a:schemeClr val="tx1"/>
                </a:solidFill>
              </a:rPr>
              <a:t>视频并输出到</a:t>
            </a:r>
            <a:r>
              <a:rPr lang="en-US" altLang="zh-CN">
                <a:solidFill>
                  <a:schemeClr val="tx1"/>
                </a:solidFill>
              </a:rPr>
              <a:t>[2].</a:t>
            </a:r>
          </a:p>
          <a:p>
            <a:pPr marL="0" indent="0">
              <a:buNone/>
            </a:pPr>
            <a:r>
              <a:rPr lang="en-US" altLang="zh-CN">
                <a:solidFill>
                  <a:schemeClr val="tx1"/>
                </a:solidFill>
              </a:rPr>
              <a:t>F4: </a:t>
            </a:r>
            <a:r>
              <a:rPr lang="zh-CN" altLang="en-US">
                <a:solidFill>
                  <a:schemeClr val="tx1"/>
                </a:solidFill>
              </a:rPr>
              <a:t>用</a:t>
            </a:r>
            <a:r>
              <a:rPr lang="en-US" altLang="zh-CN">
                <a:solidFill>
                  <a:schemeClr val="tx1"/>
                </a:solidFill>
              </a:rPr>
              <a:t>overlay</a:t>
            </a:r>
            <a:r>
              <a:rPr lang="zh-CN" altLang="en-US">
                <a:solidFill>
                  <a:schemeClr val="tx1"/>
                </a:solidFill>
              </a:rPr>
              <a:t>过滤器把 </a:t>
            </a:r>
            <a:r>
              <a:rPr lang="en-US" altLang="zh-CN">
                <a:solidFill>
                  <a:schemeClr val="tx1"/>
                </a:solidFill>
              </a:rPr>
              <a:t>[2]</a:t>
            </a:r>
            <a:r>
              <a:rPr lang="zh-CN" altLang="en-US">
                <a:solidFill>
                  <a:schemeClr val="tx1"/>
                </a:solidFill>
              </a:rPr>
              <a:t>覆盖到</a:t>
            </a:r>
            <a:r>
              <a:rPr lang="en-US" altLang="zh-CN">
                <a:solidFill>
                  <a:schemeClr val="tx1"/>
                </a:solidFill>
              </a:rPr>
              <a:t>[1]</a:t>
            </a:r>
            <a:r>
              <a:rPr lang="zh-CN" altLang="en-US">
                <a:solidFill>
                  <a:schemeClr val="tx1"/>
                </a:solidFill>
              </a:rPr>
              <a:t>的旁边</a:t>
            </a:r>
            <a:r>
              <a:rPr lang="en-US" altLang="zh-CN">
                <a:solidFill>
                  <a:schemeClr val="tx1"/>
                </a:solidFill>
              </a:rPr>
              <a:t>.</a:t>
            </a:r>
          </a:p>
          <a:p>
            <a:pPr marL="0" indent="0">
              <a:buNone/>
            </a:pPr>
            <a:endParaRPr lang="en-US" altLang="zh-CN" smtClean="0">
              <a:solidFill>
                <a:schemeClr val="tx1"/>
              </a:solidFill>
            </a:endParaRPr>
          </a:p>
          <a:p>
            <a:pPr marL="0" indent="0">
              <a:buNone/>
            </a:pPr>
            <a:endParaRPr lang="zh-CN" altLang="zh-CN"/>
          </a:p>
        </p:txBody>
      </p:sp>
      <p:pic>
        <p:nvPicPr>
          <p:cNvPr id="1026" name="Picture 2" descr="E:\新建文件夹\Downloads\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45079"/>
            <a:ext cx="7740352"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9357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选择媒体流</a:t>
            </a:r>
            <a:endParaRPr lang="zh-CN" altLang="en-US"/>
          </a:p>
        </p:txBody>
      </p:sp>
      <p:sp>
        <p:nvSpPr>
          <p:cNvPr id="3" name="内容占位符 2"/>
          <p:cNvSpPr>
            <a:spLocks noGrp="1"/>
          </p:cNvSpPr>
          <p:nvPr>
            <p:ph idx="1"/>
          </p:nvPr>
        </p:nvSpPr>
        <p:spPr/>
        <p:txBody>
          <a:bodyPr>
            <a:normAutofit fontScale="92500" lnSpcReduction="10000"/>
          </a:bodyPr>
          <a:lstStyle/>
          <a:p>
            <a:r>
              <a:rPr lang="zh-CN" altLang="zh-CN"/>
              <a:t>一些多媒体容器比如</a:t>
            </a:r>
            <a:r>
              <a:rPr lang="en-US" altLang="zh-CN"/>
              <a:t>AVI</a:t>
            </a:r>
            <a:r>
              <a:rPr lang="zh-CN" altLang="zh-CN"/>
              <a:t>，</a:t>
            </a:r>
            <a:r>
              <a:rPr lang="en-US" altLang="zh-CN" err="1"/>
              <a:t>mkv</a:t>
            </a:r>
            <a:r>
              <a:rPr lang="zh-CN" altLang="zh-CN"/>
              <a:t>，</a:t>
            </a:r>
            <a:r>
              <a:rPr lang="en-US" altLang="zh-CN"/>
              <a:t>mp4</a:t>
            </a:r>
            <a:r>
              <a:rPr lang="zh-CN" altLang="zh-CN"/>
              <a:t>等，可以包含不同种类的多个流</a:t>
            </a:r>
            <a:r>
              <a:rPr lang="zh-CN" altLang="zh-CN" smtClean="0"/>
              <a:t>，</a:t>
            </a:r>
            <a:r>
              <a:rPr lang="zh-CN" altLang="en-US" smtClean="0"/>
              <a:t>如何从容器中抽取各种流呢？</a:t>
            </a:r>
            <a:endParaRPr lang="en-US" altLang="zh-CN" smtClean="0"/>
          </a:p>
          <a:p>
            <a:r>
              <a:rPr lang="zh-CN" altLang="en-US" smtClean="0"/>
              <a:t>语法：</a:t>
            </a:r>
            <a:endParaRPr lang="en-US" altLang="zh-CN" smtClean="0"/>
          </a:p>
          <a:p>
            <a:r>
              <a:rPr lang="en-US" altLang="zh-CN" smtClean="0">
                <a:latin typeface="Consolas" panose="020B0609020204030204" pitchFamily="49" charset="0"/>
                <a:cs typeface="Consolas" panose="020B0609020204030204" pitchFamily="49" charset="0"/>
              </a:rPr>
              <a:t>-map </a:t>
            </a:r>
            <a:r>
              <a:rPr lang="en-US" altLang="zh-CN" b="1" err="1" smtClean="0">
                <a:latin typeface="Consolas" panose="020B0609020204030204" pitchFamily="49" charset="0"/>
                <a:cs typeface="Consolas" panose="020B0609020204030204" pitchFamily="49" charset="0"/>
              </a:rPr>
              <a:t>file_number:stream_type</a:t>
            </a:r>
            <a:r>
              <a:rPr lang="en-US" altLang="zh-CN" b="1">
                <a:latin typeface="Consolas" panose="020B0609020204030204" pitchFamily="49" charset="0"/>
                <a:cs typeface="Consolas" panose="020B0609020204030204" pitchFamily="49" charset="0"/>
              </a:rPr>
              <a:t>[:</a:t>
            </a:r>
            <a:r>
              <a:rPr lang="en-US" altLang="zh-CN" b="1" err="1">
                <a:latin typeface="Consolas" panose="020B0609020204030204" pitchFamily="49" charset="0"/>
                <a:cs typeface="Consolas" panose="020B0609020204030204" pitchFamily="49" charset="0"/>
              </a:rPr>
              <a:t>stream_number</a:t>
            </a:r>
            <a:r>
              <a:rPr lang="en-US" altLang="zh-CN" b="1" smtClean="0">
                <a:latin typeface="Consolas" panose="020B0609020204030204" pitchFamily="49" charset="0"/>
                <a:cs typeface="Consolas" panose="020B0609020204030204" pitchFamily="49" charset="0"/>
              </a:rPr>
              <a:t>]</a:t>
            </a:r>
          </a:p>
          <a:p>
            <a:endParaRPr lang="en-US" altLang="zh-CN" smtClean="0"/>
          </a:p>
          <a:p>
            <a:r>
              <a:rPr lang="zh-CN" altLang="zh-CN" b="1" smtClean="0"/>
              <a:t>这</a:t>
            </a:r>
            <a:r>
              <a:rPr lang="zh-CN" altLang="zh-CN" b="1"/>
              <a:t>有一些特别流符号的说明：</a:t>
            </a:r>
          </a:p>
          <a:p>
            <a:pPr lvl="0"/>
            <a:r>
              <a:rPr lang="en-US" altLang="zh-CN" smtClean="0"/>
              <a:t>1</a:t>
            </a:r>
            <a:r>
              <a:rPr lang="zh-CN" altLang="en-US" smtClean="0"/>
              <a:t>、</a:t>
            </a:r>
            <a:r>
              <a:rPr lang="en-US" altLang="zh-CN" smtClean="0"/>
              <a:t>-map 0 </a:t>
            </a:r>
            <a:r>
              <a:rPr lang="zh-CN" altLang="en-US" smtClean="0"/>
              <a:t>选择第一个文件的</a:t>
            </a:r>
            <a:r>
              <a:rPr lang="zh-CN" altLang="zh-CN" smtClean="0"/>
              <a:t>所有</a:t>
            </a:r>
            <a:r>
              <a:rPr lang="zh-CN" altLang="zh-CN"/>
              <a:t>流</a:t>
            </a:r>
          </a:p>
          <a:p>
            <a:pPr lvl="0"/>
            <a:r>
              <a:rPr lang="en-US" altLang="zh-CN" smtClean="0"/>
              <a:t>2</a:t>
            </a:r>
            <a:r>
              <a:rPr lang="zh-CN" altLang="en-US" smtClean="0"/>
              <a:t>、</a:t>
            </a:r>
            <a:r>
              <a:rPr lang="en-US" altLang="zh-CN" smtClean="0"/>
              <a:t>-map </a:t>
            </a:r>
            <a:r>
              <a:rPr lang="en-US" altLang="zh-CN"/>
              <a:t>i:v </a:t>
            </a:r>
            <a:r>
              <a:rPr lang="zh-CN" altLang="zh-CN"/>
              <a:t>从文件序号</a:t>
            </a:r>
            <a:r>
              <a:rPr lang="en-US" altLang="zh-CN" err="1"/>
              <a:t>i</a:t>
            </a:r>
            <a:r>
              <a:rPr lang="en-US" altLang="zh-CN"/>
              <a:t>(index)</a:t>
            </a:r>
            <a:r>
              <a:rPr lang="zh-CN" altLang="zh-CN"/>
              <a:t>中获取所有视频流，</a:t>
            </a:r>
            <a:r>
              <a:rPr lang="en-US" altLang="zh-CN"/>
              <a:t> -map i:a </a:t>
            </a:r>
            <a:r>
              <a:rPr lang="zh-CN" altLang="zh-CN"/>
              <a:t>获取所有音频流，</a:t>
            </a:r>
            <a:r>
              <a:rPr lang="en-US" altLang="zh-CN"/>
              <a:t>-map i:s </a:t>
            </a:r>
            <a:r>
              <a:rPr lang="zh-CN" altLang="zh-CN"/>
              <a:t>获取所有字幕流等等。</a:t>
            </a:r>
          </a:p>
          <a:p>
            <a:pPr lvl="0"/>
            <a:r>
              <a:rPr lang="en-US" altLang="zh-CN" smtClean="0"/>
              <a:t>3</a:t>
            </a:r>
            <a:r>
              <a:rPr lang="zh-CN" altLang="en-US" smtClean="0"/>
              <a:t>、</a:t>
            </a:r>
            <a:r>
              <a:rPr lang="zh-CN" altLang="zh-CN" smtClean="0"/>
              <a:t>特殊</a:t>
            </a:r>
            <a:r>
              <a:rPr lang="zh-CN" altLang="zh-CN"/>
              <a:t>参数</a:t>
            </a:r>
            <a:r>
              <a:rPr lang="en-US" altLang="zh-CN"/>
              <a:t>-an,-</a:t>
            </a:r>
            <a:r>
              <a:rPr lang="en-US" altLang="zh-CN" err="1"/>
              <a:t>vn</a:t>
            </a:r>
            <a:r>
              <a:rPr lang="en-US" altLang="zh-CN"/>
              <a:t>,-</a:t>
            </a:r>
            <a:r>
              <a:rPr lang="en-US" altLang="zh-CN" err="1"/>
              <a:t>sn</a:t>
            </a:r>
            <a:r>
              <a:rPr lang="zh-CN" altLang="zh-CN"/>
              <a:t>分别排除所有的音频，视频，字幕流</a:t>
            </a:r>
            <a:r>
              <a:rPr lang="zh-CN" altLang="zh-CN" smtClean="0"/>
              <a:t>。</a:t>
            </a:r>
            <a:endParaRPr lang="en-US" altLang="zh-CN" smtClean="0"/>
          </a:p>
          <a:p>
            <a:pPr lvl="0"/>
            <a:endParaRPr lang="en-US" altLang="zh-CN" sz="1900" smtClean="0">
              <a:solidFill>
                <a:srgbClr val="FF0000"/>
              </a:solidFill>
            </a:endParaRPr>
          </a:p>
          <a:p>
            <a:pPr lvl="0"/>
            <a:r>
              <a:rPr lang="zh-CN" altLang="en-US" sz="1900" smtClean="0">
                <a:solidFill>
                  <a:srgbClr val="FF0000"/>
                </a:solidFill>
              </a:rPr>
              <a:t>注意</a:t>
            </a:r>
            <a:r>
              <a:rPr lang="en-US" altLang="zh-CN" sz="1900" smtClean="0">
                <a:solidFill>
                  <a:srgbClr val="FF0000"/>
                </a:solidFill>
              </a:rPr>
              <a:t>:</a:t>
            </a:r>
            <a:r>
              <a:rPr lang="zh-CN" altLang="zh-CN" sz="1900">
                <a:solidFill>
                  <a:srgbClr val="FF0000"/>
                </a:solidFill>
              </a:rPr>
              <a:t>文件序号和流序号从</a:t>
            </a:r>
            <a:r>
              <a:rPr lang="en-US" altLang="zh-CN" sz="1900">
                <a:solidFill>
                  <a:srgbClr val="FF0000"/>
                </a:solidFill>
              </a:rPr>
              <a:t>0</a:t>
            </a:r>
            <a:r>
              <a:rPr lang="zh-CN" altLang="zh-CN" sz="1900">
                <a:solidFill>
                  <a:srgbClr val="FF0000"/>
                </a:solidFill>
              </a:rPr>
              <a:t>开始计数。</a:t>
            </a:r>
          </a:p>
        </p:txBody>
      </p:sp>
    </p:spTree>
    <p:extLst>
      <p:ext uri="{BB962C8B-B14F-4D97-AF65-F5344CB8AC3E}">
        <p14:creationId xmlns:p14="http://schemas.microsoft.com/office/powerpoint/2010/main" val="18165100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选择媒体流</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72816"/>
            <a:ext cx="8280919"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4303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heel(1)">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第二部分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b="1" smtClean="0"/>
              <a:t>查看帮助</a:t>
            </a:r>
            <a:endParaRPr lang="zh-CN" altLang="en-US" sz="4800" b="1"/>
          </a:p>
        </p:txBody>
      </p:sp>
    </p:spTree>
    <p:extLst>
      <p:ext uri="{BB962C8B-B14F-4D97-AF65-F5344CB8AC3E}">
        <p14:creationId xmlns:p14="http://schemas.microsoft.com/office/powerpoint/2010/main" val="9294453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帮助</a:t>
            </a:r>
          </a:p>
        </p:txBody>
      </p:sp>
      <p:sp>
        <p:nvSpPr>
          <p:cNvPr id="3" name="内容占位符 2"/>
          <p:cNvSpPr>
            <a:spLocks noGrp="1"/>
          </p:cNvSpPr>
          <p:nvPr>
            <p:ph idx="1"/>
          </p:nvPr>
        </p:nvSpPr>
        <p:spPr>
          <a:ln>
            <a:solidFill>
              <a:schemeClr val="accent1"/>
            </a:solidFill>
          </a:ln>
        </p:spPr>
        <p:txBody>
          <a:bodyPr/>
          <a:lstStyle/>
          <a:p>
            <a:r>
              <a:rPr lang="en-US" altLang="zh-CN"/>
              <a:t>FFmpeg</a:t>
            </a:r>
            <a:r>
              <a:rPr lang="zh-CN" altLang="zh-CN"/>
              <a:t>工具有一个巨大的控制台</a:t>
            </a:r>
            <a:r>
              <a:rPr lang="zh-CN" altLang="zh-CN" smtClean="0"/>
              <a:t>帮助</a:t>
            </a:r>
            <a:r>
              <a:rPr lang="zh-CN" altLang="en-US" smtClean="0"/>
              <a:t>。</a:t>
            </a:r>
            <a:r>
              <a:rPr lang="zh-CN" altLang="zh-CN" smtClean="0"/>
              <a:t>下</a:t>
            </a:r>
            <a:r>
              <a:rPr lang="zh-CN" altLang="zh-CN"/>
              <a:t>表</a:t>
            </a:r>
            <a:r>
              <a:rPr lang="zh-CN" altLang="zh-CN" smtClean="0"/>
              <a:t>描述</a:t>
            </a:r>
            <a:r>
              <a:rPr lang="zh-CN" altLang="en-US" smtClean="0"/>
              <a:t>了</a:t>
            </a:r>
            <a:r>
              <a:rPr lang="zh-CN" altLang="zh-CN" smtClean="0"/>
              <a:t>可用</a:t>
            </a:r>
            <a:r>
              <a:rPr lang="zh-CN" altLang="zh-CN"/>
              <a:t>的一些选项，斜体字表示要被替换的项，</a:t>
            </a:r>
            <a:r>
              <a:rPr lang="en-US" altLang="zh-CN" err="1"/>
              <a:t>ffplay</a:t>
            </a:r>
            <a:r>
              <a:rPr lang="zh-CN" altLang="zh-CN"/>
              <a:t>和</a:t>
            </a:r>
            <a:r>
              <a:rPr lang="en-US" altLang="zh-CN" err="1"/>
              <a:t>ffprobe</a:t>
            </a:r>
            <a:r>
              <a:rPr lang="zh-CN" altLang="zh-CN"/>
              <a:t>也有一些类似的选项。</a:t>
            </a:r>
          </a:p>
          <a:p>
            <a:endParaRPr lang="zh-CN" altLang="en-US"/>
          </a:p>
        </p:txBody>
      </p:sp>
      <p:pic>
        <p:nvPicPr>
          <p:cNvPr id="4" name="图片 3"/>
          <p:cNvPicPr/>
          <p:nvPr/>
        </p:nvPicPr>
        <p:blipFill>
          <a:blip r:embed="rId2"/>
          <a:stretch>
            <a:fillRect/>
          </a:stretch>
        </p:blipFill>
        <p:spPr>
          <a:xfrm>
            <a:off x="899592" y="3284984"/>
            <a:ext cx="7344816" cy="2808312"/>
          </a:xfrm>
          <a:prstGeom prst="rect">
            <a:avLst/>
          </a:prstGeom>
        </p:spPr>
      </p:pic>
    </p:spTree>
    <p:extLst>
      <p:ext uri="{BB962C8B-B14F-4D97-AF65-F5344CB8AC3E}">
        <p14:creationId xmlns:p14="http://schemas.microsoft.com/office/powerpoint/2010/main" val="93135140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帮助</a:t>
            </a:r>
            <a:endParaRPr lang="zh-CN" altLang="en-US"/>
          </a:p>
        </p:txBody>
      </p:sp>
      <p:sp>
        <p:nvSpPr>
          <p:cNvPr id="3" name="内容占位符 2"/>
          <p:cNvSpPr>
            <a:spLocks noGrp="1"/>
          </p:cNvSpPr>
          <p:nvPr>
            <p:ph idx="1"/>
          </p:nvPr>
        </p:nvSpPr>
        <p:spPr/>
        <p:txBody>
          <a:bodyPr/>
          <a:lstStyle/>
          <a:p>
            <a:r>
              <a:rPr lang="zh-CN" altLang="en-US" smtClean="0"/>
              <a:t>可用的</a:t>
            </a:r>
            <a:r>
              <a:rPr lang="en-US" altLang="zh-CN" smtClean="0"/>
              <a:t>bit</a:t>
            </a:r>
            <a:r>
              <a:rPr lang="zh-CN" altLang="en-US" smtClean="0"/>
              <a:t>流 ：</a:t>
            </a:r>
            <a:r>
              <a:rPr lang="en-US" altLang="zh-CN" err="1"/>
              <a:t>ffmpeg</a:t>
            </a:r>
            <a:r>
              <a:rPr lang="en-US" altLang="zh-CN"/>
              <a:t> </a:t>
            </a:r>
            <a:r>
              <a:rPr lang="en-US" altLang="zh-CN" smtClean="0"/>
              <a:t>–</a:t>
            </a:r>
            <a:r>
              <a:rPr lang="en-US" altLang="zh-CN" err="1" smtClean="0"/>
              <a:t>bsfs</a:t>
            </a:r>
            <a:endParaRPr lang="en-US" altLang="zh-CN" smtClean="0"/>
          </a:p>
          <a:p>
            <a:r>
              <a:rPr lang="zh-CN" altLang="en-US" smtClean="0"/>
              <a:t>可用的编解码器：</a:t>
            </a:r>
            <a:r>
              <a:rPr lang="en-US" altLang="zh-CN" err="1"/>
              <a:t>f</a:t>
            </a:r>
            <a:r>
              <a:rPr lang="en-US" altLang="zh-CN" err="1" smtClean="0"/>
              <a:t>fmpeg</a:t>
            </a:r>
            <a:r>
              <a:rPr lang="en-US" altLang="zh-CN" smtClean="0"/>
              <a:t> </a:t>
            </a:r>
            <a:r>
              <a:rPr lang="en-US" altLang="zh-CN"/>
              <a:t>–</a:t>
            </a:r>
            <a:r>
              <a:rPr lang="en-US" altLang="zh-CN" smtClean="0"/>
              <a:t>codecs</a:t>
            </a:r>
          </a:p>
          <a:p>
            <a:r>
              <a:rPr lang="zh-CN" altLang="en-US" smtClean="0"/>
              <a:t>可用的解码器：</a:t>
            </a:r>
            <a:r>
              <a:rPr lang="en-US" altLang="zh-CN" err="1"/>
              <a:t>f</a:t>
            </a:r>
            <a:r>
              <a:rPr lang="en-US" altLang="zh-CN" err="1" smtClean="0"/>
              <a:t>fmpeg</a:t>
            </a:r>
            <a:r>
              <a:rPr lang="en-US" altLang="zh-CN" smtClean="0"/>
              <a:t> –decoders</a:t>
            </a:r>
          </a:p>
          <a:p>
            <a:r>
              <a:rPr lang="zh-CN" altLang="en-US" smtClean="0"/>
              <a:t>可用的编码器：</a:t>
            </a:r>
            <a:r>
              <a:rPr lang="en-US" altLang="zh-CN" err="1"/>
              <a:t>ffmpeg</a:t>
            </a:r>
            <a:r>
              <a:rPr lang="en-US" altLang="zh-CN"/>
              <a:t> </a:t>
            </a:r>
            <a:r>
              <a:rPr lang="en-US" altLang="zh-CN" smtClean="0"/>
              <a:t>–encoders</a:t>
            </a:r>
          </a:p>
          <a:p>
            <a:r>
              <a:rPr lang="zh-CN" altLang="en-US" smtClean="0"/>
              <a:t>可用的过滤器：</a:t>
            </a:r>
            <a:r>
              <a:rPr lang="en-US" altLang="zh-CN" err="1"/>
              <a:t>ffmpeg</a:t>
            </a:r>
            <a:r>
              <a:rPr lang="en-US" altLang="zh-CN"/>
              <a:t> </a:t>
            </a:r>
            <a:r>
              <a:rPr lang="en-US" altLang="zh-CN" smtClean="0"/>
              <a:t>–filters</a:t>
            </a:r>
          </a:p>
          <a:p>
            <a:r>
              <a:rPr lang="zh-CN" altLang="en-US" smtClean="0"/>
              <a:t>可用的视频格式：</a:t>
            </a:r>
            <a:r>
              <a:rPr lang="en-US" altLang="zh-CN" err="1"/>
              <a:t>ffmpeg</a:t>
            </a:r>
            <a:r>
              <a:rPr lang="en-US" altLang="zh-CN"/>
              <a:t> </a:t>
            </a:r>
            <a:r>
              <a:rPr lang="en-US" altLang="zh-CN" smtClean="0"/>
              <a:t>–formats</a:t>
            </a:r>
          </a:p>
          <a:p>
            <a:r>
              <a:rPr lang="zh-CN" altLang="en-US" smtClean="0"/>
              <a:t>可用的声道布局：</a:t>
            </a:r>
            <a:r>
              <a:rPr lang="en-US" altLang="zh-CN" err="1"/>
              <a:t>ffmpeg</a:t>
            </a:r>
            <a:r>
              <a:rPr lang="en-US" altLang="zh-CN"/>
              <a:t> </a:t>
            </a:r>
            <a:r>
              <a:rPr lang="en-US" altLang="zh-CN" smtClean="0"/>
              <a:t>–layouts</a:t>
            </a:r>
          </a:p>
          <a:p>
            <a:r>
              <a:rPr lang="zh-CN" altLang="en-US" smtClean="0"/>
              <a:t>可用的</a:t>
            </a:r>
            <a:r>
              <a:rPr lang="en-US" altLang="zh-CN" smtClean="0"/>
              <a:t>license</a:t>
            </a:r>
            <a:r>
              <a:rPr lang="zh-CN" altLang="en-US" smtClean="0"/>
              <a:t>：</a:t>
            </a:r>
            <a:r>
              <a:rPr lang="en-US" altLang="zh-CN" err="1"/>
              <a:t>f</a:t>
            </a:r>
            <a:r>
              <a:rPr lang="en-US" altLang="zh-CN" err="1" smtClean="0"/>
              <a:t>fmpeg</a:t>
            </a:r>
            <a:r>
              <a:rPr lang="en-US" altLang="zh-CN" smtClean="0"/>
              <a:t> </a:t>
            </a:r>
            <a:r>
              <a:rPr lang="en-US" altLang="zh-CN"/>
              <a:t>–</a:t>
            </a:r>
            <a:r>
              <a:rPr lang="en-US" altLang="zh-CN" smtClean="0"/>
              <a:t>L</a:t>
            </a:r>
          </a:p>
          <a:p>
            <a:r>
              <a:rPr lang="zh-CN" altLang="en-US" smtClean="0"/>
              <a:t>可用的像素格式：</a:t>
            </a:r>
            <a:r>
              <a:rPr lang="en-US" altLang="zh-CN" err="1"/>
              <a:t>f</a:t>
            </a:r>
            <a:r>
              <a:rPr lang="en-US" altLang="zh-CN" err="1" smtClean="0"/>
              <a:t>fmpeg</a:t>
            </a:r>
            <a:r>
              <a:rPr lang="en-US" altLang="zh-CN" smtClean="0"/>
              <a:t> </a:t>
            </a:r>
            <a:r>
              <a:rPr lang="en-US" altLang="zh-CN"/>
              <a:t>–</a:t>
            </a:r>
            <a:r>
              <a:rPr lang="en-US" altLang="zh-CN" err="1" smtClean="0"/>
              <a:t>pix_fmts</a:t>
            </a:r>
            <a:endParaRPr lang="en-US" altLang="zh-CN" smtClean="0"/>
          </a:p>
          <a:p>
            <a:r>
              <a:rPr lang="zh-CN" altLang="en-US" smtClean="0"/>
              <a:t>可用的协议：</a:t>
            </a:r>
            <a:r>
              <a:rPr lang="en-US" altLang="zh-CN" err="1"/>
              <a:t>f</a:t>
            </a:r>
            <a:r>
              <a:rPr lang="en-US" altLang="zh-CN" err="1" smtClean="0"/>
              <a:t>fmpeg</a:t>
            </a:r>
            <a:r>
              <a:rPr lang="en-US" altLang="zh-CN" smtClean="0"/>
              <a:t> </a:t>
            </a:r>
            <a:r>
              <a:rPr lang="en-US" altLang="zh-CN"/>
              <a:t>-</a:t>
            </a:r>
            <a:r>
              <a:rPr lang="en-US" altLang="zh-CN" err="1"/>
              <a:t>protocals</a:t>
            </a:r>
            <a:endParaRPr lang="zh-CN" altLang="zh-CN"/>
          </a:p>
          <a:p>
            <a:endParaRPr lang="zh-CN" altLang="en-US"/>
          </a:p>
        </p:txBody>
      </p:sp>
    </p:spTree>
    <p:extLst>
      <p:ext uri="{BB962C8B-B14F-4D97-AF65-F5344CB8AC3E}">
        <p14:creationId xmlns:p14="http://schemas.microsoft.com/office/powerpoint/2010/main" val="10535609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第三部分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zh-CN" sz="4800" b="1" smtClean="0"/>
              <a:t>码率</a:t>
            </a:r>
            <a:r>
              <a:rPr lang="zh-CN" altLang="en-US" sz="4800" b="1" smtClean="0"/>
              <a:t>、</a:t>
            </a:r>
            <a:r>
              <a:rPr lang="zh-CN" altLang="zh-CN" sz="4800" b="1" smtClean="0"/>
              <a:t>帧</a:t>
            </a:r>
            <a:r>
              <a:rPr lang="zh-CN" altLang="zh-CN" sz="4800" b="1"/>
              <a:t>率和文件大小</a:t>
            </a:r>
            <a:endParaRPr lang="zh-CN" altLang="en-US" sz="4800" b="1"/>
          </a:p>
        </p:txBody>
      </p:sp>
    </p:spTree>
    <p:extLst>
      <p:ext uri="{BB962C8B-B14F-4D97-AF65-F5344CB8AC3E}">
        <p14:creationId xmlns:p14="http://schemas.microsoft.com/office/powerpoint/2010/main" val="30231202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a:t>
            </a:r>
            <a:r>
              <a:rPr lang="zh-CN" altLang="en-US" smtClean="0"/>
              <a:t>课要解决的问题</a:t>
            </a:r>
            <a:endParaRPr lang="zh-CN" altLang="en-US"/>
          </a:p>
        </p:txBody>
      </p:sp>
      <p:sp>
        <p:nvSpPr>
          <p:cNvPr id="3" name="内容占位符 2"/>
          <p:cNvSpPr>
            <a:spLocks noGrp="1"/>
          </p:cNvSpPr>
          <p:nvPr>
            <p:ph idx="1"/>
          </p:nvPr>
        </p:nvSpPr>
        <p:spPr/>
        <p:txBody>
          <a:bodyPr>
            <a:normAutofit/>
          </a:bodyPr>
          <a:lstStyle/>
          <a:p>
            <a:r>
              <a:rPr lang="en-US" altLang="zh-CN" b="1">
                <a:latin typeface="+mj-ea"/>
                <a:ea typeface="+mj-ea"/>
              </a:rPr>
              <a:t>1.FFmpeg</a:t>
            </a:r>
            <a:r>
              <a:rPr lang="zh-CN" altLang="en-US" b="1" smtClean="0">
                <a:latin typeface="+mj-ea"/>
                <a:ea typeface="+mj-ea"/>
              </a:rPr>
              <a:t>的转</a:t>
            </a:r>
            <a:r>
              <a:rPr lang="zh-CN" altLang="en-US" b="1">
                <a:latin typeface="+mj-ea"/>
                <a:ea typeface="+mj-ea"/>
              </a:rPr>
              <a:t>码</a:t>
            </a:r>
            <a:r>
              <a:rPr lang="zh-CN" altLang="en-US" b="1" smtClean="0">
                <a:latin typeface="+mj-ea"/>
                <a:ea typeface="+mj-ea"/>
              </a:rPr>
              <a:t>流程是什么？</a:t>
            </a:r>
            <a:endParaRPr lang="en-US" altLang="zh-CN" b="1">
              <a:latin typeface="+mj-ea"/>
              <a:ea typeface="+mj-ea"/>
            </a:endParaRPr>
          </a:p>
          <a:p>
            <a:r>
              <a:rPr lang="en-US" altLang="zh-CN" b="1">
                <a:latin typeface="+mj-ea"/>
                <a:ea typeface="+mj-ea"/>
              </a:rPr>
              <a:t>2.</a:t>
            </a:r>
            <a:r>
              <a:rPr lang="zh-CN" altLang="en-US" b="1">
                <a:latin typeface="+mj-ea"/>
                <a:ea typeface="+mj-ea"/>
              </a:rPr>
              <a:t>常见的视频格式包含哪些内容吗？</a:t>
            </a:r>
            <a:endParaRPr lang="en-US" altLang="zh-CN" b="1">
              <a:latin typeface="+mj-ea"/>
              <a:ea typeface="+mj-ea"/>
            </a:endParaRPr>
          </a:p>
          <a:p>
            <a:r>
              <a:rPr lang="en-US" altLang="zh-CN" b="1">
                <a:latin typeface="+mj-ea"/>
                <a:ea typeface="+mj-ea"/>
              </a:rPr>
              <a:t>3.</a:t>
            </a:r>
            <a:r>
              <a:rPr lang="zh-CN" altLang="en-US" b="1">
                <a:latin typeface="+mj-ea"/>
                <a:ea typeface="+mj-ea"/>
              </a:rPr>
              <a:t>如何把这些内容从视频文件中抽取出来？</a:t>
            </a:r>
            <a:endParaRPr lang="en-US" altLang="zh-CN" b="1">
              <a:latin typeface="+mj-ea"/>
              <a:ea typeface="+mj-ea"/>
            </a:endParaRPr>
          </a:p>
          <a:p>
            <a:r>
              <a:rPr lang="en-US" altLang="zh-CN" b="1">
                <a:latin typeface="+mj-ea"/>
                <a:ea typeface="+mj-ea"/>
              </a:rPr>
              <a:t>4.</a:t>
            </a:r>
            <a:r>
              <a:rPr lang="zh-CN" altLang="en-US" b="1">
                <a:latin typeface="+mj-ea"/>
                <a:ea typeface="+mj-ea"/>
              </a:rPr>
              <a:t>如何从一种格式转换为另一种格式？</a:t>
            </a:r>
            <a:endParaRPr lang="en-US" altLang="zh-CN" b="1">
              <a:latin typeface="+mj-ea"/>
              <a:ea typeface="+mj-ea"/>
            </a:endParaRPr>
          </a:p>
          <a:p>
            <a:r>
              <a:rPr lang="en-US" altLang="zh-CN" b="1">
                <a:latin typeface="+mj-ea"/>
                <a:ea typeface="+mj-ea"/>
              </a:rPr>
              <a:t>5.</a:t>
            </a:r>
            <a:r>
              <a:rPr lang="zh-CN" altLang="en-US" b="1" smtClean="0">
                <a:latin typeface="+mj-ea"/>
                <a:ea typeface="+mj-ea"/>
              </a:rPr>
              <a:t>如何放大和缩小视频？</a:t>
            </a:r>
            <a:endParaRPr lang="en-US" altLang="zh-CN" b="1">
              <a:latin typeface="+mj-ea"/>
              <a:ea typeface="+mj-ea"/>
            </a:endParaRPr>
          </a:p>
          <a:p>
            <a:r>
              <a:rPr lang="en-US" altLang="zh-CN" b="1">
                <a:latin typeface="+mj-ea"/>
                <a:ea typeface="+mj-ea"/>
              </a:rPr>
              <a:t>6.</a:t>
            </a:r>
            <a:r>
              <a:rPr lang="zh-CN" altLang="en-US" b="1">
                <a:latin typeface="+mj-ea"/>
                <a:ea typeface="+mj-ea"/>
              </a:rPr>
              <a:t>如何旋转，翻转，填充，裁剪，模糊，锐化视频？</a:t>
            </a:r>
            <a:endParaRPr lang="en-US" altLang="zh-CN" b="1">
              <a:latin typeface="+mj-ea"/>
              <a:ea typeface="+mj-ea"/>
            </a:endParaRPr>
          </a:p>
          <a:p>
            <a:r>
              <a:rPr lang="en-US" altLang="zh-CN" b="1">
                <a:latin typeface="+mj-ea"/>
                <a:ea typeface="+mj-ea"/>
              </a:rPr>
              <a:t>7.</a:t>
            </a:r>
            <a:r>
              <a:rPr lang="zh-CN" altLang="en-US" b="1">
                <a:latin typeface="+mj-ea"/>
                <a:ea typeface="+mj-ea"/>
              </a:rPr>
              <a:t>如何给视频加</a:t>
            </a:r>
            <a:r>
              <a:rPr lang="en-US" altLang="zh-CN" b="1" smtClean="0">
                <a:latin typeface="+mj-ea"/>
                <a:ea typeface="+mj-ea"/>
              </a:rPr>
              <a:t>logo</a:t>
            </a:r>
            <a:r>
              <a:rPr lang="zh-CN" altLang="en-US" b="1" smtClean="0">
                <a:latin typeface="+mj-ea"/>
                <a:ea typeface="+mj-ea"/>
              </a:rPr>
              <a:t>，</a:t>
            </a:r>
            <a:r>
              <a:rPr lang="zh-CN" altLang="en-US" b="1">
                <a:latin typeface="+mj-ea"/>
                <a:ea typeface="+mj-ea"/>
              </a:rPr>
              <a:t>删除</a:t>
            </a:r>
            <a:r>
              <a:rPr lang="en-US" altLang="zh-CN" b="1">
                <a:latin typeface="+mj-ea"/>
                <a:ea typeface="+mj-ea"/>
              </a:rPr>
              <a:t>logo</a:t>
            </a:r>
            <a:r>
              <a:rPr lang="zh-CN" altLang="en-US" b="1">
                <a:latin typeface="+mj-ea"/>
                <a:ea typeface="+mj-ea"/>
              </a:rPr>
              <a:t>？</a:t>
            </a:r>
            <a:endParaRPr lang="en-US" altLang="zh-CN" b="1">
              <a:latin typeface="+mj-ea"/>
              <a:ea typeface="+mj-ea"/>
            </a:endParaRPr>
          </a:p>
          <a:p>
            <a:r>
              <a:rPr lang="en-US" altLang="zh-CN" b="1">
                <a:latin typeface="+mj-ea"/>
                <a:ea typeface="+mj-ea"/>
              </a:rPr>
              <a:t>8.</a:t>
            </a:r>
            <a:r>
              <a:rPr lang="zh-CN" altLang="en-US" b="1">
                <a:latin typeface="+mj-ea"/>
                <a:ea typeface="+mj-ea"/>
              </a:rPr>
              <a:t>如何给视频加文本，动态文本？</a:t>
            </a:r>
            <a:endParaRPr lang="en-US" altLang="zh-CN" b="1">
              <a:latin typeface="+mj-ea"/>
              <a:ea typeface="+mj-ea"/>
            </a:endParaRPr>
          </a:p>
          <a:p>
            <a:r>
              <a:rPr lang="en-US" altLang="zh-CN" b="1">
                <a:latin typeface="+mj-ea"/>
                <a:ea typeface="+mj-ea"/>
              </a:rPr>
              <a:t>9.</a:t>
            </a:r>
            <a:r>
              <a:rPr lang="zh-CN" altLang="en-US" b="1">
                <a:latin typeface="+mj-ea"/>
                <a:ea typeface="+mj-ea"/>
              </a:rPr>
              <a:t>如何处理图片？</a:t>
            </a:r>
            <a:endParaRPr lang="en-US" altLang="zh-CN" b="1">
              <a:latin typeface="+mj-ea"/>
              <a:ea typeface="+mj-ea"/>
            </a:endParaRPr>
          </a:p>
          <a:p>
            <a:r>
              <a:rPr lang="en-US" altLang="zh-CN" b="1" smtClean="0">
                <a:latin typeface="+mj-ea"/>
                <a:ea typeface="+mj-ea"/>
              </a:rPr>
              <a:t>10.</a:t>
            </a:r>
            <a:r>
              <a:rPr lang="zh-CN" altLang="en-US" b="1">
                <a:latin typeface="+mj-ea"/>
                <a:ea typeface="+mj-ea"/>
              </a:rPr>
              <a:t>如何</a:t>
            </a:r>
            <a:r>
              <a:rPr lang="zh-CN" altLang="en-US" b="1" smtClean="0">
                <a:latin typeface="+mj-ea"/>
                <a:ea typeface="+mj-ea"/>
              </a:rPr>
              <a:t>录像，添加动态</a:t>
            </a:r>
            <a:r>
              <a:rPr lang="en-US" altLang="zh-CN" b="1">
                <a:latin typeface="+mj-ea"/>
                <a:ea typeface="+mj-ea"/>
              </a:rPr>
              <a:t>logo</a:t>
            </a:r>
            <a:r>
              <a:rPr lang="zh-CN" altLang="en-US" b="1" smtClean="0">
                <a:latin typeface="+mj-ea"/>
                <a:ea typeface="+mj-ea"/>
              </a:rPr>
              <a:t>，截</a:t>
            </a:r>
            <a:r>
              <a:rPr lang="zh-CN" altLang="en-US" b="1">
                <a:latin typeface="+mj-ea"/>
                <a:ea typeface="+mj-ea"/>
              </a:rPr>
              <a:t>图，马赛克</a:t>
            </a:r>
            <a:r>
              <a:rPr lang="zh-CN" altLang="en-US" b="1" smtClean="0">
                <a:latin typeface="+mj-ea"/>
                <a:ea typeface="+mj-ea"/>
              </a:rPr>
              <a:t>视频？</a:t>
            </a:r>
            <a:endParaRPr lang="zh-CN" altLang="en-US" b="1">
              <a:latin typeface="+mj-ea"/>
              <a:ea typeface="+mj-ea"/>
            </a:endParaRPr>
          </a:p>
        </p:txBody>
      </p:sp>
    </p:spTree>
    <p:extLst>
      <p:ext uri="{BB962C8B-B14F-4D97-AF65-F5344CB8AC3E}">
        <p14:creationId xmlns:p14="http://schemas.microsoft.com/office/powerpoint/2010/main" val="154153474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概述</a:t>
            </a:r>
            <a:endParaRPr lang="zh-CN" altLang="en-US"/>
          </a:p>
        </p:txBody>
      </p:sp>
      <p:sp>
        <p:nvSpPr>
          <p:cNvPr id="3" name="内容占位符 2"/>
          <p:cNvSpPr>
            <a:spLocks noGrp="1"/>
          </p:cNvSpPr>
          <p:nvPr>
            <p:ph idx="1"/>
          </p:nvPr>
        </p:nvSpPr>
        <p:spPr/>
        <p:txBody>
          <a:bodyPr/>
          <a:lstStyle/>
          <a:p>
            <a:r>
              <a:rPr lang="en-US" altLang="zh-CN" smtClean="0"/>
              <a:t>        </a:t>
            </a:r>
            <a:r>
              <a:rPr lang="zh-CN" altLang="zh-CN" smtClean="0"/>
              <a:t>码率</a:t>
            </a:r>
            <a:r>
              <a:rPr lang="zh-CN" altLang="zh-CN"/>
              <a:t>和帧率是视频文件</a:t>
            </a:r>
            <a:r>
              <a:rPr lang="zh-CN" altLang="zh-CN" smtClean="0"/>
              <a:t>的</a:t>
            </a:r>
            <a:r>
              <a:rPr lang="zh-CN" altLang="en-US" smtClean="0"/>
              <a:t>最重要的</a:t>
            </a:r>
            <a:r>
              <a:rPr lang="zh-CN" altLang="zh-CN" smtClean="0"/>
              <a:t>基本</a:t>
            </a:r>
            <a:r>
              <a:rPr lang="zh-CN" altLang="zh-CN"/>
              <a:t>特征，对于他们的特有设置会决定</a:t>
            </a:r>
            <a:r>
              <a:rPr lang="zh-CN" altLang="zh-CN" smtClean="0"/>
              <a:t>视频质量。</a:t>
            </a:r>
            <a:r>
              <a:rPr lang="zh-CN" altLang="zh-CN"/>
              <a:t>如果我们知道码率</a:t>
            </a:r>
            <a:r>
              <a:rPr lang="zh-CN" altLang="zh-CN" smtClean="0"/>
              <a:t>和时长</a:t>
            </a:r>
            <a:r>
              <a:rPr lang="zh-CN" altLang="zh-CN"/>
              <a:t>那么</a:t>
            </a:r>
            <a:r>
              <a:rPr lang="zh-CN" altLang="zh-CN" smtClean="0"/>
              <a:t>可以</a:t>
            </a:r>
            <a:r>
              <a:rPr lang="zh-CN" altLang="zh-CN"/>
              <a:t>很容易计算出输出文件的</a:t>
            </a:r>
            <a:r>
              <a:rPr lang="zh-CN" altLang="zh-CN" smtClean="0"/>
              <a:t>大小</a:t>
            </a:r>
            <a:r>
              <a:rPr lang="zh-CN" altLang="en-US" smtClean="0"/>
              <a:t>。</a:t>
            </a:r>
            <a:endParaRPr lang="en-US" altLang="zh-CN" smtClean="0"/>
          </a:p>
          <a:p>
            <a:endParaRPr lang="en-US" altLang="zh-CN" b="1" smtClean="0"/>
          </a:p>
          <a:p>
            <a:r>
              <a:rPr lang="zh-CN" altLang="en-US" b="1" smtClean="0"/>
              <a:t>帧率</a:t>
            </a:r>
            <a:r>
              <a:rPr lang="zh-CN" altLang="en-US" smtClean="0"/>
              <a:t>：</a:t>
            </a:r>
            <a:r>
              <a:rPr lang="zh-CN" altLang="zh-CN"/>
              <a:t>帧率也叫帧频</a:t>
            </a:r>
            <a:r>
              <a:rPr lang="zh-CN" altLang="zh-CN" smtClean="0"/>
              <a:t>率</a:t>
            </a:r>
            <a:r>
              <a:rPr lang="zh-CN" altLang="en-US" smtClean="0"/>
              <a:t>，</a:t>
            </a:r>
            <a:r>
              <a:rPr lang="zh-CN" altLang="zh-CN" smtClean="0"/>
              <a:t>帧</a:t>
            </a:r>
            <a:r>
              <a:rPr lang="zh-CN" altLang="zh-CN"/>
              <a:t>率</a:t>
            </a:r>
            <a:r>
              <a:rPr lang="zh-CN" altLang="zh-CN" smtClean="0"/>
              <a:t>是视频</a:t>
            </a:r>
            <a:r>
              <a:rPr lang="zh-CN" altLang="zh-CN"/>
              <a:t>文件中每一秒的帧数，肉眼想看到</a:t>
            </a:r>
            <a:r>
              <a:rPr lang="zh-CN" altLang="zh-CN" smtClean="0"/>
              <a:t>连续移动</a:t>
            </a:r>
            <a:r>
              <a:rPr lang="zh-CN" altLang="en-US" smtClean="0"/>
              <a:t>图像</a:t>
            </a:r>
            <a:r>
              <a:rPr lang="zh-CN" altLang="zh-CN" smtClean="0"/>
              <a:t>至少</a:t>
            </a:r>
            <a:r>
              <a:rPr lang="zh-CN" altLang="zh-CN"/>
              <a:t>需要</a:t>
            </a:r>
            <a:r>
              <a:rPr lang="en-US" altLang="zh-CN" smtClean="0"/>
              <a:t>15</a:t>
            </a:r>
            <a:r>
              <a:rPr lang="zh-CN" altLang="en-US" smtClean="0"/>
              <a:t>帧。</a:t>
            </a:r>
            <a:endParaRPr lang="en-US" altLang="zh-CN" smtClean="0"/>
          </a:p>
          <a:p>
            <a:r>
              <a:rPr lang="zh-CN" altLang="en-US" b="1" smtClean="0"/>
              <a:t>码率</a:t>
            </a:r>
            <a:r>
              <a:rPr lang="zh-CN" altLang="en-US" smtClean="0"/>
              <a:t>：</a:t>
            </a:r>
            <a:r>
              <a:rPr lang="zh-CN" altLang="zh-CN"/>
              <a:t>比特率</a:t>
            </a:r>
            <a:r>
              <a:rPr lang="en-US" altLang="zh-CN"/>
              <a:t>(</a:t>
            </a:r>
            <a:r>
              <a:rPr lang="zh-CN" altLang="zh-CN"/>
              <a:t>也叫码率，数据率</a:t>
            </a:r>
            <a:r>
              <a:rPr lang="en-US" altLang="zh-CN"/>
              <a:t>)</a:t>
            </a:r>
            <a:r>
              <a:rPr lang="zh-CN" altLang="zh-CN"/>
              <a:t>是一个确定整体视频</a:t>
            </a:r>
            <a:r>
              <a:rPr lang="en-US" altLang="zh-CN"/>
              <a:t>/</a:t>
            </a:r>
            <a:r>
              <a:rPr lang="zh-CN" altLang="zh-CN"/>
              <a:t>音频质量的参数</a:t>
            </a:r>
            <a:r>
              <a:rPr lang="zh-CN" altLang="zh-CN" smtClean="0"/>
              <a:t>，秒</a:t>
            </a:r>
            <a:r>
              <a:rPr lang="zh-CN" altLang="zh-CN"/>
              <a:t>为单位处理的字节</a:t>
            </a:r>
            <a:r>
              <a:rPr lang="zh-CN" altLang="zh-CN" smtClean="0"/>
              <a:t>数</a:t>
            </a:r>
            <a:r>
              <a:rPr lang="zh-CN" altLang="en-US" smtClean="0"/>
              <a:t>，码率和视频质量成正比</a:t>
            </a:r>
            <a:r>
              <a:rPr lang="zh-CN" altLang="zh-CN" smtClean="0"/>
              <a:t>，在</a:t>
            </a:r>
            <a:r>
              <a:rPr lang="zh-CN" altLang="en-US" smtClean="0"/>
              <a:t>视频文件中</a:t>
            </a:r>
            <a:r>
              <a:rPr lang="zh-CN" altLang="zh-CN" smtClean="0"/>
              <a:t>中</a:t>
            </a:r>
            <a:r>
              <a:rPr lang="zh-CN" altLang="zh-CN"/>
              <a:t>比特率用</a:t>
            </a:r>
            <a:r>
              <a:rPr lang="en-US" altLang="zh-CN"/>
              <a:t>bps</a:t>
            </a:r>
            <a:r>
              <a:rPr lang="zh-CN" altLang="zh-CN"/>
              <a:t>来</a:t>
            </a:r>
            <a:r>
              <a:rPr lang="zh-CN" altLang="zh-CN" smtClean="0"/>
              <a:t>表达</a:t>
            </a:r>
            <a:r>
              <a:rPr lang="zh-CN" altLang="en-US" smtClean="0"/>
              <a:t>。</a:t>
            </a:r>
            <a:endParaRPr lang="zh-CN" altLang="en-US"/>
          </a:p>
        </p:txBody>
      </p:sp>
    </p:spTree>
    <p:extLst>
      <p:ext uri="{BB962C8B-B14F-4D97-AF65-F5344CB8AC3E}">
        <p14:creationId xmlns:p14="http://schemas.microsoft.com/office/powerpoint/2010/main" val="14814278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帧率</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smtClean="0"/>
              <a:t>1</a:t>
            </a:r>
            <a:r>
              <a:rPr lang="zh-CN" altLang="en-US" smtClean="0"/>
              <a:t>、用 </a:t>
            </a:r>
            <a:r>
              <a:rPr lang="en-US" altLang="zh-CN" smtClean="0">
                <a:solidFill>
                  <a:srgbClr val="0000CC"/>
                </a:solidFill>
              </a:rPr>
              <a:t>-r </a:t>
            </a:r>
            <a:r>
              <a:rPr lang="zh-CN" altLang="en-US" smtClean="0"/>
              <a:t>参数设置帧率</a:t>
            </a:r>
            <a:endParaRPr lang="en-US" altLang="zh-CN" smtClean="0"/>
          </a:p>
          <a:p>
            <a:r>
              <a:rPr lang="en-US" altLang="zh-CN" b="1" err="1"/>
              <a:t>ffmpeg</a:t>
            </a:r>
            <a:r>
              <a:rPr lang="en-US" altLang="zh-CN" b="1"/>
              <a:t> –</a:t>
            </a:r>
            <a:r>
              <a:rPr lang="en-US" altLang="zh-CN" b="1" err="1"/>
              <a:t>i</a:t>
            </a:r>
            <a:r>
              <a:rPr lang="en-US" altLang="zh-CN" b="1"/>
              <a:t> </a:t>
            </a:r>
            <a:r>
              <a:rPr lang="en-US" altLang="zh-CN" b="1" i="1"/>
              <a:t>input</a:t>
            </a:r>
            <a:r>
              <a:rPr lang="en-US" altLang="zh-CN" b="1"/>
              <a:t> –r </a:t>
            </a:r>
            <a:r>
              <a:rPr lang="en-US" altLang="zh-CN" b="1" i="1"/>
              <a:t>fps</a:t>
            </a:r>
            <a:r>
              <a:rPr lang="en-US" altLang="zh-CN" b="1"/>
              <a:t> </a:t>
            </a:r>
            <a:r>
              <a:rPr lang="en-US" altLang="zh-CN" b="1" i="1"/>
              <a:t>output</a:t>
            </a:r>
            <a:endParaRPr lang="zh-CN" altLang="zh-CN"/>
          </a:p>
          <a:p>
            <a:r>
              <a:rPr lang="en-US" altLang="zh-CN" smtClean="0"/>
              <a:t>2</a:t>
            </a:r>
            <a:r>
              <a:rPr lang="zh-CN" altLang="en-US" smtClean="0"/>
              <a:t>、用</a:t>
            </a:r>
            <a:r>
              <a:rPr lang="en-US" altLang="zh-CN"/>
              <a:t>fps </a:t>
            </a:r>
            <a:r>
              <a:rPr lang="en-US" altLang="zh-CN" smtClean="0"/>
              <a:t>filter</a:t>
            </a:r>
            <a:r>
              <a:rPr lang="zh-CN" altLang="en-US" smtClean="0"/>
              <a:t>设置帧率</a:t>
            </a:r>
            <a:endParaRPr lang="en-US" altLang="zh-CN" smtClean="0"/>
          </a:p>
          <a:p>
            <a:r>
              <a:rPr lang="en-US" altLang="zh-CN" b="1" err="1"/>
              <a:t>ffmpeg</a:t>
            </a:r>
            <a:r>
              <a:rPr lang="en-US" altLang="zh-CN" b="1"/>
              <a:t> -</a:t>
            </a:r>
            <a:r>
              <a:rPr lang="en-US" altLang="zh-CN" b="1" err="1"/>
              <a:t>i</a:t>
            </a:r>
            <a:r>
              <a:rPr lang="en-US" altLang="zh-CN" b="1"/>
              <a:t> clip.mpg -</a:t>
            </a:r>
            <a:r>
              <a:rPr lang="en-US" altLang="zh-CN" b="1" err="1"/>
              <a:t>vf</a:t>
            </a:r>
            <a:r>
              <a:rPr lang="en-US" altLang="zh-CN" b="1"/>
              <a:t> fps=fps=25 </a:t>
            </a:r>
            <a:r>
              <a:rPr lang="en-US" altLang="zh-CN" b="1" err="1" smtClean="0"/>
              <a:t>clip.webm</a:t>
            </a:r>
            <a:endParaRPr lang="en-US" altLang="zh-CN" b="1" smtClean="0"/>
          </a:p>
          <a:p>
            <a:r>
              <a:rPr lang="zh-CN" altLang="en-US" b="1"/>
              <a:t>帧</a:t>
            </a:r>
            <a:r>
              <a:rPr lang="zh-CN" altLang="en-US" b="1" smtClean="0"/>
              <a:t>率的预定义值：</a:t>
            </a:r>
            <a:endParaRPr lang="en-US" altLang="zh-CN" b="1" smtClean="0"/>
          </a:p>
          <a:p>
            <a:endParaRPr lang="en-US" altLang="zh-CN" smtClean="0"/>
          </a:p>
          <a:p>
            <a:endParaRPr lang="en-US" altLang="zh-CN"/>
          </a:p>
          <a:p>
            <a:endParaRPr lang="en-US" altLang="zh-CN" smtClean="0"/>
          </a:p>
          <a:p>
            <a:endParaRPr lang="en-US" altLang="zh-CN" sz="1700" smtClean="0"/>
          </a:p>
          <a:p>
            <a:endParaRPr lang="en-US" altLang="zh-CN" sz="1700"/>
          </a:p>
          <a:p>
            <a:r>
              <a:rPr lang="zh-CN" altLang="zh-CN" sz="1700" smtClean="0"/>
              <a:t>例如</a:t>
            </a:r>
            <a:r>
              <a:rPr lang="zh-CN" altLang="zh-CN" sz="1700"/>
              <a:t>设置码率为</a:t>
            </a:r>
            <a:r>
              <a:rPr lang="en-US" altLang="zh-CN" sz="1700"/>
              <a:t>29.97fps</a:t>
            </a:r>
            <a:r>
              <a:rPr lang="zh-CN" altLang="zh-CN" sz="1700"/>
              <a:t>，下面三种方式具有相同的结果：</a:t>
            </a:r>
          </a:p>
          <a:p>
            <a:r>
              <a:rPr lang="en-US" altLang="zh-CN" sz="1700" b="1"/>
              <a:t>	ffmpeg -i input.avi -r 29.97 output.mpg</a:t>
            </a:r>
            <a:endParaRPr lang="zh-CN" altLang="zh-CN" sz="1700"/>
          </a:p>
          <a:p>
            <a:r>
              <a:rPr lang="en-US" altLang="zh-CN" sz="1700"/>
              <a:t>	</a:t>
            </a:r>
            <a:r>
              <a:rPr lang="en-US" altLang="zh-CN" sz="1700" b="1"/>
              <a:t>ffmpeg -i input.avi -r 30000/1001 output.mpg</a:t>
            </a:r>
            <a:endParaRPr lang="zh-CN" altLang="zh-CN" sz="1700"/>
          </a:p>
          <a:p>
            <a:r>
              <a:rPr lang="en-US" altLang="zh-CN" sz="1700"/>
              <a:t>	</a:t>
            </a:r>
            <a:r>
              <a:rPr lang="en-US" altLang="zh-CN" sz="1700" b="1"/>
              <a:t>ffmpeg -i input.avi -r netsc output.mpg</a:t>
            </a:r>
            <a:endParaRPr lang="zh-CN" altLang="zh-CN" sz="1700"/>
          </a:p>
          <a:p>
            <a:endParaRPr lang="zh-CN" altLang="en-US"/>
          </a:p>
        </p:txBody>
      </p:sp>
      <p:pic>
        <p:nvPicPr>
          <p:cNvPr id="4" name="图片 3"/>
          <p:cNvPicPr/>
          <p:nvPr/>
        </p:nvPicPr>
        <p:blipFill>
          <a:blip r:embed="rId3"/>
          <a:stretch>
            <a:fillRect/>
          </a:stretch>
        </p:blipFill>
        <p:spPr>
          <a:xfrm>
            <a:off x="827584" y="3212976"/>
            <a:ext cx="6853510" cy="1440160"/>
          </a:xfrm>
          <a:prstGeom prst="rect">
            <a:avLst/>
          </a:prstGeom>
        </p:spPr>
      </p:pic>
    </p:spTree>
    <p:extLst>
      <p:ext uri="{BB962C8B-B14F-4D97-AF65-F5344CB8AC3E}">
        <p14:creationId xmlns:p14="http://schemas.microsoft.com/office/powerpoint/2010/main" val="14167897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码率、文件大小</a:t>
            </a:r>
            <a:endParaRPr lang="zh-CN" altLang="en-US"/>
          </a:p>
        </p:txBody>
      </p:sp>
      <p:sp>
        <p:nvSpPr>
          <p:cNvPr id="3" name="内容占位符 2"/>
          <p:cNvSpPr>
            <a:spLocks noGrp="1"/>
          </p:cNvSpPr>
          <p:nvPr>
            <p:ph idx="1"/>
          </p:nvPr>
        </p:nvSpPr>
        <p:spPr/>
        <p:txBody>
          <a:bodyPr>
            <a:normAutofit/>
          </a:bodyPr>
          <a:lstStyle/>
          <a:p>
            <a:r>
              <a:rPr lang="zh-CN" altLang="en-US" smtClean="0"/>
              <a:t>设置码率 </a:t>
            </a:r>
            <a:r>
              <a:rPr lang="en-US" altLang="zh-CN" smtClean="0"/>
              <a:t>–b </a:t>
            </a:r>
            <a:r>
              <a:rPr lang="zh-CN" altLang="en-US" smtClean="0"/>
              <a:t>参数</a:t>
            </a:r>
            <a:endParaRPr lang="en-US" altLang="zh-CN" smtClean="0"/>
          </a:p>
          <a:p>
            <a:pPr lvl="1"/>
            <a:r>
              <a:rPr lang="en-US" altLang="zh-CN" b="1" smtClean="0"/>
              <a:t>-b </a:t>
            </a:r>
          </a:p>
          <a:p>
            <a:pPr lvl="1"/>
            <a:r>
              <a:rPr lang="en-US" altLang="zh-CN" b="1" err="1"/>
              <a:t>ffmpeg</a:t>
            </a:r>
            <a:r>
              <a:rPr lang="en-US" altLang="zh-CN" b="1"/>
              <a:t> -</a:t>
            </a:r>
            <a:r>
              <a:rPr lang="en-US" altLang="zh-CN" b="1" err="1"/>
              <a:t>i</a:t>
            </a:r>
            <a:r>
              <a:rPr lang="en-US" altLang="zh-CN" b="1"/>
              <a:t> film.avi -b 1.5M film.mp4</a:t>
            </a:r>
            <a:endParaRPr lang="zh-CN" altLang="zh-CN"/>
          </a:p>
          <a:p>
            <a:pPr lvl="1"/>
            <a:endParaRPr lang="en-US" altLang="zh-CN" b="1" smtClean="0"/>
          </a:p>
          <a:p>
            <a:pPr lvl="1"/>
            <a:r>
              <a:rPr lang="zh-CN" altLang="en-US" b="1" smtClean="0"/>
              <a:t>音频：</a:t>
            </a:r>
            <a:r>
              <a:rPr lang="en-US" altLang="zh-CN" b="1" smtClean="0"/>
              <a:t>-</a:t>
            </a:r>
            <a:r>
              <a:rPr lang="en-US" altLang="zh-CN" b="1" err="1" smtClean="0"/>
              <a:t>b:a</a:t>
            </a:r>
            <a:r>
              <a:rPr lang="en-US" altLang="zh-CN" b="1" smtClean="0"/>
              <a:t>     </a:t>
            </a:r>
            <a:r>
              <a:rPr lang="zh-CN" altLang="en-US" b="1" smtClean="0"/>
              <a:t>视频：</a:t>
            </a:r>
            <a:r>
              <a:rPr lang="en-US" altLang="zh-CN" b="1" smtClean="0"/>
              <a:t> - b:v</a:t>
            </a:r>
          </a:p>
          <a:p>
            <a:pPr lvl="1"/>
            <a:r>
              <a:rPr lang="zh-CN" altLang="en-US" smtClean="0"/>
              <a:t>设置视频码率为</a:t>
            </a:r>
            <a:r>
              <a:rPr lang="en-US" altLang="zh-CN" smtClean="0"/>
              <a:t>1500kbps</a:t>
            </a:r>
          </a:p>
          <a:p>
            <a:pPr lvl="1"/>
            <a:r>
              <a:rPr lang="en-US" altLang="zh-CN" b="1" err="1"/>
              <a:t>ffmpeg</a:t>
            </a:r>
            <a:r>
              <a:rPr lang="en-US" altLang="zh-CN" b="1"/>
              <a:t> -</a:t>
            </a:r>
            <a:r>
              <a:rPr lang="en-US" altLang="zh-CN" b="1" err="1"/>
              <a:t>i</a:t>
            </a:r>
            <a:r>
              <a:rPr lang="en-US" altLang="zh-CN" b="1"/>
              <a:t> input.avi -</a:t>
            </a:r>
            <a:r>
              <a:rPr lang="en-US" altLang="zh-CN" b="1" err="1"/>
              <a:t>b:v</a:t>
            </a:r>
            <a:r>
              <a:rPr lang="en-US" altLang="zh-CN" b="1"/>
              <a:t> 1500k </a:t>
            </a:r>
            <a:r>
              <a:rPr lang="en-US" altLang="zh-CN" b="1" smtClean="0"/>
              <a:t>output.mp4</a:t>
            </a:r>
          </a:p>
          <a:p>
            <a:pPr lvl="1"/>
            <a:endParaRPr lang="en-US" altLang="zh-CN" b="1" smtClean="0"/>
          </a:p>
          <a:p>
            <a:r>
              <a:rPr lang="zh-CN" altLang="en-US"/>
              <a:t>控制输出文件</a:t>
            </a:r>
            <a:r>
              <a:rPr lang="zh-CN" altLang="en-US" smtClean="0"/>
              <a:t>大小</a:t>
            </a:r>
            <a:endParaRPr lang="en-US" altLang="zh-CN" smtClean="0"/>
          </a:p>
          <a:p>
            <a:pPr lvl="1"/>
            <a:r>
              <a:rPr lang="en-US" altLang="zh-CN"/>
              <a:t>-fs (file size</a:t>
            </a:r>
            <a:r>
              <a:rPr lang="zh-CN" altLang="en-US"/>
              <a:t>首字母缩写</a:t>
            </a:r>
            <a:r>
              <a:rPr lang="en-US" altLang="zh-CN"/>
              <a:t>) </a:t>
            </a:r>
          </a:p>
          <a:p>
            <a:pPr lvl="1"/>
            <a:r>
              <a:rPr lang="en-US" altLang="zh-CN" b="1"/>
              <a:t>ffmpeg -i input.avi -fs </a:t>
            </a:r>
            <a:r>
              <a:rPr lang="en-US" altLang="zh-CN" b="1" smtClean="0"/>
              <a:t>1024K </a:t>
            </a:r>
            <a:r>
              <a:rPr lang="en-US" altLang="zh-CN" b="1"/>
              <a:t>output.mp4</a:t>
            </a:r>
            <a:endParaRPr lang="en-US" altLang="zh-CN" smtClean="0"/>
          </a:p>
          <a:p>
            <a:pPr marL="342900" lvl="1" indent="-342900">
              <a:buFont typeface="Arial" pitchFamily="34" charset="0"/>
              <a:buChar char="•"/>
            </a:pPr>
            <a:r>
              <a:rPr lang="zh-CN" altLang="en-US" sz="2400"/>
              <a:t>计算输出文件大小</a:t>
            </a:r>
            <a:endParaRPr lang="en-US" altLang="zh-CN" sz="2400"/>
          </a:p>
          <a:p>
            <a:pPr lvl="1"/>
            <a:r>
              <a:rPr lang="en-US" altLang="zh-CN" smtClean="0"/>
              <a:t>(</a:t>
            </a:r>
            <a:r>
              <a:rPr lang="zh-CN" altLang="en-US" smtClean="0"/>
              <a:t>视频码率</a:t>
            </a:r>
            <a:r>
              <a:rPr lang="en-US" altLang="zh-CN" smtClean="0"/>
              <a:t>+</a:t>
            </a:r>
            <a:r>
              <a:rPr lang="zh-CN" altLang="en-US" smtClean="0"/>
              <a:t>音频码率</a:t>
            </a:r>
            <a:r>
              <a:rPr lang="en-US" altLang="zh-CN" smtClean="0"/>
              <a:t>) * </a:t>
            </a:r>
            <a:r>
              <a:rPr lang="zh-CN" altLang="en-US" smtClean="0"/>
              <a:t>时长 </a:t>
            </a:r>
            <a:r>
              <a:rPr lang="en-US" altLang="zh-CN" smtClean="0"/>
              <a:t>/8 = </a:t>
            </a:r>
            <a:r>
              <a:rPr lang="zh-CN" altLang="en-US" smtClean="0"/>
              <a:t>文件大小</a:t>
            </a:r>
            <a:r>
              <a:rPr lang="en-US" altLang="zh-CN" smtClean="0"/>
              <a:t>K</a:t>
            </a:r>
          </a:p>
          <a:p>
            <a:pPr lvl="1"/>
            <a:endParaRPr lang="en-US" altLang="zh-CN"/>
          </a:p>
          <a:p>
            <a:pPr marL="457200" lvl="1" indent="0">
              <a:buNone/>
            </a:pPr>
            <a:endParaRPr lang="zh-CN" altLang="zh-CN"/>
          </a:p>
        </p:txBody>
      </p:sp>
    </p:spTree>
    <p:extLst>
      <p:ext uri="{BB962C8B-B14F-4D97-AF65-F5344CB8AC3E}">
        <p14:creationId xmlns:p14="http://schemas.microsoft.com/office/powerpoint/2010/main" val="229526773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第四部分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zh-CN" sz="4800" smtClean="0"/>
              <a:t>调整视频</a:t>
            </a:r>
            <a:r>
              <a:rPr lang="zh-CN" altLang="en-US" sz="4800" smtClean="0"/>
              <a:t>分辨率</a:t>
            </a:r>
            <a:endParaRPr lang="zh-CN" altLang="en-US" sz="4800" b="1"/>
          </a:p>
        </p:txBody>
      </p:sp>
    </p:spTree>
    <p:extLst>
      <p:ext uri="{BB962C8B-B14F-4D97-AF65-F5344CB8AC3E}">
        <p14:creationId xmlns:p14="http://schemas.microsoft.com/office/powerpoint/2010/main" val="9258802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a:effectLst/>
              </a:rPr>
              <a:t>调整</a:t>
            </a:r>
            <a:r>
              <a:rPr lang="zh-CN" altLang="zh-CN" b="1" smtClean="0">
                <a:effectLst/>
              </a:rPr>
              <a:t>视频</a:t>
            </a:r>
            <a:r>
              <a:rPr lang="zh-CN" altLang="en-US" b="1" smtClean="0">
                <a:effectLst/>
              </a:rPr>
              <a:t>分辨率</a:t>
            </a:r>
            <a:endParaRPr lang="zh-CN" altLang="zh-CN" b="1">
              <a:effectLst/>
            </a:endParaRPr>
          </a:p>
        </p:txBody>
      </p:sp>
      <p:sp>
        <p:nvSpPr>
          <p:cNvPr id="3" name="内容占位符 2"/>
          <p:cNvSpPr>
            <a:spLocks noGrp="1"/>
          </p:cNvSpPr>
          <p:nvPr>
            <p:ph idx="1"/>
          </p:nvPr>
        </p:nvSpPr>
        <p:spPr/>
        <p:txBody>
          <a:bodyPr/>
          <a:lstStyle/>
          <a:p>
            <a:r>
              <a:rPr lang="en-US" altLang="zh-CN" smtClean="0"/>
              <a:t>1</a:t>
            </a:r>
            <a:r>
              <a:rPr lang="zh-CN" altLang="en-US" smtClean="0"/>
              <a:t>、用</a:t>
            </a:r>
            <a:r>
              <a:rPr lang="en-US" altLang="zh-CN" b="1" smtClean="0">
                <a:solidFill>
                  <a:srgbClr val="FF0000"/>
                </a:solidFill>
              </a:rPr>
              <a:t>-s</a:t>
            </a:r>
            <a:r>
              <a:rPr lang="zh-CN" altLang="en-US" smtClean="0"/>
              <a:t>参数设置视频分辨率，参数值</a:t>
            </a:r>
            <a:r>
              <a:rPr lang="en-US" altLang="zh-CN" b="1" err="1"/>
              <a:t>wxh</a:t>
            </a:r>
            <a:r>
              <a:rPr lang="zh-CN" altLang="zh-CN" b="1"/>
              <a:t>，</a:t>
            </a:r>
            <a:r>
              <a:rPr lang="en-US" altLang="zh-CN" smtClean="0"/>
              <a:t>w</a:t>
            </a:r>
            <a:r>
              <a:rPr lang="zh-CN" altLang="zh-CN" smtClean="0"/>
              <a:t>宽度</a:t>
            </a:r>
            <a:r>
              <a:rPr lang="zh-CN" altLang="zh-CN"/>
              <a:t>单位是像素，</a:t>
            </a:r>
            <a:r>
              <a:rPr lang="en-US" altLang="zh-CN" smtClean="0"/>
              <a:t>h</a:t>
            </a:r>
            <a:r>
              <a:rPr lang="zh-CN" altLang="zh-CN" smtClean="0"/>
              <a:t>高度单位是像素</a:t>
            </a:r>
            <a:endParaRPr lang="en-US" altLang="zh-CN" smtClean="0"/>
          </a:p>
          <a:p>
            <a:pPr marL="742950" lvl="2" indent="-342900"/>
            <a:r>
              <a:rPr lang="en-US" altLang="zh-CN" sz="2000" b="1" err="1">
                <a:solidFill>
                  <a:srgbClr val="FF0000"/>
                </a:solidFill>
                <a:latin typeface="Consolas" panose="020B0609020204030204" pitchFamily="49" charset="0"/>
                <a:cs typeface="Consolas" panose="020B0609020204030204" pitchFamily="49" charset="0"/>
              </a:rPr>
              <a:t>ffmpeg</a:t>
            </a:r>
            <a:r>
              <a:rPr lang="en-US" altLang="zh-CN" sz="2000" b="1">
                <a:solidFill>
                  <a:srgbClr val="FF0000"/>
                </a:solidFill>
                <a:latin typeface="Consolas" panose="020B0609020204030204" pitchFamily="49" charset="0"/>
                <a:cs typeface="Consolas" panose="020B0609020204030204" pitchFamily="49" charset="0"/>
              </a:rPr>
              <a:t> -</a:t>
            </a:r>
            <a:r>
              <a:rPr lang="en-US" altLang="zh-CN" sz="2000" b="1" err="1">
                <a:solidFill>
                  <a:srgbClr val="FF0000"/>
                </a:solidFill>
                <a:latin typeface="Consolas" panose="020B0609020204030204" pitchFamily="49" charset="0"/>
                <a:cs typeface="Consolas" panose="020B0609020204030204" pitchFamily="49" charset="0"/>
              </a:rPr>
              <a:t>i</a:t>
            </a:r>
            <a:r>
              <a:rPr lang="en-US" altLang="zh-CN" sz="2000" b="1">
                <a:solidFill>
                  <a:srgbClr val="FF0000"/>
                </a:solidFill>
                <a:latin typeface="Consolas" panose="020B0609020204030204" pitchFamily="49" charset="0"/>
                <a:cs typeface="Consolas" panose="020B0609020204030204" pitchFamily="49" charset="0"/>
              </a:rPr>
              <a:t> </a:t>
            </a:r>
            <a:r>
              <a:rPr lang="en-US" altLang="zh-CN" sz="2000" b="1" i="1" err="1">
                <a:solidFill>
                  <a:srgbClr val="FF0000"/>
                </a:solidFill>
                <a:latin typeface="Consolas" panose="020B0609020204030204" pitchFamily="49" charset="0"/>
                <a:cs typeface="Consolas" panose="020B0609020204030204" pitchFamily="49" charset="0"/>
              </a:rPr>
              <a:t>input_file</a:t>
            </a:r>
            <a:r>
              <a:rPr lang="en-US" altLang="zh-CN" sz="2000" b="1" i="1">
                <a:solidFill>
                  <a:srgbClr val="FF0000"/>
                </a:solidFill>
                <a:latin typeface="Consolas" panose="020B0609020204030204" pitchFamily="49" charset="0"/>
                <a:cs typeface="Consolas" panose="020B0609020204030204" pitchFamily="49" charset="0"/>
              </a:rPr>
              <a:t> </a:t>
            </a:r>
            <a:r>
              <a:rPr lang="en-US" altLang="zh-CN" sz="2000" b="1">
                <a:solidFill>
                  <a:srgbClr val="FF0000"/>
                </a:solidFill>
                <a:latin typeface="Consolas" panose="020B0609020204030204" pitchFamily="49" charset="0"/>
                <a:cs typeface="Consolas" panose="020B0609020204030204" pitchFamily="49" charset="0"/>
              </a:rPr>
              <a:t>-s 320x240 </a:t>
            </a:r>
            <a:r>
              <a:rPr lang="en-US" altLang="zh-CN" sz="2000" b="1" i="1" err="1" smtClean="0">
                <a:solidFill>
                  <a:srgbClr val="FF0000"/>
                </a:solidFill>
                <a:latin typeface="Consolas" panose="020B0609020204030204" pitchFamily="49" charset="0"/>
                <a:cs typeface="Consolas" panose="020B0609020204030204" pitchFamily="49" charset="0"/>
              </a:rPr>
              <a:t>output_file</a:t>
            </a:r>
            <a:endParaRPr lang="en-US" altLang="zh-CN" sz="2000" b="1" i="1" smtClean="0">
              <a:solidFill>
                <a:srgbClr val="FF0000"/>
              </a:solidFill>
              <a:latin typeface="Consolas" panose="020B0609020204030204" pitchFamily="49" charset="0"/>
              <a:cs typeface="Consolas" panose="020B0609020204030204" pitchFamily="49" charset="0"/>
            </a:endParaRPr>
          </a:p>
          <a:p>
            <a:pPr marL="742950" lvl="2" indent="-342900"/>
            <a:endParaRPr lang="zh-CN" altLang="zh-CN"/>
          </a:p>
          <a:p>
            <a:pPr marL="342900" lvl="1" indent="-342900">
              <a:buFont typeface="Arial" pitchFamily="34" charset="0"/>
              <a:buChar char="•"/>
            </a:pPr>
            <a:r>
              <a:rPr lang="en-US" altLang="zh-CN" sz="2400">
                <a:latin typeface="+mj-lt"/>
                <a:ea typeface="+mn-ea"/>
              </a:rPr>
              <a:t>2</a:t>
            </a:r>
            <a:r>
              <a:rPr lang="zh-CN" altLang="en-US" sz="2400">
                <a:latin typeface="+mj-lt"/>
                <a:ea typeface="+mn-ea"/>
              </a:rPr>
              <a:t>、预定义的视频尺寸</a:t>
            </a:r>
            <a:endParaRPr lang="en-US" altLang="zh-CN" sz="2400">
              <a:latin typeface="+mj-lt"/>
              <a:ea typeface="+mn-ea"/>
            </a:endParaRPr>
          </a:p>
          <a:p>
            <a:pPr lvl="1"/>
            <a:r>
              <a:rPr lang="zh-CN" altLang="en-US" smtClean="0"/>
              <a:t>下面两条命令有相同效果</a:t>
            </a:r>
            <a:endParaRPr lang="en-US" altLang="zh-CN" smtClean="0"/>
          </a:p>
          <a:p>
            <a:pPr lvl="1"/>
            <a:r>
              <a:rPr lang="en-US" altLang="zh-CN" b="1" err="1"/>
              <a:t>ffmpeg</a:t>
            </a:r>
            <a:r>
              <a:rPr lang="en-US" altLang="zh-CN" b="1"/>
              <a:t> -</a:t>
            </a:r>
            <a:r>
              <a:rPr lang="en-US" altLang="zh-CN" b="1" err="1"/>
              <a:t>i</a:t>
            </a:r>
            <a:r>
              <a:rPr lang="en-US" altLang="zh-CN" b="1"/>
              <a:t> input.avi -s 640x480 output.avi</a:t>
            </a:r>
            <a:endParaRPr lang="zh-CN" altLang="zh-CN"/>
          </a:p>
          <a:p>
            <a:pPr lvl="1"/>
            <a:r>
              <a:rPr lang="en-US" altLang="zh-CN" b="1" err="1"/>
              <a:t>ffmpeg</a:t>
            </a:r>
            <a:r>
              <a:rPr lang="en-US" altLang="zh-CN" b="1"/>
              <a:t> -</a:t>
            </a:r>
            <a:r>
              <a:rPr lang="en-US" altLang="zh-CN" b="1" err="1"/>
              <a:t>i</a:t>
            </a:r>
            <a:r>
              <a:rPr lang="en-US" altLang="zh-CN" b="1"/>
              <a:t> input.avi -s </a:t>
            </a:r>
            <a:r>
              <a:rPr lang="en-US" altLang="zh-CN" b="1" err="1"/>
              <a:t>vga</a:t>
            </a:r>
            <a:r>
              <a:rPr lang="en-US" altLang="zh-CN" b="1"/>
              <a:t> output.avi</a:t>
            </a:r>
            <a:endParaRPr lang="zh-CN" altLang="zh-CN"/>
          </a:p>
          <a:p>
            <a:pPr lvl="1"/>
            <a:endParaRPr lang="en-US" altLang="zh-CN" smtClean="0"/>
          </a:p>
          <a:p>
            <a:pPr lvl="1"/>
            <a:r>
              <a:rPr lang="zh-CN" altLang="en-US" sz="1800" b="1" smtClean="0"/>
              <a:t>下表列出了所有的预定义尺寸</a:t>
            </a:r>
            <a:endParaRPr lang="en-US" altLang="zh-CN" sz="1800" b="1" smtClean="0"/>
          </a:p>
          <a:p>
            <a:endParaRPr lang="en-US" altLang="zh-CN" smtClean="0"/>
          </a:p>
          <a:p>
            <a:pPr lvl="1"/>
            <a:endParaRPr lang="en-US" altLang="zh-CN" smtClean="0"/>
          </a:p>
          <a:p>
            <a:pPr marL="457200" lvl="1" indent="0">
              <a:buNone/>
            </a:pPr>
            <a:endParaRPr lang="en-US" altLang="zh-CN"/>
          </a:p>
        </p:txBody>
      </p:sp>
    </p:spTree>
    <p:extLst>
      <p:ext uri="{BB962C8B-B14F-4D97-AF65-F5344CB8AC3E}">
        <p14:creationId xmlns:p14="http://schemas.microsoft.com/office/powerpoint/2010/main" val="36208749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899592" y="260350"/>
            <a:ext cx="7416823" cy="6192986"/>
          </a:xfrm>
          <a:prstGeom prst="rect">
            <a:avLst/>
          </a:prstGeom>
        </p:spPr>
      </p:pic>
    </p:spTree>
    <p:extLst>
      <p:ext uri="{BB962C8B-B14F-4D97-AF65-F5344CB8AC3E}">
        <p14:creationId xmlns:p14="http://schemas.microsoft.com/office/powerpoint/2010/main" val="25955492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Scale filter</a:t>
            </a:r>
            <a:r>
              <a:rPr lang="zh-CN" altLang="en-US" smtClean="0"/>
              <a:t>调整分辨率</a:t>
            </a:r>
            <a:endParaRPr lang="zh-CN" altLang="en-US"/>
          </a:p>
        </p:txBody>
      </p:sp>
      <p:sp>
        <p:nvSpPr>
          <p:cNvPr id="3" name="内容占位符 2"/>
          <p:cNvSpPr>
            <a:spLocks noGrp="1"/>
          </p:cNvSpPr>
          <p:nvPr>
            <p:ph idx="1"/>
          </p:nvPr>
        </p:nvSpPr>
        <p:spPr/>
        <p:txBody>
          <a:bodyPr/>
          <a:lstStyle/>
          <a:p>
            <a:r>
              <a:rPr lang="en-US" altLang="zh-CN" smtClean="0"/>
              <a:t>Scale filter</a:t>
            </a:r>
            <a:r>
              <a:rPr lang="zh-CN" altLang="en-US" smtClean="0"/>
              <a:t>的优点是可以使用一些额外的参数</a:t>
            </a:r>
            <a:endParaRPr lang="en-US" altLang="zh-CN" smtClean="0"/>
          </a:p>
          <a:p>
            <a:r>
              <a:rPr lang="zh-CN" altLang="en-US" smtClean="0"/>
              <a:t>语法：</a:t>
            </a:r>
            <a:endParaRPr lang="en-US" altLang="zh-CN" smtClean="0"/>
          </a:p>
          <a:p>
            <a:r>
              <a:rPr lang="en-US" altLang="zh-CN" smtClean="0">
                <a:latin typeface="Consolas" panose="020B0609020204030204" pitchFamily="49" charset="0"/>
                <a:cs typeface="Consolas" panose="020B0609020204030204" pitchFamily="49" charset="0"/>
              </a:rPr>
              <a:t>Scale=width:height[:interl={1|-1}]</a:t>
            </a:r>
          </a:p>
          <a:p>
            <a:r>
              <a:rPr lang="zh-CN" altLang="en-US">
                <a:latin typeface="Consolas" panose="020B0609020204030204" pitchFamily="49" charset="0"/>
                <a:cs typeface="Consolas" panose="020B0609020204030204" pitchFamily="49" charset="0"/>
              </a:rPr>
              <a:t>下</a:t>
            </a:r>
            <a:r>
              <a:rPr lang="zh-CN" altLang="en-US" smtClean="0">
                <a:latin typeface="Consolas" panose="020B0609020204030204" pitchFamily="49" charset="0"/>
                <a:cs typeface="Consolas" panose="020B0609020204030204" pitchFamily="49" charset="0"/>
              </a:rPr>
              <a:t>表列出了常用的额外参数</a:t>
            </a:r>
            <a:endParaRPr lang="zh-CN" altLang="en-US">
              <a:latin typeface="Consolas" panose="020B0609020204030204" pitchFamily="49" charset="0"/>
              <a:cs typeface="Consolas" panose="020B0609020204030204"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764735949"/>
              </p:ext>
            </p:extLst>
          </p:nvPr>
        </p:nvGraphicFramePr>
        <p:xfrm>
          <a:off x="899592" y="3501008"/>
          <a:ext cx="6840760" cy="2520281"/>
        </p:xfrm>
        <a:graphic>
          <a:graphicData uri="http://schemas.openxmlformats.org/drawingml/2006/table">
            <a:tbl>
              <a:tblPr firstRow="1" bandRow="1">
                <a:tableStyleId>{5C22544A-7EE6-4342-B048-85BDC9FD1C3A}</a:tableStyleId>
              </a:tblPr>
              <a:tblGrid>
                <a:gridCol w="3420380"/>
                <a:gridCol w="3420380"/>
              </a:tblGrid>
              <a:tr h="505441">
                <a:tc gridSpan="2">
                  <a:txBody>
                    <a:bodyPr/>
                    <a:lstStyle/>
                    <a:p>
                      <a:pPr algn="ctr"/>
                      <a:r>
                        <a:rPr lang="en-US" altLang="zh-CN" smtClean="0"/>
                        <a:t>Scale</a:t>
                      </a:r>
                      <a:r>
                        <a:rPr lang="zh-CN" altLang="en-US" smtClean="0"/>
                        <a:t>可用的参数</a:t>
                      </a:r>
                      <a:endParaRPr lang="zh-CN" altLang="en-US"/>
                    </a:p>
                  </a:txBody>
                  <a:tcPr/>
                </a:tc>
                <a:tc hMerge="1">
                  <a:txBody>
                    <a:bodyPr/>
                    <a:lstStyle/>
                    <a:p>
                      <a:endParaRPr lang="zh-CN" altLang="en-US"/>
                    </a:p>
                  </a:txBody>
                  <a:tcPr/>
                </a:tc>
              </a:tr>
              <a:tr h="505441">
                <a:tc>
                  <a:txBody>
                    <a:bodyPr/>
                    <a:lstStyle/>
                    <a:p>
                      <a:pPr algn="ctr"/>
                      <a:r>
                        <a:rPr lang="en-US" altLang="zh-CN" smtClean="0"/>
                        <a:t>iw or in_w</a:t>
                      </a:r>
                      <a:endParaRPr lang="zh-CN" altLang="en-US"/>
                    </a:p>
                  </a:txBody>
                  <a:tcPr/>
                </a:tc>
                <a:tc>
                  <a:txBody>
                    <a:bodyPr/>
                    <a:lstStyle/>
                    <a:p>
                      <a:pPr algn="ctr"/>
                      <a:r>
                        <a:rPr lang="zh-CN" altLang="en-US" smtClean="0"/>
                        <a:t>输入宽度</a:t>
                      </a:r>
                      <a:endParaRPr lang="zh-CN" altLang="en-US"/>
                    </a:p>
                  </a:txBody>
                  <a:tcPr/>
                </a:tc>
              </a:tr>
              <a:tr h="498517">
                <a:tc>
                  <a:txBody>
                    <a:bodyPr/>
                    <a:lstStyle/>
                    <a:p>
                      <a:pPr algn="ctr"/>
                      <a:r>
                        <a:rPr lang="en-US" altLang="zh-CN" smtClean="0"/>
                        <a:t>ih</a:t>
                      </a:r>
                      <a:r>
                        <a:rPr lang="en-US" altLang="zh-CN" baseline="0" smtClean="0"/>
                        <a:t> or in_h</a:t>
                      </a:r>
                      <a:endParaRPr lang="zh-CN" altLang="en-US"/>
                    </a:p>
                  </a:txBody>
                  <a:tcPr/>
                </a:tc>
                <a:tc>
                  <a:txBody>
                    <a:bodyPr/>
                    <a:lstStyle/>
                    <a:p>
                      <a:pPr algn="ctr"/>
                      <a:r>
                        <a:rPr lang="zh-CN" altLang="en-US" smtClean="0"/>
                        <a:t>输入高度</a:t>
                      </a:r>
                      <a:endParaRPr lang="zh-CN" altLang="en-US"/>
                    </a:p>
                  </a:txBody>
                  <a:tcPr/>
                </a:tc>
              </a:tr>
              <a:tr h="505441">
                <a:tc>
                  <a:txBody>
                    <a:bodyPr/>
                    <a:lstStyle/>
                    <a:p>
                      <a:pPr algn="ctr"/>
                      <a:r>
                        <a:rPr lang="en-US" altLang="zh-CN" smtClean="0"/>
                        <a:t>ow</a:t>
                      </a:r>
                      <a:r>
                        <a:rPr lang="en-US" altLang="zh-CN" baseline="0" smtClean="0"/>
                        <a:t> or out_w</a:t>
                      </a:r>
                      <a:endParaRPr lang="zh-CN" altLang="en-US"/>
                    </a:p>
                  </a:txBody>
                  <a:tcPr/>
                </a:tc>
                <a:tc>
                  <a:txBody>
                    <a:bodyPr/>
                    <a:lstStyle/>
                    <a:p>
                      <a:pPr algn="ctr"/>
                      <a:r>
                        <a:rPr lang="zh-CN" altLang="en-US" smtClean="0"/>
                        <a:t>输出宽度</a:t>
                      </a:r>
                      <a:endParaRPr lang="zh-CN" altLang="en-US"/>
                    </a:p>
                  </a:txBody>
                  <a:tcPr/>
                </a:tc>
              </a:tr>
              <a:tr h="505441">
                <a:tc>
                  <a:txBody>
                    <a:bodyPr/>
                    <a:lstStyle/>
                    <a:p>
                      <a:pPr algn="ctr"/>
                      <a:r>
                        <a:rPr lang="en-US" altLang="zh-CN" smtClean="0"/>
                        <a:t>oh</a:t>
                      </a:r>
                      <a:r>
                        <a:rPr lang="en-US" altLang="zh-CN" baseline="0" smtClean="0"/>
                        <a:t> or out_h</a:t>
                      </a:r>
                      <a:r>
                        <a:rPr lang="en-US" altLang="zh-CN" smtClean="0"/>
                        <a:t> </a:t>
                      </a:r>
                      <a:endParaRPr lang="zh-CN" altLang="en-US"/>
                    </a:p>
                  </a:txBody>
                  <a:tcPr/>
                </a:tc>
                <a:tc>
                  <a:txBody>
                    <a:bodyPr/>
                    <a:lstStyle/>
                    <a:p>
                      <a:pPr algn="ctr"/>
                      <a:r>
                        <a:rPr lang="zh-CN" altLang="en-US" smtClean="0"/>
                        <a:t>输出高度</a:t>
                      </a:r>
                      <a:endParaRPr lang="zh-CN" altLang="en-US"/>
                    </a:p>
                  </a:txBody>
                  <a:tcPr/>
                </a:tc>
              </a:tr>
            </a:tbl>
          </a:graphicData>
        </a:graphic>
      </p:graphicFrame>
    </p:spTree>
    <p:extLst>
      <p:ext uri="{BB962C8B-B14F-4D97-AF65-F5344CB8AC3E}">
        <p14:creationId xmlns:p14="http://schemas.microsoft.com/office/powerpoint/2010/main" val="13593944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举例</a:t>
            </a:r>
          </a:p>
        </p:txBody>
      </p:sp>
      <p:sp>
        <p:nvSpPr>
          <p:cNvPr id="3" name="内容占位符 2"/>
          <p:cNvSpPr>
            <a:spLocks noGrp="1"/>
          </p:cNvSpPr>
          <p:nvPr>
            <p:ph idx="1"/>
          </p:nvPr>
        </p:nvSpPr>
        <p:spPr/>
        <p:txBody>
          <a:bodyPr>
            <a:normAutofit fontScale="92500"/>
          </a:bodyPr>
          <a:lstStyle/>
          <a:p>
            <a:r>
              <a:rPr lang="zh-CN" altLang="en-US" b="1" smtClean="0"/>
              <a:t>下面两条命令有相同效果</a:t>
            </a:r>
            <a:endParaRPr lang="en-US" altLang="zh-CN" b="1" smtClean="0"/>
          </a:p>
          <a:p>
            <a:r>
              <a:rPr lang="en-US" altLang="zh-CN" b="1" err="1" smtClean="0">
                <a:latin typeface="Consolas" panose="020B0609020204030204" pitchFamily="49" charset="0"/>
                <a:cs typeface="Consolas" panose="020B0609020204030204" pitchFamily="49" charset="0"/>
              </a:rPr>
              <a:t>ffmpeg</a:t>
            </a:r>
            <a:r>
              <a:rPr lang="en-US" altLang="zh-CN" b="1" smtClean="0">
                <a:latin typeface="Consolas" panose="020B0609020204030204" pitchFamily="49" charset="0"/>
                <a:cs typeface="Consolas" panose="020B0609020204030204" pitchFamily="49" charset="0"/>
              </a:rPr>
              <a:t> </a:t>
            </a:r>
            <a:r>
              <a:rPr lang="en-US" altLang="zh-CN" b="1">
                <a:latin typeface="Consolas" panose="020B0609020204030204" pitchFamily="49" charset="0"/>
                <a:cs typeface="Consolas" panose="020B0609020204030204" pitchFamily="49" charset="0"/>
              </a:rPr>
              <a:t>-</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input.mpg -s 320x240 output.mp4 </a:t>
            </a:r>
            <a:endParaRPr lang="zh-CN" altLang="zh-CN">
              <a:latin typeface="Consolas" panose="020B0609020204030204" pitchFamily="49" charset="0"/>
              <a:cs typeface="Consolas" panose="020B0609020204030204" pitchFamily="49" charset="0"/>
            </a:endParaRPr>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input.mpg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scale=320:240 output.mp4</a:t>
            </a:r>
            <a:endParaRPr lang="zh-CN" altLang="zh-CN">
              <a:latin typeface="Consolas" panose="020B0609020204030204" pitchFamily="49" charset="0"/>
              <a:cs typeface="Consolas" panose="020B0609020204030204" pitchFamily="49" charset="0"/>
            </a:endParaRPr>
          </a:p>
          <a:p>
            <a:endParaRPr lang="en-US" altLang="zh-CN" smtClean="0"/>
          </a:p>
          <a:p>
            <a:r>
              <a:rPr lang="zh-CN" altLang="zh-CN" b="1" smtClean="0"/>
              <a:t>对</a:t>
            </a:r>
            <a:r>
              <a:rPr lang="zh-CN" altLang="zh-CN" b="1"/>
              <a:t>输入视频成比例</a:t>
            </a:r>
            <a:r>
              <a:rPr lang="zh-CN" altLang="zh-CN" b="1" smtClean="0"/>
              <a:t>缩放</a:t>
            </a:r>
            <a:endParaRPr lang="en-US" altLang="zh-CN" b="1" smtClean="0"/>
          </a:p>
          <a:p>
            <a:r>
              <a:rPr lang="zh-CN" altLang="en-US" smtClean="0"/>
              <a:t>改变为源视频一半大小</a:t>
            </a:r>
            <a:endParaRPr lang="en-US" altLang="zh-CN" smtClean="0"/>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input.mpg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scale=</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/2:ih/2 output.mp4</a:t>
            </a:r>
            <a:endParaRPr lang="zh-CN" altLang="zh-CN">
              <a:latin typeface="Consolas" panose="020B0609020204030204" pitchFamily="49" charset="0"/>
              <a:cs typeface="Consolas" panose="020B0609020204030204" pitchFamily="49" charset="0"/>
            </a:endParaRPr>
          </a:p>
          <a:p>
            <a:r>
              <a:rPr lang="zh-CN" altLang="zh-CN"/>
              <a:t>改变为原视频的</a:t>
            </a:r>
            <a:r>
              <a:rPr lang="en-US" altLang="zh-CN"/>
              <a:t>90%</a:t>
            </a:r>
            <a:r>
              <a:rPr lang="zh-CN" altLang="zh-CN"/>
              <a:t>大小：</a:t>
            </a:r>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input.mpg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scale=</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*0.9:ih*0.9 output.mp4</a:t>
            </a:r>
            <a:endParaRPr lang="zh-CN" altLang="zh-CN">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11023413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举例</a:t>
            </a:r>
            <a:endParaRPr lang="zh-CN" altLang="en-US"/>
          </a:p>
        </p:txBody>
      </p:sp>
      <p:sp>
        <p:nvSpPr>
          <p:cNvPr id="3" name="内容占位符 2"/>
          <p:cNvSpPr>
            <a:spLocks noGrp="1"/>
          </p:cNvSpPr>
          <p:nvPr>
            <p:ph idx="1"/>
          </p:nvPr>
        </p:nvSpPr>
        <p:spPr/>
        <p:txBody>
          <a:bodyPr/>
          <a:lstStyle/>
          <a:p>
            <a:r>
              <a:rPr lang="zh-CN" altLang="en-US" smtClean="0"/>
              <a:t>在未知视频的分辨率时，保证调整的分辨率与源视频有相同的横纵比。</a:t>
            </a:r>
            <a:endParaRPr lang="en-US" altLang="zh-CN" smtClean="0"/>
          </a:p>
          <a:p>
            <a:r>
              <a:rPr lang="zh-CN" altLang="en-US" smtClean="0"/>
              <a:t>宽度固定</a:t>
            </a:r>
            <a:r>
              <a:rPr lang="en-US" altLang="zh-CN" smtClean="0"/>
              <a:t>400</a:t>
            </a:r>
            <a:r>
              <a:rPr lang="zh-CN" altLang="en-US" smtClean="0"/>
              <a:t>，高度成比例：</a:t>
            </a:r>
            <a:endParaRPr lang="en-US" altLang="zh-CN" smtClean="0"/>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input.avi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a:t>
            </a:r>
            <a:r>
              <a:rPr lang="en-US" altLang="zh-CN" b="1" smtClean="0">
                <a:latin typeface="Consolas" panose="020B0609020204030204" pitchFamily="49" charset="0"/>
                <a:cs typeface="Consolas" panose="020B0609020204030204" pitchFamily="49" charset="0"/>
              </a:rPr>
              <a:t>scale=400:400/a</a:t>
            </a:r>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input.avi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a:t>
            </a:r>
            <a:r>
              <a:rPr lang="en-US" altLang="zh-CN" b="1" smtClean="0">
                <a:latin typeface="Consolas" panose="020B0609020204030204" pitchFamily="49" charset="0"/>
                <a:cs typeface="Consolas" panose="020B0609020204030204" pitchFamily="49" charset="0"/>
              </a:rPr>
              <a:t>scale=400:-1</a:t>
            </a:r>
            <a:endParaRPr lang="zh-CN" altLang="zh-CN">
              <a:latin typeface="Consolas" panose="020B0609020204030204" pitchFamily="49" charset="0"/>
              <a:cs typeface="Consolas" panose="020B0609020204030204" pitchFamily="49" charset="0"/>
            </a:endParaRPr>
          </a:p>
          <a:p>
            <a:endParaRPr lang="zh-CN" altLang="zh-CN"/>
          </a:p>
          <a:p>
            <a:r>
              <a:rPr lang="zh-CN" altLang="zh-CN"/>
              <a:t>相反地</a:t>
            </a:r>
            <a:r>
              <a:rPr lang="zh-CN" altLang="zh-CN" smtClean="0"/>
              <a:t>，高度</a:t>
            </a:r>
            <a:r>
              <a:rPr lang="zh-CN" altLang="en-US"/>
              <a:t>固定</a:t>
            </a:r>
            <a:r>
              <a:rPr lang="en-US" altLang="zh-CN" smtClean="0"/>
              <a:t>300</a:t>
            </a:r>
            <a:r>
              <a:rPr lang="zh-CN" altLang="zh-CN"/>
              <a:t>，宽度成比例：</a:t>
            </a:r>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input.avi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a:t>
            </a:r>
            <a:r>
              <a:rPr lang="en-US" altLang="zh-CN" b="1" smtClean="0">
                <a:latin typeface="Consolas" panose="020B0609020204030204" pitchFamily="49" charset="0"/>
                <a:cs typeface="Consolas" panose="020B0609020204030204" pitchFamily="49" charset="0"/>
              </a:rPr>
              <a:t>scale=-1:300</a:t>
            </a:r>
            <a:endParaRPr lang="zh-CN" altLang="zh-CN">
              <a:latin typeface="Consolas" panose="020B0609020204030204" pitchFamily="49" charset="0"/>
              <a:cs typeface="Consolas" panose="020B0609020204030204" pitchFamily="49" charset="0"/>
            </a:endParaRPr>
          </a:p>
          <a:p>
            <a:r>
              <a:rPr lang="en-US" altLang="zh-CN" b="1">
                <a:latin typeface="Consolas" panose="020B0609020204030204" pitchFamily="49" charset="0"/>
                <a:cs typeface="Consolas" panose="020B0609020204030204" pitchFamily="49" charset="0"/>
              </a:rPr>
              <a:t>ffmpeg -i input.avi -vf </a:t>
            </a:r>
            <a:r>
              <a:rPr lang="en-US" altLang="zh-CN" b="1" smtClean="0">
                <a:latin typeface="Consolas" panose="020B0609020204030204" pitchFamily="49" charset="0"/>
                <a:cs typeface="Consolas" panose="020B0609020204030204" pitchFamily="49" charset="0"/>
              </a:rPr>
              <a:t>scale=300</a:t>
            </a:r>
            <a:r>
              <a:rPr lang="zh-CN" altLang="en-US" b="1" smtClean="0">
                <a:latin typeface="Consolas" panose="020B0609020204030204" pitchFamily="49" charset="0"/>
                <a:cs typeface="Consolas" panose="020B0609020204030204" pitchFamily="49" charset="0"/>
              </a:rPr>
              <a:t>*</a:t>
            </a:r>
            <a:r>
              <a:rPr lang="en-US" altLang="zh-CN" b="1" smtClean="0">
                <a:latin typeface="Consolas" panose="020B0609020204030204" pitchFamily="49" charset="0"/>
                <a:cs typeface="Consolas" panose="020B0609020204030204" pitchFamily="49" charset="0"/>
              </a:rPr>
              <a:t>a:300</a:t>
            </a:r>
            <a:endParaRPr lang="zh-CN" altLang="zh-CN">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19643060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zh-CN" altLang="en-US"/>
              <a:t>五</a:t>
            </a:r>
            <a:r>
              <a:rPr lang="zh-CN" altLang="en-US" smtClean="0"/>
              <a:t>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zh-CN" sz="4800" smtClean="0"/>
              <a:t>裁剪</a:t>
            </a:r>
            <a:r>
              <a:rPr lang="en-US" altLang="zh-CN" sz="4800" smtClean="0"/>
              <a:t>/</a:t>
            </a:r>
            <a:r>
              <a:rPr lang="zh-CN" altLang="en-US" sz="4800" smtClean="0"/>
              <a:t>填充</a:t>
            </a:r>
            <a:r>
              <a:rPr lang="zh-CN" altLang="zh-CN" sz="4800" smtClean="0"/>
              <a:t>视频</a:t>
            </a:r>
            <a:endParaRPr lang="zh-CN" altLang="en-US" sz="4800" b="1"/>
          </a:p>
        </p:txBody>
      </p:sp>
    </p:spTree>
    <p:extLst>
      <p:ext uri="{BB962C8B-B14F-4D97-AF65-F5344CB8AC3E}">
        <p14:creationId xmlns:p14="http://schemas.microsoft.com/office/powerpoint/2010/main" val="32290618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第一部分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b="1"/>
              <a:t>基础</a:t>
            </a:r>
          </a:p>
        </p:txBody>
      </p:sp>
    </p:spTree>
    <p:extLst>
      <p:ext uri="{BB962C8B-B14F-4D97-AF65-F5344CB8AC3E}">
        <p14:creationId xmlns:p14="http://schemas.microsoft.com/office/powerpoint/2010/main" val="250831461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裁剪</a:t>
            </a:r>
            <a:r>
              <a:rPr lang="zh-CN" altLang="zh-CN" smtClean="0"/>
              <a:t>视频</a:t>
            </a:r>
            <a:r>
              <a:rPr lang="en-US" altLang="zh-CN"/>
              <a:t>crop filter</a:t>
            </a:r>
            <a:r>
              <a:rPr lang="zh-CN" altLang="en-US" b="1"/>
              <a:t/>
            </a:r>
            <a:br>
              <a:rPr lang="zh-CN" altLang="en-US" b="1"/>
            </a:br>
            <a:endParaRPr lang="zh-CN" altLang="en-US"/>
          </a:p>
        </p:txBody>
      </p:sp>
      <p:sp>
        <p:nvSpPr>
          <p:cNvPr id="3" name="内容占位符 2"/>
          <p:cNvSpPr>
            <a:spLocks noGrp="1"/>
          </p:cNvSpPr>
          <p:nvPr>
            <p:ph idx="1"/>
          </p:nvPr>
        </p:nvSpPr>
        <p:spPr/>
        <p:txBody>
          <a:bodyPr/>
          <a:lstStyle/>
          <a:p>
            <a:r>
              <a:rPr lang="zh-CN" altLang="zh-CN"/>
              <a:t>从输入文件中选取你想要的矩形区域到输出文件</a:t>
            </a:r>
            <a:r>
              <a:rPr lang="zh-CN" altLang="zh-CN" smtClean="0"/>
              <a:t>中</a:t>
            </a:r>
            <a:r>
              <a:rPr lang="en-US" altLang="zh-CN" smtClean="0"/>
              <a:t>,</a:t>
            </a:r>
            <a:r>
              <a:rPr lang="zh-CN" altLang="en-US" smtClean="0"/>
              <a:t>常见用来去视频黑边。</a:t>
            </a:r>
            <a:endParaRPr lang="en-US" altLang="zh-CN" smtClean="0"/>
          </a:p>
          <a:p>
            <a:r>
              <a:rPr lang="zh-CN" altLang="en-US" smtClean="0"/>
              <a:t>语法：</a:t>
            </a:r>
            <a:r>
              <a:rPr lang="en-US" altLang="zh-CN" err="1" smtClean="0">
                <a:latin typeface="Consolas" panose="020B0609020204030204" pitchFamily="49" charset="0"/>
                <a:cs typeface="Consolas" panose="020B0609020204030204" pitchFamily="49" charset="0"/>
              </a:rPr>
              <a:t>crop:ow</a:t>
            </a:r>
            <a:r>
              <a:rPr lang="en-US" altLang="zh-CN" smtClean="0">
                <a:latin typeface="Consolas" panose="020B0609020204030204" pitchFamily="49" charset="0"/>
                <a:cs typeface="Consolas" panose="020B0609020204030204" pitchFamily="49" charset="0"/>
              </a:rPr>
              <a:t>[:oh[:x[:y:[:keep_aspect]]]]</a:t>
            </a:r>
          </a:p>
          <a:p>
            <a:pPr marL="0" indent="0">
              <a:buNone/>
            </a:pPr>
            <a:endParaRPr lang="en-US" altLang="zh-CN" smtClean="0"/>
          </a:p>
        </p:txBody>
      </p:sp>
      <p:pic>
        <p:nvPicPr>
          <p:cNvPr id="4" name="图片 3"/>
          <p:cNvPicPr/>
          <p:nvPr/>
        </p:nvPicPr>
        <p:blipFill>
          <a:blip r:embed="rId2"/>
          <a:stretch>
            <a:fillRect/>
          </a:stretch>
        </p:blipFill>
        <p:spPr>
          <a:xfrm>
            <a:off x="850454" y="2924944"/>
            <a:ext cx="6408712" cy="3284220"/>
          </a:xfrm>
          <a:prstGeom prst="rect">
            <a:avLst/>
          </a:prstGeom>
        </p:spPr>
      </p:pic>
    </p:spTree>
    <p:extLst>
      <p:ext uri="{BB962C8B-B14F-4D97-AF65-F5344CB8AC3E}">
        <p14:creationId xmlns:p14="http://schemas.microsoft.com/office/powerpoint/2010/main" val="24397870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举例</a:t>
            </a:r>
          </a:p>
        </p:txBody>
      </p:sp>
      <p:sp>
        <p:nvSpPr>
          <p:cNvPr id="3" name="内容占位符 2"/>
          <p:cNvSpPr>
            <a:spLocks noGrp="1"/>
          </p:cNvSpPr>
          <p:nvPr>
            <p:ph idx="1"/>
          </p:nvPr>
        </p:nvSpPr>
        <p:spPr/>
        <p:txBody>
          <a:bodyPr>
            <a:normAutofit fontScale="92500" lnSpcReduction="10000"/>
          </a:bodyPr>
          <a:lstStyle/>
          <a:p>
            <a:r>
              <a:rPr lang="zh-CN" altLang="zh-CN" smtClean="0"/>
              <a:t>裁剪输入</a:t>
            </a:r>
            <a:r>
              <a:rPr lang="zh-CN" altLang="en-US" smtClean="0"/>
              <a:t>视频</a:t>
            </a:r>
            <a:r>
              <a:rPr lang="zh-CN" altLang="zh-CN" smtClean="0"/>
              <a:t>的</a:t>
            </a:r>
            <a:r>
              <a:rPr lang="zh-CN" altLang="zh-CN"/>
              <a:t>左三分之一，中间三分之一，右</a:t>
            </a:r>
            <a:r>
              <a:rPr lang="zh-CN" altLang="zh-CN" smtClean="0"/>
              <a:t>三分之一</a:t>
            </a:r>
            <a:r>
              <a:rPr lang="en-US" altLang="zh-CN" smtClean="0"/>
              <a:t>:</a:t>
            </a:r>
            <a:endParaRPr lang="zh-CN" altLang="zh-CN"/>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crop=</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/3:ih :0:0 output </a:t>
            </a:r>
            <a:endParaRPr lang="zh-CN" altLang="zh-CN">
              <a:latin typeface="Consolas" panose="020B0609020204030204" pitchFamily="49" charset="0"/>
              <a:cs typeface="Consolas" panose="020B0609020204030204" pitchFamily="49" charset="0"/>
            </a:endParaRPr>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crop=</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/3:ih :</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/3:0 output </a:t>
            </a:r>
            <a:endParaRPr lang="zh-CN" altLang="zh-CN">
              <a:latin typeface="Consolas" panose="020B0609020204030204" pitchFamily="49" charset="0"/>
              <a:cs typeface="Consolas" panose="020B0609020204030204" pitchFamily="49" charset="0"/>
            </a:endParaRPr>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crop=</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/3:ih :</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/3*2:0 output</a:t>
            </a:r>
            <a:endParaRPr lang="zh-CN" altLang="zh-CN">
              <a:latin typeface="Consolas" panose="020B0609020204030204" pitchFamily="49" charset="0"/>
              <a:cs typeface="Consolas" panose="020B0609020204030204" pitchFamily="49" charset="0"/>
            </a:endParaRPr>
          </a:p>
          <a:p>
            <a:pPr lvl="0"/>
            <a:r>
              <a:rPr lang="zh-CN" altLang="zh-CN" b="1"/>
              <a:t>裁剪帧的中心</a:t>
            </a:r>
          </a:p>
          <a:p>
            <a:r>
              <a:rPr lang="zh-CN" altLang="zh-CN"/>
              <a:t>当我们想裁剪区域在帧的中间时，裁剪</a:t>
            </a:r>
            <a:r>
              <a:rPr lang="en-US" altLang="zh-CN"/>
              <a:t>filter</a:t>
            </a:r>
            <a:r>
              <a:rPr lang="zh-CN" altLang="zh-CN"/>
              <a:t>可以跳过输入</a:t>
            </a:r>
            <a:r>
              <a:rPr lang="en-US" altLang="zh-CN"/>
              <a:t>x</a:t>
            </a:r>
            <a:r>
              <a:rPr lang="zh-CN" altLang="zh-CN"/>
              <a:t>和</a:t>
            </a:r>
            <a:r>
              <a:rPr lang="en-US" altLang="zh-CN"/>
              <a:t>y</a:t>
            </a:r>
            <a:r>
              <a:rPr lang="zh-CN" altLang="zh-CN"/>
              <a:t>值，他们的默认值是</a:t>
            </a:r>
          </a:p>
          <a:p>
            <a:r>
              <a:rPr lang="en-US" altLang="zh-CN" b="1" smtClean="0">
                <a:latin typeface="Consolas" panose="020B0609020204030204" pitchFamily="49" charset="0"/>
                <a:cs typeface="Consolas" panose="020B0609020204030204" pitchFamily="49" charset="0"/>
              </a:rPr>
              <a:t>Xdefault  </a:t>
            </a:r>
            <a:r>
              <a:rPr lang="en-US" altLang="zh-CN" b="1">
                <a:latin typeface="Consolas" panose="020B0609020204030204" pitchFamily="49" charset="0"/>
                <a:cs typeface="Consolas" panose="020B0609020204030204" pitchFamily="49" charset="0"/>
              </a:rPr>
              <a:t>= ( input width - output width)/2 </a:t>
            </a:r>
            <a:endParaRPr lang="zh-CN" altLang="zh-CN">
              <a:latin typeface="Consolas" panose="020B0609020204030204" pitchFamily="49" charset="0"/>
              <a:cs typeface="Consolas" panose="020B0609020204030204" pitchFamily="49" charset="0"/>
            </a:endParaRPr>
          </a:p>
          <a:p>
            <a:r>
              <a:rPr lang="en-US" altLang="zh-CN" b="1" smtClean="0">
                <a:latin typeface="Consolas" panose="020B0609020204030204" pitchFamily="49" charset="0"/>
                <a:cs typeface="Consolas" panose="020B0609020204030204" pitchFamily="49" charset="0"/>
              </a:rPr>
              <a:t>Ydefault  </a:t>
            </a:r>
            <a:r>
              <a:rPr lang="en-US" altLang="zh-CN" b="1">
                <a:latin typeface="Consolas" panose="020B0609020204030204" pitchFamily="49" charset="0"/>
                <a:cs typeface="Consolas" panose="020B0609020204030204" pitchFamily="49" charset="0"/>
              </a:rPr>
              <a:t>= ( input height - output height)/2</a:t>
            </a:r>
            <a:endParaRPr lang="zh-CN" altLang="zh-CN">
              <a:latin typeface="Consolas" panose="020B0609020204030204" pitchFamily="49" charset="0"/>
              <a:cs typeface="Consolas" panose="020B0609020204030204" pitchFamily="49" charset="0"/>
            </a:endParaRPr>
          </a:p>
          <a:p>
            <a:r>
              <a:rPr lang="en-US" altLang="zh-CN" b="1" smtClean="0">
                <a:latin typeface="Consolas" panose="020B0609020204030204" pitchFamily="49" charset="0"/>
                <a:cs typeface="Consolas" panose="020B0609020204030204" pitchFamily="49" charset="0"/>
              </a:rPr>
              <a:t>ffmpeg </a:t>
            </a:r>
            <a:r>
              <a:rPr lang="en-US" altLang="zh-CN" b="1">
                <a:latin typeface="Consolas" panose="020B0609020204030204" pitchFamily="49" charset="0"/>
                <a:cs typeface="Consolas" panose="020B0609020204030204" pitchFamily="49" charset="0"/>
              </a:rPr>
              <a:t>-</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i="1" err="1">
                <a:latin typeface="Consolas" panose="020B0609020204030204" pitchFamily="49" charset="0"/>
                <a:cs typeface="Consolas" panose="020B0609020204030204" pitchFamily="49" charset="0"/>
              </a:rPr>
              <a:t>input_file</a:t>
            </a:r>
            <a:r>
              <a:rPr lang="en-US" altLang="zh-CN" b="1">
                <a:latin typeface="Consolas" panose="020B0609020204030204" pitchFamily="49" charset="0"/>
                <a:cs typeface="Consolas" panose="020B0609020204030204" pitchFamily="49" charset="0"/>
              </a:rPr>
              <a:t> -v crop=</a:t>
            </a:r>
            <a:r>
              <a:rPr lang="en-US" altLang="zh-CN" b="1" err="1">
                <a:latin typeface="Consolas" panose="020B0609020204030204" pitchFamily="49" charset="0"/>
                <a:cs typeface="Consolas" panose="020B0609020204030204" pitchFamily="49" charset="0"/>
              </a:rPr>
              <a:t>w:h</a:t>
            </a:r>
            <a:r>
              <a:rPr lang="en-US" altLang="zh-CN" b="1">
                <a:latin typeface="Consolas" panose="020B0609020204030204" pitchFamily="49" charset="0"/>
                <a:cs typeface="Consolas" panose="020B0609020204030204" pitchFamily="49" charset="0"/>
              </a:rPr>
              <a:t> </a:t>
            </a:r>
            <a:r>
              <a:rPr lang="en-US" altLang="zh-CN" b="1" i="1" err="1">
                <a:latin typeface="Consolas" panose="020B0609020204030204" pitchFamily="49" charset="0"/>
                <a:cs typeface="Consolas" panose="020B0609020204030204" pitchFamily="49" charset="0"/>
              </a:rPr>
              <a:t>output_file</a:t>
            </a:r>
            <a:endParaRPr lang="zh-CN" altLang="zh-CN">
              <a:latin typeface="Consolas" panose="020B0609020204030204" pitchFamily="49" charset="0"/>
              <a:cs typeface="Consolas" panose="020B0609020204030204" pitchFamily="49" charset="0"/>
            </a:endParaRPr>
          </a:p>
          <a:p>
            <a:r>
              <a:rPr lang="zh-CN" altLang="zh-CN" smtClean="0"/>
              <a:t>裁剪</a:t>
            </a:r>
            <a:r>
              <a:rPr lang="zh-CN" altLang="zh-CN"/>
              <a:t>中间一半</a:t>
            </a:r>
            <a:r>
              <a:rPr lang="zh-CN" altLang="zh-CN" smtClean="0"/>
              <a:t>区域：</a:t>
            </a:r>
            <a:endParaRPr lang="zh-CN" altLang="zh-CN"/>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input.avi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crop=</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/2:ih/2 output.avi</a:t>
            </a:r>
            <a:endParaRPr lang="zh-CN" altLang="zh-CN">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13049823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举例</a:t>
            </a:r>
            <a:endParaRPr lang="zh-CN" altLang="en-US"/>
          </a:p>
        </p:txBody>
      </p:sp>
      <p:sp>
        <p:nvSpPr>
          <p:cNvPr id="3" name="内容占位符 2"/>
          <p:cNvSpPr>
            <a:spLocks noGrp="1"/>
          </p:cNvSpPr>
          <p:nvPr>
            <p:ph idx="1"/>
          </p:nvPr>
        </p:nvSpPr>
        <p:spPr/>
        <p:txBody>
          <a:bodyPr/>
          <a:lstStyle/>
          <a:p>
            <a:r>
              <a:rPr lang="zh-CN" altLang="en-US" smtClean="0"/>
              <a:t>比较裁剪后的视频和源视频比较</a:t>
            </a:r>
            <a:endParaRPr lang="en-US" altLang="zh-CN" smtClean="0"/>
          </a:p>
          <a:p>
            <a:r>
              <a:rPr lang="en-US" altLang="zh-CN" err="1" smtClean="0">
                <a:latin typeface="Consolas" panose="020B0609020204030204" pitchFamily="49" charset="0"/>
                <a:cs typeface="Consolas" panose="020B0609020204030204" pitchFamily="49" charset="0"/>
              </a:rPr>
              <a:t>ffplay</a:t>
            </a:r>
            <a:r>
              <a:rPr lang="en-US" altLang="zh-CN" smtClean="0">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a:t>
            </a:r>
            <a:r>
              <a:rPr lang="en-US" altLang="zh-CN" err="1">
                <a:latin typeface="Consolas" panose="020B0609020204030204" pitchFamily="49" charset="0"/>
                <a:cs typeface="Consolas" panose="020B0609020204030204" pitchFamily="49" charset="0"/>
              </a:rPr>
              <a:t>i</a:t>
            </a:r>
            <a:r>
              <a:rPr lang="en-US" altLang="zh-CN">
                <a:latin typeface="Consolas" panose="020B0609020204030204" pitchFamily="49" charset="0"/>
                <a:cs typeface="Consolas" panose="020B0609020204030204" pitchFamily="49" charset="0"/>
              </a:rPr>
              <a:t> jidu.mp4 -</a:t>
            </a:r>
            <a:r>
              <a:rPr lang="en-US" altLang="zh-CN" err="1">
                <a:latin typeface="Consolas" panose="020B0609020204030204" pitchFamily="49" charset="0"/>
                <a:cs typeface="Consolas" panose="020B0609020204030204" pitchFamily="49" charset="0"/>
              </a:rPr>
              <a:t>vf</a:t>
            </a:r>
            <a:r>
              <a:rPr lang="en-US" altLang="zh-CN">
                <a:latin typeface="Consolas" panose="020B0609020204030204" pitchFamily="49" charset="0"/>
                <a:cs typeface="Consolas" panose="020B0609020204030204" pitchFamily="49" charset="0"/>
              </a:rPr>
              <a:t> split[a][b];[a]</a:t>
            </a:r>
            <a:r>
              <a:rPr lang="en-US" altLang="zh-CN" err="1">
                <a:latin typeface="Consolas" panose="020B0609020204030204" pitchFamily="49" charset="0"/>
                <a:cs typeface="Consolas" panose="020B0609020204030204" pitchFamily="49" charset="0"/>
              </a:rPr>
              <a:t>drawbox</a:t>
            </a:r>
            <a:r>
              <a:rPr lang="en-US" altLang="zh-CN">
                <a:latin typeface="Consolas" panose="020B0609020204030204" pitchFamily="49" charset="0"/>
                <a:cs typeface="Consolas" panose="020B0609020204030204" pitchFamily="49" charset="0"/>
              </a:rPr>
              <a:t>=x=(iw-300)/2:(ih-300)/</a:t>
            </a:r>
            <a:r>
              <a:rPr lang="en-US" altLang="zh-CN" smtClean="0">
                <a:latin typeface="Consolas" panose="020B0609020204030204" pitchFamily="49" charset="0"/>
                <a:cs typeface="Consolas" panose="020B0609020204030204" pitchFamily="49" charset="0"/>
              </a:rPr>
              <a:t>2:w=300:h=300:c=yellow[A</a:t>
            </a:r>
            <a:r>
              <a:rPr lang="en-US" altLang="zh-CN">
                <a:latin typeface="Consolas" panose="020B0609020204030204" pitchFamily="49" charset="0"/>
                <a:cs typeface="Consolas" panose="020B0609020204030204" pitchFamily="49" charset="0"/>
              </a:rPr>
              <a:t>];[A]pad=2*</a:t>
            </a:r>
            <a:r>
              <a:rPr lang="en-US" altLang="zh-CN" err="1">
                <a:latin typeface="Consolas" panose="020B0609020204030204" pitchFamily="49" charset="0"/>
                <a:cs typeface="Consolas" panose="020B0609020204030204" pitchFamily="49" charset="0"/>
              </a:rPr>
              <a:t>iw</a:t>
            </a:r>
            <a:r>
              <a:rPr lang="en-US" altLang="zh-CN">
                <a:latin typeface="Consolas" panose="020B0609020204030204" pitchFamily="49" charset="0"/>
                <a:cs typeface="Consolas" panose="020B0609020204030204" pitchFamily="49" charset="0"/>
              </a:rPr>
              <a:t>[C];[</a:t>
            </a:r>
            <a:r>
              <a:rPr lang="en-US" altLang="zh-CN" smtClean="0">
                <a:latin typeface="Consolas" panose="020B0609020204030204" pitchFamily="49" charset="0"/>
                <a:cs typeface="Consolas" panose="020B0609020204030204" pitchFamily="49" charset="0"/>
              </a:rPr>
              <a:t>b]crop=300:300</a:t>
            </a:r>
            <a:r>
              <a:rPr lang="en-US" altLang="zh-CN" smtClean="0">
                <a:solidFill>
                  <a:srgbClr val="FF0000"/>
                </a:solidFill>
                <a:latin typeface="Consolas" panose="020B0609020204030204" pitchFamily="49" charset="0"/>
                <a:cs typeface="Consolas" panose="020B0609020204030204" pitchFamily="49" charset="0"/>
              </a:rPr>
              <a:t>:(</a:t>
            </a:r>
            <a:r>
              <a:rPr lang="en-US" altLang="zh-CN">
                <a:solidFill>
                  <a:srgbClr val="FF0000"/>
                </a:solidFill>
                <a:latin typeface="Consolas" panose="020B0609020204030204" pitchFamily="49" charset="0"/>
                <a:cs typeface="Consolas" panose="020B0609020204030204" pitchFamily="49" charset="0"/>
              </a:rPr>
              <a:t>iw-300)/</a:t>
            </a:r>
            <a:r>
              <a:rPr lang="en-US" altLang="zh-CN" smtClean="0">
                <a:solidFill>
                  <a:srgbClr val="FF0000"/>
                </a:solidFill>
                <a:latin typeface="Consolas" panose="020B0609020204030204" pitchFamily="49" charset="0"/>
                <a:cs typeface="Consolas" panose="020B0609020204030204" pitchFamily="49" charset="0"/>
              </a:rPr>
              <a:t>2:(</a:t>
            </a:r>
            <a:r>
              <a:rPr lang="en-US" altLang="zh-CN">
                <a:solidFill>
                  <a:srgbClr val="FF0000"/>
                </a:solidFill>
                <a:latin typeface="Consolas" panose="020B0609020204030204" pitchFamily="49" charset="0"/>
                <a:cs typeface="Consolas" panose="020B0609020204030204" pitchFamily="49" charset="0"/>
              </a:rPr>
              <a:t>ih-300)/</a:t>
            </a:r>
            <a:r>
              <a:rPr lang="en-US" altLang="zh-CN" smtClean="0">
                <a:solidFill>
                  <a:srgbClr val="FF0000"/>
                </a:solidFill>
                <a:latin typeface="Consolas" panose="020B0609020204030204" pitchFamily="49" charset="0"/>
                <a:cs typeface="Consolas" panose="020B0609020204030204" pitchFamily="49" charset="0"/>
              </a:rPr>
              <a:t>2</a:t>
            </a:r>
            <a:r>
              <a:rPr lang="en-US" altLang="zh-CN" smtClean="0">
                <a:latin typeface="Consolas" panose="020B0609020204030204" pitchFamily="49" charset="0"/>
                <a:cs typeface="Consolas" panose="020B0609020204030204" pitchFamily="49" charset="0"/>
              </a:rPr>
              <a:t>[B</a:t>
            </a:r>
            <a:r>
              <a:rPr lang="en-US" altLang="zh-CN">
                <a:latin typeface="Consolas" panose="020B0609020204030204" pitchFamily="49" charset="0"/>
                <a:cs typeface="Consolas" panose="020B0609020204030204" pitchFamily="49" charset="0"/>
              </a:rPr>
              <a:t>];[C][</a:t>
            </a:r>
            <a:r>
              <a:rPr lang="en-US" altLang="zh-CN" smtClean="0">
                <a:latin typeface="Consolas" panose="020B0609020204030204" pitchFamily="49" charset="0"/>
                <a:cs typeface="Consolas" panose="020B0609020204030204" pitchFamily="49" charset="0"/>
              </a:rPr>
              <a:t>B]overlay=w*2.4:40</a:t>
            </a:r>
          </a:p>
          <a:p>
            <a:endParaRPr lang="en-US" altLang="zh-CN"/>
          </a:p>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10" y="4005064"/>
            <a:ext cx="7884368" cy="2276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5447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a:effectLst/>
              </a:rPr>
              <a:t>自动检测裁剪区域</a:t>
            </a:r>
            <a:br>
              <a:rPr lang="zh-CN" altLang="zh-CN" b="1">
                <a:effectLst/>
              </a:rPr>
            </a:br>
            <a:endParaRPr lang="zh-CN" altLang="en-US"/>
          </a:p>
        </p:txBody>
      </p:sp>
      <p:sp>
        <p:nvSpPr>
          <p:cNvPr id="3" name="内容占位符 2"/>
          <p:cNvSpPr>
            <a:spLocks noGrp="1"/>
          </p:cNvSpPr>
          <p:nvPr>
            <p:ph idx="1"/>
          </p:nvPr>
        </p:nvSpPr>
        <p:spPr/>
        <p:txBody>
          <a:bodyPr/>
          <a:lstStyle/>
          <a:p>
            <a:r>
              <a:rPr lang="en-US" altLang="zh-CN" b="1" err="1"/>
              <a:t>cropdetect</a:t>
            </a:r>
            <a:r>
              <a:rPr lang="en-US" altLang="zh-CN" b="1"/>
              <a:t> </a:t>
            </a:r>
            <a:r>
              <a:rPr lang="en-US" altLang="zh-CN" b="1" smtClean="0"/>
              <a:t> </a:t>
            </a:r>
            <a:r>
              <a:rPr lang="en-US" altLang="zh-CN" smtClean="0"/>
              <a:t>filter </a:t>
            </a:r>
            <a:r>
              <a:rPr lang="zh-CN" altLang="en-US" smtClean="0"/>
              <a:t>自动检测黑边区域</a:t>
            </a:r>
            <a:endParaRPr lang="en-US" altLang="zh-CN" smtClean="0"/>
          </a:p>
          <a:p>
            <a:r>
              <a:rPr lang="en-US" altLang="zh-CN" err="1"/>
              <a:t>f</a:t>
            </a:r>
            <a:r>
              <a:rPr lang="en-US" altLang="zh-CN" err="1" smtClean="0"/>
              <a:t>fplay</a:t>
            </a:r>
            <a:r>
              <a:rPr lang="en-US" altLang="zh-CN" smtClean="0"/>
              <a:t> jidu.mp4 </a:t>
            </a:r>
            <a:r>
              <a:rPr lang="en-US" altLang="zh-CN" b="1"/>
              <a:t>-</a:t>
            </a:r>
            <a:r>
              <a:rPr lang="en-US" altLang="zh-CN" b="1" err="1"/>
              <a:t>vf</a:t>
            </a:r>
            <a:r>
              <a:rPr lang="en-US" altLang="zh-CN" b="1"/>
              <a:t> </a:t>
            </a:r>
            <a:r>
              <a:rPr lang="en-US" altLang="zh-CN" b="1" err="1" smtClean="0"/>
              <a:t>cropdetect</a:t>
            </a:r>
            <a:endParaRPr lang="en-US" altLang="zh-CN" b="1" smtClean="0"/>
          </a:p>
          <a:p>
            <a:endParaRPr lang="en-US" altLang="zh-CN" b="1"/>
          </a:p>
          <a:p>
            <a:endParaRPr lang="en-US" altLang="zh-CN" b="1" smtClean="0"/>
          </a:p>
          <a:p>
            <a:endParaRPr lang="en-US" altLang="zh-CN" b="1"/>
          </a:p>
          <a:p>
            <a:endParaRPr lang="en-US" altLang="zh-CN" b="1" smtClean="0"/>
          </a:p>
          <a:p>
            <a:r>
              <a:rPr lang="zh-CN" altLang="en-US" smtClean="0"/>
              <a:t>然后用检测到的值来裁剪视频</a:t>
            </a:r>
            <a:endParaRPr lang="en-US" altLang="zh-CN" smtClean="0"/>
          </a:p>
          <a:p>
            <a:r>
              <a:rPr lang="en-US" altLang="zh-CN" err="1" smtClean="0"/>
              <a:t>ffplay</a:t>
            </a:r>
            <a:r>
              <a:rPr lang="en-US" altLang="zh-CN" smtClean="0"/>
              <a:t> </a:t>
            </a:r>
            <a:r>
              <a:rPr lang="en-US" altLang="zh-CN"/>
              <a:t>jidu.mp4 </a:t>
            </a:r>
            <a:r>
              <a:rPr lang="en-US" altLang="zh-CN" b="1" smtClean="0"/>
              <a:t>–</a:t>
            </a:r>
            <a:r>
              <a:rPr lang="en-US" altLang="zh-CN" b="1" err="1" smtClean="0"/>
              <a:t>vf</a:t>
            </a:r>
            <a:r>
              <a:rPr lang="en-US" altLang="zh-CN" b="1"/>
              <a:t> crop=672:272:0:54</a:t>
            </a:r>
            <a:endParaRPr lang="en-US" altLang="zh-CN" b="1" smtClean="0"/>
          </a:p>
          <a:p>
            <a:endParaRPr lang="en-US" altLang="zh-CN" b="1"/>
          </a:p>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76500"/>
            <a:ext cx="4464496" cy="1312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4144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effectLst/>
              </a:rPr>
              <a:t>填充</a:t>
            </a:r>
            <a:r>
              <a:rPr lang="zh-CN" altLang="zh-CN" smtClean="0">
                <a:effectLst/>
              </a:rPr>
              <a:t>视频</a:t>
            </a:r>
            <a:r>
              <a:rPr lang="en-US" altLang="zh-CN" smtClean="0">
                <a:effectLst/>
              </a:rPr>
              <a:t>(pad)</a:t>
            </a:r>
            <a:endParaRPr lang="zh-CN" altLang="en-US"/>
          </a:p>
        </p:txBody>
      </p:sp>
      <p:sp>
        <p:nvSpPr>
          <p:cNvPr id="3" name="内容占位符 2"/>
          <p:cNvSpPr>
            <a:spLocks noGrp="1"/>
          </p:cNvSpPr>
          <p:nvPr>
            <p:ph idx="1"/>
          </p:nvPr>
        </p:nvSpPr>
        <p:spPr/>
        <p:txBody>
          <a:bodyPr/>
          <a:lstStyle/>
          <a:p>
            <a:r>
              <a:rPr lang="zh-CN" altLang="en-US" smtClean="0"/>
              <a:t>在</a:t>
            </a:r>
            <a:r>
              <a:rPr lang="zh-CN" altLang="zh-CN"/>
              <a:t>视频帧上</a:t>
            </a:r>
            <a:r>
              <a:rPr lang="zh-CN" altLang="zh-CN" smtClean="0"/>
              <a:t>增加</a:t>
            </a:r>
            <a:r>
              <a:rPr lang="zh-CN" altLang="zh-CN"/>
              <a:t>一快</a:t>
            </a:r>
            <a:r>
              <a:rPr lang="zh-CN" altLang="zh-CN" smtClean="0"/>
              <a:t>额外</a:t>
            </a:r>
            <a:r>
              <a:rPr lang="zh-CN" altLang="en-US" smtClean="0"/>
              <a:t>额</a:t>
            </a:r>
            <a:r>
              <a:rPr lang="zh-CN" altLang="zh-CN" smtClean="0"/>
              <a:t>区域，</a:t>
            </a:r>
            <a:r>
              <a:rPr lang="zh-CN" altLang="en-US" smtClean="0"/>
              <a:t>经常用在播放的时候显示不同的横纵比</a:t>
            </a:r>
            <a:endParaRPr lang="en-US" altLang="zh-CN" smtClean="0"/>
          </a:p>
          <a:p>
            <a:r>
              <a:rPr lang="zh-CN" altLang="en-US" smtClean="0"/>
              <a:t>语法：</a:t>
            </a:r>
            <a:r>
              <a:rPr lang="en-US" altLang="zh-CN" smtClean="0">
                <a:latin typeface="Consolas" panose="020B0609020204030204" pitchFamily="49" charset="0"/>
                <a:cs typeface="Consolas" panose="020B0609020204030204" pitchFamily="49" charset="0"/>
              </a:rPr>
              <a:t>pad=width[:height:[:x[:y:[:color]]]]</a:t>
            </a:r>
          </a:p>
          <a:p>
            <a:endParaRPr lang="en-US" altLang="zh-CN">
              <a:latin typeface="Consolas" panose="020B0609020204030204" pitchFamily="49" charset="0"/>
              <a:cs typeface="Consolas" panose="020B0609020204030204" pitchFamily="49" charset="0"/>
            </a:endParaRPr>
          </a:p>
          <a:p>
            <a:endParaRPr lang="zh-CN" altLang="en-US">
              <a:latin typeface="Consolas" panose="020B0609020204030204" pitchFamily="49" charset="0"/>
              <a:cs typeface="Consolas" panose="020B0609020204030204" pitchFamily="49" charset="0"/>
            </a:endParaRPr>
          </a:p>
        </p:txBody>
      </p:sp>
      <p:pic>
        <p:nvPicPr>
          <p:cNvPr id="4" name="图片 3"/>
          <p:cNvPicPr/>
          <p:nvPr/>
        </p:nvPicPr>
        <p:blipFill>
          <a:blip r:embed="rId2"/>
          <a:stretch>
            <a:fillRect/>
          </a:stretch>
        </p:blipFill>
        <p:spPr>
          <a:xfrm>
            <a:off x="1043608" y="2852936"/>
            <a:ext cx="6840760" cy="3818384"/>
          </a:xfrm>
          <a:prstGeom prst="rect">
            <a:avLst/>
          </a:prstGeom>
        </p:spPr>
      </p:pic>
    </p:spTree>
    <p:extLst>
      <p:ext uri="{BB962C8B-B14F-4D97-AF65-F5344CB8AC3E}">
        <p14:creationId xmlns:p14="http://schemas.microsoft.com/office/powerpoint/2010/main" val="29126567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举例</a:t>
            </a:r>
          </a:p>
        </p:txBody>
      </p:sp>
      <p:sp>
        <p:nvSpPr>
          <p:cNvPr id="3" name="内容占位符 2"/>
          <p:cNvSpPr>
            <a:spLocks noGrp="1"/>
          </p:cNvSpPr>
          <p:nvPr>
            <p:ph idx="1"/>
          </p:nvPr>
        </p:nvSpPr>
        <p:spPr/>
        <p:txBody>
          <a:bodyPr/>
          <a:lstStyle/>
          <a:p>
            <a:r>
              <a:rPr lang="zh-CN" altLang="zh-CN"/>
              <a:t>创建一个</a:t>
            </a:r>
            <a:r>
              <a:rPr lang="en-US" altLang="zh-CN"/>
              <a:t>30</a:t>
            </a:r>
            <a:r>
              <a:rPr lang="zh-CN" altLang="zh-CN"/>
              <a:t>个像素的粉色宽度来包围一个</a:t>
            </a:r>
            <a:r>
              <a:rPr lang="en-US" altLang="zh-CN"/>
              <a:t>SVGA</a:t>
            </a:r>
            <a:r>
              <a:rPr lang="zh-CN" altLang="zh-CN"/>
              <a:t>尺寸的图片：</a:t>
            </a:r>
          </a:p>
          <a:p>
            <a:r>
              <a:rPr lang="en-US" altLang="zh-CN" b="1" err="1"/>
              <a:t>ffmpeg</a:t>
            </a:r>
            <a:r>
              <a:rPr lang="en-US" altLang="zh-CN" b="1"/>
              <a:t> -</a:t>
            </a:r>
            <a:r>
              <a:rPr lang="en-US" altLang="zh-CN" b="1" err="1"/>
              <a:t>i</a:t>
            </a:r>
            <a:r>
              <a:rPr lang="en-US" altLang="zh-CN" b="1"/>
              <a:t> photo.jpg -</a:t>
            </a:r>
            <a:r>
              <a:rPr lang="en-US" altLang="zh-CN" b="1" err="1"/>
              <a:t>vf</a:t>
            </a:r>
            <a:r>
              <a:rPr lang="en-US" altLang="zh-CN" b="1"/>
              <a:t> pad=860:660:30:30:pink framed_photo.jpg</a:t>
            </a:r>
            <a:endParaRPr lang="zh-CN" altLang="zh-CN"/>
          </a:p>
          <a:p>
            <a:r>
              <a:rPr lang="en-US" altLang="zh-CN"/>
              <a:t> </a:t>
            </a:r>
            <a:endParaRPr lang="en-US" altLang="zh-CN" smtClean="0"/>
          </a:p>
          <a:p>
            <a:endParaRPr lang="en-US" altLang="zh-CN"/>
          </a:p>
          <a:p>
            <a:endParaRPr lang="en-US" altLang="zh-CN" smtClean="0"/>
          </a:p>
          <a:p>
            <a:endParaRPr lang="zh-CN" altLang="zh-CN"/>
          </a:p>
          <a:p>
            <a:r>
              <a:rPr lang="zh-CN" altLang="zh-CN"/>
              <a:t>同理可以制作</a:t>
            </a:r>
            <a:r>
              <a:rPr lang="en-US" altLang="zh-CN" err="1"/>
              <a:t>testsrc</a:t>
            </a:r>
            <a:r>
              <a:rPr lang="zh-CN" altLang="zh-CN"/>
              <a:t>视频用</a:t>
            </a:r>
            <a:r>
              <a:rPr lang="en-US" altLang="zh-CN"/>
              <a:t>30</a:t>
            </a:r>
            <a:r>
              <a:rPr lang="zh-CN" altLang="zh-CN"/>
              <a:t>个像素粉色包围视频</a:t>
            </a:r>
          </a:p>
          <a:p>
            <a:r>
              <a:rPr lang="en-US" altLang="zh-CN" b="1" err="1"/>
              <a:t>ffplay</a:t>
            </a:r>
            <a:r>
              <a:rPr lang="en-US" altLang="zh-CN" b="1"/>
              <a:t>  -f </a:t>
            </a:r>
            <a:r>
              <a:rPr lang="en-US" altLang="zh-CN" b="1" err="1"/>
              <a:t>lavfi</a:t>
            </a:r>
            <a:r>
              <a:rPr lang="en-US" altLang="zh-CN" b="1"/>
              <a:t> -</a:t>
            </a:r>
            <a:r>
              <a:rPr lang="en-US" altLang="zh-CN" b="1" err="1"/>
              <a:t>i</a:t>
            </a:r>
            <a:r>
              <a:rPr lang="en-US" altLang="zh-CN" b="1"/>
              <a:t> </a:t>
            </a:r>
            <a:r>
              <a:rPr lang="en-US" altLang="zh-CN" b="1" err="1"/>
              <a:t>testsrc</a:t>
            </a:r>
            <a:r>
              <a:rPr lang="en-US" altLang="zh-CN" b="1"/>
              <a:t> -</a:t>
            </a:r>
            <a:r>
              <a:rPr lang="en-US" altLang="zh-CN" b="1" err="1"/>
              <a:t>vf</a:t>
            </a:r>
            <a:r>
              <a:rPr lang="en-US" altLang="zh-CN" b="1"/>
              <a:t> pad=iw+60:ih+60:30:30:pink</a:t>
            </a:r>
            <a:endParaRPr lang="zh-CN" altLang="zh-CN"/>
          </a:p>
          <a:p>
            <a:endParaRPr lang="zh-CN" altLang="en-US"/>
          </a:p>
        </p:txBody>
      </p:sp>
      <p:pic>
        <p:nvPicPr>
          <p:cNvPr id="4" name="图片 3"/>
          <p:cNvPicPr/>
          <p:nvPr/>
        </p:nvPicPr>
        <p:blipFill>
          <a:blip r:embed="rId2"/>
          <a:stretch>
            <a:fillRect/>
          </a:stretch>
        </p:blipFill>
        <p:spPr>
          <a:xfrm>
            <a:off x="971600" y="3140968"/>
            <a:ext cx="2448272" cy="1800200"/>
          </a:xfrm>
          <a:prstGeom prst="rect">
            <a:avLst/>
          </a:prstGeom>
        </p:spPr>
      </p:pic>
    </p:spTree>
    <p:extLst>
      <p:ext uri="{BB962C8B-B14F-4D97-AF65-F5344CB8AC3E}">
        <p14:creationId xmlns:p14="http://schemas.microsoft.com/office/powerpoint/2010/main" val="21964858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4:3</a:t>
            </a:r>
            <a:r>
              <a:rPr lang="zh-CN" altLang="en-US" smtClean="0"/>
              <a:t>到</a:t>
            </a:r>
            <a:r>
              <a:rPr lang="en-US" altLang="zh-CN" smtClean="0"/>
              <a:t>16:9</a:t>
            </a:r>
            <a:endParaRPr lang="zh-CN" altLang="en-US"/>
          </a:p>
        </p:txBody>
      </p:sp>
      <p:sp>
        <p:nvSpPr>
          <p:cNvPr id="3" name="内容占位符 2"/>
          <p:cNvSpPr>
            <a:spLocks noGrp="1"/>
          </p:cNvSpPr>
          <p:nvPr>
            <p:ph idx="1"/>
          </p:nvPr>
        </p:nvSpPr>
        <p:spPr/>
        <p:txBody>
          <a:bodyPr/>
          <a:lstStyle/>
          <a:p>
            <a:r>
              <a:rPr lang="zh-CN" altLang="zh-CN"/>
              <a:t>一些设备只能播放</a:t>
            </a:r>
            <a:r>
              <a:rPr lang="en-US" altLang="zh-CN"/>
              <a:t>16:9</a:t>
            </a:r>
            <a:r>
              <a:rPr lang="zh-CN" altLang="zh-CN"/>
              <a:t>的横纵比，</a:t>
            </a:r>
            <a:r>
              <a:rPr lang="en-US" altLang="zh-CN"/>
              <a:t>4:3</a:t>
            </a:r>
            <a:r>
              <a:rPr lang="zh-CN" altLang="zh-CN"/>
              <a:t>的横纵比必须在水平方向的两边填充成</a:t>
            </a:r>
            <a:r>
              <a:rPr lang="en-US" altLang="zh-CN"/>
              <a:t>16:9</a:t>
            </a:r>
            <a:r>
              <a:rPr lang="zh-CN" altLang="zh-CN"/>
              <a:t>，</a:t>
            </a:r>
          </a:p>
          <a:p>
            <a:endParaRPr lang="en-US" altLang="zh-CN"/>
          </a:p>
          <a:p>
            <a:r>
              <a:rPr lang="zh-CN" altLang="en-US" smtClean="0"/>
              <a:t>高度</a:t>
            </a:r>
            <a:r>
              <a:rPr lang="zh-CN" altLang="zh-CN" smtClean="0"/>
              <a:t>被</a:t>
            </a:r>
            <a:r>
              <a:rPr lang="zh-CN" altLang="zh-CN"/>
              <a:t>保持，宽度等于高度乘以</a:t>
            </a:r>
            <a:r>
              <a:rPr lang="en-US" altLang="zh-CN"/>
              <a:t>16/9</a:t>
            </a:r>
            <a:r>
              <a:rPr lang="zh-CN" altLang="zh-CN" smtClean="0"/>
              <a:t>，</a:t>
            </a:r>
            <a:r>
              <a:rPr lang="en-US" altLang="zh-CN" smtClean="0"/>
              <a:t>x</a:t>
            </a:r>
            <a:r>
              <a:rPr lang="zh-CN" altLang="zh-CN"/>
              <a:t>（输入文件水平位移）值由表达式</a:t>
            </a:r>
            <a:r>
              <a:rPr lang="en-US" altLang="zh-CN">
                <a:solidFill>
                  <a:srgbClr val="FF0000"/>
                </a:solidFill>
              </a:rPr>
              <a:t>(</a:t>
            </a:r>
            <a:r>
              <a:rPr lang="en-US" altLang="zh-CN" err="1">
                <a:solidFill>
                  <a:srgbClr val="FF0000"/>
                </a:solidFill>
              </a:rPr>
              <a:t>output_width</a:t>
            </a:r>
            <a:r>
              <a:rPr lang="en-US" altLang="zh-CN">
                <a:solidFill>
                  <a:srgbClr val="FF0000"/>
                </a:solidFill>
              </a:rPr>
              <a:t> - </a:t>
            </a:r>
            <a:r>
              <a:rPr lang="en-US" altLang="zh-CN" err="1">
                <a:solidFill>
                  <a:srgbClr val="FF0000"/>
                </a:solidFill>
              </a:rPr>
              <a:t>input_width</a:t>
            </a:r>
            <a:r>
              <a:rPr lang="en-US" altLang="zh-CN">
                <a:solidFill>
                  <a:srgbClr val="FF0000"/>
                </a:solidFill>
              </a:rPr>
              <a:t>)/2</a:t>
            </a:r>
            <a:r>
              <a:rPr lang="zh-CN" altLang="zh-CN"/>
              <a:t>来</a:t>
            </a:r>
            <a:r>
              <a:rPr lang="zh-CN" altLang="zh-CN" smtClean="0"/>
              <a:t>计算</a:t>
            </a:r>
            <a:r>
              <a:rPr lang="zh-CN" altLang="en-US"/>
              <a:t>。</a:t>
            </a:r>
            <a:endParaRPr lang="en-US" altLang="zh-CN" smtClean="0"/>
          </a:p>
          <a:p>
            <a:endParaRPr lang="en-US" altLang="zh-CN" smtClean="0"/>
          </a:p>
          <a:p>
            <a:r>
              <a:rPr lang="en-US" altLang="zh-CN" smtClean="0"/>
              <a:t>4</a:t>
            </a:r>
            <a:r>
              <a:rPr lang="zh-CN" altLang="en-US" smtClean="0"/>
              <a:t>：</a:t>
            </a:r>
            <a:r>
              <a:rPr lang="en-US" altLang="zh-CN" smtClean="0"/>
              <a:t>3</a:t>
            </a:r>
            <a:r>
              <a:rPr lang="zh-CN" altLang="en-US" smtClean="0"/>
              <a:t>到</a:t>
            </a:r>
            <a:r>
              <a:rPr lang="en-US" altLang="zh-CN" smtClean="0"/>
              <a:t>16:9</a:t>
            </a:r>
            <a:r>
              <a:rPr lang="zh-CN" altLang="en-US" smtClean="0"/>
              <a:t>的通用命令是</a:t>
            </a:r>
            <a:r>
              <a:rPr lang="zh-CN" altLang="zh-CN" smtClean="0"/>
              <a:t>：</a:t>
            </a:r>
            <a:endParaRPr lang="zh-CN" altLang="zh-CN"/>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i="1">
                <a:latin typeface="Consolas" panose="020B0609020204030204" pitchFamily="49" charset="0"/>
                <a:cs typeface="Consolas" panose="020B0609020204030204" pitchFamily="49" charset="0"/>
              </a:rPr>
              <a:t>input</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pad=</a:t>
            </a:r>
            <a:r>
              <a:rPr lang="en-US" altLang="zh-CN" b="1" err="1">
                <a:latin typeface="Consolas" panose="020B0609020204030204" pitchFamily="49" charset="0"/>
                <a:cs typeface="Consolas" panose="020B0609020204030204" pitchFamily="49" charset="0"/>
              </a:rPr>
              <a:t>ih</a:t>
            </a:r>
            <a:r>
              <a:rPr lang="en-US" altLang="zh-CN" b="1">
                <a:latin typeface="Consolas" panose="020B0609020204030204" pitchFamily="49" charset="0"/>
                <a:cs typeface="Consolas" panose="020B0609020204030204" pitchFamily="49" charset="0"/>
              </a:rPr>
              <a:t>*16/9:ih :(</a:t>
            </a:r>
            <a:r>
              <a:rPr lang="en-US" altLang="zh-CN" b="1" err="1">
                <a:latin typeface="Consolas" panose="020B0609020204030204" pitchFamily="49" charset="0"/>
                <a:cs typeface="Consolas" panose="020B0609020204030204" pitchFamily="49" charset="0"/>
              </a:rPr>
              <a:t>ow-iw</a:t>
            </a:r>
            <a:r>
              <a:rPr lang="en-US" altLang="zh-CN" b="1">
                <a:latin typeface="Consolas" panose="020B0609020204030204" pitchFamily="49" charset="0"/>
                <a:cs typeface="Consolas" panose="020B0609020204030204" pitchFamily="49" charset="0"/>
              </a:rPr>
              <a:t>)/2:0</a:t>
            </a:r>
            <a:r>
              <a:rPr lang="en-US" altLang="zh-CN" b="1" i="1">
                <a:latin typeface="Consolas" panose="020B0609020204030204" pitchFamily="49" charset="0"/>
                <a:cs typeface="Consolas" panose="020B0609020204030204" pitchFamily="49" charset="0"/>
              </a:rPr>
              <a:t>:color</a:t>
            </a:r>
            <a:r>
              <a:rPr lang="en-US" altLang="zh-CN" b="1">
                <a:latin typeface="Consolas" panose="020B0609020204030204" pitchFamily="49" charset="0"/>
                <a:cs typeface="Consolas" panose="020B0609020204030204" pitchFamily="49" charset="0"/>
              </a:rPr>
              <a:t> </a:t>
            </a:r>
            <a:r>
              <a:rPr lang="en-US" altLang="zh-CN" b="1" i="1">
                <a:latin typeface="Consolas" panose="020B0609020204030204" pitchFamily="49" charset="0"/>
                <a:cs typeface="Consolas" panose="020B0609020204030204" pitchFamily="49" charset="0"/>
              </a:rPr>
              <a:t>output</a:t>
            </a:r>
            <a:endParaRPr lang="zh-CN" altLang="zh-CN" i="1">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11706829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举例</a:t>
            </a:r>
            <a:endParaRPr lang="zh-CN" altLang="en-US"/>
          </a:p>
        </p:txBody>
      </p:sp>
      <p:sp>
        <p:nvSpPr>
          <p:cNvPr id="3" name="内容占位符 2"/>
          <p:cNvSpPr>
            <a:spLocks noGrp="1"/>
          </p:cNvSpPr>
          <p:nvPr>
            <p:ph idx="1"/>
          </p:nvPr>
        </p:nvSpPr>
        <p:spPr/>
        <p:txBody>
          <a:bodyPr/>
          <a:lstStyle/>
          <a:p>
            <a:r>
              <a:rPr lang="en-US" altLang="zh-CN" b="1" err="1">
                <a:latin typeface="Consolas" panose="020B0609020204030204" pitchFamily="49" charset="0"/>
                <a:cs typeface="Consolas" panose="020B0609020204030204" pitchFamily="49" charset="0"/>
              </a:rPr>
              <a:t>ffplay</a:t>
            </a:r>
            <a:r>
              <a:rPr lang="en-US" altLang="zh-CN" b="1">
                <a:latin typeface="Consolas" panose="020B0609020204030204" pitchFamily="49" charset="0"/>
                <a:cs typeface="Consolas" panose="020B0609020204030204" pitchFamily="49" charset="0"/>
              </a:rPr>
              <a:t>  -f </a:t>
            </a:r>
            <a:r>
              <a:rPr lang="en-US" altLang="zh-CN" b="1" err="1">
                <a:latin typeface="Consolas" panose="020B0609020204030204" pitchFamily="49" charset="0"/>
                <a:cs typeface="Consolas" panose="020B0609020204030204" pitchFamily="49" charset="0"/>
              </a:rPr>
              <a:t>lavfi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testsrc</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pad=</a:t>
            </a:r>
            <a:r>
              <a:rPr lang="en-US" altLang="zh-CN" b="1" err="1">
                <a:latin typeface="Consolas" panose="020B0609020204030204" pitchFamily="49" charset="0"/>
                <a:cs typeface="Consolas" panose="020B0609020204030204" pitchFamily="49" charset="0"/>
              </a:rPr>
              <a:t>ih</a:t>
            </a:r>
            <a:r>
              <a:rPr lang="en-US" altLang="zh-CN" b="1">
                <a:latin typeface="Consolas" panose="020B0609020204030204" pitchFamily="49" charset="0"/>
                <a:cs typeface="Consolas" panose="020B0609020204030204" pitchFamily="49" charset="0"/>
              </a:rPr>
              <a:t>*16/9:ih:(</a:t>
            </a:r>
            <a:r>
              <a:rPr lang="en-US" altLang="zh-CN" b="1" err="1">
                <a:latin typeface="Consolas" panose="020B0609020204030204" pitchFamily="49" charset="0"/>
                <a:cs typeface="Consolas" panose="020B0609020204030204" pitchFamily="49" charset="0"/>
              </a:rPr>
              <a:t>ow-iw</a:t>
            </a:r>
            <a:r>
              <a:rPr lang="en-US" altLang="zh-CN" b="1">
                <a:latin typeface="Consolas" panose="020B0609020204030204" pitchFamily="49" charset="0"/>
                <a:cs typeface="Consolas" panose="020B0609020204030204" pitchFamily="49" charset="0"/>
              </a:rPr>
              <a:t>)/</a:t>
            </a:r>
            <a:r>
              <a:rPr lang="en-US" altLang="zh-CN" b="1" smtClean="0">
                <a:latin typeface="Consolas" panose="020B0609020204030204" pitchFamily="49" charset="0"/>
                <a:cs typeface="Consolas" panose="020B0609020204030204" pitchFamily="49" charset="0"/>
              </a:rPr>
              <a:t>2:0:pink</a:t>
            </a:r>
          </a:p>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6696744" cy="3687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8464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smtClean="0">
                <a:effectLst/>
              </a:rPr>
              <a:t>16:9</a:t>
            </a:r>
            <a:r>
              <a:rPr lang="zh-CN" altLang="zh-CN" b="1">
                <a:effectLst/>
              </a:rPr>
              <a:t>到</a:t>
            </a:r>
            <a:r>
              <a:rPr lang="en-US" altLang="zh-CN" b="1">
                <a:effectLst/>
              </a:rPr>
              <a:t>4:3</a:t>
            </a:r>
            <a:r>
              <a:rPr lang="zh-CN" altLang="zh-CN" b="1">
                <a:effectLst/>
              </a:rPr>
              <a:t/>
            </a:r>
            <a:br>
              <a:rPr lang="zh-CN" altLang="zh-CN" b="1">
                <a:effectLst/>
              </a:rPr>
            </a:br>
            <a:endParaRPr lang="zh-CN" altLang="en-US"/>
          </a:p>
        </p:txBody>
      </p:sp>
      <p:sp>
        <p:nvSpPr>
          <p:cNvPr id="3" name="内容占位符 2"/>
          <p:cNvSpPr>
            <a:spLocks noGrp="1"/>
          </p:cNvSpPr>
          <p:nvPr>
            <p:ph idx="1"/>
          </p:nvPr>
        </p:nvSpPr>
        <p:spPr/>
        <p:txBody>
          <a:bodyPr/>
          <a:lstStyle/>
          <a:p>
            <a:r>
              <a:rPr lang="zh-CN" altLang="zh-CN"/>
              <a:t>为了用</a:t>
            </a:r>
            <a:r>
              <a:rPr lang="en-US" altLang="zh-CN"/>
              <a:t>4:3</a:t>
            </a:r>
            <a:r>
              <a:rPr lang="zh-CN" altLang="zh-CN"/>
              <a:t>的横纵比来显示</a:t>
            </a:r>
            <a:r>
              <a:rPr lang="en-US" altLang="zh-CN"/>
              <a:t>16:9</a:t>
            </a:r>
            <a:r>
              <a:rPr lang="zh-CN" altLang="zh-CN"/>
              <a:t>的横纵比</a:t>
            </a:r>
            <a:r>
              <a:rPr lang="zh-CN" altLang="zh-CN" smtClean="0"/>
              <a:t>，填充</a:t>
            </a:r>
            <a:r>
              <a:rPr lang="zh-CN" altLang="zh-CN"/>
              <a:t>输入文件的垂直两边</a:t>
            </a:r>
            <a:r>
              <a:rPr lang="zh-CN" altLang="zh-CN" smtClean="0"/>
              <a:t>，宽度</a:t>
            </a:r>
            <a:r>
              <a:rPr lang="zh-CN" altLang="zh-CN"/>
              <a:t>保持</a:t>
            </a:r>
            <a:r>
              <a:rPr lang="zh-CN" altLang="zh-CN" smtClean="0"/>
              <a:t>不变</a:t>
            </a:r>
            <a:r>
              <a:rPr lang="zh-CN" altLang="en-US" smtClean="0"/>
              <a:t>，</a:t>
            </a:r>
            <a:r>
              <a:rPr lang="zh-CN" altLang="zh-CN" smtClean="0"/>
              <a:t>高度</a:t>
            </a:r>
            <a:r>
              <a:rPr lang="zh-CN" altLang="zh-CN"/>
              <a:t>是宽度的</a:t>
            </a:r>
            <a:r>
              <a:rPr lang="en-US" altLang="zh-CN"/>
              <a:t>3/4</a:t>
            </a:r>
            <a:r>
              <a:rPr lang="zh-CN" altLang="zh-CN" smtClean="0"/>
              <a:t>，</a:t>
            </a:r>
            <a:r>
              <a:rPr lang="en-US" altLang="zh-CN" smtClean="0"/>
              <a:t>y</a:t>
            </a:r>
            <a:r>
              <a:rPr lang="zh-CN" altLang="zh-CN"/>
              <a:t>值（输入文件的垂直偏移量）</a:t>
            </a:r>
            <a:r>
              <a:rPr lang="zh-CN" altLang="zh-CN" smtClean="0"/>
              <a:t>是</a:t>
            </a:r>
            <a:r>
              <a:rPr lang="zh-CN" altLang="en-US" smtClean="0"/>
              <a:t>由</a:t>
            </a:r>
            <a:r>
              <a:rPr lang="zh-CN" altLang="zh-CN" smtClean="0"/>
              <a:t>一</a:t>
            </a:r>
            <a:r>
              <a:rPr lang="zh-CN" altLang="zh-CN"/>
              <a:t>个表达式</a:t>
            </a:r>
            <a:r>
              <a:rPr lang="zh-CN" altLang="zh-CN">
                <a:solidFill>
                  <a:srgbClr val="FF0000"/>
                </a:solidFill>
              </a:rPr>
              <a:t>（</a:t>
            </a:r>
            <a:r>
              <a:rPr lang="en-US" altLang="zh-CN" err="1">
                <a:solidFill>
                  <a:srgbClr val="FF0000"/>
                </a:solidFill>
              </a:rPr>
              <a:t>output_height-input_height</a:t>
            </a:r>
            <a:r>
              <a:rPr lang="zh-CN" altLang="zh-CN">
                <a:solidFill>
                  <a:srgbClr val="FF0000"/>
                </a:solidFill>
              </a:rPr>
              <a:t>）</a:t>
            </a:r>
            <a:r>
              <a:rPr lang="en-US" altLang="zh-CN">
                <a:solidFill>
                  <a:srgbClr val="FF0000"/>
                </a:solidFill>
              </a:rPr>
              <a:t>/2</a:t>
            </a:r>
            <a:r>
              <a:rPr lang="zh-CN" altLang="zh-CN"/>
              <a:t>计算出来</a:t>
            </a:r>
            <a:r>
              <a:rPr lang="zh-CN" altLang="zh-CN" smtClean="0"/>
              <a:t>的</a:t>
            </a:r>
            <a:r>
              <a:rPr lang="zh-CN" altLang="en-US" smtClean="0"/>
              <a:t>。</a:t>
            </a:r>
            <a:endParaRPr lang="en-US" altLang="zh-CN" smtClean="0"/>
          </a:p>
          <a:p>
            <a:endParaRPr lang="en-US" altLang="zh-CN"/>
          </a:p>
          <a:p>
            <a:r>
              <a:rPr lang="en-US" altLang="zh-CN" smtClean="0"/>
              <a:t>16:9</a:t>
            </a:r>
            <a:r>
              <a:rPr lang="zh-CN" altLang="en-US" smtClean="0"/>
              <a:t>到</a:t>
            </a:r>
            <a:r>
              <a:rPr lang="en-US" altLang="zh-CN" smtClean="0"/>
              <a:t>4:3</a:t>
            </a:r>
            <a:r>
              <a:rPr lang="zh-CN" altLang="en-US" smtClean="0"/>
              <a:t>的通用命令</a:t>
            </a:r>
            <a:r>
              <a:rPr lang="zh-CN" altLang="zh-CN" smtClean="0"/>
              <a:t>：</a:t>
            </a:r>
            <a:endParaRPr lang="zh-CN" altLang="zh-CN"/>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i="1">
                <a:latin typeface="Consolas" panose="020B0609020204030204" pitchFamily="49" charset="0"/>
                <a:cs typeface="Consolas" panose="020B0609020204030204" pitchFamily="49" charset="0"/>
              </a:rPr>
              <a:t>input</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pad=</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iw</a:t>
            </a:r>
            <a:r>
              <a:rPr lang="en-US" altLang="zh-CN" b="1">
                <a:latin typeface="Consolas" panose="020B0609020204030204" pitchFamily="49" charset="0"/>
                <a:cs typeface="Consolas" panose="020B0609020204030204" pitchFamily="49" charset="0"/>
              </a:rPr>
              <a:t>*3/4:0:(oh-</a:t>
            </a:r>
            <a:r>
              <a:rPr lang="en-US" altLang="zh-CN" b="1" err="1">
                <a:latin typeface="Consolas" panose="020B0609020204030204" pitchFamily="49" charset="0"/>
                <a:cs typeface="Consolas" panose="020B0609020204030204" pitchFamily="49" charset="0"/>
              </a:rPr>
              <a:t>ih</a:t>
            </a:r>
            <a:r>
              <a:rPr lang="en-US" altLang="zh-CN" b="1">
                <a:latin typeface="Consolas" panose="020B0609020204030204" pitchFamily="49" charset="0"/>
                <a:cs typeface="Consolas" panose="020B0609020204030204" pitchFamily="49" charset="0"/>
              </a:rPr>
              <a:t>)/2:</a:t>
            </a:r>
            <a:r>
              <a:rPr lang="en-US" altLang="zh-CN" b="1" i="1">
                <a:latin typeface="Consolas" panose="020B0609020204030204" pitchFamily="49" charset="0"/>
                <a:cs typeface="Consolas" panose="020B0609020204030204" pitchFamily="49" charset="0"/>
              </a:rPr>
              <a:t>color</a:t>
            </a:r>
            <a:r>
              <a:rPr lang="en-US" altLang="zh-CN" b="1">
                <a:latin typeface="Consolas" panose="020B0609020204030204" pitchFamily="49" charset="0"/>
                <a:cs typeface="Consolas" panose="020B0609020204030204" pitchFamily="49" charset="0"/>
              </a:rPr>
              <a:t> </a:t>
            </a:r>
            <a:r>
              <a:rPr lang="en-US" altLang="zh-CN" b="1" i="1">
                <a:latin typeface="Consolas" panose="020B0609020204030204" pitchFamily="49" charset="0"/>
                <a:cs typeface="Consolas" panose="020B0609020204030204" pitchFamily="49" charset="0"/>
              </a:rPr>
              <a:t>output</a:t>
            </a:r>
            <a:endParaRPr lang="zh-CN" altLang="zh-CN" i="1">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32694445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举例</a:t>
            </a:r>
            <a:endParaRPr lang="zh-CN" altLang="en-US"/>
          </a:p>
        </p:txBody>
      </p:sp>
      <p:sp>
        <p:nvSpPr>
          <p:cNvPr id="3" name="内容占位符 2"/>
          <p:cNvSpPr>
            <a:spLocks noGrp="1"/>
          </p:cNvSpPr>
          <p:nvPr>
            <p:ph idx="1"/>
          </p:nvPr>
        </p:nvSpPr>
        <p:spPr/>
        <p:txBody>
          <a:bodyPr/>
          <a:lstStyle/>
          <a:p>
            <a:r>
              <a:rPr lang="en-US" altLang="zh-CN" b="1" err="1">
                <a:latin typeface="Consolas" panose="020B0609020204030204" pitchFamily="49" charset="0"/>
                <a:cs typeface="Consolas" panose="020B0609020204030204" pitchFamily="49" charset="0"/>
              </a:rPr>
              <a:t>ffplay</a:t>
            </a:r>
            <a:r>
              <a:rPr lang="en-US" altLang="zh-CN" b="1">
                <a:latin typeface="Consolas" panose="020B0609020204030204" pitchFamily="49" charset="0"/>
                <a:cs typeface="Consolas" panose="020B0609020204030204" pitchFamily="49" charset="0"/>
              </a:rPr>
              <a:t>  -f </a:t>
            </a:r>
            <a:r>
              <a:rPr lang="en-US" altLang="zh-CN" b="1" err="1">
                <a:latin typeface="Consolas" panose="020B0609020204030204" pitchFamily="49" charset="0"/>
                <a:cs typeface="Consolas" panose="020B0609020204030204" pitchFamily="49" charset="0"/>
              </a:rPr>
              <a:t>lavfi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testsrc</a:t>
            </a:r>
            <a:r>
              <a:rPr lang="en-US" altLang="zh-CN" b="1">
                <a:latin typeface="Consolas" panose="020B0609020204030204" pitchFamily="49" charset="0"/>
                <a:cs typeface="Consolas" panose="020B0609020204030204" pitchFamily="49" charset="0"/>
              </a:rPr>
              <a:t>=size=320x180 -</a:t>
            </a:r>
            <a:r>
              <a:rPr lang="en-US" altLang="zh-CN" b="1" err="1" smtClean="0">
                <a:latin typeface="Consolas" panose="020B0609020204030204" pitchFamily="49" charset="0"/>
                <a:cs typeface="Consolas" panose="020B0609020204030204" pitchFamily="49" charset="0"/>
              </a:rPr>
              <a:t>vf</a:t>
            </a:r>
            <a:r>
              <a:rPr lang="en-US" altLang="zh-CN" b="1" smtClean="0">
                <a:latin typeface="Consolas" panose="020B0609020204030204" pitchFamily="49" charset="0"/>
                <a:cs typeface="Consolas" panose="020B0609020204030204" pitchFamily="49" charset="0"/>
              </a:rPr>
              <a:t> pad=</a:t>
            </a:r>
            <a:r>
              <a:rPr lang="en-US" altLang="zh-CN" b="1" err="1" smtClean="0">
                <a:latin typeface="Consolas" panose="020B0609020204030204" pitchFamily="49" charset="0"/>
                <a:cs typeface="Consolas" panose="020B0609020204030204" pitchFamily="49" charset="0"/>
              </a:rPr>
              <a:t>iw:iw</a:t>
            </a:r>
            <a:r>
              <a:rPr lang="en-US" altLang="zh-CN" b="1" smtClean="0">
                <a:latin typeface="Consolas" panose="020B0609020204030204" pitchFamily="49" charset="0"/>
                <a:cs typeface="Consolas" panose="020B0609020204030204" pitchFamily="49" charset="0"/>
              </a:rPr>
              <a:t>*3/4:0</a:t>
            </a:r>
            <a:r>
              <a:rPr lang="en-US" altLang="zh-CN" b="1">
                <a:latin typeface="Consolas" panose="020B0609020204030204" pitchFamily="49" charset="0"/>
                <a:cs typeface="Consolas" panose="020B0609020204030204" pitchFamily="49" charset="0"/>
              </a:rPr>
              <a:t>:(oh-</a:t>
            </a:r>
            <a:r>
              <a:rPr lang="en-US" altLang="zh-CN" b="1" err="1">
                <a:latin typeface="Consolas" panose="020B0609020204030204" pitchFamily="49" charset="0"/>
                <a:cs typeface="Consolas" panose="020B0609020204030204" pitchFamily="49" charset="0"/>
              </a:rPr>
              <a:t>ih</a:t>
            </a:r>
            <a:r>
              <a:rPr lang="en-US" altLang="zh-CN" b="1">
                <a:latin typeface="Consolas" panose="020B0609020204030204" pitchFamily="49" charset="0"/>
                <a:cs typeface="Consolas" panose="020B0609020204030204" pitchFamily="49" charset="0"/>
              </a:rPr>
              <a:t>)/</a:t>
            </a:r>
            <a:r>
              <a:rPr lang="en-US" altLang="zh-CN" b="1" smtClean="0">
                <a:latin typeface="Consolas" panose="020B0609020204030204" pitchFamily="49" charset="0"/>
                <a:cs typeface="Consolas" panose="020B0609020204030204" pitchFamily="49" charset="0"/>
              </a:rPr>
              <a:t>2:pink</a:t>
            </a:r>
          </a:p>
          <a:p>
            <a:endParaRPr lang="en-US" altLang="zh-CN" b="1" i="1" u="sng"/>
          </a:p>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780929"/>
            <a:ext cx="4392488"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1375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style.rotation</p:attrName>
                                        </p:attrNameLst>
                                      </p:cBhvr>
                                      <p:tavLst>
                                        <p:tav tm="0">
                                          <p:val>
                                            <p:fltVal val="90"/>
                                          </p:val>
                                        </p:tav>
                                        <p:tav tm="100000">
                                          <p:val>
                                            <p:fltVal val="0"/>
                                          </p:val>
                                        </p:tav>
                                      </p:tavLst>
                                    </p:anim>
                                    <p:animEffect transition="in" filter="fade">
                                      <p:cBhvr>
                                        <p:cTn id="10"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907504"/>
          </a:xfrm>
        </p:spPr>
        <p:txBody>
          <a:bodyPr/>
          <a:lstStyle/>
          <a:p>
            <a:r>
              <a:rPr lang="zh-CN" altLang="en-US" smtClean="0"/>
              <a:t>术语</a:t>
            </a:r>
            <a:endParaRPr lang="zh-CN" altLang="en-US"/>
          </a:p>
        </p:txBody>
      </p:sp>
      <p:sp>
        <p:nvSpPr>
          <p:cNvPr id="3" name="内容占位符 2"/>
          <p:cNvSpPr>
            <a:spLocks noGrp="1"/>
          </p:cNvSpPr>
          <p:nvPr>
            <p:ph idx="1"/>
          </p:nvPr>
        </p:nvSpPr>
        <p:spPr>
          <a:xfrm>
            <a:off x="467544" y="1340768"/>
            <a:ext cx="8229600" cy="5112568"/>
          </a:xfrm>
        </p:spPr>
        <p:txBody>
          <a:bodyPr>
            <a:normAutofit lnSpcReduction="10000"/>
          </a:bodyPr>
          <a:lstStyle/>
          <a:p>
            <a:r>
              <a:rPr lang="zh-CN" altLang="en-US" sz="2000" smtClean="0"/>
              <a:t>容器</a:t>
            </a:r>
            <a:r>
              <a:rPr lang="en-US" altLang="zh-CN" sz="2000" smtClean="0"/>
              <a:t>(</a:t>
            </a:r>
            <a:r>
              <a:rPr lang="en-US" altLang="zh-CN" sz="2000"/>
              <a:t>Container</a:t>
            </a:r>
            <a:r>
              <a:rPr lang="en-US" altLang="zh-CN" sz="2000" smtClean="0"/>
              <a:t>)</a:t>
            </a:r>
          </a:p>
          <a:p>
            <a:pPr lvl="1"/>
            <a:r>
              <a:rPr lang="zh-CN" altLang="en-US" sz="2000" smtClean="0"/>
              <a:t>容器就是</a:t>
            </a:r>
            <a:r>
              <a:rPr lang="zh-CN" altLang="en-US" sz="2000"/>
              <a:t>一种文件</a:t>
            </a:r>
            <a:r>
              <a:rPr lang="zh-CN" altLang="en-US" sz="2000" smtClean="0"/>
              <a:t>格式，比如</a:t>
            </a:r>
            <a:r>
              <a:rPr lang="en-US" altLang="zh-CN" sz="2000" err="1" smtClean="0"/>
              <a:t>flv</a:t>
            </a:r>
            <a:r>
              <a:rPr lang="zh-CN" altLang="en-US" sz="2000" smtClean="0"/>
              <a:t>，</a:t>
            </a:r>
            <a:r>
              <a:rPr lang="en-US" altLang="zh-CN" sz="2000" err="1" smtClean="0"/>
              <a:t>mkv</a:t>
            </a:r>
            <a:r>
              <a:rPr lang="zh-CN" altLang="en-US" sz="2000"/>
              <a:t>等。包含下面</a:t>
            </a:r>
            <a:r>
              <a:rPr lang="en-US" altLang="zh-CN" sz="2000"/>
              <a:t>5</a:t>
            </a:r>
            <a:r>
              <a:rPr lang="zh-CN" altLang="en-US" sz="2000"/>
              <a:t>种流以及文件头</a:t>
            </a:r>
            <a:r>
              <a:rPr lang="zh-CN" altLang="en-US" sz="2000" smtClean="0"/>
              <a:t>信息。</a:t>
            </a:r>
            <a:endParaRPr lang="en-US" altLang="zh-CN" sz="2000" smtClean="0"/>
          </a:p>
          <a:p>
            <a:r>
              <a:rPr lang="zh-CN" altLang="en-US" sz="2000" smtClean="0"/>
              <a:t>流</a:t>
            </a:r>
            <a:r>
              <a:rPr lang="en-US" altLang="zh-CN" sz="2000" smtClean="0"/>
              <a:t>(Stream)</a:t>
            </a:r>
          </a:p>
          <a:p>
            <a:pPr lvl="1"/>
            <a:r>
              <a:rPr lang="zh-CN" altLang="en-US" sz="2000"/>
              <a:t>是一种视频数据信息的传输</a:t>
            </a:r>
            <a:r>
              <a:rPr lang="zh-CN" altLang="en-US" sz="2000" smtClean="0"/>
              <a:t>方式，</a:t>
            </a:r>
            <a:r>
              <a:rPr lang="en-US" altLang="zh-CN" sz="2000" smtClean="0"/>
              <a:t>5</a:t>
            </a:r>
            <a:r>
              <a:rPr lang="zh-CN" altLang="en-US" sz="2000" smtClean="0"/>
              <a:t>种流：音频，视频，字幕，附件，数据。</a:t>
            </a:r>
            <a:endParaRPr lang="en-US" altLang="zh-CN" sz="2000" smtClean="0"/>
          </a:p>
          <a:p>
            <a:r>
              <a:rPr lang="zh-CN" altLang="en-US" sz="2000" smtClean="0"/>
              <a:t>帧</a:t>
            </a:r>
            <a:r>
              <a:rPr lang="en-US" altLang="zh-CN" sz="2000" smtClean="0"/>
              <a:t>(Frame)</a:t>
            </a:r>
          </a:p>
          <a:p>
            <a:pPr lvl="1"/>
            <a:r>
              <a:rPr lang="zh-CN" altLang="en-US" sz="2000"/>
              <a:t>帧代表一幅静止的</a:t>
            </a:r>
            <a:r>
              <a:rPr lang="zh-CN" altLang="en-US" sz="2000" smtClean="0"/>
              <a:t>图像，分为</a:t>
            </a:r>
            <a:r>
              <a:rPr lang="en-US" altLang="zh-CN" sz="2000" smtClean="0"/>
              <a:t>I</a:t>
            </a:r>
            <a:r>
              <a:rPr lang="zh-CN" altLang="en-US" sz="2000" smtClean="0"/>
              <a:t>帧，</a:t>
            </a:r>
            <a:r>
              <a:rPr lang="en-US" altLang="zh-CN" sz="2000" smtClean="0"/>
              <a:t>P</a:t>
            </a:r>
            <a:r>
              <a:rPr lang="zh-CN" altLang="en-US" sz="2000" smtClean="0"/>
              <a:t>帧，</a:t>
            </a:r>
            <a:r>
              <a:rPr lang="en-US" altLang="zh-CN" sz="2000" smtClean="0"/>
              <a:t>B</a:t>
            </a:r>
            <a:r>
              <a:rPr lang="zh-CN" altLang="en-US" sz="2000" smtClean="0"/>
              <a:t>帧。</a:t>
            </a:r>
            <a:endParaRPr lang="en-US" altLang="zh-CN" sz="2000" smtClean="0"/>
          </a:p>
          <a:p>
            <a:r>
              <a:rPr lang="zh-CN" altLang="en-US" sz="2000" smtClean="0"/>
              <a:t>编解码器</a:t>
            </a:r>
            <a:r>
              <a:rPr lang="en-US" altLang="zh-CN" sz="2000" smtClean="0"/>
              <a:t>(Codec)</a:t>
            </a:r>
          </a:p>
          <a:p>
            <a:pPr lvl="1"/>
            <a:r>
              <a:rPr lang="zh-CN" altLang="en-US" sz="2000" smtClean="0"/>
              <a:t>是对视频</a:t>
            </a:r>
            <a:r>
              <a:rPr lang="zh-CN" altLang="en-US" sz="2000"/>
              <a:t>进行压缩或者解</a:t>
            </a:r>
            <a:r>
              <a:rPr lang="zh-CN" altLang="en-US" sz="2000" smtClean="0"/>
              <a:t>压缩，</a:t>
            </a:r>
            <a:r>
              <a:rPr lang="en-US" altLang="zh-CN" sz="2000" smtClean="0"/>
              <a:t>CODEC </a:t>
            </a:r>
            <a:r>
              <a:rPr lang="en-US" altLang="zh-CN" sz="2000"/>
              <a:t>=</a:t>
            </a:r>
            <a:r>
              <a:rPr lang="en-US" altLang="zh-CN" sz="2000" err="1"/>
              <a:t>COde</a:t>
            </a:r>
            <a:r>
              <a:rPr lang="en-US" altLang="zh-CN" sz="2000"/>
              <a:t> </a:t>
            </a:r>
            <a:r>
              <a:rPr lang="zh-CN" altLang="en-US" sz="2000"/>
              <a:t>（编码） </a:t>
            </a:r>
            <a:r>
              <a:rPr lang="en-US" altLang="zh-CN" sz="2000"/>
              <a:t>+</a:t>
            </a:r>
            <a:r>
              <a:rPr lang="en-US" altLang="zh-CN" sz="2000" err="1"/>
              <a:t>DECode</a:t>
            </a:r>
            <a:r>
              <a:rPr lang="zh-CN" altLang="en-US" sz="2000"/>
              <a:t>（解码）</a:t>
            </a:r>
            <a:endParaRPr lang="en-US" altLang="zh-CN" sz="2000" smtClean="0"/>
          </a:p>
          <a:p>
            <a:r>
              <a:rPr lang="zh-CN" altLang="en-US" sz="2000" smtClean="0"/>
              <a:t>复用</a:t>
            </a:r>
            <a:r>
              <a:rPr lang="en-US" altLang="zh-CN" sz="2000"/>
              <a:t>/</a:t>
            </a:r>
            <a:r>
              <a:rPr lang="zh-CN" altLang="en-US" sz="2000"/>
              <a:t>解</a:t>
            </a:r>
            <a:r>
              <a:rPr lang="zh-CN" altLang="en-US" sz="2000" smtClean="0"/>
              <a:t>复用</a:t>
            </a:r>
            <a:r>
              <a:rPr lang="en-US" altLang="zh-CN" sz="2000"/>
              <a:t>(</a:t>
            </a:r>
            <a:r>
              <a:rPr lang="en-US" altLang="zh-CN" sz="2000" smtClean="0"/>
              <a:t>mux/</a:t>
            </a:r>
            <a:r>
              <a:rPr lang="en-US" altLang="zh-CN" sz="2000" err="1" smtClean="0"/>
              <a:t>demux</a:t>
            </a:r>
            <a:r>
              <a:rPr lang="en-US" altLang="zh-CN" sz="2000" smtClean="0"/>
              <a:t>)</a:t>
            </a:r>
          </a:p>
          <a:p>
            <a:pPr lvl="1"/>
            <a:r>
              <a:rPr lang="zh-CN" altLang="en-US" sz="2000"/>
              <a:t>把不同的流按照某种容器的规则放入容器，这种行为叫做复用（</a:t>
            </a:r>
            <a:r>
              <a:rPr lang="en-US" altLang="zh-CN" sz="2000"/>
              <a:t>mux</a:t>
            </a:r>
            <a:r>
              <a:rPr lang="zh-CN" altLang="en-US" sz="2000"/>
              <a:t>）</a:t>
            </a:r>
            <a:endParaRPr lang="en-US" altLang="zh-CN" sz="2000"/>
          </a:p>
          <a:p>
            <a:pPr lvl="1"/>
            <a:r>
              <a:rPr lang="zh-CN" altLang="en-US" sz="2000"/>
              <a:t>把不同的流从某种容器中解析出来，这种行为叫做解复用</a:t>
            </a:r>
            <a:r>
              <a:rPr lang="en-US" altLang="zh-CN" sz="2000"/>
              <a:t>(</a:t>
            </a:r>
            <a:r>
              <a:rPr lang="en-US" altLang="zh-CN" sz="2000" err="1"/>
              <a:t>demux</a:t>
            </a:r>
            <a:r>
              <a:rPr lang="en-US" altLang="zh-CN" sz="2000" smtClean="0"/>
              <a:t>)</a:t>
            </a:r>
          </a:p>
          <a:p>
            <a:endParaRPr lang="en-US" altLang="zh-CN" smtClean="0"/>
          </a:p>
          <a:p>
            <a:pPr lvl="1"/>
            <a:endParaRPr lang="en-US" altLang="zh-CN" smtClean="0"/>
          </a:p>
        </p:txBody>
      </p:sp>
    </p:spTree>
    <p:extLst>
      <p:ext uri="{BB962C8B-B14F-4D97-AF65-F5344CB8AC3E}">
        <p14:creationId xmlns:p14="http://schemas.microsoft.com/office/powerpoint/2010/main" val="18841508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第六部分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smtClean="0"/>
              <a:t>翻转和旋转</a:t>
            </a:r>
            <a:endParaRPr lang="zh-CN" altLang="en-US" sz="4800" b="1"/>
          </a:p>
        </p:txBody>
      </p:sp>
    </p:spTree>
    <p:extLst>
      <p:ext uri="{BB962C8B-B14F-4D97-AF65-F5344CB8AC3E}">
        <p14:creationId xmlns:p14="http://schemas.microsoft.com/office/powerpoint/2010/main" val="32256068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翻转</a:t>
            </a:r>
            <a:endParaRPr lang="zh-CN" altLang="en-US"/>
          </a:p>
        </p:txBody>
      </p:sp>
      <p:sp>
        <p:nvSpPr>
          <p:cNvPr id="3" name="内容占位符 2"/>
          <p:cNvSpPr>
            <a:spLocks noGrp="1"/>
          </p:cNvSpPr>
          <p:nvPr>
            <p:ph idx="1"/>
          </p:nvPr>
        </p:nvSpPr>
        <p:spPr/>
        <p:txBody>
          <a:bodyPr/>
          <a:lstStyle/>
          <a:p>
            <a:r>
              <a:rPr lang="zh-CN" altLang="en-US" b="1"/>
              <a:t>水平翻转语法</a:t>
            </a:r>
            <a:r>
              <a:rPr lang="en-US" altLang="zh-CN" b="1"/>
              <a:t>: -</a:t>
            </a:r>
            <a:r>
              <a:rPr lang="en-US" altLang="zh-CN" b="1" err="1"/>
              <a:t>vf</a:t>
            </a:r>
            <a:r>
              <a:rPr lang="en-US" altLang="zh-CN" b="1"/>
              <a:t> </a:t>
            </a:r>
            <a:r>
              <a:rPr lang="en-US" altLang="zh-CN" b="1" err="1" smtClean="0"/>
              <a:t>hflip</a:t>
            </a:r>
            <a:endParaRPr lang="en-US" altLang="zh-CN" b="1" smtClean="0"/>
          </a:p>
          <a:p>
            <a:r>
              <a:rPr lang="en-US" altLang="zh-CN" b="1" err="1">
                <a:latin typeface="Consolas" panose="020B0609020204030204" pitchFamily="49" charset="0"/>
                <a:cs typeface="Consolas" panose="020B0609020204030204" pitchFamily="49" charset="0"/>
              </a:rPr>
              <a:t>ffplay</a:t>
            </a:r>
            <a:r>
              <a:rPr lang="en-US" altLang="zh-CN" b="1">
                <a:latin typeface="Consolas" panose="020B0609020204030204" pitchFamily="49" charset="0"/>
                <a:cs typeface="Consolas" panose="020B0609020204030204" pitchFamily="49" charset="0"/>
              </a:rPr>
              <a:t> -f </a:t>
            </a:r>
            <a:r>
              <a:rPr lang="en-US" altLang="zh-CN" b="1" err="1">
                <a:latin typeface="Consolas" panose="020B0609020204030204" pitchFamily="49" charset="0"/>
                <a:cs typeface="Consolas" panose="020B0609020204030204" pitchFamily="49" charset="0"/>
              </a:rPr>
              <a:t>lavfi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testsrc</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a:t>
            </a:r>
            <a:r>
              <a:rPr lang="en-US" altLang="zh-CN" b="1" err="1">
                <a:solidFill>
                  <a:srgbClr val="FF0000"/>
                </a:solidFill>
                <a:latin typeface="Consolas" panose="020B0609020204030204" pitchFamily="49" charset="0"/>
                <a:cs typeface="Consolas" panose="020B0609020204030204" pitchFamily="49" charset="0"/>
              </a:rPr>
              <a:t>hflip</a:t>
            </a:r>
            <a:endParaRPr lang="zh-CN" altLang="zh-CN">
              <a:solidFill>
                <a:srgbClr val="FF0000"/>
              </a:solidFill>
              <a:latin typeface="Consolas" panose="020B0609020204030204" pitchFamily="49" charset="0"/>
              <a:cs typeface="Consolas" panose="020B0609020204030204" pitchFamily="49" charset="0"/>
            </a:endParaRPr>
          </a:p>
          <a:p>
            <a:endParaRPr lang="en-US" altLang="zh-CN" b="1"/>
          </a:p>
          <a:p>
            <a:endParaRPr lang="en-US" altLang="zh-CN" b="1" smtClean="0"/>
          </a:p>
          <a:p>
            <a:endParaRPr lang="en-US" altLang="zh-CN" b="1"/>
          </a:p>
          <a:p>
            <a:endParaRPr lang="en-US" altLang="zh-CN" b="1"/>
          </a:p>
          <a:p>
            <a:r>
              <a:rPr lang="zh-CN" altLang="en-US" b="1" smtClean="0"/>
              <a:t>垂直翻转语法：</a:t>
            </a:r>
            <a:r>
              <a:rPr lang="en-US" altLang="zh-CN" b="1"/>
              <a:t>-</a:t>
            </a:r>
            <a:r>
              <a:rPr lang="en-US" altLang="zh-CN" b="1" err="1"/>
              <a:t>vf</a:t>
            </a:r>
            <a:r>
              <a:rPr lang="en-US" altLang="zh-CN" b="1"/>
              <a:t> </a:t>
            </a:r>
            <a:r>
              <a:rPr lang="en-US" altLang="zh-CN" b="1" err="1" smtClean="0"/>
              <a:t>vflip</a:t>
            </a:r>
            <a:endParaRPr lang="en-US" altLang="zh-CN" b="1" smtClean="0"/>
          </a:p>
          <a:p>
            <a:r>
              <a:rPr lang="en-US" altLang="zh-CN" b="1" err="1">
                <a:latin typeface="Consolas" panose="020B0609020204030204" pitchFamily="49" charset="0"/>
                <a:cs typeface="Consolas" panose="020B0609020204030204" pitchFamily="49" charset="0"/>
              </a:rPr>
              <a:t>ffplay</a:t>
            </a:r>
            <a:r>
              <a:rPr lang="en-US" altLang="zh-CN" b="1">
                <a:latin typeface="Consolas" panose="020B0609020204030204" pitchFamily="49" charset="0"/>
                <a:cs typeface="Consolas" panose="020B0609020204030204" pitchFamily="49" charset="0"/>
              </a:rPr>
              <a:t> -f </a:t>
            </a:r>
            <a:r>
              <a:rPr lang="en-US" altLang="zh-CN" b="1" err="1">
                <a:latin typeface="Consolas" panose="020B0609020204030204" pitchFamily="49" charset="0"/>
                <a:cs typeface="Consolas" panose="020B0609020204030204" pitchFamily="49" charset="0"/>
              </a:rPr>
              <a:t>lavfi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testsrc</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a:t>
            </a:r>
            <a:r>
              <a:rPr lang="en-US" altLang="zh-CN" b="1" err="1">
                <a:solidFill>
                  <a:srgbClr val="FF0000"/>
                </a:solidFill>
                <a:latin typeface="Consolas" panose="020B0609020204030204" pitchFamily="49" charset="0"/>
                <a:cs typeface="Consolas" panose="020B0609020204030204" pitchFamily="49" charset="0"/>
              </a:rPr>
              <a:t>v</a:t>
            </a:r>
            <a:r>
              <a:rPr lang="en-US" altLang="zh-CN" b="1" err="1" smtClean="0">
                <a:solidFill>
                  <a:srgbClr val="FF0000"/>
                </a:solidFill>
                <a:latin typeface="Consolas" panose="020B0609020204030204" pitchFamily="49" charset="0"/>
                <a:cs typeface="Consolas" panose="020B0609020204030204" pitchFamily="49" charset="0"/>
              </a:rPr>
              <a:t>flip</a:t>
            </a:r>
            <a:endParaRPr lang="zh-CN" altLang="zh-CN">
              <a:solidFill>
                <a:srgbClr val="FF0000"/>
              </a:solidFill>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31500843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旋转</a:t>
            </a:r>
          </a:p>
        </p:txBody>
      </p:sp>
      <p:sp>
        <p:nvSpPr>
          <p:cNvPr id="3" name="内容占位符 2"/>
          <p:cNvSpPr>
            <a:spLocks noGrp="1"/>
          </p:cNvSpPr>
          <p:nvPr>
            <p:ph idx="1"/>
          </p:nvPr>
        </p:nvSpPr>
        <p:spPr/>
        <p:txBody>
          <a:bodyPr/>
          <a:lstStyle/>
          <a:p>
            <a:r>
              <a:rPr lang="zh-CN" altLang="en-US" smtClean="0"/>
              <a:t>语法：</a:t>
            </a:r>
            <a:r>
              <a:rPr lang="en-US" altLang="zh-CN" smtClean="0">
                <a:latin typeface="Consolas" panose="020B0609020204030204" pitchFamily="49" charset="0"/>
                <a:cs typeface="Consolas" panose="020B0609020204030204" pitchFamily="49" charset="0"/>
              </a:rPr>
              <a:t>transpose={0,1,2,3}</a:t>
            </a:r>
          </a:p>
          <a:p>
            <a:r>
              <a:rPr lang="en-US" altLang="zh-CN" smtClean="0">
                <a:latin typeface="Consolas" panose="020B0609020204030204" pitchFamily="49" charset="0"/>
                <a:cs typeface="Consolas" panose="020B0609020204030204" pitchFamily="49" charset="0"/>
              </a:rPr>
              <a:t>0:</a:t>
            </a:r>
            <a:r>
              <a:rPr lang="zh-CN" altLang="en-US" smtClean="0">
                <a:latin typeface="Consolas" panose="020B0609020204030204" pitchFamily="49" charset="0"/>
                <a:cs typeface="Consolas" panose="020B0609020204030204" pitchFamily="49" charset="0"/>
              </a:rPr>
              <a:t>逆时针旋转</a:t>
            </a:r>
            <a:r>
              <a:rPr lang="en-US" altLang="zh-CN" smtClean="0">
                <a:latin typeface="Consolas" panose="020B0609020204030204" pitchFamily="49" charset="0"/>
                <a:cs typeface="Consolas" panose="020B0609020204030204" pitchFamily="49" charset="0"/>
              </a:rPr>
              <a:t>90°</a:t>
            </a:r>
            <a:r>
              <a:rPr lang="zh-CN" altLang="en-US" smtClean="0">
                <a:latin typeface="Consolas" panose="020B0609020204030204" pitchFamily="49" charset="0"/>
                <a:cs typeface="Consolas" panose="020B0609020204030204" pitchFamily="49" charset="0"/>
              </a:rPr>
              <a:t>然后垂直翻转</a:t>
            </a:r>
            <a:endParaRPr lang="en-US" altLang="zh-CN" smtClean="0">
              <a:latin typeface="Consolas" panose="020B0609020204030204" pitchFamily="49" charset="0"/>
              <a:cs typeface="Consolas" panose="020B0609020204030204" pitchFamily="49" charset="0"/>
            </a:endParaRPr>
          </a:p>
          <a:p>
            <a:r>
              <a:rPr lang="en-US" altLang="zh-CN" smtClean="0">
                <a:latin typeface="Consolas" panose="020B0609020204030204" pitchFamily="49" charset="0"/>
                <a:cs typeface="Consolas" panose="020B0609020204030204" pitchFamily="49" charset="0"/>
              </a:rPr>
              <a:t>1:</a:t>
            </a:r>
            <a:r>
              <a:rPr lang="zh-CN" altLang="en-US" smtClean="0">
                <a:latin typeface="Consolas" panose="020B0609020204030204" pitchFamily="49" charset="0"/>
                <a:cs typeface="Consolas" panose="020B0609020204030204" pitchFamily="49" charset="0"/>
              </a:rPr>
              <a:t>顺时针旋转</a:t>
            </a:r>
            <a:r>
              <a:rPr lang="en-US" altLang="zh-CN" smtClean="0">
                <a:latin typeface="Consolas" panose="020B0609020204030204" pitchFamily="49" charset="0"/>
                <a:cs typeface="Consolas" panose="020B0609020204030204" pitchFamily="49" charset="0"/>
              </a:rPr>
              <a:t>90°</a:t>
            </a:r>
          </a:p>
          <a:p>
            <a:r>
              <a:rPr lang="en-US" altLang="zh-CN" smtClean="0">
                <a:latin typeface="Consolas" panose="020B0609020204030204" pitchFamily="49" charset="0"/>
                <a:cs typeface="Consolas" panose="020B0609020204030204" pitchFamily="49" charset="0"/>
              </a:rPr>
              <a:t>2:</a:t>
            </a:r>
            <a:r>
              <a:rPr lang="zh-CN" altLang="en-US" smtClean="0">
                <a:latin typeface="Consolas" panose="020B0609020204030204" pitchFamily="49" charset="0"/>
                <a:cs typeface="Consolas" panose="020B0609020204030204" pitchFamily="49" charset="0"/>
              </a:rPr>
              <a:t>逆时针旋转</a:t>
            </a:r>
            <a:r>
              <a:rPr lang="en-US" altLang="zh-CN" smtClean="0">
                <a:latin typeface="Consolas" panose="020B0609020204030204" pitchFamily="49" charset="0"/>
                <a:cs typeface="Consolas" panose="020B0609020204030204" pitchFamily="49" charset="0"/>
              </a:rPr>
              <a:t>90°</a:t>
            </a:r>
          </a:p>
          <a:p>
            <a:r>
              <a:rPr lang="en-US" altLang="zh-CN" smtClean="0">
                <a:latin typeface="Consolas" panose="020B0609020204030204" pitchFamily="49" charset="0"/>
                <a:cs typeface="Consolas" panose="020B0609020204030204" pitchFamily="49" charset="0"/>
              </a:rPr>
              <a:t>3:</a:t>
            </a:r>
            <a:r>
              <a:rPr lang="zh-CN" altLang="en-US" smtClean="0">
                <a:latin typeface="Consolas" panose="020B0609020204030204" pitchFamily="49" charset="0"/>
                <a:cs typeface="Consolas" panose="020B0609020204030204" pitchFamily="49" charset="0"/>
              </a:rPr>
              <a:t>顺时针旋转</a:t>
            </a:r>
            <a:r>
              <a:rPr lang="en-US" altLang="zh-CN" smtClean="0">
                <a:latin typeface="Consolas" panose="020B0609020204030204" pitchFamily="49" charset="0"/>
                <a:cs typeface="Consolas" panose="020B0609020204030204" pitchFamily="49" charset="0"/>
              </a:rPr>
              <a:t>90°</a:t>
            </a:r>
            <a:r>
              <a:rPr lang="zh-CN" altLang="en-US" smtClean="0">
                <a:latin typeface="Consolas" panose="020B0609020204030204" pitchFamily="49" charset="0"/>
                <a:cs typeface="Consolas" panose="020B0609020204030204" pitchFamily="49" charset="0"/>
              </a:rPr>
              <a:t>然后水平翻转</a:t>
            </a:r>
            <a:endParaRPr lang="en-US" altLang="zh-CN">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63234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zh-CN" altLang="en-US"/>
              <a:t>七</a:t>
            </a:r>
            <a:r>
              <a:rPr lang="zh-CN" altLang="en-US" smtClean="0"/>
              <a:t>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b="1" smtClean="0"/>
              <a:t>模糊，锐化</a:t>
            </a:r>
            <a:endParaRPr lang="zh-CN" altLang="en-US" sz="4800" b="1"/>
          </a:p>
        </p:txBody>
      </p:sp>
    </p:spTree>
    <p:extLst>
      <p:ext uri="{BB962C8B-B14F-4D97-AF65-F5344CB8AC3E}">
        <p14:creationId xmlns:p14="http://schemas.microsoft.com/office/powerpoint/2010/main" val="32809823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模糊</a:t>
            </a:r>
            <a:endParaRPr lang="zh-CN" altLang="en-US"/>
          </a:p>
        </p:txBody>
      </p:sp>
      <p:sp>
        <p:nvSpPr>
          <p:cNvPr id="3" name="内容占位符 2"/>
          <p:cNvSpPr>
            <a:spLocks noGrp="1"/>
          </p:cNvSpPr>
          <p:nvPr>
            <p:ph idx="1"/>
          </p:nvPr>
        </p:nvSpPr>
        <p:spPr/>
        <p:txBody>
          <a:bodyPr/>
          <a:lstStyle/>
          <a:p>
            <a:r>
              <a:rPr lang="zh-CN" altLang="en-US" smtClean="0"/>
              <a:t>语法：</a:t>
            </a:r>
            <a:r>
              <a:rPr lang="en-US" altLang="zh-CN" err="1" smtClean="0"/>
              <a:t>boxblur</a:t>
            </a:r>
            <a:r>
              <a:rPr lang="en-US" altLang="zh-CN" smtClean="0"/>
              <a:t>=</a:t>
            </a:r>
            <a:r>
              <a:rPr lang="en-US" altLang="zh-CN" err="1" smtClean="0"/>
              <a:t>luma_r:luma_p</a:t>
            </a:r>
            <a:r>
              <a:rPr lang="en-US" altLang="zh-CN" smtClean="0"/>
              <a:t>[:</a:t>
            </a:r>
            <a:r>
              <a:rPr lang="en-US" altLang="zh-CN" err="1" smtClean="0"/>
              <a:t>chroma_r:chram_p</a:t>
            </a:r>
            <a:r>
              <a:rPr lang="en-US" altLang="zh-CN" smtClean="0"/>
              <a:t>[:</a:t>
            </a:r>
            <a:r>
              <a:rPr lang="en-US" altLang="zh-CN" err="1" smtClean="0"/>
              <a:t>alpha_r:alpha_p</a:t>
            </a:r>
            <a:r>
              <a:rPr lang="en-US" altLang="zh-CN" smtClean="0"/>
              <a:t>]]</a:t>
            </a:r>
          </a:p>
          <a:p>
            <a:r>
              <a:rPr lang="en-US" altLang="zh-CN" err="1">
                <a:latin typeface="Consolas" panose="020B0609020204030204" pitchFamily="49" charset="0"/>
                <a:cs typeface="Consolas" panose="020B0609020204030204" pitchFamily="49" charset="0"/>
              </a:rPr>
              <a:t>ffplay</a:t>
            </a:r>
            <a:r>
              <a:rPr lang="en-US" altLang="zh-CN">
                <a:latin typeface="Consolas" panose="020B0609020204030204" pitchFamily="49" charset="0"/>
                <a:cs typeface="Consolas" panose="020B0609020204030204" pitchFamily="49" charset="0"/>
              </a:rPr>
              <a:t> -f </a:t>
            </a:r>
            <a:r>
              <a:rPr lang="en-US" altLang="zh-CN" err="1" smtClean="0">
                <a:latin typeface="Consolas" panose="020B0609020204030204" pitchFamily="49" charset="0"/>
                <a:cs typeface="Consolas" panose="020B0609020204030204" pitchFamily="49" charset="0"/>
              </a:rPr>
              <a:t>lavfi</a:t>
            </a:r>
            <a:r>
              <a:rPr lang="en-US" altLang="zh-CN" smtClean="0">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a:t>
            </a:r>
            <a:r>
              <a:rPr lang="en-US" altLang="zh-CN" err="1">
                <a:latin typeface="Consolas" panose="020B0609020204030204" pitchFamily="49" charset="0"/>
                <a:cs typeface="Consolas" panose="020B0609020204030204" pitchFamily="49" charset="0"/>
              </a:rPr>
              <a:t>i</a:t>
            </a:r>
            <a:r>
              <a:rPr lang="en-US" altLang="zh-CN">
                <a:latin typeface="Consolas" panose="020B0609020204030204" pitchFamily="49" charset="0"/>
                <a:cs typeface="Consolas" panose="020B0609020204030204" pitchFamily="49" charset="0"/>
              </a:rPr>
              <a:t> </a:t>
            </a:r>
            <a:r>
              <a:rPr lang="en-US" altLang="zh-CN" err="1">
                <a:latin typeface="Consolas" panose="020B0609020204030204" pitchFamily="49" charset="0"/>
                <a:cs typeface="Consolas" panose="020B0609020204030204" pitchFamily="49" charset="0"/>
              </a:rPr>
              <a:t>testsrc</a:t>
            </a:r>
            <a:r>
              <a:rPr lang="en-US" altLang="zh-CN">
                <a:latin typeface="Consolas" panose="020B0609020204030204" pitchFamily="49" charset="0"/>
                <a:cs typeface="Consolas" panose="020B0609020204030204" pitchFamily="49" charset="0"/>
              </a:rPr>
              <a:t> -</a:t>
            </a:r>
            <a:r>
              <a:rPr lang="en-US" altLang="zh-CN" err="1">
                <a:latin typeface="Consolas" panose="020B0609020204030204" pitchFamily="49" charset="0"/>
                <a:cs typeface="Consolas" panose="020B0609020204030204" pitchFamily="49" charset="0"/>
              </a:rPr>
              <a:t>vf</a:t>
            </a:r>
            <a:r>
              <a:rPr lang="en-US" altLang="zh-CN">
                <a:latin typeface="Consolas" panose="020B0609020204030204" pitchFamily="49" charset="0"/>
                <a:cs typeface="Consolas" panose="020B0609020204030204" pitchFamily="49" charset="0"/>
              </a:rPr>
              <a:t>  </a:t>
            </a:r>
            <a:r>
              <a:rPr lang="en-US" altLang="zh-CN" smtClean="0">
                <a:latin typeface="Consolas" panose="020B0609020204030204" pitchFamily="49" charset="0"/>
                <a:cs typeface="Consolas" panose="020B0609020204030204" pitchFamily="49" charset="0"/>
              </a:rPr>
              <a:t>boxblur=1:10:4:10</a:t>
            </a:r>
          </a:p>
          <a:p>
            <a:r>
              <a:rPr lang="zh-CN" altLang="en-US" smtClean="0"/>
              <a:t>注意：</a:t>
            </a:r>
            <a:r>
              <a:rPr lang="en-US" altLang="zh-CN" smtClean="0"/>
              <a:t>luma_r</a:t>
            </a:r>
            <a:r>
              <a:rPr lang="zh-CN" altLang="en-US" smtClean="0"/>
              <a:t>和</a:t>
            </a:r>
            <a:r>
              <a:rPr lang="en-US" altLang="zh-CN" smtClean="0"/>
              <a:t>alpha_r</a:t>
            </a:r>
            <a:r>
              <a:rPr lang="zh-CN" altLang="en-US" smtClean="0"/>
              <a:t>半径取值范围是</a:t>
            </a:r>
            <a:r>
              <a:rPr lang="en-US" altLang="zh-CN" smtClean="0"/>
              <a:t>0~min(w,h)/2, chroma_r</a:t>
            </a:r>
            <a:r>
              <a:rPr lang="zh-CN" altLang="en-US" smtClean="0"/>
              <a:t>半径的取值范围是</a:t>
            </a:r>
            <a:r>
              <a:rPr lang="en-US" altLang="zh-CN" smtClean="0"/>
              <a:t>0~min(cw/ch)/2</a:t>
            </a:r>
            <a:endParaRPr lang="zh-CN" alt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293096"/>
            <a:ext cx="3888432"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6016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锐化</a:t>
            </a:r>
          </a:p>
        </p:txBody>
      </p:sp>
      <p:sp>
        <p:nvSpPr>
          <p:cNvPr id="3" name="内容占位符 2"/>
          <p:cNvSpPr>
            <a:spLocks noGrp="1"/>
          </p:cNvSpPr>
          <p:nvPr>
            <p:ph idx="1"/>
          </p:nvPr>
        </p:nvSpPr>
        <p:spPr/>
        <p:txBody>
          <a:bodyPr>
            <a:normAutofit fontScale="92500" lnSpcReduction="10000"/>
          </a:bodyPr>
          <a:lstStyle/>
          <a:p>
            <a:r>
              <a:rPr lang="zh-CN" altLang="en-US" smtClean="0"/>
              <a:t>语法：</a:t>
            </a:r>
            <a:r>
              <a:rPr lang="en-US" altLang="zh-CN" smtClean="0"/>
              <a:t>-</a:t>
            </a:r>
            <a:r>
              <a:rPr lang="en-US" altLang="zh-CN" err="1" smtClean="0"/>
              <a:t>vf</a:t>
            </a:r>
            <a:r>
              <a:rPr lang="en-US" altLang="zh-CN" smtClean="0"/>
              <a:t> </a:t>
            </a:r>
            <a:r>
              <a:rPr lang="en-US" altLang="zh-CN" b="1" smtClean="0">
                <a:latin typeface="Consolas" panose="020B0609020204030204" pitchFamily="49" charset="0"/>
                <a:cs typeface="Consolas" panose="020B0609020204030204" pitchFamily="49" charset="0"/>
              </a:rPr>
              <a:t>unsharp=l_msize_x:l_msize_y:l_amount:c_msize_x:c_msize_y:c_amount</a:t>
            </a:r>
          </a:p>
          <a:p>
            <a:r>
              <a:rPr lang="zh-CN" altLang="en-US" smtClean="0"/>
              <a:t>所有的参数是可选的，默认值是</a:t>
            </a:r>
            <a:r>
              <a:rPr lang="en-US" altLang="zh-CN" smtClean="0"/>
              <a:t>5:5:1.0:5:5:0.0</a:t>
            </a:r>
          </a:p>
          <a:p>
            <a:r>
              <a:rPr lang="en-US" altLang="zh-CN" smtClean="0"/>
              <a:t>l_msize_x:</a:t>
            </a:r>
            <a:r>
              <a:rPr lang="zh-CN" altLang="en-US" smtClean="0"/>
              <a:t>水平亮度矩阵，取值范围</a:t>
            </a:r>
            <a:r>
              <a:rPr lang="en-US" altLang="zh-CN" smtClean="0"/>
              <a:t>3-13</a:t>
            </a:r>
            <a:r>
              <a:rPr lang="zh-CN" altLang="en-US" smtClean="0"/>
              <a:t>，默认值为</a:t>
            </a:r>
            <a:r>
              <a:rPr lang="en-US" altLang="zh-CN" smtClean="0"/>
              <a:t>5</a:t>
            </a:r>
          </a:p>
          <a:p>
            <a:r>
              <a:rPr lang="en-US" altLang="zh-CN" smtClean="0"/>
              <a:t>l_msize_y:</a:t>
            </a:r>
            <a:r>
              <a:rPr lang="zh-CN" altLang="en-US"/>
              <a:t>垂直</a:t>
            </a:r>
            <a:r>
              <a:rPr lang="zh-CN" altLang="en-US" smtClean="0"/>
              <a:t>亮度</a:t>
            </a:r>
            <a:r>
              <a:rPr lang="zh-CN" altLang="en-US"/>
              <a:t>矩阵，取值范围</a:t>
            </a:r>
            <a:r>
              <a:rPr lang="en-US" altLang="zh-CN"/>
              <a:t>3-13</a:t>
            </a:r>
            <a:r>
              <a:rPr lang="zh-CN" altLang="en-US"/>
              <a:t>，默认值为</a:t>
            </a:r>
            <a:r>
              <a:rPr lang="en-US" altLang="zh-CN"/>
              <a:t>5</a:t>
            </a:r>
          </a:p>
          <a:p>
            <a:r>
              <a:rPr lang="en-US" altLang="zh-CN" err="1" smtClean="0"/>
              <a:t>l_amount</a:t>
            </a:r>
            <a:r>
              <a:rPr lang="en-US" altLang="zh-CN" smtClean="0"/>
              <a:t>:</a:t>
            </a:r>
            <a:r>
              <a:rPr lang="zh-CN" altLang="en-US" smtClean="0"/>
              <a:t>亮度强度，取值范围</a:t>
            </a:r>
            <a:r>
              <a:rPr lang="en-US" altLang="zh-CN" smtClean="0"/>
              <a:t>-2.0-5.0</a:t>
            </a:r>
            <a:r>
              <a:rPr lang="zh-CN" altLang="en-US" smtClean="0"/>
              <a:t>，负数为模糊效果，默认值</a:t>
            </a:r>
            <a:r>
              <a:rPr lang="en-US" altLang="zh-CN" smtClean="0"/>
              <a:t>1.0</a:t>
            </a:r>
          </a:p>
          <a:p>
            <a:r>
              <a:rPr lang="en-US" altLang="zh-CN" smtClean="0"/>
              <a:t>c_msize_x:</a:t>
            </a:r>
            <a:r>
              <a:rPr lang="zh-CN" altLang="en-US" smtClean="0"/>
              <a:t>水平色彩矩阵，取值范围</a:t>
            </a:r>
            <a:r>
              <a:rPr lang="en-US" altLang="zh-CN" smtClean="0"/>
              <a:t>3-13</a:t>
            </a:r>
            <a:r>
              <a:rPr lang="zh-CN" altLang="en-US" smtClean="0"/>
              <a:t>，默认值</a:t>
            </a:r>
            <a:r>
              <a:rPr lang="en-US" altLang="zh-CN" smtClean="0"/>
              <a:t>5</a:t>
            </a:r>
          </a:p>
          <a:p>
            <a:r>
              <a:rPr lang="en-US" altLang="zh-CN" smtClean="0"/>
              <a:t>c_msize_y</a:t>
            </a:r>
            <a:r>
              <a:rPr lang="en-US" altLang="zh-CN"/>
              <a:t>:</a:t>
            </a:r>
            <a:r>
              <a:rPr lang="zh-CN" altLang="en-US" smtClean="0"/>
              <a:t>垂直色彩矩阵，取值范围</a:t>
            </a:r>
            <a:r>
              <a:rPr lang="en-US" altLang="zh-CN" smtClean="0"/>
              <a:t>3-13</a:t>
            </a:r>
            <a:r>
              <a:rPr lang="zh-CN" altLang="en-US" smtClean="0"/>
              <a:t>，默认值</a:t>
            </a:r>
            <a:r>
              <a:rPr lang="en-US" altLang="zh-CN" smtClean="0"/>
              <a:t>5</a:t>
            </a:r>
          </a:p>
          <a:p>
            <a:r>
              <a:rPr lang="en-US" altLang="zh-CN" smtClean="0"/>
              <a:t>c_amount:</a:t>
            </a:r>
            <a:r>
              <a:rPr lang="zh-CN" altLang="en-US" smtClean="0"/>
              <a:t>色彩强度，取值范围</a:t>
            </a:r>
            <a:r>
              <a:rPr lang="en-US" altLang="zh-CN" smtClean="0"/>
              <a:t>-2.0-5.0</a:t>
            </a:r>
            <a:r>
              <a:rPr lang="zh-CN" altLang="en-US" smtClean="0"/>
              <a:t>，负数为模糊效果，默认值</a:t>
            </a:r>
            <a:r>
              <a:rPr lang="en-US" altLang="zh-CN" smtClean="0"/>
              <a:t>0.0</a:t>
            </a:r>
            <a:endParaRPr lang="zh-CN" altLang="en-US"/>
          </a:p>
        </p:txBody>
      </p:sp>
    </p:spTree>
    <p:extLst>
      <p:ext uri="{BB962C8B-B14F-4D97-AF65-F5344CB8AC3E}">
        <p14:creationId xmlns:p14="http://schemas.microsoft.com/office/powerpoint/2010/main" val="385501086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举例</a:t>
            </a:r>
            <a:endParaRPr lang="zh-CN" altLang="en-US"/>
          </a:p>
        </p:txBody>
      </p:sp>
      <p:sp>
        <p:nvSpPr>
          <p:cNvPr id="3" name="内容占位符 2"/>
          <p:cNvSpPr>
            <a:spLocks noGrp="1"/>
          </p:cNvSpPr>
          <p:nvPr>
            <p:ph idx="1"/>
          </p:nvPr>
        </p:nvSpPr>
        <p:spPr/>
        <p:txBody>
          <a:bodyPr/>
          <a:lstStyle/>
          <a:p>
            <a:r>
              <a:rPr lang="zh-CN" altLang="en-US" smtClean="0"/>
              <a:t>使用默认值，</a:t>
            </a:r>
            <a:r>
              <a:rPr lang="zh-CN" altLang="zh-CN"/>
              <a:t>亮度矩阵为</a:t>
            </a:r>
            <a:r>
              <a:rPr lang="en-US" altLang="zh-CN"/>
              <a:t>5x5</a:t>
            </a:r>
            <a:r>
              <a:rPr lang="zh-CN" altLang="zh-CN"/>
              <a:t>和亮度值为</a:t>
            </a:r>
            <a:r>
              <a:rPr lang="en-US" altLang="zh-CN"/>
              <a:t>1.0</a:t>
            </a:r>
            <a:endParaRPr lang="en-US" altLang="zh-CN" smtClean="0"/>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input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unsharp</a:t>
            </a:r>
            <a:r>
              <a:rPr lang="en-US" altLang="zh-CN" b="1">
                <a:latin typeface="Consolas" panose="020B0609020204030204" pitchFamily="49" charset="0"/>
                <a:cs typeface="Consolas" panose="020B0609020204030204" pitchFamily="49" charset="0"/>
              </a:rPr>
              <a:t> output.mp4</a:t>
            </a:r>
            <a:endParaRPr lang="zh-CN" altLang="zh-CN">
              <a:latin typeface="Consolas" panose="020B0609020204030204" pitchFamily="49" charset="0"/>
              <a:cs typeface="Consolas" panose="020B0609020204030204" pitchFamily="49" charset="0"/>
            </a:endParaRPr>
          </a:p>
          <a:p>
            <a:r>
              <a:rPr lang="zh-CN" altLang="en-US" smtClean="0"/>
              <a:t>高斯模糊效果</a:t>
            </a:r>
            <a:r>
              <a:rPr lang="en-US" altLang="zh-CN" smtClean="0"/>
              <a:t>(</a:t>
            </a:r>
            <a:r>
              <a:rPr lang="zh-CN" altLang="en-US" smtClean="0"/>
              <a:t>比较强的模糊</a:t>
            </a:r>
            <a:r>
              <a:rPr lang="en-US" altLang="zh-CN" smtClean="0"/>
              <a:t>)</a:t>
            </a:r>
            <a:r>
              <a:rPr lang="zh-CN" altLang="en-US" smtClean="0"/>
              <a:t>：</a:t>
            </a:r>
            <a:endParaRPr lang="en-US" altLang="zh-CN" smtClean="0"/>
          </a:p>
          <a:p>
            <a:r>
              <a:rPr lang="en-US" altLang="zh-CN" b="1" err="1">
                <a:latin typeface="Consolas" panose="020B0609020204030204" pitchFamily="49" charset="0"/>
                <a:cs typeface="Consolas" panose="020B0609020204030204" pitchFamily="49" charset="0"/>
              </a:rPr>
              <a:t>ffplay</a:t>
            </a:r>
            <a:r>
              <a:rPr lang="en-US" altLang="zh-CN" b="1">
                <a:latin typeface="Consolas" panose="020B0609020204030204" pitchFamily="49" charset="0"/>
                <a:cs typeface="Consolas" panose="020B0609020204030204" pitchFamily="49" charset="0"/>
              </a:rPr>
              <a:t> -f </a:t>
            </a:r>
            <a:r>
              <a:rPr lang="en-US" altLang="zh-CN" b="1" err="1">
                <a:latin typeface="Consolas" panose="020B0609020204030204" pitchFamily="49" charset="0"/>
                <a:cs typeface="Consolas" panose="020B0609020204030204" pitchFamily="49" charset="0"/>
              </a:rPr>
              <a:t>lavfi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testsrc</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vf</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unsharp</a:t>
            </a:r>
            <a:r>
              <a:rPr lang="en-US" altLang="zh-CN" b="1">
                <a:latin typeface="Consolas" panose="020B0609020204030204" pitchFamily="49" charset="0"/>
                <a:cs typeface="Consolas" panose="020B0609020204030204" pitchFamily="49" charset="0"/>
              </a:rPr>
              <a:t>=13:13:-2</a:t>
            </a:r>
            <a:endParaRPr lang="zh-CN" altLang="zh-CN">
              <a:latin typeface="Consolas" panose="020B0609020204030204" pitchFamily="49" charset="0"/>
              <a:cs typeface="Consolas" panose="020B0609020204030204" pitchFamily="49" charset="0"/>
            </a:endParaRPr>
          </a:p>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789040"/>
            <a:ext cx="31242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1649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第八部分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b="1" smtClean="0"/>
              <a:t>覆盖（画中画）</a:t>
            </a:r>
            <a:endParaRPr lang="zh-CN" altLang="en-US" sz="4800" b="1"/>
          </a:p>
        </p:txBody>
      </p:sp>
    </p:spTree>
    <p:extLst>
      <p:ext uri="{BB962C8B-B14F-4D97-AF65-F5344CB8AC3E}">
        <p14:creationId xmlns:p14="http://schemas.microsoft.com/office/powerpoint/2010/main" val="31195929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覆盖</a:t>
            </a:r>
          </a:p>
        </p:txBody>
      </p:sp>
      <p:sp>
        <p:nvSpPr>
          <p:cNvPr id="3" name="内容占位符 2"/>
          <p:cNvSpPr>
            <a:spLocks noGrp="1"/>
          </p:cNvSpPr>
          <p:nvPr>
            <p:ph idx="1"/>
          </p:nvPr>
        </p:nvSpPr>
        <p:spPr/>
        <p:txBody>
          <a:bodyPr/>
          <a:lstStyle/>
          <a:p>
            <a:r>
              <a:rPr lang="zh-CN" altLang="en-US" smtClean="0"/>
              <a:t>语法：</a:t>
            </a:r>
            <a:r>
              <a:rPr lang="en-US" altLang="zh-CN" smtClean="0">
                <a:latin typeface="Consolas" panose="020B0609020204030204" pitchFamily="49" charset="0"/>
                <a:cs typeface="Consolas" panose="020B0609020204030204" pitchFamily="49" charset="0"/>
              </a:rPr>
              <a:t>overlay[=x[:y]</a:t>
            </a:r>
          </a:p>
          <a:p>
            <a:r>
              <a:rPr lang="zh-CN" altLang="en-US" smtClean="0">
                <a:latin typeface="Consolas" panose="020B0609020204030204" pitchFamily="49" charset="0"/>
                <a:cs typeface="Consolas" panose="020B0609020204030204" pitchFamily="49" charset="0"/>
              </a:rPr>
              <a:t>所有的参数都是可选，默认值都是</a:t>
            </a:r>
            <a:r>
              <a:rPr lang="en-US" altLang="zh-CN" smtClean="0">
                <a:latin typeface="Consolas" panose="020B0609020204030204" pitchFamily="49" charset="0"/>
                <a:cs typeface="Consolas" panose="020B0609020204030204" pitchFamily="49" charset="0"/>
              </a:rPr>
              <a:t>0</a:t>
            </a:r>
          </a:p>
          <a:p>
            <a:endParaRPr lang="zh-CN" altLang="en-US">
              <a:latin typeface="Consolas" panose="020B0609020204030204" pitchFamily="49" charset="0"/>
              <a:cs typeface="Consolas" panose="020B0609020204030204" pitchFamily="49" charset="0"/>
            </a:endParaRPr>
          </a:p>
        </p:txBody>
      </p:sp>
      <p:pic>
        <p:nvPicPr>
          <p:cNvPr id="4" name="图片 3"/>
          <p:cNvPicPr/>
          <p:nvPr/>
        </p:nvPicPr>
        <p:blipFill>
          <a:blip r:embed="rId3"/>
          <a:stretch>
            <a:fillRect/>
          </a:stretch>
        </p:blipFill>
        <p:spPr>
          <a:xfrm>
            <a:off x="899592" y="2420888"/>
            <a:ext cx="7416824" cy="4104456"/>
          </a:xfrm>
          <a:prstGeom prst="rect">
            <a:avLst/>
          </a:prstGeom>
        </p:spPr>
      </p:pic>
    </p:spTree>
    <p:extLst>
      <p:ext uri="{BB962C8B-B14F-4D97-AF65-F5344CB8AC3E}">
        <p14:creationId xmlns:p14="http://schemas.microsoft.com/office/powerpoint/2010/main" val="321763466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举例</a:t>
            </a:r>
            <a:endParaRPr lang="zh-CN" altLang="en-US"/>
          </a:p>
        </p:txBody>
      </p:sp>
      <p:sp>
        <p:nvSpPr>
          <p:cNvPr id="3" name="内容占位符 2"/>
          <p:cNvSpPr>
            <a:spLocks noGrp="1"/>
          </p:cNvSpPr>
          <p:nvPr>
            <p:ph idx="1"/>
          </p:nvPr>
        </p:nvSpPr>
        <p:spPr/>
        <p:txBody>
          <a:bodyPr/>
          <a:lstStyle/>
          <a:p>
            <a:r>
              <a:rPr lang="en-US" altLang="zh-CN" smtClean="0"/>
              <a:t>Logo</a:t>
            </a:r>
            <a:r>
              <a:rPr lang="zh-CN" altLang="en-US" smtClean="0"/>
              <a:t>在左上角</a:t>
            </a:r>
            <a:endParaRPr lang="en-US" altLang="zh-CN" smtClean="0"/>
          </a:p>
          <a:p>
            <a:r>
              <a:rPr lang="en-US" altLang="zh-CN" b="1" err="1">
                <a:latin typeface="Consolas" panose="020B0609020204030204" pitchFamily="49" charset="0"/>
                <a:cs typeface="Consolas" panose="020B0609020204030204" pitchFamily="49" charset="0"/>
              </a:rPr>
              <a:t>ffmpeg</a:t>
            </a:r>
            <a:r>
              <a:rPr lang="en-US" altLang="zh-CN" b="1">
                <a:latin typeface="Consolas" panose="020B0609020204030204" pitchFamily="49" charset="0"/>
                <a:cs typeface="Consolas" panose="020B0609020204030204" pitchFamily="49" charset="0"/>
              </a:rPr>
              <a:t>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pair.mp4 -</a:t>
            </a:r>
            <a:r>
              <a:rPr lang="en-US" altLang="zh-CN" b="1" err="1">
                <a:latin typeface="Consolas" panose="020B0609020204030204" pitchFamily="49" charset="0"/>
                <a:cs typeface="Consolas" panose="020B0609020204030204" pitchFamily="49" charset="0"/>
              </a:rPr>
              <a:t>i</a:t>
            </a:r>
            <a:r>
              <a:rPr lang="en-US" altLang="zh-CN" b="1">
                <a:latin typeface="Consolas" panose="020B0609020204030204" pitchFamily="49" charset="0"/>
                <a:cs typeface="Consolas" panose="020B0609020204030204" pitchFamily="49" charset="0"/>
              </a:rPr>
              <a:t> logo.png -</a:t>
            </a:r>
            <a:r>
              <a:rPr lang="en-US" altLang="zh-CN" b="1" err="1">
                <a:latin typeface="Consolas" panose="020B0609020204030204" pitchFamily="49" charset="0"/>
                <a:cs typeface="Consolas" panose="020B0609020204030204" pitchFamily="49" charset="0"/>
              </a:rPr>
              <a:t>filter_complex</a:t>
            </a:r>
            <a:r>
              <a:rPr lang="en-US" altLang="zh-CN" b="1">
                <a:latin typeface="Consolas" panose="020B0609020204030204" pitchFamily="49" charset="0"/>
                <a:cs typeface="Consolas" panose="020B0609020204030204" pitchFamily="49" charset="0"/>
              </a:rPr>
              <a:t> overlay pair1.mp4</a:t>
            </a:r>
            <a:endParaRPr lang="zh-CN" altLang="zh-CN">
              <a:latin typeface="Consolas" panose="020B0609020204030204" pitchFamily="49" charset="0"/>
              <a:cs typeface="Consolas" panose="020B0609020204030204" pitchFamily="49" charset="0"/>
            </a:endParaRPr>
          </a:p>
          <a:p>
            <a:endParaRPr lang="zh-CN" altLang="en-US"/>
          </a:p>
        </p:txBody>
      </p:sp>
      <p:pic>
        <p:nvPicPr>
          <p:cNvPr id="4" name="图片 3"/>
          <p:cNvPicPr/>
          <p:nvPr/>
        </p:nvPicPr>
        <p:blipFill>
          <a:blip r:embed="rId2"/>
          <a:stretch>
            <a:fillRect/>
          </a:stretch>
        </p:blipFill>
        <p:spPr>
          <a:xfrm>
            <a:off x="971600" y="2924944"/>
            <a:ext cx="6480720" cy="3240360"/>
          </a:xfrm>
          <a:prstGeom prst="rect">
            <a:avLst/>
          </a:prstGeom>
        </p:spPr>
      </p:pic>
    </p:spTree>
    <p:extLst>
      <p:ext uri="{BB962C8B-B14F-4D97-AF65-F5344CB8AC3E}">
        <p14:creationId xmlns:p14="http://schemas.microsoft.com/office/powerpoint/2010/main" val="7143411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07504"/>
          </a:xfrm>
        </p:spPr>
        <p:txBody>
          <a:bodyPr/>
          <a:lstStyle/>
          <a:p>
            <a:r>
              <a:rPr lang="zh-CN" altLang="en-US"/>
              <a:t>简介</a:t>
            </a:r>
          </a:p>
        </p:txBody>
      </p:sp>
      <p:sp>
        <p:nvSpPr>
          <p:cNvPr id="3" name="内容占位符 2"/>
          <p:cNvSpPr>
            <a:spLocks noGrp="1"/>
          </p:cNvSpPr>
          <p:nvPr>
            <p:ph idx="1"/>
          </p:nvPr>
        </p:nvSpPr>
        <p:spPr>
          <a:xfrm>
            <a:off x="457200" y="1124744"/>
            <a:ext cx="8229600" cy="5001419"/>
          </a:xfrm>
        </p:spPr>
        <p:txBody>
          <a:bodyPr/>
          <a:lstStyle/>
          <a:p>
            <a:pPr marL="0" indent="0">
              <a:buNone/>
            </a:pPr>
            <a:endParaRPr lang="en-US" altLang="zh-CN" smtClean="0"/>
          </a:p>
          <a:p>
            <a:r>
              <a:rPr lang="en-US" altLang="zh-CN" smtClean="0"/>
              <a:t>FFmpeg</a:t>
            </a:r>
            <a:r>
              <a:rPr lang="zh-CN" altLang="zh-CN" smtClean="0"/>
              <a:t>的</a:t>
            </a:r>
            <a:r>
              <a:rPr lang="zh-CN" altLang="zh-CN"/>
              <a:t>名称来自</a:t>
            </a:r>
            <a:r>
              <a:rPr lang="en-US" altLang="zh-CN" err="1"/>
              <a:t>MPEG视频编码标准</a:t>
            </a:r>
            <a:r>
              <a:rPr lang="zh-CN" altLang="zh-CN"/>
              <a:t>，前面</a:t>
            </a:r>
            <a:r>
              <a:rPr lang="zh-CN" altLang="zh-CN" smtClean="0"/>
              <a:t>的</a:t>
            </a:r>
            <a:r>
              <a:rPr lang="en-US" altLang="zh-CN" smtClean="0"/>
              <a:t>“FF”</a:t>
            </a:r>
            <a:r>
              <a:rPr lang="zh-CN" altLang="zh-CN" smtClean="0"/>
              <a:t>代表</a:t>
            </a:r>
            <a:r>
              <a:rPr lang="en-US" altLang="zh-CN" smtClean="0"/>
              <a:t>“Fast Forward”</a:t>
            </a:r>
            <a:r>
              <a:rPr lang="zh-CN" altLang="zh-CN" smtClean="0"/>
              <a:t>，</a:t>
            </a:r>
            <a:r>
              <a:rPr lang="en-US" altLang="zh-CN"/>
              <a:t>FFmpeg</a:t>
            </a:r>
            <a:r>
              <a:rPr lang="zh-CN" altLang="zh-CN"/>
              <a:t>是一套可以用来记录、转换数字音频、视频，并能将其转化为流的</a:t>
            </a:r>
            <a:r>
              <a:rPr lang="zh-CN" altLang="zh-CN" b="1"/>
              <a:t>开源</a:t>
            </a:r>
            <a:r>
              <a:rPr lang="zh-CN" altLang="zh-CN"/>
              <a:t>计算机程序。可以轻易地实现多种视频格式之间的相互</a:t>
            </a:r>
            <a:r>
              <a:rPr lang="zh-CN" altLang="zh-CN" smtClean="0"/>
              <a:t>转换</a:t>
            </a:r>
            <a:r>
              <a:rPr lang="zh-CN" altLang="en-US" smtClean="0"/>
              <a:t>。</a:t>
            </a:r>
            <a:endParaRPr lang="en-US" altLang="zh-CN" smtClean="0"/>
          </a:p>
          <a:p>
            <a:endParaRPr lang="en-US" altLang="zh-CN" smtClean="0"/>
          </a:p>
          <a:p>
            <a:r>
              <a:rPr lang="en-US" altLang="zh-CN" smtClean="0"/>
              <a:t>FFmpeg</a:t>
            </a:r>
            <a:r>
              <a:rPr lang="zh-CN" altLang="zh-CN"/>
              <a:t>的用户</a:t>
            </a:r>
            <a:r>
              <a:rPr lang="zh-CN" altLang="zh-CN" smtClean="0"/>
              <a:t>有</a:t>
            </a:r>
            <a:r>
              <a:rPr lang="en-US" altLang="zh-CN" smtClean="0"/>
              <a:t>Google</a:t>
            </a:r>
            <a:r>
              <a:rPr lang="zh-CN" altLang="zh-CN"/>
              <a:t>，</a:t>
            </a:r>
            <a:r>
              <a:rPr lang="en-US" altLang="zh-CN"/>
              <a:t>Facebook</a:t>
            </a:r>
            <a:r>
              <a:rPr lang="zh-CN" altLang="zh-CN"/>
              <a:t>，</a:t>
            </a:r>
            <a:r>
              <a:rPr lang="en-US" altLang="zh-CN" smtClean="0"/>
              <a:t>Youtube</a:t>
            </a:r>
            <a:r>
              <a:rPr lang="zh-CN" altLang="en-US" smtClean="0"/>
              <a:t>，优酷，爱奇艺，土豆等。</a:t>
            </a:r>
            <a:endParaRPr lang="en-US" altLang="zh-CN" smtClean="0"/>
          </a:p>
        </p:txBody>
      </p:sp>
    </p:spTree>
    <p:extLst>
      <p:ext uri="{BB962C8B-B14F-4D97-AF65-F5344CB8AC3E}">
        <p14:creationId xmlns:p14="http://schemas.microsoft.com/office/powerpoint/2010/main" val="3076012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举例</a:t>
            </a:r>
            <a:endParaRPr lang="zh-CN" altLang="en-US"/>
          </a:p>
        </p:txBody>
      </p:sp>
      <p:sp>
        <p:nvSpPr>
          <p:cNvPr id="3" name="内容占位符 2"/>
          <p:cNvSpPr>
            <a:spLocks noGrp="1"/>
          </p:cNvSpPr>
          <p:nvPr>
            <p:ph idx="1"/>
          </p:nvPr>
        </p:nvSpPr>
        <p:spPr/>
        <p:txBody>
          <a:bodyPr/>
          <a:lstStyle/>
          <a:p>
            <a:r>
              <a:rPr lang="zh-CN" altLang="en-US" smtClean="0"/>
              <a:t>右上角：</a:t>
            </a:r>
            <a:endParaRPr lang="en-US" altLang="zh-CN" smtClean="0"/>
          </a:p>
          <a:p>
            <a:r>
              <a:rPr lang="en-US" altLang="zh-CN" b="1" err="1"/>
              <a:t>ffmpeg</a:t>
            </a:r>
            <a:r>
              <a:rPr lang="en-US" altLang="zh-CN" b="1"/>
              <a:t> -</a:t>
            </a:r>
            <a:r>
              <a:rPr lang="en-US" altLang="zh-CN" b="1" err="1"/>
              <a:t>i</a:t>
            </a:r>
            <a:r>
              <a:rPr lang="en-US" altLang="zh-CN" b="1"/>
              <a:t> pair.mp4 -</a:t>
            </a:r>
            <a:r>
              <a:rPr lang="en-US" altLang="zh-CN" b="1" err="1"/>
              <a:t>i</a:t>
            </a:r>
            <a:r>
              <a:rPr lang="en-US" altLang="zh-CN" b="1"/>
              <a:t> logo.png -</a:t>
            </a:r>
            <a:r>
              <a:rPr lang="en-US" altLang="zh-CN" b="1" err="1"/>
              <a:t>filter_complex</a:t>
            </a:r>
            <a:r>
              <a:rPr lang="en-US" altLang="zh-CN" b="1"/>
              <a:t> overlay=W-w  pair2.mp4</a:t>
            </a:r>
            <a:endParaRPr lang="zh-CN" altLang="zh-CN"/>
          </a:p>
          <a:p>
            <a:r>
              <a:rPr lang="zh-CN" altLang="en-US" smtClean="0"/>
              <a:t>左下角：</a:t>
            </a:r>
            <a:endParaRPr lang="en-US" altLang="zh-CN" smtClean="0"/>
          </a:p>
          <a:p>
            <a:r>
              <a:rPr lang="en-US" altLang="zh-CN" b="1" err="1"/>
              <a:t>ffmpeg</a:t>
            </a:r>
            <a:r>
              <a:rPr lang="en-US" altLang="zh-CN" b="1"/>
              <a:t> -</a:t>
            </a:r>
            <a:r>
              <a:rPr lang="en-US" altLang="zh-CN" b="1" err="1"/>
              <a:t>i</a:t>
            </a:r>
            <a:r>
              <a:rPr lang="en-US" altLang="zh-CN" b="1"/>
              <a:t> pair.mp4 -</a:t>
            </a:r>
            <a:r>
              <a:rPr lang="en-US" altLang="zh-CN" b="1" err="1"/>
              <a:t>i</a:t>
            </a:r>
            <a:r>
              <a:rPr lang="en-US" altLang="zh-CN" b="1"/>
              <a:t> logo.png -</a:t>
            </a:r>
            <a:r>
              <a:rPr lang="en-US" altLang="zh-CN" b="1" err="1"/>
              <a:t>filter_complex</a:t>
            </a:r>
            <a:r>
              <a:rPr lang="en-US" altLang="zh-CN" b="1"/>
              <a:t> overlay=0:H-h  pair2.mp4</a:t>
            </a:r>
            <a:endParaRPr lang="zh-CN" altLang="zh-CN"/>
          </a:p>
          <a:p>
            <a:r>
              <a:rPr lang="zh-CN" altLang="en-US" smtClean="0"/>
              <a:t>右下角：</a:t>
            </a:r>
            <a:endParaRPr lang="en-US" altLang="zh-CN" smtClean="0"/>
          </a:p>
          <a:p>
            <a:r>
              <a:rPr lang="en-US" altLang="zh-CN" b="1" err="1"/>
              <a:t>ffmpeg</a:t>
            </a:r>
            <a:r>
              <a:rPr lang="en-US" altLang="zh-CN" b="1"/>
              <a:t> -</a:t>
            </a:r>
            <a:r>
              <a:rPr lang="en-US" altLang="zh-CN" b="1" err="1"/>
              <a:t>i</a:t>
            </a:r>
            <a:r>
              <a:rPr lang="en-US" altLang="zh-CN" b="1"/>
              <a:t> pair.mp4 -</a:t>
            </a:r>
            <a:r>
              <a:rPr lang="en-US" altLang="zh-CN" b="1" err="1"/>
              <a:t>i</a:t>
            </a:r>
            <a:r>
              <a:rPr lang="en-US" altLang="zh-CN" b="1"/>
              <a:t> logo.png -</a:t>
            </a:r>
            <a:r>
              <a:rPr lang="en-US" altLang="zh-CN" b="1" err="1"/>
              <a:t>filter_complex</a:t>
            </a:r>
            <a:r>
              <a:rPr lang="en-US" altLang="zh-CN" b="1"/>
              <a:t> overlay=</a:t>
            </a:r>
            <a:r>
              <a:rPr lang="en-US" altLang="zh-CN" b="1" err="1"/>
              <a:t>W-w:H-h</a:t>
            </a:r>
            <a:r>
              <a:rPr lang="en-US" altLang="zh-CN" b="1"/>
              <a:t>  pair2.mp4</a:t>
            </a:r>
            <a:endParaRPr lang="zh-CN" altLang="zh-CN"/>
          </a:p>
          <a:p>
            <a:endParaRPr lang="zh-CN" altLang="en-US"/>
          </a:p>
        </p:txBody>
      </p:sp>
    </p:spTree>
    <p:extLst>
      <p:ext uri="{BB962C8B-B14F-4D97-AF65-F5344CB8AC3E}">
        <p14:creationId xmlns:p14="http://schemas.microsoft.com/office/powerpoint/2010/main" val="40932302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删除</a:t>
            </a:r>
            <a:r>
              <a:rPr lang="en-US" altLang="zh-CN" smtClean="0"/>
              <a:t>logo</a:t>
            </a:r>
            <a:endParaRPr lang="zh-CN" altLang="en-US"/>
          </a:p>
        </p:txBody>
      </p:sp>
      <p:sp>
        <p:nvSpPr>
          <p:cNvPr id="3" name="内容占位符 2"/>
          <p:cNvSpPr>
            <a:spLocks noGrp="1"/>
          </p:cNvSpPr>
          <p:nvPr>
            <p:ph idx="1"/>
          </p:nvPr>
        </p:nvSpPr>
        <p:spPr/>
        <p:txBody>
          <a:bodyPr/>
          <a:lstStyle/>
          <a:p>
            <a:pPr marL="0" indent="0">
              <a:buNone/>
            </a:pPr>
            <a:r>
              <a:rPr lang="zh-CN" altLang="en-US" smtClean="0"/>
              <a:t>语法：</a:t>
            </a:r>
            <a:r>
              <a:rPr lang="en-US" altLang="zh-CN" smtClean="0"/>
              <a:t>-vf delogo=x:y:w:h[:t[:show]]</a:t>
            </a:r>
          </a:p>
          <a:p>
            <a:pPr marL="0" indent="0">
              <a:buNone/>
            </a:pPr>
            <a:r>
              <a:rPr lang="en-US" altLang="zh-CN" smtClean="0"/>
              <a:t>x:y </a:t>
            </a:r>
            <a:r>
              <a:rPr lang="zh-CN" altLang="en-US" smtClean="0"/>
              <a:t>离左上角的坐标</a:t>
            </a:r>
            <a:endParaRPr lang="en-US" altLang="zh-CN" smtClean="0"/>
          </a:p>
          <a:p>
            <a:pPr marL="0" indent="0">
              <a:buNone/>
            </a:pPr>
            <a:r>
              <a:rPr lang="en-US" altLang="zh-CN"/>
              <a:t>w</a:t>
            </a:r>
            <a:r>
              <a:rPr lang="en-US" altLang="zh-CN" smtClean="0"/>
              <a:t>:h  logo</a:t>
            </a:r>
            <a:r>
              <a:rPr lang="zh-CN" altLang="en-US" smtClean="0"/>
              <a:t>的宽和高</a:t>
            </a:r>
            <a:endParaRPr lang="en-US" altLang="zh-CN" smtClean="0"/>
          </a:p>
          <a:p>
            <a:pPr marL="0" indent="0">
              <a:buNone/>
            </a:pPr>
            <a:r>
              <a:rPr lang="en-US" altLang="zh-CN"/>
              <a:t>t</a:t>
            </a:r>
            <a:r>
              <a:rPr lang="en-US" altLang="zh-CN" smtClean="0"/>
              <a:t>: </a:t>
            </a:r>
            <a:r>
              <a:rPr lang="zh-CN" altLang="en-US" smtClean="0"/>
              <a:t>矩形边缘的厚度默认值</a:t>
            </a:r>
            <a:r>
              <a:rPr lang="en-US" altLang="zh-CN" smtClean="0"/>
              <a:t>4</a:t>
            </a:r>
          </a:p>
          <a:p>
            <a:pPr marL="0" indent="0">
              <a:buNone/>
            </a:pPr>
            <a:r>
              <a:rPr lang="en-US" altLang="zh-CN"/>
              <a:t>s</a:t>
            </a:r>
            <a:r>
              <a:rPr lang="en-US" altLang="zh-CN" smtClean="0"/>
              <a:t>how</a:t>
            </a:r>
            <a:r>
              <a:rPr lang="zh-CN" altLang="en-US" smtClean="0"/>
              <a:t>：若设置为</a:t>
            </a:r>
            <a:r>
              <a:rPr lang="en-US" altLang="zh-CN" smtClean="0"/>
              <a:t>1</a:t>
            </a:r>
            <a:r>
              <a:rPr lang="zh-CN" altLang="en-US" smtClean="0"/>
              <a:t>有一个绿色的矩形，默认值</a:t>
            </a:r>
            <a:r>
              <a:rPr lang="en-US" altLang="zh-CN" smtClean="0"/>
              <a:t>0.</a:t>
            </a:r>
          </a:p>
          <a:p>
            <a:pPr marL="0" indent="0">
              <a:buNone/>
            </a:pPr>
            <a:r>
              <a:rPr lang="en-US" altLang="zh-CN"/>
              <a:t>ffplay -i jidu.mp4 -vf delogo=50:51:60:60:100:0</a:t>
            </a:r>
            <a:endParaRPr lang="en-US" altLang="zh-CN" smtClean="0"/>
          </a:p>
        </p:txBody>
      </p:sp>
    </p:spTree>
    <p:extLst>
      <p:ext uri="{BB962C8B-B14F-4D97-AF65-F5344CB8AC3E}">
        <p14:creationId xmlns:p14="http://schemas.microsoft.com/office/powerpoint/2010/main" val="38084328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第九部分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b="1" smtClean="0"/>
              <a:t>添加文本</a:t>
            </a:r>
            <a:endParaRPr lang="zh-CN" altLang="en-US" sz="4800" b="1"/>
          </a:p>
        </p:txBody>
      </p:sp>
    </p:spTree>
    <p:extLst>
      <p:ext uri="{BB962C8B-B14F-4D97-AF65-F5344CB8AC3E}">
        <p14:creationId xmlns:p14="http://schemas.microsoft.com/office/powerpoint/2010/main" val="22159034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添加文本</a:t>
            </a:r>
            <a:endParaRPr lang="zh-CN" altLang="en-US"/>
          </a:p>
        </p:txBody>
      </p:sp>
      <p:sp>
        <p:nvSpPr>
          <p:cNvPr id="3" name="内容占位符 2"/>
          <p:cNvSpPr>
            <a:spLocks noGrp="1"/>
          </p:cNvSpPr>
          <p:nvPr>
            <p:ph idx="1"/>
          </p:nvPr>
        </p:nvSpPr>
        <p:spPr/>
        <p:txBody>
          <a:bodyPr>
            <a:normAutofit fontScale="85000" lnSpcReduction="10000"/>
          </a:bodyPr>
          <a:lstStyle/>
          <a:p>
            <a:r>
              <a:rPr lang="zh-CN" altLang="en-US" b="1" smtClean="0"/>
              <a:t>语法</a:t>
            </a:r>
            <a:r>
              <a:rPr lang="zh-CN" altLang="en-US" smtClean="0"/>
              <a:t>：</a:t>
            </a:r>
            <a:endParaRPr lang="en-US" altLang="zh-CN" smtClean="0"/>
          </a:p>
          <a:p>
            <a:r>
              <a:rPr lang="en-US" altLang="zh-CN" b="1" err="1" smtClean="0">
                <a:latin typeface="Consolas" panose="020B0609020204030204" pitchFamily="49" charset="0"/>
                <a:cs typeface="Consolas" panose="020B0609020204030204" pitchFamily="49" charset="0"/>
              </a:rPr>
              <a:t>drawtext</a:t>
            </a:r>
            <a:r>
              <a:rPr lang="en-US" altLang="zh-CN" b="1" smtClean="0">
                <a:latin typeface="Consolas" panose="020B0609020204030204" pitchFamily="49" charset="0"/>
                <a:cs typeface="Consolas" panose="020B0609020204030204" pitchFamily="49" charset="0"/>
              </a:rPr>
              <a:t>=</a:t>
            </a:r>
            <a:r>
              <a:rPr lang="en-US" altLang="zh-CN" b="1" err="1" smtClean="0">
                <a:latin typeface="Consolas" panose="020B0609020204030204" pitchFamily="49" charset="0"/>
                <a:cs typeface="Consolas" panose="020B0609020204030204" pitchFamily="49" charset="0"/>
              </a:rPr>
              <a:t>fontfile</a:t>
            </a:r>
            <a:r>
              <a:rPr lang="en-US" altLang="zh-CN" b="1" smtClean="0">
                <a:latin typeface="Consolas" panose="020B0609020204030204" pitchFamily="49" charset="0"/>
                <a:cs typeface="Consolas" panose="020B0609020204030204" pitchFamily="49" charset="0"/>
              </a:rPr>
              <a:t>=</a:t>
            </a:r>
            <a:r>
              <a:rPr lang="en-US" altLang="zh-CN" b="1" err="1" smtClean="0">
                <a:latin typeface="Consolas" panose="020B0609020204030204" pitchFamily="49" charset="0"/>
                <a:cs typeface="Consolas" panose="020B0609020204030204" pitchFamily="49" charset="0"/>
              </a:rPr>
              <a:t>font_f:text</a:t>
            </a:r>
            <a:r>
              <a:rPr lang="en-US" altLang="zh-CN" b="1" smtClean="0">
                <a:latin typeface="Consolas" panose="020B0609020204030204" pitchFamily="49" charset="0"/>
                <a:cs typeface="Consolas" panose="020B0609020204030204" pitchFamily="49" charset="0"/>
              </a:rPr>
              <a:t>=text1[:p3=v3[:p4=v4[…]]]</a:t>
            </a:r>
          </a:p>
          <a:p>
            <a:r>
              <a:rPr lang="zh-CN" altLang="en-US" b="1">
                <a:latin typeface="Consolas" panose="020B0609020204030204" pitchFamily="49" charset="0"/>
                <a:cs typeface="Consolas" panose="020B0609020204030204" pitchFamily="49" charset="0"/>
              </a:rPr>
              <a:t>常</a:t>
            </a:r>
            <a:r>
              <a:rPr lang="zh-CN" altLang="en-US" b="1" smtClean="0">
                <a:latin typeface="Consolas" panose="020B0609020204030204" pitchFamily="49" charset="0"/>
                <a:cs typeface="Consolas" panose="020B0609020204030204" pitchFamily="49" charset="0"/>
              </a:rPr>
              <a:t>用的参数值</a:t>
            </a:r>
            <a:endParaRPr lang="en-US" altLang="zh-CN" b="1" smtClean="0">
              <a:latin typeface="Consolas" panose="020B0609020204030204" pitchFamily="49" charset="0"/>
              <a:cs typeface="Consolas" panose="020B0609020204030204" pitchFamily="49" charset="0"/>
            </a:endParaRPr>
          </a:p>
          <a:p>
            <a:r>
              <a:rPr lang="en-US" altLang="zh-CN">
                <a:latin typeface="Consolas" panose="020B0609020204030204" pitchFamily="49" charset="0"/>
                <a:cs typeface="Consolas" panose="020B0609020204030204" pitchFamily="49" charset="0"/>
              </a:rPr>
              <a:t>x</a:t>
            </a:r>
            <a:r>
              <a:rPr lang="zh-CN" altLang="en-US" smtClean="0">
                <a:latin typeface="Consolas" panose="020B0609020204030204" pitchFamily="49" charset="0"/>
                <a:cs typeface="Consolas" panose="020B0609020204030204" pitchFamily="49" charset="0"/>
              </a:rPr>
              <a:t>：离左上角的横坐标</a:t>
            </a:r>
            <a:endParaRPr lang="en-US" altLang="zh-CN" smtClean="0">
              <a:latin typeface="Consolas" panose="020B0609020204030204" pitchFamily="49" charset="0"/>
              <a:cs typeface="Consolas" panose="020B0609020204030204" pitchFamily="49" charset="0"/>
            </a:endParaRPr>
          </a:p>
          <a:p>
            <a:r>
              <a:rPr lang="en-US" altLang="zh-CN">
                <a:latin typeface="Consolas" panose="020B0609020204030204" pitchFamily="49" charset="0"/>
                <a:cs typeface="Consolas" panose="020B0609020204030204" pitchFamily="49" charset="0"/>
              </a:rPr>
              <a:t>y</a:t>
            </a:r>
            <a:r>
              <a:rPr lang="en-US" altLang="zh-CN" smtClean="0">
                <a:latin typeface="Consolas" panose="020B0609020204030204" pitchFamily="49" charset="0"/>
                <a:cs typeface="Consolas" panose="020B0609020204030204" pitchFamily="49" charset="0"/>
              </a:rPr>
              <a:t>: </a:t>
            </a:r>
            <a:r>
              <a:rPr lang="zh-CN" altLang="en-US" smtClean="0">
                <a:latin typeface="Consolas" panose="020B0609020204030204" pitchFamily="49" charset="0"/>
                <a:cs typeface="Consolas" panose="020B0609020204030204" pitchFamily="49" charset="0"/>
              </a:rPr>
              <a:t>离左上角的纵坐标</a:t>
            </a:r>
            <a:endParaRPr lang="en-US" altLang="zh-CN" smtClean="0">
              <a:latin typeface="Consolas" panose="020B0609020204030204" pitchFamily="49" charset="0"/>
              <a:cs typeface="Consolas" panose="020B0609020204030204" pitchFamily="49" charset="0"/>
            </a:endParaRPr>
          </a:p>
          <a:p>
            <a:r>
              <a:rPr lang="en-US" altLang="zh-CN" smtClean="0">
                <a:latin typeface="Consolas" panose="020B0609020204030204" pitchFamily="49" charset="0"/>
                <a:cs typeface="Consolas" panose="020B0609020204030204" pitchFamily="49" charset="0"/>
              </a:rPr>
              <a:t>fontcolor</a:t>
            </a:r>
            <a:r>
              <a:rPr lang="zh-CN" altLang="en-US" smtClean="0">
                <a:latin typeface="Consolas" panose="020B0609020204030204" pitchFamily="49" charset="0"/>
                <a:cs typeface="Consolas" panose="020B0609020204030204" pitchFamily="49" charset="0"/>
              </a:rPr>
              <a:t>：字体颜色</a:t>
            </a:r>
            <a:endParaRPr lang="en-US" altLang="zh-CN" smtClean="0">
              <a:latin typeface="Consolas" panose="020B0609020204030204" pitchFamily="49" charset="0"/>
              <a:cs typeface="Consolas" panose="020B0609020204030204" pitchFamily="49" charset="0"/>
            </a:endParaRPr>
          </a:p>
          <a:p>
            <a:r>
              <a:rPr lang="en-US" altLang="zh-CN">
                <a:latin typeface="Consolas" panose="020B0609020204030204" pitchFamily="49" charset="0"/>
                <a:cs typeface="Consolas" panose="020B0609020204030204" pitchFamily="49" charset="0"/>
              </a:rPr>
              <a:t>f</a:t>
            </a:r>
            <a:r>
              <a:rPr lang="en-US" altLang="zh-CN" smtClean="0">
                <a:latin typeface="Consolas" panose="020B0609020204030204" pitchFamily="49" charset="0"/>
                <a:cs typeface="Consolas" panose="020B0609020204030204" pitchFamily="49" charset="0"/>
              </a:rPr>
              <a:t>ontsize</a:t>
            </a:r>
            <a:r>
              <a:rPr lang="zh-CN" altLang="en-US" smtClean="0">
                <a:latin typeface="Consolas" panose="020B0609020204030204" pitchFamily="49" charset="0"/>
                <a:cs typeface="Consolas" panose="020B0609020204030204" pitchFamily="49" charset="0"/>
              </a:rPr>
              <a:t>：字体大小</a:t>
            </a:r>
            <a:endParaRPr lang="en-US" altLang="zh-CN" smtClean="0">
              <a:latin typeface="Consolas" panose="020B0609020204030204" pitchFamily="49" charset="0"/>
              <a:cs typeface="Consolas" panose="020B0609020204030204" pitchFamily="49" charset="0"/>
            </a:endParaRPr>
          </a:p>
          <a:p>
            <a:r>
              <a:rPr lang="en-US" altLang="zh-CN">
                <a:latin typeface="Consolas" panose="020B0609020204030204" pitchFamily="49" charset="0"/>
                <a:cs typeface="Consolas" panose="020B0609020204030204" pitchFamily="49" charset="0"/>
              </a:rPr>
              <a:t>t</a:t>
            </a:r>
            <a:r>
              <a:rPr lang="en-US" altLang="zh-CN" smtClean="0">
                <a:latin typeface="Consolas" panose="020B0609020204030204" pitchFamily="49" charset="0"/>
                <a:cs typeface="Consolas" panose="020B0609020204030204" pitchFamily="49" charset="0"/>
              </a:rPr>
              <a:t>ext:</a:t>
            </a:r>
            <a:r>
              <a:rPr lang="zh-CN" altLang="en-US" smtClean="0">
                <a:latin typeface="Consolas" panose="020B0609020204030204" pitchFamily="49" charset="0"/>
                <a:cs typeface="Consolas" panose="020B0609020204030204" pitchFamily="49" charset="0"/>
              </a:rPr>
              <a:t>文本内容</a:t>
            </a:r>
            <a:endParaRPr lang="en-US" altLang="zh-CN" smtClean="0">
              <a:latin typeface="Consolas" panose="020B0609020204030204" pitchFamily="49" charset="0"/>
              <a:cs typeface="Consolas" panose="020B0609020204030204" pitchFamily="49" charset="0"/>
            </a:endParaRPr>
          </a:p>
          <a:p>
            <a:r>
              <a:rPr lang="en-US" altLang="zh-CN">
                <a:latin typeface="Consolas" panose="020B0609020204030204" pitchFamily="49" charset="0"/>
                <a:cs typeface="Consolas" panose="020B0609020204030204" pitchFamily="49" charset="0"/>
              </a:rPr>
              <a:t>t</a:t>
            </a:r>
            <a:r>
              <a:rPr lang="en-US" altLang="zh-CN" smtClean="0">
                <a:latin typeface="Consolas" panose="020B0609020204030204" pitchFamily="49" charset="0"/>
                <a:cs typeface="Consolas" panose="020B0609020204030204" pitchFamily="49" charset="0"/>
              </a:rPr>
              <a:t>extfile:</a:t>
            </a:r>
            <a:r>
              <a:rPr lang="zh-CN" altLang="en-US" smtClean="0">
                <a:latin typeface="Consolas" panose="020B0609020204030204" pitchFamily="49" charset="0"/>
                <a:cs typeface="Consolas" panose="020B0609020204030204" pitchFamily="49" charset="0"/>
              </a:rPr>
              <a:t>文本文件</a:t>
            </a:r>
            <a:endParaRPr lang="en-US" altLang="zh-CN" smtClean="0">
              <a:latin typeface="Consolas" panose="020B0609020204030204" pitchFamily="49" charset="0"/>
              <a:cs typeface="Consolas" panose="020B0609020204030204" pitchFamily="49" charset="0"/>
            </a:endParaRPr>
          </a:p>
          <a:p>
            <a:r>
              <a:rPr lang="en-US" altLang="zh-CN" smtClean="0">
                <a:latin typeface="Consolas" panose="020B0609020204030204" pitchFamily="49" charset="0"/>
                <a:cs typeface="Consolas" panose="020B0609020204030204" pitchFamily="49" charset="0"/>
              </a:rPr>
              <a:t>t</a:t>
            </a:r>
            <a:r>
              <a:rPr lang="zh-CN" altLang="en-US" smtClean="0">
                <a:latin typeface="Consolas" panose="020B0609020204030204" pitchFamily="49" charset="0"/>
                <a:cs typeface="Consolas" panose="020B0609020204030204" pitchFamily="49" charset="0"/>
              </a:rPr>
              <a:t>：时间戳，单位秒</a:t>
            </a:r>
            <a:endParaRPr lang="en-US" altLang="zh-CN" smtClean="0">
              <a:latin typeface="Consolas" panose="020B0609020204030204" pitchFamily="49" charset="0"/>
              <a:cs typeface="Consolas" panose="020B0609020204030204" pitchFamily="49" charset="0"/>
            </a:endParaRPr>
          </a:p>
          <a:p>
            <a:r>
              <a:rPr lang="en-US" altLang="zh-CN" smtClean="0">
                <a:latin typeface="Consolas" panose="020B0609020204030204" pitchFamily="49" charset="0"/>
                <a:cs typeface="Consolas" panose="020B0609020204030204" pitchFamily="49" charset="0"/>
              </a:rPr>
              <a:t>n:</a:t>
            </a:r>
            <a:r>
              <a:rPr lang="zh-CN" altLang="en-US" smtClean="0">
                <a:latin typeface="Consolas" panose="020B0609020204030204" pitchFamily="49" charset="0"/>
                <a:cs typeface="Consolas" panose="020B0609020204030204" pitchFamily="49" charset="0"/>
              </a:rPr>
              <a:t>帧数开始位置为</a:t>
            </a:r>
            <a:r>
              <a:rPr lang="en-US" altLang="zh-CN" smtClean="0">
                <a:latin typeface="Consolas" panose="020B0609020204030204" pitchFamily="49" charset="0"/>
                <a:cs typeface="Consolas" panose="020B0609020204030204" pitchFamily="49" charset="0"/>
              </a:rPr>
              <a:t>0</a:t>
            </a:r>
          </a:p>
          <a:p>
            <a:r>
              <a:rPr lang="en-US" altLang="zh-CN" smtClean="0">
                <a:latin typeface="Consolas" panose="020B0609020204030204" pitchFamily="49" charset="0"/>
                <a:cs typeface="Consolas" panose="020B0609020204030204" pitchFamily="49" charset="0"/>
              </a:rPr>
              <a:t>draw/enable:</a:t>
            </a:r>
            <a:r>
              <a:rPr lang="zh-CN" altLang="en-US" smtClean="0">
                <a:latin typeface="Consolas" panose="020B0609020204030204" pitchFamily="49" charset="0"/>
                <a:cs typeface="Consolas" panose="020B0609020204030204" pitchFamily="49" charset="0"/>
              </a:rPr>
              <a:t>控制文件显示，若值为</a:t>
            </a:r>
            <a:r>
              <a:rPr lang="en-US" altLang="zh-CN" smtClean="0">
                <a:latin typeface="Consolas" panose="020B0609020204030204" pitchFamily="49" charset="0"/>
                <a:cs typeface="Consolas" panose="020B0609020204030204" pitchFamily="49" charset="0"/>
              </a:rPr>
              <a:t>0</a:t>
            </a:r>
            <a:r>
              <a:rPr lang="zh-CN" altLang="en-US" smtClean="0">
                <a:latin typeface="Consolas" panose="020B0609020204030204" pitchFamily="49" charset="0"/>
                <a:cs typeface="Consolas" panose="020B0609020204030204" pitchFamily="49" charset="0"/>
              </a:rPr>
              <a:t>不显示，</a:t>
            </a:r>
            <a:r>
              <a:rPr lang="en-US" altLang="zh-CN" smtClean="0">
                <a:latin typeface="Consolas" panose="020B0609020204030204" pitchFamily="49" charset="0"/>
                <a:cs typeface="Consolas" panose="020B0609020204030204" pitchFamily="49" charset="0"/>
              </a:rPr>
              <a:t>1</a:t>
            </a:r>
            <a:r>
              <a:rPr lang="zh-CN" altLang="en-US" smtClean="0">
                <a:latin typeface="Consolas" panose="020B0609020204030204" pitchFamily="49" charset="0"/>
                <a:cs typeface="Consolas" panose="020B0609020204030204" pitchFamily="49" charset="0"/>
              </a:rPr>
              <a:t>显示，可以使用函数</a:t>
            </a:r>
            <a:endParaRPr lang="zh-CN"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581963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简单</a:t>
            </a:r>
            <a:r>
              <a:rPr lang="zh-CN" altLang="en-US" smtClean="0"/>
              <a:t>用法</a:t>
            </a:r>
            <a:endParaRPr lang="zh-CN" altLang="en-US"/>
          </a:p>
        </p:txBody>
      </p:sp>
      <p:sp>
        <p:nvSpPr>
          <p:cNvPr id="3" name="内容占位符 2"/>
          <p:cNvSpPr>
            <a:spLocks noGrp="1"/>
          </p:cNvSpPr>
          <p:nvPr>
            <p:ph idx="1"/>
          </p:nvPr>
        </p:nvSpPr>
        <p:spPr/>
        <p:txBody>
          <a:bodyPr>
            <a:normAutofit/>
          </a:bodyPr>
          <a:lstStyle/>
          <a:p>
            <a:r>
              <a:rPr lang="en-US" altLang="zh-CN" smtClean="0"/>
              <a:t>1</a:t>
            </a:r>
            <a:r>
              <a:rPr lang="zh-CN" altLang="en-US" smtClean="0"/>
              <a:t>、</a:t>
            </a:r>
            <a:r>
              <a:rPr lang="zh-CN" altLang="en-US"/>
              <a:t>在左</a:t>
            </a:r>
            <a:r>
              <a:rPr lang="zh-CN" altLang="en-US" smtClean="0"/>
              <a:t>上角添加</a:t>
            </a:r>
            <a:r>
              <a:rPr lang="en-US" altLang="zh-CN" smtClean="0"/>
              <a:t>Welcome</a:t>
            </a:r>
            <a:r>
              <a:rPr lang="zh-CN" altLang="en-US" smtClean="0"/>
              <a:t>文字</a:t>
            </a:r>
            <a:endParaRPr lang="en-US" altLang="zh-CN" smtClean="0"/>
          </a:p>
          <a:p>
            <a:r>
              <a:rPr lang="en-US" altLang="zh-CN" b="1" smtClean="0"/>
              <a:t>ffplay </a:t>
            </a:r>
            <a:r>
              <a:rPr lang="en-US" altLang="zh-CN" b="1"/>
              <a:t>-f lavfi -i color=c=white -</a:t>
            </a:r>
            <a:r>
              <a:rPr lang="en-US" altLang="zh-CN" b="1" smtClean="0"/>
              <a:t>vf drawtext=fontfile=arial.ttf:text=</a:t>
            </a:r>
            <a:r>
              <a:rPr lang="en-US" altLang="zh-CN" b="1" smtClean="0">
                <a:solidFill>
                  <a:srgbClr val="FF0000"/>
                </a:solidFill>
              </a:rPr>
              <a:t>Welcom</a:t>
            </a:r>
            <a:endParaRPr lang="zh-CN" altLang="zh-CN">
              <a:solidFill>
                <a:srgbClr val="FF0000"/>
              </a:solidFill>
            </a:endParaRPr>
          </a:p>
          <a:p>
            <a:r>
              <a:rPr lang="en-US" altLang="zh-CN" smtClean="0"/>
              <a:t>2</a:t>
            </a:r>
            <a:r>
              <a:rPr lang="zh-CN" altLang="en-US" smtClean="0"/>
              <a:t>、在中央添加</a:t>
            </a:r>
            <a:r>
              <a:rPr lang="en-US" altLang="zh-CN" smtClean="0"/>
              <a:t>Good day</a:t>
            </a:r>
          </a:p>
          <a:p>
            <a:r>
              <a:rPr lang="en-US" altLang="zh-CN" b="1"/>
              <a:t>ffplay -f lavfi -i color=c=white -vf drawtext="fontfile=arial.ttf:text=</a:t>
            </a:r>
            <a:r>
              <a:rPr lang="en-US" altLang="zh-CN" b="1" smtClean="0"/>
              <a:t>'Goodday</a:t>
            </a:r>
            <a:r>
              <a:rPr lang="en-US" altLang="zh-CN" b="1"/>
              <a:t>':</a:t>
            </a:r>
            <a:r>
              <a:rPr lang="en-US" altLang="zh-CN" b="1">
                <a:solidFill>
                  <a:srgbClr val="FF0000"/>
                </a:solidFill>
              </a:rPr>
              <a:t>x=(w-tw)/2:y=(h-th)/2</a:t>
            </a:r>
            <a:r>
              <a:rPr lang="en-US" altLang="zh-CN" b="1"/>
              <a:t>"</a:t>
            </a:r>
            <a:endParaRPr lang="zh-CN" altLang="zh-CN"/>
          </a:p>
          <a:p>
            <a:r>
              <a:rPr lang="en-US" altLang="zh-CN" smtClean="0"/>
              <a:t>3</a:t>
            </a:r>
            <a:r>
              <a:rPr lang="zh-CN" altLang="en-US" smtClean="0"/>
              <a:t>、设置字体颜色和大小</a:t>
            </a:r>
            <a:endParaRPr lang="en-US" altLang="zh-CN" smtClean="0"/>
          </a:p>
          <a:p>
            <a:r>
              <a:rPr lang="en-US" altLang="zh-CN" b="1"/>
              <a:t>ffplay -f lavfi -i color=c=white -vf drawtext="fontfile=arial.ttf:text=</a:t>
            </a:r>
            <a:r>
              <a:rPr lang="en-US" altLang="zh-CN" b="1" smtClean="0"/>
              <a:t>'Happy </a:t>
            </a:r>
            <a:r>
              <a:rPr lang="en-US" altLang="zh-CN" b="1"/>
              <a:t>Holidays':x=(w-tw)/2:y=(h-th)/2:</a:t>
            </a:r>
            <a:r>
              <a:rPr lang="en-US" altLang="zh-CN" b="1">
                <a:solidFill>
                  <a:srgbClr val="FF0000"/>
                </a:solidFill>
              </a:rPr>
              <a:t>fontcolor=green:fontsize=30</a:t>
            </a:r>
            <a:r>
              <a:rPr lang="en-US" altLang="zh-CN" b="1"/>
              <a:t>"</a:t>
            </a:r>
            <a:endParaRPr lang="zh-CN" altLang="zh-CN"/>
          </a:p>
          <a:p>
            <a:endParaRPr lang="zh-CN" altLang="en-US"/>
          </a:p>
        </p:txBody>
      </p:sp>
    </p:spTree>
    <p:extLst>
      <p:ext uri="{BB962C8B-B14F-4D97-AF65-F5344CB8AC3E}">
        <p14:creationId xmlns:p14="http://schemas.microsoft.com/office/powerpoint/2010/main" val="27324806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动态文本</a:t>
            </a:r>
            <a:endParaRPr lang="zh-CN" altLang="en-US"/>
          </a:p>
        </p:txBody>
      </p:sp>
      <p:sp>
        <p:nvSpPr>
          <p:cNvPr id="3" name="内容占位符 2"/>
          <p:cNvSpPr>
            <a:spLocks noGrp="1"/>
          </p:cNvSpPr>
          <p:nvPr>
            <p:ph idx="1"/>
          </p:nvPr>
        </p:nvSpPr>
        <p:spPr>
          <a:xfrm>
            <a:off x="395536" y="1556792"/>
            <a:ext cx="8229600" cy="4569371"/>
          </a:xfrm>
        </p:spPr>
        <p:txBody>
          <a:bodyPr>
            <a:normAutofit fontScale="92500" lnSpcReduction="10000"/>
          </a:bodyPr>
          <a:lstStyle/>
          <a:p>
            <a:r>
              <a:rPr lang="zh-CN" altLang="en-US" smtClean="0"/>
              <a:t>用 </a:t>
            </a:r>
            <a:r>
              <a:rPr lang="en-US" altLang="zh-CN" smtClean="0">
                <a:solidFill>
                  <a:srgbClr val="FF0000"/>
                </a:solidFill>
              </a:rPr>
              <a:t>t</a:t>
            </a:r>
            <a:r>
              <a:rPr lang="en-US" altLang="zh-CN" smtClean="0"/>
              <a:t> (</a:t>
            </a:r>
            <a:r>
              <a:rPr lang="zh-CN" altLang="en-US" smtClean="0"/>
              <a:t>时间秒</a:t>
            </a:r>
            <a:r>
              <a:rPr lang="en-US" altLang="zh-CN" smtClean="0"/>
              <a:t>)</a:t>
            </a:r>
            <a:r>
              <a:rPr lang="zh-CN" altLang="en-US" smtClean="0"/>
              <a:t>变量实现动态文本</a:t>
            </a:r>
            <a:endParaRPr lang="en-US" altLang="zh-CN" smtClean="0"/>
          </a:p>
          <a:p>
            <a:r>
              <a:rPr lang="en-US" altLang="zh-CN" smtClean="0"/>
              <a:t>1</a:t>
            </a:r>
            <a:r>
              <a:rPr lang="zh-CN" altLang="en-US" smtClean="0"/>
              <a:t>、顶部水平滚动</a:t>
            </a:r>
            <a:endParaRPr lang="en-US" altLang="zh-CN" smtClean="0"/>
          </a:p>
          <a:p>
            <a:r>
              <a:rPr lang="en-US" altLang="zh-CN"/>
              <a:t>ffplay </a:t>
            </a:r>
            <a:r>
              <a:rPr lang="en-US" altLang="zh-CN" smtClean="0"/>
              <a:t>-</a:t>
            </a:r>
            <a:r>
              <a:rPr lang="en-US" altLang="zh-CN"/>
              <a:t>i jidu.mp4 -vf drawtext="fontfile=arial.ttf:text='Dynamic RTL text':x=</a:t>
            </a:r>
            <a:r>
              <a:rPr lang="en-US" altLang="zh-CN">
                <a:solidFill>
                  <a:srgbClr val="FF0000"/>
                </a:solidFill>
              </a:rPr>
              <a:t>w-t*50</a:t>
            </a:r>
            <a:r>
              <a:rPr lang="en-US" altLang="zh-CN"/>
              <a:t>:fontcolor=darkorange:fontsize=30"</a:t>
            </a:r>
          </a:p>
          <a:p>
            <a:r>
              <a:rPr lang="en-US" altLang="zh-CN" smtClean="0"/>
              <a:t>2</a:t>
            </a:r>
            <a:r>
              <a:rPr lang="zh-CN" altLang="en-US" smtClean="0"/>
              <a:t>、底部水平滚动</a:t>
            </a:r>
            <a:endParaRPr lang="en-US" altLang="zh-CN" smtClean="0"/>
          </a:p>
          <a:p>
            <a:r>
              <a:rPr lang="en-US" altLang="zh-CN" b="1"/>
              <a:t>ffplay -i jidu.mp4 -vf drawtext="</a:t>
            </a:r>
            <a:r>
              <a:rPr lang="en-US" altLang="zh-CN" b="1" smtClean="0"/>
              <a:t>fontfile=arial.ttf:textfile=textfile.txt:x=</a:t>
            </a:r>
            <a:r>
              <a:rPr lang="en-US" altLang="zh-CN" b="1" smtClean="0">
                <a:solidFill>
                  <a:srgbClr val="FF0000"/>
                </a:solidFill>
              </a:rPr>
              <a:t>w-t*50:y=h-th</a:t>
            </a:r>
            <a:r>
              <a:rPr lang="en-US" altLang="zh-CN" b="1" smtClean="0"/>
              <a:t>:fontcolor=darkorange:fontsize=30</a:t>
            </a:r>
            <a:r>
              <a:rPr lang="en-US" altLang="zh-CN" b="1"/>
              <a:t>"</a:t>
            </a:r>
            <a:endParaRPr lang="zh-CN" altLang="zh-CN"/>
          </a:p>
          <a:p>
            <a:r>
              <a:rPr lang="en-US" altLang="zh-CN" smtClean="0"/>
              <a:t>3</a:t>
            </a:r>
            <a:r>
              <a:rPr lang="zh-CN" altLang="en-US" smtClean="0"/>
              <a:t>、垂直从下往上滚动</a:t>
            </a:r>
            <a:endParaRPr lang="en-US" altLang="zh-CN" smtClean="0"/>
          </a:p>
          <a:p>
            <a:r>
              <a:rPr lang="en-US" altLang="zh-CN" b="1"/>
              <a:t>ffplay jidu.mp4 -vf drawtext="textfile=textfile:fontfile=arial.ttf:x</a:t>
            </a:r>
            <a:r>
              <a:rPr lang="en-US" altLang="zh-CN" b="1">
                <a:solidFill>
                  <a:srgbClr val="FF0000"/>
                </a:solidFill>
              </a:rPr>
              <a:t>=(w-tw)/</a:t>
            </a:r>
            <a:r>
              <a:rPr lang="en-US" altLang="zh-CN" b="1" smtClean="0">
                <a:solidFill>
                  <a:srgbClr val="FF0000"/>
                </a:solidFill>
              </a:rPr>
              <a:t>2:y=h-t*100</a:t>
            </a:r>
            <a:r>
              <a:rPr lang="en-US" altLang="zh-CN" b="1" smtClean="0"/>
              <a:t>:fontcolor=white:fontsize=30“</a:t>
            </a:r>
          </a:p>
          <a:p>
            <a:r>
              <a:rPr lang="zh-CN" altLang="en-US" b="1" smtClean="0"/>
              <a:t>想实现右上角显示当前时间？</a:t>
            </a:r>
            <a:endParaRPr lang="zh-CN" altLang="zh-CN"/>
          </a:p>
          <a:p>
            <a:endParaRPr lang="en-US" altLang="zh-CN" smtClean="0"/>
          </a:p>
          <a:p>
            <a:endParaRPr lang="zh-CN" altLang="en-US"/>
          </a:p>
        </p:txBody>
      </p:sp>
    </p:spTree>
    <p:extLst>
      <p:ext uri="{BB962C8B-B14F-4D97-AF65-F5344CB8AC3E}">
        <p14:creationId xmlns:p14="http://schemas.microsoft.com/office/powerpoint/2010/main" val="16102992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动态文本</a:t>
            </a:r>
            <a:endParaRPr lang="zh-CN" altLang="en-US"/>
          </a:p>
        </p:txBody>
      </p:sp>
      <p:sp>
        <p:nvSpPr>
          <p:cNvPr id="3" name="内容占位符 2"/>
          <p:cNvSpPr>
            <a:spLocks noGrp="1"/>
          </p:cNvSpPr>
          <p:nvPr>
            <p:ph idx="1"/>
          </p:nvPr>
        </p:nvSpPr>
        <p:spPr/>
        <p:txBody>
          <a:bodyPr/>
          <a:lstStyle/>
          <a:p>
            <a:r>
              <a:rPr lang="zh-CN" altLang="en-US" smtClean="0"/>
              <a:t>在右上角显示当前时间 </a:t>
            </a:r>
            <a:r>
              <a:rPr lang="en-US" altLang="zh-CN" smtClean="0">
                <a:solidFill>
                  <a:srgbClr val="FF0000"/>
                </a:solidFill>
              </a:rPr>
              <a:t>localtime</a:t>
            </a:r>
            <a:endParaRPr lang="en-US" altLang="zh-CN">
              <a:solidFill>
                <a:srgbClr val="FF0000"/>
              </a:solidFill>
            </a:endParaRPr>
          </a:p>
          <a:p>
            <a:r>
              <a:rPr lang="en-US" altLang="zh-CN"/>
              <a:t>ffplay jidu.mp4 -vf drawtext="fontfile=arial.ttf:x=w-tw:fontcolor=white:fontsize=30:text='</a:t>
            </a:r>
            <a:r>
              <a:rPr lang="en-US" altLang="zh-CN">
                <a:solidFill>
                  <a:srgbClr val="FF0000"/>
                </a:solidFill>
              </a:rPr>
              <a:t>%{localtime\:%H\\\:%M\\\:%S</a:t>
            </a:r>
            <a:r>
              <a:rPr lang="en-US" altLang="zh-CN" smtClean="0">
                <a:solidFill>
                  <a:srgbClr val="FF0000"/>
                </a:solidFill>
              </a:rPr>
              <a:t>}</a:t>
            </a:r>
            <a:r>
              <a:rPr lang="en-US" altLang="zh-CN" smtClean="0"/>
              <a:t>'“</a:t>
            </a:r>
          </a:p>
          <a:p>
            <a:endParaRPr lang="en-US" altLang="zh-CN" smtClean="0"/>
          </a:p>
          <a:p>
            <a:r>
              <a:rPr lang="zh-CN" altLang="en-US" smtClean="0"/>
              <a:t>每隔</a:t>
            </a:r>
            <a:r>
              <a:rPr lang="en-US" altLang="zh-CN" smtClean="0"/>
              <a:t>3</a:t>
            </a:r>
            <a:r>
              <a:rPr lang="zh-CN" altLang="en-US" smtClean="0"/>
              <a:t>秒显示一次当前时间</a:t>
            </a:r>
            <a:endParaRPr lang="en-US" altLang="zh-CN" smtClean="0"/>
          </a:p>
          <a:p>
            <a:r>
              <a:rPr lang="en-US" altLang="zh-CN" smtClean="0"/>
              <a:t>ffplay jidu.mp4 -vf drawtext</a:t>
            </a:r>
            <a:r>
              <a:rPr lang="en-US" altLang="zh-CN"/>
              <a:t>="</a:t>
            </a:r>
            <a:r>
              <a:rPr lang="en-US" altLang="zh-CN" smtClean="0"/>
              <a:t>fontfile=arial.ttf:x=w-tw:fontcolor=white:fontsize=30:text</a:t>
            </a:r>
            <a:r>
              <a:rPr lang="en-US" altLang="zh-CN"/>
              <a:t>='%{localtime\:%H\\\:%M\\\:%S}':enable=</a:t>
            </a:r>
            <a:r>
              <a:rPr lang="en-US" altLang="zh-CN">
                <a:solidFill>
                  <a:srgbClr val="FF0000"/>
                </a:solidFill>
              </a:rPr>
              <a:t>lt(mod(t\,3)\,1</a:t>
            </a:r>
            <a:r>
              <a:rPr lang="en-US" altLang="zh-CN"/>
              <a:t>)"</a:t>
            </a:r>
          </a:p>
          <a:p>
            <a:endParaRPr lang="zh-CN" altLang="en-US"/>
          </a:p>
        </p:txBody>
      </p:sp>
    </p:spTree>
    <p:extLst>
      <p:ext uri="{BB962C8B-B14F-4D97-AF65-F5344CB8AC3E}">
        <p14:creationId xmlns:p14="http://schemas.microsoft.com/office/powerpoint/2010/main" val="381562504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a:t>
            </a:r>
            <a:r>
              <a:rPr lang="zh-CN" altLang="en-US"/>
              <a:t>十</a:t>
            </a:r>
            <a:r>
              <a:rPr lang="zh-CN" altLang="en-US" smtClean="0"/>
              <a:t>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b="1" smtClean="0"/>
              <a:t>图片处理</a:t>
            </a:r>
            <a:endParaRPr lang="zh-CN" altLang="en-US" sz="4800" b="1"/>
          </a:p>
        </p:txBody>
      </p:sp>
    </p:spTree>
    <p:extLst>
      <p:ext uri="{BB962C8B-B14F-4D97-AF65-F5344CB8AC3E}">
        <p14:creationId xmlns:p14="http://schemas.microsoft.com/office/powerpoint/2010/main" val="41787937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图片支持</a:t>
            </a:r>
            <a:endParaRPr lang="zh-CN" altLang="en-US"/>
          </a:p>
        </p:txBody>
      </p:sp>
      <p:sp>
        <p:nvSpPr>
          <p:cNvPr id="3" name="内容占位符 2"/>
          <p:cNvSpPr>
            <a:spLocks noGrp="1"/>
          </p:cNvSpPr>
          <p:nvPr>
            <p:ph idx="1"/>
          </p:nvPr>
        </p:nvSpPr>
        <p:spPr/>
        <p:txBody>
          <a:bodyPr>
            <a:normAutofit fontScale="92500"/>
          </a:bodyPr>
          <a:lstStyle/>
          <a:p>
            <a:r>
              <a:rPr lang="en-US" altLang="zh-CN" smtClean="0"/>
              <a:t>FFmpeg</a:t>
            </a:r>
            <a:r>
              <a:rPr lang="zh-CN" altLang="en-US" smtClean="0"/>
              <a:t>支持绝大多数图片处理</a:t>
            </a:r>
            <a:r>
              <a:rPr lang="en-US" altLang="zh-CN" smtClean="0"/>
              <a:t>,</a:t>
            </a:r>
            <a:r>
              <a:rPr lang="zh-CN" altLang="zh-CN" smtClean="0"/>
              <a:t> 除</a:t>
            </a:r>
            <a:r>
              <a:rPr lang="en-US" altLang="zh-CN"/>
              <a:t>LJPEG</a:t>
            </a:r>
            <a:r>
              <a:rPr lang="zh-CN" altLang="zh-CN"/>
              <a:t>（无损</a:t>
            </a:r>
            <a:r>
              <a:rPr lang="en-US" altLang="zh-CN"/>
              <a:t>JPEG</a:t>
            </a:r>
            <a:r>
              <a:rPr lang="zh-CN" altLang="zh-CN"/>
              <a:t>）之外，其他都能被解码，除了</a:t>
            </a:r>
            <a:r>
              <a:rPr lang="en-US" altLang="zh-CN"/>
              <a:t>EXR,PIC,PTX</a:t>
            </a:r>
            <a:r>
              <a:rPr lang="zh-CN" altLang="zh-CN"/>
              <a:t>之外，所有的都能被</a:t>
            </a:r>
            <a:r>
              <a:rPr lang="zh-CN" altLang="zh-CN" smtClean="0"/>
              <a:t>编码</a:t>
            </a:r>
            <a:r>
              <a:rPr lang="zh-CN" altLang="en-US" smtClean="0"/>
              <a:t>。</a:t>
            </a:r>
            <a:endParaRPr lang="en-US" altLang="zh-CN"/>
          </a:p>
          <a:p>
            <a:r>
              <a:rPr lang="zh-CN" altLang="en-US" smtClean="0"/>
              <a:t>截取一张图片使用 </a:t>
            </a:r>
            <a:r>
              <a:rPr lang="en-US" altLang="zh-CN" smtClean="0"/>
              <a:t>–</a:t>
            </a:r>
            <a:r>
              <a:rPr lang="en-US" altLang="zh-CN" smtClean="0">
                <a:solidFill>
                  <a:srgbClr val="FF0000"/>
                </a:solidFill>
              </a:rPr>
              <a:t>ss</a:t>
            </a:r>
            <a:r>
              <a:rPr lang="en-US" altLang="zh-CN" smtClean="0"/>
              <a:t>(</a:t>
            </a:r>
            <a:r>
              <a:rPr lang="en-US" altLang="zh-CN" smtClean="0">
                <a:solidFill>
                  <a:srgbClr val="FF0000"/>
                </a:solidFill>
              </a:rPr>
              <a:t>s</a:t>
            </a:r>
            <a:r>
              <a:rPr lang="en-US" altLang="zh-CN" smtClean="0"/>
              <a:t>eek from </a:t>
            </a:r>
            <a:r>
              <a:rPr lang="en-US" altLang="zh-CN" smtClean="0">
                <a:solidFill>
                  <a:srgbClr val="FF0000"/>
                </a:solidFill>
              </a:rPr>
              <a:t>s</a:t>
            </a:r>
            <a:r>
              <a:rPr lang="en-US" altLang="zh-CN" smtClean="0"/>
              <a:t>tart)</a:t>
            </a:r>
            <a:r>
              <a:rPr lang="zh-CN" altLang="en-US" smtClean="0"/>
              <a:t>参数</a:t>
            </a:r>
            <a:r>
              <a:rPr lang="en-US" altLang="zh-CN" smtClean="0"/>
              <a:t>.</a:t>
            </a:r>
          </a:p>
          <a:p>
            <a:r>
              <a:rPr lang="en-US" altLang="zh-CN" b="1" smtClean="0">
                <a:latin typeface="Consolas" panose="020B0609020204030204" pitchFamily="49" charset="0"/>
                <a:cs typeface="Consolas" panose="020B0609020204030204" pitchFamily="49" charset="0"/>
              </a:rPr>
              <a:t>ffmpeg </a:t>
            </a:r>
            <a:r>
              <a:rPr lang="en-US" altLang="zh-CN" b="1">
                <a:latin typeface="Consolas" panose="020B0609020204030204" pitchFamily="49" charset="0"/>
                <a:cs typeface="Consolas" panose="020B0609020204030204" pitchFamily="49" charset="0"/>
              </a:rPr>
              <a:t>-ss 01:23:45</a:t>
            </a:r>
            <a:r>
              <a:rPr lang="en-US" altLang="zh-CN" b="1" smtClean="0">
                <a:latin typeface="Consolas" panose="020B0609020204030204" pitchFamily="49" charset="0"/>
                <a:cs typeface="Consolas" panose="020B0609020204030204" pitchFamily="49" charset="0"/>
              </a:rPr>
              <a:t> -</a:t>
            </a:r>
            <a:r>
              <a:rPr lang="en-US" altLang="zh-CN" b="1">
                <a:latin typeface="Consolas" panose="020B0609020204030204" pitchFamily="49" charset="0"/>
                <a:cs typeface="Consolas" panose="020B0609020204030204" pitchFamily="49" charset="0"/>
              </a:rPr>
              <a:t>i </a:t>
            </a:r>
            <a:r>
              <a:rPr lang="en-US" altLang="zh-CN" b="1" smtClean="0">
                <a:latin typeface="Consolas" panose="020B0609020204030204" pitchFamily="49" charset="0"/>
                <a:cs typeface="Consolas" panose="020B0609020204030204" pitchFamily="49" charset="0"/>
              </a:rPr>
              <a:t>jidu.mp4 image.jpg</a:t>
            </a:r>
            <a:endParaRPr lang="en-US" altLang="zh-CN" smtClean="0">
              <a:latin typeface="Consolas" panose="020B0609020204030204" pitchFamily="49" charset="0"/>
              <a:cs typeface="Consolas" panose="020B0609020204030204" pitchFamily="49" charset="0"/>
            </a:endParaRPr>
          </a:p>
          <a:p>
            <a:r>
              <a:rPr lang="zh-CN" altLang="en-US"/>
              <a:t>从视频中生成</a:t>
            </a:r>
            <a:r>
              <a:rPr lang="en-US" altLang="zh-CN"/>
              <a:t>GIF</a:t>
            </a:r>
            <a:r>
              <a:rPr lang="zh-CN" altLang="en-US" smtClean="0"/>
              <a:t>图片</a:t>
            </a:r>
            <a:endParaRPr lang="en-US" altLang="zh-CN" smtClean="0"/>
          </a:p>
          <a:p>
            <a:r>
              <a:rPr lang="en-US" altLang="zh-CN" b="1">
                <a:latin typeface="Consolas" panose="020B0609020204030204" pitchFamily="49" charset="0"/>
                <a:cs typeface="Consolas" panose="020B0609020204030204" pitchFamily="49" charset="0"/>
              </a:rPr>
              <a:t>ffmpeg -i </a:t>
            </a:r>
            <a:r>
              <a:rPr lang="en-US" altLang="zh-CN" b="1" smtClean="0">
                <a:latin typeface="Consolas" panose="020B0609020204030204" pitchFamily="49" charset="0"/>
                <a:cs typeface="Consolas" panose="020B0609020204030204" pitchFamily="49" charset="0"/>
              </a:rPr>
              <a:t>jidu.mp4 </a:t>
            </a:r>
            <a:r>
              <a:rPr lang="en-US" altLang="zh-CN" b="1">
                <a:latin typeface="Consolas" panose="020B0609020204030204" pitchFamily="49" charset="0"/>
                <a:cs typeface="Consolas" panose="020B0609020204030204" pitchFamily="49" charset="0"/>
              </a:rPr>
              <a:t>-t 10 </a:t>
            </a:r>
            <a:r>
              <a:rPr lang="en-US" altLang="zh-CN" b="1">
                <a:solidFill>
                  <a:srgbClr val="FF0000"/>
                </a:solidFill>
                <a:latin typeface="Consolas" panose="020B0609020204030204" pitchFamily="49" charset="0"/>
                <a:cs typeface="Consolas" panose="020B0609020204030204" pitchFamily="49" charset="0"/>
              </a:rPr>
              <a:t>-pix_fmt rgb24 </a:t>
            </a:r>
            <a:r>
              <a:rPr lang="en-US" altLang="zh-CN" b="1" smtClean="0">
                <a:solidFill>
                  <a:srgbClr val="FF0000"/>
                </a:solidFill>
                <a:latin typeface="Consolas" panose="020B0609020204030204" pitchFamily="49" charset="0"/>
                <a:cs typeface="Consolas" panose="020B0609020204030204" pitchFamily="49" charset="0"/>
              </a:rPr>
              <a:t>jidu.gif</a:t>
            </a:r>
          </a:p>
          <a:p>
            <a:r>
              <a:rPr lang="zh-CN" altLang="en-US" b="1" smtClean="0"/>
              <a:t>转换视频为图片（每帧一张图）</a:t>
            </a:r>
            <a:endParaRPr lang="en-US" altLang="zh-CN" b="1" smtClean="0"/>
          </a:p>
          <a:p>
            <a:r>
              <a:rPr lang="en-US" altLang="zh-CN" b="1">
                <a:latin typeface="Consolas" panose="020B0609020204030204" pitchFamily="49" charset="0"/>
                <a:cs typeface="Consolas" panose="020B0609020204030204" pitchFamily="49" charset="0"/>
              </a:rPr>
              <a:t>ffmpeg -i clip.avi frame%4d.jpg</a:t>
            </a:r>
            <a:endParaRPr lang="zh-CN" altLang="zh-CN">
              <a:latin typeface="Consolas" panose="020B0609020204030204" pitchFamily="49" charset="0"/>
              <a:cs typeface="Consolas" panose="020B0609020204030204" pitchFamily="49" charset="0"/>
            </a:endParaRPr>
          </a:p>
          <a:p>
            <a:r>
              <a:rPr lang="zh-CN" altLang="en-US" b="1" smtClean="0"/>
              <a:t>图片转换为视频</a:t>
            </a:r>
            <a:endParaRPr lang="en-US" altLang="zh-CN" b="1" smtClean="0"/>
          </a:p>
          <a:p>
            <a:r>
              <a:rPr lang="en-US" altLang="zh-CN" b="1">
                <a:latin typeface="Consolas" panose="020B0609020204030204" pitchFamily="49" charset="0"/>
                <a:cs typeface="Consolas" panose="020B0609020204030204" pitchFamily="49" charset="0"/>
              </a:rPr>
              <a:t>ffmpeg -f image2 -i </a:t>
            </a:r>
            <a:r>
              <a:rPr lang="en-US" altLang="zh-CN" b="1" smtClean="0">
                <a:latin typeface="Consolas" panose="020B0609020204030204" pitchFamily="49" charset="0"/>
                <a:cs typeface="Consolas" panose="020B0609020204030204" pitchFamily="49" charset="0"/>
              </a:rPr>
              <a:t>img%4d.jpg </a:t>
            </a:r>
            <a:r>
              <a:rPr lang="en-US" altLang="zh-CN" b="1">
                <a:latin typeface="Consolas" panose="020B0609020204030204" pitchFamily="49" charset="0"/>
                <a:cs typeface="Consolas" panose="020B0609020204030204" pitchFamily="49" charset="0"/>
              </a:rPr>
              <a:t>-r 25 video.mp4</a:t>
            </a:r>
            <a:endParaRPr lang="zh-CN" altLang="zh-CN">
              <a:latin typeface="Consolas" panose="020B0609020204030204" pitchFamily="49" charset="0"/>
              <a:cs typeface="Consolas" panose="020B0609020204030204" pitchFamily="49" charset="0"/>
            </a:endParaRPr>
          </a:p>
          <a:p>
            <a:endParaRPr lang="zh-CN" altLang="en-US" b="1"/>
          </a:p>
        </p:txBody>
      </p:sp>
    </p:spTree>
    <p:extLst>
      <p:ext uri="{BB962C8B-B14F-4D97-AF65-F5344CB8AC3E}">
        <p14:creationId xmlns:p14="http://schemas.microsoft.com/office/powerpoint/2010/main" val="5273882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effectLst/>
              </a:rPr>
              <a:t>裁剪、填充</a:t>
            </a:r>
            <a:endParaRPr lang="zh-CN" altLang="en-US"/>
          </a:p>
        </p:txBody>
      </p:sp>
      <p:sp>
        <p:nvSpPr>
          <p:cNvPr id="3" name="内容占位符 2"/>
          <p:cNvSpPr>
            <a:spLocks noGrp="1"/>
          </p:cNvSpPr>
          <p:nvPr>
            <p:ph idx="1"/>
          </p:nvPr>
        </p:nvSpPr>
        <p:spPr/>
        <p:txBody>
          <a:bodyPr/>
          <a:lstStyle/>
          <a:p>
            <a:r>
              <a:rPr lang="zh-CN" altLang="en-US" smtClean="0"/>
              <a:t>和视频一样，图片也可以被裁剪和填充</a:t>
            </a:r>
            <a:endParaRPr lang="en-US" altLang="zh-CN" smtClean="0"/>
          </a:p>
          <a:p>
            <a:r>
              <a:rPr lang="zh-CN" altLang="en-US" smtClean="0"/>
              <a:t>裁剪</a:t>
            </a:r>
            <a:endParaRPr lang="en-US" altLang="zh-CN" smtClean="0"/>
          </a:p>
          <a:p>
            <a:r>
              <a:rPr lang="en-US" altLang="zh-CN" b="1" smtClean="0">
                <a:latin typeface="Consolas" panose="020B0609020204030204" pitchFamily="49" charset="0"/>
                <a:cs typeface="Consolas" panose="020B0609020204030204" pitchFamily="49" charset="0"/>
              </a:rPr>
              <a:t>ffmpeg </a:t>
            </a:r>
            <a:r>
              <a:rPr lang="en-US" altLang="zh-CN" b="1">
                <a:latin typeface="Consolas" panose="020B0609020204030204" pitchFamily="49" charset="0"/>
                <a:cs typeface="Consolas" panose="020B0609020204030204" pitchFamily="49" charset="0"/>
              </a:rPr>
              <a:t>-f lavfi -i rgbtestsrc -vf crop=150:150 crop_rg.png</a:t>
            </a:r>
            <a:endParaRPr lang="zh-CN" altLang="zh-CN">
              <a:latin typeface="Consolas" panose="020B0609020204030204" pitchFamily="49" charset="0"/>
              <a:cs typeface="Consolas" panose="020B0609020204030204" pitchFamily="49" charset="0"/>
            </a:endParaRPr>
          </a:p>
          <a:p>
            <a:r>
              <a:rPr lang="zh-CN" altLang="en-US" smtClean="0"/>
              <a:t>填充</a:t>
            </a:r>
            <a:endParaRPr lang="en-US" altLang="zh-CN" smtClean="0"/>
          </a:p>
          <a:p>
            <a:r>
              <a:rPr lang="en-US" altLang="zh-CN" b="1">
                <a:latin typeface="Consolas" panose="020B0609020204030204" pitchFamily="49" charset="0"/>
                <a:cs typeface="Consolas" panose="020B0609020204030204" pitchFamily="49" charset="0"/>
              </a:rPr>
              <a:t>ffmpeg -f lavfi -i smptebars -vf pad=360:280:20:20:orange pad_smpte.jpg</a:t>
            </a:r>
            <a:endParaRPr lang="zh-CN" altLang="zh-CN">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5915227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835496"/>
          </a:xfrm>
        </p:spPr>
        <p:txBody>
          <a:bodyPr/>
          <a:lstStyle/>
          <a:p>
            <a:r>
              <a:rPr lang="zh-CN" altLang="en-US" smtClean="0"/>
              <a:t>组成</a:t>
            </a:r>
            <a:endParaRPr lang="zh-CN" altLang="en-US"/>
          </a:p>
        </p:txBody>
      </p:sp>
      <p:sp>
        <p:nvSpPr>
          <p:cNvPr id="3" name="内容占位符 2"/>
          <p:cNvSpPr>
            <a:spLocks noGrp="1"/>
          </p:cNvSpPr>
          <p:nvPr>
            <p:ph idx="1"/>
          </p:nvPr>
        </p:nvSpPr>
        <p:spPr>
          <a:xfrm>
            <a:off x="457200" y="980728"/>
            <a:ext cx="8229600" cy="5145435"/>
          </a:xfrm>
        </p:spPr>
        <p:txBody>
          <a:bodyPr>
            <a:normAutofit lnSpcReduction="10000"/>
          </a:bodyPr>
          <a:lstStyle/>
          <a:p>
            <a:r>
              <a:rPr lang="en-US" altLang="zh-CN" b="1" smtClean="0"/>
              <a:t>1</a:t>
            </a:r>
            <a:r>
              <a:rPr lang="zh-CN" altLang="en-US" b="1" smtClean="0"/>
              <a:t>、</a:t>
            </a:r>
            <a:r>
              <a:rPr lang="en-US" altLang="zh-CN" b="1" smtClean="0"/>
              <a:t>libavformat</a:t>
            </a:r>
            <a:r>
              <a:rPr lang="zh-CN" altLang="zh-CN"/>
              <a:t>：用于各种音视频</a:t>
            </a:r>
            <a:r>
              <a:rPr lang="en-US" altLang="zh-CN" err="1"/>
              <a:t>封装格式</a:t>
            </a:r>
            <a:r>
              <a:rPr lang="zh-CN" altLang="zh-CN"/>
              <a:t>的生成和解析，包括获取解码所需信息以生成解码上下文结构和读取音视频帧等</a:t>
            </a:r>
            <a:r>
              <a:rPr lang="zh-CN" altLang="zh-CN" smtClean="0"/>
              <a:t>功能</a:t>
            </a:r>
            <a:r>
              <a:rPr lang="zh-CN" altLang="en-US" smtClean="0"/>
              <a:t>，包含</a:t>
            </a:r>
            <a:r>
              <a:rPr lang="en-US" altLang="zh-CN"/>
              <a:t>demuxers</a:t>
            </a:r>
            <a:r>
              <a:rPr lang="zh-CN" altLang="en-US"/>
              <a:t>和</a:t>
            </a:r>
            <a:r>
              <a:rPr lang="en-US" altLang="zh-CN"/>
              <a:t>muxer</a:t>
            </a:r>
            <a:r>
              <a:rPr lang="zh-CN" altLang="en-US"/>
              <a:t>库</a:t>
            </a:r>
            <a:r>
              <a:rPr lang="zh-CN" altLang="zh-CN" smtClean="0"/>
              <a:t>；</a:t>
            </a:r>
            <a:endParaRPr lang="zh-CN" altLang="zh-CN"/>
          </a:p>
          <a:p>
            <a:r>
              <a:rPr lang="en-US" altLang="zh-CN" b="1" smtClean="0"/>
              <a:t>2</a:t>
            </a:r>
            <a:r>
              <a:rPr lang="zh-CN" altLang="en-US" b="1" smtClean="0"/>
              <a:t>、</a:t>
            </a:r>
            <a:r>
              <a:rPr lang="en-US" altLang="zh-CN" b="1" smtClean="0"/>
              <a:t>libavcodec</a:t>
            </a:r>
            <a:r>
              <a:rPr lang="zh-CN" altLang="zh-CN"/>
              <a:t>：用于各种类型声音</a:t>
            </a:r>
            <a:r>
              <a:rPr lang="en-US" altLang="zh-CN"/>
              <a:t>/</a:t>
            </a:r>
            <a:r>
              <a:rPr lang="en-US" altLang="zh-CN" err="1"/>
              <a:t>图像</a:t>
            </a:r>
            <a:r>
              <a:rPr lang="zh-CN" altLang="zh-CN"/>
              <a:t>编解码；</a:t>
            </a:r>
          </a:p>
          <a:p>
            <a:r>
              <a:rPr lang="en-US" altLang="zh-CN" b="1" smtClean="0"/>
              <a:t>3</a:t>
            </a:r>
            <a:r>
              <a:rPr lang="zh-CN" altLang="en-US" b="1" smtClean="0"/>
              <a:t>、</a:t>
            </a:r>
            <a:r>
              <a:rPr lang="en-US" altLang="zh-CN" b="1" smtClean="0"/>
              <a:t>libavutil</a:t>
            </a:r>
            <a:r>
              <a:rPr lang="zh-CN" altLang="zh-CN"/>
              <a:t>：包含一些公共的工具函数；</a:t>
            </a:r>
          </a:p>
          <a:p>
            <a:r>
              <a:rPr lang="en-US" altLang="zh-CN" b="1" smtClean="0"/>
              <a:t>4</a:t>
            </a:r>
            <a:r>
              <a:rPr lang="zh-CN" altLang="en-US" b="1" smtClean="0"/>
              <a:t>、</a:t>
            </a:r>
            <a:r>
              <a:rPr lang="en-US" altLang="zh-CN" b="1" smtClean="0"/>
              <a:t>libswscale</a:t>
            </a:r>
            <a:r>
              <a:rPr lang="zh-CN" altLang="zh-CN"/>
              <a:t>：用于视频场景比例缩放、色彩映射转换；</a:t>
            </a:r>
          </a:p>
          <a:p>
            <a:r>
              <a:rPr lang="en-US" altLang="zh-CN" b="1" smtClean="0"/>
              <a:t>5</a:t>
            </a:r>
            <a:r>
              <a:rPr lang="zh-CN" altLang="en-US" b="1" smtClean="0"/>
              <a:t>、</a:t>
            </a:r>
            <a:r>
              <a:rPr lang="en-US" altLang="zh-CN" b="1" smtClean="0"/>
              <a:t>libpostproc</a:t>
            </a:r>
            <a:r>
              <a:rPr lang="zh-CN" altLang="zh-CN"/>
              <a:t>：用于后期效果处理；</a:t>
            </a:r>
          </a:p>
          <a:p>
            <a:r>
              <a:rPr lang="en-US" altLang="zh-CN" b="1" smtClean="0"/>
              <a:t>6</a:t>
            </a:r>
            <a:r>
              <a:rPr lang="zh-CN" altLang="en-US" b="1" smtClean="0"/>
              <a:t>、</a:t>
            </a:r>
            <a:r>
              <a:rPr lang="en-US" altLang="zh-CN" b="1" smtClean="0"/>
              <a:t>ffmpeg</a:t>
            </a:r>
            <a:r>
              <a:rPr lang="zh-CN" altLang="zh-CN" smtClean="0"/>
              <a:t>：</a:t>
            </a:r>
            <a:r>
              <a:rPr lang="zh-CN" altLang="en-US"/>
              <a:t>是一个命令行工具，用来对视频文件转换格式，也支持对电视卡实时编码</a:t>
            </a:r>
            <a:r>
              <a:rPr lang="zh-CN" altLang="zh-CN" smtClean="0"/>
              <a:t>；</a:t>
            </a:r>
            <a:endParaRPr lang="zh-CN" altLang="zh-CN"/>
          </a:p>
          <a:p>
            <a:r>
              <a:rPr lang="en-US" altLang="zh-CN" b="1" smtClean="0"/>
              <a:t>7</a:t>
            </a:r>
            <a:r>
              <a:rPr lang="zh-CN" altLang="en-US" b="1" smtClean="0"/>
              <a:t>、</a:t>
            </a:r>
            <a:r>
              <a:rPr lang="en-US" altLang="zh-CN" b="1" smtClean="0"/>
              <a:t>ffsever</a:t>
            </a:r>
            <a:r>
              <a:rPr lang="zh-CN" altLang="zh-CN" smtClean="0"/>
              <a:t>：</a:t>
            </a:r>
            <a:r>
              <a:rPr lang="zh-CN" altLang="en-US"/>
              <a:t>是一个</a:t>
            </a:r>
            <a:r>
              <a:rPr lang="en-US" altLang="zh-CN"/>
              <a:t>HTTP</a:t>
            </a:r>
            <a:r>
              <a:rPr lang="zh-CN" altLang="en-US"/>
              <a:t>多媒体实时广播流服务器，支持时光平移</a:t>
            </a:r>
            <a:r>
              <a:rPr lang="zh-CN" altLang="zh-CN" smtClean="0"/>
              <a:t>；</a:t>
            </a:r>
            <a:endParaRPr lang="zh-CN" altLang="zh-CN"/>
          </a:p>
          <a:p>
            <a:r>
              <a:rPr lang="en-US" altLang="zh-CN" b="1" smtClean="0"/>
              <a:t>8</a:t>
            </a:r>
            <a:r>
              <a:rPr lang="zh-CN" altLang="en-US" b="1" smtClean="0"/>
              <a:t>、</a:t>
            </a:r>
            <a:r>
              <a:rPr lang="en-US" altLang="zh-CN" b="1" smtClean="0"/>
              <a:t>ffplay</a:t>
            </a:r>
            <a:r>
              <a:rPr lang="zh-CN" altLang="zh-CN"/>
              <a:t>：是一个简单的播放器，使用</a:t>
            </a:r>
            <a:r>
              <a:rPr lang="en-US" altLang="zh-CN" err="1"/>
              <a:t>ffmpeg</a:t>
            </a:r>
            <a:r>
              <a:rPr lang="en-US" altLang="zh-CN"/>
              <a:t> </a:t>
            </a:r>
            <a:r>
              <a:rPr lang="zh-CN" altLang="zh-CN"/>
              <a:t>库解析和解码，通过</a:t>
            </a:r>
            <a:r>
              <a:rPr lang="en-US" altLang="zh-CN"/>
              <a:t>SDL</a:t>
            </a:r>
            <a:r>
              <a:rPr lang="zh-CN" altLang="zh-CN"/>
              <a:t>显示；</a:t>
            </a:r>
          </a:p>
          <a:p>
            <a:endParaRPr lang="zh-CN" altLang="en-US"/>
          </a:p>
        </p:txBody>
      </p:sp>
    </p:spTree>
    <p:extLst>
      <p:ext uri="{BB962C8B-B14F-4D97-AF65-F5344CB8AC3E}">
        <p14:creationId xmlns:p14="http://schemas.microsoft.com/office/powerpoint/2010/main" val="242630697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effectLst/>
              </a:rPr>
              <a:t>翻转，旋转，覆盖</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b="1" smtClean="0"/>
              <a:t>和视频一样图片同样能翻转，旋转和覆盖</a:t>
            </a:r>
            <a:endParaRPr lang="en-US" altLang="zh-CN" b="1" smtClean="0"/>
          </a:p>
          <a:p>
            <a:r>
              <a:rPr lang="zh-CN" altLang="en-US" b="1"/>
              <a:t>翻转</a:t>
            </a:r>
            <a:endParaRPr lang="en-US" altLang="zh-CN" b="1" smtClean="0"/>
          </a:p>
          <a:p>
            <a:r>
              <a:rPr lang="en-US" altLang="zh-CN" b="1" smtClean="0">
                <a:latin typeface="Consolas" panose="020B0609020204030204" pitchFamily="49" charset="0"/>
                <a:cs typeface="Consolas" panose="020B0609020204030204" pitchFamily="49" charset="0"/>
              </a:rPr>
              <a:t>ffmpeg </a:t>
            </a:r>
            <a:r>
              <a:rPr lang="en-US" altLang="zh-CN" b="1">
                <a:latin typeface="Consolas" panose="020B0609020204030204" pitchFamily="49" charset="0"/>
                <a:cs typeface="Consolas" panose="020B0609020204030204" pitchFamily="49" charset="0"/>
              </a:rPr>
              <a:t>-i orange.jpg -vf </a:t>
            </a:r>
            <a:r>
              <a:rPr lang="en-US" altLang="zh-CN" b="1">
                <a:solidFill>
                  <a:srgbClr val="FF0000"/>
                </a:solidFill>
                <a:latin typeface="Consolas" panose="020B0609020204030204" pitchFamily="49" charset="0"/>
                <a:cs typeface="Consolas" panose="020B0609020204030204" pitchFamily="49" charset="0"/>
              </a:rPr>
              <a:t>hflip</a:t>
            </a:r>
            <a:r>
              <a:rPr lang="en-US" altLang="zh-CN" b="1">
                <a:latin typeface="Consolas" panose="020B0609020204030204" pitchFamily="49" charset="0"/>
                <a:cs typeface="Consolas" panose="020B0609020204030204" pitchFamily="49" charset="0"/>
              </a:rPr>
              <a:t> orange_hfilp.jpg</a:t>
            </a:r>
            <a:endParaRPr lang="zh-CN" altLang="zh-CN">
              <a:latin typeface="Consolas" panose="020B0609020204030204" pitchFamily="49" charset="0"/>
              <a:cs typeface="Consolas" panose="020B0609020204030204" pitchFamily="49" charset="0"/>
            </a:endParaRPr>
          </a:p>
          <a:p>
            <a:r>
              <a:rPr lang="en-US" altLang="zh-CN" b="1">
                <a:latin typeface="Consolas" panose="020B0609020204030204" pitchFamily="49" charset="0"/>
                <a:cs typeface="Consolas" panose="020B0609020204030204" pitchFamily="49" charset="0"/>
              </a:rPr>
              <a:t>ffmpeg -i orange.jpg -vf </a:t>
            </a:r>
            <a:r>
              <a:rPr lang="en-US" altLang="zh-CN" b="1">
                <a:solidFill>
                  <a:srgbClr val="FF0000"/>
                </a:solidFill>
                <a:latin typeface="Consolas" panose="020B0609020204030204" pitchFamily="49" charset="0"/>
                <a:cs typeface="Consolas" panose="020B0609020204030204" pitchFamily="49" charset="0"/>
              </a:rPr>
              <a:t>vflip</a:t>
            </a:r>
            <a:r>
              <a:rPr lang="en-US" altLang="zh-CN" b="1">
                <a:latin typeface="Consolas" panose="020B0609020204030204" pitchFamily="49" charset="0"/>
                <a:cs typeface="Consolas" panose="020B0609020204030204" pitchFamily="49" charset="0"/>
              </a:rPr>
              <a:t> orange_vfilp.jpg</a:t>
            </a:r>
            <a:endParaRPr lang="zh-CN" altLang="zh-CN">
              <a:latin typeface="Consolas" panose="020B0609020204030204" pitchFamily="49" charset="0"/>
              <a:cs typeface="Consolas" panose="020B0609020204030204" pitchFamily="49" charset="0"/>
            </a:endParaRPr>
          </a:p>
          <a:p>
            <a:r>
              <a:rPr lang="zh-CN" altLang="en-US" b="1" smtClean="0"/>
              <a:t>旋转</a:t>
            </a:r>
            <a:endParaRPr lang="en-US" altLang="zh-CN" b="1" smtClean="0"/>
          </a:p>
          <a:p>
            <a:r>
              <a:rPr lang="en-US" altLang="zh-CN" b="1">
                <a:latin typeface="Consolas" panose="020B0609020204030204" pitchFamily="49" charset="0"/>
                <a:cs typeface="Consolas" panose="020B0609020204030204" pitchFamily="49" charset="0"/>
              </a:rPr>
              <a:t>ffmpeg -i image.png -vf </a:t>
            </a:r>
            <a:r>
              <a:rPr lang="en-US" altLang="zh-CN" b="1">
                <a:solidFill>
                  <a:srgbClr val="FF0000"/>
                </a:solidFill>
                <a:latin typeface="Consolas" panose="020B0609020204030204" pitchFamily="49" charset="0"/>
                <a:cs typeface="Consolas" panose="020B0609020204030204" pitchFamily="49" charset="0"/>
              </a:rPr>
              <a:t>transpose=1</a:t>
            </a:r>
            <a:r>
              <a:rPr lang="en-US" altLang="zh-CN" b="1">
                <a:latin typeface="Consolas" panose="020B0609020204030204" pitchFamily="49" charset="0"/>
                <a:cs typeface="Consolas" panose="020B0609020204030204" pitchFamily="49" charset="0"/>
              </a:rPr>
              <a:t> image_rotated.png</a:t>
            </a:r>
            <a:endParaRPr lang="zh-CN" altLang="zh-CN">
              <a:latin typeface="Consolas" panose="020B0609020204030204" pitchFamily="49" charset="0"/>
              <a:cs typeface="Consolas" panose="020B0609020204030204" pitchFamily="49" charset="0"/>
            </a:endParaRPr>
          </a:p>
          <a:p>
            <a:r>
              <a:rPr lang="zh-CN" altLang="en-US" b="1" smtClean="0"/>
              <a:t>覆盖</a:t>
            </a:r>
            <a:endParaRPr lang="en-US" altLang="zh-CN" b="1" smtClean="0"/>
          </a:p>
          <a:p>
            <a:r>
              <a:rPr lang="en-US" altLang="zh-CN" b="1">
                <a:latin typeface="Consolas" panose="020B0609020204030204" pitchFamily="49" charset="0"/>
                <a:cs typeface="Consolas" panose="020B0609020204030204" pitchFamily="49" charset="0"/>
              </a:rPr>
              <a:t>ffmpeg -f lavfi -i rgbtestsrc -s 400x300 rgb .png </a:t>
            </a:r>
            <a:endParaRPr lang="zh-CN" altLang="zh-CN">
              <a:latin typeface="Consolas" panose="020B0609020204030204" pitchFamily="49" charset="0"/>
              <a:cs typeface="Consolas" panose="020B0609020204030204" pitchFamily="49" charset="0"/>
            </a:endParaRPr>
          </a:p>
          <a:p>
            <a:r>
              <a:rPr lang="en-US" altLang="zh-CN" b="1">
                <a:latin typeface="Consolas" panose="020B0609020204030204" pitchFamily="49" charset="0"/>
                <a:cs typeface="Consolas" panose="020B0609020204030204" pitchFamily="49" charset="0"/>
              </a:rPr>
              <a:t>ffmpeg -f lavfi -i smptebars smpte.png </a:t>
            </a:r>
            <a:endParaRPr lang="zh-CN" altLang="zh-CN">
              <a:latin typeface="Consolas" panose="020B0609020204030204" pitchFamily="49" charset="0"/>
              <a:cs typeface="Consolas" panose="020B0609020204030204" pitchFamily="49" charset="0"/>
            </a:endParaRPr>
          </a:p>
          <a:p>
            <a:r>
              <a:rPr lang="en-US" altLang="zh-CN" b="1">
                <a:latin typeface="Consolas" panose="020B0609020204030204" pitchFamily="49" charset="0"/>
                <a:cs typeface="Consolas" panose="020B0609020204030204" pitchFamily="49" charset="0"/>
              </a:rPr>
              <a:t>ffmpeg -i rgb .png -i smpte.png -filter_complex overlay= </a:t>
            </a:r>
            <a:r>
              <a:rPr lang="en-US" altLang="zh-CN" b="1">
                <a:solidFill>
                  <a:srgbClr val="FF0000"/>
                </a:solidFill>
                <a:latin typeface="Consolas" panose="020B0609020204030204" pitchFamily="49" charset="0"/>
                <a:cs typeface="Consolas" panose="020B0609020204030204" pitchFamily="49" charset="0"/>
              </a:rPr>
              <a:t>(W-w)/2:(H-h)/2  </a:t>
            </a:r>
            <a:r>
              <a:rPr lang="en-US" altLang="zh-CN" b="1">
                <a:latin typeface="Consolas" panose="020B0609020204030204" pitchFamily="49" charset="0"/>
                <a:cs typeface="Consolas" panose="020B0609020204030204" pitchFamily="49" charset="0"/>
              </a:rPr>
              <a:t>rgb_smpte.png</a:t>
            </a:r>
            <a:endParaRPr lang="zh-CN" altLang="zh-CN">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20963015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第十</a:t>
            </a:r>
            <a:r>
              <a:rPr lang="zh-CN" altLang="en-US"/>
              <a:t>一</a:t>
            </a:r>
            <a:r>
              <a:rPr lang="zh-CN" altLang="en-US" smtClean="0"/>
              <a:t>部分</a:t>
            </a:r>
            <a:endParaRPr lang="zh-CN" altLang="en-US"/>
          </a:p>
        </p:txBody>
      </p:sp>
      <p:sp>
        <p:nvSpPr>
          <p:cNvPr id="3" name="内容占位符 2"/>
          <p:cNvSpPr>
            <a:spLocks noGrp="1"/>
          </p:cNvSpPr>
          <p:nvPr>
            <p:ph idx="1"/>
          </p:nvPr>
        </p:nvSpPr>
        <p:spPr>
          <a:xfrm>
            <a:off x="611560" y="3284984"/>
            <a:ext cx="8229600" cy="676672"/>
          </a:xfrm>
        </p:spPr>
        <p:txBody>
          <a:bodyPr>
            <a:noAutofit/>
          </a:bodyPr>
          <a:lstStyle/>
          <a:p>
            <a:pPr marL="0" indent="0" algn="ctr">
              <a:buNone/>
            </a:pPr>
            <a:r>
              <a:rPr lang="zh-CN" altLang="en-US" sz="4800" b="1" smtClean="0"/>
              <a:t>其他高级技巧</a:t>
            </a:r>
            <a:endParaRPr lang="zh-CN" altLang="en-US" sz="4800" b="1"/>
          </a:p>
        </p:txBody>
      </p:sp>
    </p:spTree>
    <p:extLst>
      <p:ext uri="{BB962C8B-B14F-4D97-AF65-F5344CB8AC3E}">
        <p14:creationId xmlns:p14="http://schemas.microsoft.com/office/powerpoint/2010/main" val="383309434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屏幕录像</a:t>
            </a:r>
            <a:endParaRPr lang="zh-CN" altLang="en-US"/>
          </a:p>
        </p:txBody>
      </p:sp>
      <p:sp>
        <p:nvSpPr>
          <p:cNvPr id="3" name="内容占位符 2"/>
          <p:cNvSpPr>
            <a:spLocks noGrp="1"/>
          </p:cNvSpPr>
          <p:nvPr>
            <p:ph idx="1"/>
          </p:nvPr>
        </p:nvSpPr>
        <p:spPr/>
        <p:txBody>
          <a:bodyPr/>
          <a:lstStyle/>
          <a:p>
            <a:r>
              <a:rPr lang="zh-CN" altLang="en-US"/>
              <a:t>显示设备</a:t>
            </a:r>
            <a:r>
              <a:rPr lang="zh-CN" altLang="en-US" smtClean="0"/>
              <a:t>名称</a:t>
            </a:r>
            <a:endParaRPr lang="en-US" altLang="zh-CN" smtClean="0"/>
          </a:p>
          <a:p>
            <a:r>
              <a:rPr lang="en-US" altLang="zh-CN" smtClean="0">
                <a:latin typeface="Consolas" panose="020B0609020204030204" pitchFamily="49" charset="0"/>
                <a:cs typeface="Consolas" panose="020B0609020204030204" pitchFamily="49" charset="0"/>
              </a:rPr>
              <a:t>ffmpeg </a:t>
            </a:r>
            <a:r>
              <a:rPr lang="en-US" altLang="zh-CN">
                <a:latin typeface="Consolas" panose="020B0609020204030204" pitchFamily="49" charset="0"/>
                <a:cs typeface="Consolas" panose="020B0609020204030204" pitchFamily="49" charset="0"/>
              </a:rPr>
              <a:t>-list_devices 1 -f dshow -i dummy</a:t>
            </a:r>
          </a:p>
          <a:p>
            <a:r>
              <a:rPr lang="zh-CN" altLang="en-US"/>
              <a:t>调用摄像头</a:t>
            </a:r>
            <a:endParaRPr lang="en-US" altLang="zh-CN"/>
          </a:p>
          <a:p>
            <a:r>
              <a:rPr lang="en-US" altLang="zh-CN">
                <a:latin typeface="Consolas" panose="020B0609020204030204" pitchFamily="49" charset="0"/>
                <a:cs typeface="Consolas" panose="020B0609020204030204" pitchFamily="49" charset="0"/>
              </a:rPr>
              <a:t>ffplay -f dshow  -i video="Integrated Camera"</a:t>
            </a:r>
          </a:p>
          <a:p>
            <a:r>
              <a:rPr lang="zh-CN" altLang="en-US"/>
              <a:t>保存为文件</a:t>
            </a:r>
            <a:endParaRPr lang="en-US" altLang="zh-CN"/>
          </a:p>
          <a:p>
            <a:r>
              <a:rPr lang="en-US" altLang="zh-CN">
                <a:latin typeface="Consolas" panose="020B0609020204030204" pitchFamily="49" charset="0"/>
                <a:cs typeface="Consolas" panose="020B0609020204030204" pitchFamily="49" charset="0"/>
              </a:rPr>
              <a:t>ffmpeg -y -f dshow -s 320x240 -r 25 -i video="Integrated Camera" -b:v 800K -vcodec mpeg4 new.mp4</a:t>
            </a:r>
            <a:endParaRPr lang="zh-CN" altLang="en-US">
              <a:latin typeface="Consolas" panose="020B0609020204030204" pitchFamily="49" charset="0"/>
              <a:cs typeface="Consolas" panose="020B0609020204030204" pitchFamily="49" charset="0"/>
            </a:endParaRPr>
          </a:p>
          <a:p>
            <a:endParaRPr lang="zh-CN" altLang="en-US"/>
          </a:p>
        </p:txBody>
      </p:sp>
    </p:spTree>
    <p:extLst>
      <p:ext uri="{BB962C8B-B14F-4D97-AF65-F5344CB8AC3E}">
        <p14:creationId xmlns:p14="http://schemas.microsoft.com/office/powerpoint/2010/main" val="14064161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添加字幕</a:t>
            </a:r>
            <a:r>
              <a:rPr lang="en-US" altLang="zh-CN"/>
              <a:t>subtitles</a:t>
            </a:r>
            <a:endParaRPr lang="zh-CN" altLang="en-US"/>
          </a:p>
        </p:txBody>
      </p:sp>
      <p:sp>
        <p:nvSpPr>
          <p:cNvPr id="3" name="内容占位符 2"/>
          <p:cNvSpPr>
            <a:spLocks noGrp="1"/>
          </p:cNvSpPr>
          <p:nvPr>
            <p:ph idx="1"/>
          </p:nvPr>
        </p:nvSpPr>
        <p:spPr/>
        <p:txBody>
          <a:bodyPr/>
          <a:lstStyle/>
          <a:p>
            <a:r>
              <a:rPr lang="zh-CN" altLang="en-US" smtClean="0"/>
              <a:t>语法 </a:t>
            </a:r>
            <a:r>
              <a:rPr lang="en-US" altLang="zh-CN" smtClean="0"/>
              <a:t>–vf subtitles=file</a:t>
            </a:r>
          </a:p>
          <a:p>
            <a:endParaRPr lang="en-US" altLang="zh-CN" smtClean="0"/>
          </a:p>
          <a:p>
            <a:r>
              <a:rPr lang="en-US" altLang="zh-CN" smtClean="0">
                <a:latin typeface="Consolas" panose="020B0609020204030204" pitchFamily="49" charset="0"/>
                <a:cs typeface="Consolas" panose="020B0609020204030204" pitchFamily="49" charset="0"/>
              </a:rPr>
              <a:t>ffmpeg </a:t>
            </a:r>
            <a:r>
              <a:rPr lang="en-US" altLang="zh-CN">
                <a:latin typeface="Consolas" panose="020B0609020204030204" pitchFamily="49" charset="0"/>
                <a:cs typeface="Consolas" panose="020B0609020204030204" pitchFamily="49" charset="0"/>
              </a:rPr>
              <a:t>-i jidu.mp4 -vf subtitles=rgb.srt output.mp4</a:t>
            </a:r>
            <a:endParaRPr lang="zh-CN"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504768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视频</a:t>
            </a:r>
            <a:r>
              <a:rPr lang="zh-CN" altLang="en-US" smtClean="0">
                <a:effectLst/>
              </a:rPr>
              <a:t>颤抖、色彩平衡</a:t>
            </a:r>
            <a:endParaRPr lang="zh-CN" altLang="en-US"/>
          </a:p>
        </p:txBody>
      </p:sp>
      <p:sp>
        <p:nvSpPr>
          <p:cNvPr id="3" name="内容占位符 2"/>
          <p:cNvSpPr>
            <a:spLocks noGrp="1"/>
          </p:cNvSpPr>
          <p:nvPr>
            <p:ph idx="1"/>
          </p:nvPr>
        </p:nvSpPr>
        <p:spPr/>
        <p:txBody>
          <a:bodyPr>
            <a:normAutofit lnSpcReduction="10000"/>
          </a:bodyPr>
          <a:lstStyle/>
          <a:p>
            <a:r>
              <a:rPr lang="zh-CN" altLang="en-US"/>
              <a:t>视频颤抖</a:t>
            </a:r>
            <a:endParaRPr lang="en-US" altLang="zh-CN" smtClean="0"/>
          </a:p>
          <a:p>
            <a:r>
              <a:rPr lang="en-US" altLang="zh-CN" smtClean="0"/>
              <a:t>ffplay –i jidu.mp4 -vf crop=in_w/2:in_h/2</a:t>
            </a:r>
            <a:r>
              <a:rPr lang="en-US" altLang="zh-CN"/>
              <a:t>:(in_w-out_w)/2+((in_w-out_w)/2)*sin(n/10):(in_h-out_h)/2 +((in_h-out_h)/2)*</a:t>
            </a:r>
            <a:r>
              <a:rPr lang="en-US" altLang="zh-CN" smtClean="0"/>
              <a:t>sin(n/7)</a:t>
            </a:r>
          </a:p>
          <a:p>
            <a:endParaRPr lang="en-US" altLang="zh-CN"/>
          </a:p>
          <a:p>
            <a:r>
              <a:rPr lang="zh-CN" altLang="en-US" smtClean="0"/>
              <a:t>色彩平衡</a:t>
            </a:r>
            <a:endParaRPr lang="en-US" altLang="zh-CN" smtClean="0"/>
          </a:p>
          <a:p>
            <a:r>
              <a:rPr lang="en-US" altLang="zh-CN"/>
              <a:t>ffplay -i jidu.mp4 -vf </a:t>
            </a:r>
            <a:r>
              <a:rPr lang="en-US" altLang="zh-CN" smtClean="0"/>
              <a:t>curves=vintage</a:t>
            </a:r>
          </a:p>
          <a:p>
            <a:r>
              <a:rPr lang="zh-CN" altLang="en-US" smtClean="0"/>
              <a:t>色彩变幻</a:t>
            </a:r>
            <a:endParaRPr lang="en-US" altLang="zh-CN" smtClean="0"/>
          </a:p>
          <a:p>
            <a:r>
              <a:rPr lang="en-US" altLang="zh-CN"/>
              <a:t>ffplay -i jidu.mp4 -vf </a:t>
            </a:r>
            <a:r>
              <a:rPr lang="en-US" altLang="zh-CN" smtClean="0"/>
              <a:t>hue="</a:t>
            </a:r>
            <a:r>
              <a:rPr lang="en-US" altLang="zh-CN"/>
              <a:t>H=2*PI*t: s=sin(2*PI*t)+</a:t>
            </a:r>
            <a:r>
              <a:rPr lang="en-US" altLang="zh-CN" smtClean="0"/>
              <a:t>1“</a:t>
            </a:r>
          </a:p>
          <a:p>
            <a:r>
              <a:rPr lang="zh-CN" altLang="en-US" smtClean="0"/>
              <a:t>彩色转换黑白</a:t>
            </a:r>
            <a:endParaRPr lang="en-US" altLang="zh-CN" smtClean="0"/>
          </a:p>
          <a:p>
            <a:r>
              <a:rPr lang="en-US" altLang="zh-CN"/>
              <a:t>ffplay -i jidu.mp4 -vf lutyuv="u=128:v=128"</a:t>
            </a:r>
            <a:endParaRPr lang="zh-CN" altLang="en-US"/>
          </a:p>
        </p:txBody>
      </p:sp>
    </p:spTree>
    <p:extLst>
      <p:ext uri="{BB962C8B-B14F-4D97-AF65-F5344CB8AC3E}">
        <p14:creationId xmlns:p14="http://schemas.microsoft.com/office/powerpoint/2010/main" val="19809822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设置音频视频播放速度</a:t>
            </a:r>
            <a:endParaRPr lang="zh-CN" altLang="en-US"/>
          </a:p>
        </p:txBody>
      </p:sp>
      <p:sp>
        <p:nvSpPr>
          <p:cNvPr id="3" name="内容占位符 2"/>
          <p:cNvSpPr>
            <a:spLocks noGrp="1"/>
          </p:cNvSpPr>
          <p:nvPr>
            <p:ph idx="1"/>
          </p:nvPr>
        </p:nvSpPr>
        <p:spPr/>
        <p:txBody>
          <a:bodyPr/>
          <a:lstStyle/>
          <a:p>
            <a:r>
              <a:rPr lang="en-US" altLang="zh-CN" b="1" smtClean="0"/>
              <a:t>3</a:t>
            </a:r>
            <a:r>
              <a:rPr lang="zh-CN" altLang="en-US" b="1" smtClean="0"/>
              <a:t>倍视频播放视频</a:t>
            </a:r>
            <a:endParaRPr lang="en-US" altLang="zh-CN" b="1" smtClean="0"/>
          </a:p>
          <a:p>
            <a:r>
              <a:rPr lang="en-US" altLang="zh-CN" b="1" smtClean="0">
                <a:latin typeface="Consolas" panose="020B0609020204030204" pitchFamily="49" charset="0"/>
                <a:cs typeface="Consolas" panose="020B0609020204030204" pitchFamily="49" charset="0"/>
              </a:rPr>
              <a:t>ffplay </a:t>
            </a:r>
            <a:r>
              <a:rPr lang="en-US" altLang="zh-CN" b="1">
                <a:latin typeface="Consolas" panose="020B0609020204030204" pitchFamily="49" charset="0"/>
                <a:cs typeface="Consolas" panose="020B0609020204030204" pitchFamily="49" charset="0"/>
              </a:rPr>
              <a:t>-i </a:t>
            </a:r>
            <a:r>
              <a:rPr lang="en-US" altLang="zh-CN" b="1" smtClean="0">
                <a:latin typeface="Consolas" panose="020B0609020204030204" pitchFamily="49" charset="0"/>
                <a:cs typeface="Consolas" panose="020B0609020204030204" pitchFamily="49" charset="0"/>
              </a:rPr>
              <a:t>jidu.mp4 </a:t>
            </a:r>
            <a:r>
              <a:rPr lang="en-US" altLang="zh-CN" b="1">
                <a:latin typeface="Consolas" panose="020B0609020204030204" pitchFamily="49" charset="0"/>
                <a:cs typeface="Consolas" panose="020B0609020204030204" pitchFamily="49" charset="0"/>
              </a:rPr>
              <a:t>-vf setpts=PTS/3</a:t>
            </a:r>
            <a:endParaRPr lang="zh-CN" altLang="zh-CN">
              <a:latin typeface="Consolas" panose="020B0609020204030204" pitchFamily="49" charset="0"/>
              <a:cs typeface="Consolas" panose="020B0609020204030204" pitchFamily="49" charset="0"/>
            </a:endParaRPr>
          </a:p>
          <a:p>
            <a:r>
              <a:rPr lang="en-US" altLang="zh-CN" smtClean="0"/>
              <a:t>¾</a:t>
            </a:r>
            <a:r>
              <a:rPr lang="zh-CN" altLang="en-US" smtClean="0"/>
              <a:t>速度播放视频</a:t>
            </a:r>
            <a:endParaRPr lang="en-US" altLang="zh-CN" smtClean="0"/>
          </a:p>
          <a:p>
            <a:r>
              <a:rPr lang="en-US" altLang="zh-CN" b="1">
                <a:latin typeface="Consolas" panose="020B0609020204030204" pitchFamily="49" charset="0"/>
                <a:cs typeface="Consolas" panose="020B0609020204030204" pitchFamily="49" charset="0"/>
              </a:rPr>
              <a:t>ffplay -i jidu.mp4 </a:t>
            </a:r>
            <a:r>
              <a:rPr lang="en-US" altLang="zh-CN" b="1" smtClean="0">
                <a:latin typeface="Consolas" panose="020B0609020204030204" pitchFamily="49" charset="0"/>
                <a:cs typeface="Consolas" panose="020B0609020204030204" pitchFamily="49" charset="0"/>
              </a:rPr>
              <a:t> -</a:t>
            </a:r>
            <a:r>
              <a:rPr lang="en-US" altLang="zh-CN" b="1">
                <a:latin typeface="Consolas" panose="020B0609020204030204" pitchFamily="49" charset="0"/>
                <a:cs typeface="Consolas" panose="020B0609020204030204" pitchFamily="49" charset="0"/>
              </a:rPr>
              <a:t>vf setpts=PTS/(3/4)</a:t>
            </a:r>
            <a:endParaRPr lang="zh-CN" altLang="zh-CN">
              <a:latin typeface="Consolas" panose="020B0609020204030204" pitchFamily="49" charset="0"/>
              <a:cs typeface="Consolas" panose="020B0609020204030204" pitchFamily="49" charset="0"/>
            </a:endParaRPr>
          </a:p>
          <a:p>
            <a:r>
              <a:rPr lang="en-US" altLang="zh-CN" smtClean="0"/>
              <a:t>2</a:t>
            </a:r>
            <a:r>
              <a:rPr lang="zh-CN" altLang="en-US" smtClean="0"/>
              <a:t>倍速度播放音频</a:t>
            </a:r>
            <a:endParaRPr lang="en-US" altLang="zh-CN" smtClean="0"/>
          </a:p>
          <a:p>
            <a:r>
              <a:rPr lang="en-US" altLang="zh-CN" b="1">
                <a:latin typeface="Consolas" panose="020B0609020204030204" pitchFamily="49" charset="0"/>
                <a:cs typeface="Consolas" panose="020B0609020204030204" pitchFamily="49" charset="0"/>
              </a:rPr>
              <a:t>ffplay -i speech.mp3 -af atempo=2</a:t>
            </a:r>
            <a:endParaRPr lang="zh-CN" altLang="zh-CN">
              <a:latin typeface="Consolas" panose="020B0609020204030204" pitchFamily="49" charset="0"/>
              <a:cs typeface="Consolas" panose="020B0609020204030204" pitchFamily="49" charset="0"/>
            </a:endParaRPr>
          </a:p>
          <a:p>
            <a:endParaRPr lang="en-US" altLang="zh-CN" smtClean="0"/>
          </a:p>
          <a:p>
            <a:r>
              <a:rPr lang="zh-CN" altLang="en-US" smtClean="0"/>
              <a:t>问题：视频和音频同时</a:t>
            </a:r>
            <a:r>
              <a:rPr lang="en-US" altLang="zh-CN" smtClean="0"/>
              <a:t>3/4</a:t>
            </a:r>
            <a:r>
              <a:rPr lang="zh-CN" altLang="en-US" smtClean="0"/>
              <a:t>慢速</a:t>
            </a:r>
            <a:r>
              <a:rPr lang="zh-CN" altLang="en-US"/>
              <a:t>播放</a:t>
            </a:r>
          </a:p>
        </p:txBody>
      </p:sp>
    </p:spTree>
    <p:extLst>
      <p:ext uri="{BB962C8B-B14F-4D97-AF65-F5344CB8AC3E}">
        <p14:creationId xmlns:p14="http://schemas.microsoft.com/office/powerpoint/2010/main" val="11125055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截图</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每隔一秒截一张图</a:t>
            </a:r>
            <a:endParaRPr lang="en-US" altLang="zh-CN" smtClean="0"/>
          </a:p>
          <a:p>
            <a:r>
              <a:rPr lang="en-US" altLang="zh-CN" smtClean="0">
                <a:latin typeface="Consolas" panose="020B0609020204030204" pitchFamily="49" charset="0"/>
                <a:cs typeface="Consolas" panose="020B0609020204030204" pitchFamily="49" charset="0"/>
              </a:rPr>
              <a:t>ffmpeg </a:t>
            </a:r>
            <a:r>
              <a:rPr lang="en-US" altLang="zh-CN">
                <a:latin typeface="Consolas" panose="020B0609020204030204" pitchFamily="49" charset="0"/>
                <a:cs typeface="Consolas" panose="020B0609020204030204" pitchFamily="49" charset="0"/>
              </a:rPr>
              <a:t>-i input.flv -f image2 -vf fps=fps=1 </a:t>
            </a:r>
            <a:r>
              <a:rPr lang="en-US" altLang="zh-CN" smtClean="0">
                <a:latin typeface="Consolas" panose="020B0609020204030204" pitchFamily="49" charset="0"/>
                <a:cs typeface="Consolas" panose="020B0609020204030204" pitchFamily="49" charset="0"/>
              </a:rPr>
              <a:t>out%d.png</a:t>
            </a:r>
          </a:p>
          <a:p>
            <a:r>
              <a:rPr lang="zh-CN" altLang="en-US"/>
              <a:t>每</a:t>
            </a:r>
            <a:r>
              <a:rPr lang="zh-CN" altLang="en-US" smtClean="0"/>
              <a:t>隔</a:t>
            </a:r>
            <a:r>
              <a:rPr lang="en-US" altLang="zh-CN" smtClean="0"/>
              <a:t>20</a:t>
            </a:r>
            <a:r>
              <a:rPr lang="zh-CN" altLang="en-US" smtClean="0"/>
              <a:t>秒</a:t>
            </a:r>
            <a:r>
              <a:rPr lang="zh-CN" altLang="en-US"/>
              <a:t>截一张图</a:t>
            </a:r>
            <a:endParaRPr lang="en-US" altLang="zh-CN" smtClean="0"/>
          </a:p>
          <a:p>
            <a:r>
              <a:rPr lang="en-US" altLang="zh-CN">
                <a:latin typeface="Consolas" panose="020B0609020204030204" pitchFamily="49" charset="0"/>
                <a:cs typeface="Consolas" panose="020B0609020204030204" pitchFamily="49" charset="0"/>
              </a:rPr>
              <a:t>ffmpeg -i input.flv -f image2 -vf </a:t>
            </a:r>
            <a:r>
              <a:rPr lang="en-US" altLang="zh-CN" smtClean="0">
                <a:latin typeface="Consolas" panose="020B0609020204030204" pitchFamily="49" charset="0"/>
                <a:cs typeface="Consolas" panose="020B0609020204030204" pitchFamily="49" charset="0"/>
              </a:rPr>
              <a:t>fps=fps=1/</a:t>
            </a:r>
            <a:r>
              <a:rPr lang="en-US" altLang="zh-CN" smtClean="0">
                <a:solidFill>
                  <a:srgbClr val="FF0000"/>
                </a:solidFill>
                <a:latin typeface="Consolas" panose="020B0609020204030204" pitchFamily="49" charset="0"/>
                <a:cs typeface="Consolas" panose="020B0609020204030204" pitchFamily="49" charset="0"/>
              </a:rPr>
              <a:t>20</a:t>
            </a:r>
            <a:r>
              <a:rPr lang="en-US" altLang="zh-CN" smtClean="0">
                <a:latin typeface="Consolas" panose="020B0609020204030204" pitchFamily="49" charset="0"/>
                <a:cs typeface="Consolas" panose="020B0609020204030204" pitchFamily="49" charset="0"/>
              </a:rPr>
              <a:t> out%d.png</a:t>
            </a:r>
          </a:p>
          <a:p>
            <a:endParaRPr lang="en-US" altLang="zh-CN" smtClean="0"/>
          </a:p>
          <a:p>
            <a:r>
              <a:rPr lang="zh-CN" altLang="en-US" smtClean="0">
                <a:solidFill>
                  <a:srgbClr val="FF0000"/>
                </a:solidFill>
              </a:rPr>
              <a:t>注意：</a:t>
            </a:r>
            <a:r>
              <a:rPr lang="en-US" altLang="zh-CN">
                <a:solidFill>
                  <a:srgbClr val="FF0000"/>
                </a:solidFill>
              </a:rPr>
              <a:t>ffmpeg version </a:t>
            </a:r>
            <a:r>
              <a:rPr lang="en-US" altLang="zh-CN" smtClean="0">
                <a:solidFill>
                  <a:srgbClr val="FF0000"/>
                </a:solidFill>
              </a:rPr>
              <a:t>N-57961-gec8e68c</a:t>
            </a:r>
            <a:r>
              <a:rPr lang="zh-CN" altLang="en-US" smtClean="0">
                <a:solidFill>
                  <a:srgbClr val="FF0000"/>
                </a:solidFill>
              </a:rPr>
              <a:t>版本最多可以每隔</a:t>
            </a:r>
            <a:r>
              <a:rPr lang="en-US" altLang="zh-CN" smtClean="0">
                <a:solidFill>
                  <a:srgbClr val="FF0000"/>
                </a:solidFill>
              </a:rPr>
              <a:t>20s</a:t>
            </a:r>
            <a:r>
              <a:rPr lang="zh-CN" altLang="en-US" smtClean="0">
                <a:solidFill>
                  <a:srgbClr val="FF0000"/>
                </a:solidFill>
              </a:rPr>
              <a:t>截一张图。</a:t>
            </a:r>
            <a:endParaRPr lang="en-US" altLang="zh-CN" smtClean="0">
              <a:solidFill>
                <a:srgbClr val="FF0000"/>
              </a:solidFill>
            </a:endParaRPr>
          </a:p>
          <a:p>
            <a:r>
              <a:rPr lang="zh-CN" altLang="en-US"/>
              <a:t>多</a:t>
            </a:r>
            <a:r>
              <a:rPr lang="zh-CN" altLang="en-US" smtClean="0"/>
              <a:t>张截图合并到一个文件里（</a:t>
            </a:r>
            <a:r>
              <a:rPr lang="en-US" altLang="zh-CN" smtClean="0"/>
              <a:t>2x3</a:t>
            </a:r>
            <a:r>
              <a:rPr lang="zh-CN" altLang="en-US" smtClean="0"/>
              <a:t>） </a:t>
            </a:r>
            <a:r>
              <a:rPr lang="zh-CN" altLang="en-US"/>
              <a:t> 每隔一千帧</a:t>
            </a:r>
            <a:r>
              <a:rPr lang="en-US" altLang="zh-CN"/>
              <a:t>(</a:t>
            </a:r>
            <a:r>
              <a:rPr lang="zh-CN" altLang="en-US"/>
              <a:t>秒数</a:t>
            </a:r>
            <a:r>
              <a:rPr lang="en-US" altLang="zh-CN"/>
              <a:t>=1000/fps25)</a:t>
            </a:r>
            <a:r>
              <a:rPr lang="zh-CN" altLang="en-US"/>
              <a:t>即</a:t>
            </a:r>
            <a:r>
              <a:rPr lang="en-US" altLang="zh-CN"/>
              <a:t>40s</a:t>
            </a:r>
            <a:r>
              <a:rPr lang="zh-CN" altLang="en-US"/>
              <a:t>截一张</a:t>
            </a:r>
            <a:r>
              <a:rPr lang="zh-CN" altLang="en-US" smtClean="0"/>
              <a:t>图</a:t>
            </a:r>
            <a:endParaRPr lang="en-US" altLang="zh-CN" smtClean="0"/>
          </a:p>
          <a:p>
            <a:r>
              <a:rPr lang="en-US" altLang="zh-CN">
                <a:latin typeface="Consolas" panose="020B0609020204030204" pitchFamily="49" charset="0"/>
                <a:cs typeface="Consolas" panose="020B0609020204030204" pitchFamily="49" charset="0"/>
              </a:rPr>
              <a:t>ffmpeg  -i jidu.mp4 -frames 3 -vf "select=not(mod(n\,1000)),scale=320:240,tile=2x3" out.png</a:t>
            </a:r>
          </a:p>
          <a:p>
            <a:endParaRPr lang="zh-CN" altLang="en-US"/>
          </a:p>
        </p:txBody>
      </p:sp>
    </p:spTree>
    <p:extLst>
      <p:ext uri="{BB962C8B-B14F-4D97-AF65-F5344CB8AC3E}">
        <p14:creationId xmlns:p14="http://schemas.microsoft.com/office/powerpoint/2010/main" val="162744556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马赛克视频</a:t>
            </a:r>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79629"/>
            <a:ext cx="7992888" cy="448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086669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马赛克视频</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b="1" smtClean="0"/>
              <a:t>用多个输入文件创建一个马赛克视频：</a:t>
            </a:r>
            <a:endParaRPr lang="en-US" altLang="zh-CN" b="1" smtClean="0"/>
          </a:p>
          <a:p>
            <a:r>
              <a:rPr lang="en-US" altLang="zh-CN">
                <a:latin typeface="Consolas" panose="020B0609020204030204" pitchFamily="49" charset="0"/>
                <a:cs typeface="Consolas" panose="020B0609020204030204" pitchFamily="49" charset="0"/>
              </a:rPr>
              <a:t>ffmpeg -i </a:t>
            </a:r>
            <a:r>
              <a:rPr lang="en-US" altLang="zh-CN">
                <a:solidFill>
                  <a:srgbClr val="FF0000"/>
                </a:solidFill>
                <a:latin typeface="Consolas" panose="020B0609020204030204" pitchFamily="49" charset="0"/>
                <a:cs typeface="Consolas" panose="020B0609020204030204" pitchFamily="49" charset="0"/>
              </a:rPr>
              <a:t>jidu.mp4</a:t>
            </a:r>
            <a:r>
              <a:rPr lang="en-US" altLang="zh-CN">
                <a:latin typeface="Consolas" panose="020B0609020204030204" pitchFamily="49" charset="0"/>
                <a:cs typeface="Consolas" panose="020B0609020204030204" pitchFamily="49" charset="0"/>
              </a:rPr>
              <a:t> -i </a:t>
            </a:r>
            <a:r>
              <a:rPr lang="en-US" altLang="zh-CN">
                <a:solidFill>
                  <a:srgbClr val="FF0000"/>
                </a:solidFill>
                <a:latin typeface="Consolas" panose="020B0609020204030204" pitchFamily="49" charset="0"/>
                <a:cs typeface="Consolas" panose="020B0609020204030204" pitchFamily="49" charset="0"/>
              </a:rPr>
              <a:t>jidu.flv</a:t>
            </a:r>
            <a:r>
              <a:rPr lang="en-US" altLang="zh-CN">
                <a:latin typeface="Consolas" panose="020B0609020204030204" pitchFamily="49" charset="0"/>
                <a:cs typeface="Consolas" panose="020B0609020204030204" pitchFamily="49" charset="0"/>
              </a:rPr>
              <a:t> -i "</a:t>
            </a:r>
            <a:r>
              <a:rPr lang="en-US" altLang="zh-CN">
                <a:solidFill>
                  <a:srgbClr val="FF0000"/>
                </a:solidFill>
                <a:latin typeface="Consolas" panose="020B0609020204030204" pitchFamily="49" charset="0"/>
                <a:cs typeface="Consolas" panose="020B0609020204030204" pitchFamily="49" charset="0"/>
              </a:rPr>
              <a:t>Day By Day SBS.mp4</a:t>
            </a:r>
            <a:r>
              <a:rPr lang="en-US" altLang="zh-CN">
                <a:latin typeface="Consolas" panose="020B0609020204030204" pitchFamily="49" charset="0"/>
                <a:cs typeface="Consolas" panose="020B0609020204030204" pitchFamily="49" charset="0"/>
              </a:rPr>
              <a:t>" -i "</a:t>
            </a:r>
            <a:r>
              <a:rPr lang="en-US" altLang="zh-CN">
                <a:solidFill>
                  <a:srgbClr val="FF0000"/>
                </a:solidFill>
                <a:latin typeface="Consolas" panose="020B0609020204030204" pitchFamily="49" charset="0"/>
                <a:cs typeface="Consolas" panose="020B0609020204030204" pitchFamily="49" charset="0"/>
              </a:rPr>
              <a:t>Dangerous.mp4</a:t>
            </a:r>
            <a:r>
              <a:rPr lang="en-US" altLang="zh-CN">
                <a:latin typeface="Consolas" panose="020B0609020204030204" pitchFamily="49" charset="0"/>
                <a:cs typeface="Consolas" panose="020B0609020204030204" pitchFamily="49" charset="0"/>
              </a:rPr>
              <a:t>" -filter_complex "nullsrc=size=640x480 [base]; [0:v] setpts=PTS-STARTPTS, scale=320x240 [upperleft]; [1:v] setpts=PTS-STARTPTS, scale=320x240 [upperright]; [2:v] setpts=PTS-STARTPTS, scale=320x240 [lowerleft]; [3:v] setpts=PTS-STARTPTS, scale=320x240 [lowerright]; [base][upperleft] overlay=shortest=1 [tmp1]; [tmp1][upperright] overlay=shortest=1:x=320 [tmp2]; [tmp2][lowerleft] overlay=shortest=1:y=240 [tmp3]; [tmp3][lowerright] overlay=shortest=1:x=320:y=240" -c:v libx264 output.mkv</a:t>
            </a:r>
            <a:endParaRPr lang="zh-CN"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06767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8147248" cy="5721499"/>
          </a:xfrm>
        </p:spPr>
        <p:txBody>
          <a:bodyPr>
            <a:normAutofit fontScale="92500" lnSpcReduction="10000"/>
          </a:bodyPr>
          <a:lstStyle/>
          <a:p>
            <a:r>
              <a:rPr lang="en-US" altLang="zh-CN" b="1" smtClean="0"/>
              <a:t>Logo</a:t>
            </a:r>
            <a:r>
              <a:rPr lang="zh-CN" altLang="en-US" b="1" smtClean="0"/>
              <a:t>动态移动</a:t>
            </a:r>
            <a:endParaRPr lang="en-US" altLang="zh-CN" b="1" smtClean="0"/>
          </a:p>
          <a:p>
            <a:r>
              <a:rPr lang="en-US" altLang="zh-CN"/>
              <a:t>1</a:t>
            </a:r>
            <a:r>
              <a:rPr lang="zh-CN" altLang="en-US" smtClean="0"/>
              <a:t>、</a:t>
            </a:r>
            <a:r>
              <a:rPr lang="en-US" altLang="zh-CN" b="1" smtClean="0"/>
              <a:t>2</a:t>
            </a:r>
            <a:r>
              <a:rPr lang="zh-CN" altLang="en-US" b="1" smtClean="0"/>
              <a:t>秒后</a:t>
            </a:r>
            <a:r>
              <a:rPr lang="en-US" altLang="zh-CN" b="1" smtClean="0"/>
              <a:t>logo</a:t>
            </a:r>
            <a:r>
              <a:rPr lang="zh-CN" altLang="en-US" b="1" smtClean="0"/>
              <a:t>从左到右移动</a:t>
            </a:r>
            <a:r>
              <a:rPr lang="zh-CN" altLang="en-US" smtClean="0"/>
              <a:t>：</a:t>
            </a:r>
            <a:endParaRPr lang="en-US" altLang="zh-CN" smtClean="0"/>
          </a:p>
          <a:p>
            <a:r>
              <a:rPr lang="en-US" altLang="zh-CN" smtClean="0">
                <a:latin typeface="Consolas" panose="020B0609020204030204" pitchFamily="49" charset="0"/>
                <a:cs typeface="Consolas" panose="020B0609020204030204" pitchFamily="49" charset="0"/>
              </a:rPr>
              <a:t>ffplay </a:t>
            </a:r>
            <a:r>
              <a:rPr lang="en-US" altLang="zh-CN">
                <a:latin typeface="Consolas" panose="020B0609020204030204" pitchFamily="49" charset="0"/>
                <a:cs typeface="Consolas" panose="020B0609020204030204" pitchFamily="49" charset="0"/>
              </a:rPr>
              <a:t>-i jidu.mp4  -vf movie=logo.png[logo];[in][logo]overlay=x=</a:t>
            </a:r>
            <a:r>
              <a:rPr lang="en-US" altLang="zh-CN">
                <a:solidFill>
                  <a:srgbClr val="FF0000"/>
                </a:solidFill>
                <a:latin typeface="Consolas" panose="020B0609020204030204" pitchFamily="49" charset="0"/>
                <a:cs typeface="Consolas" panose="020B0609020204030204" pitchFamily="49" charset="0"/>
              </a:rPr>
              <a:t>'if(gte(t\,</a:t>
            </a:r>
            <a:r>
              <a:rPr lang="en-US" altLang="zh-CN" smtClean="0">
                <a:solidFill>
                  <a:srgbClr val="FF0000"/>
                </a:solidFill>
                <a:latin typeface="Consolas" panose="020B0609020204030204" pitchFamily="49" charset="0"/>
                <a:cs typeface="Consolas" panose="020B0609020204030204" pitchFamily="49" charset="0"/>
              </a:rPr>
              <a:t>2)\,((</a:t>
            </a:r>
            <a:r>
              <a:rPr lang="en-US" altLang="zh-CN">
                <a:solidFill>
                  <a:srgbClr val="FF0000"/>
                </a:solidFill>
                <a:latin typeface="Consolas" panose="020B0609020204030204" pitchFamily="49" charset="0"/>
                <a:cs typeface="Consolas" panose="020B0609020204030204" pitchFamily="49" charset="0"/>
              </a:rPr>
              <a:t>t-2)*80)-w\,NAN)</a:t>
            </a:r>
            <a:r>
              <a:rPr lang="en-US" altLang="zh-CN">
                <a:latin typeface="Consolas" panose="020B0609020204030204" pitchFamily="49" charset="0"/>
                <a:cs typeface="Consolas" panose="020B0609020204030204" pitchFamily="49" charset="0"/>
              </a:rPr>
              <a:t>':</a:t>
            </a:r>
            <a:r>
              <a:rPr lang="en-US" altLang="zh-CN" smtClean="0">
                <a:latin typeface="Consolas" panose="020B0609020204030204" pitchFamily="49" charset="0"/>
                <a:cs typeface="Consolas" panose="020B0609020204030204" pitchFamily="49" charset="0"/>
              </a:rPr>
              <a:t>y=0</a:t>
            </a:r>
          </a:p>
          <a:p>
            <a:endParaRPr lang="en-US" altLang="zh-CN" smtClean="0"/>
          </a:p>
          <a:p>
            <a:r>
              <a:rPr lang="en-US" altLang="zh-CN" smtClean="0"/>
              <a:t>2</a:t>
            </a:r>
            <a:r>
              <a:rPr lang="zh-CN" altLang="en-US" smtClean="0"/>
              <a:t>、</a:t>
            </a:r>
            <a:r>
              <a:rPr lang="en-US" altLang="zh-CN" b="1" smtClean="0"/>
              <a:t>2</a:t>
            </a:r>
            <a:r>
              <a:rPr lang="zh-CN" altLang="en-US" b="1" smtClean="0"/>
              <a:t>秒后</a:t>
            </a:r>
            <a:r>
              <a:rPr lang="en-US" altLang="zh-CN" b="1" smtClean="0"/>
              <a:t>logo</a:t>
            </a:r>
            <a:r>
              <a:rPr lang="zh-CN" altLang="en-US" b="1" smtClean="0"/>
              <a:t>从左到右移动后停止在左上角</a:t>
            </a:r>
            <a:endParaRPr lang="en-US" altLang="zh-CN" b="1" smtClean="0"/>
          </a:p>
          <a:p>
            <a:r>
              <a:rPr lang="en-US" altLang="zh-CN">
                <a:latin typeface="Consolas" panose="020B0609020204030204" pitchFamily="49" charset="0"/>
                <a:cs typeface="Consolas" panose="020B0609020204030204" pitchFamily="49" charset="0"/>
              </a:rPr>
              <a:t>ffplay -i jidu.mp4  -vf movie=logo.png[logo];[in][logo]overlay=x='</a:t>
            </a:r>
            <a:r>
              <a:rPr lang="en-US" altLang="zh-CN">
                <a:solidFill>
                  <a:srgbClr val="FF0000"/>
                </a:solidFill>
                <a:latin typeface="Consolas" panose="020B0609020204030204" pitchFamily="49" charset="0"/>
                <a:cs typeface="Consolas" panose="020B0609020204030204" pitchFamily="49" charset="0"/>
              </a:rPr>
              <a:t>if(gte(((t-2)*80)-w\,W)\,0\,((t-2)*80)-w)</a:t>
            </a:r>
            <a:r>
              <a:rPr lang="en-US" altLang="zh-CN">
                <a:latin typeface="Consolas" panose="020B0609020204030204" pitchFamily="49" charset="0"/>
                <a:cs typeface="Consolas" panose="020B0609020204030204" pitchFamily="49" charset="0"/>
              </a:rPr>
              <a:t>':</a:t>
            </a:r>
            <a:r>
              <a:rPr lang="en-US" altLang="zh-CN" smtClean="0">
                <a:latin typeface="Consolas" panose="020B0609020204030204" pitchFamily="49" charset="0"/>
                <a:cs typeface="Consolas" panose="020B0609020204030204" pitchFamily="49" charset="0"/>
              </a:rPr>
              <a:t>y=0</a:t>
            </a:r>
          </a:p>
          <a:p>
            <a:r>
              <a:rPr lang="en-US" altLang="zh-CN" smtClean="0"/>
              <a:t>3</a:t>
            </a:r>
            <a:r>
              <a:rPr lang="zh-CN" altLang="en-US" smtClean="0"/>
              <a:t>、</a:t>
            </a:r>
            <a:r>
              <a:rPr lang="zh-CN" altLang="en-US" b="1"/>
              <a:t>每</a:t>
            </a:r>
            <a:r>
              <a:rPr lang="zh-CN" altLang="en-US" b="1" smtClean="0"/>
              <a:t>隔</a:t>
            </a:r>
            <a:r>
              <a:rPr lang="en-US" altLang="zh-CN" b="1" smtClean="0"/>
              <a:t>10</a:t>
            </a:r>
            <a:r>
              <a:rPr lang="zh-CN" altLang="en-US" b="1" smtClean="0"/>
              <a:t>秒交替出现</a:t>
            </a:r>
            <a:r>
              <a:rPr lang="en-US" altLang="zh-CN" b="1" smtClean="0"/>
              <a:t>logo</a:t>
            </a:r>
            <a:r>
              <a:rPr lang="zh-CN" altLang="en-US" smtClean="0"/>
              <a:t>。</a:t>
            </a:r>
            <a:endParaRPr lang="en-US" altLang="zh-CN" smtClean="0"/>
          </a:p>
          <a:p>
            <a:r>
              <a:rPr lang="en-US" altLang="zh-CN">
                <a:latin typeface="Consolas" panose="020B0609020204030204" pitchFamily="49" charset="0"/>
                <a:cs typeface="Consolas" panose="020B0609020204030204" pitchFamily="49" charset="0"/>
              </a:rPr>
              <a:t>ffmpeg -y -t 60 -i jidu.mp4 -i logo.png -i logo2.png -filter_complex "</a:t>
            </a:r>
            <a:r>
              <a:rPr lang="en-US" altLang="zh-CN" smtClean="0">
                <a:latin typeface="Consolas" panose="020B0609020204030204" pitchFamily="49" charset="0"/>
                <a:cs typeface="Consolas" panose="020B0609020204030204" pitchFamily="49" charset="0"/>
              </a:rPr>
              <a:t>overlay</a:t>
            </a:r>
            <a:br>
              <a:rPr lang="en-US" altLang="zh-CN" smtClean="0">
                <a:latin typeface="Consolas" panose="020B0609020204030204" pitchFamily="49" charset="0"/>
                <a:cs typeface="Consolas" panose="020B0609020204030204" pitchFamily="49" charset="0"/>
              </a:rPr>
            </a:br>
            <a:r>
              <a:rPr lang="en-US" altLang="zh-CN" smtClean="0">
                <a:latin typeface="Consolas" panose="020B0609020204030204" pitchFamily="49" charset="0"/>
                <a:cs typeface="Consolas" panose="020B0609020204030204" pitchFamily="49" charset="0"/>
              </a:rPr>
              <a:t>=x=</a:t>
            </a:r>
            <a:r>
              <a:rPr lang="en-US" altLang="zh-CN" smtClean="0">
                <a:solidFill>
                  <a:srgbClr val="FF0000"/>
                </a:solidFill>
                <a:latin typeface="Consolas" panose="020B0609020204030204" pitchFamily="49" charset="0"/>
                <a:cs typeface="Consolas" panose="020B0609020204030204" pitchFamily="49" charset="0"/>
              </a:rPr>
              <a:t>if(lt(mod(t</a:t>
            </a:r>
            <a:r>
              <a:rPr lang="en-US" altLang="zh-CN">
                <a:solidFill>
                  <a:srgbClr val="FF0000"/>
                </a:solidFill>
                <a:latin typeface="Consolas" panose="020B0609020204030204" pitchFamily="49" charset="0"/>
                <a:cs typeface="Consolas" panose="020B0609020204030204" pitchFamily="49" charset="0"/>
              </a:rPr>
              <a:t>\,20)\,10)\,10\,NAN ):y=10,overlay=x=if(gt(mod(t\,20)\,10)\,W-w-10\,NAN ) </a:t>
            </a:r>
            <a:r>
              <a:rPr lang="en-US" altLang="zh-CN">
                <a:latin typeface="Consolas" panose="020B0609020204030204" pitchFamily="49" charset="0"/>
                <a:cs typeface="Consolas" panose="020B0609020204030204" pitchFamily="49" charset="0"/>
              </a:rPr>
              <a:t>:</a:t>
            </a:r>
            <a:r>
              <a:rPr lang="en-US" altLang="zh-CN" smtClean="0">
                <a:latin typeface="Consolas" panose="020B0609020204030204" pitchFamily="49" charset="0"/>
                <a:cs typeface="Consolas" panose="020B0609020204030204" pitchFamily="49" charset="0"/>
              </a:rPr>
              <a:t>y=10</a:t>
            </a:r>
            <a:r>
              <a:rPr lang="en-US" altLang="zh-CN">
                <a:latin typeface="Consolas" panose="020B0609020204030204" pitchFamily="49" charset="0"/>
                <a:cs typeface="Consolas" panose="020B0609020204030204" pitchFamily="49" charset="0"/>
              </a:rPr>
              <a:t>" overlay.mp4</a:t>
            </a:r>
          </a:p>
          <a:p>
            <a:endParaRPr lang="zh-CN" altLang="en-US"/>
          </a:p>
        </p:txBody>
      </p:sp>
    </p:spTree>
    <p:extLst>
      <p:ext uri="{BB962C8B-B14F-4D97-AF65-F5344CB8AC3E}">
        <p14:creationId xmlns:p14="http://schemas.microsoft.com/office/powerpoint/2010/main" val="381425251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8229600" cy="907504"/>
          </a:xfrm>
        </p:spPr>
        <p:txBody>
          <a:bodyPr/>
          <a:lstStyle/>
          <a:p>
            <a:r>
              <a:rPr lang="en-US" altLang="zh-CN" smtClean="0"/>
              <a:t>FFmpeg</a:t>
            </a:r>
            <a:r>
              <a:rPr lang="zh-CN" altLang="en-US" smtClean="0"/>
              <a:t>处理流程</a:t>
            </a: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52736"/>
            <a:ext cx="8126600" cy="4934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754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资料</a:t>
            </a:r>
          </a:p>
        </p:txBody>
      </p:sp>
      <p:sp>
        <p:nvSpPr>
          <p:cNvPr id="3" name="内容占位符 2"/>
          <p:cNvSpPr>
            <a:spLocks noGrp="1"/>
          </p:cNvSpPr>
          <p:nvPr>
            <p:ph idx="1"/>
          </p:nvPr>
        </p:nvSpPr>
        <p:spPr/>
        <p:txBody>
          <a:bodyPr/>
          <a:lstStyle/>
          <a:p>
            <a:r>
              <a:rPr lang="en-US" altLang="zh-CN" smtClean="0"/>
              <a:t>FFmpeg</a:t>
            </a:r>
            <a:r>
              <a:rPr lang="zh-CN" altLang="en-US"/>
              <a:t>官</a:t>
            </a:r>
            <a:r>
              <a:rPr lang="zh-CN" altLang="en-US" smtClean="0"/>
              <a:t>网：</a:t>
            </a:r>
            <a:r>
              <a:rPr lang="en-US" altLang="zh-CN">
                <a:hlinkClick r:id="rId2"/>
              </a:rPr>
              <a:t> http://</a:t>
            </a:r>
            <a:r>
              <a:rPr lang="en-US" altLang="zh-CN" smtClean="0">
                <a:hlinkClick r:id="rId2"/>
              </a:rPr>
              <a:t>www.ffmpeg.org</a:t>
            </a:r>
            <a:endParaRPr lang="en-US" altLang="zh-CN" smtClean="0"/>
          </a:p>
          <a:p>
            <a:r>
              <a:rPr lang="en-US" altLang="zh-CN" smtClean="0"/>
              <a:t>FFmpeg doc : </a:t>
            </a:r>
            <a:r>
              <a:rPr lang="en-US" altLang="zh-CN">
                <a:hlinkClick r:id="rId3"/>
              </a:rPr>
              <a:t>http://</a:t>
            </a:r>
            <a:r>
              <a:rPr lang="en-US" altLang="zh-CN" smtClean="0">
                <a:hlinkClick r:id="rId3"/>
              </a:rPr>
              <a:t>www.ffmpeg.org/documentation.html</a:t>
            </a:r>
            <a:endParaRPr lang="en-US" altLang="zh-CN" smtClean="0"/>
          </a:p>
          <a:p>
            <a:r>
              <a:rPr lang="en-US" altLang="zh-CN" smtClean="0"/>
              <a:t>FFmpeg wiki : </a:t>
            </a:r>
            <a:r>
              <a:rPr lang="en-US" altLang="zh-CN">
                <a:hlinkClick r:id="rId4"/>
              </a:rPr>
              <a:t>https://trac.ffmpeg.org/wiki</a:t>
            </a:r>
            <a:endParaRPr lang="zh-CN" altLang="en-US"/>
          </a:p>
        </p:txBody>
      </p:sp>
    </p:spTree>
    <p:extLst>
      <p:ext uri="{BB962C8B-B14F-4D97-AF65-F5344CB8AC3E}">
        <p14:creationId xmlns:p14="http://schemas.microsoft.com/office/powerpoint/2010/main" val="5415993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979512"/>
          </a:xfrm>
        </p:spPr>
        <p:txBody>
          <a:bodyPr/>
          <a:lstStyle/>
          <a:p>
            <a:r>
              <a:rPr lang="en-US" altLang="zh-CN" smtClean="0"/>
              <a:t>FAQ</a:t>
            </a:r>
            <a:endParaRPr lang="zh-CN" altLang="en-US"/>
          </a:p>
        </p:txBody>
      </p:sp>
    </p:spTree>
    <p:extLst>
      <p:ext uri="{BB962C8B-B14F-4D97-AF65-F5344CB8AC3E}">
        <p14:creationId xmlns:p14="http://schemas.microsoft.com/office/powerpoint/2010/main" val="18896405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852936"/>
            <a:ext cx="8229600" cy="952128"/>
          </a:xfrm>
        </p:spPr>
        <p:txBody>
          <a:bodyPr/>
          <a:lstStyle/>
          <a:p>
            <a:r>
              <a:rPr lang="en-US" altLang="zh-CN" smtClean="0"/>
              <a:t>Thanks</a:t>
            </a:r>
            <a:r>
              <a:rPr lang="zh-CN" altLang="en-US" smtClean="0"/>
              <a:t>！</a:t>
            </a:r>
            <a:endParaRPr lang="zh-CN" altLang="en-US"/>
          </a:p>
        </p:txBody>
      </p:sp>
    </p:spTree>
    <p:extLst>
      <p:ext uri="{BB962C8B-B14F-4D97-AF65-F5344CB8AC3E}">
        <p14:creationId xmlns:p14="http://schemas.microsoft.com/office/powerpoint/2010/main" val="34284003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979512"/>
          </a:xfrm>
        </p:spPr>
        <p:txBody>
          <a:bodyPr/>
          <a:lstStyle/>
          <a:p>
            <a:r>
              <a:rPr lang="zh-CN" altLang="en-US" smtClean="0"/>
              <a:t>过滤器</a:t>
            </a:r>
            <a:r>
              <a:rPr lang="en-US" altLang="zh-CN" smtClean="0"/>
              <a:t>(Filter)</a:t>
            </a:r>
            <a:endParaRPr lang="zh-CN" altLang="en-US"/>
          </a:p>
        </p:txBody>
      </p:sp>
      <p:sp>
        <p:nvSpPr>
          <p:cNvPr id="3" name="内容占位符 2"/>
          <p:cNvSpPr>
            <a:spLocks noGrp="1"/>
          </p:cNvSpPr>
          <p:nvPr>
            <p:ph idx="1"/>
          </p:nvPr>
        </p:nvSpPr>
        <p:spPr>
          <a:xfrm>
            <a:off x="457200" y="1124744"/>
            <a:ext cx="8229600" cy="5001419"/>
          </a:xfrm>
        </p:spPr>
        <p:txBody>
          <a:bodyPr>
            <a:normAutofit fontScale="92500" lnSpcReduction="20000"/>
          </a:bodyPr>
          <a:lstStyle/>
          <a:p>
            <a:r>
              <a:rPr lang="zh-CN" altLang="zh-CN"/>
              <a:t>在多媒体处理中，</a:t>
            </a:r>
            <a:r>
              <a:rPr lang="en-US" altLang="zh-CN" smtClean="0"/>
              <a:t>filter</a:t>
            </a:r>
            <a:r>
              <a:rPr lang="zh-CN" altLang="zh-CN" smtClean="0"/>
              <a:t>的</a:t>
            </a:r>
            <a:r>
              <a:rPr lang="zh-CN" altLang="zh-CN"/>
              <a:t>意思是被编码到输出文件</a:t>
            </a:r>
            <a:r>
              <a:rPr lang="zh-CN" altLang="zh-CN" smtClean="0"/>
              <a:t>之前</a:t>
            </a:r>
            <a:r>
              <a:rPr lang="zh-CN" altLang="en-US"/>
              <a:t>用来</a:t>
            </a:r>
            <a:r>
              <a:rPr lang="zh-CN" altLang="zh-CN" smtClean="0"/>
              <a:t>修改</a:t>
            </a:r>
            <a:r>
              <a:rPr lang="zh-CN" altLang="zh-CN"/>
              <a:t>输入</a:t>
            </a:r>
            <a:r>
              <a:rPr lang="zh-CN" altLang="zh-CN" smtClean="0"/>
              <a:t>文件</a:t>
            </a:r>
            <a:r>
              <a:rPr lang="zh-CN" altLang="en-US" smtClean="0"/>
              <a:t>内容</a:t>
            </a:r>
            <a:r>
              <a:rPr lang="zh-CN" altLang="zh-CN" smtClean="0"/>
              <a:t>的</a:t>
            </a:r>
            <a:r>
              <a:rPr lang="zh-CN" altLang="zh-CN"/>
              <a:t>一个</a:t>
            </a:r>
            <a:r>
              <a:rPr lang="zh-CN" altLang="zh-CN" smtClean="0"/>
              <a:t>软件工具</a:t>
            </a:r>
            <a:r>
              <a:rPr lang="zh-CN" altLang="en-US" smtClean="0"/>
              <a:t>。如：视频翻转，旋转，缩放等。</a:t>
            </a:r>
            <a:endParaRPr lang="en-US" altLang="zh-CN" smtClean="0"/>
          </a:p>
          <a:p>
            <a:r>
              <a:rPr lang="zh-CN" altLang="en-US" smtClean="0"/>
              <a:t>语法：</a:t>
            </a:r>
            <a:r>
              <a:rPr lang="en-US" altLang="zh-CN" b="1" smtClean="0">
                <a:solidFill>
                  <a:srgbClr val="00B050"/>
                </a:solidFill>
                <a:latin typeface="Consolas" panose="020B0609020204030204" pitchFamily="49" charset="0"/>
                <a:cs typeface="Consolas" panose="020B0609020204030204" pitchFamily="49" charset="0"/>
              </a:rPr>
              <a:t>[input_link_label1][input_link_label2]… </a:t>
            </a:r>
            <a:r>
              <a:rPr lang="en-US" altLang="zh-CN" b="1" err="1" smtClean="0">
                <a:solidFill>
                  <a:srgbClr val="0000CC"/>
                </a:solidFill>
                <a:latin typeface="Consolas" panose="020B0609020204030204" pitchFamily="49" charset="0"/>
                <a:cs typeface="Consolas" panose="020B0609020204030204" pitchFamily="49" charset="0"/>
              </a:rPr>
              <a:t>filter_name</a:t>
            </a:r>
            <a:r>
              <a:rPr lang="en-US" altLang="zh-CN" b="1" smtClean="0">
                <a:solidFill>
                  <a:srgbClr val="00B050"/>
                </a:solidFill>
                <a:latin typeface="Consolas" panose="020B0609020204030204" pitchFamily="49" charset="0"/>
                <a:cs typeface="Consolas" panose="020B0609020204030204" pitchFamily="49" charset="0"/>
              </a:rPr>
              <a:t>=parameters [output_link_label1][output_link_label2]…</a:t>
            </a:r>
          </a:p>
          <a:p>
            <a:r>
              <a:rPr lang="zh-CN" altLang="en-US" b="1"/>
              <a:t>过滤器图</a:t>
            </a:r>
            <a:r>
              <a:rPr lang="en-US" altLang="zh-CN" b="1"/>
              <a:t>link label </a:t>
            </a:r>
            <a:r>
              <a:rPr lang="zh-CN" altLang="en-US" b="1"/>
              <a:t>：是标记过滤器的输入或输出的</a:t>
            </a:r>
            <a:r>
              <a:rPr lang="zh-CN" altLang="en-US" b="1" smtClean="0"/>
              <a:t>名称</a:t>
            </a:r>
            <a:endParaRPr lang="en-US" altLang="zh-CN" b="1" smtClean="0">
              <a:solidFill>
                <a:srgbClr val="00B050"/>
              </a:solidFill>
              <a:latin typeface="Consolas" panose="020B0609020204030204" pitchFamily="49" charset="0"/>
              <a:cs typeface="Consolas" panose="020B0609020204030204" pitchFamily="49" charset="0"/>
            </a:endParaRPr>
          </a:p>
          <a:p>
            <a:r>
              <a:rPr lang="en-US" altLang="zh-CN" smtClean="0"/>
              <a:t>1.</a:t>
            </a:r>
            <a:r>
              <a:rPr lang="zh-CN" altLang="en-US" smtClean="0"/>
              <a:t>视频过滤器 </a:t>
            </a:r>
            <a:r>
              <a:rPr lang="en-US" altLang="zh-CN"/>
              <a:t>-</a:t>
            </a:r>
            <a:r>
              <a:rPr lang="en-US" altLang="zh-CN" err="1" smtClean="0"/>
              <a:t>vf</a:t>
            </a:r>
            <a:endParaRPr lang="en-US" altLang="zh-CN" smtClean="0"/>
          </a:p>
          <a:p>
            <a:pPr lvl="1"/>
            <a:r>
              <a:rPr lang="zh-CN" altLang="en-US" smtClean="0"/>
              <a:t>如</a:t>
            </a:r>
            <a:r>
              <a:rPr lang="en-US" altLang="zh-CN" err="1" smtClean="0"/>
              <a:t>testsrc</a:t>
            </a:r>
            <a:r>
              <a:rPr lang="zh-CN" altLang="en-US" smtClean="0"/>
              <a:t>视频</a:t>
            </a:r>
            <a:r>
              <a:rPr lang="zh-CN" altLang="zh-CN" smtClean="0"/>
              <a:t>按</a:t>
            </a:r>
            <a:r>
              <a:rPr lang="zh-CN" altLang="zh-CN"/>
              <a:t>顺时针方向旋转</a:t>
            </a:r>
            <a:r>
              <a:rPr lang="en-US" altLang="zh-CN"/>
              <a:t>90</a:t>
            </a:r>
            <a:r>
              <a:rPr lang="zh-CN" altLang="zh-CN"/>
              <a:t>度</a:t>
            </a:r>
            <a:endParaRPr lang="en-US" altLang="zh-CN" smtClean="0"/>
          </a:p>
          <a:p>
            <a:pPr lvl="1"/>
            <a:r>
              <a:rPr lang="en-US" altLang="zh-CN" b="1" err="1"/>
              <a:t>ffplay</a:t>
            </a:r>
            <a:r>
              <a:rPr lang="en-US" altLang="zh-CN" b="1"/>
              <a:t> -f </a:t>
            </a:r>
            <a:r>
              <a:rPr lang="en-US" altLang="zh-CN" b="1" err="1"/>
              <a:t>lavfi</a:t>
            </a:r>
            <a:r>
              <a:rPr lang="en-US" altLang="zh-CN" b="1"/>
              <a:t> -</a:t>
            </a:r>
            <a:r>
              <a:rPr lang="en-US" altLang="zh-CN" b="1" err="1"/>
              <a:t>i</a:t>
            </a:r>
            <a:r>
              <a:rPr lang="en-US" altLang="zh-CN" b="1"/>
              <a:t> </a:t>
            </a:r>
            <a:r>
              <a:rPr lang="en-US" altLang="zh-CN" b="1" err="1"/>
              <a:t>testsrc</a:t>
            </a:r>
            <a:r>
              <a:rPr lang="en-US" altLang="zh-CN" b="1"/>
              <a:t> -</a:t>
            </a:r>
            <a:r>
              <a:rPr lang="en-US" altLang="zh-CN" b="1" err="1"/>
              <a:t>vf</a:t>
            </a:r>
            <a:r>
              <a:rPr lang="en-US" altLang="zh-CN" b="1"/>
              <a:t> </a:t>
            </a:r>
            <a:r>
              <a:rPr lang="en-US" altLang="zh-CN" b="1" smtClean="0"/>
              <a:t>transpose=1</a:t>
            </a:r>
          </a:p>
          <a:p>
            <a:pPr lvl="1"/>
            <a:r>
              <a:rPr lang="zh-CN" altLang="en-US" smtClean="0"/>
              <a:t>如</a:t>
            </a:r>
            <a:r>
              <a:rPr lang="en-US" altLang="zh-CN" err="1" smtClean="0"/>
              <a:t>testsrc</a:t>
            </a:r>
            <a:r>
              <a:rPr lang="zh-CN" altLang="en-US" smtClean="0"/>
              <a:t>视频水平翻转</a:t>
            </a:r>
            <a:r>
              <a:rPr lang="en-US" altLang="zh-CN" smtClean="0"/>
              <a:t>(</a:t>
            </a:r>
            <a:r>
              <a:rPr lang="zh-CN" altLang="en-US" smtClean="0"/>
              <a:t>左右翻转</a:t>
            </a:r>
            <a:r>
              <a:rPr lang="en-US" altLang="zh-CN" smtClean="0"/>
              <a:t>)</a:t>
            </a:r>
          </a:p>
          <a:p>
            <a:pPr lvl="1"/>
            <a:r>
              <a:rPr lang="en-US" altLang="zh-CN" b="1" err="1"/>
              <a:t>ffplay</a:t>
            </a:r>
            <a:r>
              <a:rPr lang="en-US" altLang="zh-CN" b="1"/>
              <a:t> -f </a:t>
            </a:r>
            <a:r>
              <a:rPr lang="en-US" altLang="zh-CN" b="1" err="1"/>
              <a:t>lavfi</a:t>
            </a:r>
            <a:r>
              <a:rPr lang="en-US" altLang="zh-CN" b="1"/>
              <a:t> -</a:t>
            </a:r>
            <a:r>
              <a:rPr lang="en-US" altLang="zh-CN" b="1" err="1"/>
              <a:t>i</a:t>
            </a:r>
            <a:r>
              <a:rPr lang="en-US" altLang="zh-CN" b="1"/>
              <a:t> </a:t>
            </a:r>
            <a:r>
              <a:rPr lang="en-US" altLang="zh-CN" b="1" err="1"/>
              <a:t>testsrc</a:t>
            </a:r>
            <a:r>
              <a:rPr lang="en-US" altLang="zh-CN" b="1"/>
              <a:t> -</a:t>
            </a:r>
            <a:r>
              <a:rPr lang="en-US" altLang="zh-CN" b="1" err="1"/>
              <a:t>vf</a:t>
            </a:r>
            <a:r>
              <a:rPr lang="en-US" altLang="zh-CN" b="1"/>
              <a:t> </a:t>
            </a:r>
            <a:r>
              <a:rPr lang="en-US" altLang="zh-CN" b="1" err="1" smtClean="0"/>
              <a:t>hflip</a:t>
            </a:r>
            <a:endParaRPr lang="en-US" altLang="zh-CN" smtClean="0"/>
          </a:p>
          <a:p>
            <a:r>
              <a:rPr lang="en-US" altLang="zh-CN" smtClean="0"/>
              <a:t>2.</a:t>
            </a:r>
            <a:r>
              <a:rPr lang="zh-CN" altLang="en-US" smtClean="0"/>
              <a:t>音频过滤器 </a:t>
            </a:r>
            <a:r>
              <a:rPr lang="en-US" altLang="zh-CN"/>
              <a:t>-</a:t>
            </a:r>
            <a:r>
              <a:rPr lang="en-US" altLang="zh-CN" err="1" smtClean="0"/>
              <a:t>af</a:t>
            </a:r>
            <a:endParaRPr lang="en-US" altLang="zh-CN" smtClean="0"/>
          </a:p>
          <a:p>
            <a:pPr lvl="1"/>
            <a:r>
              <a:rPr lang="zh-CN" altLang="zh-CN"/>
              <a:t>实现慢速播放，声音速度是原始速度</a:t>
            </a:r>
            <a:r>
              <a:rPr lang="zh-CN" altLang="zh-CN" smtClean="0"/>
              <a:t>的</a:t>
            </a:r>
            <a:r>
              <a:rPr lang="en-US" altLang="zh-CN" smtClean="0"/>
              <a:t>50%</a:t>
            </a:r>
          </a:p>
          <a:p>
            <a:pPr lvl="1"/>
            <a:r>
              <a:rPr lang="en-US" altLang="zh-CN" b="1" err="1" smtClean="0"/>
              <a:t>ffplay</a:t>
            </a:r>
            <a:r>
              <a:rPr lang="en-US" altLang="zh-CN" b="1" smtClean="0"/>
              <a:t> </a:t>
            </a:r>
            <a:r>
              <a:rPr lang="en-US" altLang="zh-CN" b="1"/>
              <a:t>p629100.mp3 -</a:t>
            </a:r>
            <a:r>
              <a:rPr lang="en-US" altLang="zh-CN" b="1" err="1"/>
              <a:t>af</a:t>
            </a:r>
            <a:r>
              <a:rPr lang="en-US" altLang="zh-CN" b="1"/>
              <a:t> </a:t>
            </a:r>
            <a:r>
              <a:rPr lang="en-US" altLang="zh-CN" b="1" err="1" smtClean="0"/>
              <a:t>atempo</a:t>
            </a:r>
            <a:r>
              <a:rPr lang="en-US" altLang="zh-CN" b="1" smtClean="0"/>
              <a:t>=0.5</a:t>
            </a:r>
          </a:p>
          <a:p>
            <a:pPr marL="457200" lvl="1" indent="0">
              <a:buNone/>
            </a:pPr>
            <a:endParaRPr lang="en-US" altLang="zh-CN" smtClean="0"/>
          </a:p>
          <a:p>
            <a:pPr marL="457200" lvl="1" indent="0">
              <a:buNone/>
            </a:pPr>
            <a:r>
              <a:rPr lang="zh-CN" altLang="en-US" b="1" smtClean="0"/>
              <a:t>如何实现</a:t>
            </a:r>
            <a:r>
              <a:rPr lang="zh-CN" altLang="en-US" b="1"/>
              <a:t>顺时针旋转</a:t>
            </a:r>
            <a:r>
              <a:rPr lang="en-US" altLang="zh-CN" b="1"/>
              <a:t>90</a:t>
            </a:r>
            <a:r>
              <a:rPr lang="zh-CN" altLang="en-US" b="1" smtClean="0"/>
              <a:t>度并水平翻转？ </a:t>
            </a:r>
            <a:endParaRPr lang="en-US" altLang="zh-CN" b="1">
              <a:solidFill>
                <a:schemeClr val="accent2">
                  <a:lumMod val="40000"/>
                  <a:lumOff val="60000"/>
                </a:schemeClr>
              </a:solidFill>
            </a:endParaRPr>
          </a:p>
        </p:txBody>
      </p:sp>
    </p:spTree>
    <p:extLst>
      <p:ext uri="{BB962C8B-B14F-4D97-AF65-F5344CB8AC3E}">
        <p14:creationId xmlns:p14="http://schemas.microsoft.com/office/powerpoint/2010/main" val="3156896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600200"/>
          </a:xfrm>
        </p:spPr>
        <p:txBody>
          <a:bodyPr/>
          <a:lstStyle/>
          <a:p>
            <a:r>
              <a:rPr lang="zh-CN" altLang="en-US" smtClean="0"/>
              <a:t>过滤器链（</a:t>
            </a:r>
            <a:r>
              <a:rPr lang="en-US" altLang="zh-CN" err="1" smtClean="0"/>
              <a:t>Filterchain</a:t>
            </a:r>
            <a:r>
              <a:rPr lang="zh-CN" altLang="en-US" smtClean="0"/>
              <a:t>）</a:t>
            </a:r>
            <a:endParaRPr lang="zh-CN" altLang="en-US"/>
          </a:p>
        </p:txBody>
      </p:sp>
      <p:sp>
        <p:nvSpPr>
          <p:cNvPr id="3" name="内容占位符 2"/>
          <p:cNvSpPr>
            <a:spLocks noGrp="1"/>
          </p:cNvSpPr>
          <p:nvPr>
            <p:ph idx="1"/>
          </p:nvPr>
        </p:nvSpPr>
        <p:spPr>
          <a:xfrm>
            <a:off x="436679" y="1556792"/>
            <a:ext cx="8229600" cy="4896544"/>
          </a:xfrm>
        </p:spPr>
        <p:txBody>
          <a:bodyPr>
            <a:normAutofit/>
          </a:bodyPr>
          <a:lstStyle/>
          <a:p>
            <a:r>
              <a:rPr lang="zh-CN" altLang="en-US" b="1" smtClean="0"/>
              <a:t>基本语法</a:t>
            </a:r>
            <a:endParaRPr lang="en-US" altLang="zh-CN" b="1" smtClean="0"/>
          </a:p>
          <a:p>
            <a:r>
              <a:rPr lang="en-US" altLang="zh-CN" err="1" smtClean="0"/>
              <a:t>Filterchain</a:t>
            </a:r>
            <a:r>
              <a:rPr lang="en-US" altLang="zh-CN" smtClean="0"/>
              <a:t> = </a:t>
            </a:r>
            <a:r>
              <a:rPr lang="zh-CN" altLang="en-US" smtClean="0"/>
              <a:t>逗号分隔的一组</a:t>
            </a:r>
            <a:r>
              <a:rPr lang="en-US" altLang="zh-CN" smtClean="0"/>
              <a:t>filter</a:t>
            </a:r>
          </a:p>
          <a:p>
            <a:r>
              <a:rPr lang="zh-CN" altLang="en-US" b="1" smtClean="0">
                <a:solidFill>
                  <a:schemeClr val="tx1"/>
                </a:solidFill>
                <a:latin typeface="Consolas" panose="020B0609020204030204" pitchFamily="49" charset="0"/>
                <a:cs typeface="Consolas" panose="020B0609020204030204" pitchFamily="49" charset="0"/>
              </a:rPr>
              <a:t>语法：</a:t>
            </a:r>
            <a:r>
              <a:rPr lang="en-US" altLang="zh-CN" b="1" smtClean="0">
                <a:solidFill>
                  <a:srgbClr val="00B050"/>
                </a:solidFill>
                <a:latin typeface="Consolas" panose="020B0609020204030204" pitchFamily="49" charset="0"/>
                <a:cs typeface="Consolas" panose="020B0609020204030204" pitchFamily="49" charset="0"/>
              </a:rPr>
              <a:t>“</a:t>
            </a:r>
            <a:r>
              <a:rPr lang="en-US" altLang="zh-CN" b="1" smtClean="0">
                <a:solidFill>
                  <a:srgbClr val="0000CC"/>
                </a:solidFill>
                <a:latin typeface="Consolas" panose="020B0609020204030204" pitchFamily="49" charset="0"/>
                <a:cs typeface="Consolas" panose="020B0609020204030204" pitchFamily="49" charset="0"/>
              </a:rPr>
              <a:t>filter1,filter2</a:t>
            </a:r>
            <a:r>
              <a:rPr lang="en-US" altLang="zh-CN" b="1" smtClean="0">
                <a:solidFill>
                  <a:srgbClr val="00B050"/>
                </a:solidFill>
                <a:latin typeface="Consolas" panose="020B0609020204030204" pitchFamily="49" charset="0"/>
                <a:cs typeface="Consolas" panose="020B0609020204030204" pitchFamily="49" charset="0"/>
              </a:rPr>
              <a:t>,filter3,…filterN-2,filterN-1,filterN”</a:t>
            </a:r>
          </a:p>
          <a:p>
            <a:r>
              <a:rPr lang="zh-CN" altLang="en-US" b="1"/>
              <a:t>顺时针旋转</a:t>
            </a:r>
            <a:r>
              <a:rPr lang="en-US" altLang="zh-CN" b="1"/>
              <a:t>90</a:t>
            </a:r>
            <a:r>
              <a:rPr lang="zh-CN" altLang="en-US" b="1" smtClean="0"/>
              <a:t>度并水平</a:t>
            </a:r>
            <a:r>
              <a:rPr lang="zh-CN" altLang="en-US" b="1"/>
              <a:t>翻转</a:t>
            </a:r>
            <a:endParaRPr lang="en-US" altLang="zh-CN" b="1"/>
          </a:p>
          <a:p>
            <a:r>
              <a:rPr lang="en-US" altLang="zh-CN" err="1" smtClean="0"/>
              <a:t>ffplay</a:t>
            </a:r>
            <a:r>
              <a:rPr lang="en-US" altLang="zh-CN" smtClean="0"/>
              <a:t> </a:t>
            </a:r>
            <a:r>
              <a:rPr lang="en-US" altLang="zh-CN"/>
              <a:t>-f </a:t>
            </a:r>
            <a:r>
              <a:rPr lang="en-US" altLang="zh-CN" err="1"/>
              <a:t>lavfi</a:t>
            </a:r>
            <a:r>
              <a:rPr lang="en-US" altLang="zh-CN"/>
              <a:t> -</a:t>
            </a:r>
            <a:r>
              <a:rPr lang="en-US" altLang="zh-CN" err="1"/>
              <a:t>i</a:t>
            </a:r>
            <a:r>
              <a:rPr lang="en-US" altLang="zh-CN"/>
              <a:t> </a:t>
            </a:r>
            <a:r>
              <a:rPr lang="en-US" altLang="zh-CN" err="1" smtClean="0"/>
              <a:t>testsrc</a:t>
            </a:r>
            <a:r>
              <a:rPr lang="en-US" altLang="zh-CN" smtClean="0"/>
              <a:t> </a:t>
            </a:r>
            <a:r>
              <a:rPr lang="en-US" altLang="zh-CN"/>
              <a:t>-</a:t>
            </a:r>
            <a:r>
              <a:rPr lang="en-US" altLang="zh-CN" err="1"/>
              <a:t>vf</a:t>
            </a:r>
            <a:r>
              <a:rPr lang="en-US" altLang="zh-CN"/>
              <a:t> </a:t>
            </a:r>
            <a:r>
              <a:rPr lang="en-US" altLang="zh-CN" smtClean="0"/>
              <a:t>transpose=1,hflip</a:t>
            </a:r>
          </a:p>
          <a:p>
            <a:endParaRPr lang="en-US" altLang="zh-CN"/>
          </a:p>
          <a:p>
            <a:endParaRPr lang="en-US" altLang="zh-CN" smtClean="0"/>
          </a:p>
          <a:p>
            <a:endParaRPr lang="en-US" altLang="zh-CN"/>
          </a:p>
          <a:p>
            <a:endParaRPr lang="en-US" altLang="zh-CN" smtClean="0"/>
          </a:p>
          <a:p>
            <a:r>
              <a:rPr lang="zh-CN" altLang="en-US" sz="1600"/>
              <a:t>如何</a:t>
            </a:r>
            <a:r>
              <a:rPr lang="zh-CN" altLang="en-US" sz="1600" smtClean="0"/>
              <a:t>实现</a:t>
            </a:r>
            <a:r>
              <a:rPr lang="zh-CN" altLang="en-US" sz="1600" b="1"/>
              <a:t>水平翻转视频</a:t>
            </a:r>
            <a:r>
              <a:rPr lang="zh-CN" altLang="en-US" sz="1600"/>
              <a:t>和</a:t>
            </a:r>
            <a:r>
              <a:rPr lang="zh-CN" altLang="en-US" sz="1600" b="1"/>
              <a:t>源视频</a:t>
            </a:r>
            <a:r>
              <a:rPr lang="zh-CN" altLang="en-US" sz="1600"/>
              <a:t>进行比较？ 看过滤器链是如何实现的。</a:t>
            </a:r>
            <a:endParaRPr lang="en-US" altLang="zh-CN" sz="1600"/>
          </a:p>
          <a:p>
            <a:endParaRPr lang="en-US" altLang="zh-CN"/>
          </a:p>
          <a:p>
            <a:endParaRPr lang="en-US" altLang="zh-CN" smtClean="0"/>
          </a:p>
          <a:p>
            <a:endParaRPr lang="en-US" altLang="zh-CN" smtClean="0"/>
          </a:p>
          <a:p>
            <a:endParaRPr lang="en-US" altLang="zh-CN" smtClean="0"/>
          </a:p>
          <a:p>
            <a:endParaRPr lang="en-US" altLang="zh-CN"/>
          </a:p>
          <a:p>
            <a:endParaRPr lang="en-US" altLang="zh-C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77072"/>
            <a:ext cx="712879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352" y="3356992"/>
            <a:ext cx="5609239"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12218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ircle(in)">
                                      <p:cBhvr>
                                        <p:cTn id="10" dur="2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heel(1)">
                                      <p:cBhvr>
                                        <p:cTn id="15" dur="20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circle(in)">
                                      <p:cBhvr>
                                        <p:cTn id="2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复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2640</TotalTime>
  <Words>4758</Words>
  <Application>Microsoft Office PowerPoint</Application>
  <PresentationFormat>全屏显示(4:3)</PresentationFormat>
  <Paragraphs>563</Paragraphs>
  <Slides>72</Slides>
  <Notes>42</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主管人员</vt:lpstr>
      <vt:lpstr>FFmpeg</vt:lpstr>
      <vt:lpstr>本课要解决的问题</vt:lpstr>
      <vt:lpstr>第一部分</vt:lpstr>
      <vt:lpstr>术语</vt:lpstr>
      <vt:lpstr>简介</vt:lpstr>
      <vt:lpstr>组成</vt:lpstr>
      <vt:lpstr>FFmpeg处理流程</vt:lpstr>
      <vt:lpstr>过滤器(Filter)</vt:lpstr>
      <vt:lpstr>过滤器链（Filterchain）</vt:lpstr>
      <vt:lpstr>过滤器链（Filterchain）</vt:lpstr>
      <vt:lpstr>过滤器图（Filtergraph） </vt:lpstr>
      <vt:lpstr>过滤器图（Filtergraph） </vt:lpstr>
      <vt:lpstr>过滤器图（Filtergraph） </vt:lpstr>
      <vt:lpstr>选择媒体流</vt:lpstr>
      <vt:lpstr>选择媒体流</vt:lpstr>
      <vt:lpstr>第二部分</vt:lpstr>
      <vt:lpstr>帮助</vt:lpstr>
      <vt:lpstr>帮助</vt:lpstr>
      <vt:lpstr>第三部分</vt:lpstr>
      <vt:lpstr>概述</vt:lpstr>
      <vt:lpstr>帧率</vt:lpstr>
      <vt:lpstr>码率、文件大小</vt:lpstr>
      <vt:lpstr>第四部分</vt:lpstr>
      <vt:lpstr>调整视频分辨率</vt:lpstr>
      <vt:lpstr>PowerPoint 演示文稿</vt:lpstr>
      <vt:lpstr>Scale filter调整分辨率</vt:lpstr>
      <vt:lpstr>举例</vt:lpstr>
      <vt:lpstr>举例</vt:lpstr>
      <vt:lpstr>第五部分</vt:lpstr>
      <vt:lpstr>裁剪视频crop filter </vt:lpstr>
      <vt:lpstr>举例</vt:lpstr>
      <vt:lpstr>举例</vt:lpstr>
      <vt:lpstr>自动检测裁剪区域 </vt:lpstr>
      <vt:lpstr>填充视频(pad)</vt:lpstr>
      <vt:lpstr>举例</vt:lpstr>
      <vt:lpstr>4:3到16:9</vt:lpstr>
      <vt:lpstr>举例</vt:lpstr>
      <vt:lpstr>16:9到4:3 </vt:lpstr>
      <vt:lpstr>举例</vt:lpstr>
      <vt:lpstr>第六部分</vt:lpstr>
      <vt:lpstr>翻转</vt:lpstr>
      <vt:lpstr>旋转</vt:lpstr>
      <vt:lpstr>第七部分</vt:lpstr>
      <vt:lpstr>模糊</vt:lpstr>
      <vt:lpstr>锐化</vt:lpstr>
      <vt:lpstr>举例</vt:lpstr>
      <vt:lpstr>第八部分</vt:lpstr>
      <vt:lpstr>覆盖</vt:lpstr>
      <vt:lpstr>举例</vt:lpstr>
      <vt:lpstr>举例</vt:lpstr>
      <vt:lpstr>删除logo</vt:lpstr>
      <vt:lpstr>第九部分</vt:lpstr>
      <vt:lpstr>添加文本</vt:lpstr>
      <vt:lpstr>简单用法</vt:lpstr>
      <vt:lpstr>动态文本</vt:lpstr>
      <vt:lpstr>动态文本</vt:lpstr>
      <vt:lpstr>第十部分</vt:lpstr>
      <vt:lpstr>图片支持</vt:lpstr>
      <vt:lpstr>裁剪、填充</vt:lpstr>
      <vt:lpstr>翻转，旋转，覆盖</vt:lpstr>
      <vt:lpstr>第十一部分</vt:lpstr>
      <vt:lpstr>屏幕录像</vt:lpstr>
      <vt:lpstr>添加字幕subtitles</vt:lpstr>
      <vt:lpstr>视频颤抖、色彩平衡</vt:lpstr>
      <vt:lpstr>设置音频视频播放速度</vt:lpstr>
      <vt:lpstr>截图</vt:lpstr>
      <vt:lpstr>马赛克视频</vt:lpstr>
      <vt:lpstr>马赛克视频</vt:lpstr>
      <vt:lpstr>PowerPoint 演示文稿</vt:lpstr>
      <vt:lpstr>资料</vt:lpstr>
      <vt:lpstr>FAQ</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FFmpeg</dc:title>
  <dc:creator>derek zhan</dc:creator>
  <cp:lastModifiedBy>admin</cp:lastModifiedBy>
  <cp:revision>380</cp:revision>
  <dcterms:created xsi:type="dcterms:W3CDTF">2013-11-11T02:03:55Z</dcterms:created>
  <dcterms:modified xsi:type="dcterms:W3CDTF">2013-12-13T09:13:36Z</dcterms:modified>
</cp:coreProperties>
</file>