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9.xml" ContentType="application/vnd.openxmlformats-officedocument.presentationml.tags+xml"/>
  <Override PartName="/ppt/notesSlides/notesSlide20.xml" ContentType="application/vnd.openxmlformats-officedocument.presentationml.notesSlide+xml"/>
  <Override PartName="/ppt/tags/tag10.xml" ContentType="application/vnd.openxmlformats-officedocument.presentationml.tags+xml"/>
  <Override PartName="/ppt/notesSlides/notesSlide21.xml" ContentType="application/vnd.openxmlformats-officedocument.presentationml.notesSlide+xml"/>
  <Override PartName="/ppt/tags/tag11.xml" ContentType="application/vnd.openxmlformats-officedocument.presentationml.tags+xml"/>
  <Override PartName="/ppt/notesSlides/notesSlide22.xml" ContentType="application/vnd.openxmlformats-officedocument.presentationml.notesSlide+xml"/>
  <Override PartName="/ppt/tags/tag12.xml" ContentType="application/vnd.openxmlformats-officedocument.presentationml.tags+xml"/>
  <Override PartName="/ppt/notesSlides/notesSlide2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5.xml" ContentType="application/vnd.openxmlformats-officedocument.presentationml.tags+xml"/>
  <Override PartName="/ppt/notesSlides/notesSlide29.xml" ContentType="application/vnd.openxmlformats-officedocument.presentationml.notesSlide+xml"/>
  <Override PartName="/ppt/tags/tag16.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7.xml" ContentType="application/vnd.openxmlformats-officedocument.presentationml.tags+xml"/>
  <Override PartName="/ppt/notesSlides/notesSlide32.xml" ContentType="application/vnd.openxmlformats-officedocument.presentationml.notesSlide+xml"/>
  <Override PartName="/ppt/tags/tag18.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9.xml" ContentType="application/vnd.openxmlformats-officedocument.presentationml.tags+xml"/>
  <Override PartName="/ppt/notesSlides/notesSlide36.xml" ContentType="application/vnd.openxmlformats-officedocument.presentationml.notesSlide+xml"/>
  <Override PartName="/ppt/tags/tag20.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1.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7"/>
  </p:notesMasterIdLst>
  <p:sldIdLst>
    <p:sldId id="259" r:id="rId5"/>
    <p:sldId id="360" r:id="rId6"/>
    <p:sldId id="361" r:id="rId7"/>
    <p:sldId id="264" r:id="rId8"/>
    <p:sldId id="265" r:id="rId9"/>
    <p:sldId id="266" r:id="rId10"/>
    <p:sldId id="295" r:id="rId11"/>
    <p:sldId id="267" r:id="rId12"/>
    <p:sldId id="268" r:id="rId13"/>
    <p:sldId id="296" r:id="rId14"/>
    <p:sldId id="297" r:id="rId15"/>
    <p:sldId id="269" r:id="rId16"/>
    <p:sldId id="270" r:id="rId17"/>
    <p:sldId id="299" r:id="rId18"/>
    <p:sldId id="300" r:id="rId19"/>
    <p:sldId id="359" r:id="rId20"/>
    <p:sldId id="301" r:id="rId21"/>
    <p:sldId id="302" r:id="rId22"/>
    <p:sldId id="303" r:id="rId23"/>
    <p:sldId id="304" r:id="rId24"/>
    <p:sldId id="306" r:id="rId25"/>
    <p:sldId id="307" r:id="rId26"/>
    <p:sldId id="308" r:id="rId27"/>
    <p:sldId id="309" r:id="rId28"/>
    <p:sldId id="310" r:id="rId29"/>
    <p:sldId id="311" r:id="rId30"/>
    <p:sldId id="313" r:id="rId31"/>
    <p:sldId id="314" r:id="rId32"/>
    <p:sldId id="315"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 id="339" r:id="rId53"/>
    <p:sldId id="340" r:id="rId54"/>
    <p:sldId id="342" r:id="rId55"/>
    <p:sldId id="343" r:id="rId56"/>
    <p:sldId id="345" r:id="rId57"/>
    <p:sldId id="346" r:id="rId58"/>
    <p:sldId id="347" r:id="rId59"/>
    <p:sldId id="348" r:id="rId60"/>
    <p:sldId id="350" r:id="rId61"/>
    <p:sldId id="354" r:id="rId62"/>
    <p:sldId id="355" r:id="rId63"/>
    <p:sldId id="356" r:id="rId64"/>
    <p:sldId id="357" r:id="rId65"/>
    <p:sldId id="358" r:id="rId6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290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Ning" initials="ZN" lastIdx="1" clrIdx="0">
    <p:extLst>
      <p:ext uri="{19B8F6BF-5375-455C-9EA6-DF929625EA0E}">
        <p15:presenceInfo xmlns:p15="http://schemas.microsoft.com/office/powerpoint/2012/main" userId="Zhang, N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51417"/>
    <a:srgbClr val="6C7373"/>
    <a:srgbClr val="E1E1E1"/>
    <a:srgbClr val="566568"/>
    <a:srgbClr val="C41039"/>
    <a:srgbClr val="69787B"/>
    <a:srgbClr val="69780C"/>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72" autoAdjust="0"/>
    <p:restoredTop sz="60467" autoAdjust="0"/>
  </p:normalViewPr>
  <p:slideViewPr>
    <p:cSldViewPr snapToGrid="0" snapToObjects="1">
      <p:cViewPr varScale="1">
        <p:scale>
          <a:sx n="157" d="100"/>
          <a:sy n="157" d="100"/>
        </p:scale>
        <p:origin x="5598" y="138"/>
      </p:cViewPr>
      <p:guideLst>
        <p:guide orient="horz" pos="2088"/>
        <p:guide pos="290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ng, Ning" userId="3f78eb74-c68d-436b-bacf-133291c678e1" providerId="ADAL" clId="{71D60445-1A9C-5344-B355-174A1D376AEB}"/>
    <pc:docChg chg="custSel modSld modShowInfo">
      <pc:chgData name="Zhang, Ning" userId="3f78eb74-c68d-436b-bacf-133291c678e1" providerId="ADAL" clId="{71D60445-1A9C-5344-B355-174A1D376AEB}" dt="2021-09-14T17:03:45.292" v="222" actId="2744"/>
      <pc:docMkLst>
        <pc:docMk/>
      </pc:docMkLst>
      <pc:sldChg chg="modNotesTx">
        <pc:chgData name="Zhang, Ning" userId="3f78eb74-c68d-436b-bacf-133291c678e1" providerId="ADAL" clId="{71D60445-1A9C-5344-B355-174A1D376AEB}" dt="2021-09-14T16:10:06.024" v="219" actId="20577"/>
        <pc:sldMkLst>
          <pc:docMk/>
          <pc:sldMk cId="1584286757" sldId="2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E3AD09-9720-9047-BB14-484CD98DBB2F}" type="datetimeFigureOut">
              <a:rPr lang="en-US" smtClean="0"/>
              <a:t>9/16/2024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380D64-6F43-4C4D-BE6A-3F3482AA5165}" type="slidenum">
              <a:rPr lang="en-US" smtClean="0"/>
              <a:t>‹#›</a:t>
            </a:fld>
            <a:endParaRPr lang="en-US"/>
          </a:p>
        </p:txBody>
      </p:sp>
    </p:spTree>
    <p:extLst>
      <p:ext uri="{BB962C8B-B14F-4D97-AF65-F5344CB8AC3E}">
        <p14:creationId xmlns:p14="http://schemas.microsoft.com/office/powerpoint/2010/main" val="42523900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level lesson plan </a:t>
            </a:r>
          </a:p>
          <a:p>
            <a:pPr marL="171450" indent="-171450">
              <a:buFontTx/>
              <a:buChar char="-"/>
            </a:pPr>
            <a:r>
              <a:rPr lang="en-US" dirty="0" err="1"/>
              <a:t>Quizz</a:t>
            </a:r>
            <a:r>
              <a:rPr lang="en-US" dirty="0"/>
              <a:t> – 20 mins</a:t>
            </a:r>
          </a:p>
          <a:p>
            <a:pPr marL="171450" indent="-171450">
              <a:buFontTx/>
              <a:buChar char="-"/>
            </a:pPr>
            <a:r>
              <a:rPr lang="en-US" dirty="0"/>
              <a:t>What is block cipher </a:t>
            </a:r>
          </a:p>
          <a:p>
            <a:pPr marL="171450" indent="-171450">
              <a:buFontTx/>
              <a:buChar char="-"/>
            </a:pPr>
            <a:r>
              <a:rPr lang="en-US" dirty="0"/>
              <a:t>Abstractions</a:t>
            </a:r>
          </a:p>
          <a:p>
            <a:pPr marL="171450" indent="-171450">
              <a:buFontTx/>
              <a:buChar char="-"/>
            </a:pPr>
            <a:r>
              <a:rPr lang="en-US" dirty="0"/>
              <a:t>Design principles</a:t>
            </a:r>
          </a:p>
          <a:p>
            <a:pPr marL="171450" indent="-171450">
              <a:buFontTx/>
              <a:buChar char="-"/>
            </a:pPr>
            <a:r>
              <a:rPr lang="en-US" dirty="0"/>
              <a:t>DES/AES</a:t>
            </a:r>
          </a:p>
          <a:p>
            <a:pPr marL="171450" indent="-171450">
              <a:buFontTx/>
              <a:buChar char="-"/>
            </a:pPr>
            <a:r>
              <a:rPr lang="en-US" dirty="0"/>
              <a:t>One time key, many time key</a:t>
            </a:r>
          </a:p>
          <a:p>
            <a:pPr marL="171450" indent="-171450">
              <a:buFontTx/>
              <a:buChar char="-"/>
            </a:pPr>
            <a:r>
              <a:rPr lang="en-US" dirty="0"/>
              <a:t>Modes of operations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8380D64-6F43-4C4D-BE6A-3F3482AA5165}" type="slidenum">
              <a:rPr lang="en-US" smtClean="0"/>
              <a:t>1</a:t>
            </a:fld>
            <a:endParaRPr lang="en-US"/>
          </a:p>
        </p:txBody>
      </p:sp>
    </p:spTree>
    <p:extLst>
      <p:ext uri="{BB962C8B-B14F-4D97-AF65-F5344CB8AC3E}">
        <p14:creationId xmlns:p14="http://schemas.microsoft.com/office/powerpoint/2010/main" val="2536202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Adversary is trying to distinguish  the truly random function from a pseudo random function,</a:t>
            </a:r>
            <a:r>
              <a:rPr lang="en-US" baseline="0" dirty="0"/>
              <a:t> we allow the adversary to interact with the box, where he is given either the top cloud with truly random function or the bottom cloud where it is the pseudo random function with key k</a:t>
            </a:r>
          </a:p>
          <a:p>
            <a:endParaRPr lang="en-US" baseline="0" dirty="0"/>
          </a:p>
          <a:p>
            <a:r>
              <a:rPr lang="en-US" baseline="0" dirty="0"/>
              <a:t>Each time the adversary can submit x, we can let her interact with the top one or the bottom one, we say it is secure if the attacker cannot distinguish the two</a:t>
            </a:r>
          </a:p>
          <a:p>
            <a:endParaRPr lang="en-US" baseline="0" dirty="0"/>
          </a:p>
          <a:p>
            <a:r>
              <a:rPr lang="en-US" baseline="0" dirty="0"/>
              <a:t>f is the truly random function</a:t>
            </a:r>
          </a:p>
          <a:p>
            <a:endParaRPr lang="en-US" dirty="0"/>
          </a:p>
        </p:txBody>
      </p:sp>
      <p:sp>
        <p:nvSpPr>
          <p:cNvPr id="4" name="Slide Number Placeholder 3"/>
          <p:cNvSpPr>
            <a:spLocks noGrp="1"/>
          </p:cNvSpPr>
          <p:nvPr>
            <p:ph type="sldNum" sz="quarter" idx="10"/>
          </p:nvPr>
        </p:nvSpPr>
        <p:spPr/>
        <p:txBody>
          <a:bodyPr/>
          <a:lstStyle/>
          <a:p>
            <a:fld id="{A8380D64-6F43-4C4D-BE6A-3F3482AA5165}" type="slidenum">
              <a:rPr lang="en-US" smtClean="0"/>
              <a:t>12</a:t>
            </a:fld>
            <a:endParaRPr lang="en-US"/>
          </a:p>
        </p:txBody>
      </p:sp>
    </p:spTree>
    <p:extLst>
      <p:ext uri="{BB962C8B-B14F-4D97-AF65-F5344CB8AC3E}">
        <p14:creationId xmlns:p14="http://schemas.microsoft.com/office/powerpoint/2010/main" val="3686378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adversary has to query is to query x=0</a:t>
            </a:r>
          </a:p>
          <a:p>
            <a:endParaRPr lang="en-US" dirty="0"/>
          </a:p>
          <a:p>
            <a:r>
              <a:rPr lang="en-US" dirty="0"/>
              <a:t>Answer is the first</a:t>
            </a:r>
            <a:r>
              <a:rPr lang="en-US" baseline="0" dirty="0"/>
              <a:t> one</a:t>
            </a:r>
          </a:p>
          <a:p>
            <a:endParaRPr lang="en-US" dirty="0"/>
          </a:p>
        </p:txBody>
      </p:sp>
      <p:sp>
        <p:nvSpPr>
          <p:cNvPr id="4" name="Slide Number Placeholder 3"/>
          <p:cNvSpPr>
            <a:spLocks noGrp="1"/>
          </p:cNvSpPr>
          <p:nvPr>
            <p:ph type="sldNum" sz="quarter" idx="10"/>
          </p:nvPr>
        </p:nvSpPr>
        <p:spPr/>
        <p:txBody>
          <a:bodyPr/>
          <a:lstStyle/>
          <a:p>
            <a:fld id="{A8380D64-6F43-4C4D-BE6A-3F3482AA5165}" type="slidenum">
              <a:rPr lang="en-US" smtClean="0"/>
              <a:t>14</a:t>
            </a:fld>
            <a:endParaRPr lang="en-US"/>
          </a:p>
        </p:txBody>
      </p:sp>
    </p:spTree>
    <p:extLst>
      <p:ext uri="{BB962C8B-B14F-4D97-AF65-F5344CB8AC3E}">
        <p14:creationId xmlns:p14="http://schemas.microsoft.com/office/powerpoint/2010/main" val="1488865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380D64-6F43-4C4D-BE6A-3F3482AA5165}" type="slidenum">
              <a:rPr lang="en-US" smtClean="0"/>
              <a:t>15</a:t>
            </a:fld>
            <a:endParaRPr lang="en-US"/>
          </a:p>
        </p:txBody>
      </p:sp>
    </p:spTree>
    <p:extLst>
      <p:ext uri="{BB962C8B-B14F-4D97-AF65-F5344CB8AC3E}">
        <p14:creationId xmlns:p14="http://schemas.microsoft.com/office/powerpoint/2010/main" val="2367802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Essentially, in the</a:t>
            </a:r>
          </a:p>
          <a:p>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early 1970s, IBM realized that their customers are demanding some form of</a:t>
            </a:r>
          </a:p>
          <a:p>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encryption. And so they formed a crypto group, and the head of that group, was</a:t>
            </a:r>
          </a:p>
          <a:p>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Horst </a:t>
            </a:r>
            <a:r>
              <a:rPr lang="en-US" sz="1200" b="0" i="0" u="none" strike="noStrike" kern="1200" dirty="0" err="1">
                <a:solidFill>
                  <a:schemeClr val="tx1"/>
                </a:solidFill>
                <a:effectLst/>
                <a:latin typeface="+mn-lt"/>
                <a:ea typeface="+mn-ea"/>
                <a:cs typeface="+mn-cs"/>
              </a:rPr>
              <a:t>Feistel</a:t>
            </a:r>
            <a:r>
              <a:rPr lang="en-US" sz="1200" b="0" i="0" u="none" strike="noStrike" kern="1200" dirty="0">
                <a:solidFill>
                  <a:schemeClr val="tx1"/>
                </a:solidFill>
                <a:effectLst/>
                <a:latin typeface="+mn-lt"/>
                <a:ea typeface="+mn-ea"/>
                <a:cs typeface="+mn-cs"/>
              </a:rPr>
              <a:t>, who, in the early 70s, designed a cipher called Lucifer.</a:t>
            </a:r>
          </a:p>
          <a:p>
            <a:endParaRPr lang="en-US" dirty="0"/>
          </a:p>
          <a:p>
            <a:endParaRPr lang="en-US" dirty="0"/>
          </a:p>
          <a:p>
            <a:r>
              <a:rPr lang="en-US" dirty="0"/>
              <a:t>1970 </a:t>
            </a:r>
            <a:r>
              <a:rPr lang="en-US" dirty="0" err="1"/>
              <a:t>Gov</a:t>
            </a:r>
            <a:r>
              <a:rPr lang="en-US" dirty="0"/>
              <a:t> finds</a:t>
            </a:r>
            <a:r>
              <a:rPr lang="en-US" baseline="0" dirty="0"/>
              <a:t> itself buying a lot of commercial off the shelf computer</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So in</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1973 the National Bureau of Standards as it was called at the time put out a</a:t>
            </a:r>
          </a:p>
          <a:p>
            <a:r>
              <a:rPr lang="en-US" sz="1200" b="0" i="0" u="none" strike="noStrike" kern="1200" dirty="0">
                <a:solidFill>
                  <a:schemeClr val="tx1"/>
                </a:solidFill>
                <a:effectLst/>
                <a:latin typeface="+mn-lt"/>
                <a:ea typeface="+mn-ea"/>
                <a:cs typeface="+mn-cs"/>
              </a:rPr>
              <a:t>request for proposals for a block cipher that is going to become a federal</a:t>
            </a:r>
          </a:p>
          <a:p>
            <a:r>
              <a:rPr lang="en-US" sz="1200" b="0" i="0" u="none" strike="noStrike" kern="1200" dirty="0">
                <a:solidFill>
                  <a:schemeClr val="tx1"/>
                </a:solidFill>
                <a:effectLst/>
                <a:latin typeface="+mn-lt"/>
                <a:ea typeface="+mn-ea"/>
                <a:cs typeface="+mn-cs"/>
              </a:rPr>
              <a:t>standard.</a:t>
            </a:r>
          </a:p>
          <a:p>
            <a:endParaRPr lang="en-US" dirty="0"/>
          </a:p>
          <a:p>
            <a:r>
              <a:rPr lang="en-US" dirty="0"/>
              <a:t>NBS(National Bureau</a:t>
            </a:r>
            <a:r>
              <a:rPr lang="en-US" baseline="0" dirty="0"/>
              <a:t> of Standard)</a:t>
            </a:r>
          </a:p>
          <a:p>
            <a:endParaRPr lang="en-US" dirty="0"/>
          </a:p>
          <a:p>
            <a:r>
              <a:rPr lang="en-US" sz="1200" b="0" i="0" u="none" strike="noStrike" kern="1200" dirty="0">
                <a:solidFill>
                  <a:schemeClr val="tx1"/>
                </a:solidFill>
                <a:effectLst/>
                <a:latin typeface="+mn-lt"/>
                <a:ea typeface="+mn-ea"/>
                <a:cs typeface="+mn-cs"/>
              </a:rPr>
              <a:t>DES was very successful, In fact, there is a classical </a:t>
            </a:r>
          </a:p>
          <a:p>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network called the Electronic Clearinghouse, which banks use to clear</a:t>
            </a:r>
          </a:p>
          <a:p>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checks with one another. DES is used for integrity protection in that network.</a:t>
            </a:r>
          </a:p>
          <a:p>
            <a:endParaRPr lang="en-US" dirty="0"/>
          </a:p>
          <a:p>
            <a:endParaRPr lang="en-US" dirty="0"/>
          </a:p>
        </p:txBody>
      </p:sp>
      <p:sp>
        <p:nvSpPr>
          <p:cNvPr id="4" name="Slide Number Placeholder 3"/>
          <p:cNvSpPr>
            <a:spLocks noGrp="1"/>
          </p:cNvSpPr>
          <p:nvPr>
            <p:ph type="sldNum" sz="quarter" idx="10"/>
          </p:nvPr>
        </p:nvSpPr>
        <p:spPr/>
        <p:txBody>
          <a:bodyPr/>
          <a:lstStyle/>
          <a:p>
            <a:fld id="{5AF1C310-FDDF-3946-850F-197E5B91C82B}" type="slidenum">
              <a:rPr lang="en-US" smtClean="0"/>
              <a:t>18</a:t>
            </a:fld>
            <a:endParaRPr lang="en-US"/>
          </a:p>
        </p:txBody>
      </p:sp>
    </p:spTree>
    <p:extLst>
      <p:ext uri="{BB962C8B-B14F-4D97-AF65-F5344CB8AC3E}">
        <p14:creationId xmlns:p14="http://schemas.microsoft.com/office/powerpoint/2010/main" val="2668916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Feistel</a:t>
            </a:r>
            <a:r>
              <a:rPr lang="en-US" dirty="0"/>
              <a:t> network gets its name from Horst </a:t>
            </a:r>
            <a:r>
              <a:rPr lang="en-US" dirty="0" err="1"/>
              <a:t>Feistel</a:t>
            </a:r>
            <a:r>
              <a:rPr lang="en-US" dirty="0"/>
              <a:t>, the goal of</a:t>
            </a:r>
            <a:r>
              <a:rPr lang="en-US" baseline="0" dirty="0"/>
              <a:t> </a:t>
            </a:r>
            <a:r>
              <a:rPr lang="en-US" baseline="0" dirty="0" err="1"/>
              <a:t>feistel</a:t>
            </a:r>
            <a:r>
              <a:rPr lang="en-US" baseline="0" dirty="0"/>
              <a:t> network is to </a:t>
            </a:r>
            <a:r>
              <a:rPr lang="en-US" baseline="0" dirty="0" err="1"/>
              <a:t>contruct</a:t>
            </a:r>
            <a:r>
              <a:rPr lang="en-US" baseline="0" dirty="0"/>
              <a:t> an invertible function using a set of arbitrary functions</a:t>
            </a:r>
            <a:endParaRPr lang="en-US" dirty="0"/>
          </a:p>
          <a:p>
            <a:r>
              <a:rPr lang="en-US" dirty="0"/>
              <a:t>f1 to </a:t>
            </a:r>
            <a:r>
              <a:rPr lang="en-US" dirty="0" err="1"/>
              <a:t>fd</a:t>
            </a:r>
            <a:r>
              <a:rPr lang="en-US" dirty="0"/>
              <a:t>. Can</a:t>
            </a:r>
            <a:r>
              <a:rPr lang="en-US" baseline="0" dirty="0"/>
              <a:t> anyone tell me why reversible is an important property to have. </a:t>
            </a:r>
            <a:endParaRPr lang="en-US" dirty="0"/>
          </a:p>
        </p:txBody>
      </p:sp>
      <p:sp>
        <p:nvSpPr>
          <p:cNvPr id="4" name="Slide Number Placeholder 3"/>
          <p:cNvSpPr>
            <a:spLocks noGrp="1"/>
          </p:cNvSpPr>
          <p:nvPr>
            <p:ph type="sldNum" sz="quarter" idx="10"/>
          </p:nvPr>
        </p:nvSpPr>
        <p:spPr/>
        <p:txBody>
          <a:bodyPr/>
          <a:lstStyle/>
          <a:p>
            <a:fld id="{A8380D64-6F43-4C4D-BE6A-3F3482AA5165}" type="slidenum">
              <a:rPr lang="en-US" smtClean="0"/>
              <a:t>19</a:t>
            </a:fld>
            <a:endParaRPr lang="en-US"/>
          </a:p>
        </p:txBody>
      </p:sp>
    </p:spTree>
    <p:extLst>
      <p:ext uri="{BB962C8B-B14F-4D97-AF65-F5344CB8AC3E}">
        <p14:creationId xmlns:p14="http://schemas.microsoft.com/office/powerpoint/2010/main" val="4222743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Encryption hardware is the same as decryption hardware, the only</a:t>
            </a:r>
            <a:r>
              <a:rPr lang="en-US" baseline="0" dirty="0"/>
              <a:t> difference is that the function are applied in reverse order</a:t>
            </a:r>
            <a:endParaRPr lang="en-US" dirty="0"/>
          </a:p>
        </p:txBody>
      </p:sp>
      <p:sp>
        <p:nvSpPr>
          <p:cNvPr id="4" name="Slide Number Placeholder 3"/>
          <p:cNvSpPr>
            <a:spLocks noGrp="1"/>
          </p:cNvSpPr>
          <p:nvPr>
            <p:ph type="sldNum" sz="quarter" idx="10"/>
          </p:nvPr>
        </p:nvSpPr>
        <p:spPr/>
        <p:txBody>
          <a:bodyPr/>
          <a:lstStyle/>
          <a:p>
            <a:fld id="{A8380D64-6F43-4C4D-BE6A-3F3482AA5165}" type="slidenum">
              <a:rPr lang="en-US" smtClean="0"/>
              <a:t>21</a:t>
            </a:fld>
            <a:endParaRPr lang="en-US"/>
          </a:p>
        </p:txBody>
      </p:sp>
    </p:spTree>
    <p:extLst>
      <p:ext uri="{BB962C8B-B14F-4D97-AF65-F5344CB8AC3E}">
        <p14:creationId xmlns:p14="http://schemas.microsoft.com/office/powerpoint/2010/main" val="2366690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a:t>
            </a:r>
            <a:r>
              <a:rPr lang="en-US" baseline="0" dirty="0"/>
              <a:t> important that the keys need to be independent</a:t>
            </a:r>
          </a:p>
          <a:p>
            <a:r>
              <a:rPr lang="en-US" baseline="0" dirty="0"/>
              <a:t>Why 3 rounds: if you take a look at this closely, you will see that </a:t>
            </a:r>
            <a:endParaRPr lang="en-US" dirty="0"/>
          </a:p>
        </p:txBody>
      </p:sp>
      <p:sp>
        <p:nvSpPr>
          <p:cNvPr id="4" name="Slide Number Placeholder 3"/>
          <p:cNvSpPr>
            <a:spLocks noGrp="1"/>
          </p:cNvSpPr>
          <p:nvPr>
            <p:ph type="sldNum" sz="quarter" idx="10"/>
          </p:nvPr>
        </p:nvSpPr>
        <p:spPr/>
        <p:txBody>
          <a:bodyPr/>
          <a:lstStyle/>
          <a:p>
            <a:fld id="{A8380D64-6F43-4C4D-BE6A-3F3482AA5165}" type="slidenum">
              <a:rPr lang="en-US" smtClean="0"/>
              <a:t>22</a:t>
            </a:fld>
            <a:endParaRPr lang="en-US"/>
          </a:p>
        </p:txBody>
      </p:sp>
    </p:spTree>
    <p:extLst>
      <p:ext uri="{BB962C8B-B14F-4D97-AF65-F5344CB8AC3E}">
        <p14:creationId xmlns:p14="http://schemas.microsoft.com/office/powerpoint/2010/main" val="2909645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f in the round function are derived</a:t>
            </a:r>
            <a:r>
              <a:rPr lang="en-US" baseline="0" dirty="0"/>
              <a:t> from the same function F, where k is the round key</a:t>
            </a:r>
            <a:endParaRPr lang="en-US" dirty="0"/>
          </a:p>
        </p:txBody>
      </p:sp>
      <p:sp>
        <p:nvSpPr>
          <p:cNvPr id="4" name="Slide Number Placeholder 3"/>
          <p:cNvSpPr>
            <a:spLocks noGrp="1"/>
          </p:cNvSpPr>
          <p:nvPr>
            <p:ph type="sldNum" sz="quarter" idx="10"/>
          </p:nvPr>
        </p:nvSpPr>
        <p:spPr/>
        <p:txBody>
          <a:bodyPr/>
          <a:lstStyle/>
          <a:p>
            <a:fld id="{A8380D64-6F43-4C4D-BE6A-3F3482AA5165}" type="slidenum">
              <a:rPr lang="en-US" smtClean="0"/>
              <a:t>23</a:t>
            </a:fld>
            <a:endParaRPr lang="en-US"/>
          </a:p>
        </p:txBody>
      </p:sp>
    </p:spTree>
    <p:extLst>
      <p:ext uri="{BB962C8B-B14F-4D97-AF65-F5344CB8AC3E}">
        <p14:creationId xmlns:p14="http://schemas.microsoft.com/office/powerpoint/2010/main" val="3166271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 box:    bit</a:t>
            </a:r>
            <a:r>
              <a:rPr lang="en-US" baseline="0" dirty="0"/>
              <a:t> 1 </a:t>
            </a:r>
            <a:r>
              <a:rPr lang="en-US" baseline="0" dirty="0">
                <a:sym typeface="Wingdings"/>
              </a:rPr>
              <a:t>  bit 2 and 48,    bit 2   bit 3</a:t>
            </a:r>
          </a:p>
          <a:p>
            <a:r>
              <a:rPr lang="en-US" dirty="0"/>
              <a:t>P Box:</a:t>
            </a:r>
            <a:r>
              <a:rPr lang="en-US" baseline="0" dirty="0"/>
              <a:t>   bit 1 </a:t>
            </a:r>
            <a:r>
              <a:rPr lang="en-US" baseline="0" dirty="0">
                <a:sym typeface="Wingdings"/>
              </a:rPr>
              <a:t> bit 9,   bit 2  bit 15</a:t>
            </a:r>
          </a:p>
          <a:p>
            <a:endParaRPr lang="en-US" baseline="0" dirty="0">
              <a:sym typeface="Wingdings"/>
            </a:endParaRPr>
          </a:p>
          <a:p>
            <a:r>
              <a:rPr lang="en-US" baseline="0" dirty="0">
                <a:sym typeface="Wingdings"/>
              </a:rPr>
              <a:t>The key of the slide is to introduce the round function process and also to show that the nonlinear process of using the S-box to translate from 6 bit 4 bit</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24</a:t>
            </a:fld>
            <a:endParaRPr lang="en-US" dirty="0"/>
          </a:p>
        </p:txBody>
      </p:sp>
    </p:spTree>
    <p:extLst>
      <p:ext uri="{BB962C8B-B14F-4D97-AF65-F5344CB8AC3E}">
        <p14:creationId xmlns:p14="http://schemas.microsoft.com/office/powerpoint/2010/main" val="3000362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six bits input,</a:t>
            </a:r>
            <a:r>
              <a:rPr lang="en-US" baseline="0" dirty="0"/>
              <a:t> and the output is 6 bits. </a:t>
            </a:r>
          </a:p>
          <a:p>
            <a:r>
              <a:rPr lang="en-US" baseline="0" dirty="0"/>
              <a:t>Another way to express this is in matrix</a:t>
            </a:r>
          </a:p>
          <a:p>
            <a:endParaRPr lang="en-US" dirty="0"/>
          </a:p>
        </p:txBody>
      </p:sp>
      <p:sp>
        <p:nvSpPr>
          <p:cNvPr id="4" name="Slide Number Placeholder 3"/>
          <p:cNvSpPr>
            <a:spLocks noGrp="1"/>
          </p:cNvSpPr>
          <p:nvPr>
            <p:ph type="sldNum" sz="quarter" idx="10"/>
          </p:nvPr>
        </p:nvSpPr>
        <p:spPr/>
        <p:txBody>
          <a:bodyPr/>
          <a:lstStyle/>
          <a:p>
            <a:fld id="{A8380D64-6F43-4C4D-BE6A-3F3482AA5165}" type="slidenum">
              <a:rPr lang="en-US" smtClean="0"/>
              <a:t>26</a:t>
            </a:fld>
            <a:endParaRPr lang="en-US"/>
          </a:p>
        </p:txBody>
      </p:sp>
    </p:spTree>
    <p:extLst>
      <p:ext uri="{BB962C8B-B14F-4D97-AF65-F5344CB8AC3E}">
        <p14:creationId xmlns:p14="http://schemas.microsoft.com/office/powerpoint/2010/main" val="2165315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 and D are encryption algorithms, </a:t>
            </a:r>
          </a:p>
          <a:p>
            <a:r>
              <a:rPr lang="en-US" dirty="0"/>
              <a:t>Takes</a:t>
            </a:r>
            <a:r>
              <a:rPr lang="en-US" baseline="0" dirty="0"/>
              <a:t> a key of k bits. </a:t>
            </a:r>
          </a:p>
          <a:p>
            <a:r>
              <a:rPr lang="en-US" baseline="0" dirty="0"/>
              <a:t>The unique aspect of block cipher is that it takes n bit block and output an n bit block</a:t>
            </a:r>
          </a:p>
          <a:p>
            <a:endParaRPr lang="en-US" baseline="0" dirty="0"/>
          </a:p>
          <a:p>
            <a:r>
              <a:rPr lang="en-US" baseline="0" dirty="0"/>
              <a:t>The longer the key, presumably the more secure it is going to be</a:t>
            </a:r>
            <a:endParaRPr lang="en-US" dirty="0"/>
          </a:p>
        </p:txBody>
      </p:sp>
      <p:sp>
        <p:nvSpPr>
          <p:cNvPr id="4" name="Slide Number Placeholder 3"/>
          <p:cNvSpPr>
            <a:spLocks noGrp="1"/>
          </p:cNvSpPr>
          <p:nvPr>
            <p:ph type="sldNum" sz="quarter" idx="10"/>
          </p:nvPr>
        </p:nvSpPr>
        <p:spPr/>
        <p:txBody>
          <a:bodyPr/>
          <a:lstStyle/>
          <a:p>
            <a:fld id="{A8380D64-6F43-4C4D-BE6A-3F3482AA5165}" type="slidenum">
              <a:rPr lang="en-US" smtClean="0"/>
              <a:t>4</a:t>
            </a:fld>
            <a:endParaRPr lang="en-US"/>
          </a:p>
        </p:txBody>
      </p:sp>
    </p:spTree>
    <p:extLst>
      <p:ext uri="{BB962C8B-B14F-4D97-AF65-F5344CB8AC3E}">
        <p14:creationId xmlns:p14="http://schemas.microsoft.com/office/powerpoint/2010/main" val="2482242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s box to be linear, but often times it is difficult</a:t>
            </a:r>
          </a:p>
          <a:p>
            <a:endParaRPr lang="en-US" dirty="0"/>
          </a:p>
          <a:p>
            <a:endParaRPr lang="en-US" dirty="0"/>
          </a:p>
        </p:txBody>
      </p:sp>
      <p:sp>
        <p:nvSpPr>
          <p:cNvPr id="4" name="Slide Number Placeholder 3"/>
          <p:cNvSpPr>
            <a:spLocks noGrp="1"/>
          </p:cNvSpPr>
          <p:nvPr>
            <p:ph type="sldNum" sz="quarter" idx="10"/>
          </p:nvPr>
        </p:nvSpPr>
        <p:spPr/>
        <p:txBody>
          <a:bodyPr/>
          <a:lstStyle/>
          <a:p>
            <a:fld id="{A8380D64-6F43-4C4D-BE6A-3F3482AA5165}" type="slidenum">
              <a:rPr lang="en-US" smtClean="0"/>
              <a:t>27</a:t>
            </a:fld>
            <a:endParaRPr lang="en-US"/>
          </a:p>
        </p:txBody>
      </p:sp>
    </p:spTree>
    <p:extLst>
      <p:ext uri="{BB962C8B-B14F-4D97-AF65-F5344CB8AC3E}">
        <p14:creationId xmlns:p14="http://schemas.microsoft.com/office/powerpoint/2010/main" val="3261597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Distributed</a:t>
            </a:r>
            <a:r>
              <a:rPr lang="en-US" baseline="0" dirty="0"/>
              <a:t> </a:t>
            </a:r>
            <a:r>
              <a:rPr lang="en-US" baseline="0" dirty="0" err="1"/>
              <a:t>.net</a:t>
            </a:r>
            <a:endParaRPr lang="en-US" dirty="0"/>
          </a:p>
        </p:txBody>
      </p:sp>
      <p:sp>
        <p:nvSpPr>
          <p:cNvPr id="4" name="Slide Number Placeholder 3"/>
          <p:cNvSpPr>
            <a:spLocks noGrp="1"/>
          </p:cNvSpPr>
          <p:nvPr>
            <p:ph type="sldNum" sz="quarter" idx="10"/>
          </p:nvPr>
        </p:nvSpPr>
        <p:spPr/>
        <p:txBody>
          <a:bodyPr/>
          <a:lstStyle/>
          <a:p>
            <a:fld id="{A8380D64-6F43-4C4D-BE6A-3F3482AA5165}" type="slidenum">
              <a:rPr lang="en-US" smtClean="0"/>
              <a:t>28</a:t>
            </a:fld>
            <a:endParaRPr lang="en-US"/>
          </a:p>
        </p:txBody>
      </p:sp>
    </p:spTree>
    <p:extLst>
      <p:ext uri="{BB962C8B-B14F-4D97-AF65-F5344CB8AC3E}">
        <p14:creationId xmlns:p14="http://schemas.microsoft.com/office/powerpoint/2010/main" val="14504597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E(D(E( </a:t>
            </a:r>
            <a:r>
              <a:rPr lang="en-US" baseline="0" dirty="0"/>
              <a:t> - it is a hack for </a:t>
            </a:r>
            <a:r>
              <a:rPr lang="en-US" baseline="0" dirty="0" err="1"/>
              <a:t>backwars</a:t>
            </a:r>
            <a:r>
              <a:rPr lang="en-US" baseline="0" dirty="0"/>
              <a:t> compatible</a:t>
            </a:r>
            <a:endParaRPr lang="en-US" dirty="0"/>
          </a:p>
        </p:txBody>
      </p:sp>
      <p:sp>
        <p:nvSpPr>
          <p:cNvPr id="4" name="Slide Number Placeholder 3"/>
          <p:cNvSpPr>
            <a:spLocks noGrp="1"/>
          </p:cNvSpPr>
          <p:nvPr>
            <p:ph type="sldNum" sz="quarter" idx="10"/>
          </p:nvPr>
        </p:nvSpPr>
        <p:spPr/>
        <p:txBody>
          <a:bodyPr/>
          <a:lstStyle/>
          <a:p>
            <a:fld id="{A8380D64-6F43-4C4D-BE6A-3F3482AA5165}" type="slidenum">
              <a:rPr lang="en-US" smtClean="0"/>
              <a:t>29</a:t>
            </a:fld>
            <a:endParaRPr lang="en-US"/>
          </a:p>
        </p:txBody>
      </p:sp>
    </p:spTree>
    <p:extLst>
      <p:ext uri="{BB962C8B-B14F-4D97-AF65-F5344CB8AC3E}">
        <p14:creationId xmlns:p14="http://schemas.microsoft.com/office/powerpoint/2010/main" val="10939467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Substitution and permutation</a:t>
            </a:r>
            <a:r>
              <a:rPr lang="en-US" baseline="0" dirty="0"/>
              <a:t> network</a:t>
            </a:r>
            <a:endParaRPr lang="en-US" dirty="0"/>
          </a:p>
        </p:txBody>
      </p:sp>
      <p:sp>
        <p:nvSpPr>
          <p:cNvPr id="4" name="Slide Number Placeholder 3"/>
          <p:cNvSpPr>
            <a:spLocks noGrp="1"/>
          </p:cNvSpPr>
          <p:nvPr>
            <p:ph type="sldNum" sz="quarter" idx="10"/>
          </p:nvPr>
        </p:nvSpPr>
        <p:spPr/>
        <p:txBody>
          <a:bodyPr/>
          <a:lstStyle/>
          <a:p>
            <a:fld id="{A8380D64-6F43-4C4D-BE6A-3F3482AA5165}" type="slidenum">
              <a:rPr lang="en-US" smtClean="0"/>
              <a:t>31</a:t>
            </a:fld>
            <a:endParaRPr lang="en-US"/>
          </a:p>
        </p:txBody>
      </p:sp>
    </p:spTree>
    <p:extLst>
      <p:ext uri="{BB962C8B-B14F-4D97-AF65-F5344CB8AC3E}">
        <p14:creationId xmlns:p14="http://schemas.microsoft.com/office/powerpoint/2010/main" val="2702211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S-box is easily computable with</a:t>
            </a:r>
            <a:r>
              <a:rPr lang="en-US" baseline="0" dirty="0"/>
              <a:t> little code.     </a:t>
            </a:r>
          </a:p>
          <a:p>
            <a:r>
              <a:rPr lang="en-US" baseline="0" dirty="0"/>
              <a:t>The first step basically use the input as row and column index for the s box, and outputs the s box</a:t>
            </a:r>
          </a:p>
          <a:p>
            <a:endParaRPr lang="en-US" baseline="0" dirty="0"/>
          </a:p>
          <a:p>
            <a:r>
              <a:rPr lang="en-US" baseline="0" dirty="0"/>
              <a:t>All three steps can be combined and accelerated with pre-computed tables.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33</a:t>
            </a:fld>
            <a:endParaRPr lang="en-US" dirty="0"/>
          </a:p>
        </p:txBody>
      </p:sp>
    </p:spTree>
    <p:extLst>
      <p:ext uri="{BB962C8B-B14F-4D97-AF65-F5344CB8AC3E}">
        <p14:creationId xmlns:p14="http://schemas.microsoft.com/office/powerpoint/2010/main" val="41896726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Turns out that s box are precomputable, depending on your trade off on performance,</a:t>
            </a:r>
            <a:r>
              <a:rPr lang="en-US" baseline="0" dirty="0"/>
              <a:t> the implementation of AES can be small or large</a:t>
            </a:r>
            <a:endParaRPr lang="en-US" dirty="0"/>
          </a:p>
        </p:txBody>
      </p:sp>
      <p:sp>
        <p:nvSpPr>
          <p:cNvPr id="4" name="Slide Number Placeholder 3"/>
          <p:cNvSpPr>
            <a:spLocks noGrp="1"/>
          </p:cNvSpPr>
          <p:nvPr>
            <p:ph type="sldNum" sz="quarter" idx="10"/>
          </p:nvPr>
        </p:nvSpPr>
        <p:spPr/>
        <p:txBody>
          <a:bodyPr/>
          <a:lstStyle/>
          <a:p>
            <a:fld id="{A8380D64-6F43-4C4D-BE6A-3F3482AA5165}" type="slidenum">
              <a:rPr lang="en-US" smtClean="0"/>
              <a:t>34</a:t>
            </a:fld>
            <a:endParaRPr lang="en-US"/>
          </a:p>
        </p:txBody>
      </p:sp>
    </p:spTree>
    <p:extLst>
      <p:ext uri="{BB962C8B-B14F-4D97-AF65-F5344CB8AC3E}">
        <p14:creationId xmlns:p14="http://schemas.microsoft.com/office/powerpoint/2010/main" val="150743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implement AES called</a:t>
            </a:r>
            <a:r>
              <a:rPr lang="en-US" baseline="0" dirty="0"/>
              <a:t> </a:t>
            </a:r>
            <a:r>
              <a:rPr lang="en-US" baseline="0" dirty="0" err="1"/>
              <a:t>aesenc</a:t>
            </a:r>
            <a:r>
              <a:rPr lang="en-US" baseline="0" dirty="0"/>
              <a:t> 9 times and then call </a:t>
            </a:r>
            <a:r>
              <a:rPr lang="en-US" baseline="0" dirty="0" err="1"/>
              <a:t>aesenclast</a:t>
            </a:r>
            <a:r>
              <a:rPr lang="en-US" baseline="0" dirty="0"/>
              <a:t>.</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35</a:t>
            </a:fld>
            <a:endParaRPr lang="en-US" dirty="0"/>
          </a:p>
        </p:txBody>
      </p:sp>
    </p:spTree>
    <p:extLst>
      <p:ext uri="{BB962C8B-B14F-4D97-AF65-F5344CB8AC3E}">
        <p14:creationId xmlns:p14="http://schemas.microsoft.com/office/powerpoint/2010/main" val="38562819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Related keys means hamming</a:t>
            </a:r>
            <a:r>
              <a:rPr lang="en-US" baseline="0" dirty="0"/>
              <a:t> distance is very close. </a:t>
            </a:r>
            <a:endParaRPr lang="en-US" dirty="0"/>
          </a:p>
        </p:txBody>
      </p:sp>
      <p:sp>
        <p:nvSpPr>
          <p:cNvPr id="4" name="Slide Number Placeholder 3"/>
          <p:cNvSpPr>
            <a:spLocks noGrp="1"/>
          </p:cNvSpPr>
          <p:nvPr>
            <p:ph type="sldNum" sz="quarter" idx="10"/>
          </p:nvPr>
        </p:nvSpPr>
        <p:spPr/>
        <p:txBody>
          <a:bodyPr/>
          <a:lstStyle/>
          <a:p>
            <a:fld id="{A8380D64-6F43-4C4D-BE6A-3F3482AA5165}" type="slidenum">
              <a:rPr lang="en-US" smtClean="0"/>
              <a:t>36</a:t>
            </a:fld>
            <a:endParaRPr lang="en-US"/>
          </a:p>
        </p:txBody>
      </p:sp>
    </p:spTree>
    <p:extLst>
      <p:ext uri="{BB962C8B-B14F-4D97-AF65-F5344CB8AC3E}">
        <p14:creationId xmlns:p14="http://schemas.microsoft.com/office/powerpoint/2010/main" val="37529038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832AE2-2851-45C7-B7B4-7FBA8042E9BD}" type="slidenum">
              <a:rPr lang="en-US"/>
              <a:pPr/>
              <a:t>41</a:t>
            </a:fld>
            <a:endParaRPr 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r>
              <a:rPr lang="en-US" dirty="0"/>
              <a:t>Today:   we build ciphers that are semantically secure against one-time use</a:t>
            </a:r>
          </a:p>
          <a:p>
            <a:r>
              <a:rPr lang="en-US" dirty="0"/>
              <a:t>And ciphers that are semantically secure against many-time use</a:t>
            </a:r>
          </a:p>
          <a:p>
            <a:endParaRPr lang="en-US" dirty="0"/>
          </a:p>
          <a:p>
            <a:r>
              <a:rPr lang="en-US" dirty="0"/>
              <a:t>One time key means adversary will only see one</a:t>
            </a:r>
            <a:r>
              <a:rPr lang="en-US" baseline="0" dirty="0"/>
              <a:t> </a:t>
            </a:r>
            <a:r>
              <a:rPr lang="en-US" baseline="0" dirty="0" err="1"/>
              <a:t>ciphertext</a:t>
            </a:r>
            <a:r>
              <a:rPr lang="en-US" baseline="0" dirty="0"/>
              <a:t> encrypted using the same key</a:t>
            </a:r>
            <a:endParaRPr lang="en-US" dirty="0"/>
          </a:p>
        </p:txBody>
      </p:sp>
    </p:spTree>
    <p:extLst>
      <p:ext uri="{BB962C8B-B14F-4D97-AF65-F5344CB8AC3E}">
        <p14:creationId xmlns:p14="http://schemas.microsoft.com/office/powerpoint/2010/main" val="40729439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give you a bit of concrete example</a:t>
            </a:r>
          </a:p>
        </p:txBody>
      </p:sp>
      <p:sp>
        <p:nvSpPr>
          <p:cNvPr id="4" name="Slide Number Placeholder 3"/>
          <p:cNvSpPr>
            <a:spLocks noGrp="1"/>
          </p:cNvSpPr>
          <p:nvPr>
            <p:ph type="sldNum" sz="quarter" idx="10"/>
          </p:nvPr>
        </p:nvSpPr>
        <p:spPr/>
        <p:txBody>
          <a:bodyPr/>
          <a:lstStyle/>
          <a:p>
            <a:fld id="{A8380D64-6F43-4C4D-BE6A-3F3482AA5165}" type="slidenum">
              <a:rPr lang="en-US" smtClean="0"/>
              <a:t>43</a:t>
            </a:fld>
            <a:endParaRPr lang="en-US"/>
          </a:p>
        </p:txBody>
      </p:sp>
    </p:spTree>
    <p:extLst>
      <p:ext uri="{BB962C8B-B14F-4D97-AF65-F5344CB8AC3E}">
        <p14:creationId xmlns:p14="http://schemas.microsoft.com/office/powerpoint/2010/main" val="1525790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general</a:t>
            </a:r>
            <a:r>
              <a:rPr lang="en-US" baseline="0" dirty="0"/>
              <a:t> construction of block cipher is to use something called the key expansion function to expand the key to n round keys, </a:t>
            </a:r>
          </a:p>
          <a:p>
            <a:r>
              <a:rPr lang="en-US" baseline="0" dirty="0"/>
              <a:t>then the round function is then applied to the message, with the round key</a:t>
            </a:r>
            <a:endParaRPr lang="en-US" dirty="0"/>
          </a:p>
        </p:txBody>
      </p:sp>
      <p:sp>
        <p:nvSpPr>
          <p:cNvPr id="4" name="Slide Number Placeholder 3"/>
          <p:cNvSpPr>
            <a:spLocks noGrp="1"/>
          </p:cNvSpPr>
          <p:nvPr>
            <p:ph type="sldNum" sz="quarter" idx="10"/>
          </p:nvPr>
        </p:nvSpPr>
        <p:spPr/>
        <p:txBody>
          <a:bodyPr/>
          <a:lstStyle/>
          <a:p>
            <a:fld id="{A8380D64-6F43-4C4D-BE6A-3F3482AA5165}" type="slidenum">
              <a:rPr lang="en-US" smtClean="0"/>
              <a:t>5</a:t>
            </a:fld>
            <a:endParaRPr lang="en-US"/>
          </a:p>
        </p:txBody>
      </p:sp>
    </p:spTree>
    <p:extLst>
      <p:ext uri="{BB962C8B-B14F-4D97-AF65-F5344CB8AC3E}">
        <p14:creationId xmlns:p14="http://schemas.microsoft.com/office/powerpoint/2010/main" val="36536448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accomplish this is to use </a:t>
            </a:r>
            <a:r>
              <a:rPr lang="en-US" dirty="0" err="1"/>
              <a:t>deterministric</a:t>
            </a:r>
            <a:r>
              <a:rPr lang="en-US" dirty="0"/>
              <a:t> counter mode, where you generate random number with F(k,0) | F(k,1) …..</a:t>
            </a:r>
          </a:p>
          <a:p>
            <a:endParaRPr lang="en-US" dirty="0"/>
          </a:p>
        </p:txBody>
      </p:sp>
      <p:sp>
        <p:nvSpPr>
          <p:cNvPr id="4" name="Slide Number Placeholder 3"/>
          <p:cNvSpPr>
            <a:spLocks noGrp="1"/>
          </p:cNvSpPr>
          <p:nvPr>
            <p:ph type="sldNum" sz="quarter" idx="5"/>
          </p:nvPr>
        </p:nvSpPr>
        <p:spPr/>
        <p:txBody>
          <a:bodyPr/>
          <a:lstStyle/>
          <a:p>
            <a:fld id="{A8380D64-6F43-4C4D-BE6A-3F3482AA5165}" type="slidenum">
              <a:rPr lang="en-US" smtClean="0"/>
              <a:t>45</a:t>
            </a:fld>
            <a:endParaRPr lang="en-US"/>
          </a:p>
        </p:txBody>
      </p:sp>
    </p:spTree>
    <p:extLst>
      <p:ext uri="{BB962C8B-B14F-4D97-AF65-F5344CB8AC3E}">
        <p14:creationId xmlns:p14="http://schemas.microsoft.com/office/powerpoint/2010/main" val="8137761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a:t>
            </a:r>
            <a:r>
              <a:rPr lang="en-US" dirty="0" err="1"/>
              <a:t>alice</a:t>
            </a:r>
            <a:r>
              <a:rPr lang="en-US" dirty="0"/>
              <a:t> might send adversary an email. Alice will then encrypt the email to</a:t>
            </a:r>
            <a:r>
              <a:rPr lang="en-US" baseline="0" dirty="0"/>
              <a:t> save on disk.</a:t>
            </a:r>
            <a:endParaRPr lang="en-US" dirty="0"/>
          </a:p>
        </p:txBody>
      </p:sp>
      <p:sp>
        <p:nvSpPr>
          <p:cNvPr id="4" name="Slide Number Placeholder 3"/>
          <p:cNvSpPr>
            <a:spLocks noGrp="1"/>
          </p:cNvSpPr>
          <p:nvPr>
            <p:ph type="sldNum" sz="quarter" idx="10"/>
          </p:nvPr>
        </p:nvSpPr>
        <p:spPr/>
        <p:txBody>
          <a:bodyPr/>
          <a:lstStyle/>
          <a:p>
            <a:fld id="{A8380D64-6F43-4C4D-BE6A-3F3482AA5165}" type="slidenum">
              <a:rPr lang="en-US" smtClean="0"/>
              <a:t>46</a:t>
            </a:fld>
            <a:endParaRPr lang="en-US"/>
          </a:p>
        </p:txBody>
      </p:sp>
    </p:spTree>
    <p:extLst>
      <p:ext uri="{BB962C8B-B14F-4D97-AF65-F5344CB8AC3E}">
        <p14:creationId xmlns:p14="http://schemas.microsoft.com/office/powerpoint/2010/main" val="1162696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Challenger</a:t>
            </a:r>
            <a:r>
              <a:rPr lang="en-US" baseline="0" dirty="0"/>
              <a:t> choose random key K, adversary can query challenger</a:t>
            </a:r>
          </a:p>
          <a:p>
            <a:r>
              <a:rPr lang="en-US" baseline="0" dirty="0"/>
              <a:t>Adversary can submit the two messages, the adversary then receives either m0 or m1. he need to determine if the </a:t>
            </a:r>
            <a:r>
              <a:rPr lang="en-US" baseline="0" dirty="0" err="1"/>
              <a:t>ciphertext</a:t>
            </a:r>
            <a:r>
              <a:rPr lang="en-US" baseline="0" dirty="0"/>
              <a:t> he received is m0 or m1</a:t>
            </a:r>
          </a:p>
          <a:p>
            <a:r>
              <a:rPr lang="en-US" baseline="0" dirty="0"/>
              <a:t>In experiment 0, EXP(0), he receives the encryption of m0 and in experiment 1, EXP(0) he receives the encryption of m1</a:t>
            </a:r>
          </a:p>
          <a:p>
            <a:r>
              <a:rPr lang="en-US" baseline="0" dirty="0"/>
              <a:t>The goal of the adversary is to figure out whether he is in Experiment 0 or experiment 1, </a:t>
            </a:r>
          </a:p>
          <a:p>
            <a:r>
              <a:rPr lang="en-US" baseline="0" dirty="0"/>
              <a:t>In each round, the adversary can keep on submitting new messages, until he figures out whether he is in </a:t>
            </a:r>
            <a:r>
              <a:rPr lang="en-US" baseline="0" dirty="0" err="1"/>
              <a:t>Exp</a:t>
            </a:r>
            <a:r>
              <a:rPr lang="en-US" baseline="0" dirty="0"/>
              <a:t>(0) or </a:t>
            </a:r>
            <a:r>
              <a:rPr lang="en-US" baseline="0" dirty="0" err="1"/>
              <a:t>Exp</a:t>
            </a:r>
            <a:r>
              <a:rPr lang="en-US" baseline="0" dirty="0"/>
              <a:t>(1)</a:t>
            </a:r>
          </a:p>
          <a:p>
            <a:endParaRPr lang="en-US" baseline="0" dirty="0"/>
          </a:p>
          <a:p>
            <a:r>
              <a:rPr lang="en-US" baseline="0" dirty="0"/>
              <a:t>What the adversary can do is to submit m0 = m1 = m, then he knows the encryption of m</a:t>
            </a:r>
          </a:p>
        </p:txBody>
      </p:sp>
      <p:sp>
        <p:nvSpPr>
          <p:cNvPr id="4" name="Slide Number Placeholder 3"/>
          <p:cNvSpPr>
            <a:spLocks noGrp="1"/>
          </p:cNvSpPr>
          <p:nvPr>
            <p:ph type="sldNum" sz="quarter" idx="10"/>
          </p:nvPr>
        </p:nvSpPr>
        <p:spPr/>
        <p:txBody>
          <a:bodyPr/>
          <a:lstStyle/>
          <a:p>
            <a:fld id="{A8380D64-6F43-4C4D-BE6A-3F3482AA5165}" type="slidenum">
              <a:rPr lang="en-US" smtClean="0"/>
              <a:t>47</a:t>
            </a:fld>
            <a:endParaRPr lang="en-US"/>
          </a:p>
        </p:txBody>
      </p:sp>
    </p:spTree>
    <p:extLst>
      <p:ext uri="{BB962C8B-B14F-4D97-AF65-F5344CB8AC3E}">
        <p14:creationId xmlns:p14="http://schemas.microsoft.com/office/powerpoint/2010/main" val="908506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Stream ciphers like RC4, DETCTR</a:t>
            </a:r>
            <a:r>
              <a:rPr lang="en-US" baseline="0" dirty="0"/>
              <a:t> are not CPA secure</a:t>
            </a:r>
          </a:p>
          <a:p>
            <a:endParaRPr lang="en-US" baseline="0" dirty="0"/>
          </a:p>
          <a:p>
            <a:r>
              <a:rPr lang="en-US" baseline="0" dirty="0"/>
              <a:t>Think about phone where when nobody is talking, it is always the same. </a:t>
            </a:r>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48</a:t>
            </a:fld>
            <a:endParaRPr lang="en-US" dirty="0"/>
          </a:p>
        </p:txBody>
      </p:sp>
    </p:spTree>
    <p:extLst>
      <p:ext uri="{BB962C8B-B14F-4D97-AF65-F5344CB8AC3E}">
        <p14:creationId xmlns:p14="http://schemas.microsoft.com/office/powerpoint/2010/main" val="1928461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Stream ciphers </a:t>
            </a:r>
            <a:r>
              <a:rPr lang="en-US"/>
              <a:t>like RC4, DETCTR</a:t>
            </a:r>
            <a:r>
              <a:rPr lang="en-US" baseline="0"/>
              <a:t> </a:t>
            </a:r>
            <a:r>
              <a:rPr lang="en-US" baseline="0" dirty="0"/>
              <a:t>are not CPA secure</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49</a:t>
            </a:fld>
            <a:endParaRPr lang="en-US" dirty="0"/>
          </a:p>
        </p:txBody>
      </p:sp>
    </p:spTree>
    <p:extLst>
      <p:ext uri="{BB962C8B-B14F-4D97-AF65-F5344CB8AC3E}">
        <p14:creationId xmlns:p14="http://schemas.microsoft.com/office/powerpoint/2010/main" val="1435376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a:t>
            </a:r>
            <a:r>
              <a:rPr lang="en-US" baseline="0" dirty="0"/>
              <a:t> picture where two messages map to two disjoint </a:t>
            </a:r>
            <a:r>
              <a:rPr lang="en-US" baseline="0" dirty="0" err="1"/>
              <a:t>ciphertext</a:t>
            </a:r>
            <a:r>
              <a:rPr lang="en-US" baseline="0" dirty="0"/>
              <a:t> clouds.  Each cloud maps to original message.</a:t>
            </a:r>
          </a:p>
          <a:p>
            <a:r>
              <a:rPr lang="en-US" baseline="0" dirty="0"/>
              <a:t>Encrypting same message twice results in different </a:t>
            </a:r>
            <a:r>
              <a:rPr lang="en-US" baseline="0" dirty="0" err="1"/>
              <a:t>ciphertexts</a:t>
            </a:r>
            <a:r>
              <a:rPr lang="en-US" baseline="0" dirty="0"/>
              <a:t>. </a:t>
            </a:r>
          </a:p>
          <a:p>
            <a:endParaRPr lang="en-US" baseline="0" dirty="0"/>
          </a:p>
          <a:p>
            <a:r>
              <a:rPr lang="en-US" baseline="0" dirty="0"/>
              <a:t>One also need to consider the additional overhead. Of using this random number, especially when the size of plaintext is small. </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50</a:t>
            </a:fld>
            <a:endParaRPr lang="en-US" dirty="0"/>
          </a:p>
        </p:txBody>
      </p:sp>
    </p:spTree>
    <p:extLst>
      <p:ext uri="{BB962C8B-B14F-4D97-AF65-F5344CB8AC3E}">
        <p14:creationId xmlns:p14="http://schemas.microsoft.com/office/powerpoint/2010/main" val="25457472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Nounce</a:t>
            </a:r>
            <a:r>
              <a:rPr lang="en-US" dirty="0"/>
              <a:t> just has to be a unique value, does not have to be</a:t>
            </a:r>
            <a:r>
              <a:rPr lang="en-US" baseline="0" dirty="0"/>
              <a:t> random</a:t>
            </a:r>
            <a:endParaRPr lang="en-US" dirty="0"/>
          </a:p>
          <a:p>
            <a:endParaRPr lang="en-US" dirty="0"/>
          </a:p>
          <a:p>
            <a:r>
              <a:rPr lang="en-US" dirty="0"/>
              <a:t>File encryption:   random nonce,  no state from file to file</a:t>
            </a:r>
          </a:p>
          <a:p>
            <a:r>
              <a:rPr lang="en-US" dirty="0"/>
              <a:t>SSL</a:t>
            </a:r>
            <a:r>
              <a:rPr lang="en-US" baseline="0" dirty="0"/>
              <a:t> </a:t>
            </a:r>
            <a:r>
              <a:rPr lang="en-US" baseline="0" dirty="0" err="1"/>
              <a:t>encrytpion</a:t>
            </a:r>
            <a:r>
              <a:rPr lang="en-US" baseline="0" dirty="0"/>
              <a:t> (in order delivery):  counter is fine, no need to send nonce to peer.</a:t>
            </a:r>
          </a:p>
          <a:p>
            <a:r>
              <a:rPr lang="en-US" baseline="0" dirty="0"/>
              <a:t>IP sec (out of order delivery):  counter is fine, but need to include nonce in every packet.</a:t>
            </a:r>
          </a:p>
          <a:p>
            <a:endParaRPr lang="en-US" baseline="0" dirty="0"/>
          </a:p>
          <a:p>
            <a:r>
              <a:rPr lang="en-US" baseline="0" dirty="0" err="1"/>
              <a:t>Nounce</a:t>
            </a:r>
            <a:r>
              <a:rPr lang="en-US" baseline="0" dirty="0"/>
              <a:t> is very nice, because </a:t>
            </a:r>
            <a:r>
              <a:rPr lang="en-US" baseline="0" dirty="0" err="1"/>
              <a:t>Decryptor</a:t>
            </a:r>
            <a:r>
              <a:rPr lang="en-US" baseline="0" dirty="0"/>
              <a:t> does not need to receive the state from the server </a:t>
            </a:r>
          </a:p>
          <a:p>
            <a:endParaRPr lang="en-US" baseline="0" dirty="0"/>
          </a:p>
          <a:p>
            <a:r>
              <a:rPr lang="en-US" baseline="0" dirty="0"/>
              <a:t>Method 2 is particularly useful when you don’t want to maintain this state, in this case, when you pick randomly from a large </a:t>
            </a:r>
            <a:r>
              <a:rPr lang="en-US" baseline="0" dirty="0" err="1"/>
              <a:t>nounce</a:t>
            </a:r>
            <a:r>
              <a:rPr lang="en-US" baseline="0" dirty="0"/>
              <a:t> space, the probability of having using the same nonce is small </a:t>
            </a:r>
          </a:p>
          <a:p>
            <a:endParaRPr lang="en-US" dirty="0"/>
          </a:p>
        </p:txBody>
      </p:sp>
      <p:sp>
        <p:nvSpPr>
          <p:cNvPr id="4" name="Slide Number Placeholder 3"/>
          <p:cNvSpPr>
            <a:spLocks noGrp="1"/>
          </p:cNvSpPr>
          <p:nvPr>
            <p:ph type="sldNum" sz="quarter" idx="10"/>
          </p:nvPr>
        </p:nvSpPr>
        <p:spPr/>
        <p:txBody>
          <a:bodyPr/>
          <a:lstStyle/>
          <a:p>
            <a:fld id="{B0DEADE4-9430-487C-94A0-E37CCDC058E8}" type="slidenum">
              <a:rPr lang="en-US" smtClean="0"/>
              <a:pPr/>
              <a:t>51</a:t>
            </a:fld>
            <a:endParaRPr lang="en-US"/>
          </a:p>
        </p:txBody>
      </p:sp>
    </p:spTree>
    <p:extLst>
      <p:ext uri="{BB962C8B-B14F-4D97-AF65-F5344CB8AC3E}">
        <p14:creationId xmlns:p14="http://schemas.microsoft.com/office/powerpoint/2010/main" val="36080852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a:t>
            </a:r>
            <a:r>
              <a:rPr lang="en-US" baseline="0" dirty="0"/>
              <a:t> as before, but he has the power to give the nonce </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A8380D64-6F43-4C4D-BE6A-3F3482AA5165}" type="slidenum">
              <a:rPr lang="en-US" smtClean="0"/>
              <a:t>52</a:t>
            </a:fld>
            <a:endParaRPr lang="en-US"/>
          </a:p>
        </p:txBody>
      </p:sp>
    </p:spTree>
    <p:extLst>
      <p:ext uri="{BB962C8B-B14F-4D97-AF65-F5344CB8AC3E}">
        <p14:creationId xmlns:p14="http://schemas.microsoft.com/office/powerpoint/2010/main" val="31996808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Cipher block training</a:t>
            </a:r>
            <a:r>
              <a:rPr lang="en-US" baseline="0" dirty="0"/>
              <a:t>, IV has to be 16 bytes for AES, it has to be the same size of block size for this particular construction </a:t>
            </a:r>
          </a:p>
          <a:p>
            <a:r>
              <a:rPr lang="en-US" baseline="0" dirty="0"/>
              <a:t>IV stands for initialization vector, and you can see with the addition of IV, now the </a:t>
            </a:r>
            <a:r>
              <a:rPr lang="en-US" baseline="0" dirty="0" err="1"/>
              <a:t>ciphertext</a:t>
            </a:r>
            <a:r>
              <a:rPr lang="en-US" baseline="0" dirty="0"/>
              <a:t> is much longer</a:t>
            </a:r>
            <a:endParaRPr lang="en-US" dirty="0"/>
          </a:p>
          <a:p>
            <a:endParaRPr lang="en-US" dirty="0"/>
          </a:p>
          <a:p>
            <a:r>
              <a:rPr lang="en-US" dirty="0"/>
              <a:t>Unlike</a:t>
            </a:r>
            <a:r>
              <a:rPr lang="en-US" baseline="0" dirty="0"/>
              <a:t> ECB, same block in different positions gets mapped to different </a:t>
            </a:r>
            <a:r>
              <a:rPr lang="en-US" baseline="0" dirty="0" err="1"/>
              <a:t>ciphertexts</a:t>
            </a:r>
            <a:r>
              <a:rPr lang="en-US" baseline="0" dirty="0"/>
              <a:t>.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54</a:t>
            </a:fld>
            <a:endParaRPr lang="en-US" dirty="0"/>
          </a:p>
        </p:txBody>
      </p:sp>
    </p:spTree>
    <p:extLst>
      <p:ext uri="{BB962C8B-B14F-4D97-AF65-F5344CB8AC3E}">
        <p14:creationId xmlns:p14="http://schemas.microsoft.com/office/powerpoint/2010/main" val="30123683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a:t>
            </a:r>
            <a:r>
              <a:rPr lang="en-US" baseline="0" dirty="0"/>
              <a:t> that the game happens in the following, challenger picks key k from key space K, </a:t>
            </a:r>
          </a:p>
          <a:p>
            <a:r>
              <a:rPr lang="en-US" baseline="0" dirty="0"/>
              <a:t>Adversary can choose two messages, and deliver that to the challenger, </a:t>
            </a:r>
          </a:p>
          <a:p>
            <a:r>
              <a:rPr lang="en-US" baseline="0" dirty="0"/>
              <a:t>She would be given back a c, and in order to be semantically secure, his advantage of distinguishing E(m0) and E(m1) should be zero, i.e. he has absolutely no clue if this is encryption of m0 and m1.</a:t>
            </a:r>
            <a:endParaRPr lang="en-US" dirty="0"/>
          </a:p>
          <a:p>
            <a:endParaRPr lang="en-US" dirty="0"/>
          </a:p>
          <a:p>
            <a:r>
              <a:rPr lang="en-US" dirty="0"/>
              <a:t>When the iv is </a:t>
            </a:r>
            <a:r>
              <a:rPr lang="en-US" dirty="0" err="1"/>
              <a:t>preditable</a:t>
            </a:r>
            <a:r>
              <a:rPr lang="en-US" dirty="0"/>
              <a:t>,</a:t>
            </a:r>
            <a:r>
              <a:rPr lang="en-US" baseline="0" dirty="0"/>
              <a:t> </a:t>
            </a:r>
          </a:p>
          <a:p>
            <a:r>
              <a:rPr lang="en-US" baseline="0" dirty="0"/>
              <a:t>the attacker can first encrypt the next IV1, then we can submit IV </a:t>
            </a:r>
            <a:r>
              <a:rPr lang="en-US" baseline="0" dirty="0" err="1"/>
              <a:t>xor</a:t>
            </a:r>
            <a:r>
              <a:rPr lang="en-US" baseline="0" dirty="0"/>
              <a:t> IV1</a:t>
            </a:r>
            <a:endParaRPr lang="en-US" dirty="0"/>
          </a:p>
        </p:txBody>
      </p:sp>
      <p:sp>
        <p:nvSpPr>
          <p:cNvPr id="4" name="Slide Number Placeholder 3"/>
          <p:cNvSpPr>
            <a:spLocks noGrp="1"/>
          </p:cNvSpPr>
          <p:nvPr>
            <p:ph type="sldNum" sz="quarter" idx="10"/>
          </p:nvPr>
        </p:nvSpPr>
        <p:spPr/>
        <p:txBody>
          <a:bodyPr/>
          <a:lstStyle/>
          <a:p>
            <a:fld id="{A8380D64-6F43-4C4D-BE6A-3F3482AA5165}" type="slidenum">
              <a:rPr lang="en-US" smtClean="0"/>
              <a:t>56</a:t>
            </a:fld>
            <a:endParaRPr lang="en-US"/>
          </a:p>
        </p:txBody>
      </p:sp>
    </p:spTree>
    <p:extLst>
      <p:ext uri="{BB962C8B-B14F-4D97-AF65-F5344CB8AC3E}">
        <p14:creationId xmlns:p14="http://schemas.microsoft.com/office/powerpoint/2010/main" val="4288188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Block ciphers are considerably slower</a:t>
            </a:r>
            <a:r>
              <a:rPr lang="en-US" baseline="0" dirty="0"/>
              <a:t> than stream cipher</a:t>
            </a:r>
          </a:p>
          <a:p>
            <a:r>
              <a:rPr lang="en-US" baseline="0" dirty="0"/>
              <a:t>In that case, why not just use all stream cipher, as a matter of fact, as we will show later, there are things we can do with block cipher that is hard to accomplish using stream cipher, such as </a:t>
            </a:r>
            <a:r>
              <a:rPr lang="en-US" baseline="0" dirty="0" err="1"/>
              <a:t>parallizable</a:t>
            </a:r>
            <a:r>
              <a:rPr lang="en-US" baseline="0" dirty="0"/>
              <a:t>. RC4 is sequential. </a:t>
            </a:r>
          </a:p>
          <a:p>
            <a:endParaRPr lang="en-US" baseline="0" dirty="0"/>
          </a:p>
        </p:txBody>
      </p:sp>
      <p:sp>
        <p:nvSpPr>
          <p:cNvPr id="4" name="Slide Number Placeholder 3"/>
          <p:cNvSpPr>
            <a:spLocks noGrp="1"/>
          </p:cNvSpPr>
          <p:nvPr>
            <p:ph type="sldNum" sz="quarter" idx="10"/>
          </p:nvPr>
        </p:nvSpPr>
        <p:spPr/>
        <p:txBody>
          <a:bodyPr/>
          <a:lstStyle/>
          <a:p>
            <a:fld id="{A8380D64-6F43-4C4D-BE6A-3F3482AA5165}" type="slidenum">
              <a:rPr lang="en-US" smtClean="0"/>
              <a:t>6</a:t>
            </a:fld>
            <a:endParaRPr lang="en-US"/>
          </a:p>
        </p:txBody>
      </p:sp>
    </p:spTree>
    <p:extLst>
      <p:ext uri="{BB962C8B-B14F-4D97-AF65-F5344CB8AC3E}">
        <p14:creationId xmlns:p14="http://schemas.microsoft.com/office/powerpoint/2010/main" val="3815774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jump</a:t>
            </a:r>
            <a:r>
              <a:rPr lang="en-US" baseline="0" dirty="0"/>
              <a:t> out a bit and think about how we can analyze it using abstractions</a:t>
            </a:r>
            <a:endParaRPr lang="en-US" dirty="0"/>
          </a:p>
        </p:txBody>
      </p:sp>
      <p:sp>
        <p:nvSpPr>
          <p:cNvPr id="4" name="Slide Number Placeholder 3"/>
          <p:cNvSpPr>
            <a:spLocks noGrp="1"/>
          </p:cNvSpPr>
          <p:nvPr>
            <p:ph type="sldNum" sz="quarter" idx="10"/>
          </p:nvPr>
        </p:nvSpPr>
        <p:spPr/>
        <p:txBody>
          <a:bodyPr/>
          <a:lstStyle/>
          <a:p>
            <a:fld id="{A8380D64-6F43-4C4D-BE6A-3F3482AA5165}" type="slidenum">
              <a:rPr lang="en-US" smtClean="0"/>
              <a:t>7</a:t>
            </a:fld>
            <a:endParaRPr lang="en-US"/>
          </a:p>
        </p:txBody>
      </p:sp>
    </p:spTree>
    <p:extLst>
      <p:ext uri="{BB962C8B-B14F-4D97-AF65-F5344CB8AC3E}">
        <p14:creationId xmlns:p14="http://schemas.microsoft.com/office/powerpoint/2010/main" val="2679874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for</a:t>
            </a:r>
            <a:r>
              <a:rPr lang="en-US" baseline="0" dirty="0"/>
              <a:t> us to discuss how we can use block cipher correctly, we need to look at the abstraction of this functionality first. </a:t>
            </a:r>
          </a:p>
          <a:p>
            <a:r>
              <a:rPr lang="en-US" baseline="0" dirty="0"/>
              <a:t>Then we can argue what construction are correct and what construction are incorrect. </a:t>
            </a:r>
          </a:p>
          <a:p>
            <a:r>
              <a:rPr lang="en-US" baseline="0" dirty="0"/>
              <a:t>An elegant abstraction of block cipher is called the pseudo random function (sometimes called pseudo random permutation)</a:t>
            </a:r>
          </a:p>
          <a:p>
            <a:endParaRPr lang="en-US" dirty="0"/>
          </a:p>
        </p:txBody>
      </p:sp>
      <p:sp>
        <p:nvSpPr>
          <p:cNvPr id="4" name="Slide Number Placeholder 3"/>
          <p:cNvSpPr>
            <a:spLocks noGrp="1"/>
          </p:cNvSpPr>
          <p:nvPr>
            <p:ph type="sldNum" sz="quarter" idx="10"/>
          </p:nvPr>
        </p:nvSpPr>
        <p:spPr/>
        <p:txBody>
          <a:bodyPr/>
          <a:lstStyle/>
          <a:p>
            <a:fld id="{A8380D64-6F43-4C4D-BE6A-3F3482AA5165}" type="slidenum">
              <a:rPr lang="en-US" smtClean="0"/>
              <a:t>8</a:t>
            </a:fld>
            <a:endParaRPr lang="en-US"/>
          </a:p>
        </p:txBody>
      </p:sp>
    </p:spTree>
    <p:extLst>
      <p:ext uri="{BB962C8B-B14F-4D97-AF65-F5344CB8AC3E}">
        <p14:creationId xmlns:p14="http://schemas.microsoft.com/office/powerpoint/2010/main" val="2638499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PRP on the other hand, maps element back to the same field, therefore we don’t need Y, as in PRF</a:t>
            </a:r>
          </a:p>
          <a:p>
            <a:r>
              <a:rPr lang="en-US" dirty="0"/>
              <a:t>Since E</a:t>
            </a:r>
            <a:r>
              <a:rPr lang="en-US" baseline="0" dirty="0"/>
              <a:t> is one to one, there is also an inversion function, which is often referred to as the decryption function in the context of cryptography, and we want this decryption algorithm to be efficient. </a:t>
            </a:r>
          </a:p>
          <a:p>
            <a:r>
              <a:rPr lang="en-US" baseline="0" dirty="0"/>
              <a:t>PRP captures accurately and </a:t>
            </a:r>
            <a:r>
              <a:rPr lang="en-US" baseline="0" dirty="0" err="1"/>
              <a:t>sytatically</a:t>
            </a:r>
            <a:r>
              <a:rPr lang="en-US" baseline="0" dirty="0"/>
              <a:t> what a block cipher is</a:t>
            </a:r>
            <a:endParaRPr lang="en-US" dirty="0"/>
          </a:p>
        </p:txBody>
      </p:sp>
      <p:sp>
        <p:nvSpPr>
          <p:cNvPr id="4" name="Slide Number Placeholder 3"/>
          <p:cNvSpPr>
            <a:spLocks noGrp="1"/>
          </p:cNvSpPr>
          <p:nvPr>
            <p:ph type="sldNum" sz="quarter" idx="10"/>
          </p:nvPr>
        </p:nvSpPr>
        <p:spPr/>
        <p:txBody>
          <a:bodyPr/>
          <a:lstStyle/>
          <a:p>
            <a:fld id="{A8380D64-6F43-4C4D-BE6A-3F3482AA5165}" type="slidenum">
              <a:rPr lang="en-US" smtClean="0"/>
              <a:t>9</a:t>
            </a:fld>
            <a:endParaRPr lang="en-US"/>
          </a:p>
        </p:txBody>
      </p:sp>
    </p:spTree>
    <p:extLst>
      <p:ext uri="{BB962C8B-B14F-4D97-AF65-F5344CB8AC3E}">
        <p14:creationId xmlns:p14="http://schemas.microsoft.com/office/powerpoint/2010/main" val="4057562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efficiently</a:t>
            </a:r>
            <a:r>
              <a:rPr lang="en-US" baseline="0" dirty="0"/>
              <a:t> invertible </a:t>
            </a:r>
            <a:endParaRPr lang="en-US" dirty="0"/>
          </a:p>
        </p:txBody>
      </p:sp>
      <p:sp>
        <p:nvSpPr>
          <p:cNvPr id="4" name="Slide Number Placeholder 3"/>
          <p:cNvSpPr>
            <a:spLocks noGrp="1"/>
          </p:cNvSpPr>
          <p:nvPr>
            <p:ph type="sldNum" sz="quarter" idx="10"/>
          </p:nvPr>
        </p:nvSpPr>
        <p:spPr/>
        <p:txBody>
          <a:bodyPr/>
          <a:lstStyle/>
          <a:p>
            <a:fld id="{A8380D64-6F43-4C4D-BE6A-3F3482AA5165}" type="slidenum">
              <a:rPr lang="en-US" smtClean="0"/>
              <a:t>10</a:t>
            </a:fld>
            <a:endParaRPr lang="en-US"/>
          </a:p>
        </p:txBody>
      </p:sp>
    </p:spTree>
    <p:extLst>
      <p:ext uri="{BB962C8B-B14F-4D97-AF65-F5344CB8AC3E}">
        <p14:creationId xmlns:p14="http://schemas.microsoft.com/office/powerpoint/2010/main" val="2662011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just show that the syntactic</a:t>
            </a:r>
            <a:r>
              <a:rPr lang="en-US" baseline="0" dirty="0"/>
              <a:t> format of what a PRF and PRP is, now let’s look at semantically, what it means for PRF and PRP to be secure, and it turns out that it is equivalent to saying how block cipher is secure. And this is the reason why we were looking the abstraction so we can effectively argue if a block cipher is secure or not. </a:t>
            </a:r>
          </a:p>
          <a:p>
            <a:endParaRPr lang="en-US" baseline="0" dirty="0"/>
          </a:p>
          <a:p>
            <a:endParaRPr lang="en-US" baseline="0" dirty="0"/>
          </a:p>
          <a:p>
            <a:r>
              <a:rPr lang="en-US" baseline="0" dirty="0"/>
              <a:t>So for 128 bit AES, we are talking about 2^(128*2^128), for AES Sf has the size of 2^128, </a:t>
            </a:r>
          </a:p>
          <a:p>
            <a:r>
              <a:rPr lang="en-US" baseline="0" dirty="0"/>
              <a:t>More specifically the uniform distribution of SF is indistinguishable from the uniform distribution of </a:t>
            </a:r>
            <a:r>
              <a:rPr lang="en-US" baseline="0" dirty="0" err="1"/>
              <a:t>Funcs</a:t>
            </a:r>
            <a:endParaRPr lang="en-US" baseline="0" dirty="0"/>
          </a:p>
        </p:txBody>
      </p:sp>
      <p:sp>
        <p:nvSpPr>
          <p:cNvPr id="4" name="Slide Number Placeholder 3"/>
          <p:cNvSpPr>
            <a:spLocks noGrp="1"/>
          </p:cNvSpPr>
          <p:nvPr>
            <p:ph type="sldNum" sz="quarter" idx="10"/>
          </p:nvPr>
        </p:nvSpPr>
        <p:spPr/>
        <p:txBody>
          <a:bodyPr/>
          <a:lstStyle/>
          <a:p>
            <a:fld id="{A8380D64-6F43-4C4D-BE6A-3F3482AA5165}" type="slidenum">
              <a:rPr lang="en-US" smtClean="0"/>
              <a:t>11</a:t>
            </a:fld>
            <a:endParaRPr lang="en-US"/>
          </a:p>
        </p:txBody>
      </p:sp>
    </p:spTree>
    <p:extLst>
      <p:ext uri="{BB962C8B-B14F-4D97-AF65-F5344CB8AC3E}">
        <p14:creationId xmlns:p14="http://schemas.microsoft.com/office/powerpoint/2010/main" val="32563266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6" name="Rectangle 5"/>
          <p:cNvSpPr/>
          <p:nvPr userDrawn="1"/>
        </p:nvSpPr>
        <p:spPr>
          <a:xfrm>
            <a:off x="228600" y="228600"/>
            <a:ext cx="8686800" cy="6400800"/>
          </a:xfrm>
          <a:prstGeom prst="rect">
            <a:avLst/>
          </a:prstGeom>
          <a:solidFill>
            <a:srgbClr val="6C737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0733" y="2253751"/>
            <a:ext cx="4987877" cy="1217083"/>
          </a:xfrm>
        </p:spPr>
        <p:txBody>
          <a:bodyPr/>
          <a:lstStyle>
            <a:lvl1pPr algn="l">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50733" y="3596777"/>
            <a:ext cx="4987877" cy="48083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8" name="Picture 7" descr="1linerev(1c)1000-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8988" y="5851976"/>
            <a:ext cx="3608228" cy="563683"/>
          </a:xfrm>
          <a:prstGeom prst="rect">
            <a:avLst/>
          </a:prstGeom>
        </p:spPr>
      </p:pic>
      <p:pic>
        <p:nvPicPr>
          <p:cNvPr id="5" name="Picture 4"/>
          <p:cNvPicPr>
            <a:picLocks noChangeAspect="1"/>
          </p:cNvPicPr>
          <p:nvPr userDrawn="1"/>
        </p:nvPicPr>
        <p:blipFill rotWithShape="1">
          <a:blip r:embed="rId3">
            <a:extLst>
              <a:ext uri="{28A0092B-C50C-407E-A947-70E740481C1C}">
                <a14:useLocalDpi xmlns:a14="http://schemas.microsoft.com/office/drawing/2010/main" val="0"/>
              </a:ext>
            </a:extLst>
          </a:blip>
          <a:srcRect r="37328"/>
          <a:stretch/>
        </p:blipFill>
        <p:spPr>
          <a:xfrm>
            <a:off x="5654452" y="436622"/>
            <a:ext cx="3262720" cy="6025896"/>
          </a:xfrm>
          <a:prstGeom prst="rect">
            <a:avLst/>
          </a:prstGeom>
        </p:spPr>
      </p:pic>
    </p:spTree>
    <p:extLst>
      <p:ext uri="{BB962C8B-B14F-4D97-AF65-F5344CB8AC3E}">
        <p14:creationId xmlns:p14="http://schemas.microsoft.com/office/powerpoint/2010/main" val="398213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8287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6" name="Rectangle 5"/>
          <p:cNvSpPr/>
          <p:nvPr userDrawn="1"/>
        </p:nvSpPr>
        <p:spPr>
          <a:xfrm>
            <a:off x="228600" y="228600"/>
            <a:ext cx="8686800" cy="6400800"/>
          </a:xfrm>
          <a:prstGeom prst="rect">
            <a:avLst/>
          </a:prstGeom>
          <a:solidFill>
            <a:srgbClr val="A514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r="37328"/>
          <a:stretch/>
        </p:blipFill>
        <p:spPr>
          <a:xfrm>
            <a:off x="5654452" y="436622"/>
            <a:ext cx="3262720" cy="6025896"/>
          </a:xfrm>
          <a:prstGeom prst="rect">
            <a:avLst/>
          </a:prstGeom>
        </p:spPr>
      </p:pic>
      <p:sp>
        <p:nvSpPr>
          <p:cNvPr id="2" name="Title 1"/>
          <p:cNvSpPr>
            <a:spLocks noGrp="1"/>
          </p:cNvSpPr>
          <p:nvPr>
            <p:ph type="ctrTitle"/>
          </p:nvPr>
        </p:nvSpPr>
        <p:spPr>
          <a:xfrm>
            <a:off x="550733" y="2253751"/>
            <a:ext cx="4987877" cy="1217083"/>
          </a:xfrm>
        </p:spPr>
        <p:txBody>
          <a:bodyPr/>
          <a:lstStyle>
            <a:lvl1pPr algn="l">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50733" y="3596777"/>
            <a:ext cx="4987877" cy="48083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descr="1linerev(1c)1000-0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8988" y="5851976"/>
            <a:ext cx="3608228" cy="563683"/>
          </a:xfrm>
          <a:prstGeom prst="rect">
            <a:avLst/>
          </a:prstGeom>
        </p:spPr>
      </p:pic>
    </p:spTree>
    <p:extLst>
      <p:ext uri="{BB962C8B-B14F-4D97-AF65-F5344CB8AC3E}">
        <p14:creationId xmlns:p14="http://schemas.microsoft.com/office/powerpoint/2010/main" val="1230172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rgbClr val="6C7373"/>
                </a:solidFill>
              </a:defRPr>
            </a:lvl1pPr>
            <a:lvl2pPr>
              <a:defRPr>
                <a:solidFill>
                  <a:srgbClr val="6C7373"/>
                </a:solidFill>
              </a:defRPr>
            </a:lvl2pPr>
            <a:lvl3pPr>
              <a:defRPr>
                <a:solidFill>
                  <a:srgbClr val="6C7373"/>
                </a:solidFill>
              </a:defRPr>
            </a:lvl3pPr>
            <a:lvl4pPr>
              <a:defRPr>
                <a:solidFill>
                  <a:srgbClr val="6C7373"/>
                </a:solidFill>
              </a:defRPr>
            </a:lvl4pPr>
            <a:lvl5pPr>
              <a:defRPr>
                <a:solidFill>
                  <a:srgbClr val="6C737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solidFill>
                  <a:srgbClr val="6C7373"/>
                </a:solidFill>
              </a:defRPr>
            </a:lvl1pPr>
          </a:lstStyle>
          <a:p>
            <a:r>
              <a:rPr lang="en-US" dirty="0"/>
              <a:t>Click to edit Master title style</a:t>
            </a:r>
          </a:p>
        </p:txBody>
      </p:sp>
    </p:spTree>
    <p:extLst>
      <p:ext uri="{BB962C8B-B14F-4D97-AF65-F5344CB8AC3E}">
        <p14:creationId xmlns:p14="http://schemas.microsoft.com/office/powerpoint/2010/main" val="1605149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0472" y="437444"/>
            <a:ext cx="795528" cy="920496"/>
          </a:xfrm>
          <a:prstGeom prst="rect">
            <a:avLst/>
          </a:prstGeom>
        </p:spPr>
      </p:pic>
    </p:spTree>
    <p:extLst>
      <p:ext uri="{BB962C8B-B14F-4D97-AF65-F5344CB8AC3E}">
        <p14:creationId xmlns:p14="http://schemas.microsoft.com/office/powerpoint/2010/main" val="343659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767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305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664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2" name="Picture 1" descr="Wash_U_PPT_Template-0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7534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221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28600" y="228600"/>
            <a:ext cx="8686800" cy="6400800"/>
          </a:xfrm>
          <a:prstGeom prst="rect">
            <a:avLst/>
          </a:prstGeom>
          <a:solidFill>
            <a:srgbClr val="E1E1E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67202" y="437444"/>
            <a:ext cx="7237465" cy="98019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93889" y="1600200"/>
            <a:ext cx="8142111" cy="47780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7840472" y="437444"/>
            <a:ext cx="795528" cy="920496"/>
          </a:xfrm>
          <a:prstGeom prst="rect">
            <a:avLst/>
          </a:prstGeom>
        </p:spPr>
      </p:pic>
    </p:spTree>
    <p:extLst>
      <p:ext uri="{BB962C8B-B14F-4D97-AF65-F5344CB8AC3E}">
        <p14:creationId xmlns:p14="http://schemas.microsoft.com/office/powerpoint/2010/main" val="2840818540"/>
      </p:ext>
    </p:extLst>
  </p:cSld>
  <p:clrMap bg1="lt1" tx1="dk1" bg2="lt2" tx2="dk2" accent1="accent1" accent2="accent2" accent3="accent3" accent4="accent4" accent5="accent5" accent6="accent6" hlink="hlink" folHlink="folHlink"/>
  <p:sldLayoutIdLst>
    <p:sldLayoutId id="2147483671" r:id="rId1"/>
    <p:sldLayoutId id="2147483673" r:id="rId2"/>
    <p:sldLayoutId id="2147483650" r:id="rId3"/>
    <p:sldLayoutId id="2147483660" r:id="rId4"/>
    <p:sldLayoutId id="2147483652" r:id="rId5"/>
    <p:sldLayoutId id="2147483653" r:id="rId6"/>
    <p:sldLayoutId id="2147483654" r:id="rId7"/>
    <p:sldLayoutId id="2147483670" r:id="rId8"/>
    <p:sldLayoutId id="2147483655" r:id="rId9"/>
    <p:sldLayoutId id="2147483674"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3600" kern="1200">
          <a:solidFill>
            <a:srgbClr val="6C7373"/>
          </a:solidFill>
          <a:latin typeface="Times New Roman" charset="0"/>
          <a:ea typeface="Times New Roman" charset="0"/>
          <a:cs typeface="Times New Roman" charset="0"/>
        </a:defRPr>
      </a:lvl1pPr>
    </p:titleStyle>
    <p:bodyStyle>
      <a:lvl1pPr marL="342900" indent="-342900" algn="l" defTabSz="457200" rtl="0" eaLnBrk="1" latinLnBrk="0" hangingPunct="1">
        <a:spcBef>
          <a:spcPct val="20000"/>
        </a:spcBef>
        <a:buFont typeface="Arial"/>
        <a:buChar char="•"/>
        <a:defRPr sz="2800" b="0" i="0" kern="1200">
          <a:solidFill>
            <a:srgbClr val="6C7373"/>
          </a:solidFill>
          <a:latin typeface="Arial" charset="0"/>
          <a:ea typeface="Arial" charset="0"/>
          <a:cs typeface="Arial" charset="0"/>
        </a:defRPr>
      </a:lvl1pPr>
      <a:lvl2pPr marL="742950" indent="-285750" algn="l" defTabSz="457200" rtl="0" eaLnBrk="1" latinLnBrk="0" hangingPunct="1">
        <a:spcBef>
          <a:spcPct val="20000"/>
        </a:spcBef>
        <a:buFont typeface="Arial"/>
        <a:buChar char="–"/>
        <a:defRPr sz="2400" b="0" i="0" kern="1200">
          <a:solidFill>
            <a:srgbClr val="6C7373"/>
          </a:solidFill>
          <a:latin typeface="Arial" charset="0"/>
          <a:ea typeface="Arial" charset="0"/>
          <a:cs typeface="Arial" charset="0"/>
        </a:defRPr>
      </a:lvl2pPr>
      <a:lvl3pPr marL="1143000" indent="-228600" algn="l" defTabSz="457200" rtl="0" eaLnBrk="1" latinLnBrk="0" hangingPunct="1">
        <a:spcBef>
          <a:spcPct val="20000"/>
        </a:spcBef>
        <a:buFont typeface="Arial"/>
        <a:buChar char="•"/>
        <a:defRPr sz="2000" b="0" i="0" kern="1200">
          <a:solidFill>
            <a:srgbClr val="6C7373"/>
          </a:solidFill>
          <a:latin typeface="Arial" charset="0"/>
          <a:ea typeface="Arial" charset="0"/>
          <a:cs typeface="Arial" charset="0"/>
        </a:defRPr>
      </a:lvl3pPr>
      <a:lvl4pPr marL="1600200" indent="-228600" algn="l" defTabSz="457200" rtl="0" eaLnBrk="1" latinLnBrk="0" hangingPunct="1">
        <a:spcBef>
          <a:spcPct val="20000"/>
        </a:spcBef>
        <a:buFont typeface="Arial"/>
        <a:buChar char="–"/>
        <a:defRPr sz="1800" b="0" i="0" kern="1200">
          <a:solidFill>
            <a:srgbClr val="6C7373"/>
          </a:solidFill>
          <a:latin typeface="Arial" charset="0"/>
          <a:ea typeface="Arial" charset="0"/>
          <a:cs typeface="Arial" charset="0"/>
        </a:defRPr>
      </a:lvl4pPr>
      <a:lvl5pPr marL="2057400" indent="-228600" algn="l" defTabSz="457200" rtl="0" eaLnBrk="1" latinLnBrk="0" hangingPunct="1">
        <a:spcBef>
          <a:spcPct val="20000"/>
        </a:spcBef>
        <a:buFont typeface="Arial"/>
        <a:buChar char="»"/>
        <a:defRPr sz="1800" b="0" i="0" kern="1200">
          <a:solidFill>
            <a:srgbClr val="6C7373"/>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14.xml"/><Relationship Id="rId5" Type="http://schemas.openxmlformats.org/officeDocument/2006/relationships/image" Target="../media/image9.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tags" Target="../tags/tag19.xml"/><Relationship Id="rId4" Type="http://schemas.openxmlformats.org/officeDocument/2006/relationships/image" Target="../media/image11.w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CSE </a:t>
            </a:r>
            <a:r>
              <a:rPr lang="en-US" dirty="0"/>
              <a:t>433S:</a:t>
            </a:r>
            <a:br>
              <a:rPr lang="en-US" dirty="0"/>
            </a:br>
            <a:r>
              <a:rPr lang="en-US" dirty="0"/>
              <a:t>Introduction to Computer Security</a:t>
            </a:r>
          </a:p>
        </p:txBody>
      </p:sp>
      <p:sp>
        <p:nvSpPr>
          <p:cNvPr id="4" name="Subtitle 2"/>
          <p:cNvSpPr txBox="1">
            <a:spLocks/>
          </p:cNvSpPr>
          <p:nvPr/>
        </p:nvSpPr>
        <p:spPr>
          <a:xfrm>
            <a:off x="632927" y="4107208"/>
            <a:ext cx="4987877" cy="1049408"/>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800" b="0" i="0" kern="1200">
                <a:solidFill>
                  <a:schemeClr val="bg1"/>
                </a:solidFill>
                <a:latin typeface="Arial" charset="0"/>
                <a:ea typeface="Arial" charset="0"/>
                <a:cs typeface="Arial" charset="0"/>
              </a:defRPr>
            </a:lvl1pPr>
            <a:lvl2pPr marL="457200" indent="0" algn="ctr" defTabSz="457200" rtl="0" eaLnBrk="1" latinLnBrk="0" hangingPunct="1">
              <a:spcBef>
                <a:spcPct val="20000"/>
              </a:spcBef>
              <a:buFont typeface="Arial"/>
              <a:buNone/>
              <a:defRPr sz="2400" b="0" i="0" kern="1200">
                <a:solidFill>
                  <a:schemeClr val="tx1">
                    <a:tint val="75000"/>
                  </a:schemeClr>
                </a:solidFill>
                <a:latin typeface="Arial" charset="0"/>
                <a:ea typeface="Arial" charset="0"/>
                <a:cs typeface="Arial" charset="0"/>
              </a:defRPr>
            </a:lvl2pPr>
            <a:lvl3pPr marL="914400" indent="0" algn="ctr" defTabSz="457200" rtl="0" eaLnBrk="1" latinLnBrk="0" hangingPunct="1">
              <a:spcBef>
                <a:spcPct val="20000"/>
              </a:spcBef>
              <a:buFont typeface="Arial"/>
              <a:buNone/>
              <a:defRPr sz="2000" b="0" i="0" kern="1200">
                <a:solidFill>
                  <a:schemeClr val="tx1">
                    <a:tint val="75000"/>
                  </a:schemeClr>
                </a:solidFill>
                <a:latin typeface="Arial" charset="0"/>
                <a:ea typeface="Arial" charset="0"/>
                <a:cs typeface="Arial" charset="0"/>
              </a:defRPr>
            </a:lvl3pPr>
            <a:lvl4pPr marL="1371600" indent="0" algn="ctr" defTabSz="457200" rtl="0" eaLnBrk="1" latinLnBrk="0" hangingPunct="1">
              <a:spcBef>
                <a:spcPct val="20000"/>
              </a:spcBef>
              <a:buFont typeface="Arial"/>
              <a:buNone/>
              <a:defRPr sz="1800" b="0" i="0" kern="1200">
                <a:solidFill>
                  <a:schemeClr val="tx1">
                    <a:tint val="75000"/>
                  </a:schemeClr>
                </a:solidFill>
                <a:latin typeface="Arial" charset="0"/>
                <a:ea typeface="Arial" charset="0"/>
                <a:cs typeface="Arial" charset="0"/>
              </a:defRPr>
            </a:lvl4pPr>
            <a:lvl5pPr marL="1828800" indent="0" algn="ctr" defTabSz="457200" rtl="0" eaLnBrk="1" latinLnBrk="0" hangingPunct="1">
              <a:spcBef>
                <a:spcPct val="20000"/>
              </a:spcBef>
              <a:buFont typeface="Arial"/>
              <a:buNone/>
              <a:defRPr sz="1800" b="0" i="0" kern="1200">
                <a:solidFill>
                  <a:schemeClr val="tx1">
                    <a:tint val="75000"/>
                  </a:schemeClr>
                </a:solidFill>
                <a:latin typeface="Arial" charset="0"/>
                <a:ea typeface="Arial" charset="0"/>
                <a:cs typeface="Arial" charset="0"/>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a:t>Block Cipher</a:t>
            </a:r>
          </a:p>
        </p:txBody>
      </p:sp>
    </p:spTree>
    <p:extLst>
      <p:ext uri="{BB962C8B-B14F-4D97-AF65-F5344CB8AC3E}">
        <p14:creationId xmlns:p14="http://schemas.microsoft.com/office/powerpoint/2010/main" val="1584286757"/>
      </p:ext>
    </p:extLst>
  </p:cSld>
  <p:clrMapOvr>
    <a:masterClrMapping/>
  </p:clrMapOvr>
  <mc:AlternateContent xmlns:mc="http://schemas.openxmlformats.org/markup-compatibility/2006" xmlns:p14="http://schemas.microsoft.com/office/powerpoint/2010/main">
    <mc:Choice Requires="p14">
      <p:transition spd="med" p14:dur="700" advTm="12549">
        <p:fade/>
      </p:transition>
    </mc:Choice>
    <mc:Fallback xmlns="">
      <p:transition spd="med" advTm="12549">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Running example</a:t>
            </a:r>
          </a:p>
        </p:txBody>
      </p:sp>
      <p:sp>
        <p:nvSpPr>
          <p:cNvPr id="24579" name="Rectangle 3"/>
          <p:cNvSpPr>
            <a:spLocks noGrp="1" noChangeArrowheads="1"/>
          </p:cNvSpPr>
          <p:nvPr>
            <p:ph type="body" idx="1"/>
          </p:nvPr>
        </p:nvSpPr>
        <p:spPr>
          <a:xfrm>
            <a:off x="266700" y="1784350"/>
            <a:ext cx="8991600" cy="3829050"/>
          </a:xfrm>
        </p:spPr>
        <p:txBody>
          <a:bodyPr>
            <a:normAutofit fontScale="92500" lnSpcReduction="10000"/>
          </a:bodyPr>
          <a:lstStyle/>
          <a:p>
            <a:pPr>
              <a:lnSpc>
                <a:spcPct val="120000"/>
              </a:lnSpc>
            </a:pPr>
            <a:endParaRPr lang="en-US" u="sng" dirty="0"/>
          </a:p>
          <a:p>
            <a:pPr>
              <a:lnSpc>
                <a:spcPct val="120000"/>
              </a:lnSpc>
            </a:pPr>
            <a:r>
              <a:rPr lang="en-US" u="sng" dirty="0"/>
              <a:t>Example PRPs</a:t>
            </a:r>
            <a:r>
              <a:rPr lang="en-US" dirty="0"/>
              <a:t>:    3DES,   AES,   …</a:t>
            </a:r>
          </a:p>
          <a:p>
            <a:pPr lvl="1">
              <a:lnSpc>
                <a:spcPct val="120000"/>
              </a:lnSpc>
              <a:spcBef>
                <a:spcPct val="60000"/>
              </a:spcBef>
              <a:buFontTx/>
              <a:buNone/>
            </a:pPr>
            <a:r>
              <a:rPr lang="en-US" dirty="0"/>
              <a:t>    AES:   K </a:t>
            </a:r>
            <a:r>
              <a:rPr lang="en-US" dirty="0">
                <a:sym typeface="Symbol" pitchFamily="18" charset="2"/>
              </a:rPr>
              <a:t> X    X</a:t>
            </a:r>
            <a:r>
              <a:rPr lang="en-US" dirty="0"/>
              <a:t>        where      K = X = {0,1}</a:t>
            </a:r>
            <a:r>
              <a:rPr lang="en-US" baseline="30000" dirty="0"/>
              <a:t>128</a:t>
            </a:r>
            <a:r>
              <a:rPr lang="en-US" dirty="0"/>
              <a:t>  </a:t>
            </a:r>
          </a:p>
          <a:p>
            <a:pPr lvl="1">
              <a:lnSpc>
                <a:spcPct val="120000"/>
              </a:lnSpc>
              <a:spcBef>
                <a:spcPts val="1728"/>
              </a:spcBef>
              <a:buNone/>
            </a:pPr>
            <a:r>
              <a:rPr lang="en-US" baseline="30000" dirty="0"/>
              <a:t>	</a:t>
            </a:r>
            <a:r>
              <a:rPr lang="en-US" dirty="0"/>
              <a:t>3DES:   K </a:t>
            </a:r>
            <a:r>
              <a:rPr lang="en-US" dirty="0">
                <a:sym typeface="Symbol" pitchFamily="18" charset="2"/>
              </a:rPr>
              <a:t> X    X</a:t>
            </a:r>
            <a:r>
              <a:rPr lang="en-US" dirty="0"/>
              <a:t>      where      X = {0,1}</a:t>
            </a:r>
            <a:r>
              <a:rPr lang="en-US" baseline="30000" dirty="0"/>
              <a:t>64</a:t>
            </a:r>
            <a:r>
              <a:rPr lang="en-US" dirty="0"/>
              <a:t> ,  K = {0,1}</a:t>
            </a:r>
            <a:r>
              <a:rPr lang="en-US" baseline="30000" dirty="0"/>
              <a:t>168</a:t>
            </a:r>
            <a:endParaRPr lang="en-US" dirty="0"/>
          </a:p>
          <a:p>
            <a:pPr>
              <a:lnSpc>
                <a:spcPct val="120000"/>
              </a:lnSpc>
            </a:pPr>
            <a:endParaRPr lang="en-US" dirty="0"/>
          </a:p>
          <a:p>
            <a:pPr>
              <a:lnSpc>
                <a:spcPct val="120000"/>
              </a:lnSpc>
            </a:pPr>
            <a:r>
              <a:rPr lang="en-US" dirty="0"/>
              <a:t>Functionally, any PRP is also a PRF.</a:t>
            </a:r>
          </a:p>
          <a:p>
            <a:pPr lvl="1">
              <a:lnSpc>
                <a:spcPct val="120000"/>
              </a:lnSpc>
            </a:pPr>
            <a:r>
              <a:rPr lang="en-US" dirty="0"/>
              <a:t>A PRP is a PRF where X=Y and is efficiently invertible.</a:t>
            </a:r>
          </a:p>
          <a:p>
            <a:endParaRPr lang="en-US" dirty="0"/>
          </a:p>
          <a:p>
            <a:endParaRPr lang="en-US" dirty="0"/>
          </a:p>
        </p:txBody>
      </p:sp>
    </p:spTree>
    <p:custDataLst>
      <p:tags r:id="rId1"/>
    </p:custDataLst>
    <p:extLst>
      <p:ext uri="{BB962C8B-B14F-4D97-AF65-F5344CB8AC3E}">
        <p14:creationId xmlns:p14="http://schemas.microsoft.com/office/powerpoint/2010/main" val="561492191"/>
      </p:ext>
    </p:extLst>
  </p:cSld>
  <p:clrMapOvr>
    <a:masterClrMapping/>
  </p:clrMapOvr>
  <mc:AlternateContent xmlns:mc="http://schemas.openxmlformats.org/markup-compatibility/2006" xmlns:p14="http://schemas.microsoft.com/office/powerpoint/2010/main">
    <mc:Choice Requires="p14">
      <p:transition spd="med" p14:dur="700" advTm="90349">
        <p:fade/>
      </p:transition>
    </mc:Choice>
    <mc:Fallback xmlns="">
      <p:transition spd="med" advTm="9034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27026" y="600075"/>
            <a:ext cx="8229600" cy="628650"/>
          </a:xfrm>
        </p:spPr>
        <p:txBody>
          <a:bodyPr>
            <a:normAutofit fontScale="90000"/>
          </a:bodyPr>
          <a:lstStyle/>
          <a:p>
            <a:r>
              <a:rPr lang="en-US" dirty="0"/>
              <a:t>Secure PRFs – Why block ciphers are secure</a:t>
            </a:r>
          </a:p>
        </p:txBody>
      </p:sp>
      <p:sp>
        <p:nvSpPr>
          <p:cNvPr id="25603" name="Rectangle 3"/>
          <p:cNvSpPr>
            <a:spLocks noGrp="1" noChangeArrowheads="1"/>
          </p:cNvSpPr>
          <p:nvPr>
            <p:ph type="body" idx="1"/>
          </p:nvPr>
        </p:nvSpPr>
        <p:spPr>
          <a:xfrm>
            <a:off x="228600" y="1543050"/>
            <a:ext cx="8686800" cy="4457700"/>
          </a:xfrm>
        </p:spPr>
        <p:txBody>
          <a:bodyPr>
            <a:normAutofit/>
          </a:bodyPr>
          <a:lstStyle/>
          <a:p>
            <a:r>
              <a:rPr lang="en-US" sz="2400" dirty="0"/>
              <a:t>Let   F:  K </a:t>
            </a:r>
            <a:r>
              <a:rPr lang="en-US" sz="2400" dirty="0">
                <a:sym typeface="Symbol" pitchFamily="18" charset="2"/>
              </a:rPr>
              <a:t> X    Y   be a PRF</a:t>
            </a:r>
          </a:p>
          <a:p>
            <a:pPr>
              <a:spcBef>
                <a:spcPct val="50000"/>
              </a:spcBef>
              <a:buFontTx/>
              <a:buNone/>
            </a:pPr>
            <a:r>
              <a:rPr lang="en-US" sz="2400" dirty="0"/>
              <a:t>		Funs[X,Y]:     the set of </a:t>
            </a:r>
            <a:r>
              <a:rPr lang="en-US" sz="2400" b="1" u="sng" dirty="0"/>
              <a:t>all</a:t>
            </a:r>
            <a:r>
              <a:rPr lang="en-US" sz="2400" dirty="0"/>
              <a:t> functions from X to Y</a:t>
            </a:r>
          </a:p>
          <a:p>
            <a:pPr>
              <a:spcBef>
                <a:spcPct val="50000"/>
              </a:spcBef>
              <a:buFontTx/>
              <a:buNone/>
            </a:pPr>
            <a:r>
              <a:rPr lang="en-US" sz="2400" dirty="0">
                <a:sym typeface="Symbol" pitchFamily="18" charset="2"/>
              </a:rPr>
              <a:t>		S</a:t>
            </a:r>
            <a:r>
              <a:rPr lang="en-US" sz="2400" baseline="-25000" dirty="0">
                <a:sym typeface="Symbol" pitchFamily="18" charset="2"/>
              </a:rPr>
              <a:t>F</a:t>
            </a:r>
            <a:r>
              <a:rPr lang="en-US" sz="2400" dirty="0">
                <a:sym typeface="Symbol" pitchFamily="18" charset="2"/>
              </a:rPr>
              <a:t> =  {  F(k,</a:t>
            </a:r>
            <a:r>
              <a:rPr lang="en-US" sz="2400" b="1" dirty="0">
                <a:sym typeface="Symbol" pitchFamily="18" charset="2"/>
              </a:rPr>
              <a:t></a:t>
            </a:r>
            <a:r>
              <a:rPr lang="en-US" sz="2400" dirty="0">
                <a:sym typeface="Symbol" pitchFamily="18" charset="2"/>
              </a:rPr>
              <a:t>)   </a:t>
            </a:r>
            <a:r>
              <a:rPr lang="en-US" sz="2400" dirty="0" err="1">
                <a:sym typeface="Symbol" pitchFamily="18" charset="2"/>
              </a:rPr>
              <a:t>s.t.</a:t>
            </a:r>
            <a:r>
              <a:rPr lang="en-US" sz="2400" dirty="0">
                <a:sym typeface="Symbol" pitchFamily="18" charset="2"/>
              </a:rPr>
              <a:t>   k  K  }           Funs[X,Y]</a:t>
            </a:r>
          </a:p>
          <a:p>
            <a:pPr>
              <a:spcBef>
                <a:spcPct val="50000"/>
              </a:spcBef>
              <a:buFontTx/>
              <a:buNone/>
            </a:pPr>
            <a:endParaRPr lang="en-US" sz="1800" dirty="0">
              <a:sym typeface="Symbol" pitchFamily="18" charset="2"/>
            </a:endParaRPr>
          </a:p>
          <a:p>
            <a:pPr>
              <a:spcBef>
                <a:spcPts val="2232"/>
              </a:spcBef>
            </a:pPr>
            <a:r>
              <a:rPr lang="en-US" sz="2400" u="sng" dirty="0">
                <a:sym typeface="Symbol" pitchFamily="18" charset="2"/>
              </a:rPr>
              <a:t>Intuition</a:t>
            </a:r>
            <a:r>
              <a:rPr lang="en-US" sz="2400" dirty="0">
                <a:sym typeface="Symbol" pitchFamily="18" charset="2"/>
              </a:rPr>
              <a:t>:   a PRF is </a:t>
            </a:r>
            <a:r>
              <a:rPr lang="en-US" sz="2400" b="1" dirty="0">
                <a:sym typeface="Symbol" pitchFamily="18" charset="2"/>
              </a:rPr>
              <a:t>secure</a:t>
            </a:r>
            <a:r>
              <a:rPr lang="en-US" sz="2400" dirty="0">
                <a:sym typeface="Symbol" pitchFamily="18" charset="2"/>
              </a:rPr>
              <a:t> if </a:t>
            </a:r>
            <a:br>
              <a:rPr lang="en-US" sz="2400" dirty="0">
                <a:sym typeface="Symbol" pitchFamily="18" charset="2"/>
              </a:rPr>
            </a:br>
            <a:r>
              <a:rPr lang="en-US" sz="2400" dirty="0">
                <a:sym typeface="Symbol" pitchFamily="18" charset="2"/>
              </a:rPr>
              <a:t>	a random function in </a:t>
            </a:r>
            <a:r>
              <a:rPr lang="en-US" sz="2400" dirty="0"/>
              <a:t>Funs[X,Y] is indistinguishable from </a:t>
            </a:r>
            <a:br>
              <a:rPr lang="en-US" sz="2400" dirty="0"/>
            </a:br>
            <a:r>
              <a:rPr lang="en-US" sz="2400" dirty="0"/>
              <a:t>	a random function in S</a:t>
            </a:r>
            <a:r>
              <a:rPr lang="en-US" sz="2400" baseline="-25000" dirty="0"/>
              <a:t>F</a:t>
            </a:r>
            <a:endParaRPr lang="en-US" sz="2400" dirty="0">
              <a:sym typeface="Symbol" pitchFamily="18" charset="2"/>
            </a:endParaRPr>
          </a:p>
          <a:p>
            <a:endParaRPr lang="en-US" sz="2400" dirty="0"/>
          </a:p>
        </p:txBody>
      </p:sp>
      <p:grpSp>
        <p:nvGrpSpPr>
          <p:cNvPr id="2" name="Group 1"/>
          <p:cNvGrpSpPr/>
          <p:nvPr/>
        </p:nvGrpSpPr>
        <p:grpSpPr>
          <a:xfrm>
            <a:off x="1147764" y="5093107"/>
            <a:ext cx="2225233" cy="1226046"/>
            <a:chOff x="6396038" y="3714750"/>
            <a:chExt cx="2225233" cy="1226046"/>
          </a:xfrm>
        </p:grpSpPr>
        <p:sp>
          <p:nvSpPr>
            <p:cNvPr id="25605" name="Oval 5"/>
            <p:cNvSpPr>
              <a:spLocks noChangeAspect="1" noChangeArrowheads="1"/>
            </p:cNvSpPr>
            <p:nvPr/>
          </p:nvSpPr>
          <p:spPr bwMode="auto">
            <a:xfrm>
              <a:off x="6396038" y="3714750"/>
              <a:ext cx="684212" cy="513160"/>
            </a:xfrm>
            <a:prstGeom prst="ellipse">
              <a:avLst/>
            </a:prstGeom>
            <a:solidFill>
              <a:schemeClr val="accent1"/>
            </a:solidFill>
            <a:ln w="9525">
              <a:solidFill>
                <a:schemeClr val="tx1"/>
              </a:solidFill>
              <a:round/>
              <a:headEnd/>
              <a:tailEnd/>
            </a:ln>
            <a:effectLst/>
          </p:spPr>
          <p:txBody>
            <a:bodyPr wrap="none" anchor="ctr"/>
            <a:lstStyle/>
            <a:p>
              <a:pPr algn="ctr"/>
              <a:endParaRPr lang="en-US" sz="2400"/>
            </a:p>
          </p:txBody>
        </p:sp>
        <p:sp>
          <p:nvSpPr>
            <p:cNvPr id="25606" name="Text Box 6"/>
            <p:cNvSpPr txBox="1">
              <a:spLocks noChangeArrowheads="1"/>
            </p:cNvSpPr>
            <p:nvPr/>
          </p:nvSpPr>
          <p:spPr bwMode="auto">
            <a:xfrm>
              <a:off x="6477001" y="3714750"/>
              <a:ext cx="514885" cy="461665"/>
            </a:xfrm>
            <a:prstGeom prst="rect">
              <a:avLst/>
            </a:prstGeom>
            <a:noFill/>
            <a:ln w="9525">
              <a:noFill/>
              <a:miter lim="800000"/>
              <a:headEnd/>
              <a:tailEnd/>
            </a:ln>
            <a:effectLst/>
          </p:spPr>
          <p:txBody>
            <a:bodyPr wrap="none">
              <a:spAutoFit/>
            </a:bodyPr>
            <a:lstStyle/>
            <a:p>
              <a:r>
                <a:rPr lang="en-US" sz="2400"/>
                <a:t>S</a:t>
              </a:r>
              <a:r>
                <a:rPr lang="en-US" sz="2400" baseline="-25000"/>
                <a:t>F</a:t>
              </a:r>
              <a:endParaRPr lang="en-US" sz="2400">
                <a:sym typeface="Symbol" pitchFamily="18" charset="2"/>
              </a:endParaRPr>
            </a:p>
          </p:txBody>
        </p:sp>
        <p:sp>
          <p:nvSpPr>
            <p:cNvPr id="25608" name="Line 8"/>
            <p:cNvSpPr>
              <a:spLocks noChangeShapeType="1"/>
            </p:cNvSpPr>
            <p:nvPr/>
          </p:nvSpPr>
          <p:spPr bwMode="auto">
            <a:xfrm flipH="1" flipV="1">
              <a:off x="6853238" y="4057650"/>
              <a:ext cx="685800" cy="457200"/>
            </a:xfrm>
            <a:prstGeom prst="line">
              <a:avLst/>
            </a:prstGeom>
            <a:noFill/>
            <a:ln w="9525">
              <a:solidFill>
                <a:schemeClr val="tx1"/>
              </a:solidFill>
              <a:round/>
              <a:headEnd/>
              <a:tailEnd type="triangle" w="med" len="med"/>
            </a:ln>
            <a:effectLst/>
          </p:spPr>
          <p:txBody>
            <a:bodyPr/>
            <a:lstStyle/>
            <a:p>
              <a:endParaRPr lang="en-US"/>
            </a:p>
          </p:txBody>
        </p:sp>
        <p:sp>
          <p:nvSpPr>
            <p:cNvPr id="25609" name="Text Box 9"/>
            <p:cNvSpPr txBox="1">
              <a:spLocks noChangeArrowheads="1"/>
            </p:cNvSpPr>
            <p:nvPr/>
          </p:nvSpPr>
          <p:spPr bwMode="auto">
            <a:xfrm>
              <a:off x="7386638" y="4479131"/>
              <a:ext cx="1234633" cy="461665"/>
            </a:xfrm>
            <a:prstGeom prst="rect">
              <a:avLst/>
            </a:prstGeom>
            <a:noFill/>
            <a:ln w="9525">
              <a:noFill/>
              <a:miter lim="800000"/>
              <a:headEnd/>
              <a:tailEnd/>
            </a:ln>
            <a:effectLst/>
          </p:spPr>
          <p:txBody>
            <a:bodyPr wrap="none">
              <a:spAutoFit/>
            </a:bodyPr>
            <a:lstStyle/>
            <a:p>
              <a:r>
                <a:rPr lang="en-US" sz="2400"/>
                <a:t>Size |K|</a:t>
              </a:r>
            </a:p>
          </p:txBody>
        </p:sp>
      </p:grpSp>
      <p:grpSp>
        <p:nvGrpSpPr>
          <p:cNvPr id="25615" name="Group 15"/>
          <p:cNvGrpSpPr>
            <a:grpSpLocks/>
          </p:cNvGrpSpPr>
          <p:nvPr/>
        </p:nvGrpSpPr>
        <p:grpSpPr bwMode="auto">
          <a:xfrm>
            <a:off x="4424364" y="4635906"/>
            <a:ext cx="4213225" cy="1771650"/>
            <a:chOff x="1200" y="2688"/>
            <a:chExt cx="2654" cy="1488"/>
          </a:xfrm>
        </p:grpSpPr>
        <p:sp>
          <p:nvSpPr>
            <p:cNvPr id="25604" name="Oval 4"/>
            <p:cNvSpPr>
              <a:spLocks noChangeAspect="1" noChangeArrowheads="1"/>
            </p:cNvSpPr>
            <p:nvPr/>
          </p:nvSpPr>
          <p:spPr bwMode="auto">
            <a:xfrm>
              <a:off x="1200" y="2688"/>
              <a:ext cx="1487" cy="1488"/>
            </a:xfrm>
            <a:prstGeom prst="ellipse">
              <a:avLst/>
            </a:prstGeom>
            <a:solidFill>
              <a:schemeClr val="accent1"/>
            </a:solidFill>
            <a:ln w="9525">
              <a:solidFill>
                <a:schemeClr val="tx1"/>
              </a:solidFill>
              <a:round/>
              <a:headEnd/>
              <a:tailEnd/>
            </a:ln>
            <a:effectLst/>
          </p:spPr>
          <p:txBody>
            <a:bodyPr wrap="none" anchor="ctr"/>
            <a:lstStyle/>
            <a:p>
              <a:pPr algn="ctr"/>
              <a:r>
                <a:rPr lang="en-US" sz="2400" dirty="0"/>
                <a:t>Funs[X,Y]</a:t>
              </a:r>
            </a:p>
          </p:txBody>
        </p:sp>
        <p:sp>
          <p:nvSpPr>
            <p:cNvPr id="25611" name="Line 11"/>
            <p:cNvSpPr>
              <a:spLocks noChangeShapeType="1"/>
            </p:cNvSpPr>
            <p:nvPr/>
          </p:nvSpPr>
          <p:spPr bwMode="auto">
            <a:xfrm flipH="1" flipV="1">
              <a:off x="2448" y="3630"/>
              <a:ext cx="480" cy="210"/>
            </a:xfrm>
            <a:prstGeom prst="line">
              <a:avLst/>
            </a:prstGeom>
            <a:noFill/>
            <a:ln w="9525">
              <a:solidFill>
                <a:schemeClr val="tx1"/>
              </a:solidFill>
              <a:round/>
              <a:headEnd/>
              <a:tailEnd type="triangle" w="med" len="med"/>
            </a:ln>
            <a:effectLst/>
          </p:spPr>
          <p:txBody>
            <a:bodyPr/>
            <a:lstStyle/>
            <a:p>
              <a:endParaRPr lang="en-US"/>
            </a:p>
          </p:txBody>
        </p:sp>
        <p:sp>
          <p:nvSpPr>
            <p:cNvPr id="25612" name="Text Box 12"/>
            <p:cNvSpPr txBox="1">
              <a:spLocks noChangeArrowheads="1"/>
            </p:cNvSpPr>
            <p:nvPr/>
          </p:nvSpPr>
          <p:spPr bwMode="auto">
            <a:xfrm>
              <a:off x="2928" y="3584"/>
              <a:ext cx="926" cy="388"/>
            </a:xfrm>
            <a:prstGeom prst="rect">
              <a:avLst/>
            </a:prstGeom>
            <a:noFill/>
            <a:ln w="9525">
              <a:noFill/>
              <a:miter lim="800000"/>
              <a:headEnd/>
              <a:tailEnd/>
            </a:ln>
            <a:effectLst/>
          </p:spPr>
          <p:txBody>
            <a:bodyPr wrap="none">
              <a:spAutoFit/>
            </a:bodyPr>
            <a:lstStyle/>
            <a:p>
              <a:r>
                <a:rPr lang="en-US" sz="2400" dirty="0"/>
                <a:t>Size |Y|</a:t>
              </a:r>
              <a:r>
                <a:rPr lang="en-US" sz="2400" baseline="60000" dirty="0"/>
                <a:t>|X|</a:t>
              </a:r>
            </a:p>
          </p:txBody>
        </p:sp>
      </p:grpSp>
      <p:sp>
        <p:nvSpPr>
          <p:cNvPr id="25613" name="AutoShape 13"/>
          <p:cNvSpPr>
            <a:spLocks/>
          </p:cNvSpPr>
          <p:nvPr/>
        </p:nvSpPr>
        <p:spPr bwMode="auto">
          <a:xfrm>
            <a:off x="457200" y="2133600"/>
            <a:ext cx="228600" cy="1066800"/>
          </a:xfrm>
          <a:prstGeom prst="leftBrace">
            <a:avLst>
              <a:gd name="adj1" fmla="val 36111"/>
              <a:gd name="adj2" fmla="val 50000"/>
            </a:avLst>
          </a:prstGeom>
          <a:noFill/>
          <a:ln w="9525">
            <a:solidFill>
              <a:schemeClr val="tx1"/>
            </a:solidFill>
            <a:round/>
            <a:headEnd/>
            <a:tailEnd/>
          </a:ln>
          <a:effectLst/>
        </p:spPr>
        <p:txBody>
          <a:bodyPr wrap="none" anchor="ctr"/>
          <a:lstStyle/>
          <a:p>
            <a:endParaRPr lang="en-US"/>
          </a:p>
        </p:txBody>
      </p:sp>
      <p:sp>
        <p:nvSpPr>
          <p:cNvPr id="25616" name="Line 16"/>
          <p:cNvSpPr>
            <a:spLocks noChangeShapeType="1"/>
          </p:cNvSpPr>
          <p:nvPr/>
        </p:nvSpPr>
        <p:spPr bwMode="auto">
          <a:xfrm>
            <a:off x="0" y="3352800"/>
            <a:ext cx="9144000" cy="0"/>
          </a:xfrm>
          <a:prstGeom prst="line">
            <a:avLst/>
          </a:prstGeom>
          <a:noFill/>
          <a:ln w="9525">
            <a:solidFill>
              <a:schemeClr val="tx1"/>
            </a:solidFill>
            <a:round/>
            <a:headEnd/>
            <a:tailEnd/>
          </a:ln>
          <a:effectLst/>
        </p:spPr>
        <p:txBody>
          <a:bodyPr/>
          <a:lstStyle/>
          <a:p>
            <a:endParaRPr lang="en-US"/>
          </a:p>
        </p:txBody>
      </p:sp>
    </p:spTree>
    <p:extLst>
      <p:ext uri="{BB962C8B-B14F-4D97-AF65-F5344CB8AC3E}">
        <p14:creationId xmlns:p14="http://schemas.microsoft.com/office/powerpoint/2010/main" val="3698719609"/>
      </p:ext>
    </p:extLst>
  </p:cSld>
  <p:clrMapOvr>
    <a:masterClrMapping/>
  </p:clrMapOvr>
  <mc:AlternateContent xmlns:mc="http://schemas.openxmlformats.org/markup-compatibility/2006" xmlns:p14="http://schemas.microsoft.com/office/powerpoint/2010/main">
    <mc:Choice Requires="p14">
      <p:transition spd="med" p14:dur="700" advTm="92603">
        <p:fade/>
      </p:transition>
    </mc:Choice>
    <mc:Fallback xmlns="">
      <p:transition spd="med" advTm="92603">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Secure PRFs</a:t>
            </a:r>
            <a:endParaRPr lang="en-US" dirty="0"/>
          </a:p>
        </p:txBody>
      </p:sp>
      <p:sp>
        <p:nvSpPr>
          <p:cNvPr id="25603" name="Rectangle 3"/>
          <p:cNvSpPr>
            <a:spLocks noGrp="1" noChangeArrowheads="1"/>
          </p:cNvSpPr>
          <p:nvPr>
            <p:ph type="body" idx="1"/>
          </p:nvPr>
        </p:nvSpPr>
        <p:spPr/>
        <p:txBody>
          <a:bodyPr/>
          <a:lstStyle/>
          <a:p>
            <a:r>
              <a:rPr lang="en-US" dirty="0">
                <a:sym typeface="Symbol" pitchFamily="18" charset="2"/>
              </a:rPr>
              <a:t>Intuition:   a PRF is secure if </a:t>
            </a:r>
            <a:br>
              <a:rPr lang="en-US" dirty="0">
                <a:sym typeface="Symbol" pitchFamily="18" charset="2"/>
              </a:rPr>
            </a:br>
            <a:r>
              <a:rPr lang="en-US" dirty="0">
                <a:sym typeface="Symbol" pitchFamily="18" charset="2"/>
              </a:rPr>
              <a:t>a random function in </a:t>
            </a:r>
            <a:r>
              <a:rPr lang="en-US" dirty="0"/>
              <a:t>Funs[X,Y] is indistinguishable from a random function in SF</a:t>
            </a:r>
            <a:endParaRPr lang="en-US" dirty="0">
              <a:sym typeface="Symbol" pitchFamily="18" charset="2"/>
            </a:endParaRPr>
          </a:p>
          <a:p>
            <a:endParaRPr lang="en-US" dirty="0"/>
          </a:p>
        </p:txBody>
      </p:sp>
      <p:sp>
        <p:nvSpPr>
          <p:cNvPr id="25613" name="AutoShape 13"/>
          <p:cNvSpPr>
            <a:spLocks/>
          </p:cNvSpPr>
          <p:nvPr/>
        </p:nvSpPr>
        <p:spPr bwMode="auto">
          <a:xfrm>
            <a:off x="651476" y="2076450"/>
            <a:ext cx="152400" cy="1123950"/>
          </a:xfrm>
          <a:prstGeom prst="leftBrace">
            <a:avLst>
              <a:gd name="adj1" fmla="val 36111"/>
              <a:gd name="adj2" fmla="val 50000"/>
            </a:avLst>
          </a:prstGeom>
          <a:noFill/>
          <a:ln w="9525">
            <a:solidFill>
              <a:schemeClr val="tx1"/>
            </a:solidFill>
            <a:round/>
            <a:headEnd/>
            <a:tailEnd/>
          </a:ln>
          <a:effectLst/>
        </p:spPr>
        <p:txBody>
          <a:bodyPr wrap="none" anchor="ctr"/>
          <a:lstStyle/>
          <a:p>
            <a:endParaRPr lang="en-US"/>
          </a:p>
        </p:txBody>
      </p:sp>
      <p:grpSp>
        <p:nvGrpSpPr>
          <p:cNvPr id="15" name="Group 34"/>
          <p:cNvGrpSpPr>
            <a:grpSpLocks/>
          </p:cNvGrpSpPr>
          <p:nvPr/>
        </p:nvGrpSpPr>
        <p:grpSpPr bwMode="auto">
          <a:xfrm>
            <a:off x="5209355" y="3895320"/>
            <a:ext cx="3505200" cy="1581150"/>
            <a:chOff x="4800600" y="3733800"/>
            <a:chExt cx="4191000" cy="2667000"/>
          </a:xfrm>
        </p:grpSpPr>
        <p:sp>
          <p:nvSpPr>
            <p:cNvPr id="16" name="Rectangle 15"/>
            <p:cNvSpPr/>
            <p:nvPr/>
          </p:nvSpPr>
          <p:spPr bwMode="auto">
            <a:xfrm>
              <a:off x="4800600" y="3733800"/>
              <a:ext cx="4191000" cy="2667000"/>
            </a:xfrm>
            <a:prstGeom prst="rect">
              <a:avLst/>
            </a:prstGeom>
            <a:solidFill>
              <a:schemeClr val="accent6">
                <a:lumMod val="60000"/>
                <a:lumOff val="40000"/>
              </a:schemeClr>
            </a:solidFill>
            <a:ln w="9525">
              <a:solidFill>
                <a:schemeClr val="tx1"/>
              </a:solidFill>
              <a:miter lim="800000"/>
              <a:headEnd/>
              <a:tailEnd/>
            </a:ln>
            <a:effectLst/>
          </p:spPr>
          <p:txBody>
            <a:bodyPr anchor="ctr"/>
            <a:lstStyle/>
            <a:p>
              <a:pPr algn="ctr">
                <a:defRPr/>
              </a:pPr>
              <a:endParaRPr lang="en-US" dirty="0"/>
            </a:p>
          </p:txBody>
        </p:sp>
        <p:sp>
          <p:nvSpPr>
            <p:cNvPr id="17" name="Cloud 16"/>
            <p:cNvSpPr/>
            <p:nvPr/>
          </p:nvSpPr>
          <p:spPr bwMode="auto">
            <a:xfrm>
              <a:off x="5562600" y="5181601"/>
              <a:ext cx="1524000" cy="1066800"/>
            </a:xfrm>
            <a:prstGeom prst="cloud">
              <a:avLst/>
            </a:prstGeom>
            <a:solidFill>
              <a:srgbClr val="CCFF99"/>
            </a:solidFill>
            <a:ln w="9525">
              <a:solidFill>
                <a:schemeClr val="tx1"/>
              </a:solidFill>
              <a:miter lim="800000"/>
              <a:headEnd/>
              <a:tailEnd/>
            </a:ln>
            <a:effectLst/>
          </p:spPr>
          <p:txBody>
            <a:bodyPr anchor="ctr"/>
            <a:lstStyle/>
            <a:p>
              <a:pPr algn="ctr">
                <a:defRPr/>
              </a:pPr>
              <a:r>
                <a:rPr lang="en-US" dirty="0"/>
                <a:t>k </a:t>
              </a:r>
              <a:r>
                <a:rPr lang="en-US" dirty="0">
                  <a:sym typeface="Symbol"/>
                </a:rPr>
                <a:t> K</a:t>
              </a:r>
              <a:endParaRPr lang="en-US" dirty="0"/>
            </a:p>
          </p:txBody>
        </p:sp>
        <p:sp>
          <p:nvSpPr>
            <p:cNvPr id="18" name="Cloud 17"/>
            <p:cNvSpPr/>
            <p:nvPr/>
          </p:nvSpPr>
          <p:spPr bwMode="auto">
            <a:xfrm>
              <a:off x="5165035" y="3886199"/>
              <a:ext cx="3750365" cy="1066800"/>
            </a:xfrm>
            <a:prstGeom prst="cloud">
              <a:avLst/>
            </a:prstGeom>
            <a:solidFill>
              <a:srgbClr val="CCFF99"/>
            </a:solidFill>
            <a:ln w="9525">
              <a:solidFill>
                <a:schemeClr val="tx1"/>
              </a:solidFill>
              <a:miter lim="800000"/>
              <a:headEnd/>
              <a:tailEnd/>
            </a:ln>
            <a:effectLst/>
          </p:spPr>
          <p:txBody>
            <a:bodyPr anchor="ctr"/>
            <a:lstStyle/>
            <a:p>
              <a:pPr algn="ctr">
                <a:defRPr/>
              </a:pPr>
              <a:r>
                <a:rPr lang="en-US" dirty="0"/>
                <a:t>f </a:t>
              </a:r>
              <a:r>
                <a:rPr lang="en-US" dirty="0">
                  <a:sym typeface="Symbol"/>
                </a:rPr>
                <a:t> </a:t>
              </a:r>
              <a:r>
                <a:rPr lang="en-US" sz="2000" dirty="0">
                  <a:sym typeface="Symbol"/>
                </a:rPr>
                <a:t>Funs[X,Y]</a:t>
              </a:r>
              <a:endParaRPr lang="en-US" dirty="0"/>
            </a:p>
          </p:txBody>
        </p:sp>
      </p:grpSp>
      <p:pic>
        <p:nvPicPr>
          <p:cNvPr id="19" name="Picture 2" descr="C:\Users\dabo\AppData\Local\Microsoft\Windows\Temporary Internet Files\Content.IE5\HEB3KRDO\MCj04359310000[1].wmf"/>
          <p:cNvPicPr>
            <a:picLocks noChangeAspect="1" noChangeArrowheads="1"/>
          </p:cNvPicPr>
          <p:nvPr/>
        </p:nvPicPr>
        <p:blipFill>
          <a:blip r:embed="rId4" cstate="print"/>
          <a:srcRect/>
          <a:stretch>
            <a:fillRect/>
          </a:stretch>
        </p:blipFill>
        <p:spPr bwMode="auto">
          <a:xfrm>
            <a:off x="415624" y="4125111"/>
            <a:ext cx="921735" cy="732234"/>
          </a:xfrm>
          <a:prstGeom prst="rect">
            <a:avLst/>
          </a:prstGeom>
          <a:noFill/>
          <a:ln w="9525">
            <a:noFill/>
            <a:miter lim="800000"/>
            <a:headEnd/>
            <a:tailEnd/>
          </a:ln>
        </p:spPr>
      </p:pic>
      <p:grpSp>
        <p:nvGrpSpPr>
          <p:cNvPr id="20" name="Group 35"/>
          <p:cNvGrpSpPr>
            <a:grpSpLocks/>
          </p:cNvGrpSpPr>
          <p:nvPr/>
        </p:nvGrpSpPr>
        <p:grpSpPr bwMode="auto">
          <a:xfrm>
            <a:off x="1520757" y="4171545"/>
            <a:ext cx="3505200" cy="685800"/>
            <a:chOff x="2133600" y="4572000"/>
            <a:chExt cx="3505200" cy="914400"/>
          </a:xfrm>
        </p:grpSpPr>
        <p:sp>
          <p:nvSpPr>
            <p:cNvPr id="21" name="TextBox 20"/>
            <p:cNvSpPr txBox="1"/>
            <p:nvPr/>
          </p:nvSpPr>
          <p:spPr>
            <a:xfrm>
              <a:off x="2819400" y="4572000"/>
              <a:ext cx="673381" cy="492443"/>
            </a:xfrm>
            <a:prstGeom prst="rect">
              <a:avLst/>
            </a:prstGeom>
            <a:noFill/>
          </p:spPr>
          <p:txBody>
            <a:bodyPr wrap="none">
              <a:spAutoFit/>
            </a:bodyPr>
            <a:lstStyle/>
            <a:p>
              <a:pPr>
                <a:defRPr/>
              </a:pPr>
              <a:r>
                <a:rPr lang="en-US" dirty="0"/>
                <a:t>x </a:t>
              </a:r>
              <a:r>
                <a:rPr lang="en-US" dirty="0">
                  <a:sym typeface="Symbol"/>
                </a:rPr>
                <a:t> X</a:t>
              </a:r>
              <a:endParaRPr lang="en-US" dirty="0"/>
            </a:p>
          </p:txBody>
        </p:sp>
        <p:grpSp>
          <p:nvGrpSpPr>
            <p:cNvPr id="22" name="Group 26"/>
            <p:cNvGrpSpPr>
              <a:grpSpLocks/>
            </p:cNvGrpSpPr>
            <p:nvPr/>
          </p:nvGrpSpPr>
          <p:grpSpPr bwMode="auto">
            <a:xfrm>
              <a:off x="2133600" y="4648200"/>
              <a:ext cx="3505200" cy="838200"/>
              <a:chOff x="2819400" y="4419600"/>
              <a:chExt cx="2819400" cy="838200"/>
            </a:xfrm>
          </p:grpSpPr>
          <p:cxnSp>
            <p:nvCxnSpPr>
              <p:cNvPr id="23" name="Straight Arrow Connector 8"/>
              <p:cNvCxnSpPr>
                <a:cxnSpLocks noChangeShapeType="1"/>
              </p:cNvCxnSpPr>
              <p:nvPr/>
            </p:nvCxnSpPr>
            <p:spPr bwMode="auto">
              <a:xfrm>
                <a:off x="2819400" y="4800600"/>
                <a:ext cx="2286000" cy="1588"/>
              </a:xfrm>
              <a:prstGeom prst="straightConnector1">
                <a:avLst/>
              </a:prstGeom>
              <a:noFill/>
              <a:ln w="57150" algn="ctr">
                <a:solidFill>
                  <a:srgbClr val="FFCC00"/>
                </a:solidFill>
                <a:round/>
                <a:headEnd/>
                <a:tailEnd/>
              </a:ln>
            </p:spPr>
          </p:cxnSp>
          <p:cxnSp>
            <p:nvCxnSpPr>
              <p:cNvPr id="24" name="Straight Arrow Connector 15"/>
              <p:cNvCxnSpPr>
                <a:cxnSpLocks noChangeShapeType="1"/>
              </p:cNvCxnSpPr>
              <p:nvPr/>
            </p:nvCxnSpPr>
            <p:spPr bwMode="auto">
              <a:xfrm flipV="1">
                <a:off x="5105400" y="4419600"/>
                <a:ext cx="533400" cy="381000"/>
              </a:xfrm>
              <a:prstGeom prst="straightConnector1">
                <a:avLst/>
              </a:prstGeom>
              <a:noFill/>
              <a:ln w="57150" algn="ctr">
                <a:solidFill>
                  <a:srgbClr val="FFCC00"/>
                </a:solidFill>
                <a:round/>
                <a:headEnd/>
                <a:tailEnd type="arrow" w="med" len="med"/>
              </a:ln>
            </p:spPr>
          </p:cxnSp>
          <p:cxnSp>
            <p:nvCxnSpPr>
              <p:cNvPr id="25" name="Straight Arrow Connector 17"/>
              <p:cNvCxnSpPr>
                <a:cxnSpLocks noChangeShapeType="1"/>
              </p:cNvCxnSpPr>
              <p:nvPr/>
            </p:nvCxnSpPr>
            <p:spPr bwMode="auto">
              <a:xfrm>
                <a:off x="5105400" y="4800600"/>
                <a:ext cx="533400" cy="457200"/>
              </a:xfrm>
              <a:prstGeom prst="straightConnector1">
                <a:avLst/>
              </a:prstGeom>
              <a:noFill/>
              <a:ln w="57150" algn="ctr">
                <a:solidFill>
                  <a:srgbClr val="FFCC00"/>
                </a:solidFill>
                <a:round/>
                <a:headEnd/>
                <a:tailEnd type="arrow" w="med" len="med"/>
              </a:ln>
            </p:spPr>
          </p:cxnSp>
        </p:grpSp>
      </p:grpSp>
      <p:grpSp>
        <p:nvGrpSpPr>
          <p:cNvPr id="26" name="Group 36"/>
          <p:cNvGrpSpPr>
            <a:grpSpLocks/>
          </p:cNvGrpSpPr>
          <p:nvPr/>
        </p:nvGrpSpPr>
        <p:grpSpPr bwMode="auto">
          <a:xfrm>
            <a:off x="1520757" y="4800196"/>
            <a:ext cx="2971800" cy="369335"/>
            <a:chOff x="2133600" y="5410200"/>
            <a:chExt cx="2971800" cy="492129"/>
          </a:xfrm>
        </p:grpSpPr>
        <p:cxnSp>
          <p:nvCxnSpPr>
            <p:cNvPr id="27" name="Straight Arrow Connector 28"/>
            <p:cNvCxnSpPr>
              <a:cxnSpLocks noChangeShapeType="1"/>
            </p:cNvCxnSpPr>
            <p:nvPr/>
          </p:nvCxnSpPr>
          <p:spPr bwMode="auto">
            <a:xfrm rot="10800000">
              <a:off x="2133600" y="5410200"/>
              <a:ext cx="2971800" cy="1588"/>
            </a:xfrm>
            <a:prstGeom prst="straightConnector1">
              <a:avLst/>
            </a:prstGeom>
            <a:noFill/>
            <a:ln w="38100" algn="ctr">
              <a:solidFill>
                <a:srgbClr val="FFCC00"/>
              </a:solidFill>
              <a:round/>
              <a:headEnd/>
              <a:tailEnd type="arrow" w="med" len="med"/>
            </a:ln>
          </p:spPr>
        </p:cxnSp>
        <p:sp>
          <p:nvSpPr>
            <p:cNvPr id="28" name="TextBox 27"/>
            <p:cNvSpPr txBox="1"/>
            <p:nvPr/>
          </p:nvSpPr>
          <p:spPr>
            <a:xfrm>
              <a:off x="2286000" y="5410204"/>
              <a:ext cx="1625903" cy="492125"/>
            </a:xfrm>
            <a:prstGeom prst="rect">
              <a:avLst/>
            </a:prstGeom>
            <a:noFill/>
          </p:spPr>
          <p:txBody>
            <a:bodyPr wrap="none">
              <a:spAutoFit/>
            </a:bodyPr>
            <a:lstStyle/>
            <a:p>
              <a:pPr>
                <a:defRPr/>
              </a:pPr>
              <a:r>
                <a:rPr lang="en-US" dirty="0"/>
                <a:t>f(x)  or  F(</a:t>
              </a:r>
              <a:r>
                <a:rPr lang="en-US" dirty="0" err="1"/>
                <a:t>k,x</a:t>
              </a:r>
              <a:r>
                <a:rPr lang="en-US"/>
                <a:t>)  ?</a:t>
              </a:r>
              <a:endParaRPr lang="en-US" dirty="0"/>
            </a:p>
          </p:txBody>
        </p:sp>
      </p:grpSp>
      <p:sp>
        <p:nvSpPr>
          <p:cNvPr id="29" name="TextBox 28"/>
          <p:cNvSpPr txBox="1"/>
          <p:nvPr/>
        </p:nvSpPr>
        <p:spPr>
          <a:xfrm>
            <a:off x="488240" y="4831381"/>
            <a:ext cx="683826" cy="523220"/>
          </a:xfrm>
          <a:prstGeom prst="rect">
            <a:avLst/>
          </a:prstGeom>
          <a:noFill/>
        </p:spPr>
        <p:txBody>
          <a:bodyPr wrap="none">
            <a:spAutoFit/>
          </a:bodyPr>
          <a:lstStyle/>
          <a:p>
            <a:pPr>
              <a:defRPr/>
            </a:pPr>
            <a:r>
              <a:rPr lang="en-US" sz="2800" dirty="0"/>
              <a:t>???</a:t>
            </a:r>
          </a:p>
        </p:txBody>
      </p:sp>
      <p:sp>
        <p:nvSpPr>
          <p:cNvPr id="30" name="AutoShape 24"/>
          <p:cNvSpPr>
            <a:spLocks noChangeArrowheads="1"/>
          </p:cNvSpPr>
          <p:nvPr/>
        </p:nvSpPr>
        <p:spPr bwMode="auto">
          <a:xfrm flipV="1">
            <a:off x="3806757" y="4171545"/>
            <a:ext cx="228600" cy="914400"/>
          </a:xfrm>
          <a:prstGeom prst="curvedLeftArrow">
            <a:avLst>
              <a:gd name="adj1" fmla="val 80000"/>
              <a:gd name="adj2" fmla="val 160000"/>
              <a:gd name="adj3" fmla="val 33333"/>
            </a:avLst>
          </a:prstGeom>
          <a:solidFill>
            <a:schemeClr val="accent1"/>
          </a:solidFill>
          <a:ln w="9525">
            <a:solidFill>
              <a:schemeClr val="tx1"/>
            </a:solidFill>
            <a:miter lim="800000"/>
            <a:headEnd/>
            <a:tailEnd/>
          </a:ln>
        </p:spPr>
        <p:txBody>
          <a:bodyPr wrap="none" anchor="ctr"/>
          <a:lstStyle/>
          <a:p>
            <a:endParaRPr lang="en-US"/>
          </a:p>
        </p:txBody>
      </p:sp>
    </p:spTree>
    <p:custDataLst>
      <p:tags r:id="rId1"/>
    </p:custDataLst>
    <p:extLst>
      <p:ext uri="{BB962C8B-B14F-4D97-AF65-F5344CB8AC3E}">
        <p14:creationId xmlns:p14="http://schemas.microsoft.com/office/powerpoint/2010/main" val="611986020"/>
      </p:ext>
    </p:extLst>
  </p:cSld>
  <p:clrMapOvr>
    <a:masterClrMapping/>
  </p:clrMapOvr>
  <mc:AlternateContent xmlns:mc="http://schemas.openxmlformats.org/markup-compatibility/2006" xmlns:p14="http://schemas.microsoft.com/office/powerpoint/2010/main">
    <mc:Choice Requires="p14">
      <p:transition spd="med" p14:dur="700" advTm="65281">
        <p:fade/>
      </p:transition>
    </mc:Choice>
    <mc:Fallback xmlns="">
      <p:transition spd="med" advTm="6528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2000"/>
                                  </p:stCondLst>
                                  <p:childTnLst>
                                    <p:set>
                                      <p:cBhvr>
                                        <p:cTn id="15"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Secure PRPs  - secure block cipher</a:t>
            </a:r>
          </a:p>
        </p:txBody>
      </p:sp>
      <p:sp>
        <p:nvSpPr>
          <p:cNvPr id="25603" name="Rectangle 3"/>
          <p:cNvSpPr>
            <a:spLocks noGrp="1" noChangeArrowheads="1"/>
          </p:cNvSpPr>
          <p:nvPr>
            <p:ph type="body" idx="1"/>
          </p:nvPr>
        </p:nvSpPr>
        <p:spPr/>
        <p:txBody>
          <a:bodyPr/>
          <a:lstStyle/>
          <a:p>
            <a:r>
              <a:rPr lang="en-US" dirty="0">
                <a:sym typeface="Symbol" pitchFamily="18" charset="2"/>
              </a:rPr>
              <a:t>Intuition:   a PRP is secure if  a random function in </a:t>
            </a:r>
            <a:r>
              <a:rPr lang="en-US" dirty="0"/>
              <a:t>Perms[X] is indistinguishable from a random function in SF</a:t>
            </a:r>
            <a:endParaRPr lang="en-US" dirty="0">
              <a:sym typeface="Symbol" pitchFamily="18" charset="2"/>
            </a:endParaRPr>
          </a:p>
          <a:p>
            <a:endParaRPr lang="en-US" dirty="0"/>
          </a:p>
        </p:txBody>
      </p:sp>
      <p:grpSp>
        <p:nvGrpSpPr>
          <p:cNvPr id="15" name="Group 34"/>
          <p:cNvGrpSpPr>
            <a:grpSpLocks/>
          </p:cNvGrpSpPr>
          <p:nvPr/>
        </p:nvGrpSpPr>
        <p:grpSpPr bwMode="auto">
          <a:xfrm>
            <a:off x="5226941" y="3653413"/>
            <a:ext cx="3041737" cy="1581150"/>
            <a:chOff x="4800600" y="3733800"/>
            <a:chExt cx="4191000" cy="2667000"/>
          </a:xfrm>
        </p:grpSpPr>
        <p:sp>
          <p:nvSpPr>
            <p:cNvPr id="16" name="Rectangle 15"/>
            <p:cNvSpPr/>
            <p:nvPr/>
          </p:nvSpPr>
          <p:spPr bwMode="auto">
            <a:xfrm>
              <a:off x="4800600" y="3733800"/>
              <a:ext cx="4191000" cy="2667000"/>
            </a:xfrm>
            <a:prstGeom prst="rect">
              <a:avLst/>
            </a:prstGeom>
            <a:solidFill>
              <a:schemeClr val="accent6">
                <a:lumMod val="60000"/>
                <a:lumOff val="40000"/>
              </a:schemeClr>
            </a:solidFill>
            <a:ln w="9525">
              <a:solidFill>
                <a:schemeClr val="tx1"/>
              </a:solidFill>
              <a:miter lim="800000"/>
              <a:headEnd/>
              <a:tailEnd/>
            </a:ln>
            <a:effectLst/>
          </p:spPr>
          <p:txBody>
            <a:bodyPr anchor="ctr"/>
            <a:lstStyle/>
            <a:p>
              <a:pPr algn="ctr">
                <a:defRPr/>
              </a:pPr>
              <a:endParaRPr lang="en-US" dirty="0"/>
            </a:p>
          </p:txBody>
        </p:sp>
        <p:sp>
          <p:nvSpPr>
            <p:cNvPr id="17" name="Cloud 16"/>
            <p:cNvSpPr/>
            <p:nvPr/>
          </p:nvSpPr>
          <p:spPr bwMode="auto">
            <a:xfrm>
              <a:off x="5562598" y="5181601"/>
              <a:ext cx="1722841" cy="1066800"/>
            </a:xfrm>
            <a:prstGeom prst="cloud">
              <a:avLst/>
            </a:prstGeom>
            <a:solidFill>
              <a:srgbClr val="CCFF99"/>
            </a:solidFill>
            <a:ln w="9525">
              <a:solidFill>
                <a:schemeClr val="tx1"/>
              </a:solidFill>
              <a:miter lim="800000"/>
              <a:headEnd/>
              <a:tailEnd/>
            </a:ln>
            <a:effectLst/>
          </p:spPr>
          <p:txBody>
            <a:bodyPr anchor="ctr"/>
            <a:lstStyle/>
            <a:p>
              <a:pPr algn="ctr">
                <a:defRPr/>
              </a:pPr>
              <a:r>
                <a:rPr lang="en-US" dirty="0"/>
                <a:t>k </a:t>
              </a:r>
              <a:r>
                <a:rPr lang="en-US" dirty="0">
                  <a:sym typeface="Symbol"/>
                </a:rPr>
                <a:t> K</a:t>
              </a:r>
              <a:endParaRPr lang="en-US" dirty="0"/>
            </a:p>
          </p:txBody>
        </p:sp>
        <p:sp>
          <p:nvSpPr>
            <p:cNvPr id="18" name="Cloud 17"/>
            <p:cNvSpPr/>
            <p:nvPr/>
          </p:nvSpPr>
          <p:spPr bwMode="auto">
            <a:xfrm>
              <a:off x="5165035" y="3886199"/>
              <a:ext cx="3750365" cy="1066800"/>
            </a:xfrm>
            <a:prstGeom prst="cloud">
              <a:avLst/>
            </a:prstGeom>
            <a:solidFill>
              <a:srgbClr val="CCFF99"/>
            </a:solidFill>
            <a:ln w="9525">
              <a:solidFill>
                <a:schemeClr val="tx1"/>
              </a:solidFill>
              <a:miter lim="800000"/>
              <a:headEnd/>
              <a:tailEnd/>
            </a:ln>
            <a:effectLst/>
          </p:spPr>
          <p:txBody>
            <a:bodyPr anchor="ctr"/>
            <a:lstStyle/>
            <a:p>
              <a:pPr algn="ctr">
                <a:defRPr/>
              </a:pPr>
              <a:r>
                <a:rPr lang="en-US" dirty="0"/>
                <a:t>π </a:t>
              </a:r>
              <a:r>
                <a:rPr lang="en-US" dirty="0">
                  <a:sym typeface="Symbol"/>
                </a:rPr>
                <a:t> </a:t>
              </a:r>
              <a:r>
                <a:rPr lang="en-US" sz="2000" dirty="0">
                  <a:sym typeface="Symbol"/>
                </a:rPr>
                <a:t>Perms[X]</a:t>
              </a:r>
              <a:endParaRPr lang="en-US" dirty="0"/>
            </a:p>
          </p:txBody>
        </p:sp>
      </p:grpSp>
      <p:pic>
        <p:nvPicPr>
          <p:cNvPr id="19" name="Picture 2" descr="C:\Users\dabo\AppData\Local\Microsoft\Windows\Temporary Internet Files\Content.IE5\HEB3KRDO\MCj04359310000[1].wmf"/>
          <p:cNvPicPr>
            <a:picLocks noChangeAspect="1" noChangeArrowheads="1"/>
          </p:cNvPicPr>
          <p:nvPr/>
        </p:nvPicPr>
        <p:blipFill>
          <a:blip r:embed="rId3" cstate="print"/>
          <a:srcRect/>
          <a:stretch>
            <a:fillRect/>
          </a:stretch>
        </p:blipFill>
        <p:spPr bwMode="auto">
          <a:xfrm>
            <a:off x="715871" y="4015069"/>
            <a:ext cx="865466" cy="732234"/>
          </a:xfrm>
          <a:prstGeom prst="rect">
            <a:avLst/>
          </a:prstGeom>
          <a:noFill/>
          <a:ln w="9525">
            <a:noFill/>
            <a:miter lim="800000"/>
            <a:headEnd/>
            <a:tailEnd/>
          </a:ln>
        </p:spPr>
      </p:pic>
      <p:grpSp>
        <p:nvGrpSpPr>
          <p:cNvPr id="20" name="Group 35"/>
          <p:cNvGrpSpPr>
            <a:grpSpLocks/>
          </p:cNvGrpSpPr>
          <p:nvPr/>
        </p:nvGrpSpPr>
        <p:grpSpPr bwMode="auto">
          <a:xfrm>
            <a:off x="1640212" y="3958014"/>
            <a:ext cx="3505200" cy="685800"/>
            <a:chOff x="2133600" y="4572000"/>
            <a:chExt cx="3505200" cy="914400"/>
          </a:xfrm>
        </p:grpSpPr>
        <p:sp>
          <p:nvSpPr>
            <p:cNvPr id="21" name="TextBox 20"/>
            <p:cNvSpPr txBox="1"/>
            <p:nvPr/>
          </p:nvSpPr>
          <p:spPr>
            <a:xfrm>
              <a:off x="2819400" y="4572000"/>
              <a:ext cx="673381" cy="492443"/>
            </a:xfrm>
            <a:prstGeom prst="rect">
              <a:avLst/>
            </a:prstGeom>
            <a:noFill/>
          </p:spPr>
          <p:txBody>
            <a:bodyPr wrap="none">
              <a:spAutoFit/>
            </a:bodyPr>
            <a:lstStyle/>
            <a:p>
              <a:pPr>
                <a:defRPr/>
              </a:pPr>
              <a:r>
                <a:rPr lang="en-US" dirty="0"/>
                <a:t>x </a:t>
              </a:r>
              <a:r>
                <a:rPr lang="en-US" dirty="0">
                  <a:sym typeface="Symbol"/>
                </a:rPr>
                <a:t> X</a:t>
              </a:r>
              <a:endParaRPr lang="en-US" dirty="0"/>
            </a:p>
          </p:txBody>
        </p:sp>
        <p:grpSp>
          <p:nvGrpSpPr>
            <p:cNvPr id="22" name="Group 26"/>
            <p:cNvGrpSpPr>
              <a:grpSpLocks/>
            </p:cNvGrpSpPr>
            <p:nvPr/>
          </p:nvGrpSpPr>
          <p:grpSpPr bwMode="auto">
            <a:xfrm>
              <a:off x="2133600" y="4648200"/>
              <a:ext cx="3505200" cy="838200"/>
              <a:chOff x="2819400" y="4419600"/>
              <a:chExt cx="2819400" cy="838200"/>
            </a:xfrm>
          </p:grpSpPr>
          <p:cxnSp>
            <p:nvCxnSpPr>
              <p:cNvPr id="23" name="Straight Arrow Connector 8"/>
              <p:cNvCxnSpPr>
                <a:cxnSpLocks noChangeShapeType="1"/>
              </p:cNvCxnSpPr>
              <p:nvPr/>
            </p:nvCxnSpPr>
            <p:spPr bwMode="auto">
              <a:xfrm>
                <a:off x="2819400" y="4800600"/>
                <a:ext cx="2286000" cy="1588"/>
              </a:xfrm>
              <a:prstGeom prst="straightConnector1">
                <a:avLst/>
              </a:prstGeom>
              <a:noFill/>
              <a:ln w="57150" algn="ctr">
                <a:solidFill>
                  <a:srgbClr val="FFCC00"/>
                </a:solidFill>
                <a:round/>
                <a:headEnd/>
                <a:tailEnd/>
              </a:ln>
            </p:spPr>
          </p:cxnSp>
          <p:cxnSp>
            <p:nvCxnSpPr>
              <p:cNvPr id="24" name="Straight Arrow Connector 15"/>
              <p:cNvCxnSpPr>
                <a:cxnSpLocks noChangeShapeType="1"/>
              </p:cNvCxnSpPr>
              <p:nvPr/>
            </p:nvCxnSpPr>
            <p:spPr bwMode="auto">
              <a:xfrm flipV="1">
                <a:off x="5105400" y="4419600"/>
                <a:ext cx="533400" cy="381000"/>
              </a:xfrm>
              <a:prstGeom prst="straightConnector1">
                <a:avLst/>
              </a:prstGeom>
              <a:noFill/>
              <a:ln w="57150" algn="ctr">
                <a:solidFill>
                  <a:srgbClr val="FFCC00"/>
                </a:solidFill>
                <a:round/>
                <a:headEnd/>
                <a:tailEnd type="arrow" w="med" len="med"/>
              </a:ln>
            </p:spPr>
          </p:cxnSp>
          <p:cxnSp>
            <p:nvCxnSpPr>
              <p:cNvPr id="25" name="Straight Arrow Connector 17"/>
              <p:cNvCxnSpPr>
                <a:cxnSpLocks noChangeShapeType="1"/>
              </p:cNvCxnSpPr>
              <p:nvPr/>
            </p:nvCxnSpPr>
            <p:spPr bwMode="auto">
              <a:xfrm>
                <a:off x="5105400" y="4800600"/>
                <a:ext cx="533400" cy="457200"/>
              </a:xfrm>
              <a:prstGeom prst="straightConnector1">
                <a:avLst/>
              </a:prstGeom>
              <a:noFill/>
              <a:ln w="57150" algn="ctr">
                <a:solidFill>
                  <a:srgbClr val="FFCC00"/>
                </a:solidFill>
                <a:round/>
                <a:headEnd/>
                <a:tailEnd type="arrow" w="med" len="med"/>
              </a:ln>
            </p:spPr>
          </p:cxnSp>
        </p:grpSp>
      </p:grpSp>
      <p:grpSp>
        <p:nvGrpSpPr>
          <p:cNvPr id="26" name="Group 36"/>
          <p:cNvGrpSpPr>
            <a:grpSpLocks/>
          </p:cNvGrpSpPr>
          <p:nvPr/>
        </p:nvGrpSpPr>
        <p:grpSpPr bwMode="auto">
          <a:xfrm>
            <a:off x="1640212" y="4586665"/>
            <a:ext cx="2971800" cy="369335"/>
            <a:chOff x="2133600" y="5410200"/>
            <a:chExt cx="2971800" cy="492129"/>
          </a:xfrm>
        </p:grpSpPr>
        <p:cxnSp>
          <p:nvCxnSpPr>
            <p:cNvPr id="27" name="Straight Arrow Connector 28"/>
            <p:cNvCxnSpPr>
              <a:cxnSpLocks noChangeShapeType="1"/>
            </p:cNvCxnSpPr>
            <p:nvPr/>
          </p:nvCxnSpPr>
          <p:spPr bwMode="auto">
            <a:xfrm rot="10800000">
              <a:off x="2133600" y="5410200"/>
              <a:ext cx="2971800" cy="1588"/>
            </a:xfrm>
            <a:prstGeom prst="straightConnector1">
              <a:avLst/>
            </a:prstGeom>
            <a:noFill/>
            <a:ln w="38100" algn="ctr">
              <a:solidFill>
                <a:srgbClr val="FFCC00"/>
              </a:solidFill>
              <a:round/>
              <a:headEnd/>
              <a:tailEnd type="arrow" w="med" len="med"/>
            </a:ln>
          </p:spPr>
        </p:cxnSp>
        <p:sp>
          <p:nvSpPr>
            <p:cNvPr id="28" name="TextBox 27"/>
            <p:cNvSpPr txBox="1"/>
            <p:nvPr/>
          </p:nvSpPr>
          <p:spPr>
            <a:xfrm>
              <a:off x="2286000" y="5410204"/>
              <a:ext cx="1689698" cy="492125"/>
            </a:xfrm>
            <a:prstGeom prst="rect">
              <a:avLst/>
            </a:prstGeom>
            <a:noFill/>
          </p:spPr>
          <p:txBody>
            <a:bodyPr wrap="none">
              <a:spAutoFit/>
            </a:bodyPr>
            <a:lstStyle/>
            <a:p>
              <a:pPr>
                <a:defRPr/>
              </a:pPr>
              <a:r>
                <a:rPr lang="en-US" dirty="0"/>
                <a:t>π(x)  or  E(</a:t>
              </a:r>
              <a:r>
                <a:rPr lang="en-US" dirty="0" err="1"/>
                <a:t>k,x</a:t>
              </a:r>
              <a:r>
                <a:rPr lang="en-US" dirty="0"/>
                <a:t>)  ?</a:t>
              </a:r>
            </a:p>
          </p:txBody>
        </p:sp>
      </p:grpSp>
      <p:sp>
        <p:nvSpPr>
          <p:cNvPr id="29" name="TextBox 28"/>
          <p:cNvSpPr txBox="1"/>
          <p:nvPr/>
        </p:nvSpPr>
        <p:spPr>
          <a:xfrm>
            <a:off x="759009" y="4711343"/>
            <a:ext cx="683826" cy="523220"/>
          </a:xfrm>
          <a:prstGeom prst="rect">
            <a:avLst/>
          </a:prstGeom>
          <a:noFill/>
        </p:spPr>
        <p:txBody>
          <a:bodyPr wrap="none">
            <a:spAutoFit/>
          </a:bodyPr>
          <a:lstStyle/>
          <a:p>
            <a:pPr>
              <a:defRPr/>
            </a:pPr>
            <a:r>
              <a:rPr lang="en-US" sz="2800" dirty="0"/>
              <a:t>???</a:t>
            </a:r>
          </a:p>
        </p:txBody>
      </p:sp>
      <p:sp>
        <p:nvSpPr>
          <p:cNvPr id="30" name="AutoShape 24"/>
          <p:cNvSpPr>
            <a:spLocks noChangeArrowheads="1"/>
          </p:cNvSpPr>
          <p:nvPr/>
        </p:nvSpPr>
        <p:spPr bwMode="auto">
          <a:xfrm flipV="1">
            <a:off x="3926212" y="3958014"/>
            <a:ext cx="228600" cy="914400"/>
          </a:xfrm>
          <a:prstGeom prst="curvedLeftArrow">
            <a:avLst>
              <a:gd name="adj1" fmla="val 80000"/>
              <a:gd name="adj2" fmla="val 160000"/>
              <a:gd name="adj3" fmla="val 33333"/>
            </a:avLst>
          </a:prstGeom>
          <a:solidFill>
            <a:schemeClr val="accent1"/>
          </a:solidFill>
          <a:ln w="9525">
            <a:solidFill>
              <a:schemeClr val="tx1"/>
            </a:solidFill>
            <a:miter lim="800000"/>
            <a:headEnd/>
            <a:tailEnd/>
          </a:ln>
        </p:spPr>
        <p:txBody>
          <a:bodyPr wrap="none" anchor="ctr"/>
          <a:lstStyle/>
          <a:p>
            <a:endParaRPr lang="en-US"/>
          </a:p>
        </p:txBody>
      </p:sp>
    </p:spTree>
    <p:custDataLst>
      <p:tags r:id="rId1"/>
    </p:custDataLst>
    <p:extLst>
      <p:ext uri="{BB962C8B-B14F-4D97-AF65-F5344CB8AC3E}">
        <p14:creationId xmlns:p14="http://schemas.microsoft.com/office/powerpoint/2010/main" val="1130029155"/>
      </p:ext>
    </p:extLst>
  </p:cSld>
  <p:clrMapOvr>
    <a:masterClrMapping/>
  </p:clrMapOvr>
  <mc:AlternateContent xmlns:mc="http://schemas.openxmlformats.org/markup-compatibility/2006" xmlns:p14="http://schemas.microsoft.com/office/powerpoint/2010/main">
    <mc:Choice Requires="p14">
      <p:transition spd="med" p14:dur="700" advTm="15753">
        <p:fade/>
      </p:transition>
    </mc:Choice>
    <mc:Fallback xmlns="">
      <p:transition spd="med" advTm="1575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2000"/>
                                  </p:stCondLst>
                                  <p:childTnLst>
                                    <p:set>
                                      <p:cBhvr>
                                        <p:cTn id="15"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1" y="1066801"/>
            <a:ext cx="7321491" cy="2277547"/>
          </a:xfrm>
          <a:prstGeom prst="rect">
            <a:avLst/>
          </a:prstGeom>
          <a:noFill/>
        </p:spPr>
        <p:txBody>
          <a:bodyPr wrap="none" rtlCol="0">
            <a:spAutoFit/>
          </a:bodyPr>
          <a:lstStyle/>
          <a:p>
            <a:r>
              <a:rPr lang="en-US" sz="2800" dirty="0"/>
              <a:t>Let   F: K </a:t>
            </a:r>
            <a:r>
              <a:rPr lang="en-US" sz="2800" dirty="0">
                <a:sym typeface="Symbol" pitchFamily="18" charset="2"/>
              </a:rPr>
              <a:t> X    {0,1}</a:t>
            </a:r>
            <a:r>
              <a:rPr lang="en-US" sz="2800" baseline="30000" dirty="0">
                <a:sym typeface="Symbol" pitchFamily="18" charset="2"/>
              </a:rPr>
              <a:t>128</a:t>
            </a:r>
            <a:r>
              <a:rPr lang="en-US" sz="2800" dirty="0">
                <a:sym typeface="Symbol" pitchFamily="18" charset="2"/>
              </a:rPr>
              <a:t>   be </a:t>
            </a:r>
            <a:r>
              <a:rPr lang="en-US" sz="2800" dirty="0"/>
              <a:t> a secure PRF.</a:t>
            </a:r>
          </a:p>
          <a:p>
            <a:pPr>
              <a:spcBef>
                <a:spcPts val="1200"/>
              </a:spcBef>
            </a:pPr>
            <a:r>
              <a:rPr lang="en-US" sz="2800" dirty="0"/>
              <a:t>Is the following G a secure PRF?</a:t>
            </a:r>
          </a:p>
          <a:p>
            <a:pPr>
              <a:spcBef>
                <a:spcPts val="1200"/>
              </a:spcBef>
            </a:pPr>
            <a:endParaRPr lang="en-US" sz="2800" dirty="0"/>
          </a:p>
          <a:p>
            <a:pPr>
              <a:spcBef>
                <a:spcPts val="1200"/>
              </a:spcBef>
            </a:pPr>
            <a:r>
              <a:rPr lang="en-US" sz="2800" dirty="0"/>
              <a:t>		              G(k, x) =  </a:t>
            </a:r>
          </a:p>
        </p:txBody>
      </p:sp>
      <p:grpSp>
        <p:nvGrpSpPr>
          <p:cNvPr id="8" name="Group 7"/>
          <p:cNvGrpSpPr/>
          <p:nvPr/>
        </p:nvGrpSpPr>
        <p:grpSpPr>
          <a:xfrm>
            <a:off x="4724400" y="2514600"/>
            <a:ext cx="2828296" cy="1143000"/>
            <a:chOff x="3886200" y="1733550"/>
            <a:chExt cx="2828296" cy="1143000"/>
          </a:xfrm>
        </p:grpSpPr>
        <p:sp>
          <p:nvSpPr>
            <p:cNvPr id="5" name="Left Brace 4"/>
            <p:cNvSpPr/>
            <p:nvPr/>
          </p:nvSpPr>
          <p:spPr>
            <a:xfrm>
              <a:off x="3886200" y="1733550"/>
              <a:ext cx="304800" cy="11430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4117310" y="1733550"/>
              <a:ext cx="2597186" cy="1061829"/>
            </a:xfrm>
            <a:prstGeom prst="rect">
              <a:avLst/>
            </a:prstGeom>
            <a:noFill/>
          </p:spPr>
          <p:txBody>
            <a:bodyPr wrap="none" rtlCol="0">
              <a:spAutoFit/>
            </a:bodyPr>
            <a:lstStyle/>
            <a:p>
              <a:r>
                <a:rPr lang="en-US" sz="2400" dirty="0"/>
                <a:t>    0 </a:t>
              </a:r>
              <a:r>
                <a:rPr lang="en-US" sz="2400" baseline="30000" dirty="0"/>
                <a:t>128</a:t>
              </a:r>
              <a:r>
                <a:rPr lang="en-US" sz="2400" dirty="0"/>
                <a:t>    if   x=0</a:t>
              </a:r>
            </a:p>
            <a:p>
              <a:pPr>
                <a:spcBef>
                  <a:spcPts val="1800"/>
                </a:spcBef>
                <a:tabLst>
                  <a:tab pos="914400" algn="l"/>
                </a:tabLst>
              </a:pPr>
              <a:r>
                <a:rPr lang="en-US" sz="2400" dirty="0"/>
                <a:t>F(</a:t>
              </a:r>
              <a:r>
                <a:rPr lang="en-US" sz="2400" dirty="0" err="1"/>
                <a:t>k,x</a:t>
              </a:r>
              <a:r>
                <a:rPr lang="en-US" sz="2400" dirty="0"/>
                <a:t>)	  otherwise</a:t>
              </a:r>
            </a:p>
          </p:txBody>
        </p:sp>
      </p:grpSp>
      <p:sp>
        <p:nvSpPr>
          <p:cNvPr id="9" name="TextBox 8"/>
          <p:cNvSpPr txBox="1"/>
          <p:nvPr/>
        </p:nvSpPr>
        <p:spPr>
          <a:xfrm>
            <a:off x="1291394" y="4874566"/>
            <a:ext cx="7404591" cy="461665"/>
          </a:xfrm>
          <a:prstGeom prst="rect">
            <a:avLst/>
          </a:prstGeom>
          <a:noFill/>
        </p:spPr>
        <p:txBody>
          <a:bodyPr wrap="none" rtlCol="0">
            <a:spAutoFit/>
          </a:bodyPr>
          <a:lstStyle/>
          <a:p>
            <a:r>
              <a:rPr lang="en-US" sz="2400" dirty="0"/>
              <a:t>No, it is easy to distinguish G from a random function</a:t>
            </a:r>
          </a:p>
        </p:txBody>
      </p:sp>
      <p:sp>
        <p:nvSpPr>
          <p:cNvPr id="10" name="TextBox 9"/>
          <p:cNvSpPr txBox="1"/>
          <p:nvPr/>
        </p:nvSpPr>
        <p:spPr>
          <a:xfrm>
            <a:off x="1291393" y="5327301"/>
            <a:ext cx="5528052" cy="461665"/>
          </a:xfrm>
          <a:prstGeom prst="rect">
            <a:avLst/>
          </a:prstGeom>
          <a:noFill/>
        </p:spPr>
        <p:txBody>
          <a:bodyPr wrap="none" rtlCol="0">
            <a:spAutoFit/>
          </a:bodyPr>
          <a:lstStyle/>
          <a:p>
            <a:r>
              <a:rPr lang="en-US" sz="2400" dirty="0"/>
              <a:t>Yes, an attack on G would also break F</a:t>
            </a:r>
          </a:p>
        </p:txBody>
      </p:sp>
      <p:sp>
        <p:nvSpPr>
          <p:cNvPr id="11" name="TextBox 10"/>
          <p:cNvSpPr txBox="1"/>
          <p:nvPr/>
        </p:nvSpPr>
        <p:spPr>
          <a:xfrm>
            <a:off x="1287387" y="5784501"/>
            <a:ext cx="2323072" cy="461665"/>
          </a:xfrm>
          <a:prstGeom prst="rect">
            <a:avLst/>
          </a:prstGeom>
          <a:noFill/>
        </p:spPr>
        <p:txBody>
          <a:bodyPr wrap="none" rtlCol="0">
            <a:spAutoFit/>
          </a:bodyPr>
          <a:lstStyle/>
          <a:p>
            <a:r>
              <a:rPr lang="en-US" sz="2400" dirty="0"/>
              <a:t>It depends on F</a:t>
            </a:r>
          </a:p>
        </p:txBody>
      </p:sp>
    </p:spTree>
    <p:extLst>
      <p:ext uri="{BB962C8B-B14F-4D97-AF65-F5344CB8AC3E}">
        <p14:creationId xmlns:p14="http://schemas.microsoft.com/office/powerpoint/2010/main" val="2446227858"/>
      </p:ext>
    </p:extLst>
  </p:cSld>
  <p:clrMapOvr>
    <a:masterClrMapping/>
  </p:clrMapOvr>
  <mc:AlternateContent xmlns:mc="http://schemas.openxmlformats.org/markup-compatibility/2006" xmlns:p14="http://schemas.microsoft.com/office/powerpoint/2010/main">
    <mc:Choice Requires="p14">
      <p:transition spd="med" p14:dur="700" advTm="49082">
        <p:fade/>
      </p:transition>
    </mc:Choice>
    <mc:Fallback xmlns="">
      <p:transition spd="med" advTm="49082">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easy application:   PRF ⇒ PRG</a:t>
            </a:r>
          </a:p>
        </p:txBody>
      </p:sp>
      <p:sp>
        <p:nvSpPr>
          <p:cNvPr id="3" name="Content Placeholder 2"/>
          <p:cNvSpPr>
            <a:spLocks noGrp="1"/>
          </p:cNvSpPr>
          <p:nvPr>
            <p:ph idx="1"/>
          </p:nvPr>
        </p:nvSpPr>
        <p:spPr>
          <a:xfrm>
            <a:off x="304800" y="1905000"/>
            <a:ext cx="8686800" cy="4484914"/>
          </a:xfrm>
        </p:spPr>
        <p:txBody>
          <a:bodyPr>
            <a:normAutofit fontScale="92500" lnSpcReduction="10000"/>
          </a:bodyPr>
          <a:lstStyle/>
          <a:p>
            <a:pPr marL="0" indent="0">
              <a:buNone/>
            </a:pPr>
            <a:r>
              <a:rPr lang="en-US" dirty="0"/>
              <a:t>Let   F: K </a:t>
            </a:r>
            <a:r>
              <a:rPr lang="en-US" dirty="0">
                <a:sym typeface="Symbol" pitchFamily="18" charset="2"/>
              </a:rPr>
              <a:t> {0,1}</a:t>
            </a:r>
            <a:r>
              <a:rPr lang="en-US" baseline="30000" dirty="0">
                <a:sym typeface="Symbol" pitchFamily="18" charset="2"/>
              </a:rPr>
              <a:t>n</a:t>
            </a:r>
            <a:r>
              <a:rPr lang="en-US" dirty="0">
                <a:sym typeface="Symbol" pitchFamily="18" charset="2"/>
              </a:rPr>
              <a:t>  {0,1}</a:t>
            </a:r>
            <a:r>
              <a:rPr lang="en-US" baseline="30000" dirty="0">
                <a:sym typeface="Symbol" pitchFamily="18" charset="2"/>
              </a:rPr>
              <a:t>n</a:t>
            </a:r>
            <a:r>
              <a:rPr lang="en-US" dirty="0">
                <a:sym typeface="Symbol" pitchFamily="18" charset="2"/>
              </a:rPr>
              <a:t>   be </a:t>
            </a:r>
            <a:r>
              <a:rPr lang="en-US" dirty="0"/>
              <a:t> a secure PRF.</a:t>
            </a:r>
          </a:p>
          <a:p>
            <a:pPr marL="0" indent="0">
              <a:buNone/>
            </a:pPr>
            <a:endParaRPr lang="en-US" dirty="0"/>
          </a:p>
          <a:p>
            <a:pPr marL="0" indent="0">
              <a:buNone/>
            </a:pPr>
            <a:r>
              <a:rPr lang="en-US" dirty="0"/>
              <a:t>Then the following   G: K </a:t>
            </a:r>
            <a:r>
              <a:rPr lang="en-US" dirty="0">
                <a:sym typeface="Symbol" pitchFamily="18" charset="2"/>
              </a:rPr>
              <a:t> {0,1}</a:t>
            </a:r>
            <a:r>
              <a:rPr lang="en-US" baseline="30000" dirty="0" err="1">
                <a:sym typeface="Symbol" pitchFamily="18" charset="2"/>
              </a:rPr>
              <a:t>nt</a:t>
            </a:r>
            <a:r>
              <a:rPr lang="en-US" dirty="0">
                <a:sym typeface="Symbol" pitchFamily="18" charset="2"/>
              </a:rPr>
              <a:t>    is a secure PRG:</a:t>
            </a:r>
          </a:p>
          <a:p>
            <a:pPr marL="0" indent="0">
              <a:spcBef>
                <a:spcPts val="3000"/>
              </a:spcBef>
              <a:buNone/>
            </a:pPr>
            <a:r>
              <a:rPr lang="en-US" b="1" dirty="0">
                <a:solidFill>
                  <a:srgbClr val="002060"/>
                </a:solidFill>
                <a:sym typeface="Symbol" pitchFamily="18" charset="2"/>
              </a:rPr>
              <a:t>	G(k) =   F(k,0)  </a:t>
            </a:r>
            <a:r>
              <a:rPr lang="en-US" sz="3200" b="1" dirty="0" err="1">
                <a:solidFill>
                  <a:srgbClr val="002060"/>
                </a:solidFill>
                <a:sym typeface="Symbol" pitchFamily="18" charset="2"/>
              </a:rPr>
              <a:t>ll</a:t>
            </a:r>
            <a:r>
              <a:rPr lang="en-US" b="1" dirty="0">
                <a:solidFill>
                  <a:srgbClr val="002060"/>
                </a:solidFill>
                <a:sym typeface="Symbol" pitchFamily="18" charset="2"/>
              </a:rPr>
              <a:t>  F(k,1)  </a:t>
            </a:r>
            <a:r>
              <a:rPr lang="en-US" sz="3200" b="1" dirty="0" err="1">
                <a:solidFill>
                  <a:srgbClr val="002060"/>
                </a:solidFill>
                <a:sym typeface="Symbol" pitchFamily="18" charset="2"/>
              </a:rPr>
              <a:t>ll</a:t>
            </a:r>
            <a:r>
              <a:rPr lang="en-US" b="1" dirty="0">
                <a:solidFill>
                  <a:srgbClr val="002060"/>
                </a:solidFill>
                <a:sym typeface="Symbol" pitchFamily="18" charset="2"/>
              </a:rPr>
              <a:t>  </a:t>
            </a:r>
            <a:r>
              <a:rPr lang="en-US" b="1" dirty="0">
                <a:solidFill>
                  <a:srgbClr val="002060"/>
                </a:solidFill>
              </a:rPr>
              <a:t>⋯  </a:t>
            </a:r>
            <a:r>
              <a:rPr lang="en-US" sz="3200" b="1" dirty="0" err="1">
                <a:solidFill>
                  <a:srgbClr val="002060"/>
                </a:solidFill>
              </a:rPr>
              <a:t>ll</a:t>
            </a:r>
            <a:r>
              <a:rPr lang="en-US" b="1" dirty="0">
                <a:solidFill>
                  <a:srgbClr val="002060"/>
                </a:solidFill>
              </a:rPr>
              <a:t>  F(k,t-1)</a:t>
            </a:r>
          </a:p>
          <a:p>
            <a:pPr marL="0" indent="0">
              <a:spcBef>
                <a:spcPts val="3000"/>
              </a:spcBef>
              <a:buNone/>
            </a:pPr>
            <a:r>
              <a:rPr lang="en-US" b="1" dirty="0">
                <a:solidFill>
                  <a:srgbClr val="00B050"/>
                </a:solidFill>
              </a:rPr>
              <a:t>Key property:    parallelizable</a:t>
            </a:r>
          </a:p>
          <a:p>
            <a:pPr marL="0" indent="0">
              <a:spcBef>
                <a:spcPts val="3000"/>
              </a:spcBef>
              <a:buNone/>
            </a:pPr>
            <a:r>
              <a:rPr lang="en-US" dirty="0"/>
              <a:t>Security from PRF property:   F(k,</a:t>
            </a:r>
            <a:r>
              <a:rPr lang="en-US" b="1" dirty="0">
                <a:sym typeface="Symbol" pitchFamily="18" charset="2"/>
              </a:rPr>
              <a:t> </a:t>
            </a:r>
            <a:r>
              <a:rPr lang="en-US" dirty="0">
                <a:sym typeface="Symbol" pitchFamily="18" charset="2"/>
              </a:rPr>
              <a:t>)  indistinguishable from random function f(</a:t>
            </a:r>
            <a:r>
              <a:rPr lang="en-US" b="1" dirty="0">
                <a:sym typeface="Symbol" pitchFamily="18" charset="2"/>
              </a:rPr>
              <a:t></a:t>
            </a:r>
            <a:r>
              <a:rPr lang="en-US" dirty="0">
                <a:sym typeface="Symbol" pitchFamily="18" charset="2"/>
              </a:rPr>
              <a:t>), therefore the output G(k) is also indistinguishable as well</a:t>
            </a:r>
            <a:endParaRPr lang="en-US" dirty="0"/>
          </a:p>
          <a:p>
            <a:pPr marL="0" indent="0">
              <a:buNone/>
            </a:pPr>
            <a:endParaRPr lang="en-US" dirty="0"/>
          </a:p>
          <a:p>
            <a:endParaRPr lang="en-US" dirty="0"/>
          </a:p>
        </p:txBody>
      </p:sp>
    </p:spTree>
    <p:custDataLst>
      <p:tags r:id="rId1"/>
    </p:custDataLst>
    <p:extLst>
      <p:ext uri="{BB962C8B-B14F-4D97-AF65-F5344CB8AC3E}">
        <p14:creationId xmlns:p14="http://schemas.microsoft.com/office/powerpoint/2010/main" val="155652544"/>
      </p:ext>
    </p:extLst>
  </p:cSld>
  <p:clrMapOvr>
    <a:masterClrMapping/>
  </p:clrMapOvr>
  <mc:AlternateContent xmlns:mc="http://schemas.openxmlformats.org/markup-compatibility/2006" xmlns:p14="http://schemas.microsoft.com/office/powerpoint/2010/main">
    <mc:Choice Requires="p14">
      <p:transition spd="med" p14:dur="700" advTm="171674">
        <p:fade/>
      </p:transition>
    </mc:Choice>
    <mc:Fallback xmlns="">
      <p:transition spd="med" advTm="17167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328" y="3283682"/>
            <a:ext cx="7237465" cy="980194"/>
          </a:xfrm>
        </p:spPr>
        <p:txBody>
          <a:bodyPr/>
          <a:lstStyle/>
          <a:p>
            <a:r>
              <a:rPr lang="fr-FR" dirty="0"/>
              <a:t>Block </a:t>
            </a:r>
            <a:r>
              <a:rPr lang="fr-FR" dirty="0" err="1"/>
              <a:t>Cipher</a:t>
            </a:r>
            <a:r>
              <a:rPr lang="fr-FR" dirty="0"/>
              <a:t> – Design </a:t>
            </a:r>
            <a:r>
              <a:rPr lang="fr-FR" dirty="0" err="1"/>
              <a:t>Principles</a:t>
            </a:r>
            <a:r>
              <a:rPr lang="fr-FR" dirty="0"/>
              <a:t/>
            </a:r>
            <a:br>
              <a:rPr lang="fr-FR" dirty="0"/>
            </a:br>
            <a:endParaRPr lang="fr-FR" dirty="0"/>
          </a:p>
        </p:txBody>
      </p:sp>
      <p:sp>
        <p:nvSpPr>
          <p:cNvPr id="4" name="Subtitle 2"/>
          <p:cNvSpPr txBox="1">
            <a:spLocks/>
          </p:cNvSpPr>
          <p:nvPr/>
        </p:nvSpPr>
        <p:spPr>
          <a:xfrm>
            <a:off x="632927" y="4107208"/>
            <a:ext cx="4987877" cy="1456684"/>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800" b="0" i="0" kern="1200">
                <a:solidFill>
                  <a:schemeClr val="bg1"/>
                </a:solidFill>
                <a:latin typeface="Arial" charset="0"/>
                <a:ea typeface="Arial" charset="0"/>
                <a:cs typeface="Arial" charset="0"/>
              </a:defRPr>
            </a:lvl1pPr>
            <a:lvl2pPr marL="457200" indent="0" algn="ctr" defTabSz="457200" rtl="0" eaLnBrk="1" latinLnBrk="0" hangingPunct="1">
              <a:spcBef>
                <a:spcPct val="20000"/>
              </a:spcBef>
              <a:buFont typeface="Arial"/>
              <a:buNone/>
              <a:defRPr sz="2400" b="0" i="0" kern="1200">
                <a:solidFill>
                  <a:schemeClr val="tx1">
                    <a:tint val="75000"/>
                  </a:schemeClr>
                </a:solidFill>
                <a:latin typeface="Arial" charset="0"/>
                <a:ea typeface="Arial" charset="0"/>
                <a:cs typeface="Arial" charset="0"/>
              </a:defRPr>
            </a:lvl2pPr>
            <a:lvl3pPr marL="914400" indent="0" algn="ctr" defTabSz="457200" rtl="0" eaLnBrk="1" latinLnBrk="0" hangingPunct="1">
              <a:spcBef>
                <a:spcPct val="20000"/>
              </a:spcBef>
              <a:buFont typeface="Arial"/>
              <a:buNone/>
              <a:defRPr sz="2000" b="0" i="0" kern="1200">
                <a:solidFill>
                  <a:schemeClr val="tx1">
                    <a:tint val="75000"/>
                  </a:schemeClr>
                </a:solidFill>
                <a:latin typeface="Arial" charset="0"/>
                <a:ea typeface="Arial" charset="0"/>
                <a:cs typeface="Arial" charset="0"/>
              </a:defRPr>
            </a:lvl3pPr>
            <a:lvl4pPr marL="1371600" indent="0" algn="ctr" defTabSz="457200" rtl="0" eaLnBrk="1" latinLnBrk="0" hangingPunct="1">
              <a:spcBef>
                <a:spcPct val="20000"/>
              </a:spcBef>
              <a:buFont typeface="Arial"/>
              <a:buNone/>
              <a:defRPr sz="1800" b="0" i="0" kern="1200">
                <a:solidFill>
                  <a:schemeClr val="tx1">
                    <a:tint val="75000"/>
                  </a:schemeClr>
                </a:solidFill>
                <a:latin typeface="Arial" charset="0"/>
                <a:ea typeface="Arial" charset="0"/>
                <a:cs typeface="Arial" charset="0"/>
              </a:defRPr>
            </a:lvl4pPr>
            <a:lvl5pPr marL="1828800" indent="0" algn="ctr" defTabSz="457200" rtl="0" eaLnBrk="1" latinLnBrk="0" hangingPunct="1">
              <a:spcBef>
                <a:spcPct val="20000"/>
              </a:spcBef>
              <a:buFont typeface="Arial"/>
              <a:buNone/>
              <a:defRPr sz="1800" b="0" i="0" kern="1200">
                <a:solidFill>
                  <a:schemeClr val="tx1">
                    <a:tint val="75000"/>
                  </a:schemeClr>
                </a:solidFill>
                <a:latin typeface="Arial" charset="0"/>
                <a:ea typeface="Arial" charset="0"/>
                <a:cs typeface="Arial" charset="0"/>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3348574489"/>
      </p:ext>
    </p:extLst>
  </p:cSld>
  <p:clrMapOvr>
    <a:masterClrMapping/>
  </p:clrMapOvr>
  <mc:AlternateContent xmlns:mc="http://schemas.openxmlformats.org/markup-compatibility/2006" xmlns:p14="http://schemas.microsoft.com/office/powerpoint/2010/main">
    <mc:Choice Requires="p14">
      <p:transition spd="med" p14:dur="700" advTm="19448">
        <p:fade/>
      </p:transition>
    </mc:Choice>
    <mc:Fallback xmlns="">
      <p:transition spd="med" advTm="19448">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Confusion  - Relationship between plain &amp; cipher text is obscured. </a:t>
            </a:r>
          </a:p>
          <a:p>
            <a:pPr lvl="1"/>
            <a:r>
              <a:rPr lang="en-US" dirty="0"/>
              <a:t>Ex. Substitution table  </a:t>
            </a:r>
          </a:p>
          <a:p>
            <a:pPr lvl="1"/>
            <a:endParaRPr lang="en-US" dirty="0"/>
          </a:p>
          <a:p>
            <a:r>
              <a:rPr lang="en-US" dirty="0"/>
              <a:t>Diffusion – the influence of each plaintext bit is spread over many cipher text (avalanche effect)</a:t>
            </a:r>
          </a:p>
          <a:p>
            <a:pPr lvl="1"/>
            <a:r>
              <a:rPr lang="en-US" dirty="0"/>
              <a:t>Ex permutation, let’s see a brief example</a:t>
            </a:r>
          </a:p>
          <a:p>
            <a:pPr lvl="1"/>
            <a:endParaRPr lang="en-US" dirty="0"/>
          </a:p>
          <a:p>
            <a:r>
              <a:rPr lang="en-US" dirty="0"/>
              <a:t>Non-linearity – resistant to linear cryptanalysis</a:t>
            </a:r>
          </a:p>
          <a:p>
            <a:endParaRPr lang="en-US" dirty="0"/>
          </a:p>
          <a:p>
            <a:r>
              <a:rPr lang="en-US" dirty="0"/>
              <a:t>Combine into multiple rounds</a:t>
            </a:r>
          </a:p>
        </p:txBody>
      </p:sp>
      <p:sp>
        <p:nvSpPr>
          <p:cNvPr id="3" name="Title 2"/>
          <p:cNvSpPr>
            <a:spLocks noGrp="1"/>
          </p:cNvSpPr>
          <p:nvPr>
            <p:ph type="title"/>
          </p:nvPr>
        </p:nvSpPr>
        <p:spPr/>
        <p:txBody>
          <a:bodyPr/>
          <a:lstStyle/>
          <a:p>
            <a:r>
              <a:rPr lang="en-US" dirty="0"/>
              <a:t>General Design Principles </a:t>
            </a:r>
          </a:p>
        </p:txBody>
      </p:sp>
    </p:spTree>
    <p:extLst>
      <p:ext uri="{BB962C8B-B14F-4D97-AF65-F5344CB8AC3E}">
        <p14:creationId xmlns:p14="http://schemas.microsoft.com/office/powerpoint/2010/main" val="7684851"/>
      </p:ext>
    </p:extLst>
  </p:cSld>
  <p:clrMapOvr>
    <a:masterClrMapping/>
  </p:clrMapOvr>
  <mc:AlternateContent xmlns:mc="http://schemas.openxmlformats.org/markup-compatibility/2006" xmlns:p14="http://schemas.microsoft.com/office/powerpoint/2010/main">
    <mc:Choice Requires="p14">
      <p:transition spd="med" p14:dur="700" advTm="91477">
        <p:fade/>
      </p:transition>
    </mc:Choice>
    <mc:Fallback xmlns="">
      <p:transition spd="med" advTm="91477">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normAutofit/>
          </a:bodyPr>
          <a:lstStyle/>
          <a:p>
            <a:r>
              <a:rPr lang="en-US" dirty="0"/>
              <a:t>The Data Encryption Standard (DES)</a:t>
            </a:r>
          </a:p>
        </p:txBody>
      </p:sp>
      <p:sp>
        <p:nvSpPr>
          <p:cNvPr id="3" name="Content Placeholder 2"/>
          <p:cNvSpPr>
            <a:spLocks noGrp="1"/>
          </p:cNvSpPr>
          <p:nvPr>
            <p:ph idx="1"/>
          </p:nvPr>
        </p:nvSpPr>
        <p:spPr>
          <a:xfrm>
            <a:off x="457200" y="1794933"/>
            <a:ext cx="8686800" cy="4324350"/>
          </a:xfrm>
        </p:spPr>
        <p:txBody>
          <a:bodyPr>
            <a:normAutofit fontScale="92500" lnSpcReduction="10000"/>
          </a:bodyPr>
          <a:lstStyle/>
          <a:p>
            <a:r>
              <a:rPr lang="en-US" dirty="0"/>
              <a:t>Early 1970s:   Horst </a:t>
            </a:r>
            <a:r>
              <a:rPr lang="en-US" dirty="0" err="1"/>
              <a:t>Feistel</a:t>
            </a:r>
            <a:r>
              <a:rPr lang="en-US" dirty="0"/>
              <a:t> designs Lucifer at IBM</a:t>
            </a:r>
          </a:p>
          <a:p>
            <a:pPr marL="0" indent="0">
              <a:buNone/>
            </a:pPr>
            <a:r>
              <a:rPr lang="en-US" dirty="0"/>
              <a:t>		key-</a:t>
            </a:r>
            <a:r>
              <a:rPr lang="en-US" dirty="0" err="1"/>
              <a:t>len</a:t>
            </a:r>
            <a:r>
              <a:rPr lang="en-US" dirty="0"/>
              <a:t> = 128 bits  ;   block-</a:t>
            </a:r>
            <a:r>
              <a:rPr lang="en-US" dirty="0" err="1"/>
              <a:t>len</a:t>
            </a:r>
            <a:r>
              <a:rPr lang="en-US" dirty="0"/>
              <a:t> = 128 bits</a:t>
            </a:r>
          </a:p>
          <a:p>
            <a:pPr>
              <a:spcBef>
                <a:spcPts val="1176"/>
              </a:spcBef>
            </a:pPr>
            <a:r>
              <a:rPr lang="en-US" dirty="0"/>
              <a:t>1973:   NBS asks for block cipher proposals.   </a:t>
            </a:r>
            <a:br>
              <a:rPr lang="en-US" dirty="0"/>
            </a:br>
            <a:r>
              <a:rPr lang="en-US" dirty="0"/>
              <a:t>		IBM submits variant of Lucifer.</a:t>
            </a:r>
          </a:p>
          <a:p>
            <a:pPr>
              <a:spcBef>
                <a:spcPts val="624"/>
              </a:spcBef>
            </a:pPr>
            <a:r>
              <a:rPr lang="en-US" dirty="0"/>
              <a:t>1976:  NBS adopts DES as a federal standard</a:t>
            </a:r>
          </a:p>
          <a:p>
            <a:pPr marL="0" indent="0">
              <a:buNone/>
            </a:pPr>
            <a:r>
              <a:rPr lang="en-US" dirty="0"/>
              <a:t>		key-</a:t>
            </a:r>
            <a:r>
              <a:rPr lang="en-US" dirty="0" err="1"/>
              <a:t>len</a:t>
            </a:r>
            <a:r>
              <a:rPr lang="en-US" dirty="0"/>
              <a:t> = 56 bits  ;   block-</a:t>
            </a:r>
            <a:r>
              <a:rPr lang="en-US" dirty="0" err="1"/>
              <a:t>len</a:t>
            </a:r>
            <a:r>
              <a:rPr lang="en-US" dirty="0"/>
              <a:t> = 64 bits</a:t>
            </a:r>
          </a:p>
          <a:p>
            <a:pPr>
              <a:spcBef>
                <a:spcPts val="1176"/>
              </a:spcBef>
            </a:pPr>
            <a:r>
              <a:rPr lang="en-US" dirty="0"/>
              <a:t>1997:  DES broken by exhaustive search</a:t>
            </a:r>
          </a:p>
          <a:p>
            <a:pPr>
              <a:spcBef>
                <a:spcPts val="1176"/>
              </a:spcBef>
            </a:pPr>
            <a:r>
              <a:rPr lang="en-US" dirty="0"/>
              <a:t>2000:  NIST adopts </a:t>
            </a:r>
            <a:r>
              <a:rPr lang="en-US" dirty="0" err="1"/>
              <a:t>Rijndael</a:t>
            </a:r>
            <a:r>
              <a:rPr lang="en-US" dirty="0"/>
              <a:t> as AES to replace DES</a:t>
            </a:r>
          </a:p>
          <a:p>
            <a:pPr marL="0" indent="0">
              <a:spcBef>
                <a:spcPts val="1776"/>
              </a:spcBef>
              <a:buNone/>
            </a:pPr>
            <a:r>
              <a:rPr lang="en-US" dirty="0"/>
              <a:t>Widely deployed in banking (ACH) and commerce</a:t>
            </a:r>
          </a:p>
          <a:p>
            <a:pPr marL="0" indent="0">
              <a:buNone/>
            </a:pPr>
            <a:endParaRPr lang="en-US" dirty="0"/>
          </a:p>
        </p:txBody>
      </p:sp>
    </p:spTree>
    <p:custDataLst>
      <p:tags r:id="rId1"/>
    </p:custDataLst>
    <p:extLst>
      <p:ext uri="{BB962C8B-B14F-4D97-AF65-F5344CB8AC3E}">
        <p14:creationId xmlns:p14="http://schemas.microsoft.com/office/powerpoint/2010/main" val="2881988674"/>
      </p:ext>
    </p:extLst>
  </p:cSld>
  <p:clrMapOvr>
    <a:masterClrMapping/>
  </p:clrMapOvr>
  <mc:AlternateContent xmlns:mc="http://schemas.openxmlformats.org/markup-compatibility/2006" xmlns:p14="http://schemas.microsoft.com/office/powerpoint/2010/main">
    <mc:Choice Requires="p14">
      <p:transition spd="med" p14:dur="700" advTm="119872">
        <p:fade/>
      </p:transition>
    </mc:Choice>
    <mc:Fallback xmlns="">
      <p:transition spd="med" advTm="11987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  core idea – </a:t>
            </a:r>
            <a:r>
              <a:rPr lang="en-US" dirty="0" err="1"/>
              <a:t>Feistel</a:t>
            </a:r>
            <a:r>
              <a:rPr lang="en-US" dirty="0"/>
              <a:t> Network</a:t>
            </a:r>
          </a:p>
        </p:txBody>
      </p:sp>
      <p:sp>
        <p:nvSpPr>
          <p:cNvPr id="3" name="Content Placeholder 2"/>
          <p:cNvSpPr>
            <a:spLocks noGrp="1"/>
          </p:cNvSpPr>
          <p:nvPr>
            <p:ph idx="1"/>
          </p:nvPr>
        </p:nvSpPr>
        <p:spPr>
          <a:xfrm>
            <a:off x="457200" y="1905000"/>
            <a:ext cx="8229600" cy="1219200"/>
          </a:xfrm>
        </p:spPr>
        <p:txBody>
          <a:bodyPr>
            <a:normAutofit fontScale="92500"/>
          </a:bodyPr>
          <a:lstStyle/>
          <a:p>
            <a:pPr marL="0" indent="0">
              <a:buNone/>
            </a:pPr>
            <a:r>
              <a:rPr lang="en-US" dirty="0"/>
              <a:t>Given functions    f</a:t>
            </a:r>
            <a:r>
              <a:rPr lang="en-US" baseline="-25000" dirty="0"/>
              <a:t>1</a:t>
            </a:r>
            <a:r>
              <a:rPr lang="en-US" dirty="0"/>
              <a:t>, …, </a:t>
            </a:r>
            <a:r>
              <a:rPr lang="en-US" dirty="0" err="1"/>
              <a:t>f</a:t>
            </a:r>
            <a:r>
              <a:rPr lang="en-US" baseline="-25000" dirty="0" err="1"/>
              <a:t>d</a:t>
            </a:r>
            <a:r>
              <a:rPr lang="en-US" dirty="0"/>
              <a:t>:   {0,1}</a:t>
            </a:r>
            <a:r>
              <a:rPr lang="en-US" baseline="30000" dirty="0"/>
              <a:t>n</a:t>
            </a:r>
            <a:r>
              <a:rPr lang="en-US" dirty="0"/>
              <a:t>  ⟶  {0,1}</a:t>
            </a:r>
            <a:r>
              <a:rPr lang="en-US" baseline="30000" dirty="0"/>
              <a:t>n</a:t>
            </a:r>
            <a:r>
              <a:rPr lang="en-US" dirty="0"/>
              <a:t>    </a:t>
            </a:r>
          </a:p>
          <a:p>
            <a:pPr marL="0" indent="0">
              <a:spcBef>
                <a:spcPts val="2376"/>
              </a:spcBef>
              <a:buNone/>
            </a:pPr>
            <a:r>
              <a:rPr lang="en-US" dirty="0"/>
              <a:t>Goal:    build invertible function   F: {0,1}</a:t>
            </a:r>
            <a:r>
              <a:rPr lang="en-US" baseline="30000" dirty="0"/>
              <a:t>2n</a:t>
            </a:r>
            <a:r>
              <a:rPr lang="en-US" dirty="0"/>
              <a:t>  ⟶  {0,1}</a:t>
            </a:r>
            <a:r>
              <a:rPr lang="en-US" baseline="30000" dirty="0"/>
              <a:t>2n</a:t>
            </a:r>
            <a:r>
              <a:rPr lang="en-US" dirty="0"/>
              <a:t> </a:t>
            </a:r>
          </a:p>
        </p:txBody>
      </p:sp>
      <p:grpSp>
        <p:nvGrpSpPr>
          <p:cNvPr id="17" name="Group 16"/>
          <p:cNvGrpSpPr/>
          <p:nvPr/>
        </p:nvGrpSpPr>
        <p:grpSpPr>
          <a:xfrm>
            <a:off x="609602" y="3276600"/>
            <a:ext cx="7848599" cy="1817132"/>
            <a:chOff x="609601" y="2419350"/>
            <a:chExt cx="7848599" cy="1817132"/>
          </a:xfrm>
        </p:grpSpPr>
        <p:sp>
          <p:nvSpPr>
            <p:cNvPr id="11" name="TextBox 10"/>
            <p:cNvSpPr txBox="1"/>
            <p:nvPr/>
          </p:nvSpPr>
          <p:spPr>
            <a:xfrm>
              <a:off x="774333" y="3867150"/>
              <a:ext cx="684803" cy="369332"/>
            </a:xfrm>
            <a:prstGeom prst="rect">
              <a:avLst/>
            </a:prstGeom>
            <a:noFill/>
          </p:spPr>
          <p:txBody>
            <a:bodyPr wrap="none" rtlCol="0">
              <a:spAutoFit/>
            </a:bodyPr>
            <a:lstStyle/>
            <a:p>
              <a:r>
                <a:rPr lang="en-US" dirty="0"/>
                <a:t>input</a:t>
              </a:r>
            </a:p>
          </p:txBody>
        </p:sp>
        <p:sp>
          <p:nvSpPr>
            <p:cNvPr id="63" name="TextBox 62"/>
            <p:cNvSpPr txBox="1"/>
            <p:nvPr/>
          </p:nvSpPr>
          <p:spPr>
            <a:xfrm>
              <a:off x="7632333" y="3867150"/>
              <a:ext cx="825867" cy="369332"/>
            </a:xfrm>
            <a:prstGeom prst="rect">
              <a:avLst/>
            </a:prstGeom>
            <a:noFill/>
          </p:spPr>
          <p:txBody>
            <a:bodyPr wrap="none" rtlCol="0">
              <a:spAutoFit/>
            </a:bodyPr>
            <a:lstStyle/>
            <a:p>
              <a:r>
                <a:rPr lang="en-US" dirty="0"/>
                <a:t>output</a:t>
              </a:r>
            </a:p>
          </p:txBody>
        </p:sp>
        <p:sp>
          <p:nvSpPr>
            <p:cNvPr id="51" name="Rectangle 50"/>
            <p:cNvSpPr/>
            <p:nvPr/>
          </p:nvSpPr>
          <p:spPr>
            <a:xfrm>
              <a:off x="60960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d-1</a:t>
              </a:r>
            </a:p>
          </p:txBody>
        </p:sp>
        <p:sp>
          <p:nvSpPr>
            <p:cNvPr id="52" name="Rectangle 51"/>
            <p:cNvSpPr/>
            <p:nvPr/>
          </p:nvSpPr>
          <p:spPr>
            <a:xfrm>
              <a:off x="60960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d-1</a:t>
              </a:r>
            </a:p>
          </p:txBody>
        </p:sp>
        <p:sp>
          <p:nvSpPr>
            <p:cNvPr id="62" name="Rectangle 61"/>
            <p:cNvSpPr/>
            <p:nvPr/>
          </p:nvSpPr>
          <p:spPr>
            <a:xfrm>
              <a:off x="77724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d</a:t>
              </a:r>
            </a:p>
          </p:txBody>
        </p:sp>
        <p:sp>
          <p:nvSpPr>
            <p:cNvPr id="65" name="Rectangle 64"/>
            <p:cNvSpPr/>
            <p:nvPr/>
          </p:nvSpPr>
          <p:spPr>
            <a:xfrm>
              <a:off x="77724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a:solidFill>
                    <a:srgbClr val="0000FF"/>
                  </a:solidFill>
                </a:rPr>
                <a:t>L</a:t>
              </a:r>
              <a:r>
                <a:rPr lang="en-US" baseline="-25000" dirty="0" err="1">
                  <a:solidFill>
                    <a:srgbClr val="0000FF"/>
                  </a:solidFill>
                </a:rPr>
                <a:t>d</a:t>
              </a:r>
              <a:endParaRPr lang="en-US" baseline="-25000" dirty="0">
                <a:solidFill>
                  <a:srgbClr val="0000FF"/>
                </a:solidFill>
              </a:endParaRPr>
            </a:p>
          </p:txBody>
        </p:sp>
        <p:sp>
          <p:nvSpPr>
            <p:cNvPr id="66" name="Rectangle 65"/>
            <p:cNvSpPr/>
            <p:nvPr/>
          </p:nvSpPr>
          <p:spPr>
            <a:xfrm>
              <a:off x="914400" y="2495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0</a:t>
              </a:r>
            </a:p>
          </p:txBody>
        </p:sp>
        <p:sp>
          <p:nvSpPr>
            <p:cNvPr id="67" name="Rectangle 66"/>
            <p:cNvSpPr/>
            <p:nvPr/>
          </p:nvSpPr>
          <p:spPr>
            <a:xfrm>
              <a:off x="914400" y="31813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0</a:t>
              </a:r>
            </a:p>
          </p:txBody>
        </p:sp>
        <p:sp>
          <p:nvSpPr>
            <p:cNvPr id="68" name="TextBox 67"/>
            <p:cNvSpPr txBox="1"/>
            <p:nvPr/>
          </p:nvSpPr>
          <p:spPr>
            <a:xfrm rot="5400000">
              <a:off x="444296" y="2596322"/>
              <a:ext cx="723275" cy="369332"/>
            </a:xfrm>
            <a:prstGeom prst="rect">
              <a:avLst/>
            </a:prstGeom>
            <a:noFill/>
          </p:spPr>
          <p:txBody>
            <a:bodyPr wrap="none" rtlCol="0">
              <a:spAutoFit/>
            </a:bodyPr>
            <a:lstStyle/>
            <a:p>
              <a:r>
                <a:rPr lang="en-US" dirty="0"/>
                <a:t>n-bits</a:t>
              </a:r>
            </a:p>
          </p:txBody>
        </p:sp>
        <p:sp>
          <p:nvSpPr>
            <p:cNvPr id="69" name="TextBox 68"/>
            <p:cNvSpPr txBox="1"/>
            <p:nvPr/>
          </p:nvSpPr>
          <p:spPr>
            <a:xfrm rot="5400000">
              <a:off x="432629" y="3397046"/>
              <a:ext cx="723275" cy="369332"/>
            </a:xfrm>
            <a:prstGeom prst="rect">
              <a:avLst/>
            </a:prstGeom>
            <a:noFill/>
          </p:spPr>
          <p:txBody>
            <a:bodyPr wrap="none" rtlCol="0">
              <a:spAutoFit/>
            </a:bodyPr>
            <a:lstStyle/>
            <a:p>
              <a:r>
                <a:rPr lang="en-US" dirty="0"/>
                <a:t>n-bits</a:t>
              </a:r>
            </a:p>
          </p:txBody>
        </p:sp>
        <p:sp>
          <p:nvSpPr>
            <p:cNvPr id="70" name="Rectangle 69"/>
            <p:cNvSpPr/>
            <p:nvPr/>
          </p:nvSpPr>
          <p:spPr>
            <a:xfrm>
              <a:off x="25908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1</a:t>
              </a:r>
            </a:p>
          </p:txBody>
        </p:sp>
        <p:sp>
          <p:nvSpPr>
            <p:cNvPr id="71" name="Rectangle 70"/>
            <p:cNvSpPr/>
            <p:nvPr/>
          </p:nvSpPr>
          <p:spPr>
            <a:xfrm>
              <a:off x="25908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1</a:t>
              </a:r>
            </a:p>
          </p:txBody>
        </p:sp>
        <p:sp>
          <p:nvSpPr>
            <p:cNvPr id="72" name="TextBox 71"/>
            <p:cNvSpPr txBox="1"/>
            <p:nvPr/>
          </p:nvSpPr>
          <p:spPr>
            <a:xfrm flipV="1">
              <a:off x="1600200" y="3470017"/>
              <a:ext cx="338554" cy="461665"/>
            </a:xfrm>
            <a:prstGeom prst="rect">
              <a:avLst/>
            </a:prstGeom>
            <a:noFill/>
          </p:spPr>
          <p:txBody>
            <a:bodyPr wrap="none" rtlCol="0">
              <a:spAutoFit/>
            </a:bodyPr>
            <a:lstStyle/>
            <a:p>
              <a:r>
                <a:rPr lang="en-US" sz="2400" dirty="0"/>
                <a:t>⊕</a:t>
              </a:r>
            </a:p>
          </p:txBody>
        </p:sp>
        <p:cxnSp>
          <p:nvCxnSpPr>
            <p:cNvPr id="73" name="Straight Connector 72"/>
            <p:cNvCxnSpPr/>
            <p:nvPr/>
          </p:nvCxnSpPr>
          <p:spPr>
            <a:xfrm flipV="1">
              <a:off x="1295400" y="27080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V="1">
              <a:off x="1295400" y="36986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Straight Connector 74"/>
            <p:cNvCxnSpPr>
              <a:stCxn id="72" idx="3"/>
            </p:cNvCxnSpPr>
            <p:nvPr/>
          </p:nvCxnSpPr>
          <p:spPr>
            <a:xfrm flipV="1">
              <a:off x="1938754" y="3698617"/>
              <a:ext cx="271046"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endCxn id="71" idx="1"/>
            </p:cNvCxnSpPr>
            <p:nvPr/>
          </p:nvCxnSpPr>
          <p:spPr>
            <a:xfrm flipV="1">
              <a:off x="2209800" y="28223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a:endCxn id="70" idx="1"/>
            </p:cNvCxnSpPr>
            <p:nvPr/>
          </p:nvCxnSpPr>
          <p:spPr>
            <a:xfrm>
              <a:off x="2209800" y="27080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8" name="Oval 77"/>
            <p:cNvSpPr/>
            <p:nvPr/>
          </p:nvSpPr>
          <p:spPr>
            <a:xfrm>
              <a:off x="1524000" y="29366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f</a:t>
              </a:r>
              <a:r>
                <a:rPr lang="en-US" baseline="-25000" dirty="0">
                  <a:solidFill>
                    <a:srgbClr val="0000FF"/>
                  </a:solidFill>
                </a:rPr>
                <a:t>1</a:t>
              </a:r>
            </a:p>
          </p:txBody>
        </p:sp>
        <p:cxnSp>
          <p:nvCxnSpPr>
            <p:cNvPr id="79" name="Straight Arrow Connector 78"/>
            <p:cNvCxnSpPr/>
            <p:nvPr/>
          </p:nvCxnSpPr>
          <p:spPr>
            <a:xfrm>
              <a:off x="1752600" y="27080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1752600" y="33176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1" name="Rectangle 80"/>
            <p:cNvSpPr/>
            <p:nvPr/>
          </p:nvSpPr>
          <p:spPr>
            <a:xfrm>
              <a:off x="42672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2</a:t>
              </a:r>
            </a:p>
          </p:txBody>
        </p:sp>
        <p:sp>
          <p:nvSpPr>
            <p:cNvPr id="82" name="Rectangle 81"/>
            <p:cNvSpPr/>
            <p:nvPr/>
          </p:nvSpPr>
          <p:spPr>
            <a:xfrm>
              <a:off x="42672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2</a:t>
              </a:r>
            </a:p>
          </p:txBody>
        </p:sp>
        <p:sp>
          <p:nvSpPr>
            <p:cNvPr id="83" name="TextBox 82"/>
            <p:cNvSpPr txBox="1"/>
            <p:nvPr/>
          </p:nvSpPr>
          <p:spPr>
            <a:xfrm flipV="1">
              <a:off x="3276600" y="3470017"/>
              <a:ext cx="338554" cy="461665"/>
            </a:xfrm>
            <a:prstGeom prst="rect">
              <a:avLst/>
            </a:prstGeom>
            <a:noFill/>
          </p:spPr>
          <p:txBody>
            <a:bodyPr wrap="none" rtlCol="0">
              <a:spAutoFit/>
            </a:bodyPr>
            <a:lstStyle/>
            <a:p>
              <a:r>
                <a:rPr lang="en-US" sz="2400" dirty="0"/>
                <a:t>⊕</a:t>
              </a:r>
            </a:p>
          </p:txBody>
        </p:sp>
        <p:cxnSp>
          <p:nvCxnSpPr>
            <p:cNvPr id="84" name="Straight Connector 83"/>
            <p:cNvCxnSpPr/>
            <p:nvPr/>
          </p:nvCxnSpPr>
          <p:spPr>
            <a:xfrm flipV="1">
              <a:off x="2971800" y="27080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flipV="1">
              <a:off x="2971800" y="36986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83" idx="3"/>
            </p:cNvCxnSpPr>
            <p:nvPr/>
          </p:nvCxnSpPr>
          <p:spPr>
            <a:xfrm flipV="1">
              <a:off x="3615154" y="3698617"/>
              <a:ext cx="271046"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a:endCxn id="82" idx="1"/>
            </p:cNvCxnSpPr>
            <p:nvPr/>
          </p:nvCxnSpPr>
          <p:spPr>
            <a:xfrm flipV="1">
              <a:off x="3886200" y="28223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endCxn id="81" idx="1"/>
            </p:cNvCxnSpPr>
            <p:nvPr/>
          </p:nvCxnSpPr>
          <p:spPr>
            <a:xfrm>
              <a:off x="3886200" y="27080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9" name="Oval 88"/>
            <p:cNvSpPr/>
            <p:nvPr/>
          </p:nvSpPr>
          <p:spPr>
            <a:xfrm>
              <a:off x="3200400" y="29366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f</a:t>
              </a:r>
              <a:r>
                <a:rPr lang="en-US" baseline="-25000" dirty="0">
                  <a:solidFill>
                    <a:srgbClr val="0000FF"/>
                  </a:solidFill>
                </a:rPr>
                <a:t>2</a:t>
              </a:r>
            </a:p>
          </p:txBody>
        </p:sp>
        <p:cxnSp>
          <p:nvCxnSpPr>
            <p:cNvPr id="90" name="Straight Arrow Connector 89"/>
            <p:cNvCxnSpPr/>
            <p:nvPr/>
          </p:nvCxnSpPr>
          <p:spPr>
            <a:xfrm>
              <a:off x="3429000" y="27080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3429000" y="33176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5181600" y="2876550"/>
              <a:ext cx="492443" cy="830997"/>
            </a:xfrm>
            <a:prstGeom prst="rect">
              <a:avLst/>
            </a:prstGeom>
            <a:noFill/>
          </p:spPr>
          <p:txBody>
            <a:bodyPr wrap="none" rtlCol="0">
              <a:spAutoFit/>
            </a:bodyPr>
            <a:lstStyle/>
            <a:p>
              <a:r>
                <a:rPr lang="en-US" sz="4800" b="1" dirty="0"/>
                <a:t>⋯</a:t>
              </a:r>
            </a:p>
          </p:txBody>
        </p:sp>
        <p:sp>
          <p:nvSpPr>
            <p:cNvPr id="93" name="TextBox 92"/>
            <p:cNvSpPr txBox="1"/>
            <p:nvPr/>
          </p:nvSpPr>
          <p:spPr>
            <a:xfrm flipV="1">
              <a:off x="6781800" y="3546217"/>
              <a:ext cx="338554" cy="461665"/>
            </a:xfrm>
            <a:prstGeom prst="rect">
              <a:avLst/>
            </a:prstGeom>
            <a:noFill/>
          </p:spPr>
          <p:txBody>
            <a:bodyPr wrap="none" rtlCol="0">
              <a:spAutoFit/>
            </a:bodyPr>
            <a:lstStyle/>
            <a:p>
              <a:r>
                <a:rPr lang="en-US" sz="2400" dirty="0"/>
                <a:t>⊕</a:t>
              </a:r>
            </a:p>
          </p:txBody>
        </p:sp>
        <p:cxnSp>
          <p:nvCxnSpPr>
            <p:cNvPr id="94" name="Straight Connector 93"/>
            <p:cNvCxnSpPr/>
            <p:nvPr/>
          </p:nvCxnSpPr>
          <p:spPr>
            <a:xfrm flipV="1">
              <a:off x="6477000" y="27842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flipV="1">
              <a:off x="6477000" y="37748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93" idx="3"/>
            </p:cNvCxnSpPr>
            <p:nvPr/>
          </p:nvCxnSpPr>
          <p:spPr>
            <a:xfrm flipV="1">
              <a:off x="7120354" y="3774817"/>
              <a:ext cx="271046"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V="1">
              <a:off x="7391400" y="28985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7391400" y="27842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9" name="Oval 98"/>
            <p:cNvSpPr/>
            <p:nvPr/>
          </p:nvSpPr>
          <p:spPr>
            <a:xfrm>
              <a:off x="6705600" y="30128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a:solidFill>
                    <a:srgbClr val="0000FF"/>
                  </a:solidFill>
                </a:rPr>
                <a:t>f</a:t>
              </a:r>
              <a:r>
                <a:rPr lang="en-US" baseline="-25000" dirty="0" err="1">
                  <a:solidFill>
                    <a:srgbClr val="0000FF"/>
                  </a:solidFill>
                </a:rPr>
                <a:t>d</a:t>
              </a:r>
              <a:endParaRPr lang="en-US" baseline="-25000" dirty="0">
                <a:solidFill>
                  <a:srgbClr val="0000FF"/>
                </a:solidFill>
              </a:endParaRPr>
            </a:p>
          </p:txBody>
        </p:sp>
        <p:cxnSp>
          <p:nvCxnSpPr>
            <p:cNvPr id="100" name="Straight Arrow Connector 99"/>
            <p:cNvCxnSpPr/>
            <p:nvPr/>
          </p:nvCxnSpPr>
          <p:spPr>
            <a:xfrm>
              <a:off x="6934200" y="27842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p:nvPr/>
          </p:nvCxnSpPr>
          <p:spPr>
            <a:xfrm>
              <a:off x="6934200" y="33938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48966633"/>
      </p:ext>
    </p:extLst>
  </p:cSld>
  <p:clrMapOvr>
    <a:masterClrMapping/>
  </p:clrMapOvr>
  <mc:AlternateContent xmlns:mc="http://schemas.openxmlformats.org/markup-compatibility/2006" xmlns:p14="http://schemas.microsoft.com/office/powerpoint/2010/main">
    <mc:Choice Requires="p14">
      <p:transition spd="med" p14:dur="700" advTm="101278">
        <p:fade/>
      </p:transition>
    </mc:Choice>
    <mc:Fallback xmlns="">
      <p:transition spd="med" advTm="101278">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Caesar Cipher, Substitution Cipher</a:t>
            </a:r>
          </a:p>
          <a:p>
            <a:r>
              <a:rPr lang="en-US"/>
              <a:t>Frequency attack </a:t>
            </a:r>
          </a:p>
          <a:p>
            <a:r>
              <a:rPr lang="en-US"/>
              <a:t>Rotor Machine, </a:t>
            </a:r>
            <a:r>
              <a:rPr lang="en-US" err="1"/>
              <a:t>Egnima</a:t>
            </a:r>
            <a:r>
              <a:rPr lang="en-US"/>
              <a:t> Machine</a:t>
            </a:r>
          </a:p>
          <a:p>
            <a:r>
              <a:rPr lang="en-US"/>
              <a:t>XOR with uniform random variable</a:t>
            </a:r>
          </a:p>
          <a:p>
            <a:r>
              <a:rPr lang="en-US"/>
              <a:t>Perfect Secrecy - One time pad</a:t>
            </a:r>
          </a:p>
          <a:p>
            <a:r>
              <a:rPr lang="en-US"/>
              <a:t>Attack on Stream Cipher</a:t>
            </a:r>
          </a:p>
          <a:p>
            <a:pPr lvl="1"/>
            <a:r>
              <a:rPr lang="en-US" altLang="zh-CN"/>
              <a:t>T</a:t>
            </a:r>
            <a:r>
              <a:rPr lang="en-US"/>
              <a:t>wo time pad</a:t>
            </a:r>
          </a:p>
          <a:p>
            <a:pPr lvl="1"/>
            <a:r>
              <a:rPr lang="en-US"/>
              <a:t>Integrity attack</a:t>
            </a:r>
          </a:p>
        </p:txBody>
      </p:sp>
      <p:sp>
        <p:nvSpPr>
          <p:cNvPr id="3" name="Title 2"/>
          <p:cNvSpPr>
            <a:spLocks noGrp="1"/>
          </p:cNvSpPr>
          <p:nvPr>
            <p:ph type="title"/>
          </p:nvPr>
        </p:nvSpPr>
        <p:spPr>
          <a:xfrm>
            <a:off x="467202" y="437444"/>
            <a:ext cx="7573712" cy="980194"/>
          </a:xfrm>
        </p:spPr>
        <p:txBody>
          <a:bodyPr/>
          <a:lstStyle/>
          <a:p>
            <a:r>
              <a:rPr lang="en-US" altLang="zh-CN" dirty="0"/>
              <a:t>Previously in CSE 433</a:t>
            </a:r>
            <a:br>
              <a:rPr lang="en-US" altLang="zh-CN" dirty="0"/>
            </a:br>
            <a:r>
              <a:rPr lang="en-US" altLang="zh-CN" dirty="0"/>
              <a:t> – Classic and Stream Cipher</a:t>
            </a:r>
            <a:endParaRPr lang="en-US" dirty="0"/>
          </a:p>
        </p:txBody>
      </p:sp>
    </p:spTree>
    <p:extLst>
      <p:ext uri="{BB962C8B-B14F-4D97-AF65-F5344CB8AC3E}">
        <p14:creationId xmlns:p14="http://schemas.microsoft.com/office/powerpoint/2010/main" val="1229996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ontent Placeholder 46"/>
          <p:cNvSpPr>
            <a:spLocks noGrp="1"/>
          </p:cNvSpPr>
          <p:nvPr>
            <p:ph idx="1"/>
          </p:nvPr>
        </p:nvSpPr>
        <p:spPr>
          <a:xfrm>
            <a:off x="457200" y="3048000"/>
            <a:ext cx="8229600" cy="1371600"/>
          </a:xfrm>
        </p:spPr>
        <p:txBody>
          <a:bodyPr>
            <a:normAutofit fontScale="85000" lnSpcReduction="10000"/>
          </a:bodyPr>
          <a:lstStyle/>
          <a:p>
            <a:pPr marL="0" indent="0">
              <a:buNone/>
            </a:pPr>
            <a:r>
              <a:rPr lang="en-US" b="1" dirty="0"/>
              <a:t>Claim</a:t>
            </a:r>
            <a:r>
              <a:rPr lang="en-US" dirty="0"/>
              <a:t>:   for all    f</a:t>
            </a:r>
            <a:r>
              <a:rPr lang="en-US" baseline="-25000" dirty="0"/>
              <a:t>1</a:t>
            </a:r>
            <a:r>
              <a:rPr lang="en-US" dirty="0"/>
              <a:t>, …, </a:t>
            </a:r>
            <a:r>
              <a:rPr lang="en-US" dirty="0" err="1"/>
              <a:t>f</a:t>
            </a:r>
            <a:r>
              <a:rPr lang="en-US" baseline="-25000" dirty="0" err="1"/>
              <a:t>d</a:t>
            </a:r>
            <a:r>
              <a:rPr lang="en-US" dirty="0"/>
              <a:t>:   {0,1}</a:t>
            </a:r>
            <a:r>
              <a:rPr lang="en-US" baseline="30000" dirty="0"/>
              <a:t>n</a:t>
            </a:r>
            <a:r>
              <a:rPr lang="en-US" dirty="0"/>
              <a:t>  ⟶  {0,1}</a:t>
            </a:r>
            <a:r>
              <a:rPr lang="en-US" baseline="30000" dirty="0"/>
              <a:t>n</a:t>
            </a:r>
            <a:r>
              <a:rPr lang="en-US" dirty="0"/>
              <a:t> </a:t>
            </a:r>
          </a:p>
          <a:p>
            <a:pPr marL="0" indent="0">
              <a:buNone/>
            </a:pPr>
            <a:r>
              <a:rPr lang="en-US" dirty="0"/>
              <a:t>	</a:t>
            </a:r>
            <a:r>
              <a:rPr lang="en-US" dirty="0" err="1"/>
              <a:t>Feistel</a:t>
            </a:r>
            <a:r>
              <a:rPr lang="en-US" dirty="0"/>
              <a:t> network    F: {0,1}</a:t>
            </a:r>
            <a:r>
              <a:rPr lang="en-US" baseline="30000" dirty="0"/>
              <a:t>2n</a:t>
            </a:r>
            <a:r>
              <a:rPr lang="en-US" dirty="0"/>
              <a:t>  ⟶  {0,1}</a:t>
            </a:r>
            <a:r>
              <a:rPr lang="en-US" baseline="30000" dirty="0"/>
              <a:t>2n</a:t>
            </a:r>
            <a:r>
              <a:rPr lang="en-US" dirty="0"/>
              <a:t>    is invertible</a:t>
            </a:r>
          </a:p>
          <a:p>
            <a:pPr marL="0" indent="0">
              <a:buNone/>
            </a:pPr>
            <a:r>
              <a:rPr lang="en-US" dirty="0"/>
              <a:t>Proof:   construct inverse</a:t>
            </a:r>
          </a:p>
        </p:txBody>
      </p:sp>
      <p:sp>
        <p:nvSpPr>
          <p:cNvPr id="48" name="Rectangle 47"/>
          <p:cNvSpPr/>
          <p:nvPr/>
        </p:nvSpPr>
        <p:spPr>
          <a:xfrm>
            <a:off x="1066800" y="449580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i-1</a:t>
            </a:r>
          </a:p>
        </p:txBody>
      </p:sp>
      <p:sp>
        <p:nvSpPr>
          <p:cNvPr id="49" name="Rectangle 48"/>
          <p:cNvSpPr/>
          <p:nvPr/>
        </p:nvSpPr>
        <p:spPr>
          <a:xfrm>
            <a:off x="1066800" y="518160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i-1</a:t>
            </a:r>
          </a:p>
        </p:txBody>
      </p:sp>
      <p:sp>
        <p:nvSpPr>
          <p:cNvPr id="50" name="Rectangle 49"/>
          <p:cNvSpPr/>
          <p:nvPr/>
        </p:nvSpPr>
        <p:spPr>
          <a:xfrm>
            <a:off x="2743200" y="449580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a:solidFill>
                  <a:srgbClr val="0000FF"/>
                </a:solidFill>
              </a:rPr>
              <a:t>R</a:t>
            </a:r>
            <a:r>
              <a:rPr lang="en-US" baseline="-25000" dirty="0" err="1">
                <a:solidFill>
                  <a:srgbClr val="0000FF"/>
                </a:solidFill>
              </a:rPr>
              <a:t>i</a:t>
            </a:r>
            <a:endParaRPr lang="en-US" baseline="-25000" dirty="0">
              <a:solidFill>
                <a:srgbClr val="0000FF"/>
              </a:solidFill>
            </a:endParaRPr>
          </a:p>
        </p:txBody>
      </p:sp>
      <p:sp>
        <p:nvSpPr>
          <p:cNvPr id="51" name="Rectangle 50"/>
          <p:cNvSpPr/>
          <p:nvPr/>
        </p:nvSpPr>
        <p:spPr>
          <a:xfrm>
            <a:off x="2743200" y="518160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i</a:t>
            </a:r>
          </a:p>
        </p:txBody>
      </p:sp>
      <p:sp>
        <p:nvSpPr>
          <p:cNvPr id="52" name="TextBox 51"/>
          <p:cNvSpPr txBox="1"/>
          <p:nvPr/>
        </p:nvSpPr>
        <p:spPr>
          <a:xfrm flipV="1">
            <a:off x="1752600" y="5410201"/>
            <a:ext cx="338554" cy="461665"/>
          </a:xfrm>
          <a:prstGeom prst="rect">
            <a:avLst/>
          </a:prstGeom>
          <a:noFill/>
        </p:spPr>
        <p:txBody>
          <a:bodyPr wrap="none" rtlCol="0">
            <a:spAutoFit/>
          </a:bodyPr>
          <a:lstStyle/>
          <a:p>
            <a:r>
              <a:rPr lang="en-US" sz="2400" dirty="0"/>
              <a:t>⊕</a:t>
            </a:r>
          </a:p>
        </p:txBody>
      </p:sp>
      <p:cxnSp>
        <p:nvCxnSpPr>
          <p:cNvPr id="53" name="Straight Connector 52"/>
          <p:cNvCxnSpPr/>
          <p:nvPr/>
        </p:nvCxnSpPr>
        <p:spPr>
          <a:xfrm flipV="1">
            <a:off x="1447800" y="4648200"/>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1447800" y="5638800"/>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52" idx="3"/>
          </p:cNvCxnSpPr>
          <p:nvPr/>
        </p:nvCxnSpPr>
        <p:spPr>
          <a:xfrm flipV="1">
            <a:off x="2091154" y="5638800"/>
            <a:ext cx="271046"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51" idx="1"/>
          </p:cNvCxnSpPr>
          <p:nvPr/>
        </p:nvCxnSpPr>
        <p:spPr>
          <a:xfrm flipV="1">
            <a:off x="2362200" y="4762500"/>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endCxn id="50" idx="1"/>
          </p:cNvCxnSpPr>
          <p:nvPr/>
        </p:nvCxnSpPr>
        <p:spPr>
          <a:xfrm>
            <a:off x="2362200" y="4648200"/>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Oval 57"/>
          <p:cNvSpPr/>
          <p:nvPr/>
        </p:nvSpPr>
        <p:spPr>
          <a:xfrm>
            <a:off x="1676400" y="4876800"/>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f</a:t>
            </a:r>
            <a:r>
              <a:rPr lang="en-US" baseline="-25000" dirty="0">
                <a:solidFill>
                  <a:srgbClr val="0000FF"/>
                </a:solidFill>
              </a:rPr>
              <a:t>i</a:t>
            </a:r>
          </a:p>
        </p:txBody>
      </p:sp>
      <p:cxnSp>
        <p:nvCxnSpPr>
          <p:cNvPr id="59" name="Straight Arrow Connector 58"/>
          <p:cNvCxnSpPr/>
          <p:nvPr/>
        </p:nvCxnSpPr>
        <p:spPr>
          <a:xfrm>
            <a:off x="1905000" y="4648200"/>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1905000" y="5257800"/>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79" name="Group 78"/>
          <p:cNvGrpSpPr/>
          <p:nvPr/>
        </p:nvGrpSpPr>
        <p:grpSpPr>
          <a:xfrm>
            <a:off x="3657600" y="4724400"/>
            <a:ext cx="1524000" cy="533400"/>
            <a:chOff x="3657600" y="3867150"/>
            <a:chExt cx="1524000" cy="533400"/>
          </a:xfrm>
        </p:grpSpPr>
        <p:sp>
          <p:nvSpPr>
            <p:cNvPr id="75" name="Right Arrow 74"/>
            <p:cNvSpPr/>
            <p:nvPr/>
          </p:nvSpPr>
          <p:spPr>
            <a:xfrm>
              <a:off x="3657600" y="4248150"/>
              <a:ext cx="152400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3962400" y="3867150"/>
              <a:ext cx="863638" cy="369332"/>
            </a:xfrm>
            <a:prstGeom prst="rect">
              <a:avLst/>
            </a:prstGeom>
            <a:noFill/>
          </p:spPr>
          <p:txBody>
            <a:bodyPr wrap="none" rtlCol="0">
              <a:spAutoFit/>
            </a:bodyPr>
            <a:lstStyle/>
            <a:p>
              <a:r>
                <a:rPr lang="en-US" dirty="0"/>
                <a:t>inverse</a:t>
              </a:r>
            </a:p>
          </p:txBody>
        </p:sp>
      </p:grpSp>
      <p:cxnSp>
        <p:nvCxnSpPr>
          <p:cNvPr id="3" name="Straight Connector 2"/>
          <p:cNvCxnSpPr/>
          <p:nvPr/>
        </p:nvCxnSpPr>
        <p:spPr>
          <a:xfrm>
            <a:off x="0" y="3048000"/>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5867400" y="4572001"/>
            <a:ext cx="2024162" cy="1061829"/>
          </a:xfrm>
          <a:prstGeom prst="rect">
            <a:avLst/>
          </a:prstGeom>
          <a:noFill/>
        </p:spPr>
        <p:txBody>
          <a:bodyPr wrap="none" rtlCol="0">
            <a:spAutoFit/>
          </a:bodyPr>
          <a:lstStyle/>
          <a:p>
            <a:r>
              <a:rPr lang="en-US" sz="2400" dirty="0"/>
              <a:t>R</a:t>
            </a:r>
            <a:r>
              <a:rPr lang="en-US" sz="2400" baseline="-25000" dirty="0"/>
              <a:t>i-1</a:t>
            </a:r>
            <a:r>
              <a:rPr lang="en-US" sz="2400" dirty="0"/>
              <a:t> = L</a:t>
            </a:r>
            <a:r>
              <a:rPr lang="en-US" sz="2400" baseline="-25000" dirty="0"/>
              <a:t>i</a:t>
            </a:r>
          </a:p>
          <a:p>
            <a:pPr>
              <a:spcBef>
                <a:spcPts val="1800"/>
              </a:spcBef>
            </a:pPr>
            <a:r>
              <a:rPr lang="en-US" sz="2400" dirty="0"/>
              <a:t>L</a:t>
            </a:r>
            <a:r>
              <a:rPr lang="en-US" sz="2400" baseline="-25000" dirty="0"/>
              <a:t>i-1</a:t>
            </a:r>
            <a:r>
              <a:rPr lang="en-US" sz="2400" dirty="0"/>
              <a:t> = f</a:t>
            </a:r>
            <a:r>
              <a:rPr lang="en-US" sz="2400" baseline="-25000" dirty="0"/>
              <a:t>i</a:t>
            </a:r>
            <a:r>
              <a:rPr lang="en-US" sz="2400" dirty="0"/>
              <a:t>(L</a:t>
            </a:r>
            <a:r>
              <a:rPr lang="en-US" sz="2400" baseline="-25000" dirty="0"/>
              <a:t>i</a:t>
            </a:r>
            <a:r>
              <a:rPr lang="en-US" sz="2400" dirty="0"/>
              <a:t>) ⨁  </a:t>
            </a:r>
            <a:r>
              <a:rPr lang="en-US" sz="2400" dirty="0" err="1"/>
              <a:t>R</a:t>
            </a:r>
            <a:r>
              <a:rPr lang="en-US" sz="2400" baseline="-25000" dirty="0" err="1"/>
              <a:t>i</a:t>
            </a:r>
            <a:endParaRPr lang="en-US" sz="2400" baseline="-25000" dirty="0"/>
          </a:p>
        </p:txBody>
      </p:sp>
      <p:grpSp>
        <p:nvGrpSpPr>
          <p:cNvPr id="65" name="Group 64"/>
          <p:cNvGrpSpPr/>
          <p:nvPr/>
        </p:nvGrpSpPr>
        <p:grpSpPr>
          <a:xfrm>
            <a:off x="609602" y="914400"/>
            <a:ext cx="7848599" cy="1817132"/>
            <a:chOff x="609601" y="2419350"/>
            <a:chExt cx="7848599" cy="1817132"/>
          </a:xfrm>
        </p:grpSpPr>
        <p:sp>
          <p:nvSpPr>
            <p:cNvPr id="66" name="TextBox 65"/>
            <p:cNvSpPr txBox="1"/>
            <p:nvPr/>
          </p:nvSpPr>
          <p:spPr>
            <a:xfrm>
              <a:off x="774333" y="3867150"/>
              <a:ext cx="684803" cy="369332"/>
            </a:xfrm>
            <a:prstGeom prst="rect">
              <a:avLst/>
            </a:prstGeom>
            <a:noFill/>
          </p:spPr>
          <p:txBody>
            <a:bodyPr wrap="none" rtlCol="0">
              <a:spAutoFit/>
            </a:bodyPr>
            <a:lstStyle/>
            <a:p>
              <a:r>
                <a:rPr lang="en-US" dirty="0"/>
                <a:t>input</a:t>
              </a:r>
            </a:p>
          </p:txBody>
        </p:sp>
        <p:sp>
          <p:nvSpPr>
            <p:cNvPr id="67" name="TextBox 66"/>
            <p:cNvSpPr txBox="1"/>
            <p:nvPr/>
          </p:nvSpPr>
          <p:spPr>
            <a:xfrm>
              <a:off x="7632333" y="3867150"/>
              <a:ext cx="825867" cy="369332"/>
            </a:xfrm>
            <a:prstGeom prst="rect">
              <a:avLst/>
            </a:prstGeom>
            <a:noFill/>
          </p:spPr>
          <p:txBody>
            <a:bodyPr wrap="none" rtlCol="0">
              <a:spAutoFit/>
            </a:bodyPr>
            <a:lstStyle/>
            <a:p>
              <a:r>
                <a:rPr lang="en-US" dirty="0"/>
                <a:t>output</a:t>
              </a:r>
            </a:p>
          </p:txBody>
        </p:sp>
        <p:sp>
          <p:nvSpPr>
            <p:cNvPr id="68" name="Rectangle 67"/>
            <p:cNvSpPr/>
            <p:nvPr/>
          </p:nvSpPr>
          <p:spPr>
            <a:xfrm>
              <a:off x="60960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d-1</a:t>
              </a:r>
            </a:p>
          </p:txBody>
        </p:sp>
        <p:sp>
          <p:nvSpPr>
            <p:cNvPr id="69" name="Rectangle 68"/>
            <p:cNvSpPr/>
            <p:nvPr/>
          </p:nvSpPr>
          <p:spPr>
            <a:xfrm>
              <a:off x="60960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d-1</a:t>
              </a:r>
            </a:p>
          </p:txBody>
        </p:sp>
        <p:sp>
          <p:nvSpPr>
            <p:cNvPr id="70" name="Rectangle 69"/>
            <p:cNvSpPr/>
            <p:nvPr/>
          </p:nvSpPr>
          <p:spPr>
            <a:xfrm>
              <a:off x="77724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d</a:t>
              </a:r>
            </a:p>
          </p:txBody>
        </p:sp>
        <p:sp>
          <p:nvSpPr>
            <p:cNvPr id="71" name="Rectangle 70"/>
            <p:cNvSpPr/>
            <p:nvPr/>
          </p:nvSpPr>
          <p:spPr>
            <a:xfrm>
              <a:off x="77724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a:solidFill>
                    <a:srgbClr val="0000FF"/>
                  </a:solidFill>
                </a:rPr>
                <a:t>L</a:t>
              </a:r>
              <a:r>
                <a:rPr lang="en-US" baseline="-25000" dirty="0" err="1">
                  <a:solidFill>
                    <a:srgbClr val="0000FF"/>
                  </a:solidFill>
                </a:rPr>
                <a:t>d</a:t>
              </a:r>
              <a:endParaRPr lang="en-US" baseline="-25000" dirty="0">
                <a:solidFill>
                  <a:srgbClr val="0000FF"/>
                </a:solidFill>
              </a:endParaRPr>
            </a:p>
          </p:txBody>
        </p:sp>
        <p:sp>
          <p:nvSpPr>
            <p:cNvPr id="72" name="Rectangle 71"/>
            <p:cNvSpPr/>
            <p:nvPr/>
          </p:nvSpPr>
          <p:spPr>
            <a:xfrm>
              <a:off x="914400" y="2495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0</a:t>
              </a:r>
            </a:p>
          </p:txBody>
        </p:sp>
        <p:sp>
          <p:nvSpPr>
            <p:cNvPr id="73" name="Rectangle 72"/>
            <p:cNvSpPr/>
            <p:nvPr/>
          </p:nvSpPr>
          <p:spPr>
            <a:xfrm>
              <a:off x="914400" y="31813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0</a:t>
              </a:r>
            </a:p>
          </p:txBody>
        </p:sp>
        <p:sp>
          <p:nvSpPr>
            <p:cNvPr id="78" name="TextBox 77"/>
            <p:cNvSpPr txBox="1"/>
            <p:nvPr/>
          </p:nvSpPr>
          <p:spPr>
            <a:xfrm rot="5400000">
              <a:off x="444296" y="2596322"/>
              <a:ext cx="723275" cy="369332"/>
            </a:xfrm>
            <a:prstGeom prst="rect">
              <a:avLst/>
            </a:prstGeom>
            <a:noFill/>
          </p:spPr>
          <p:txBody>
            <a:bodyPr wrap="none" rtlCol="0">
              <a:spAutoFit/>
            </a:bodyPr>
            <a:lstStyle/>
            <a:p>
              <a:r>
                <a:rPr lang="en-US" dirty="0"/>
                <a:t>n-bits</a:t>
              </a:r>
            </a:p>
          </p:txBody>
        </p:sp>
        <p:sp>
          <p:nvSpPr>
            <p:cNvPr id="81" name="TextBox 80"/>
            <p:cNvSpPr txBox="1"/>
            <p:nvPr/>
          </p:nvSpPr>
          <p:spPr>
            <a:xfrm rot="5400000">
              <a:off x="432629" y="3397046"/>
              <a:ext cx="723275" cy="369332"/>
            </a:xfrm>
            <a:prstGeom prst="rect">
              <a:avLst/>
            </a:prstGeom>
            <a:noFill/>
          </p:spPr>
          <p:txBody>
            <a:bodyPr wrap="none" rtlCol="0">
              <a:spAutoFit/>
            </a:bodyPr>
            <a:lstStyle/>
            <a:p>
              <a:r>
                <a:rPr lang="en-US" dirty="0"/>
                <a:t>n-bits</a:t>
              </a:r>
            </a:p>
          </p:txBody>
        </p:sp>
        <p:sp>
          <p:nvSpPr>
            <p:cNvPr id="82" name="Rectangle 81"/>
            <p:cNvSpPr/>
            <p:nvPr/>
          </p:nvSpPr>
          <p:spPr>
            <a:xfrm>
              <a:off x="25908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1</a:t>
              </a:r>
            </a:p>
          </p:txBody>
        </p:sp>
        <p:sp>
          <p:nvSpPr>
            <p:cNvPr id="83" name="Rectangle 82"/>
            <p:cNvSpPr/>
            <p:nvPr/>
          </p:nvSpPr>
          <p:spPr>
            <a:xfrm>
              <a:off x="25908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1</a:t>
              </a:r>
            </a:p>
          </p:txBody>
        </p:sp>
        <p:sp>
          <p:nvSpPr>
            <p:cNvPr id="84" name="TextBox 83"/>
            <p:cNvSpPr txBox="1"/>
            <p:nvPr/>
          </p:nvSpPr>
          <p:spPr>
            <a:xfrm flipV="1">
              <a:off x="1600200" y="3470017"/>
              <a:ext cx="338554" cy="461665"/>
            </a:xfrm>
            <a:prstGeom prst="rect">
              <a:avLst/>
            </a:prstGeom>
            <a:noFill/>
          </p:spPr>
          <p:txBody>
            <a:bodyPr wrap="none" rtlCol="0">
              <a:spAutoFit/>
            </a:bodyPr>
            <a:lstStyle/>
            <a:p>
              <a:r>
                <a:rPr lang="en-US" sz="2400" dirty="0"/>
                <a:t>⊕</a:t>
              </a:r>
            </a:p>
          </p:txBody>
        </p:sp>
        <p:cxnSp>
          <p:nvCxnSpPr>
            <p:cNvPr id="85" name="Straight Connector 84"/>
            <p:cNvCxnSpPr/>
            <p:nvPr/>
          </p:nvCxnSpPr>
          <p:spPr>
            <a:xfrm flipV="1">
              <a:off x="1295400" y="27080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flipV="1">
              <a:off x="1295400" y="36986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4" idx="3"/>
            </p:cNvCxnSpPr>
            <p:nvPr/>
          </p:nvCxnSpPr>
          <p:spPr>
            <a:xfrm flipV="1">
              <a:off x="1938754" y="3698617"/>
              <a:ext cx="271046"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endCxn id="83" idx="1"/>
            </p:cNvCxnSpPr>
            <p:nvPr/>
          </p:nvCxnSpPr>
          <p:spPr>
            <a:xfrm flipV="1">
              <a:off x="2209800" y="28223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a:endCxn id="82" idx="1"/>
            </p:cNvCxnSpPr>
            <p:nvPr/>
          </p:nvCxnSpPr>
          <p:spPr>
            <a:xfrm>
              <a:off x="2209800" y="27080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0" name="Oval 89"/>
            <p:cNvSpPr/>
            <p:nvPr/>
          </p:nvSpPr>
          <p:spPr>
            <a:xfrm>
              <a:off x="1524000" y="29366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f</a:t>
              </a:r>
              <a:r>
                <a:rPr lang="en-US" baseline="-25000" dirty="0">
                  <a:solidFill>
                    <a:srgbClr val="0000FF"/>
                  </a:solidFill>
                </a:rPr>
                <a:t>1</a:t>
              </a:r>
            </a:p>
          </p:txBody>
        </p:sp>
        <p:cxnSp>
          <p:nvCxnSpPr>
            <p:cNvPr id="91" name="Straight Arrow Connector 90"/>
            <p:cNvCxnSpPr/>
            <p:nvPr/>
          </p:nvCxnSpPr>
          <p:spPr>
            <a:xfrm>
              <a:off x="1752600" y="27080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a:off x="1752600" y="33176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3" name="Rectangle 92"/>
            <p:cNvSpPr/>
            <p:nvPr/>
          </p:nvSpPr>
          <p:spPr>
            <a:xfrm>
              <a:off x="4267200" y="25717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2</a:t>
              </a:r>
            </a:p>
          </p:txBody>
        </p:sp>
        <p:sp>
          <p:nvSpPr>
            <p:cNvPr id="94" name="Rectangle 93"/>
            <p:cNvSpPr/>
            <p:nvPr/>
          </p:nvSpPr>
          <p:spPr>
            <a:xfrm>
              <a:off x="4267200" y="3257550"/>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2</a:t>
              </a:r>
            </a:p>
          </p:txBody>
        </p:sp>
        <p:sp>
          <p:nvSpPr>
            <p:cNvPr id="95" name="TextBox 94"/>
            <p:cNvSpPr txBox="1"/>
            <p:nvPr/>
          </p:nvSpPr>
          <p:spPr>
            <a:xfrm flipV="1">
              <a:off x="3276600" y="3470017"/>
              <a:ext cx="338554" cy="461665"/>
            </a:xfrm>
            <a:prstGeom prst="rect">
              <a:avLst/>
            </a:prstGeom>
            <a:noFill/>
          </p:spPr>
          <p:txBody>
            <a:bodyPr wrap="none" rtlCol="0">
              <a:spAutoFit/>
            </a:bodyPr>
            <a:lstStyle/>
            <a:p>
              <a:r>
                <a:rPr lang="en-US" sz="2400" dirty="0"/>
                <a:t>⊕</a:t>
              </a:r>
            </a:p>
          </p:txBody>
        </p:sp>
        <p:cxnSp>
          <p:nvCxnSpPr>
            <p:cNvPr id="96" name="Straight Connector 95"/>
            <p:cNvCxnSpPr/>
            <p:nvPr/>
          </p:nvCxnSpPr>
          <p:spPr>
            <a:xfrm flipV="1">
              <a:off x="2971800" y="27080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V="1">
              <a:off x="2971800" y="36986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95" idx="3"/>
            </p:cNvCxnSpPr>
            <p:nvPr/>
          </p:nvCxnSpPr>
          <p:spPr>
            <a:xfrm flipV="1">
              <a:off x="3615154" y="3698617"/>
              <a:ext cx="271046"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endCxn id="94" idx="1"/>
            </p:cNvCxnSpPr>
            <p:nvPr/>
          </p:nvCxnSpPr>
          <p:spPr>
            <a:xfrm flipV="1">
              <a:off x="3886200" y="28223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a:endCxn id="93" idx="1"/>
            </p:cNvCxnSpPr>
            <p:nvPr/>
          </p:nvCxnSpPr>
          <p:spPr>
            <a:xfrm>
              <a:off x="3886200" y="27080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1" name="Oval 100"/>
            <p:cNvSpPr/>
            <p:nvPr/>
          </p:nvSpPr>
          <p:spPr>
            <a:xfrm>
              <a:off x="3200400" y="29366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f</a:t>
              </a:r>
              <a:r>
                <a:rPr lang="en-US" baseline="-25000" dirty="0">
                  <a:solidFill>
                    <a:srgbClr val="0000FF"/>
                  </a:solidFill>
                </a:rPr>
                <a:t>2</a:t>
              </a:r>
            </a:p>
          </p:txBody>
        </p:sp>
        <p:cxnSp>
          <p:nvCxnSpPr>
            <p:cNvPr id="102" name="Straight Arrow Connector 101"/>
            <p:cNvCxnSpPr/>
            <p:nvPr/>
          </p:nvCxnSpPr>
          <p:spPr>
            <a:xfrm>
              <a:off x="3429000" y="27080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a:off x="3429000" y="33176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4" name="TextBox 103"/>
            <p:cNvSpPr txBox="1"/>
            <p:nvPr/>
          </p:nvSpPr>
          <p:spPr>
            <a:xfrm>
              <a:off x="5181600" y="2876550"/>
              <a:ext cx="492443" cy="830997"/>
            </a:xfrm>
            <a:prstGeom prst="rect">
              <a:avLst/>
            </a:prstGeom>
            <a:noFill/>
          </p:spPr>
          <p:txBody>
            <a:bodyPr wrap="none" rtlCol="0">
              <a:spAutoFit/>
            </a:bodyPr>
            <a:lstStyle/>
            <a:p>
              <a:r>
                <a:rPr lang="en-US" sz="4800" b="1" dirty="0"/>
                <a:t>⋯</a:t>
              </a:r>
            </a:p>
          </p:txBody>
        </p:sp>
        <p:sp>
          <p:nvSpPr>
            <p:cNvPr id="105" name="TextBox 104"/>
            <p:cNvSpPr txBox="1"/>
            <p:nvPr/>
          </p:nvSpPr>
          <p:spPr>
            <a:xfrm flipV="1">
              <a:off x="6781800" y="3546217"/>
              <a:ext cx="338554" cy="461665"/>
            </a:xfrm>
            <a:prstGeom prst="rect">
              <a:avLst/>
            </a:prstGeom>
            <a:noFill/>
          </p:spPr>
          <p:txBody>
            <a:bodyPr wrap="none" rtlCol="0">
              <a:spAutoFit/>
            </a:bodyPr>
            <a:lstStyle/>
            <a:p>
              <a:r>
                <a:rPr lang="en-US" sz="2400" dirty="0"/>
                <a:t>⊕</a:t>
              </a:r>
            </a:p>
          </p:txBody>
        </p:sp>
        <p:cxnSp>
          <p:nvCxnSpPr>
            <p:cNvPr id="106" name="Straight Connector 105"/>
            <p:cNvCxnSpPr/>
            <p:nvPr/>
          </p:nvCxnSpPr>
          <p:spPr>
            <a:xfrm flipV="1">
              <a:off x="6477000" y="2784217"/>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6477000" y="3774817"/>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p:cNvCxnSpPr>
              <a:stCxn id="105" idx="3"/>
            </p:cNvCxnSpPr>
            <p:nvPr/>
          </p:nvCxnSpPr>
          <p:spPr>
            <a:xfrm flipV="1">
              <a:off x="7120354" y="3774817"/>
              <a:ext cx="271046"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7391400" y="2898517"/>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7391400" y="2784217"/>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1" name="Oval 110"/>
            <p:cNvSpPr/>
            <p:nvPr/>
          </p:nvSpPr>
          <p:spPr>
            <a:xfrm>
              <a:off x="6705600" y="3012817"/>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a:solidFill>
                    <a:srgbClr val="0000FF"/>
                  </a:solidFill>
                </a:rPr>
                <a:t>f</a:t>
              </a:r>
              <a:r>
                <a:rPr lang="en-US" baseline="-25000" dirty="0" err="1">
                  <a:solidFill>
                    <a:srgbClr val="0000FF"/>
                  </a:solidFill>
                </a:rPr>
                <a:t>d</a:t>
              </a:r>
              <a:endParaRPr lang="en-US" baseline="-25000" dirty="0">
                <a:solidFill>
                  <a:srgbClr val="0000FF"/>
                </a:solidFill>
              </a:endParaRPr>
            </a:p>
          </p:txBody>
        </p:sp>
        <p:cxnSp>
          <p:nvCxnSpPr>
            <p:cNvPr id="112" name="Straight Arrow Connector 111"/>
            <p:cNvCxnSpPr/>
            <p:nvPr/>
          </p:nvCxnSpPr>
          <p:spPr>
            <a:xfrm>
              <a:off x="6934200" y="27842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6934200" y="3393817"/>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1970167818"/>
      </p:ext>
    </p:extLst>
  </p:cSld>
  <p:clrMapOvr>
    <a:masterClrMapping/>
  </p:clrMapOvr>
  <mc:AlternateContent xmlns:mc="http://schemas.openxmlformats.org/markup-compatibility/2006" xmlns:p14="http://schemas.microsoft.com/office/powerpoint/2010/main">
    <mc:Choice Requires="p14">
      <p:transition spd="med" p14:dur="700" advTm="133942">
        <p:fade/>
      </p:transition>
    </mc:Choice>
    <mc:Fallback xmlns="">
      <p:transition spd="med" advTm="13394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Decryption circuit</a:t>
            </a:r>
          </a:p>
        </p:txBody>
      </p:sp>
      <p:sp>
        <p:nvSpPr>
          <p:cNvPr id="3" name="Content Placeholder 2"/>
          <p:cNvSpPr>
            <a:spLocks noGrp="1"/>
          </p:cNvSpPr>
          <p:nvPr>
            <p:ph idx="1"/>
          </p:nvPr>
        </p:nvSpPr>
        <p:spPr>
          <a:xfrm>
            <a:off x="457200" y="3352800"/>
            <a:ext cx="8534400" cy="2647950"/>
          </a:xfrm>
        </p:spPr>
        <p:txBody>
          <a:bodyPr>
            <a:normAutofit lnSpcReduction="10000"/>
          </a:bodyPr>
          <a:lstStyle/>
          <a:p>
            <a:r>
              <a:rPr lang="en-US" dirty="0"/>
              <a:t>Inversion is basically the same circuit, </a:t>
            </a:r>
            <a:br>
              <a:rPr lang="en-US" dirty="0"/>
            </a:br>
            <a:r>
              <a:rPr lang="en-US" dirty="0"/>
              <a:t>	with  f</a:t>
            </a:r>
            <a:r>
              <a:rPr lang="en-US" baseline="-25000" dirty="0"/>
              <a:t>1</a:t>
            </a:r>
            <a:r>
              <a:rPr lang="en-US" dirty="0"/>
              <a:t>, …, </a:t>
            </a:r>
            <a:r>
              <a:rPr lang="en-US" dirty="0" err="1"/>
              <a:t>f</a:t>
            </a:r>
            <a:r>
              <a:rPr lang="en-US" baseline="-25000" dirty="0" err="1"/>
              <a:t>d</a:t>
            </a:r>
            <a:r>
              <a:rPr lang="en-US" dirty="0"/>
              <a:t>  applied in reverse order</a:t>
            </a:r>
          </a:p>
          <a:p>
            <a:pPr>
              <a:spcBef>
                <a:spcPts val="2376"/>
              </a:spcBef>
            </a:pPr>
            <a:r>
              <a:rPr lang="en-US" dirty="0"/>
              <a:t>General method for building invertible functions (block ciphers) from arbitrary functions.      </a:t>
            </a:r>
          </a:p>
          <a:p>
            <a:pPr>
              <a:spcBef>
                <a:spcPts val="2376"/>
              </a:spcBef>
            </a:pPr>
            <a:r>
              <a:rPr lang="en-US" dirty="0"/>
              <a:t>Used in many block ciphers … but not AES</a:t>
            </a:r>
          </a:p>
        </p:txBody>
      </p:sp>
      <p:grpSp>
        <p:nvGrpSpPr>
          <p:cNvPr id="47" name="Group 46"/>
          <p:cNvGrpSpPr/>
          <p:nvPr/>
        </p:nvGrpSpPr>
        <p:grpSpPr>
          <a:xfrm>
            <a:off x="609602" y="1600200"/>
            <a:ext cx="7543799" cy="1535668"/>
            <a:chOff x="609601" y="742950"/>
            <a:chExt cx="7543799" cy="1535668"/>
          </a:xfrm>
        </p:grpSpPr>
        <p:sp>
          <p:nvSpPr>
            <p:cNvPr id="4" name="Rectangle 3"/>
            <p:cNvSpPr/>
            <p:nvPr/>
          </p:nvSpPr>
          <p:spPr>
            <a:xfrm>
              <a:off x="6096000" y="9070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1</a:t>
              </a:r>
            </a:p>
          </p:txBody>
        </p:sp>
        <p:sp>
          <p:nvSpPr>
            <p:cNvPr id="5" name="Rectangle 4"/>
            <p:cNvSpPr/>
            <p:nvPr/>
          </p:nvSpPr>
          <p:spPr>
            <a:xfrm>
              <a:off x="6096000" y="15928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1</a:t>
              </a:r>
            </a:p>
          </p:txBody>
        </p:sp>
        <p:sp>
          <p:nvSpPr>
            <p:cNvPr id="6" name="Rectangle 5"/>
            <p:cNvSpPr/>
            <p:nvPr/>
          </p:nvSpPr>
          <p:spPr>
            <a:xfrm>
              <a:off x="7772400" y="9070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0</a:t>
              </a:r>
            </a:p>
          </p:txBody>
        </p:sp>
        <p:sp>
          <p:nvSpPr>
            <p:cNvPr id="7" name="Rectangle 6"/>
            <p:cNvSpPr/>
            <p:nvPr/>
          </p:nvSpPr>
          <p:spPr>
            <a:xfrm>
              <a:off x="7772400" y="15928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0</a:t>
              </a:r>
            </a:p>
          </p:txBody>
        </p:sp>
        <p:sp>
          <p:nvSpPr>
            <p:cNvPr id="8" name="Rectangle 7"/>
            <p:cNvSpPr/>
            <p:nvPr/>
          </p:nvSpPr>
          <p:spPr>
            <a:xfrm>
              <a:off x="914400" y="8308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d</a:t>
              </a:r>
            </a:p>
          </p:txBody>
        </p:sp>
        <p:sp>
          <p:nvSpPr>
            <p:cNvPr id="9" name="Rectangle 8"/>
            <p:cNvSpPr/>
            <p:nvPr/>
          </p:nvSpPr>
          <p:spPr>
            <a:xfrm>
              <a:off x="914400" y="15166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a:solidFill>
                    <a:srgbClr val="0000FF"/>
                  </a:solidFill>
                </a:rPr>
                <a:t>L</a:t>
              </a:r>
              <a:r>
                <a:rPr lang="en-US" baseline="-25000" dirty="0" err="1">
                  <a:solidFill>
                    <a:srgbClr val="0000FF"/>
                  </a:solidFill>
                </a:rPr>
                <a:t>d</a:t>
              </a:r>
              <a:endParaRPr lang="en-US" baseline="-25000" dirty="0">
                <a:solidFill>
                  <a:srgbClr val="0000FF"/>
                </a:solidFill>
              </a:endParaRPr>
            </a:p>
          </p:txBody>
        </p:sp>
        <p:sp>
          <p:nvSpPr>
            <p:cNvPr id="11" name="TextBox 10"/>
            <p:cNvSpPr txBox="1"/>
            <p:nvPr/>
          </p:nvSpPr>
          <p:spPr>
            <a:xfrm rot="5400000">
              <a:off x="444296" y="931590"/>
              <a:ext cx="723275" cy="369332"/>
            </a:xfrm>
            <a:prstGeom prst="rect">
              <a:avLst/>
            </a:prstGeom>
            <a:noFill/>
          </p:spPr>
          <p:txBody>
            <a:bodyPr wrap="none" rtlCol="0">
              <a:spAutoFit/>
            </a:bodyPr>
            <a:lstStyle/>
            <a:p>
              <a:r>
                <a:rPr lang="en-US" dirty="0"/>
                <a:t>n-bits</a:t>
              </a:r>
            </a:p>
          </p:txBody>
        </p:sp>
        <p:sp>
          <p:nvSpPr>
            <p:cNvPr id="12" name="TextBox 11"/>
            <p:cNvSpPr txBox="1"/>
            <p:nvPr/>
          </p:nvSpPr>
          <p:spPr>
            <a:xfrm rot="5400000">
              <a:off x="432629" y="1732314"/>
              <a:ext cx="723275" cy="369332"/>
            </a:xfrm>
            <a:prstGeom prst="rect">
              <a:avLst/>
            </a:prstGeom>
            <a:noFill/>
          </p:spPr>
          <p:txBody>
            <a:bodyPr wrap="none" rtlCol="0">
              <a:spAutoFit/>
            </a:bodyPr>
            <a:lstStyle/>
            <a:p>
              <a:r>
                <a:rPr lang="en-US" dirty="0"/>
                <a:t>n-bits</a:t>
              </a:r>
            </a:p>
          </p:txBody>
        </p:sp>
        <p:sp>
          <p:nvSpPr>
            <p:cNvPr id="13" name="Rectangle 12"/>
            <p:cNvSpPr/>
            <p:nvPr/>
          </p:nvSpPr>
          <p:spPr>
            <a:xfrm>
              <a:off x="2590800" y="9070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d-1</a:t>
              </a:r>
            </a:p>
          </p:txBody>
        </p:sp>
        <p:sp>
          <p:nvSpPr>
            <p:cNvPr id="14" name="Rectangle 13"/>
            <p:cNvSpPr/>
            <p:nvPr/>
          </p:nvSpPr>
          <p:spPr>
            <a:xfrm>
              <a:off x="2590800" y="15928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d-1</a:t>
              </a:r>
            </a:p>
          </p:txBody>
        </p:sp>
        <p:sp>
          <p:nvSpPr>
            <p:cNvPr id="15" name="TextBox 14"/>
            <p:cNvSpPr txBox="1"/>
            <p:nvPr/>
          </p:nvSpPr>
          <p:spPr>
            <a:xfrm>
              <a:off x="1600200" y="742950"/>
              <a:ext cx="338554" cy="461665"/>
            </a:xfrm>
            <a:prstGeom prst="rect">
              <a:avLst/>
            </a:prstGeom>
            <a:noFill/>
          </p:spPr>
          <p:txBody>
            <a:bodyPr wrap="none" rtlCol="0">
              <a:spAutoFit/>
            </a:bodyPr>
            <a:lstStyle/>
            <a:p>
              <a:r>
                <a:rPr lang="en-US" sz="2400" dirty="0"/>
                <a:t>⊕</a:t>
              </a:r>
            </a:p>
          </p:txBody>
        </p:sp>
        <p:cxnSp>
          <p:nvCxnSpPr>
            <p:cNvPr id="16" name="Straight Connector 15"/>
            <p:cNvCxnSpPr/>
            <p:nvPr/>
          </p:nvCxnSpPr>
          <p:spPr>
            <a:xfrm>
              <a:off x="1295400" y="1966615"/>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295400" y="976015"/>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5" idx="3"/>
            </p:cNvCxnSpPr>
            <p:nvPr/>
          </p:nvCxnSpPr>
          <p:spPr>
            <a:xfrm>
              <a:off x="1938754" y="973783"/>
              <a:ext cx="271046"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14" idx="1"/>
            </p:cNvCxnSpPr>
            <p:nvPr/>
          </p:nvCxnSpPr>
          <p:spPr>
            <a:xfrm>
              <a:off x="2209800" y="976015"/>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3" idx="1"/>
            </p:cNvCxnSpPr>
            <p:nvPr/>
          </p:nvCxnSpPr>
          <p:spPr>
            <a:xfrm flipV="1">
              <a:off x="2209800" y="1166515"/>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1524000" y="1357015"/>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err="1">
                  <a:solidFill>
                    <a:srgbClr val="0000FF"/>
                  </a:solidFill>
                </a:rPr>
                <a:t>f</a:t>
              </a:r>
              <a:r>
                <a:rPr lang="en-US" baseline="-25000" dirty="0" err="1">
                  <a:solidFill>
                    <a:srgbClr val="0000FF"/>
                  </a:solidFill>
                </a:rPr>
                <a:t>d</a:t>
              </a:r>
              <a:endParaRPr lang="en-US" baseline="-25000" dirty="0">
                <a:solidFill>
                  <a:srgbClr val="0000FF"/>
                </a:solidFill>
              </a:endParaRPr>
            </a:p>
          </p:txBody>
        </p:sp>
        <p:cxnSp>
          <p:nvCxnSpPr>
            <p:cNvPr id="22" name="Straight Arrow Connector 21"/>
            <p:cNvCxnSpPr/>
            <p:nvPr/>
          </p:nvCxnSpPr>
          <p:spPr>
            <a:xfrm flipV="1">
              <a:off x="1752600" y="17380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1752600" y="11284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267200" y="9070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d-2</a:t>
              </a:r>
            </a:p>
          </p:txBody>
        </p:sp>
        <p:sp>
          <p:nvSpPr>
            <p:cNvPr id="25" name="Rectangle 24"/>
            <p:cNvSpPr/>
            <p:nvPr/>
          </p:nvSpPr>
          <p:spPr>
            <a:xfrm>
              <a:off x="4267200" y="159281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d-2</a:t>
              </a:r>
            </a:p>
          </p:txBody>
        </p:sp>
        <p:sp>
          <p:nvSpPr>
            <p:cNvPr id="26" name="TextBox 25"/>
            <p:cNvSpPr txBox="1"/>
            <p:nvPr/>
          </p:nvSpPr>
          <p:spPr>
            <a:xfrm>
              <a:off x="3276600" y="742950"/>
              <a:ext cx="338554" cy="461665"/>
            </a:xfrm>
            <a:prstGeom prst="rect">
              <a:avLst/>
            </a:prstGeom>
            <a:noFill/>
          </p:spPr>
          <p:txBody>
            <a:bodyPr wrap="none" rtlCol="0">
              <a:spAutoFit/>
            </a:bodyPr>
            <a:lstStyle/>
            <a:p>
              <a:r>
                <a:rPr lang="en-US" sz="2400" dirty="0"/>
                <a:t>⊕</a:t>
              </a:r>
            </a:p>
          </p:txBody>
        </p:sp>
        <p:cxnSp>
          <p:nvCxnSpPr>
            <p:cNvPr id="27" name="Straight Connector 26"/>
            <p:cNvCxnSpPr/>
            <p:nvPr/>
          </p:nvCxnSpPr>
          <p:spPr>
            <a:xfrm>
              <a:off x="2971800" y="1966615"/>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971800" y="976015"/>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26" idx="3"/>
            </p:cNvCxnSpPr>
            <p:nvPr/>
          </p:nvCxnSpPr>
          <p:spPr>
            <a:xfrm>
              <a:off x="3615154" y="973783"/>
              <a:ext cx="271046"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endCxn id="25" idx="1"/>
            </p:cNvCxnSpPr>
            <p:nvPr/>
          </p:nvCxnSpPr>
          <p:spPr>
            <a:xfrm>
              <a:off x="3886200" y="976015"/>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endCxn id="24" idx="1"/>
            </p:cNvCxnSpPr>
            <p:nvPr/>
          </p:nvCxnSpPr>
          <p:spPr>
            <a:xfrm flipV="1">
              <a:off x="3886200" y="1166515"/>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Oval 31"/>
            <p:cNvSpPr/>
            <p:nvPr/>
          </p:nvSpPr>
          <p:spPr>
            <a:xfrm>
              <a:off x="3200400" y="1357015"/>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f</a:t>
              </a:r>
              <a:r>
                <a:rPr lang="en-US" baseline="-25000" dirty="0">
                  <a:solidFill>
                    <a:srgbClr val="0000FF"/>
                  </a:solidFill>
                </a:rPr>
                <a:t>d-1</a:t>
              </a:r>
            </a:p>
          </p:txBody>
        </p:sp>
        <p:cxnSp>
          <p:nvCxnSpPr>
            <p:cNvPr id="33" name="Straight Arrow Connector 32"/>
            <p:cNvCxnSpPr/>
            <p:nvPr/>
          </p:nvCxnSpPr>
          <p:spPr>
            <a:xfrm flipV="1">
              <a:off x="3429000" y="17380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V="1">
              <a:off x="3429000" y="11284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5181600" y="1211818"/>
              <a:ext cx="492443" cy="830997"/>
            </a:xfrm>
            <a:prstGeom prst="rect">
              <a:avLst/>
            </a:prstGeom>
            <a:noFill/>
          </p:spPr>
          <p:txBody>
            <a:bodyPr wrap="none" rtlCol="0">
              <a:spAutoFit/>
            </a:bodyPr>
            <a:lstStyle/>
            <a:p>
              <a:r>
                <a:rPr lang="en-US" sz="4800" b="1" dirty="0"/>
                <a:t>⋯</a:t>
              </a:r>
            </a:p>
          </p:txBody>
        </p:sp>
        <p:sp>
          <p:nvSpPr>
            <p:cNvPr id="36" name="TextBox 35"/>
            <p:cNvSpPr txBox="1"/>
            <p:nvPr/>
          </p:nvSpPr>
          <p:spPr>
            <a:xfrm>
              <a:off x="6781800" y="819150"/>
              <a:ext cx="338554" cy="461665"/>
            </a:xfrm>
            <a:prstGeom prst="rect">
              <a:avLst/>
            </a:prstGeom>
            <a:noFill/>
          </p:spPr>
          <p:txBody>
            <a:bodyPr wrap="none" rtlCol="0">
              <a:spAutoFit/>
            </a:bodyPr>
            <a:lstStyle/>
            <a:p>
              <a:r>
                <a:rPr lang="en-US" sz="2400" dirty="0"/>
                <a:t>⊕</a:t>
              </a:r>
            </a:p>
          </p:txBody>
        </p:sp>
        <p:cxnSp>
          <p:nvCxnSpPr>
            <p:cNvPr id="37" name="Straight Connector 36"/>
            <p:cNvCxnSpPr/>
            <p:nvPr/>
          </p:nvCxnSpPr>
          <p:spPr>
            <a:xfrm>
              <a:off x="6477000" y="2042815"/>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6477000" y="1052215"/>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3"/>
            </p:cNvCxnSpPr>
            <p:nvPr/>
          </p:nvCxnSpPr>
          <p:spPr>
            <a:xfrm>
              <a:off x="7120354" y="1049983"/>
              <a:ext cx="271046"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7391400" y="1052215"/>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7391400" y="1242715"/>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Oval 41"/>
            <p:cNvSpPr/>
            <p:nvPr/>
          </p:nvSpPr>
          <p:spPr>
            <a:xfrm>
              <a:off x="6705600" y="1433215"/>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f</a:t>
              </a:r>
              <a:r>
                <a:rPr lang="en-US" baseline="-25000" dirty="0">
                  <a:solidFill>
                    <a:srgbClr val="0000FF"/>
                  </a:solidFill>
                </a:rPr>
                <a:t>1</a:t>
              </a:r>
            </a:p>
          </p:txBody>
        </p:sp>
        <p:cxnSp>
          <p:nvCxnSpPr>
            <p:cNvPr id="43" name="Straight Arrow Connector 42"/>
            <p:cNvCxnSpPr/>
            <p:nvPr/>
          </p:nvCxnSpPr>
          <p:spPr>
            <a:xfrm flipV="1">
              <a:off x="6934200" y="18142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V="1">
              <a:off x="6934200" y="1204615"/>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3888828847"/>
      </p:ext>
    </p:extLst>
  </p:cSld>
  <p:clrMapOvr>
    <a:masterClrMapping/>
  </p:clrMapOvr>
  <mc:AlternateContent xmlns:mc="http://schemas.openxmlformats.org/markup-compatibility/2006" xmlns:p14="http://schemas.microsoft.com/office/powerpoint/2010/main">
    <mc:Choice Requires="p14">
      <p:transition spd="med" p14:dur="700" advTm="68139">
        <p:fade/>
      </p:transition>
    </mc:Choice>
    <mc:Fallback xmlns="">
      <p:transition spd="med" advTm="6813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458200" cy="4933950"/>
          </a:xfrm>
        </p:spPr>
        <p:txBody>
          <a:bodyPr/>
          <a:lstStyle/>
          <a:p>
            <a:pPr marL="0" indent="0">
              <a:buNone/>
            </a:pPr>
            <a:r>
              <a:rPr lang="en-US" dirty="0"/>
              <a:t>“</a:t>
            </a:r>
            <a:r>
              <a:rPr lang="en-US" dirty="0" err="1"/>
              <a:t>Thm</a:t>
            </a:r>
            <a:r>
              <a:rPr lang="en-US" dirty="0"/>
              <a:t>:”   </a:t>
            </a:r>
            <a:r>
              <a:rPr lang="en-US" sz="1800" dirty="0"/>
              <a:t>(</a:t>
            </a:r>
            <a:r>
              <a:rPr lang="en-US" sz="1800" dirty="0" err="1"/>
              <a:t>Luby-Rackoff</a:t>
            </a:r>
            <a:r>
              <a:rPr lang="en-US" sz="1800" dirty="0"/>
              <a:t> ‘85): Convert PRF to PRP</a:t>
            </a:r>
          </a:p>
          <a:p>
            <a:pPr marL="0" indent="0">
              <a:spcBef>
                <a:spcPts val="2376"/>
              </a:spcBef>
              <a:buNone/>
              <a:tabLst>
                <a:tab pos="457200" algn="l"/>
              </a:tabLst>
            </a:pPr>
            <a:r>
              <a:rPr lang="en-US" sz="2400" dirty="0"/>
              <a:t>	f:  K × {0,1}</a:t>
            </a:r>
            <a:r>
              <a:rPr lang="en-US" sz="2400" baseline="30000" dirty="0"/>
              <a:t>n</a:t>
            </a:r>
            <a:r>
              <a:rPr lang="en-US" sz="2400" dirty="0"/>
              <a:t>  ⟶  {0,1}</a:t>
            </a:r>
            <a:r>
              <a:rPr lang="en-US" sz="2400" baseline="30000" dirty="0"/>
              <a:t>n</a:t>
            </a:r>
            <a:r>
              <a:rPr lang="en-US" sz="2400" dirty="0"/>
              <a:t>   a secure PRF    </a:t>
            </a:r>
          </a:p>
          <a:p>
            <a:pPr marL="0" indent="0">
              <a:spcBef>
                <a:spcPts val="2376"/>
              </a:spcBef>
              <a:buNone/>
              <a:tabLst>
                <a:tab pos="457200" algn="l"/>
              </a:tabLst>
            </a:pPr>
            <a:r>
              <a:rPr lang="en-US" dirty="0"/>
              <a:t>	⇒    </a:t>
            </a:r>
            <a:r>
              <a:rPr lang="en-US" sz="2000" dirty="0"/>
              <a:t>3-round </a:t>
            </a:r>
            <a:r>
              <a:rPr lang="en-US" sz="2000" dirty="0" err="1"/>
              <a:t>Feistel</a:t>
            </a:r>
            <a:r>
              <a:rPr lang="en-US" sz="2000" dirty="0"/>
              <a:t>   F:  K</a:t>
            </a:r>
            <a:r>
              <a:rPr lang="en-US" sz="2000" baseline="30000" dirty="0"/>
              <a:t>3</a:t>
            </a:r>
            <a:r>
              <a:rPr lang="en-US" sz="2000" dirty="0"/>
              <a:t> × {0,1}</a:t>
            </a:r>
            <a:r>
              <a:rPr lang="en-US" sz="2000" baseline="30000" dirty="0"/>
              <a:t>2n</a:t>
            </a:r>
            <a:r>
              <a:rPr lang="en-US" sz="2000" dirty="0"/>
              <a:t>  ⟶  {0,1}</a:t>
            </a:r>
            <a:r>
              <a:rPr lang="en-US" sz="2000" baseline="30000" dirty="0"/>
              <a:t>2n</a:t>
            </a:r>
            <a:r>
              <a:rPr lang="en-US" sz="2000" dirty="0"/>
              <a:t>   a secure PRP</a:t>
            </a:r>
          </a:p>
          <a:p>
            <a:pPr marL="0" indent="0">
              <a:buNone/>
            </a:pPr>
            <a:endParaRPr lang="en-US" sz="1800" dirty="0"/>
          </a:p>
          <a:p>
            <a:pPr marL="0" indent="0">
              <a:buNone/>
            </a:pPr>
            <a:r>
              <a:rPr lang="en-US" sz="1800" dirty="0"/>
              <a:t>  </a:t>
            </a:r>
            <a:endParaRPr lang="en-US" sz="2000" dirty="0"/>
          </a:p>
        </p:txBody>
      </p:sp>
      <p:sp>
        <p:nvSpPr>
          <p:cNvPr id="6" name="Rectangle 5"/>
          <p:cNvSpPr/>
          <p:nvPr/>
        </p:nvSpPr>
        <p:spPr>
          <a:xfrm>
            <a:off x="6553200" y="3360003"/>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3</a:t>
            </a:r>
          </a:p>
        </p:txBody>
      </p:sp>
      <p:sp>
        <p:nvSpPr>
          <p:cNvPr id="7" name="Rectangle 6"/>
          <p:cNvSpPr/>
          <p:nvPr/>
        </p:nvSpPr>
        <p:spPr>
          <a:xfrm>
            <a:off x="6553200" y="4045803"/>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3</a:t>
            </a:r>
          </a:p>
        </p:txBody>
      </p:sp>
      <p:sp>
        <p:nvSpPr>
          <p:cNvPr id="8" name="Rectangle 7"/>
          <p:cNvSpPr/>
          <p:nvPr/>
        </p:nvSpPr>
        <p:spPr>
          <a:xfrm>
            <a:off x="1524000" y="328826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0</a:t>
            </a:r>
          </a:p>
        </p:txBody>
      </p:sp>
      <p:sp>
        <p:nvSpPr>
          <p:cNvPr id="9" name="Rectangle 8"/>
          <p:cNvSpPr/>
          <p:nvPr/>
        </p:nvSpPr>
        <p:spPr>
          <a:xfrm>
            <a:off x="1524000" y="397406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0</a:t>
            </a:r>
          </a:p>
        </p:txBody>
      </p:sp>
      <p:sp>
        <p:nvSpPr>
          <p:cNvPr id="10" name="TextBox 9"/>
          <p:cNvSpPr txBox="1"/>
          <p:nvPr/>
        </p:nvSpPr>
        <p:spPr>
          <a:xfrm>
            <a:off x="1371601" y="4736068"/>
            <a:ext cx="684803" cy="369332"/>
          </a:xfrm>
          <a:prstGeom prst="rect">
            <a:avLst/>
          </a:prstGeom>
          <a:noFill/>
        </p:spPr>
        <p:txBody>
          <a:bodyPr wrap="none" rtlCol="0">
            <a:spAutoFit/>
          </a:bodyPr>
          <a:lstStyle/>
          <a:p>
            <a:r>
              <a:rPr lang="en-US" dirty="0"/>
              <a:t>input</a:t>
            </a:r>
          </a:p>
        </p:txBody>
      </p:sp>
      <p:sp>
        <p:nvSpPr>
          <p:cNvPr id="13" name="Rectangle 12"/>
          <p:cNvSpPr/>
          <p:nvPr/>
        </p:nvSpPr>
        <p:spPr>
          <a:xfrm>
            <a:off x="3200400" y="336446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1</a:t>
            </a:r>
          </a:p>
        </p:txBody>
      </p:sp>
      <p:sp>
        <p:nvSpPr>
          <p:cNvPr id="14" name="Rectangle 13"/>
          <p:cNvSpPr/>
          <p:nvPr/>
        </p:nvSpPr>
        <p:spPr>
          <a:xfrm>
            <a:off x="3200400" y="405026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1</a:t>
            </a:r>
          </a:p>
        </p:txBody>
      </p:sp>
      <p:sp>
        <p:nvSpPr>
          <p:cNvPr id="15" name="TextBox 14"/>
          <p:cNvSpPr txBox="1"/>
          <p:nvPr/>
        </p:nvSpPr>
        <p:spPr>
          <a:xfrm flipV="1">
            <a:off x="2209800" y="4267201"/>
            <a:ext cx="490840" cy="461665"/>
          </a:xfrm>
          <a:prstGeom prst="rect">
            <a:avLst/>
          </a:prstGeom>
          <a:noFill/>
        </p:spPr>
        <p:txBody>
          <a:bodyPr wrap="none" rtlCol="0">
            <a:spAutoFit/>
          </a:bodyPr>
          <a:lstStyle/>
          <a:p>
            <a:r>
              <a:rPr lang="en-US" sz="2400" dirty="0"/>
              <a:t>⊕</a:t>
            </a:r>
          </a:p>
        </p:txBody>
      </p:sp>
      <p:cxnSp>
        <p:nvCxnSpPr>
          <p:cNvPr id="16" name="Straight Connector 15"/>
          <p:cNvCxnSpPr/>
          <p:nvPr/>
        </p:nvCxnSpPr>
        <p:spPr>
          <a:xfrm flipV="1">
            <a:off x="1905000" y="3505200"/>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1905000" y="4495800"/>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5" idx="3"/>
          </p:cNvCxnSpPr>
          <p:nvPr/>
        </p:nvCxnSpPr>
        <p:spPr>
          <a:xfrm flipV="1">
            <a:off x="2548354" y="4495800"/>
            <a:ext cx="271046"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14" idx="1"/>
          </p:cNvCxnSpPr>
          <p:nvPr/>
        </p:nvCxnSpPr>
        <p:spPr>
          <a:xfrm flipV="1">
            <a:off x="2819400" y="3619500"/>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3" idx="1"/>
          </p:cNvCxnSpPr>
          <p:nvPr/>
        </p:nvCxnSpPr>
        <p:spPr>
          <a:xfrm>
            <a:off x="2819400" y="3505200"/>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2133600" y="3733800"/>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f</a:t>
            </a:r>
            <a:endParaRPr lang="en-US" baseline="-25000" dirty="0">
              <a:solidFill>
                <a:srgbClr val="0000FF"/>
              </a:solidFill>
            </a:endParaRPr>
          </a:p>
        </p:txBody>
      </p:sp>
      <p:cxnSp>
        <p:nvCxnSpPr>
          <p:cNvPr id="22" name="Straight Arrow Connector 21"/>
          <p:cNvCxnSpPr/>
          <p:nvPr/>
        </p:nvCxnSpPr>
        <p:spPr>
          <a:xfrm>
            <a:off x="2362200" y="3505200"/>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2362200" y="4114800"/>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876800" y="336446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R</a:t>
            </a:r>
            <a:r>
              <a:rPr lang="en-US" baseline="-25000" dirty="0">
                <a:solidFill>
                  <a:srgbClr val="0000FF"/>
                </a:solidFill>
              </a:rPr>
              <a:t>2</a:t>
            </a:r>
          </a:p>
        </p:txBody>
      </p:sp>
      <p:sp>
        <p:nvSpPr>
          <p:cNvPr id="25" name="Rectangle 24"/>
          <p:cNvSpPr/>
          <p:nvPr/>
        </p:nvSpPr>
        <p:spPr>
          <a:xfrm>
            <a:off x="4876800" y="4050268"/>
            <a:ext cx="381000" cy="685800"/>
          </a:xfrm>
          <a:prstGeom prst="rect">
            <a:avLst/>
          </a:prstGeom>
          <a:solidFill>
            <a:srgbClr val="D9D9D9"/>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L</a:t>
            </a:r>
            <a:r>
              <a:rPr lang="en-US" baseline="-25000" dirty="0">
                <a:solidFill>
                  <a:srgbClr val="0000FF"/>
                </a:solidFill>
              </a:rPr>
              <a:t>2</a:t>
            </a:r>
          </a:p>
        </p:txBody>
      </p:sp>
      <p:sp>
        <p:nvSpPr>
          <p:cNvPr id="26" name="TextBox 25"/>
          <p:cNvSpPr txBox="1"/>
          <p:nvPr/>
        </p:nvSpPr>
        <p:spPr>
          <a:xfrm flipV="1">
            <a:off x="3886200" y="4267201"/>
            <a:ext cx="490840" cy="461665"/>
          </a:xfrm>
          <a:prstGeom prst="rect">
            <a:avLst/>
          </a:prstGeom>
          <a:noFill/>
        </p:spPr>
        <p:txBody>
          <a:bodyPr wrap="none" rtlCol="0">
            <a:spAutoFit/>
          </a:bodyPr>
          <a:lstStyle/>
          <a:p>
            <a:r>
              <a:rPr lang="en-US" sz="2400" dirty="0"/>
              <a:t>⊕</a:t>
            </a:r>
          </a:p>
        </p:txBody>
      </p:sp>
      <p:cxnSp>
        <p:nvCxnSpPr>
          <p:cNvPr id="27" name="Straight Connector 26"/>
          <p:cNvCxnSpPr/>
          <p:nvPr/>
        </p:nvCxnSpPr>
        <p:spPr>
          <a:xfrm flipV="1">
            <a:off x="3581400" y="3505200"/>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3581400" y="4495800"/>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26" idx="3"/>
          </p:cNvCxnSpPr>
          <p:nvPr/>
        </p:nvCxnSpPr>
        <p:spPr>
          <a:xfrm flipV="1">
            <a:off x="4224754" y="4495800"/>
            <a:ext cx="271046"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endCxn id="25" idx="1"/>
          </p:cNvCxnSpPr>
          <p:nvPr/>
        </p:nvCxnSpPr>
        <p:spPr>
          <a:xfrm flipV="1">
            <a:off x="4495800" y="3619500"/>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endCxn id="24" idx="1"/>
          </p:cNvCxnSpPr>
          <p:nvPr/>
        </p:nvCxnSpPr>
        <p:spPr>
          <a:xfrm>
            <a:off x="4495800" y="3505200"/>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Oval 31"/>
          <p:cNvSpPr/>
          <p:nvPr/>
        </p:nvSpPr>
        <p:spPr>
          <a:xfrm>
            <a:off x="3810000" y="3733800"/>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f</a:t>
            </a:r>
            <a:endParaRPr lang="en-US" baseline="-25000" dirty="0">
              <a:solidFill>
                <a:srgbClr val="0000FF"/>
              </a:solidFill>
            </a:endParaRPr>
          </a:p>
        </p:txBody>
      </p:sp>
      <p:cxnSp>
        <p:nvCxnSpPr>
          <p:cNvPr id="33" name="Straight Arrow Connector 32"/>
          <p:cNvCxnSpPr/>
          <p:nvPr/>
        </p:nvCxnSpPr>
        <p:spPr>
          <a:xfrm>
            <a:off x="4038600" y="3505200"/>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4038600" y="4114800"/>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flipV="1">
            <a:off x="5562600" y="4267201"/>
            <a:ext cx="490840" cy="461665"/>
          </a:xfrm>
          <a:prstGeom prst="rect">
            <a:avLst/>
          </a:prstGeom>
          <a:noFill/>
        </p:spPr>
        <p:txBody>
          <a:bodyPr wrap="none" rtlCol="0">
            <a:spAutoFit/>
          </a:bodyPr>
          <a:lstStyle/>
          <a:p>
            <a:r>
              <a:rPr lang="en-US" sz="2400" dirty="0"/>
              <a:t>⊕</a:t>
            </a:r>
          </a:p>
        </p:txBody>
      </p:sp>
      <p:cxnSp>
        <p:nvCxnSpPr>
          <p:cNvPr id="37" name="Straight Connector 36"/>
          <p:cNvCxnSpPr/>
          <p:nvPr/>
        </p:nvCxnSpPr>
        <p:spPr>
          <a:xfrm flipV="1">
            <a:off x="5257800" y="3505200"/>
            <a:ext cx="914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5257800" y="4495800"/>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3"/>
          </p:cNvCxnSpPr>
          <p:nvPr/>
        </p:nvCxnSpPr>
        <p:spPr>
          <a:xfrm flipV="1">
            <a:off x="5901154" y="4495800"/>
            <a:ext cx="271046" cy="2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6172200" y="3619500"/>
            <a:ext cx="3810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6172200" y="3505200"/>
            <a:ext cx="381000" cy="800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Oval 41"/>
          <p:cNvSpPr/>
          <p:nvPr/>
        </p:nvSpPr>
        <p:spPr>
          <a:xfrm>
            <a:off x="5486400" y="3733800"/>
            <a:ext cx="457200" cy="381000"/>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f</a:t>
            </a:r>
            <a:endParaRPr lang="en-US" baseline="-25000" dirty="0">
              <a:solidFill>
                <a:srgbClr val="0000FF"/>
              </a:solidFill>
            </a:endParaRPr>
          </a:p>
        </p:txBody>
      </p:sp>
      <p:cxnSp>
        <p:nvCxnSpPr>
          <p:cNvPr id="43" name="Straight Arrow Connector 42"/>
          <p:cNvCxnSpPr/>
          <p:nvPr/>
        </p:nvCxnSpPr>
        <p:spPr>
          <a:xfrm>
            <a:off x="5715000" y="3505200"/>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5715000" y="4114800"/>
            <a:ext cx="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400801" y="4731603"/>
            <a:ext cx="825867" cy="369332"/>
          </a:xfrm>
          <a:prstGeom prst="rect">
            <a:avLst/>
          </a:prstGeom>
          <a:noFill/>
        </p:spPr>
        <p:txBody>
          <a:bodyPr wrap="none" rtlCol="0">
            <a:spAutoFit/>
          </a:bodyPr>
          <a:lstStyle/>
          <a:p>
            <a:r>
              <a:rPr lang="en-US" dirty="0"/>
              <a:t>output</a:t>
            </a:r>
          </a:p>
        </p:txBody>
      </p:sp>
    </p:spTree>
    <p:extLst>
      <p:ext uri="{BB962C8B-B14F-4D97-AF65-F5344CB8AC3E}">
        <p14:creationId xmlns:p14="http://schemas.microsoft.com/office/powerpoint/2010/main" val="209564043"/>
      </p:ext>
    </p:extLst>
  </p:cSld>
  <p:clrMapOvr>
    <a:masterClrMapping/>
  </p:clrMapOvr>
  <mc:AlternateContent xmlns:mc="http://schemas.openxmlformats.org/markup-compatibility/2006" xmlns:p14="http://schemas.microsoft.com/office/powerpoint/2010/main">
    <mc:Choice Requires="p14">
      <p:transition spd="med" p14:dur="700" advTm="114103">
        <p:fade/>
      </p:transition>
    </mc:Choice>
    <mc:Fallback xmlns="">
      <p:transition spd="med" advTm="114103">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    16 round </a:t>
            </a:r>
            <a:r>
              <a:rPr lang="en-US" dirty="0" err="1"/>
              <a:t>Feistel</a:t>
            </a:r>
            <a:r>
              <a:rPr lang="en-US" dirty="0"/>
              <a:t> network</a:t>
            </a:r>
          </a:p>
        </p:txBody>
      </p:sp>
      <p:sp>
        <p:nvSpPr>
          <p:cNvPr id="3" name="Content Placeholder 2"/>
          <p:cNvSpPr>
            <a:spLocks noGrp="1"/>
          </p:cNvSpPr>
          <p:nvPr>
            <p:ph idx="1"/>
          </p:nvPr>
        </p:nvSpPr>
        <p:spPr>
          <a:xfrm>
            <a:off x="457200" y="1905000"/>
            <a:ext cx="8229600" cy="990600"/>
          </a:xfrm>
        </p:spPr>
        <p:txBody>
          <a:bodyPr/>
          <a:lstStyle/>
          <a:p>
            <a:pPr marL="0" indent="0" algn="ctr">
              <a:buNone/>
            </a:pPr>
            <a:r>
              <a:rPr lang="en-US" dirty="0"/>
              <a:t>f</a:t>
            </a:r>
            <a:r>
              <a:rPr lang="en-US" baseline="-25000" dirty="0"/>
              <a:t>1</a:t>
            </a:r>
            <a:r>
              <a:rPr lang="en-US" dirty="0"/>
              <a:t>, …, f</a:t>
            </a:r>
            <a:r>
              <a:rPr lang="en-US" baseline="-25000" dirty="0"/>
              <a:t>16</a:t>
            </a:r>
            <a:r>
              <a:rPr lang="en-US" dirty="0"/>
              <a:t>:   {0,1}</a:t>
            </a:r>
            <a:r>
              <a:rPr lang="en-US" baseline="30000" dirty="0"/>
              <a:t>32</a:t>
            </a:r>
            <a:r>
              <a:rPr lang="en-US" dirty="0"/>
              <a:t>  ⟶  {0,1}</a:t>
            </a:r>
            <a:r>
              <a:rPr lang="en-US" baseline="30000" dirty="0"/>
              <a:t>32</a:t>
            </a:r>
            <a:r>
              <a:rPr lang="en-US" dirty="0"/>
              <a:t>     ,      f</a:t>
            </a:r>
            <a:r>
              <a:rPr lang="en-US" baseline="-25000" dirty="0"/>
              <a:t>i</a:t>
            </a:r>
            <a:r>
              <a:rPr lang="en-US" dirty="0"/>
              <a:t>(x) = </a:t>
            </a:r>
            <a:r>
              <a:rPr lang="en-US" sz="3200" b="1" dirty="0"/>
              <a:t>F</a:t>
            </a:r>
            <a:r>
              <a:rPr lang="en-US" dirty="0"/>
              <a:t>( </a:t>
            </a:r>
            <a:r>
              <a:rPr lang="en-US" dirty="0" err="1"/>
              <a:t>k</a:t>
            </a:r>
            <a:r>
              <a:rPr lang="en-US" baseline="-25000" dirty="0" err="1"/>
              <a:t>i</a:t>
            </a:r>
            <a:r>
              <a:rPr lang="en-US" dirty="0"/>
              <a:t>, x ) </a:t>
            </a:r>
          </a:p>
        </p:txBody>
      </p:sp>
      <p:sp>
        <p:nvSpPr>
          <p:cNvPr id="4" name="Rectangle 3"/>
          <p:cNvSpPr/>
          <p:nvPr/>
        </p:nvSpPr>
        <p:spPr>
          <a:xfrm>
            <a:off x="621933" y="3619500"/>
            <a:ext cx="609600" cy="19050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621934" y="5524500"/>
            <a:ext cx="684803" cy="369332"/>
          </a:xfrm>
          <a:prstGeom prst="rect">
            <a:avLst/>
          </a:prstGeom>
          <a:noFill/>
        </p:spPr>
        <p:txBody>
          <a:bodyPr wrap="none" rtlCol="0">
            <a:spAutoFit/>
          </a:bodyPr>
          <a:lstStyle/>
          <a:p>
            <a:r>
              <a:rPr lang="en-US" dirty="0"/>
              <a:t>input</a:t>
            </a:r>
          </a:p>
        </p:txBody>
      </p:sp>
      <p:sp>
        <p:nvSpPr>
          <p:cNvPr id="6" name="TextBox 5"/>
          <p:cNvSpPr txBox="1"/>
          <p:nvPr/>
        </p:nvSpPr>
        <p:spPr>
          <a:xfrm rot="16200000">
            <a:off x="463060" y="4349873"/>
            <a:ext cx="864878" cy="369332"/>
          </a:xfrm>
          <a:prstGeom prst="rect">
            <a:avLst/>
          </a:prstGeom>
          <a:noFill/>
        </p:spPr>
        <p:txBody>
          <a:bodyPr wrap="none" rtlCol="0">
            <a:spAutoFit/>
          </a:bodyPr>
          <a:lstStyle/>
          <a:p>
            <a:r>
              <a:rPr lang="en-US" dirty="0"/>
              <a:t>64  bits</a:t>
            </a:r>
          </a:p>
        </p:txBody>
      </p:sp>
      <p:sp>
        <p:nvSpPr>
          <p:cNvPr id="7" name="Rectangle 6"/>
          <p:cNvSpPr/>
          <p:nvPr/>
        </p:nvSpPr>
        <p:spPr>
          <a:xfrm>
            <a:off x="7327533" y="3619500"/>
            <a:ext cx="609600" cy="19050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7175134" y="5536168"/>
            <a:ext cx="825867" cy="369332"/>
          </a:xfrm>
          <a:prstGeom prst="rect">
            <a:avLst/>
          </a:prstGeom>
          <a:noFill/>
        </p:spPr>
        <p:txBody>
          <a:bodyPr wrap="none" rtlCol="0">
            <a:spAutoFit/>
          </a:bodyPr>
          <a:lstStyle/>
          <a:p>
            <a:r>
              <a:rPr lang="en-US" dirty="0"/>
              <a:t>output</a:t>
            </a:r>
          </a:p>
        </p:txBody>
      </p:sp>
      <p:sp>
        <p:nvSpPr>
          <p:cNvPr id="9" name="TextBox 8"/>
          <p:cNvSpPr txBox="1"/>
          <p:nvPr/>
        </p:nvSpPr>
        <p:spPr>
          <a:xfrm rot="16200000">
            <a:off x="7168660" y="4324474"/>
            <a:ext cx="864878" cy="369332"/>
          </a:xfrm>
          <a:prstGeom prst="rect">
            <a:avLst/>
          </a:prstGeom>
          <a:noFill/>
        </p:spPr>
        <p:txBody>
          <a:bodyPr wrap="none" rtlCol="0">
            <a:spAutoFit/>
          </a:bodyPr>
          <a:lstStyle/>
          <a:p>
            <a:r>
              <a:rPr lang="en-US" dirty="0"/>
              <a:t>64  bits</a:t>
            </a:r>
          </a:p>
        </p:txBody>
      </p:sp>
      <p:sp>
        <p:nvSpPr>
          <p:cNvPr id="10" name="Rectangle 9"/>
          <p:cNvSpPr/>
          <p:nvPr/>
        </p:nvSpPr>
        <p:spPr>
          <a:xfrm>
            <a:off x="2895600" y="3975100"/>
            <a:ext cx="2895600" cy="11430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90"/>
                </a:solidFill>
              </a:rPr>
              <a:t>16 round </a:t>
            </a:r>
            <a:br>
              <a:rPr lang="en-US" sz="2400" dirty="0">
                <a:solidFill>
                  <a:srgbClr val="000090"/>
                </a:solidFill>
              </a:rPr>
            </a:br>
            <a:r>
              <a:rPr lang="en-US" sz="2400" dirty="0" err="1">
                <a:solidFill>
                  <a:srgbClr val="000090"/>
                </a:solidFill>
              </a:rPr>
              <a:t>Feistel</a:t>
            </a:r>
            <a:r>
              <a:rPr lang="en-US" sz="2400" dirty="0">
                <a:solidFill>
                  <a:srgbClr val="000090"/>
                </a:solidFill>
              </a:rPr>
              <a:t> network</a:t>
            </a:r>
          </a:p>
        </p:txBody>
      </p:sp>
      <p:sp>
        <p:nvSpPr>
          <p:cNvPr id="11" name="Oval 10"/>
          <p:cNvSpPr/>
          <p:nvPr/>
        </p:nvSpPr>
        <p:spPr>
          <a:xfrm>
            <a:off x="1676400" y="4216400"/>
            <a:ext cx="762000" cy="685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IP</a:t>
            </a:r>
            <a:endParaRPr lang="en-US" dirty="0"/>
          </a:p>
        </p:txBody>
      </p:sp>
      <p:sp>
        <p:nvSpPr>
          <p:cNvPr id="12" name="Oval 11"/>
          <p:cNvSpPr/>
          <p:nvPr/>
        </p:nvSpPr>
        <p:spPr>
          <a:xfrm>
            <a:off x="6172200" y="4203700"/>
            <a:ext cx="762000" cy="685800"/>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dirty="0"/>
              <a:t>IP</a:t>
            </a:r>
            <a:r>
              <a:rPr lang="en-US" sz="2400" baseline="30000" dirty="0"/>
              <a:t>-1</a:t>
            </a:r>
            <a:endParaRPr lang="en-US" baseline="30000" dirty="0"/>
          </a:p>
        </p:txBody>
      </p:sp>
      <p:cxnSp>
        <p:nvCxnSpPr>
          <p:cNvPr id="14" name="Straight Arrow Connector 13"/>
          <p:cNvCxnSpPr>
            <a:stCxn id="4" idx="3"/>
            <a:endCxn id="11" idx="2"/>
          </p:cNvCxnSpPr>
          <p:nvPr/>
        </p:nvCxnSpPr>
        <p:spPr>
          <a:xfrm flipV="1">
            <a:off x="1231534" y="4559300"/>
            <a:ext cx="444867" cy="12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1" idx="6"/>
            <a:endCxn id="10" idx="1"/>
          </p:cNvCxnSpPr>
          <p:nvPr/>
        </p:nvCxnSpPr>
        <p:spPr>
          <a:xfrm flipV="1">
            <a:off x="2438400" y="4546600"/>
            <a:ext cx="457200" cy="12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0" idx="3"/>
            <a:endCxn id="12" idx="2"/>
          </p:cNvCxnSpPr>
          <p:nvPr/>
        </p:nvCxnSpPr>
        <p:spPr>
          <a:xfrm>
            <a:off x="5791200" y="4546600"/>
            <a:ext cx="381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7" idx="1"/>
          </p:cNvCxnSpPr>
          <p:nvPr/>
        </p:nvCxnSpPr>
        <p:spPr>
          <a:xfrm>
            <a:off x="6870333" y="4572000"/>
            <a:ext cx="457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2895600" y="2895601"/>
            <a:ext cx="2895600" cy="1338997"/>
            <a:chOff x="2895600" y="2038350"/>
            <a:chExt cx="2895600" cy="1338997"/>
          </a:xfrm>
        </p:grpSpPr>
        <p:sp>
          <p:nvSpPr>
            <p:cNvPr id="21" name="Rectangle 20"/>
            <p:cNvSpPr/>
            <p:nvPr/>
          </p:nvSpPr>
          <p:spPr>
            <a:xfrm>
              <a:off x="3962400" y="2038350"/>
              <a:ext cx="685800" cy="3048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90"/>
                  </a:solidFill>
                </a:rPr>
                <a:t>k</a:t>
              </a:r>
              <a:endParaRPr lang="en-US" dirty="0">
                <a:solidFill>
                  <a:srgbClr val="000090"/>
                </a:solidFill>
              </a:endParaRPr>
            </a:p>
          </p:txBody>
        </p:sp>
        <p:sp>
          <p:nvSpPr>
            <p:cNvPr id="22" name="Trapezoid 21"/>
            <p:cNvSpPr/>
            <p:nvPr/>
          </p:nvSpPr>
          <p:spPr bwMode="auto">
            <a:xfrm>
              <a:off x="2895600" y="2343150"/>
              <a:ext cx="2895600" cy="457200"/>
            </a:xfrm>
            <a:prstGeom prst="trapezoid">
              <a:avLst>
                <a:gd name="adj" fmla="val 219444"/>
              </a:avLst>
            </a:prstGeom>
            <a:solidFill>
              <a:srgbClr val="66FFFF"/>
            </a:solidFill>
            <a:ln w="9525">
              <a:solidFill>
                <a:schemeClr val="tx1"/>
              </a:solidFill>
              <a:miter lim="800000"/>
              <a:headEnd/>
              <a:tailEnd/>
            </a:ln>
            <a:effectLst/>
          </p:spPr>
          <p:txBody>
            <a:bodyPr rtlCol="0" anchor="ctr"/>
            <a:lstStyle/>
            <a:p>
              <a:pPr algn="ctr"/>
              <a:r>
                <a:rPr lang="en-US" sz="1600" dirty="0"/>
                <a:t>key expansion</a:t>
              </a:r>
            </a:p>
          </p:txBody>
        </p:sp>
        <p:sp>
          <p:nvSpPr>
            <p:cNvPr id="28" name="Rectangle 27"/>
            <p:cNvSpPr/>
            <p:nvPr/>
          </p:nvSpPr>
          <p:spPr>
            <a:xfrm>
              <a:off x="2895600" y="2813050"/>
              <a:ext cx="457200" cy="3048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90"/>
                  </a:solidFill>
                </a:rPr>
                <a:t>k</a:t>
              </a:r>
              <a:r>
                <a:rPr lang="en-US" sz="2000" baseline="-25000" dirty="0">
                  <a:solidFill>
                    <a:srgbClr val="000090"/>
                  </a:solidFill>
                </a:rPr>
                <a:t>1</a:t>
              </a:r>
              <a:endParaRPr lang="en-US" sz="1600" baseline="-25000" dirty="0">
                <a:solidFill>
                  <a:srgbClr val="000090"/>
                </a:solidFill>
              </a:endParaRPr>
            </a:p>
          </p:txBody>
        </p:sp>
        <p:sp>
          <p:nvSpPr>
            <p:cNvPr id="31" name="Rectangle 30"/>
            <p:cNvSpPr/>
            <p:nvPr/>
          </p:nvSpPr>
          <p:spPr>
            <a:xfrm>
              <a:off x="3505200" y="2800350"/>
              <a:ext cx="457200" cy="3048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90"/>
                  </a:solidFill>
                </a:rPr>
                <a:t>k</a:t>
              </a:r>
              <a:r>
                <a:rPr lang="en-US" sz="2000" baseline="-25000" dirty="0">
                  <a:solidFill>
                    <a:srgbClr val="000090"/>
                  </a:solidFill>
                </a:rPr>
                <a:t>2</a:t>
              </a:r>
              <a:endParaRPr lang="en-US" sz="1600" baseline="-25000" dirty="0">
                <a:solidFill>
                  <a:srgbClr val="000090"/>
                </a:solidFill>
              </a:endParaRPr>
            </a:p>
          </p:txBody>
        </p:sp>
        <p:sp>
          <p:nvSpPr>
            <p:cNvPr id="32" name="Rectangle 31"/>
            <p:cNvSpPr/>
            <p:nvPr/>
          </p:nvSpPr>
          <p:spPr>
            <a:xfrm>
              <a:off x="5334000" y="2800350"/>
              <a:ext cx="457200" cy="304800"/>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400" dirty="0">
                  <a:solidFill>
                    <a:srgbClr val="000090"/>
                  </a:solidFill>
                </a:rPr>
                <a:t>k</a:t>
              </a:r>
              <a:r>
                <a:rPr lang="en-US" sz="2400" baseline="-25000" dirty="0">
                  <a:solidFill>
                    <a:srgbClr val="000090"/>
                  </a:solidFill>
                </a:rPr>
                <a:t>16</a:t>
              </a:r>
              <a:endParaRPr lang="en-US" baseline="-25000" dirty="0">
                <a:solidFill>
                  <a:srgbClr val="000090"/>
                </a:solidFill>
              </a:endParaRPr>
            </a:p>
          </p:txBody>
        </p:sp>
        <p:sp>
          <p:nvSpPr>
            <p:cNvPr id="33" name="TextBox 32"/>
            <p:cNvSpPr txBox="1"/>
            <p:nvPr/>
          </p:nvSpPr>
          <p:spPr>
            <a:xfrm>
              <a:off x="4406900" y="2546350"/>
              <a:ext cx="492443" cy="830997"/>
            </a:xfrm>
            <a:prstGeom prst="rect">
              <a:avLst/>
            </a:prstGeom>
            <a:noFill/>
          </p:spPr>
          <p:txBody>
            <a:bodyPr wrap="none" rtlCol="0">
              <a:spAutoFit/>
            </a:bodyPr>
            <a:lstStyle/>
            <a:p>
              <a:r>
                <a:rPr lang="en-US" sz="4800" b="1" dirty="0"/>
                <a:t>⋯</a:t>
              </a:r>
            </a:p>
          </p:txBody>
        </p:sp>
      </p:grpSp>
      <p:sp>
        <p:nvSpPr>
          <p:cNvPr id="35" name="TextBox 34"/>
          <p:cNvSpPr txBox="1"/>
          <p:nvPr/>
        </p:nvSpPr>
        <p:spPr>
          <a:xfrm>
            <a:off x="2697384" y="5638800"/>
            <a:ext cx="3474817" cy="369332"/>
          </a:xfrm>
          <a:prstGeom prst="rect">
            <a:avLst/>
          </a:prstGeom>
          <a:noFill/>
        </p:spPr>
        <p:txBody>
          <a:bodyPr wrap="none" rtlCol="0">
            <a:spAutoFit/>
          </a:bodyPr>
          <a:lstStyle/>
          <a:p>
            <a:r>
              <a:rPr lang="en-US" dirty="0"/>
              <a:t>To invert, use keys in reverse order</a:t>
            </a:r>
          </a:p>
        </p:txBody>
      </p:sp>
    </p:spTree>
    <p:custDataLst>
      <p:tags r:id="rId1"/>
    </p:custDataLst>
    <p:extLst>
      <p:ext uri="{BB962C8B-B14F-4D97-AF65-F5344CB8AC3E}">
        <p14:creationId xmlns:p14="http://schemas.microsoft.com/office/powerpoint/2010/main" val="1076897562"/>
      </p:ext>
    </p:extLst>
  </p:cSld>
  <p:clrMapOvr>
    <a:masterClrMapping/>
  </p:clrMapOvr>
  <mc:AlternateContent xmlns:mc="http://schemas.openxmlformats.org/markup-compatibility/2006" xmlns:p14="http://schemas.microsoft.com/office/powerpoint/2010/main">
    <mc:Choice Requires="p14">
      <p:transition spd="med" p14:dur="700" advTm="86225">
        <p:fade/>
      </p:transition>
    </mc:Choice>
    <mc:Fallback xmlns="">
      <p:transition spd="med" advTm="8622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function    F(</a:t>
            </a:r>
            <a:r>
              <a:rPr lang="en-US" dirty="0" err="1"/>
              <a:t>k</a:t>
            </a:r>
            <a:r>
              <a:rPr lang="en-US" baseline="-25000" dirty="0" err="1"/>
              <a:t>i</a:t>
            </a:r>
            <a:r>
              <a:rPr lang="en-US" dirty="0"/>
              <a:t>, x)</a:t>
            </a:r>
          </a:p>
        </p:txBody>
      </p:sp>
      <p:pic>
        <p:nvPicPr>
          <p:cNvPr id="1026" name="Picture 2" descr="mage result for DES encryption fun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7736" y="1580827"/>
            <a:ext cx="4476750" cy="483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992727"/>
      </p:ext>
    </p:extLst>
  </p:cSld>
  <p:clrMapOvr>
    <a:masterClrMapping/>
  </p:clrMapOvr>
  <mc:AlternateContent xmlns:mc="http://schemas.openxmlformats.org/markup-compatibility/2006" xmlns:p14="http://schemas.microsoft.com/office/powerpoint/2010/main">
    <mc:Choice Requires="p14">
      <p:transition spd="med" p14:dur="700" advTm="142046">
        <p:fade/>
      </p:transition>
    </mc:Choice>
    <mc:Fallback xmlns="">
      <p:transition spd="med" advTm="142046">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S-boxes</a:t>
            </a:r>
          </a:p>
        </p:txBody>
      </p:sp>
      <p:sp>
        <p:nvSpPr>
          <p:cNvPr id="3" name="Content Placeholder 2"/>
          <p:cNvSpPr>
            <a:spLocks noGrp="1"/>
          </p:cNvSpPr>
          <p:nvPr>
            <p:ph idx="1"/>
          </p:nvPr>
        </p:nvSpPr>
        <p:spPr>
          <a:xfrm>
            <a:off x="457200" y="2209800"/>
            <a:ext cx="8229600" cy="990600"/>
          </a:xfrm>
        </p:spPr>
        <p:txBody>
          <a:bodyPr/>
          <a:lstStyle/>
          <a:p>
            <a:pPr marL="0" indent="0" algn="ctr">
              <a:buNone/>
            </a:pPr>
            <a:r>
              <a:rPr lang="en-US" dirty="0"/>
              <a:t>S</a:t>
            </a:r>
            <a:r>
              <a:rPr lang="en-US" baseline="-25000" dirty="0"/>
              <a:t>i</a:t>
            </a:r>
            <a:r>
              <a:rPr lang="en-US" dirty="0"/>
              <a:t>: {0,1}</a:t>
            </a:r>
            <a:r>
              <a:rPr lang="en-US" baseline="30000" dirty="0"/>
              <a:t>6</a:t>
            </a:r>
            <a:r>
              <a:rPr lang="en-US" dirty="0"/>
              <a:t> ⟶ {0,1}</a:t>
            </a:r>
            <a:r>
              <a:rPr lang="en-US" baseline="30000" dirty="0"/>
              <a:t>4 </a:t>
            </a:r>
            <a:r>
              <a:rPr lang="en-US" dirty="0"/>
              <a:t> </a:t>
            </a:r>
          </a:p>
        </p:txBody>
      </p:sp>
      <p:pic>
        <p:nvPicPr>
          <p:cNvPr id="4" name="Content Placeholder 3"/>
          <p:cNvPicPr>
            <a:picLocks noChangeAspect="1"/>
          </p:cNvPicPr>
          <p:nvPr/>
        </p:nvPicPr>
        <p:blipFill rotWithShape="1">
          <a:blip r:embed="rId2"/>
          <a:srcRect l="-458" r="163"/>
          <a:stretch/>
        </p:blipFill>
        <p:spPr>
          <a:xfrm>
            <a:off x="990600" y="3505200"/>
            <a:ext cx="7338046" cy="1803400"/>
          </a:xfrm>
          <a:prstGeom prst="rect">
            <a:avLst/>
          </a:prstGeom>
        </p:spPr>
      </p:pic>
      <p:cxnSp>
        <p:nvCxnSpPr>
          <p:cNvPr id="5" name="Straight Connector 4"/>
          <p:cNvCxnSpPr/>
          <p:nvPr/>
        </p:nvCxnSpPr>
        <p:spPr>
          <a:xfrm>
            <a:off x="1143000" y="4127500"/>
            <a:ext cx="7086600" cy="0"/>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2095500" y="3581400"/>
            <a:ext cx="0" cy="1676400"/>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4701688"/>
      </p:ext>
    </p:extLst>
  </p:cSld>
  <p:clrMapOvr>
    <a:masterClrMapping/>
  </p:clrMapOvr>
  <mc:AlternateContent xmlns:mc="http://schemas.openxmlformats.org/markup-compatibility/2006" xmlns:p14="http://schemas.microsoft.com/office/powerpoint/2010/main">
    <mc:Choice Requires="p14">
      <p:transition spd="med" p14:dur="700" advTm="28658">
        <p:fade/>
      </p:transition>
    </mc:Choice>
    <mc:Fallback xmlns="">
      <p:transition spd="med" advTm="28658">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normAutofit/>
          </a:bodyPr>
          <a:lstStyle/>
          <a:p>
            <a:r>
              <a:rPr lang="en-US" dirty="0"/>
              <a:t>Example:  a bad S-box choice</a:t>
            </a:r>
          </a:p>
        </p:txBody>
      </p:sp>
      <p:sp>
        <p:nvSpPr>
          <p:cNvPr id="3" name="Content Placeholder 2"/>
          <p:cNvSpPr>
            <a:spLocks noGrp="1"/>
          </p:cNvSpPr>
          <p:nvPr>
            <p:ph idx="1"/>
          </p:nvPr>
        </p:nvSpPr>
        <p:spPr>
          <a:xfrm>
            <a:off x="381000" y="1676400"/>
            <a:ext cx="8763000" cy="4095750"/>
          </a:xfrm>
        </p:spPr>
        <p:txBody>
          <a:bodyPr>
            <a:normAutofit fontScale="92500"/>
          </a:bodyPr>
          <a:lstStyle/>
          <a:p>
            <a:pPr marL="0" indent="0">
              <a:buNone/>
            </a:pPr>
            <a:r>
              <a:rPr lang="en-US" dirty="0"/>
              <a:t>Suppose:    </a:t>
            </a:r>
          </a:p>
          <a:p>
            <a:pPr marL="0" indent="0">
              <a:spcBef>
                <a:spcPts val="0"/>
              </a:spcBef>
              <a:buNone/>
            </a:pPr>
            <a:r>
              <a:rPr lang="en-US" dirty="0"/>
              <a:t>  </a:t>
            </a:r>
            <a:r>
              <a:rPr lang="en-US" sz="2600" dirty="0"/>
              <a:t>S</a:t>
            </a:r>
            <a:r>
              <a:rPr lang="en-US" sz="2600" baseline="-25000" dirty="0"/>
              <a:t>i</a:t>
            </a:r>
            <a:r>
              <a:rPr lang="en-US" sz="2600" dirty="0"/>
              <a:t>(x</a:t>
            </a:r>
            <a:r>
              <a:rPr lang="en-US" sz="2600" baseline="-25000" dirty="0"/>
              <a:t>1</a:t>
            </a:r>
            <a:r>
              <a:rPr lang="en-US" sz="2600" dirty="0"/>
              <a:t>, x</a:t>
            </a:r>
            <a:r>
              <a:rPr lang="en-US" sz="2600" baseline="-25000" dirty="0"/>
              <a:t>2</a:t>
            </a:r>
            <a:r>
              <a:rPr lang="en-US" sz="2600" dirty="0"/>
              <a:t>, …, x</a:t>
            </a:r>
            <a:r>
              <a:rPr lang="en-US" sz="2600" baseline="-25000" dirty="0"/>
              <a:t>6</a:t>
            </a:r>
            <a:r>
              <a:rPr lang="en-US" sz="2600" dirty="0"/>
              <a:t>) = </a:t>
            </a:r>
            <a:r>
              <a:rPr lang="en-US" sz="3000" dirty="0"/>
              <a:t>(</a:t>
            </a:r>
            <a:r>
              <a:rPr lang="en-US" sz="2600" dirty="0"/>
              <a:t> x</a:t>
            </a:r>
            <a:r>
              <a:rPr lang="en-US" sz="2600" baseline="-25000" dirty="0"/>
              <a:t>2</a:t>
            </a:r>
            <a:r>
              <a:rPr lang="en-US" sz="2600" dirty="0"/>
              <a:t>⨁x</a:t>
            </a:r>
            <a:r>
              <a:rPr lang="en-US" sz="2600" baseline="-25000" dirty="0"/>
              <a:t>3</a:t>
            </a:r>
            <a:r>
              <a:rPr lang="en-US" sz="2600" dirty="0"/>
              <a:t>,   x</a:t>
            </a:r>
            <a:r>
              <a:rPr lang="en-US" sz="2600" baseline="-25000" dirty="0"/>
              <a:t>1</a:t>
            </a:r>
            <a:r>
              <a:rPr lang="en-US" sz="2600" dirty="0"/>
              <a:t>⨁x</a:t>
            </a:r>
            <a:r>
              <a:rPr lang="en-US" sz="2600" baseline="-25000" dirty="0"/>
              <a:t>4</a:t>
            </a:r>
            <a:r>
              <a:rPr lang="en-US" sz="2600" dirty="0"/>
              <a:t>⨁x</a:t>
            </a:r>
            <a:r>
              <a:rPr lang="en-US" sz="2600" baseline="-25000" dirty="0"/>
              <a:t>5</a:t>
            </a:r>
            <a:r>
              <a:rPr lang="en-US" sz="2600" dirty="0"/>
              <a:t>,   x</a:t>
            </a:r>
            <a:r>
              <a:rPr lang="en-US" sz="2600" baseline="-25000" dirty="0"/>
              <a:t>1</a:t>
            </a:r>
            <a:r>
              <a:rPr lang="en-US" sz="2600" dirty="0"/>
              <a:t>⨁x</a:t>
            </a:r>
            <a:r>
              <a:rPr lang="en-US" sz="2600" baseline="-25000" dirty="0"/>
              <a:t>6</a:t>
            </a:r>
            <a:r>
              <a:rPr lang="en-US" sz="2600" dirty="0"/>
              <a:t>,   x</a:t>
            </a:r>
            <a:r>
              <a:rPr lang="en-US" sz="2600" baseline="-25000" dirty="0"/>
              <a:t>2</a:t>
            </a:r>
            <a:r>
              <a:rPr lang="en-US" sz="2600" dirty="0"/>
              <a:t>⨁x</a:t>
            </a:r>
            <a:r>
              <a:rPr lang="en-US" sz="2600" baseline="-25000" dirty="0"/>
              <a:t>3</a:t>
            </a:r>
            <a:r>
              <a:rPr lang="en-US" sz="2600" dirty="0"/>
              <a:t>⨁x</a:t>
            </a:r>
            <a:r>
              <a:rPr lang="en-US" sz="2600" baseline="-25000" dirty="0"/>
              <a:t>6</a:t>
            </a:r>
            <a:r>
              <a:rPr lang="en-US" sz="2600" dirty="0"/>
              <a:t> </a:t>
            </a:r>
            <a:r>
              <a:rPr lang="en-US" sz="3000" dirty="0"/>
              <a:t>)</a:t>
            </a:r>
          </a:p>
          <a:p>
            <a:pPr marL="0" indent="0">
              <a:spcBef>
                <a:spcPts val="4176"/>
              </a:spcBef>
              <a:buNone/>
            </a:pPr>
            <a:r>
              <a:rPr lang="en-US" dirty="0"/>
              <a:t>or written equivalently:     S</a:t>
            </a:r>
            <a:r>
              <a:rPr lang="en-US" baseline="-25000" dirty="0"/>
              <a:t>i</a:t>
            </a:r>
            <a:r>
              <a:rPr lang="en-US" dirty="0"/>
              <a:t>(</a:t>
            </a:r>
            <a:r>
              <a:rPr lang="en-US" b="1" dirty="0"/>
              <a:t>x</a:t>
            </a:r>
            <a:r>
              <a:rPr lang="en-US" dirty="0"/>
              <a:t>) = </a:t>
            </a:r>
            <a:r>
              <a:rPr lang="en-US" dirty="0" err="1"/>
              <a:t>A</a:t>
            </a:r>
            <a:r>
              <a:rPr lang="en-US" baseline="-25000" dirty="0" err="1"/>
              <a:t>i</a:t>
            </a:r>
            <a:r>
              <a:rPr lang="en-US" dirty="0" err="1"/>
              <a:t>⋅</a:t>
            </a:r>
            <a:r>
              <a:rPr lang="en-US" b="1" dirty="0" err="1"/>
              <a:t>x</a:t>
            </a:r>
            <a:r>
              <a:rPr lang="en-US" b="1" dirty="0"/>
              <a:t>   </a:t>
            </a:r>
            <a:r>
              <a:rPr lang="en-US" sz="2000" dirty="0"/>
              <a:t>(mod 2)</a:t>
            </a:r>
          </a:p>
          <a:p>
            <a:pPr marL="0" indent="0">
              <a:spcBef>
                <a:spcPts val="2376"/>
              </a:spcBef>
              <a:buNone/>
            </a:pPr>
            <a:endParaRPr lang="en-US" sz="2000" b="1" dirty="0"/>
          </a:p>
          <a:p>
            <a:pPr marL="0" indent="0">
              <a:spcBef>
                <a:spcPts val="2376"/>
              </a:spcBef>
              <a:buNone/>
            </a:pPr>
            <a:endParaRPr lang="en-US" sz="2000" dirty="0"/>
          </a:p>
          <a:p>
            <a:pPr marL="0" indent="0">
              <a:spcBef>
                <a:spcPts val="4776"/>
              </a:spcBef>
              <a:buNone/>
            </a:pPr>
            <a:r>
              <a:rPr lang="en-US" dirty="0"/>
              <a:t>We say that S</a:t>
            </a:r>
            <a:r>
              <a:rPr lang="en-US" baseline="-25000" dirty="0"/>
              <a:t>i</a:t>
            </a:r>
            <a:r>
              <a:rPr lang="en-US" dirty="0"/>
              <a:t> is a linear function.</a:t>
            </a:r>
          </a:p>
        </p:txBody>
      </p:sp>
      <p:sp>
        <p:nvSpPr>
          <p:cNvPr id="4" name="Rectangle 3"/>
          <p:cNvSpPr/>
          <p:nvPr/>
        </p:nvSpPr>
        <p:spPr>
          <a:xfrm>
            <a:off x="4517756" y="3878451"/>
            <a:ext cx="1578244" cy="112621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FF"/>
                </a:solidFill>
              </a:rPr>
              <a:t>0 1 1 0 0 0</a:t>
            </a:r>
          </a:p>
          <a:p>
            <a:pPr algn="ctr"/>
            <a:r>
              <a:rPr lang="en-US" dirty="0">
                <a:solidFill>
                  <a:srgbClr val="0000FF"/>
                </a:solidFill>
              </a:rPr>
              <a:t>1 0 0 1 1 0</a:t>
            </a:r>
          </a:p>
          <a:p>
            <a:pPr algn="ctr"/>
            <a:r>
              <a:rPr lang="en-US" dirty="0">
                <a:solidFill>
                  <a:srgbClr val="0000FF"/>
                </a:solidFill>
              </a:rPr>
              <a:t>1 0 0 0 0 1</a:t>
            </a:r>
          </a:p>
          <a:p>
            <a:pPr algn="ctr"/>
            <a:r>
              <a:rPr lang="en-US" dirty="0">
                <a:solidFill>
                  <a:srgbClr val="0000FF"/>
                </a:solidFill>
              </a:rPr>
              <a:t>0 1 1 0 0 1</a:t>
            </a:r>
          </a:p>
        </p:txBody>
      </p:sp>
      <p:sp>
        <p:nvSpPr>
          <p:cNvPr id="5" name="Rectangle 4"/>
          <p:cNvSpPr/>
          <p:nvPr/>
        </p:nvSpPr>
        <p:spPr>
          <a:xfrm>
            <a:off x="6400800" y="3886200"/>
            <a:ext cx="304800" cy="1752600"/>
          </a:xfrm>
          <a:prstGeom prst="rect">
            <a:avLst/>
          </a:prstGeom>
          <a:solidFill>
            <a:srgbClr val="FCD5B5"/>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x</a:t>
            </a:r>
            <a:r>
              <a:rPr lang="en-US" baseline="-25000" dirty="0">
                <a:solidFill>
                  <a:srgbClr val="0000FF"/>
                </a:solidFill>
              </a:rPr>
              <a:t>1</a:t>
            </a:r>
          </a:p>
          <a:p>
            <a:pPr algn="ctr"/>
            <a:r>
              <a:rPr lang="en-US" dirty="0">
                <a:solidFill>
                  <a:srgbClr val="0000FF"/>
                </a:solidFill>
              </a:rPr>
              <a:t>x</a:t>
            </a:r>
            <a:r>
              <a:rPr lang="en-US" baseline="-25000" dirty="0">
                <a:solidFill>
                  <a:srgbClr val="0000FF"/>
                </a:solidFill>
              </a:rPr>
              <a:t>2</a:t>
            </a:r>
          </a:p>
          <a:p>
            <a:pPr algn="ctr"/>
            <a:r>
              <a:rPr lang="en-US" dirty="0">
                <a:solidFill>
                  <a:srgbClr val="0000FF"/>
                </a:solidFill>
              </a:rPr>
              <a:t>x</a:t>
            </a:r>
            <a:r>
              <a:rPr lang="en-US" baseline="-25000" dirty="0">
                <a:solidFill>
                  <a:srgbClr val="0000FF"/>
                </a:solidFill>
              </a:rPr>
              <a:t>3</a:t>
            </a:r>
          </a:p>
          <a:p>
            <a:pPr algn="ctr"/>
            <a:r>
              <a:rPr lang="en-US" dirty="0">
                <a:solidFill>
                  <a:srgbClr val="0000FF"/>
                </a:solidFill>
              </a:rPr>
              <a:t>x</a:t>
            </a:r>
            <a:r>
              <a:rPr lang="en-US" baseline="-25000" dirty="0">
                <a:solidFill>
                  <a:srgbClr val="0000FF"/>
                </a:solidFill>
              </a:rPr>
              <a:t>4</a:t>
            </a:r>
          </a:p>
          <a:p>
            <a:pPr algn="ctr"/>
            <a:r>
              <a:rPr lang="en-US" dirty="0">
                <a:solidFill>
                  <a:srgbClr val="0000FF"/>
                </a:solidFill>
              </a:rPr>
              <a:t>x</a:t>
            </a:r>
            <a:r>
              <a:rPr lang="en-US" baseline="-25000" dirty="0">
                <a:solidFill>
                  <a:srgbClr val="0000FF"/>
                </a:solidFill>
              </a:rPr>
              <a:t>5</a:t>
            </a:r>
          </a:p>
          <a:p>
            <a:pPr algn="ctr"/>
            <a:r>
              <a:rPr lang="en-US" dirty="0">
                <a:solidFill>
                  <a:srgbClr val="0000FF"/>
                </a:solidFill>
              </a:rPr>
              <a:t>x</a:t>
            </a:r>
            <a:r>
              <a:rPr lang="en-US" baseline="-25000" dirty="0">
                <a:solidFill>
                  <a:srgbClr val="0000FF"/>
                </a:solidFill>
              </a:rPr>
              <a:t>6</a:t>
            </a:r>
          </a:p>
        </p:txBody>
      </p:sp>
      <p:sp>
        <p:nvSpPr>
          <p:cNvPr id="6" name="TextBox 5"/>
          <p:cNvSpPr txBox="1"/>
          <p:nvPr/>
        </p:nvSpPr>
        <p:spPr>
          <a:xfrm>
            <a:off x="6096000" y="4191000"/>
            <a:ext cx="248786" cy="369332"/>
          </a:xfrm>
          <a:prstGeom prst="rect">
            <a:avLst/>
          </a:prstGeom>
          <a:noFill/>
        </p:spPr>
        <p:txBody>
          <a:bodyPr wrap="none" rtlCol="0">
            <a:spAutoFit/>
          </a:bodyPr>
          <a:lstStyle/>
          <a:p>
            <a:r>
              <a:rPr lang="en-US" dirty="0"/>
              <a:t>.</a:t>
            </a:r>
          </a:p>
        </p:txBody>
      </p:sp>
      <p:sp>
        <p:nvSpPr>
          <p:cNvPr id="7" name="TextBox 6"/>
          <p:cNvSpPr txBox="1"/>
          <p:nvPr/>
        </p:nvSpPr>
        <p:spPr>
          <a:xfrm>
            <a:off x="6858000" y="4186536"/>
            <a:ext cx="364202" cy="461665"/>
          </a:xfrm>
          <a:prstGeom prst="rect">
            <a:avLst/>
          </a:prstGeom>
          <a:noFill/>
        </p:spPr>
        <p:txBody>
          <a:bodyPr wrap="none" rtlCol="0">
            <a:spAutoFit/>
          </a:bodyPr>
          <a:lstStyle/>
          <a:p>
            <a:r>
              <a:rPr lang="en-US" sz="2400" dirty="0"/>
              <a:t>=</a:t>
            </a:r>
          </a:p>
        </p:txBody>
      </p:sp>
      <p:sp>
        <p:nvSpPr>
          <p:cNvPr id="8" name="Rectangle 7"/>
          <p:cNvSpPr/>
          <p:nvPr/>
        </p:nvSpPr>
        <p:spPr>
          <a:xfrm>
            <a:off x="7391400" y="3886200"/>
            <a:ext cx="1143000" cy="1219200"/>
          </a:xfrm>
          <a:prstGeom prst="rect">
            <a:avLst/>
          </a:prstGeom>
          <a:solidFill>
            <a:srgbClr val="FCD5B5"/>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rgbClr val="0000FF"/>
                </a:solidFill>
              </a:rPr>
              <a:t>x</a:t>
            </a:r>
            <a:r>
              <a:rPr lang="en-US" baseline="-25000" dirty="0">
                <a:solidFill>
                  <a:srgbClr val="0000FF"/>
                </a:solidFill>
              </a:rPr>
              <a:t>2</a:t>
            </a:r>
            <a:r>
              <a:rPr lang="en-US" dirty="0">
                <a:solidFill>
                  <a:srgbClr val="0000FF"/>
                </a:solidFill>
              </a:rPr>
              <a:t>⨁x</a:t>
            </a:r>
            <a:r>
              <a:rPr lang="en-US" baseline="-25000" dirty="0">
                <a:solidFill>
                  <a:srgbClr val="0000FF"/>
                </a:solidFill>
              </a:rPr>
              <a:t>3</a:t>
            </a:r>
          </a:p>
          <a:p>
            <a:pPr algn="ctr"/>
            <a:r>
              <a:rPr lang="en-US" dirty="0">
                <a:solidFill>
                  <a:srgbClr val="0000FF"/>
                </a:solidFill>
              </a:rPr>
              <a:t>x</a:t>
            </a:r>
            <a:r>
              <a:rPr lang="en-US" baseline="-25000" dirty="0">
                <a:solidFill>
                  <a:srgbClr val="0000FF"/>
                </a:solidFill>
              </a:rPr>
              <a:t>1</a:t>
            </a:r>
            <a:r>
              <a:rPr lang="en-US" dirty="0">
                <a:solidFill>
                  <a:srgbClr val="0000FF"/>
                </a:solidFill>
              </a:rPr>
              <a:t>⨁x</a:t>
            </a:r>
            <a:r>
              <a:rPr lang="en-US" baseline="-25000" dirty="0">
                <a:solidFill>
                  <a:srgbClr val="0000FF"/>
                </a:solidFill>
              </a:rPr>
              <a:t>4</a:t>
            </a:r>
            <a:r>
              <a:rPr lang="en-US" dirty="0">
                <a:solidFill>
                  <a:srgbClr val="0000FF"/>
                </a:solidFill>
              </a:rPr>
              <a:t>⨁x</a:t>
            </a:r>
            <a:r>
              <a:rPr lang="en-US" baseline="-25000" dirty="0">
                <a:solidFill>
                  <a:srgbClr val="0000FF"/>
                </a:solidFill>
              </a:rPr>
              <a:t>5</a:t>
            </a:r>
          </a:p>
          <a:p>
            <a:pPr algn="ctr"/>
            <a:r>
              <a:rPr lang="en-US" dirty="0">
                <a:solidFill>
                  <a:srgbClr val="0000FF"/>
                </a:solidFill>
              </a:rPr>
              <a:t>x</a:t>
            </a:r>
            <a:r>
              <a:rPr lang="en-US" baseline="-25000" dirty="0">
                <a:solidFill>
                  <a:srgbClr val="0000FF"/>
                </a:solidFill>
              </a:rPr>
              <a:t>1</a:t>
            </a:r>
            <a:r>
              <a:rPr lang="en-US" dirty="0">
                <a:solidFill>
                  <a:srgbClr val="0000FF"/>
                </a:solidFill>
              </a:rPr>
              <a:t>⨁x</a:t>
            </a:r>
            <a:r>
              <a:rPr lang="en-US" baseline="-25000" dirty="0">
                <a:solidFill>
                  <a:srgbClr val="0000FF"/>
                </a:solidFill>
              </a:rPr>
              <a:t>6</a:t>
            </a:r>
          </a:p>
          <a:p>
            <a:pPr algn="ctr"/>
            <a:r>
              <a:rPr lang="en-US" dirty="0">
                <a:solidFill>
                  <a:srgbClr val="0000FF"/>
                </a:solidFill>
              </a:rPr>
              <a:t>x</a:t>
            </a:r>
            <a:r>
              <a:rPr lang="en-US" baseline="-25000" dirty="0">
                <a:solidFill>
                  <a:srgbClr val="0000FF"/>
                </a:solidFill>
              </a:rPr>
              <a:t>2</a:t>
            </a:r>
            <a:r>
              <a:rPr lang="en-US" dirty="0">
                <a:solidFill>
                  <a:srgbClr val="0000FF"/>
                </a:solidFill>
              </a:rPr>
              <a:t>⨁x</a:t>
            </a:r>
            <a:r>
              <a:rPr lang="en-US" baseline="-25000" dirty="0">
                <a:solidFill>
                  <a:srgbClr val="0000FF"/>
                </a:solidFill>
              </a:rPr>
              <a:t>3</a:t>
            </a:r>
            <a:r>
              <a:rPr lang="en-US" dirty="0">
                <a:solidFill>
                  <a:srgbClr val="0000FF"/>
                </a:solidFill>
              </a:rPr>
              <a:t>⨁x</a:t>
            </a:r>
            <a:r>
              <a:rPr lang="en-US" baseline="-25000" dirty="0">
                <a:solidFill>
                  <a:srgbClr val="0000FF"/>
                </a:solidFill>
              </a:rPr>
              <a:t>6</a:t>
            </a:r>
            <a:r>
              <a:rPr lang="en-US" dirty="0">
                <a:solidFill>
                  <a:srgbClr val="0000FF"/>
                </a:solidFill>
              </a:rPr>
              <a:t> </a:t>
            </a:r>
            <a:endParaRPr lang="en-US" baseline="-25000" dirty="0">
              <a:solidFill>
                <a:srgbClr val="0000FF"/>
              </a:solidFill>
            </a:endParaRPr>
          </a:p>
        </p:txBody>
      </p:sp>
    </p:spTree>
    <p:extLst>
      <p:ext uri="{BB962C8B-B14F-4D97-AF65-F5344CB8AC3E}">
        <p14:creationId xmlns:p14="http://schemas.microsoft.com/office/powerpoint/2010/main" val="177903938"/>
      </p:ext>
    </p:extLst>
  </p:cSld>
  <p:clrMapOvr>
    <a:masterClrMapping/>
  </p:clrMapOvr>
  <mc:AlternateContent xmlns:mc="http://schemas.openxmlformats.org/markup-compatibility/2006" xmlns:p14="http://schemas.microsoft.com/office/powerpoint/2010/main">
    <mc:Choice Requires="p14">
      <p:transition spd="med" p14:dur="700" advTm="44476">
        <p:fade/>
      </p:transition>
    </mc:Choice>
    <mc:Fallback xmlns="">
      <p:transition spd="med" advTm="44476">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Choosing the S-boxes and P-box</a:t>
            </a:r>
            <a:endParaRPr lang="en-US" dirty="0"/>
          </a:p>
        </p:txBody>
      </p:sp>
      <p:sp>
        <p:nvSpPr>
          <p:cNvPr id="5" name="TextBox 4"/>
          <p:cNvSpPr txBox="1"/>
          <p:nvPr/>
        </p:nvSpPr>
        <p:spPr>
          <a:xfrm>
            <a:off x="838201" y="1828801"/>
            <a:ext cx="7528559" cy="3600986"/>
          </a:xfrm>
          <a:prstGeom prst="rect">
            <a:avLst/>
          </a:prstGeom>
          <a:noFill/>
        </p:spPr>
        <p:txBody>
          <a:bodyPr wrap="square" rtlCol="0">
            <a:spAutoFit/>
          </a:bodyPr>
          <a:lstStyle/>
          <a:p>
            <a:r>
              <a:rPr lang="en-US" sz="2400" dirty="0"/>
              <a:t>Choosing the S-boxes and P-box at random would result in an insecure block cipher   </a:t>
            </a:r>
            <a:r>
              <a:rPr lang="en-US" sz="2000" dirty="0"/>
              <a:t>(key recovery after ≈2</a:t>
            </a:r>
            <a:r>
              <a:rPr lang="en-US" sz="2000" baseline="30000" dirty="0"/>
              <a:t>24 </a:t>
            </a:r>
            <a:r>
              <a:rPr lang="en-US" sz="2000" dirty="0"/>
              <a:t>outputs)   </a:t>
            </a:r>
            <a:r>
              <a:rPr lang="en-US" dirty="0"/>
              <a:t>[BS’89]</a:t>
            </a:r>
          </a:p>
          <a:p>
            <a:pPr>
              <a:spcBef>
                <a:spcPts val="1800"/>
              </a:spcBef>
            </a:pPr>
            <a:endParaRPr lang="en-US" sz="2400" dirty="0"/>
          </a:p>
          <a:p>
            <a:pPr>
              <a:spcBef>
                <a:spcPts val="1800"/>
              </a:spcBef>
            </a:pPr>
            <a:r>
              <a:rPr lang="en-US" sz="2400" dirty="0"/>
              <a:t>Several rules used in choice of S and P boxes:</a:t>
            </a:r>
          </a:p>
          <a:p>
            <a:pPr marL="342900" indent="-342900">
              <a:spcBef>
                <a:spcPts val="600"/>
              </a:spcBef>
              <a:buFont typeface="Arial"/>
              <a:buChar char="•"/>
            </a:pPr>
            <a:r>
              <a:rPr lang="en-US" sz="2400" dirty="0"/>
              <a:t>No output bit should be close to a linear </a:t>
            </a:r>
            <a:r>
              <a:rPr lang="en-US" sz="2400" dirty="0" err="1"/>
              <a:t>func</a:t>
            </a:r>
            <a:r>
              <a:rPr lang="en-US" sz="2400" dirty="0"/>
              <a:t>. of the input bits</a:t>
            </a:r>
          </a:p>
          <a:p>
            <a:pPr marL="342900" indent="-342900">
              <a:spcBef>
                <a:spcPts val="600"/>
              </a:spcBef>
              <a:buFont typeface="Arial"/>
              <a:buChar char="•"/>
            </a:pPr>
            <a:endParaRPr lang="en-US" sz="2400" dirty="0"/>
          </a:p>
        </p:txBody>
      </p:sp>
      <p:sp>
        <p:nvSpPr>
          <p:cNvPr id="6" name="TextBox 5"/>
          <p:cNvSpPr txBox="1"/>
          <p:nvPr/>
        </p:nvSpPr>
        <p:spPr>
          <a:xfrm>
            <a:off x="1232033" y="4963393"/>
            <a:ext cx="293670" cy="523220"/>
          </a:xfrm>
          <a:prstGeom prst="rect">
            <a:avLst/>
          </a:prstGeom>
          <a:noFill/>
        </p:spPr>
        <p:txBody>
          <a:bodyPr wrap="none" rtlCol="0">
            <a:spAutoFit/>
          </a:bodyPr>
          <a:lstStyle/>
          <a:p>
            <a:r>
              <a:rPr lang="en-US" sz="2800" b="1" dirty="0"/>
              <a:t>⋮</a:t>
            </a:r>
          </a:p>
        </p:txBody>
      </p:sp>
    </p:spTree>
    <p:custDataLst>
      <p:tags r:id="rId1"/>
    </p:custDataLst>
    <p:extLst>
      <p:ext uri="{BB962C8B-B14F-4D97-AF65-F5344CB8AC3E}">
        <p14:creationId xmlns:p14="http://schemas.microsoft.com/office/powerpoint/2010/main" val="497022756"/>
      </p:ext>
    </p:extLst>
  </p:cSld>
  <p:clrMapOvr>
    <a:masterClrMapping/>
  </p:clrMapOvr>
  <mc:AlternateContent xmlns:mc="http://schemas.openxmlformats.org/markup-compatibility/2006" xmlns:p14="http://schemas.microsoft.com/office/powerpoint/2010/main">
    <mc:Choice Requires="p14">
      <p:transition spd="med" p14:dur="700" advTm="29034">
        <p:fade/>
      </p:transition>
    </mc:Choice>
    <mc:Fallback xmlns="">
      <p:transition spd="med" advTm="2903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54401" y="1849967"/>
            <a:ext cx="1447800" cy="381000"/>
          </a:xfrm>
          <a:prstGeom prst="rect">
            <a:avLst/>
          </a:prstGeom>
          <a:solidFill>
            <a:schemeClr val="bg1">
              <a:lumMod val="65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002201" y="1849967"/>
            <a:ext cx="1447800" cy="381000"/>
          </a:xfrm>
          <a:prstGeom prst="rect">
            <a:avLst/>
          </a:prstGeom>
          <a:solidFill>
            <a:schemeClr val="bg1">
              <a:lumMod val="65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54401" y="1849967"/>
            <a:ext cx="3522518" cy="381000"/>
          </a:xfrm>
          <a:prstGeom prst="rect">
            <a:avLst/>
          </a:prstGeom>
          <a:solidFill>
            <a:schemeClr val="bg1">
              <a:lumMod val="65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685800"/>
            <a:ext cx="8229600" cy="857250"/>
          </a:xfrm>
        </p:spPr>
        <p:txBody>
          <a:bodyPr/>
          <a:lstStyle/>
          <a:p>
            <a:r>
              <a:rPr lang="en-US" dirty="0"/>
              <a:t>DES challenge</a:t>
            </a:r>
          </a:p>
        </p:txBody>
      </p:sp>
      <p:sp>
        <p:nvSpPr>
          <p:cNvPr id="3" name="Content Placeholder 2"/>
          <p:cNvSpPr>
            <a:spLocks noGrp="1"/>
          </p:cNvSpPr>
          <p:nvPr>
            <p:ph idx="1"/>
          </p:nvPr>
        </p:nvSpPr>
        <p:spPr>
          <a:xfrm>
            <a:off x="419100" y="1873250"/>
            <a:ext cx="8534400" cy="4324350"/>
          </a:xfrm>
        </p:spPr>
        <p:txBody>
          <a:bodyPr>
            <a:normAutofit fontScale="85000" lnSpcReduction="10000"/>
          </a:bodyPr>
          <a:lstStyle/>
          <a:p>
            <a:pPr marL="0" indent="0">
              <a:buNone/>
              <a:tabLst>
                <a:tab pos="914400" algn="l"/>
              </a:tabLst>
            </a:pPr>
            <a:r>
              <a:rPr lang="en-US" sz="2400" dirty="0" err="1"/>
              <a:t>msg</a:t>
            </a:r>
            <a:r>
              <a:rPr lang="en-US" sz="2400" dirty="0"/>
              <a:t> =   </a:t>
            </a:r>
            <a:r>
              <a:rPr lang="en-US" sz="2400" dirty="0">
                <a:latin typeface="Courier New"/>
                <a:cs typeface="Courier New"/>
              </a:rPr>
              <a:t>“The unknown messages is: XXXX … “</a:t>
            </a:r>
          </a:p>
          <a:p>
            <a:pPr marL="0" indent="0">
              <a:buNone/>
              <a:tabLst>
                <a:tab pos="914400" algn="l"/>
              </a:tabLst>
            </a:pPr>
            <a:r>
              <a:rPr lang="en-US" sz="2400" dirty="0"/>
              <a:t>CT    =       c</a:t>
            </a:r>
            <a:r>
              <a:rPr lang="en-US" sz="2400" baseline="-25000" dirty="0"/>
              <a:t>1 </a:t>
            </a:r>
            <a:r>
              <a:rPr lang="en-US" sz="2400" dirty="0"/>
              <a:t>         c</a:t>
            </a:r>
            <a:r>
              <a:rPr lang="en-US" sz="2400" baseline="-25000" dirty="0"/>
              <a:t>2</a:t>
            </a:r>
            <a:r>
              <a:rPr lang="en-US" sz="2400" dirty="0"/>
              <a:t>            c</a:t>
            </a:r>
            <a:r>
              <a:rPr lang="en-US" sz="2400" baseline="-25000" dirty="0"/>
              <a:t>3                  </a:t>
            </a:r>
            <a:r>
              <a:rPr lang="en-US" sz="2400" dirty="0"/>
              <a:t>c</a:t>
            </a:r>
            <a:r>
              <a:rPr lang="en-US" sz="2400" baseline="-25000" dirty="0"/>
              <a:t>4</a:t>
            </a:r>
          </a:p>
          <a:p>
            <a:pPr marL="0" indent="0">
              <a:buNone/>
              <a:tabLst>
                <a:tab pos="914400" algn="l"/>
              </a:tabLst>
            </a:pPr>
            <a:endParaRPr lang="en-US" baseline="-25000" dirty="0"/>
          </a:p>
          <a:p>
            <a:pPr marL="0" indent="0">
              <a:buNone/>
              <a:tabLst>
                <a:tab pos="914400" algn="l"/>
              </a:tabLst>
            </a:pPr>
            <a:r>
              <a:rPr lang="en-US" b="1" dirty="0"/>
              <a:t>Goal</a:t>
            </a:r>
            <a:r>
              <a:rPr lang="en-US" dirty="0"/>
              <a:t>:    find   k ∈ {0,1}</a:t>
            </a:r>
            <a:r>
              <a:rPr lang="en-US" baseline="30000" dirty="0"/>
              <a:t>56</a:t>
            </a:r>
            <a:r>
              <a:rPr lang="en-US" dirty="0"/>
              <a:t>   </a:t>
            </a:r>
            <a:r>
              <a:rPr lang="en-US" dirty="0" err="1"/>
              <a:t>s.t.</a:t>
            </a:r>
            <a:r>
              <a:rPr lang="en-US" dirty="0"/>
              <a:t>    DES(k, m</a:t>
            </a:r>
            <a:r>
              <a:rPr lang="en-US" baseline="-25000" dirty="0"/>
              <a:t>i</a:t>
            </a:r>
            <a:r>
              <a:rPr lang="en-US" dirty="0"/>
              <a:t>) = c</a:t>
            </a:r>
            <a:r>
              <a:rPr lang="en-US" baseline="-25000" dirty="0"/>
              <a:t>i </a:t>
            </a:r>
            <a:r>
              <a:rPr lang="en-US" dirty="0"/>
              <a:t>  for  </a:t>
            </a:r>
            <a:r>
              <a:rPr lang="en-US" dirty="0" err="1"/>
              <a:t>i</a:t>
            </a:r>
            <a:r>
              <a:rPr lang="en-US" dirty="0"/>
              <a:t>=1,2,3 </a:t>
            </a:r>
          </a:p>
          <a:p>
            <a:pPr marL="0" indent="0">
              <a:spcBef>
                <a:spcPts val="2376"/>
              </a:spcBef>
              <a:buNone/>
              <a:tabLst>
                <a:tab pos="914400" algn="l"/>
              </a:tabLst>
            </a:pPr>
            <a:r>
              <a:rPr lang="en-US" dirty="0"/>
              <a:t>1997:   Internet search  --  </a:t>
            </a:r>
            <a:r>
              <a:rPr lang="en-US" b="1" dirty="0"/>
              <a:t>3 months</a:t>
            </a:r>
          </a:p>
          <a:p>
            <a:pPr marL="0" indent="0">
              <a:buNone/>
              <a:tabLst>
                <a:tab pos="914400" algn="l"/>
              </a:tabLst>
            </a:pPr>
            <a:r>
              <a:rPr lang="en-US" dirty="0"/>
              <a:t>1998:   EFF machine (deep crack)  --  </a:t>
            </a:r>
            <a:r>
              <a:rPr lang="en-US" b="1" dirty="0"/>
              <a:t>3 days         </a:t>
            </a:r>
            <a:r>
              <a:rPr lang="en-US" dirty="0"/>
              <a:t>(250K $)</a:t>
            </a:r>
          </a:p>
          <a:p>
            <a:pPr marL="0" indent="0">
              <a:buNone/>
              <a:tabLst>
                <a:tab pos="914400" algn="l"/>
              </a:tabLst>
            </a:pPr>
            <a:r>
              <a:rPr lang="en-US" dirty="0"/>
              <a:t>1999:   combined search  --  </a:t>
            </a:r>
            <a:r>
              <a:rPr lang="en-US" b="1" dirty="0"/>
              <a:t>22 hours</a:t>
            </a:r>
          </a:p>
          <a:p>
            <a:pPr marL="0" indent="0">
              <a:buNone/>
              <a:tabLst>
                <a:tab pos="914400" algn="l"/>
              </a:tabLst>
            </a:pPr>
            <a:r>
              <a:rPr lang="en-US" dirty="0"/>
              <a:t>2006:   COPACOBANA (120 FPGAs) </a:t>
            </a:r>
            <a:r>
              <a:rPr lang="en-US" b="1" dirty="0"/>
              <a:t> --  7 days     </a:t>
            </a:r>
            <a:r>
              <a:rPr lang="en-US" dirty="0"/>
              <a:t>(10K $)</a:t>
            </a:r>
          </a:p>
          <a:p>
            <a:pPr marL="0" indent="0">
              <a:spcBef>
                <a:spcPts val="2424"/>
              </a:spcBef>
              <a:buNone/>
              <a:tabLst>
                <a:tab pos="914400" algn="l"/>
              </a:tabLst>
            </a:pPr>
            <a:r>
              <a:rPr lang="en-US" dirty="0"/>
              <a:t>⇒   56-bit ciphers should not be used  !!</a:t>
            </a:r>
          </a:p>
          <a:p>
            <a:pPr marL="0" indent="0">
              <a:buNone/>
              <a:tabLst>
                <a:tab pos="914400" algn="l"/>
              </a:tabLst>
            </a:pPr>
            <a:endParaRPr lang="en-US" baseline="-25000" dirty="0"/>
          </a:p>
        </p:txBody>
      </p:sp>
    </p:spTree>
    <p:custDataLst>
      <p:tags r:id="rId1"/>
    </p:custDataLst>
    <p:extLst>
      <p:ext uri="{BB962C8B-B14F-4D97-AF65-F5344CB8AC3E}">
        <p14:creationId xmlns:p14="http://schemas.microsoft.com/office/powerpoint/2010/main" val="3143092631"/>
      </p:ext>
    </p:extLst>
  </p:cSld>
  <p:clrMapOvr>
    <a:masterClrMapping/>
  </p:clrMapOvr>
  <mc:AlternateContent xmlns:mc="http://schemas.openxmlformats.org/markup-compatibility/2006" xmlns:p14="http://schemas.microsoft.com/office/powerpoint/2010/main">
    <mc:Choice Requires="p14">
      <p:transition spd="med" p14:dur="700" advTm="99421">
        <p:fade/>
      </p:transition>
    </mc:Choice>
    <mc:Fallback xmlns="">
      <p:transition spd="med" advTm="9942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610600" cy="857250"/>
          </a:xfrm>
        </p:spPr>
        <p:txBody>
          <a:bodyPr>
            <a:normAutofit/>
          </a:bodyPr>
          <a:lstStyle/>
          <a:p>
            <a:r>
              <a:rPr lang="en-US" dirty="0"/>
              <a:t>Strengthening DES against ex. search</a:t>
            </a:r>
          </a:p>
        </p:txBody>
      </p:sp>
      <p:sp>
        <p:nvSpPr>
          <p:cNvPr id="3" name="Content Placeholder 2"/>
          <p:cNvSpPr>
            <a:spLocks noGrp="1"/>
          </p:cNvSpPr>
          <p:nvPr>
            <p:ph idx="1"/>
          </p:nvPr>
        </p:nvSpPr>
        <p:spPr>
          <a:xfrm>
            <a:off x="228600" y="1905000"/>
            <a:ext cx="8686800" cy="4095750"/>
          </a:xfrm>
        </p:spPr>
        <p:txBody>
          <a:bodyPr>
            <a:normAutofit fontScale="92500" lnSpcReduction="20000"/>
          </a:bodyPr>
          <a:lstStyle/>
          <a:p>
            <a:pPr marL="0" indent="0">
              <a:buNone/>
            </a:pPr>
            <a:r>
              <a:rPr lang="en-US" dirty="0"/>
              <a:t>Method 1:     </a:t>
            </a:r>
            <a:r>
              <a:rPr lang="en-US" b="1" dirty="0"/>
              <a:t>Triple-DES</a:t>
            </a:r>
          </a:p>
          <a:p>
            <a:pPr>
              <a:spcBef>
                <a:spcPts val="2376"/>
              </a:spcBef>
            </a:pPr>
            <a:r>
              <a:rPr lang="en-US" dirty="0"/>
              <a:t>Let  E : K × M ⟶ M  be a block cipher</a:t>
            </a:r>
          </a:p>
          <a:p>
            <a:pPr>
              <a:spcBef>
                <a:spcPts val="2376"/>
              </a:spcBef>
            </a:pPr>
            <a:r>
              <a:rPr lang="en-US" dirty="0"/>
              <a:t>Define    </a:t>
            </a:r>
            <a:r>
              <a:rPr lang="en-US" b="1" dirty="0"/>
              <a:t>3E</a:t>
            </a:r>
            <a:r>
              <a:rPr lang="en-US" dirty="0"/>
              <a:t>: K</a:t>
            </a:r>
            <a:r>
              <a:rPr lang="en-US" baseline="30000" dirty="0"/>
              <a:t>3</a:t>
            </a:r>
            <a:r>
              <a:rPr lang="en-US" dirty="0"/>
              <a:t> × M ⟶ M    as</a:t>
            </a:r>
          </a:p>
          <a:p>
            <a:pPr marL="0" indent="0">
              <a:spcBef>
                <a:spcPts val="2376"/>
              </a:spcBef>
              <a:buNone/>
            </a:pPr>
            <a:endParaRPr lang="en-US" dirty="0"/>
          </a:p>
          <a:p>
            <a:pPr marL="0" indent="0">
              <a:spcBef>
                <a:spcPts val="3576"/>
              </a:spcBef>
              <a:buNone/>
            </a:pPr>
            <a:r>
              <a:rPr lang="en-US" dirty="0"/>
              <a:t>For 3DES:    key-size = 3×56 = 168 bits.             3×slower than DES. </a:t>
            </a:r>
          </a:p>
          <a:p>
            <a:pPr marL="0" indent="0">
              <a:spcBef>
                <a:spcPts val="2376"/>
              </a:spcBef>
              <a:buNone/>
            </a:pPr>
            <a:r>
              <a:rPr lang="en-US" dirty="0"/>
              <a:t>		(simple attack in time   ≈2</a:t>
            </a:r>
            <a:r>
              <a:rPr lang="en-US" baseline="30000" dirty="0"/>
              <a:t>118</a:t>
            </a:r>
            <a:r>
              <a:rPr lang="en-US" dirty="0"/>
              <a:t> )  </a:t>
            </a:r>
          </a:p>
        </p:txBody>
      </p:sp>
      <p:sp>
        <p:nvSpPr>
          <p:cNvPr id="4" name="TextBox 3"/>
          <p:cNvSpPr txBox="1"/>
          <p:nvPr/>
        </p:nvSpPr>
        <p:spPr>
          <a:xfrm>
            <a:off x="1987658" y="3660487"/>
            <a:ext cx="5760936" cy="584775"/>
          </a:xfrm>
          <a:prstGeom prst="rect">
            <a:avLst/>
          </a:prstGeom>
          <a:noFill/>
        </p:spPr>
        <p:txBody>
          <a:bodyPr wrap="none" rtlCol="0">
            <a:spAutoFit/>
          </a:bodyPr>
          <a:lstStyle/>
          <a:p>
            <a:r>
              <a:rPr lang="en-US" sz="2400" b="1" dirty="0"/>
              <a:t>3E</a:t>
            </a:r>
            <a:r>
              <a:rPr lang="en-US" sz="3200" dirty="0"/>
              <a:t>(</a:t>
            </a:r>
            <a:r>
              <a:rPr lang="en-US" sz="2400" dirty="0"/>
              <a:t> (k</a:t>
            </a:r>
            <a:r>
              <a:rPr lang="en-US" sz="2400" baseline="-25000" dirty="0"/>
              <a:t>1</a:t>
            </a:r>
            <a:r>
              <a:rPr lang="en-US" sz="2400" dirty="0"/>
              <a:t>,k</a:t>
            </a:r>
            <a:r>
              <a:rPr lang="en-US" sz="2400" baseline="-25000" dirty="0"/>
              <a:t>2</a:t>
            </a:r>
            <a:r>
              <a:rPr lang="en-US" sz="2400" dirty="0"/>
              <a:t>,k</a:t>
            </a:r>
            <a:r>
              <a:rPr lang="en-US" sz="2400" baseline="-25000" dirty="0"/>
              <a:t>3</a:t>
            </a:r>
            <a:r>
              <a:rPr lang="en-US" sz="2400" dirty="0"/>
              <a:t>), m</a:t>
            </a:r>
            <a:r>
              <a:rPr lang="en-US" sz="3200" dirty="0"/>
              <a:t>)</a:t>
            </a:r>
            <a:r>
              <a:rPr lang="en-US" sz="2400" dirty="0"/>
              <a:t> = E(k</a:t>
            </a:r>
            <a:r>
              <a:rPr lang="en-US" sz="2400" baseline="-25000" dirty="0"/>
              <a:t>1</a:t>
            </a:r>
            <a:r>
              <a:rPr lang="en-US" sz="2400" dirty="0"/>
              <a:t> D(k</a:t>
            </a:r>
            <a:r>
              <a:rPr lang="en-US" sz="2400" baseline="-25000" dirty="0"/>
              <a:t>2 ,</a:t>
            </a:r>
            <a:r>
              <a:rPr lang="en-US" sz="2400" dirty="0"/>
              <a:t>E(k</a:t>
            </a:r>
            <a:r>
              <a:rPr lang="en-US" sz="2400" baseline="-25000" dirty="0"/>
              <a:t>3 ,</a:t>
            </a:r>
            <a:r>
              <a:rPr lang="en-US" sz="2400" dirty="0"/>
              <a:t>m)))</a:t>
            </a:r>
            <a:r>
              <a:rPr lang="en-US" sz="2400" baseline="-25000" dirty="0"/>
              <a:t> </a:t>
            </a:r>
            <a:endParaRPr lang="en-US" sz="2400" dirty="0"/>
          </a:p>
        </p:txBody>
      </p:sp>
    </p:spTree>
    <p:custDataLst>
      <p:tags r:id="rId1"/>
    </p:custDataLst>
    <p:extLst>
      <p:ext uri="{BB962C8B-B14F-4D97-AF65-F5344CB8AC3E}">
        <p14:creationId xmlns:p14="http://schemas.microsoft.com/office/powerpoint/2010/main" val="4101496097"/>
      </p:ext>
    </p:extLst>
  </p:cSld>
  <p:clrMapOvr>
    <a:masterClrMapping/>
  </p:clrMapOvr>
  <mc:AlternateContent xmlns:mc="http://schemas.openxmlformats.org/markup-compatibility/2006" xmlns:p14="http://schemas.microsoft.com/office/powerpoint/2010/main">
    <mc:Choice Requires="p14">
      <p:transition spd="med" p14:dur="700" advTm="44685">
        <p:fade/>
      </p:transition>
    </mc:Choice>
    <mc:Fallback xmlns="">
      <p:transition spd="med" advTm="4468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Cryptography is all about the algorithm, therefore, as long as we use the right cryptographic tool, and random keys, the system is </a:t>
            </a:r>
            <a:r>
              <a:rPr lang="en-US" altLang="zh-CN" dirty="0"/>
              <a:t>s</a:t>
            </a:r>
            <a:r>
              <a:rPr lang="en-US" dirty="0"/>
              <a:t>ecure. </a:t>
            </a:r>
          </a:p>
          <a:p>
            <a:r>
              <a:rPr lang="en-US" dirty="0"/>
              <a:t>What is the key space of substitution cipher for English alphabet, how would you crack this?</a:t>
            </a:r>
          </a:p>
          <a:p>
            <a:r>
              <a:rPr lang="en-US" dirty="0"/>
              <a:t>What is the intuitive idea / formal definition of </a:t>
            </a:r>
            <a:r>
              <a:rPr lang="en-US" dirty="0" err="1"/>
              <a:t>Shanon’s</a:t>
            </a:r>
            <a:r>
              <a:rPr lang="en-US" dirty="0"/>
              <a:t> idea of perfect secrecy?</a:t>
            </a:r>
          </a:p>
          <a:p>
            <a:r>
              <a:rPr lang="en-US" dirty="0"/>
              <a:t>What is OTP, what’s its limitation, and what mathematical property </a:t>
            </a:r>
            <a:r>
              <a:rPr lang="en-US" altLang="zh-CN" dirty="0"/>
              <a:t>gives it perfect secrecy intuitive?</a:t>
            </a:r>
            <a:endParaRPr lang="en-US" dirty="0"/>
          </a:p>
          <a:p>
            <a:r>
              <a:rPr lang="en-US" dirty="0"/>
              <a:t>What is the definition of semantic security? Why is it a weaker notion of perfect secrecy?</a:t>
            </a:r>
          </a:p>
          <a:p>
            <a:r>
              <a:rPr lang="en-US" altLang="zh-CN" dirty="0"/>
              <a:t>Can stream cipher have perfect secrecy? </a:t>
            </a:r>
            <a:endParaRPr lang="en-US" dirty="0"/>
          </a:p>
          <a:p>
            <a:r>
              <a:rPr lang="en-US" dirty="0"/>
              <a:t>Name two attacks against stream cipher? What can an adversary achieve with these two attacks? </a:t>
            </a:r>
          </a:p>
          <a:p>
            <a:endParaRPr lang="en-US" dirty="0"/>
          </a:p>
        </p:txBody>
      </p:sp>
      <p:sp>
        <p:nvSpPr>
          <p:cNvPr id="3" name="Title 2"/>
          <p:cNvSpPr>
            <a:spLocks noGrp="1"/>
          </p:cNvSpPr>
          <p:nvPr>
            <p:ph type="title"/>
          </p:nvPr>
        </p:nvSpPr>
        <p:spPr/>
        <p:txBody>
          <a:bodyPr/>
          <a:lstStyle/>
          <a:p>
            <a:r>
              <a:rPr lang="en-US" dirty="0"/>
              <a:t>Quiz Questions</a:t>
            </a:r>
          </a:p>
        </p:txBody>
      </p:sp>
    </p:spTree>
    <p:extLst>
      <p:ext uri="{BB962C8B-B14F-4D97-AF65-F5344CB8AC3E}">
        <p14:creationId xmlns:p14="http://schemas.microsoft.com/office/powerpoint/2010/main" val="941093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AES process</a:t>
            </a:r>
          </a:p>
        </p:txBody>
      </p:sp>
      <p:sp>
        <p:nvSpPr>
          <p:cNvPr id="3" name="Content Placeholder 2"/>
          <p:cNvSpPr>
            <a:spLocks noGrp="1"/>
          </p:cNvSpPr>
          <p:nvPr>
            <p:ph idx="1"/>
          </p:nvPr>
        </p:nvSpPr>
        <p:spPr/>
        <p:txBody>
          <a:bodyPr>
            <a:normAutofit lnSpcReduction="10000"/>
          </a:bodyPr>
          <a:lstStyle/>
          <a:p>
            <a:pPr>
              <a:spcBef>
                <a:spcPts val="2376"/>
              </a:spcBef>
            </a:pPr>
            <a:r>
              <a:rPr lang="en-US" dirty="0"/>
              <a:t>1997:   NIST publishes request for proposal</a:t>
            </a:r>
          </a:p>
          <a:p>
            <a:pPr>
              <a:spcBef>
                <a:spcPts val="2376"/>
              </a:spcBef>
            </a:pPr>
            <a:r>
              <a:rPr lang="en-US" dirty="0"/>
              <a:t>1998:  15 submissions.     </a:t>
            </a:r>
            <a:r>
              <a:rPr lang="en-US" sz="1800" dirty="0"/>
              <a:t>Five claimed attacks.</a:t>
            </a:r>
          </a:p>
          <a:p>
            <a:pPr>
              <a:spcBef>
                <a:spcPts val="2376"/>
              </a:spcBef>
            </a:pPr>
            <a:r>
              <a:rPr lang="en-US" dirty="0"/>
              <a:t>1999:   NIST chooses 5 finalists</a:t>
            </a:r>
          </a:p>
          <a:p>
            <a:pPr>
              <a:spcBef>
                <a:spcPts val="2376"/>
              </a:spcBef>
            </a:pPr>
            <a:r>
              <a:rPr lang="en-US" dirty="0"/>
              <a:t>2000:   NIST chooses </a:t>
            </a:r>
            <a:r>
              <a:rPr lang="en-US" dirty="0" err="1"/>
              <a:t>Rijndael</a:t>
            </a:r>
            <a:r>
              <a:rPr lang="en-US" dirty="0"/>
              <a:t> as AES    </a:t>
            </a:r>
            <a:r>
              <a:rPr lang="en-US" sz="2000" dirty="0"/>
              <a:t>(designed in Belgium)</a:t>
            </a:r>
          </a:p>
          <a:p>
            <a:pPr>
              <a:spcBef>
                <a:spcPts val="2376"/>
              </a:spcBef>
            </a:pPr>
            <a:endParaRPr lang="en-US" sz="2000" dirty="0"/>
          </a:p>
          <a:p>
            <a:pPr marL="0" indent="0">
              <a:spcBef>
                <a:spcPts val="2376"/>
              </a:spcBef>
              <a:buNone/>
            </a:pPr>
            <a:r>
              <a:rPr lang="en-US" dirty="0"/>
              <a:t>Key sizes:   128, 192, 256 bits.        Block size:  128 bits</a:t>
            </a:r>
          </a:p>
        </p:txBody>
      </p:sp>
    </p:spTree>
    <p:extLst>
      <p:ext uri="{BB962C8B-B14F-4D97-AF65-F5344CB8AC3E}">
        <p14:creationId xmlns:p14="http://schemas.microsoft.com/office/powerpoint/2010/main" val="229725194"/>
      </p:ext>
    </p:extLst>
  </p:cSld>
  <p:clrMapOvr>
    <a:masterClrMapping/>
  </p:clrMapOvr>
  <mc:AlternateContent xmlns:mc="http://schemas.openxmlformats.org/markup-compatibility/2006" xmlns:p14="http://schemas.microsoft.com/office/powerpoint/2010/main">
    <mc:Choice Requires="p14">
      <p:transition spd="med" p14:dur="700" advTm="44290">
        <p:fade/>
      </p:transition>
    </mc:Choice>
    <mc:Fallback xmlns="">
      <p:transition spd="med" advTm="4429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AES is a Subs-Perm network </a:t>
            </a:r>
            <a:r>
              <a:rPr lang="en-US" sz="3600" dirty="0"/>
              <a:t>(not </a:t>
            </a:r>
            <a:r>
              <a:rPr lang="en-US" sz="3600" dirty="0" err="1"/>
              <a:t>Feistel</a:t>
            </a:r>
            <a:r>
              <a:rPr lang="en-US" sz="3600" dirty="0"/>
              <a:t>)</a:t>
            </a:r>
            <a:endParaRPr lang="en-US" dirty="0"/>
          </a:p>
        </p:txBody>
      </p:sp>
      <p:sp>
        <p:nvSpPr>
          <p:cNvPr id="4" name="Rectangle 3"/>
          <p:cNvSpPr/>
          <p:nvPr/>
        </p:nvSpPr>
        <p:spPr>
          <a:xfrm rot="16200000">
            <a:off x="-613366" y="3655178"/>
            <a:ext cx="2598331" cy="3048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input</a:t>
            </a:r>
            <a:endParaRPr lang="en-US" dirty="0">
              <a:solidFill>
                <a:srgbClr val="000000"/>
              </a:solidFill>
            </a:endParaRPr>
          </a:p>
        </p:txBody>
      </p:sp>
      <p:grpSp>
        <p:nvGrpSpPr>
          <p:cNvPr id="73" name="Group 72"/>
          <p:cNvGrpSpPr/>
          <p:nvPr/>
        </p:nvGrpSpPr>
        <p:grpSpPr>
          <a:xfrm>
            <a:off x="884518" y="2297183"/>
            <a:ext cx="1934883" cy="3017348"/>
            <a:chOff x="884517" y="1861529"/>
            <a:chExt cx="1934883" cy="3017348"/>
          </a:xfrm>
        </p:grpSpPr>
        <p:sp>
          <p:nvSpPr>
            <p:cNvPr id="5" name="TextBox 4"/>
            <p:cNvSpPr txBox="1"/>
            <p:nvPr/>
          </p:nvSpPr>
          <p:spPr>
            <a:xfrm rot="16200000">
              <a:off x="919047" y="3253492"/>
              <a:ext cx="452368" cy="461665"/>
            </a:xfrm>
            <a:prstGeom prst="rect">
              <a:avLst/>
            </a:prstGeom>
            <a:noFill/>
          </p:spPr>
          <p:txBody>
            <a:bodyPr wrap="none" rtlCol="0">
              <a:spAutoFit/>
            </a:bodyPr>
            <a:lstStyle/>
            <a:p>
              <a:r>
                <a:rPr lang="en-US" sz="2400" dirty="0"/>
                <a:t>⨁</a:t>
              </a:r>
            </a:p>
          </p:txBody>
        </p:sp>
        <p:cxnSp>
          <p:nvCxnSpPr>
            <p:cNvPr id="7" name="Straight Connector 6"/>
            <p:cNvCxnSpPr/>
            <p:nvPr/>
          </p:nvCxnSpPr>
          <p:spPr>
            <a:xfrm rot="16200000">
              <a:off x="250308" y="3346450"/>
              <a:ext cx="25473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a:off x="1638300" y="450584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16200000">
              <a:off x="1638300" y="399636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16200000">
              <a:off x="1638300" y="3486888"/>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a:off x="1638300" y="297741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16200000">
              <a:off x="1638300" y="246793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16200000">
              <a:off x="1638300" y="1958458"/>
              <a:ext cx="0" cy="228600"/>
            </a:xfrm>
            <a:prstGeom prst="line">
              <a:avLst/>
            </a:prstGeom>
          </p:spPr>
          <p:style>
            <a:lnRef idx="2">
              <a:schemeClr val="accent1"/>
            </a:lnRef>
            <a:fillRef idx="0">
              <a:schemeClr val="accent1"/>
            </a:fillRef>
            <a:effectRef idx="1">
              <a:schemeClr val="accent1"/>
            </a:effectRef>
            <a:fontRef idx="minor">
              <a:schemeClr val="tx1"/>
            </a:fontRef>
          </p:style>
        </p:cxnSp>
        <p:sp>
          <p:nvSpPr>
            <p:cNvPr id="15" name="Rounded Rectangle 14"/>
            <p:cNvSpPr/>
            <p:nvPr/>
          </p:nvSpPr>
          <p:spPr>
            <a:xfrm>
              <a:off x="1836738" y="1861529"/>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1</a:t>
              </a:r>
            </a:p>
          </p:txBody>
        </p:sp>
        <p:sp>
          <p:nvSpPr>
            <p:cNvPr id="16" name="Rounded Rectangle 15"/>
            <p:cNvSpPr/>
            <p:nvPr/>
          </p:nvSpPr>
          <p:spPr>
            <a:xfrm>
              <a:off x="1836738" y="2395426"/>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2</a:t>
              </a:r>
            </a:p>
          </p:txBody>
        </p:sp>
        <p:sp>
          <p:nvSpPr>
            <p:cNvPr id="17" name="Rounded Rectangle 16"/>
            <p:cNvSpPr/>
            <p:nvPr/>
          </p:nvSpPr>
          <p:spPr>
            <a:xfrm>
              <a:off x="1836738" y="2904903"/>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3</a:t>
              </a:r>
            </a:p>
          </p:txBody>
        </p:sp>
        <p:sp>
          <p:nvSpPr>
            <p:cNvPr id="18" name="Rounded Rectangle 17"/>
            <p:cNvSpPr/>
            <p:nvPr/>
          </p:nvSpPr>
          <p:spPr>
            <a:xfrm>
              <a:off x="1836738" y="4429614"/>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8</a:t>
              </a:r>
            </a:p>
          </p:txBody>
        </p:sp>
        <p:sp>
          <p:nvSpPr>
            <p:cNvPr id="19" name="TextBox 18"/>
            <p:cNvSpPr txBox="1"/>
            <p:nvPr/>
          </p:nvSpPr>
          <p:spPr>
            <a:xfrm rot="5400000" flipV="1">
              <a:off x="1882576" y="3579393"/>
              <a:ext cx="233982" cy="646331"/>
            </a:xfrm>
            <a:prstGeom prst="rect">
              <a:avLst/>
            </a:prstGeom>
            <a:noFill/>
          </p:spPr>
          <p:txBody>
            <a:bodyPr wrap="square" rtlCol="0">
              <a:spAutoFit/>
            </a:bodyPr>
            <a:lstStyle/>
            <a:p>
              <a:r>
                <a:rPr lang="en-US" sz="3600" b="1" dirty="0"/>
                <a:t>⋯</a:t>
              </a:r>
            </a:p>
          </p:txBody>
        </p:sp>
        <p:cxnSp>
          <p:nvCxnSpPr>
            <p:cNvPr id="20" name="Straight Connector 19"/>
            <p:cNvCxnSpPr/>
            <p:nvPr/>
          </p:nvCxnSpPr>
          <p:spPr>
            <a:xfrm rot="16200000">
              <a:off x="2400300" y="450584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16200000">
              <a:off x="2400300" y="399636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16200000">
              <a:off x="2400300" y="3486888"/>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rot="16200000">
              <a:off x="2400300" y="297741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16200000">
              <a:off x="2400300" y="246793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16200000">
              <a:off x="2400300" y="1958458"/>
              <a:ext cx="0" cy="228600"/>
            </a:xfrm>
            <a:prstGeom prst="line">
              <a:avLst/>
            </a:prstGeom>
          </p:spPr>
          <p:style>
            <a:lnRef idx="2">
              <a:schemeClr val="accent1"/>
            </a:lnRef>
            <a:fillRef idx="0">
              <a:schemeClr val="accent1"/>
            </a:fillRef>
            <a:effectRef idx="1">
              <a:schemeClr val="accent1"/>
            </a:effectRef>
            <a:fontRef idx="minor">
              <a:schemeClr val="tx1"/>
            </a:fontRef>
          </p:style>
        </p:cxnSp>
        <p:grpSp>
          <p:nvGrpSpPr>
            <p:cNvPr id="43" name="Group 42"/>
            <p:cNvGrpSpPr/>
            <p:nvPr/>
          </p:nvGrpSpPr>
          <p:grpSpPr>
            <a:xfrm rot="16200000">
              <a:off x="1240465" y="3194050"/>
              <a:ext cx="2853070" cy="304800"/>
              <a:chOff x="990600" y="3486150"/>
              <a:chExt cx="4267200" cy="457200"/>
            </a:xfrm>
          </p:grpSpPr>
          <p:sp>
            <p:nvSpPr>
              <p:cNvPr id="27" name="Rectangle 26"/>
              <p:cNvSpPr/>
              <p:nvPr/>
            </p:nvSpPr>
            <p:spPr>
              <a:xfrm>
                <a:off x="990600" y="3486150"/>
                <a:ext cx="4267200" cy="4572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1219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a:off x="1219200" y="3486150"/>
                <a:ext cx="762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2743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3505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a:off x="1828800" y="3486150"/>
                <a:ext cx="24384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505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50" name="Straight Connector 49"/>
            <p:cNvCxnSpPr/>
            <p:nvPr/>
          </p:nvCxnSpPr>
          <p:spPr>
            <a:xfrm rot="16200000" flipH="1">
              <a:off x="1404515" y="3322739"/>
              <a:ext cx="1382" cy="147935"/>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rot="16200000" flipH="1">
              <a:off x="960025" y="3320506"/>
              <a:ext cx="1383" cy="1524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8" name="Rectangle 137"/>
          <p:cNvSpPr/>
          <p:nvPr/>
        </p:nvSpPr>
        <p:spPr>
          <a:xfrm rot="16200000">
            <a:off x="6930436" y="3620770"/>
            <a:ext cx="2598331" cy="3048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output</a:t>
            </a:r>
            <a:endParaRPr lang="en-US" dirty="0">
              <a:solidFill>
                <a:srgbClr val="000000"/>
              </a:solidFill>
            </a:endParaRPr>
          </a:p>
        </p:txBody>
      </p:sp>
      <p:sp>
        <p:nvSpPr>
          <p:cNvPr id="140" name="TextBox 139"/>
          <p:cNvSpPr txBox="1"/>
          <p:nvPr/>
        </p:nvSpPr>
        <p:spPr>
          <a:xfrm>
            <a:off x="1696146" y="5293405"/>
            <a:ext cx="666055" cy="646331"/>
          </a:xfrm>
          <a:prstGeom prst="rect">
            <a:avLst/>
          </a:prstGeom>
          <a:noFill/>
        </p:spPr>
        <p:txBody>
          <a:bodyPr wrap="none" rtlCol="0">
            <a:spAutoFit/>
          </a:bodyPr>
          <a:lstStyle/>
          <a:p>
            <a:pPr algn="ctr"/>
            <a:r>
              <a:rPr lang="en-US" dirty="0"/>
              <a:t>subs.</a:t>
            </a:r>
          </a:p>
          <a:p>
            <a:pPr algn="ctr"/>
            <a:r>
              <a:rPr lang="en-US" dirty="0"/>
              <a:t>layer</a:t>
            </a:r>
          </a:p>
        </p:txBody>
      </p:sp>
      <p:sp>
        <p:nvSpPr>
          <p:cNvPr id="141" name="TextBox 140"/>
          <p:cNvSpPr txBox="1"/>
          <p:nvPr/>
        </p:nvSpPr>
        <p:spPr>
          <a:xfrm>
            <a:off x="2362201" y="5273534"/>
            <a:ext cx="743939" cy="646331"/>
          </a:xfrm>
          <a:prstGeom prst="rect">
            <a:avLst/>
          </a:prstGeom>
          <a:noFill/>
        </p:spPr>
        <p:txBody>
          <a:bodyPr wrap="none" rtlCol="0">
            <a:spAutoFit/>
          </a:bodyPr>
          <a:lstStyle/>
          <a:p>
            <a:pPr algn="ctr"/>
            <a:r>
              <a:rPr lang="en-US" dirty="0"/>
              <a:t>perm.</a:t>
            </a:r>
          </a:p>
          <a:p>
            <a:pPr algn="ctr"/>
            <a:r>
              <a:rPr lang="en-US" dirty="0"/>
              <a:t>layer</a:t>
            </a:r>
          </a:p>
        </p:txBody>
      </p:sp>
      <p:grpSp>
        <p:nvGrpSpPr>
          <p:cNvPr id="145" name="Group 144"/>
          <p:cNvGrpSpPr/>
          <p:nvPr/>
        </p:nvGrpSpPr>
        <p:grpSpPr>
          <a:xfrm>
            <a:off x="5334000" y="5491392"/>
            <a:ext cx="2438400" cy="400110"/>
            <a:chOff x="5334000" y="4634142"/>
            <a:chExt cx="2438400" cy="400110"/>
          </a:xfrm>
        </p:grpSpPr>
        <p:cxnSp>
          <p:nvCxnSpPr>
            <p:cNvPr id="143" name="Straight Arrow Connector 142"/>
            <p:cNvCxnSpPr/>
            <p:nvPr/>
          </p:nvCxnSpPr>
          <p:spPr>
            <a:xfrm flipH="1">
              <a:off x="5334000" y="4705350"/>
              <a:ext cx="2438400" cy="0"/>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144" name="TextBox 143"/>
            <p:cNvSpPr txBox="1"/>
            <p:nvPr/>
          </p:nvSpPr>
          <p:spPr>
            <a:xfrm>
              <a:off x="5867400" y="4634142"/>
              <a:ext cx="1140331" cy="400110"/>
            </a:xfrm>
            <a:prstGeom prst="rect">
              <a:avLst/>
            </a:prstGeom>
            <a:noFill/>
          </p:spPr>
          <p:txBody>
            <a:bodyPr wrap="none" rtlCol="0">
              <a:spAutoFit/>
            </a:bodyPr>
            <a:lstStyle/>
            <a:p>
              <a:r>
                <a:rPr lang="en-US" sz="2000" dirty="0"/>
                <a:t>inversion</a:t>
              </a:r>
            </a:p>
          </p:txBody>
        </p:sp>
      </p:grpSp>
      <p:grpSp>
        <p:nvGrpSpPr>
          <p:cNvPr id="154" name="Group 153"/>
          <p:cNvGrpSpPr/>
          <p:nvPr/>
        </p:nvGrpSpPr>
        <p:grpSpPr>
          <a:xfrm>
            <a:off x="990601" y="1905000"/>
            <a:ext cx="428573" cy="1752600"/>
            <a:chOff x="990600" y="1047750"/>
            <a:chExt cx="428573" cy="1752600"/>
          </a:xfrm>
        </p:grpSpPr>
        <p:sp>
          <p:nvSpPr>
            <p:cNvPr id="146" name="TextBox 145"/>
            <p:cNvSpPr txBox="1"/>
            <p:nvPr/>
          </p:nvSpPr>
          <p:spPr>
            <a:xfrm>
              <a:off x="990600" y="1047750"/>
              <a:ext cx="428573" cy="461665"/>
            </a:xfrm>
            <a:prstGeom prst="rect">
              <a:avLst/>
            </a:prstGeom>
            <a:noFill/>
          </p:spPr>
          <p:txBody>
            <a:bodyPr wrap="none" rtlCol="0">
              <a:spAutoFit/>
            </a:bodyPr>
            <a:lstStyle/>
            <a:p>
              <a:r>
                <a:rPr lang="en-US" sz="2400" dirty="0"/>
                <a:t>k</a:t>
              </a:r>
              <a:r>
                <a:rPr lang="en-US" sz="2400" baseline="-25000" dirty="0"/>
                <a:t>1</a:t>
              </a:r>
            </a:p>
          </p:txBody>
        </p:sp>
        <p:cxnSp>
          <p:nvCxnSpPr>
            <p:cNvPr id="153" name="Straight Arrow Connector 152"/>
            <p:cNvCxnSpPr/>
            <p:nvPr/>
          </p:nvCxnSpPr>
          <p:spPr>
            <a:xfrm flipH="1">
              <a:off x="1178610" y="1416882"/>
              <a:ext cx="11870" cy="1383468"/>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grpSp>
      <p:grpSp>
        <p:nvGrpSpPr>
          <p:cNvPr id="163" name="Group 162"/>
          <p:cNvGrpSpPr/>
          <p:nvPr/>
        </p:nvGrpSpPr>
        <p:grpSpPr>
          <a:xfrm>
            <a:off x="2819401" y="1909992"/>
            <a:ext cx="1934883" cy="3383412"/>
            <a:chOff x="2819400" y="1052742"/>
            <a:chExt cx="1934883" cy="3383412"/>
          </a:xfrm>
        </p:grpSpPr>
        <p:grpSp>
          <p:nvGrpSpPr>
            <p:cNvPr id="74" name="Group 73"/>
            <p:cNvGrpSpPr/>
            <p:nvPr/>
          </p:nvGrpSpPr>
          <p:grpSpPr>
            <a:xfrm>
              <a:off x="2819400" y="1418806"/>
              <a:ext cx="1934883" cy="3017348"/>
              <a:chOff x="884517" y="1861529"/>
              <a:chExt cx="1934883" cy="3017348"/>
            </a:xfrm>
          </p:grpSpPr>
          <p:sp>
            <p:nvSpPr>
              <p:cNvPr id="75" name="TextBox 74"/>
              <p:cNvSpPr txBox="1"/>
              <p:nvPr/>
            </p:nvSpPr>
            <p:spPr>
              <a:xfrm rot="16200000">
                <a:off x="919047" y="3253492"/>
                <a:ext cx="452368" cy="461665"/>
              </a:xfrm>
              <a:prstGeom prst="rect">
                <a:avLst/>
              </a:prstGeom>
              <a:noFill/>
            </p:spPr>
            <p:txBody>
              <a:bodyPr wrap="none" rtlCol="0">
                <a:spAutoFit/>
              </a:bodyPr>
              <a:lstStyle/>
              <a:p>
                <a:r>
                  <a:rPr lang="en-US" sz="2400" dirty="0"/>
                  <a:t>⨁</a:t>
                </a:r>
              </a:p>
            </p:txBody>
          </p:sp>
          <p:cxnSp>
            <p:nvCxnSpPr>
              <p:cNvPr id="76" name="Straight Connector 75"/>
              <p:cNvCxnSpPr/>
              <p:nvPr/>
            </p:nvCxnSpPr>
            <p:spPr>
              <a:xfrm rot="16200000">
                <a:off x="250308" y="3346450"/>
                <a:ext cx="25473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16200000">
                <a:off x="1638300" y="450584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rot="16200000">
                <a:off x="1638300" y="399636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rot="16200000">
                <a:off x="1638300" y="3486888"/>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rot="16200000">
                <a:off x="1638300" y="297741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rot="16200000">
                <a:off x="1638300" y="246793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rot="16200000">
                <a:off x="1638300" y="1958458"/>
                <a:ext cx="0" cy="228600"/>
              </a:xfrm>
              <a:prstGeom prst="line">
                <a:avLst/>
              </a:prstGeom>
            </p:spPr>
            <p:style>
              <a:lnRef idx="2">
                <a:schemeClr val="accent1"/>
              </a:lnRef>
              <a:fillRef idx="0">
                <a:schemeClr val="accent1"/>
              </a:fillRef>
              <a:effectRef idx="1">
                <a:schemeClr val="accent1"/>
              </a:effectRef>
              <a:fontRef idx="minor">
                <a:schemeClr val="tx1"/>
              </a:fontRef>
            </p:style>
          </p:cxnSp>
          <p:sp>
            <p:nvSpPr>
              <p:cNvPr id="83" name="Rounded Rectangle 82"/>
              <p:cNvSpPr/>
              <p:nvPr/>
            </p:nvSpPr>
            <p:spPr>
              <a:xfrm>
                <a:off x="1836738" y="1861529"/>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1</a:t>
                </a:r>
              </a:p>
            </p:txBody>
          </p:sp>
          <p:sp>
            <p:nvSpPr>
              <p:cNvPr id="84" name="Rounded Rectangle 83"/>
              <p:cNvSpPr/>
              <p:nvPr/>
            </p:nvSpPr>
            <p:spPr>
              <a:xfrm>
                <a:off x="1836738" y="2395426"/>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2</a:t>
                </a:r>
              </a:p>
            </p:txBody>
          </p:sp>
          <p:sp>
            <p:nvSpPr>
              <p:cNvPr id="85" name="Rounded Rectangle 84"/>
              <p:cNvSpPr/>
              <p:nvPr/>
            </p:nvSpPr>
            <p:spPr>
              <a:xfrm>
                <a:off x="1836738" y="2904903"/>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3</a:t>
                </a:r>
              </a:p>
            </p:txBody>
          </p:sp>
          <p:sp>
            <p:nvSpPr>
              <p:cNvPr id="86" name="Rounded Rectangle 85"/>
              <p:cNvSpPr/>
              <p:nvPr/>
            </p:nvSpPr>
            <p:spPr>
              <a:xfrm>
                <a:off x="1836738" y="4429614"/>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8</a:t>
                </a:r>
              </a:p>
            </p:txBody>
          </p:sp>
          <p:sp>
            <p:nvSpPr>
              <p:cNvPr id="87" name="TextBox 86"/>
              <p:cNvSpPr txBox="1"/>
              <p:nvPr/>
            </p:nvSpPr>
            <p:spPr>
              <a:xfrm rot="5400000" flipV="1">
                <a:off x="1882576" y="3579393"/>
                <a:ext cx="233982" cy="646331"/>
              </a:xfrm>
              <a:prstGeom prst="rect">
                <a:avLst/>
              </a:prstGeom>
              <a:noFill/>
            </p:spPr>
            <p:txBody>
              <a:bodyPr wrap="square" rtlCol="0">
                <a:spAutoFit/>
              </a:bodyPr>
              <a:lstStyle/>
              <a:p>
                <a:r>
                  <a:rPr lang="en-US" sz="3600" b="1" dirty="0"/>
                  <a:t>⋯</a:t>
                </a:r>
              </a:p>
            </p:txBody>
          </p:sp>
          <p:cxnSp>
            <p:nvCxnSpPr>
              <p:cNvPr id="88" name="Straight Connector 87"/>
              <p:cNvCxnSpPr/>
              <p:nvPr/>
            </p:nvCxnSpPr>
            <p:spPr>
              <a:xfrm rot="16200000">
                <a:off x="2400300" y="450584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rot="16200000">
                <a:off x="2400300" y="399636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rot="16200000">
                <a:off x="2400300" y="3486888"/>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rot="16200000">
                <a:off x="2400300" y="2977412"/>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rot="16200000">
                <a:off x="2400300" y="2467935"/>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rot="16200000">
                <a:off x="2400300" y="1958458"/>
                <a:ext cx="0" cy="228600"/>
              </a:xfrm>
              <a:prstGeom prst="line">
                <a:avLst/>
              </a:prstGeom>
            </p:spPr>
            <p:style>
              <a:lnRef idx="2">
                <a:schemeClr val="accent1"/>
              </a:lnRef>
              <a:fillRef idx="0">
                <a:schemeClr val="accent1"/>
              </a:fillRef>
              <a:effectRef idx="1">
                <a:schemeClr val="accent1"/>
              </a:effectRef>
              <a:fontRef idx="minor">
                <a:schemeClr val="tx1"/>
              </a:fontRef>
            </p:style>
          </p:cxnSp>
          <p:grpSp>
            <p:nvGrpSpPr>
              <p:cNvPr id="94" name="Group 93"/>
              <p:cNvGrpSpPr/>
              <p:nvPr/>
            </p:nvGrpSpPr>
            <p:grpSpPr>
              <a:xfrm rot="16200000">
                <a:off x="1240465" y="3194050"/>
                <a:ext cx="2853070" cy="304800"/>
                <a:chOff x="990600" y="3486150"/>
                <a:chExt cx="4267200" cy="457200"/>
              </a:xfrm>
            </p:grpSpPr>
            <p:sp>
              <p:nvSpPr>
                <p:cNvPr id="97" name="Rectangle 96"/>
                <p:cNvSpPr/>
                <p:nvPr/>
              </p:nvSpPr>
              <p:spPr>
                <a:xfrm>
                  <a:off x="990600" y="3486150"/>
                  <a:ext cx="4267200" cy="4572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8" name="Straight Connector 97"/>
                <p:cNvCxnSpPr/>
                <p:nvPr/>
              </p:nvCxnSpPr>
              <p:spPr>
                <a:xfrm>
                  <a:off x="1219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flipH="1">
                  <a:off x="1219200" y="3486150"/>
                  <a:ext cx="762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2743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H="1">
                  <a:off x="3505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flipH="1">
                  <a:off x="1828800" y="3486150"/>
                  <a:ext cx="24384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3505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95" name="Straight Connector 94"/>
              <p:cNvCxnSpPr/>
              <p:nvPr/>
            </p:nvCxnSpPr>
            <p:spPr>
              <a:xfrm rot="16200000" flipH="1">
                <a:off x="1404515" y="3322739"/>
                <a:ext cx="1382" cy="147935"/>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rot="16200000" flipH="1">
                <a:off x="960025" y="3320506"/>
                <a:ext cx="1383" cy="1524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57" name="Group 156"/>
            <p:cNvGrpSpPr/>
            <p:nvPr/>
          </p:nvGrpSpPr>
          <p:grpSpPr>
            <a:xfrm>
              <a:off x="2919340" y="1052742"/>
              <a:ext cx="428573" cy="1752600"/>
              <a:chOff x="990600" y="1047750"/>
              <a:chExt cx="428573" cy="1752600"/>
            </a:xfrm>
          </p:grpSpPr>
          <p:sp>
            <p:nvSpPr>
              <p:cNvPr id="158" name="TextBox 157"/>
              <p:cNvSpPr txBox="1"/>
              <p:nvPr/>
            </p:nvSpPr>
            <p:spPr>
              <a:xfrm>
                <a:off x="990600" y="1047750"/>
                <a:ext cx="428573" cy="461665"/>
              </a:xfrm>
              <a:prstGeom prst="rect">
                <a:avLst/>
              </a:prstGeom>
              <a:noFill/>
            </p:spPr>
            <p:txBody>
              <a:bodyPr wrap="none" rtlCol="0">
                <a:spAutoFit/>
              </a:bodyPr>
              <a:lstStyle/>
              <a:p>
                <a:r>
                  <a:rPr lang="en-US" sz="2400" dirty="0"/>
                  <a:t>k</a:t>
                </a:r>
                <a:r>
                  <a:rPr lang="en-US" sz="2400" baseline="-25000" dirty="0"/>
                  <a:t>2</a:t>
                </a:r>
              </a:p>
            </p:txBody>
          </p:sp>
          <p:cxnSp>
            <p:nvCxnSpPr>
              <p:cNvPr id="159" name="Straight Arrow Connector 158"/>
              <p:cNvCxnSpPr/>
              <p:nvPr/>
            </p:nvCxnSpPr>
            <p:spPr>
              <a:xfrm flipH="1">
                <a:off x="1178610" y="1416882"/>
                <a:ext cx="11870" cy="1383468"/>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64" name="Group 163"/>
          <p:cNvGrpSpPr/>
          <p:nvPr/>
        </p:nvGrpSpPr>
        <p:grpSpPr>
          <a:xfrm>
            <a:off x="5105400" y="1786320"/>
            <a:ext cx="2956856" cy="3476432"/>
            <a:chOff x="5105400" y="929070"/>
            <a:chExt cx="2956856" cy="3476432"/>
          </a:xfrm>
        </p:grpSpPr>
        <p:cxnSp>
          <p:nvCxnSpPr>
            <p:cNvPr id="106" name="Straight Connector 105"/>
            <p:cNvCxnSpPr/>
            <p:nvPr/>
          </p:nvCxnSpPr>
          <p:spPr>
            <a:xfrm rot="16200000">
              <a:off x="4898508" y="2873075"/>
              <a:ext cx="25473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rot="16200000">
              <a:off x="6286500" y="4032467"/>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rot="16200000">
              <a:off x="6286500" y="352299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rot="16200000">
              <a:off x="6286500" y="3013513"/>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rot="16200000">
              <a:off x="6286500" y="2504037"/>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rot="16200000">
              <a:off x="6286500" y="199456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rot="16200000">
              <a:off x="6286500" y="1485083"/>
              <a:ext cx="0" cy="228600"/>
            </a:xfrm>
            <a:prstGeom prst="line">
              <a:avLst/>
            </a:prstGeom>
          </p:spPr>
          <p:style>
            <a:lnRef idx="2">
              <a:schemeClr val="accent1"/>
            </a:lnRef>
            <a:fillRef idx="0">
              <a:schemeClr val="accent1"/>
            </a:fillRef>
            <a:effectRef idx="1">
              <a:schemeClr val="accent1"/>
            </a:effectRef>
            <a:fontRef idx="minor">
              <a:schemeClr val="tx1"/>
            </a:fontRef>
          </p:style>
        </p:cxnSp>
        <p:sp>
          <p:nvSpPr>
            <p:cNvPr id="113" name="Rounded Rectangle 112"/>
            <p:cNvSpPr/>
            <p:nvPr/>
          </p:nvSpPr>
          <p:spPr>
            <a:xfrm>
              <a:off x="6484938" y="1388154"/>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1</a:t>
              </a:r>
            </a:p>
          </p:txBody>
        </p:sp>
        <p:sp>
          <p:nvSpPr>
            <p:cNvPr id="114" name="Rounded Rectangle 113"/>
            <p:cNvSpPr/>
            <p:nvPr/>
          </p:nvSpPr>
          <p:spPr>
            <a:xfrm>
              <a:off x="6484938" y="1922051"/>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2</a:t>
              </a:r>
            </a:p>
          </p:txBody>
        </p:sp>
        <p:sp>
          <p:nvSpPr>
            <p:cNvPr id="115" name="Rounded Rectangle 114"/>
            <p:cNvSpPr/>
            <p:nvPr/>
          </p:nvSpPr>
          <p:spPr>
            <a:xfrm>
              <a:off x="6484938" y="2431528"/>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3</a:t>
              </a:r>
            </a:p>
          </p:txBody>
        </p:sp>
        <p:sp>
          <p:nvSpPr>
            <p:cNvPr id="116" name="Rounded Rectangle 115"/>
            <p:cNvSpPr/>
            <p:nvPr/>
          </p:nvSpPr>
          <p:spPr>
            <a:xfrm>
              <a:off x="6484938" y="3956239"/>
              <a:ext cx="365125" cy="449263"/>
            </a:xfrm>
            <a:prstGeom prst="round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2400" dirty="0"/>
                <a:t>S</a:t>
              </a:r>
              <a:r>
                <a:rPr lang="en-US" sz="2400" baseline="-25000" dirty="0"/>
                <a:t>8</a:t>
              </a:r>
            </a:p>
          </p:txBody>
        </p:sp>
        <p:sp>
          <p:nvSpPr>
            <p:cNvPr id="117" name="TextBox 116"/>
            <p:cNvSpPr txBox="1"/>
            <p:nvPr/>
          </p:nvSpPr>
          <p:spPr>
            <a:xfrm rot="5400000" flipV="1">
              <a:off x="6530776" y="3106018"/>
              <a:ext cx="233982" cy="646331"/>
            </a:xfrm>
            <a:prstGeom prst="rect">
              <a:avLst/>
            </a:prstGeom>
            <a:noFill/>
          </p:spPr>
          <p:txBody>
            <a:bodyPr wrap="square" rtlCol="0">
              <a:spAutoFit/>
            </a:bodyPr>
            <a:lstStyle/>
            <a:p>
              <a:r>
                <a:rPr lang="en-US" sz="3600" b="1" dirty="0"/>
                <a:t>⋯</a:t>
              </a:r>
            </a:p>
          </p:txBody>
        </p:sp>
        <p:cxnSp>
          <p:nvCxnSpPr>
            <p:cNvPr id="118" name="Straight Connector 117"/>
            <p:cNvCxnSpPr/>
            <p:nvPr/>
          </p:nvCxnSpPr>
          <p:spPr>
            <a:xfrm rot="16200000">
              <a:off x="7048500" y="4032467"/>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rot="16200000">
              <a:off x="7048500" y="352299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rot="16200000">
              <a:off x="7048500" y="3013513"/>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rot="16200000">
              <a:off x="7048500" y="2504037"/>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rot="16200000">
              <a:off x="7048500" y="199456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rot="16200000">
              <a:off x="7048500" y="1485083"/>
              <a:ext cx="0" cy="228600"/>
            </a:xfrm>
            <a:prstGeom prst="line">
              <a:avLst/>
            </a:prstGeom>
          </p:spPr>
          <p:style>
            <a:lnRef idx="2">
              <a:schemeClr val="accent1"/>
            </a:lnRef>
            <a:fillRef idx="0">
              <a:schemeClr val="accent1"/>
            </a:fillRef>
            <a:effectRef idx="1">
              <a:schemeClr val="accent1"/>
            </a:effectRef>
            <a:fontRef idx="minor">
              <a:schemeClr val="tx1"/>
            </a:fontRef>
          </p:style>
        </p:cxnSp>
        <p:grpSp>
          <p:nvGrpSpPr>
            <p:cNvPr id="124" name="Group 123"/>
            <p:cNvGrpSpPr/>
            <p:nvPr/>
          </p:nvGrpSpPr>
          <p:grpSpPr>
            <a:xfrm rot="16200000">
              <a:off x="5888665" y="2720675"/>
              <a:ext cx="2853070" cy="304800"/>
              <a:chOff x="990600" y="3486150"/>
              <a:chExt cx="4267200" cy="457200"/>
            </a:xfrm>
          </p:grpSpPr>
          <p:sp>
            <p:nvSpPr>
              <p:cNvPr id="127" name="Rectangle 126"/>
              <p:cNvSpPr/>
              <p:nvPr/>
            </p:nvSpPr>
            <p:spPr>
              <a:xfrm>
                <a:off x="990600" y="3486150"/>
                <a:ext cx="4267200" cy="4572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8" name="Straight Connector 127"/>
              <p:cNvCxnSpPr/>
              <p:nvPr/>
            </p:nvCxnSpPr>
            <p:spPr>
              <a:xfrm>
                <a:off x="1219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H="1">
                <a:off x="1219200" y="3486150"/>
                <a:ext cx="762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2743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flipH="1">
                <a:off x="3505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H="1">
                <a:off x="1828800" y="3486150"/>
                <a:ext cx="24384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3505200" y="3486150"/>
                <a:ext cx="1524000" cy="4572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7467600" y="2687795"/>
              <a:ext cx="594656" cy="452368"/>
              <a:chOff x="6218517" y="3282562"/>
              <a:chExt cx="594656" cy="452368"/>
            </a:xfrm>
          </p:grpSpPr>
          <p:sp>
            <p:nvSpPr>
              <p:cNvPr id="105" name="TextBox 104"/>
              <p:cNvSpPr txBox="1"/>
              <p:nvPr/>
            </p:nvSpPr>
            <p:spPr>
              <a:xfrm rot="16200000">
                <a:off x="6253047" y="3277913"/>
                <a:ext cx="452368" cy="461665"/>
              </a:xfrm>
              <a:prstGeom prst="rect">
                <a:avLst/>
              </a:prstGeom>
              <a:noFill/>
            </p:spPr>
            <p:txBody>
              <a:bodyPr wrap="none" rtlCol="0">
                <a:spAutoFit/>
              </a:bodyPr>
              <a:lstStyle/>
              <a:p>
                <a:r>
                  <a:rPr lang="en-US" sz="2400" dirty="0"/>
                  <a:t>⨁</a:t>
                </a:r>
              </a:p>
            </p:txBody>
          </p:sp>
          <p:cxnSp>
            <p:nvCxnSpPr>
              <p:cNvPr id="125" name="Straight Connector 124"/>
              <p:cNvCxnSpPr/>
              <p:nvPr/>
            </p:nvCxnSpPr>
            <p:spPr>
              <a:xfrm rot="16200000" flipH="1">
                <a:off x="6738515" y="3347160"/>
                <a:ext cx="1382" cy="14793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rot="16200000" flipH="1">
                <a:off x="6294025" y="3344927"/>
                <a:ext cx="1383" cy="1524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9" name="TextBox 138"/>
            <p:cNvSpPr txBox="1"/>
            <p:nvPr/>
          </p:nvSpPr>
          <p:spPr>
            <a:xfrm>
              <a:off x="5105400" y="2585268"/>
              <a:ext cx="441146" cy="707886"/>
            </a:xfrm>
            <a:prstGeom prst="rect">
              <a:avLst/>
            </a:prstGeom>
            <a:noFill/>
          </p:spPr>
          <p:txBody>
            <a:bodyPr wrap="none" rtlCol="0">
              <a:spAutoFit/>
            </a:bodyPr>
            <a:lstStyle/>
            <a:p>
              <a:r>
                <a:rPr lang="en-US" sz="4000" b="1" dirty="0"/>
                <a:t>⋯</a:t>
              </a:r>
            </a:p>
          </p:txBody>
        </p:sp>
        <p:grpSp>
          <p:nvGrpSpPr>
            <p:cNvPr id="160" name="Group 159"/>
            <p:cNvGrpSpPr/>
            <p:nvPr/>
          </p:nvGrpSpPr>
          <p:grpSpPr>
            <a:xfrm>
              <a:off x="7572427" y="929070"/>
              <a:ext cx="432380" cy="1752600"/>
              <a:chOff x="990600" y="1047750"/>
              <a:chExt cx="432380" cy="1752600"/>
            </a:xfrm>
          </p:grpSpPr>
          <p:sp>
            <p:nvSpPr>
              <p:cNvPr id="161" name="TextBox 160"/>
              <p:cNvSpPr txBox="1"/>
              <p:nvPr/>
            </p:nvSpPr>
            <p:spPr>
              <a:xfrm>
                <a:off x="990600" y="1047750"/>
                <a:ext cx="432380" cy="461665"/>
              </a:xfrm>
              <a:prstGeom prst="rect">
                <a:avLst/>
              </a:prstGeom>
              <a:noFill/>
            </p:spPr>
            <p:txBody>
              <a:bodyPr wrap="none" rtlCol="0">
                <a:spAutoFit/>
              </a:bodyPr>
              <a:lstStyle/>
              <a:p>
                <a:r>
                  <a:rPr lang="en-US" sz="2400" dirty="0" err="1"/>
                  <a:t>k</a:t>
                </a:r>
                <a:r>
                  <a:rPr lang="en-US" sz="2400" baseline="-25000" dirty="0" err="1"/>
                  <a:t>n</a:t>
                </a:r>
                <a:endParaRPr lang="en-US" sz="2400" baseline="-25000" dirty="0"/>
              </a:p>
            </p:txBody>
          </p:sp>
          <p:cxnSp>
            <p:nvCxnSpPr>
              <p:cNvPr id="162" name="Straight Arrow Connector 161"/>
              <p:cNvCxnSpPr/>
              <p:nvPr/>
            </p:nvCxnSpPr>
            <p:spPr>
              <a:xfrm flipH="1">
                <a:off x="1178610" y="1416882"/>
                <a:ext cx="11870" cy="1383468"/>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grpSp>
      </p:grpSp>
    </p:spTree>
    <p:custDataLst>
      <p:tags r:id="rId1"/>
    </p:custDataLst>
    <p:extLst>
      <p:ext uri="{BB962C8B-B14F-4D97-AF65-F5344CB8AC3E}">
        <p14:creationId xmlns:p14="http://schemas.microsoft.com/office/powerpoint/2010/main" val="2097787151"/>
      </p:ext>
    </p:extLst>
  </p:cSld>
  <p:clrMapOvr>
    <a:masterClrMapping/>
  </p:clrMapOvr>
  <mc:AlternateContent xmlns:mc="http://schemas.openxmlformats.org/markup-compatibility/2006" xmlns:p14="http://schemas.microsoft.com/office/powerpoint/2010/main">
    <mc:Choice Requires="p14">
      <p:transition spd="med" p14:dur="700" advTm="30311">
        <p:fade/>
      </p:transition>
    </mc:Choice>
    <mc:Fallback xmlns="">
      <p:transition spd="med" advTm="3031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AES-128 schematic</a:t>
            </a:r>
          </a:p>
        </p:txBody>
      </p:sp>
      <p:sp>
        <p:nvSpPr>
          <p:cNvPr id="4" name="Rectangle 3"/>
          <p:cNvSpPr/>
          <p:nvPr/>
        </p:nvSpPr>
        <p:spPr>
          <a:xfrm>
            <a:off x="304800" y="2736324"/>
            <a:ext cx="762000" cy="6858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input</a:t>
            </a:r>
            <a:endParaRPr lang="en-US" sz="1600" dirty="0">
              <a:solidFill>
                <a:srgbClr val="000000"/>
              </a:solidFill>
            </a:endParaRPr>
          </a:p>
        </p:txBody>
      </p:sp>
      <p:sp>
        <p:nvSpPr>
          <p:cNvPr id="5" name="TextBox 4"/>
          <p:cNvSpPr txBox="1"/>
          <p:nvPr/>
        </p:nvSpPr>
        <p:spPr>
          <a:xfrm>
            <a:off x="577130" y="2431524"/>
            <a:ext cx="301660" cy="369332"/>
          </a:xfrm>
          <a:prstGeom prst="rect">
            <a:avLst/>
          </a:prstGeom>
          <a:noFill/>
        </p:spPr>
        <p:txBody>
          <a:bodyPr wrap="none" rtlCol="0">
            <a:spAutoFit/>
          </a:bodyPr>
          <a:lstStyle/>
          <a:p>
            <a:r>
              <a:rPr lang="en-US" dirty="0"/>
              <a:t>4</a:t>
            </a:r>
          </a:p>
        </p:txBody>
      </p:sp>
      <p:sp>
        <p:nvSpPr>
          <p:cNvPr id="6" name="TextBox 5"/>
          <p:cNvSpPr txBox="1"/>
          <p:nvPr/>
        </p:nvSpPr>
        <p:spPr>
          <a:xfrm>
            <a:off x="59350" y="2876856"/>
            <a:ext cx="301660" cy="369332"/>
          </a:xfrm>
          <a:prstGeom prst="rect">
            <a:avLst/>
          </a:prstGeom>
          <a:noFill/>
        </p:spPr>
        <p:txBody>
          <a:bodyPr wrap="none" rtlCol="0">
            <a:spAutoFit/>
          </a:bodyPr>
          <a:lstStyle/>
          <a:p>
            <a:r>
              <a:rPr lang="en-US" dirty="0"/>
              <a:t>4</a:t>
            </a:r>
          </a:p>
        </p:txBody>
      </p:sp>
      <p:grpSp>
        <p:nvGrpSpPr>
          <p:cNvPr id="39" name="Group 38"/>
          <p:cNvGrpSpPr/>
          <p:nvPr/>
        </p:nvGrpSpPr>
        <p:grpSpPr>
          <a:xfrm>
            <a:off x="2069495" y="1752600"/>
            <a:ext cx="5867400" cy="609600"/>
            <a:chOff x="1828800" y="895350"/>
            <a:chExt cx="5867400" cy="609600"/>
          </a:xfrm>
        </p:grpSpPr>
        <p:sp>
          <p:nvSpPr>
            <p:cNvPr id="37" name="Right Brace 36"/>
            <p:cNvSpPr/>
            <p:nvPr/>
          </p:nvSpPr>
          <p:spPr>
            <a:xfrm rot="16200000">
              <a:off x="4572000" y="-1619250"/>
              <a:ext cx="381000" cy="58674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38" name="TextBox 37"/>
            <p:cNvSpPr txBox="1"/>
            <p:nvPr/>
          </p:nvSpPr>
          <p:spPr>
            <a:xfrm>
              <a:off x="4800600" y="895350"/>
              <a:ext cx="1231878" cy="400110"/>
            </a:xfrm>
            <a:prstGeom prst="rect">
              <a:avLst/>
            </a:prstGeom>
            <a:noFill/>
          </p:spPr>
          <p:txBody>
            <a:bodyPr wrap="none" rtlCol="0">
              <a:spAutoFit/>
            </a:bodyPr>
            <a:lstStyle/>
            <a:p>
              <a:r>
                <a:rPr lang="en-US" sz="2000" dirty="0"/>
                <a:t>10 rounds</a:t>
              </a:r>
            </a:p>
          </p:txBody>
        </p:sp>
      </p:grpSp>
      <p:grpSp>
        <p:nvGrpSpPr>
          <p:cNvPr id="94" name="Group 93"/>
          <p:cNvGrpSpPr/>
          <p:nvPr/>
        </p:nvGrpSpPr>
        <p:grpSpPr>
          <a:xfrm>
            <a:off x="3921810" y="2431525"/>
            <a:ext cx="2240430" cy="1868055"/>
            <a:chOff x="3921810" y="1574274"/>
            <a:chExt cx="2240430" cy="1868055"/>
          </a:xfrm>
        </p:grpSpPr>
        <p:grpSp>
          <p:nvGrpSpPr>
            <p:cNvPr id="40" name="Group 39"/>
            <p:cNvGrpSpPr/>
            <p:nvPr/>
          </p:nvGrpSpPr>
          <p:grpSpPr>
            <a:xfrm>
              <a:off x="3921810" y="1574274"/>
              <a:ext cx="2240430" cy="1219200"/>
              <a:chOff x="3733800" y="1574274"/>
              <a:chExt cx="2240430" cy="1219200"/>
            </a:xfrm>
          </p:grpSpPr>
          <p:sp>
            <p:nvSpPr>
              <p:cNvPr id="20" name="Rectangle 19"/>
              <p:cNvSpPr/>
              <p:nvPr/>
            </p:nvSpPr>
            <p:spPr>
              <a:xfrm>
                <a:off x="3733800" y="1574274"/>
                <a:ext cx="1600200" cy="1219200"/>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91440" rIns="0" rtlCol="0" anchor="ctr"/>
              <a:lstStyle/>
              <a:p>
                <a:pPr marL="342900" indent="-342900">
                  <a:buAutoNum type="arabicParenBoth"/>
                </a:pPr>
                <a:r>
                  <a:rPr lang="en-US" dirty="0" err="1"/>
                  <a:t>ByteSub</a:t>
                </a:r>
                <a:endParaRPr lang="en-US" dirty="0"/>
              </a:p>
              <a:p>
                <a:pPr marL="342900" indent="-342900">
                  <a:buAutoNum type="arabicParenBoth"/>
                </a:pPr>
                <a:r>
                  <a:rPr lang="en-US" dirty="0" err="1"/>
                  <a:t>ShiftRow</a:t>
                </a:r>
                <a:endParaRPr lang="en-US" dirty="0"/>
              </a:p>
              <a:p>
                <a:pPr marL="342900" indent="-342900">
                  <a:buAutoNum type="arabicParenBoth"/>
                </a:pPr>
                <a:r>
                  <a:rPr lang="en-US" dirty="0" err="1"/>
                  <a:t>MixColumn</a:t>
                </a:r>
                <a:endParaRPr lang="en-US" dirty="0"/>
              </a:p>
            </p:txBody>
          </p:sp>
          <p:sp>
            <p:nvSpPr>
              <p:cNvPr id="21" name="TextBox 20"/>
              <p:cNvSpPr txBox="1"/>
              <p:nvPr/>
            </p:nvSpPr>
            <p:spPr>
              <a:xfrm rot="16200000">
                <a:off x="5404889" y="2026075"/>
                <a:ext cx="452368" cy="461665"/>
              </a:xfrm>
              <a:prstGeom prst="rect">
                <a:avLst/>
              </a:prstGeom>
              <a:noFill/>
            </p:spPr>
            <p:txBody>
              <a:bodyPr wrap="none" rtlCol="0">
                <a:spAutoFit/>
              </a:bodyPr>
              <a:lstStyle/>
              <a:p>
                <a:r>
                  <a:rPr lang="en-US" sz="2400" dirty="0"/>
                  <a:t>⨁</a:t>
                </a:r>
              </a:p>
            </p:txBody>
          </p:sp>
          <p:cxnSp>
            <p:nvCxnSpPr>
              <p:cNvPr id="23" name="Straight Arrow Connector 22"/>
              <p:cNvCxnSpPr/>
              <p:nvPr/>
            </p:nvCxnSpPr>
            <p:spPr>
              <a:xfrm>
                <a:off x="5335910" y="2178882"/>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5821830" y="2172006"/>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grpSp>
        <p:grpSp>
          <p:nvGrpSpPr>
            <p:cNvPr id="49" name="Group 48"/>
            <p:cNvGrpSpPr/>
            <p:nvPr/>
          </p:nvGrpSpPr>
          <p:grpSpPr>
            <a:xfrm>
              <a:off x="5546875" y="2343150"/>
              <a:ext cx="609600" cy="1099179"/>
              <a:chOff x="3032275" y="2451729"/>
              <a:chExt cx="609600" cy="1099179"/>
            </a:xfrm>
          </p:grpSpPr>
          <p:cxnSp>
            <p:nvCxnSpPr>
              <p:cNvPr id="50" name="Straight Arrow Connector 49"/>
              <p:cNvCxnSpPr/>
              <p:nvPr/>
            </p:nvCxnSpPr>
            <p:spPr>
              <a:xfrm flipV="1">
                <a:off x="3352800" y="2451729"/>
                <a:ext cx="2234" cy="729621"/>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3032275" y="3061329"/>
                <a:ext cx="609600" cy="48957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k</a:t>
                </a:r>
                <a:r>
                  <a:rPr lang="en-US" sz="2000" baseline="-25000" dirty="0">
                    <a:solidFill>
                      <a:srgbClr val="000000"/>
                    </a:solidFill>
                  </a:rPr>
                  <a:t>2</a:t>
                </a:r>
                <a:endParaRPr lang="en-US" baseline="-25000" dirty="0">
                  <a:solidFill>
                    <a:srgbClr val="000000"/>
                  </a:solidFill>
                </a:endParaRPr>
              </a:p>
            </p:txBody>
          </p:sp>
        </p:grpSp>
      </p:grpSp>
      <p:grpSp>
        <p:nvGrpSpPr>
          <p:cNvPr id="91" name="Group 90"/>
          <p:cNvGrpSpPr/>
          <p:nvPr/>
        </p:nvGrpSpPr>
        <p:grpSpPr>
          <a:xfrm>
            <a:off x="6248400" y="2660125"/>
            <a:ext cx="1011160" cy="1639455"/>
            <a:chOff x="6248400" y="1802874"/>
            <a:chExt cx="1011160" cy="1639455"/>
          </a:xfrm>
        </p:grpSpPr>
        <p:sp>
          <p:nvSpPr>
            <p:cNvPr id="36" name="TextBox 35"/>
            <p:cNvSpPr txBox="1"/>
            <p:nvPr/>
          </p:nvSpPr>
          <p:spPr>
            <a:xfrm>
              <a:off x="6248400" y="1802874"/>
              <a:ext cx="441146" cy="707886"/>
            </a:xfrm>
            <a:prstGeom prst="rect">
              <a:avLst/>
            </a:prstGeom>
            <a:noFill/>
          </p:spPr>
          <p:txBody>
            <a:bodyPr wrap="none" rtlCol="0">
              <a:spAutoFit/>
            </a:bodyPr>
            <a:lstStyle/>
            <a:p>
              <a:r>
                <a:rPr lang="en-US" sz="4000" b="1" dirty="0"/>
                <a:t>⋯</a:t>
              </a:r>
            </a:p>
          </p:txBody>
        </p:sp>
        <p:grpSp>
          <p:nvGrpSpPr>
            <p:cNvPr id="46" name="Group 45"/>
            <p:cNvGrpSpPr/>
            <p:nvPr/>
          </p:nvGrpSpPr>
          <p:grpSpPr>
            <a:xfrm>
              <a:off x="6726160" y="2343150"/>
              <a:ext cx="533400" cy="1099179"/>
              <a:chOff x="3068560" y="2451729"/>
              <a:chExt cx="533400" cy="1099179"/>
            </a:xfrm>
          </p:grpSpPr>
          <p:cxnSp>
            <p:nvCxnSpPr>
              <p:cNvPr id="53" name="Straight Arrow Connector 52"/>
              <p:cNvCxnSpPr/>
              <p:nvPr/>
            </p:nvCxnSpPr>
            <p:spPr>
              <a:xfrm flipV="1">
                <a:off x="3352800" y="2451729"/>
                <a:ext cx="2234" cy="729621"/>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55" name="Rectangle 54"/>
              <p:cNvSpPr/>
              <p:nvPr/>
            </p:nvSpPr>
            <p:spPr>
              <a:xfrm>
                <a:off x="3068560" y="3061329"/>
                <a:ext cx="533400" cy="48957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k</a:t>
                </a:r>
                <a:r>
                  <a:rPr lang="en-US" sz="2000" baseline="-25000" dirty="0">
                    <a:solidFill>
                      <a:srgbClr val="000000"/>
                    </a:solidFill>
                  </a:rPr>
                  <a:t>9</a:t>
                </a:r>
                <a:endParaRPr lang="en-US" baseline="-25000" dirty="0">
                  <a:solidFill>
                    <a:srgbClr val="000000"/>
                  </a:solidFill>
                </a:endParaRPr>
              </a:p>
            </p:txBody>
          </p:sp>
        </p:grpSp>
        <p:sp>
          <p:nvSpPr>
            <p:cNvPr id="56" name="TextBox 55"/>
            <p:cNvSpPr txBox="1"/>
            <p:nvPr/>
          </p:nvSpPr>
          <p:spPr>
            <a:xfrm rot="16200000">
              <a:off x="6758629" y="2046408"/>
              <a:ext cx="452368" cy="461665"/>
            </a:xfrm>
            <a:prstGeom prst="rect">
              <a:avLst/>
            </a:prstGeom>
            <a:noFill/>
          </p:spPr>
          <p:txBody>
            <a:bodyPr wrap="none" rtlCol="0">
              <a:spAutoFit/>
            </a:bodyPr>
            <a:lstStyle/>
            <a:p>
              <a:r>
                <a:rPr lang="en-US" sz="2400" dirty="0"/>
                <a:t>⨁</a:t>
              </a:r>
            </a:p>
          </p:txBody>
        </p:sp>
      </p:grpSp>
      <p:grpSp>
        <p:nvGrpSpPr>
          <p:cNvPr id="93" name="Group 92"/>
          <p:cNvGrpSpPr/>
          <p:nvPr/>
        </p:nvGrpSpPr>
        <p:grpSpPr>
          <a:xfrm>
            <a:off x="1066800" y="2472121"/>
            <a:ext cx="2819400" cy="1827459"/>
            <a:chOff x="1066800" y="1614870"/>
            <a:chExt cx="2819400" cy="1827459"/>
          </a:xfrm>
        </p:grpSpPr>
        <p:sp>
          <p:nvSpPr>
            <p:cNvPr id="7" name="Rectangle 6"/>
            <p:cNvSpPr/>
            <p:nvPr/>
          </p:nvSpPr>
          <p:spPr>
            <a:xfrm>
              <a:off x="1698455" y="1614870"/>
              <a:ext cx="1600200" cy="1219200"/>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91440" rIns="0" rtlCol="0" anchor="ctr"/>
            <a:lstStyle/>
            <a:p>
              <a:pPr marL="342900" indent="-342900">
                <a:buAutoNum type="arabicParenBoth"/>
              </a:pPr>
              <a:r>
                <a:rPr lang="en-US" dirty="0" err="1"/>
                <a:t>ByteSub</a:t>
              </a:r>
              <a:endParaRPr lang="en-US" dirty="0"/>
            </a:p>
            <a:p>
              <a:pPr marL="342900" indent="-342900">
                <a:buAutoNum type="arabicParenBoth"/>
              </a:pPr>
              <a:r>
                <a:rPr lang="en-US" dirty="0" err="1"/>
                <a:t>ShiftRow</a:t>
              </a:r>
              <a:endParaRPr lang="en-US" dirty="0"/>
            </a:p>
            <a:p>
              <a:pPr marL="342900" indent="-342900">
                <a:buAutoNum type="arabicParenBoth"/>
              </a:pPr>
              <a:r>
                <a:rPr lang="en-US" dirty="0" err="1"/>
                <a:t>MixColumn</a:t>
              </a:r>
              <a:endParaRPr lang="en-US" dirty="0"/>
            </a:p>
          </p:txBody>
        </p:sp>
        <p:sp>
          <p:nvSpPr>
            <p:cNvPr id="9" name="TextBox 8"/>
            <p:cNvSpPr txBox="1"/>
            <p:nvPr/>
          </p:nvSpPr>
          <p:spPr>
            <a:xfrm rot="16200000">
              <a:off x="3353819" y="2054576"/>
              <a:ext cx="452368" cy="461665"/>
            </a:xfrm>
            <a:prstGeom prst="rect">
              <a:avLst/>
            </a:prstGeom>
            <a:noFill/>
          </p:spPr>
          <p:txBody>
            <a:bodyPr wrap="none" rtlCol="0">
              <a:spAutoFit/>
            </a:bodyPr>
            <a:lstStyle/>
            <a:p>
              <a:r>
                <a:rPr lang="en-US" sz="2400" dirty="0"/>
                <a:t>⨁</a:t>
              </a:r>
            </a:p>
          </p:txBody>
        </p:sp>
        <p:cxnSp>
          <p:nvCxnSpPr>
            <p:cNvPr id="13" name="Straight Arrow Connector 12"/>
            <p:cNvCxnSpPr/>
            <p:nvPr/>
          </p:nvCxnSpPr>
          <p:spPr>
            <a:xfrm>
              <a:off x="3300565" y="2219478"/>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733800" y="2212602"/>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grpSp>
          <p:nvGrpSpPr>
            <p:cNvPr id="48" name="Group 47"/>
            <p:cNvGrpSpPr/>
            <p:nvPr/>
          </p:nvGrpSpPr>
          <p:grpSpPr>
            <a:xfrm>
              <a:off x="3352800" y="2343150"/>
              <a:ext cx="533400" cy="1099179"/>
              <a:chOff x="3080655" y="2451729"/>
              <a:chExt cx="533400" cy="1099179"/>
            </a:xfrm>
          </p:grpSpPr>
          <p:cxnSp>
            <p:nvCxnSpPr>
              <p:cNvPr id="44" name="Straight Arrow Connector 43"/>
              <p:cNvCxnSpPr/>
              <p:nvPr/>
            </p:nvCxnSpPr>
            <p:spPr>
              <a:xfrm flipV="1">
                <a:off x="3352800" y="2451729"/>
                <a:ext cx="2234" cy="729621"/>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3080655" y="3061329"/>
                <a:ext cx="533400" cy="48957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k</a:t>
                </a:r>
                <a:r>
                  <a:rPr lang="en-US" sz="2000" baseline="-25000" dirty="0">
                    <a:solidFill>
                      <a:srgbClr val="000000"/>
                    </a:solidFill>
                  </a:rPr>
                  <a:t>1</a:t>
                </a:r>
                <a:endParaRPr lang="en-US" baseline="-25000" dirty="0">
                  <a:solidFill>
                    <a:srgbClr val="000000"/>
                  </a:solidFill>
                </a:endParaRPr>
              </a:p>
            </p:txBody>
          </p:sp>
        </p:grpSp>
        <p:cxnSp>
          <p:nvCxnSpPr>
            <p:cNvPr id="42" name="Straight Arrow Connector 41"/>
            <p:cNvCxnSpPr/>
            <p:nvPr/>
          </p:nvCxnSpPr>
          <p:spPr>
            <a:xfrm>
              <a:off x="1066800" y="2242760"/>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1119829" y="2078766"/>
              <a:ext cx="452368" cy="461665"/>
            </a:xfrm>
            <a:prstGeom prst="rect">
              <a:avLst/>
            </a:prstGeom>
            <a:noFill/>
          </p:spPr>
          <p:txBody>
            <a:bodyPr wrap="none" rtlCol="0">
              <a:spAutoFit/>
            </a:bodyPr>
            <a:lstStyle/>
            <a:p>
              <a:r>
                <a:rPr lang="en-US" sz="2400" dirty="0"/>
                <a:t>⨁</a:t>
              </a:r>
            </a:p>
          </p:txBody>
        </p:sp>
        <p:cxnSp>
          <p:nvCxnSpPr>
            <p:cNvPr id="45" name="Straight Arrow Connector 44"/>
            <p:cNvCxnSpPr/>
            <p:nvPr/>
          </p:nvCxnSpPr>
          <p:spPr>
            <a:xfrm>
              <a:off x="1524000" y="2254855"/>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grpSp>
          <p:nvGrpSpPr>
            <p:cNvPr id="57" name="Group 56"/>
            <p:cNvGrpSpPr/>
            <p:nvPr/>
          </p:nvGrpSpPr>
          <p:grpSpPr>
            <a:xfrm>
              <a:off x="1094620" y="2343150"/>
              <a:ext cx="533400" cy="1066800"/>
              <a:chOff x="3075820" y="2451729"/>
              <a:chExt cx="533400" cy="1066800"/>
            </a:xfrm>
          </p:grpSpPr>
          <p:cxnSp>
            <p:nvCxnSpPr>
              <p:cNvPr id="58" name="Straight Arrow Connector 57"/>
              <p:cNvCxnSpPr/>
              <p:nvPr/>
            </p:nvCxnSpPr>
            <p:spPr>
              <a:xfrm flipV="1">
                <a:off x="3352800" y="2451729"/>
                <a:ext cx="2234" cy="729621"/>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sp>
            <p:nvSpPr>
              <p:cNvPr id="59" name="Rectangle 58"/>
              <p:cNvSpPr/>
              <p:nvPr/>
            </p:nvSpPr>
            <p:spPr>
              <a:xfrm>
                <a:off x="3075820" y="3028950"/>
                <a:ext cx="533400" cy="48957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k</a:t>
                </a:r>
                <a:r>
                  <a:rPr lang="en-US" sz="2000" baseline="-25000" dirty="0">
                    <a:solidFill>
                      <a:srgbClr val="000000"/>
                    </a:solidFill>
                  </a:rPr>
                  <a:t>0</a:t>
                </a:r>
                <a:endParaRPr lang="en-US" baseline="-25000" dirty="0">
                  <a:solidFill>
                    <a:srgbClr val="000000"/>
                  </a:solidFill>
                </a:endParaRPr>
              </a:p>
            </p:txBody>
          </p:sp>
        </p:grpSp>
      </p:grpSp>
      <p:grpSp>
        <p:nvGrpSpPr>
          <p:cNvPr id="92" name="Group 91"/>
          <p:cNvGrpSpPr/>
          <p:nvPr/>
        </p:nvGrpSpPr>
        <p:grpSpPr>
          <a:xfrm>
            <a:off x="6781800" y="2395920"/>
            <a:ext cx="2209800" cy="3471480"/>
            <a:chOff x="6781800" y="1538670"/>
            <a:chExt cx="2209800" cy="3471480"/>
          </a:xfrm>
        </p:grpSpPr>
        <p:grpSp>
          <p:nvGrpSpPr>
            <p:cNvPr id="41" name="Group 40"/>
            <p:cNvGrpSpPr/>
            <p:nvPr/>
          </p:nvGrpSpPr>
          <p:grpSpPr>
            <a:xfrm>
              <a:off x="7203390" y="1538670"/>
              <a:ext cx="1788210" cy="3471480"/>
              <a:chOff x="6629400" y="1538670"/>
              <a:chExt cx="1788210" cy="3471480"/>
            </a:xfrm>
          </p:grpSpPr>
          <p:cxnSp>
            <p:nvCxnSpPr>
              <p:cNvPr id="25" name="Straight Arrow Connector 24"/>
              <p:cNvCxnSpPr/>
              <p:nvPr/>
            </p:nvCxnSpPr>
            <p:spPr>
              <a:xfrm>
                <a:off x="6629400" y="2176998"/>
                <a:ext cx="152400"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6817410" y="1538670"/>
                <a:ext cx="1600200" cy="1219200"/>
              </a:xfrm>
              <a:prstGeom prst="rect">
                <a:avLst/>
              </a:prstGeom>
              <a:solidFill>
                <a:srgbClr val="0000FF"/>
              </a:solidFill>
            </p:spPr>
            <p:style>
              <a:lnRef idx="1">
                <a:schemeClr val="accent1"/>
              </a:lnRef>
              <a:fillRef idx="3">
                <a:schemeClr val="accent1"/>
              </a:fillRef>
              <a:effectRef idx="2">
                <a:schemeClr val="accent1"/>
              </a:effectRef>
              <a:fontRef idx="minor">
                <a:schemeClr val="lt1"/>
              </a:fontRef>
            </p:style>
            <p:txBody>
              <a:bodyPr lIns="91440" rIns="0" rtlCol="0" anchor="ctr"/>
              <a:lstStyle/>
              <a:p>
                <a:pPr marL="342900" indent="-342900">
                  <a:buAutoNum type="arabicParenBoth"/>
                </a:pPr>
                <a:r>
                  <a:rPr lang="en-US" dirty="0" err="1"/>
                  <a:t>ByteSub</a:t>
                </a:r>
                <a:endParaRPr lang="en-US" dirty="0"/>
              </a:p>
              <a:p>
                <a:pPr marL="342900" indent="-342900">
                  <a:buAutoNum type="arabicParenBoth"/>
                </a:pPr>
                <a:r>
                  <a:rPr lang="en-US" dirty="0" err="1"/>
                  <a:t>ShiftRow</a:t>
                </a:r>
                <a:endParaRPr lang="en-US" dirty="0"/>
              </a:p>
              <a:p>
                <a:endParaRPr lang="en-US" dirty="0"/>
              </a:p>
            </p:txBody>
          </p:sp>
          <p:sp>
            <p:nvSpPr>
              <p:cNvPr id="30" name="Rectangle 29"/>
              <p:cNvSpPr/>
              <p:nvPr/>
            </p:nvSpPr>
            <p:spPr>
              <a:xfrm>
                <a:off x="7239000" y="4019550"/>
                <a:ext cx="838200" cy="76200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000" dirty="0">
                    <a:solidFill>
                      <a:srgbClr val="000000"/>
                    </a:solidFill>
                  </a:rPr>
                  <a:t>output</a:t>
                </a:r>
                <a:endParaRPr lang="en-US" dirty="0">
                  <a:solidFill>
                    <a:srgbClr val="000000"/>
                  </a:solidFill>
                </a:endParaRPr>
              </a:p>
            </p:txBody>
          </p:sp>
          <p:sp>
            <p:nvSpPr>
              <p:cNvPr id="31" name="TextBox 30"/>
              <p:cNvSpPr txBox="1"/>
              <p:nvPr/>
            </p:nvSpPr>
            <p:spPr>
              <a:xfrm>
                <a:off x="7430150" y="4640818"/>
                <a:ext cx="301660" cy="369332"/>
              </a:xfrm>
              <a:prstGeom prst="rect">
                <a:avLst/>
              </a:prstGeom>
              <a:noFill/>
            </p:spPr>
            <p:txBody>
              <a:bodyPr wrap="none" rtlCol="0">
                <a:spAutoFit/>
              </a:bodyPr>
              <a:lstStyle/>
              <a:p>
                <a:r>
                  <a:rPr lang="en-US" dirty="0"/>
                  <a:t>4</a:t>
                </a:r>
              </a:p>
            </p:txBody>
          </p:sp>
          <p:sp>
            <p:nvSpPr>
              <p:cNvPr id="32" name="TextBox 31"/>
              <p:cNvSpPr txBox="1"/>
              <p:nvPr/>
            </p:nvSpPr>
            <p:spPr>
              <a:xfrm>
                <a:off x="6993550" y="4183618"/>
                <a:ext cx="301660" cy="369332"/>
              </a:xfrm>
              <a:prstGeom prst="rect">
                <a:avLst/>
              </a:prstGeom>
              <a:noFill/>
            </p:spPr>
            <p:txBody>
              <a:bodyPr wrap="none" rtlCol="0">
                <a:spAutoFit/>
              </a:bodyPr>
              <a:lstStyle/>
              <a:p>
                <a:r>
                  <a:rPr lang="en-US" dirty="0"/>
                  <a:t>4</a:t>
                </a:r>
              </a:p>
            </p:txBody>
          </p:sp>
          <p:cxnSp>
            <p:nvCxnSpPr>
              <p:cNvPr id="33" name="Straight Arrow Connector 32"/>
              <p:cNvCxnSpPr/>
              <p:nvPr/>
            </p:nvCxnSpPr>
            <p:spPr>
              <a:xfrm>
                <a:off x="7620000" y="2793474"/>
                <a:ext cx="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8" name="TextBox 67"/>
            <p:cNvSpPr txBox="1"/>
            <p:nvPr/>
          </p:nvSpPr>
          <p:spPr>
            <a:xfrm rot="16200000">
              <a:off x="7929449" y="3253492"/>
              <a:ext cx="452368" cy="461665"/>
            </a:xfrm>
            <a:prstGeom prst="rect">
              <a:avLst/>
            </a:prstGeom>
            <a:noFill/>
          </p:spPr>
          <p:txBody>
            <a:bodyPr wrap="none" rtlCol="0">
              <a:spAutoFit/>
            </a:bodyPr>
            <a:lstStyle/>
            <a:p>
              <a:r>
                <a:rPr lang="en-US" sz="2400" dirty="0"/>
                <a:t>⨁</a:t>
              </a:r>
            </a:p>
          </p:txBody>
        </p:sp>
        <p:cxnSp>
          <p:nvCxnSpPr>
            <p:cNvPr id="70" name="Straight Arrow Connector 69"/>
            <p:cNvCxnSpPr/>
            <p:nvPr/>
          </p:nvCxnSpPr>
          <p:spPr>
            <a:xfrm>
              <a:off x="8193315" y="3562350"/>
              <a:ext cx="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1" name="Rectangle 70"/>
            <p:cNvSpPr/>
            <p:nvPr/>
          </p:nvSpPr>
          <p:spPr>
            <a:xfrm>
              <a:off x="6781800" y="3790950"/>
              <a:ext cx="533400" cy="489579"/>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000000"/>
                  </a:solidFill>
                </a:rPr>
                <a:t>k</a:t>
              </a:r>
              <a:r>
                <a:rPr lang="en-US" sz="2000" baseline="-25000" dirty="0">
                  <a:solidFill>
                    <a:srgbClr val="000000"/>
                  </a:solidFill>
                </a:rPr>
                <a:t>10</a:t>
              </a:r>
              <a:endParaRPr lang="en-US" baseline="-25000" dirty="0">
                <a:solidFill>
                  <a:srgbClr val="000000"/>
                </a:solidFill>
              </a:endParaRPr>
            </a:p>
          </p:txBody>
        </p:sp>
        <p:cxnSp>
          <p:nvCxnSpPr>
            <p:cNvPr id="73" name="Straight Arrow Connector 72"/>
            <p:cNvCxnSpPr/>
            <p:nvPr/>
          </p:nvCxnSpPr>
          <p:spPr>
            <a:xfrm flipV="1">
              <a:off x="7315200" y="3409951"/>
              <a:ext cx="688034" cy="380999"/>
            </a:xfrm>
            <a:prstGeom prst="straightConnector1">
              <a:avLst/>
            </a:prstGeom>
            <a:ln>
              <a:solidFill>
                <a:srgbClr val="000090"/>
              </a:solidFill>
              <a:tailEnd type="arrow"/>
            </a:ln>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381000" y="4267200"/>
            <a:ext cx="6400800" cy="1588532"/>
            <a:chOff x="381000" y="3409950"/>
            <a:chExt cx="6400800" cy="1588532"/>
          </a:xfrm>
        </p:grpSpPr>
        <p:grpSp>
          <p:nvGrpSpPr>
            <p:cNvPr id="66" name="Group 65"/>
            <p:cNvGrpSpPr/>
            <p:nvPr/>
          </p:nvGrpSpPr>
          <p:grpSpPr>
            <a:xfrm>
              <a:off x="381000" y="3442329"/>
              <a:ext cx="5470675" cy="1556153"/>
              <a:chOff x="381000" y="3442329"/>
              <a:chExt cx="5470675" cy="1556153"/>
            </a:xfrm>
          </p:grpSpPr>
          <p:grpSp>
            <p:nvGrpSpPr>
              <p:cNvPr id="64" name="Group 63"/>
              <p:cNvGrpSpPr/>
              <p:nvPr/>
            </p:nvGrpSpPr>
            <p:grpSpPr>
              <a:xfrm>
                <a:off x="381000" y="3442329"/>
                <a:ext cx="5470675" cy="1556153"/>
                <a:chOff x="381000" y="3442329"/>
                <a:chExt cx="5470675" cy="1556153"/>
              </a:xfrm>
            </p:grpSpPr>
            <p:sp>
              <p:nvSpPr>
                <p:cNvPr id="52" name="Rectangle 51"/>
                <p:cNvSpPr/>
                <p:nvPr/>
              </p:nvSpPr>
              <p:spPr>
                <a:xfrm>
                  <a:off x="457200" y="4019550"/>
                  <a:ext cx="838200" cy="685800"/>
                </a:xfrm>
                <a:prstGeom prst="rect">
                  <a:avLst/>
                </a:prstGeom>
                <a:solidFill>
                  <a:srgbClr val="E46C0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key</a:t>
                  </a:r>
                </a:p>
              </p:txBody>
            </p:sp>
            <p:cxnSp>
              <p:nvCxnSpPr>
                <p:cNvPr id="54" name="Curved Connector 53"/>
                <p:cNvCxnSpPr>
                  <a:stCxn id="52" idx="3"/>
                  <a:endCxn id="47" idx="2"/>
                </p:cNvCxnSpPr>
                <p:nvPr/>
              </p:nvCxnSpPr>
              <p:spPr>
                <a:xfrm flipV="1">
                  <a:off x="1295400" y="3442329"/>
                  <a:ext cx="2324100" cy="920121"/>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Curved Connector 59"/>
                <p:cNvCxnSpPr>
                  <a:stCxn id="52" idx="3"/>
                  <a:endCxn id="51" idx="2"/>
                </p:cNvCxnSpPr>
                <p:nvPr/>
              </p:nvCxnSpPr>
              <p:spPr>
                <a:xfrm flipV="1">
                  <a:off x="1295400" y="3442329"/>
                  <a:ext cx="4556275" cy="920121"/>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381000" y="4629150"/>
                  <a:ext cx="979755" cy="369332"/>
                </a:xfrm>
                <a:prstGeom prst="rect">
                  <a:avLst/>
                </a:prstGeom>
                <a:noFill/>
              </p:spPr>
              <p:txBody>
                <a:bodyPr wrap="none" rtlCol="0">
                  <a:spAutoFit/>
                </a:bodyPr>
                <a:lstStyle/>
                <a:p>
                  <a:r>
                    <a:rPr lang="en-US" dirty="0"/>
                    <a:t>16 bytes</a:t>
                  </a:r>
                </a:p>
              </p:txBody>
            </p:sp>
          </p:grpSp>
          <p:sp>
            <p:nvSpPr>
              <p:cNvPr id="65" name="TextBox 64"/>
              <p:cNvSpPr txBox="1"/>
              <p:nvPr/>
            </p:nvSpPr>
            <p:spPr>
              <a:xfrm>
                <a:off x="1676400" y="4336018"/>
                <a:ext cx="1577099" cy="369332"/>
              </a:xfrm>
              <a:prstGeom prst="rect">
                <a:avLst/>
              </a:prstGeom>
              <a:noFill/>
            </p:spPr>
            <p:txBody>
              <a:bodyPr wrap="none" rtlCol="0">
                <a:spAutoFit/>
              </a:bodyPr>
              <a:lstStyle/>
              <a:p>
                <a:r>
                  <a:rPr lang="en-US" dirty="0"/>
                  <a:t>key expansion:</a:t>
                </a:r>
              </a:p>
            </p:txBody>
          </p:sp>
        </p:grpSp>
        <p:cxnSp>
          <p:nvCxnSpPr>
            <p:cNvPr id="18" name="Curved Connector 17"/>
            <p:cNvCxnSpPr>
              <a:stCxn id="52" idx="3"/>
              <a:endCxn id="59" idx="2"/>
            </p:cNvCxnSpPr>
            <p:nvPr/>
          </p:nvCxnSpPr>
          <p:spPr>
            <a:xfrm flipV="1">
              <a:off x="1295400" y="3409950"/>
              <a:ext cx="65920" cy="95250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Curved Connector 81"/>
            <p:cNvCxnSpPr>
              <a:stCxn id="52" idx="3"/>
              <a:endCxn id="71" idx="1"/>
            </p:cNvCxnSpPr>
            <p:nvPr/>
          </p:nvCxnSpPr>
          <p:spPr>
            <a:xfrm flipV="1">
              <a:off x="1295400" y="4035740"/>
              <a:ext cx="5486400" cy="326710"/>
            </a:xfrm>
            <a:prstGeom prst="curvedConnector3">
              <a:avLst>
                <a:gd name="adj1" fmla="val 75573"/>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14" name="TextBox 113"/>
          <p:cNvSpPr txBox="1"/>
          <p:nvPr/>
        </p:nvSpPr>
        <p:spPr>
          <a:xfrm>
            <a:off x="1981201" y="3657600"/>
            <a:ext cx="1076211" cy="369332"/>
          </a:xfrm>
          <a:prstGeom prst="rect">
            <a:avLst/>
          </a:prstGeom>
          <a:noFill/>
        </p:spPr>
        <p:txBody>
          <a:bodyPr wrap="none" rtlCol="0">
            <a:spAutoFit/>
          </a:bodyPr>
          <a:lstStyle/>
          <a:p>
            <a:r>
              <a:rPr lang="en-US" dirty="0"/>
              <a:t>invertible</a:t>
            </a:r>
          </a:p>
        </p:txBody>
      </p:sp>
      <p:sp>
        <p:nvSpPr>
          <p:cNvPr id="115" name="TextBox 114"/>
          <p:cNvSpPr txBox="1"/>
          <p:nvPr/>
        </p:nvSpPr>
        <p:spPr>
          <a:xfrm>
            <a:off x="2514601" y="5421868"/>
            <a:ext cx="2214819" cy="369332"/>
          </a:xfrm>
          <a:prstGeom prst="rect">
            <a:avLst/>
          </a:prstGeom>
          <a:noFill/>
        </p:spPr>
        <p:txBody>
          <a:bodyPr wrap="none" rtlCol="0">
            <a:spAutoFit/>
          </a:bodyPr>
          <a:lstStyle/>
          <a:p>
            <a:r>
              <a:rPr lang="en-US" dirty="0"/>
              <a:t>16 bytes ⟶176 bytes</a:t>
            </a:r>
          </a:p>
        </p:txBody>
      </p:sp>
    </p:spTree>
    <p:custDataLst>
      <p:tags r:id="rId1"/>
    </p:custDataLst>
    <p:extLst>
      <p:ext uri="{BB962C8B-B14F-4D97-AF65-F5344CB8AC3E}">
        <p14:creationId xmlns:p14="http://schemas.microsoft.com/office/powerpoint/2010/main" val="37302791"/>
      </p:ext>
    </p:extLst>
  </p:cSld>
  <p:clrMapOvr>
    <a:masterClrMapping/>
  </p:clrMapOvr>
  <mc:AlternateContent xmlns:mc="http://schemas.openxmlformats.org/markup-compatibility/2006" xmlns:p14="http://schemas.microsoft.com/office/powerpoint/2010/main">
    <mc:Choice Requires="p14">
      <p:transition spd="med" p14:dur="700" advTm="92541">
        <p:fade/>
      </p:transition>
    </mc:Choice>
    <mc:Fallback xmlns="">
      <p:transition spd="med" advTm="9254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lstStyle/>
          <a:p>
            <a:r>
              <a:rPr lang="en-US" dirty="0"/>
              <a:t>The round function</a:t>
            </a:r>
          </a:p>
        </p:txBody>
      </p:sp>
      <p:sp>
        <p:nvSpPr>
          <p:cNvPr id="3" name="Content Placeholder 2"/>
          <p:cNvSpPr>
            <a:spLocks noGrp="1"/>
          </p:cNvSpPr>
          <p:nvPr>
            <p:ph idx="1"/>
          </p:nvPr>
        </p:nvSpPr>
        <p:spPr>
          <a:xfrm>
            <a:off x="228600" y="1752600"/>
            <a:ext cx="8534400" cy="4095750"/>
          </a:xfrm>
        </p:spPr>
        <p:txBody>
          <a:bodyPr>
            <a:normAutofit/>
          </a:bodyPr>
          <a:lstStyle/>
          <a:p>
            <a:r>
              <a:rPr lang="en-US" b="1" dirty="0" err="1"/>
              <a:t>ByteSub</a:t>
            </a:r>
            <a:r>
              <a:rPr lang="en-US" dirty="0"/>
              <a:t>:    a 1 byte S-box.    256 byte table [4 x 4 table], input is used as index</a:t>
            </a:r>
          </a:p>
          <a:p>
            <a:endParaRPr lang="en-US" dirty="0"/>
          </a:p>
          <a:p>
            <a:r>
              <a:rPr lang="en-US" b="1" dirty="0" err="1"/>
              <a:t>ShiftRows</a:t>
            </a:r>
            <a:r>
              <a:rPr lang="en-US" dirty="0"/>
              <a:t>:  </a:t>
            </a:r>
          </a:p>
          <a:p>
            <a:endParaRPr lang="en-US" dirty="0"/>
          </a:p>
          <a:p>
            <a:endParaRPr lang="en-US" dirty="0"/>
          </a:p>
          <a:p>
            <a:endParaRPr lang="en-US" dirty="0"/>
          </a:p>
          <a:p>
            <a:r>
              <a:rPr lang="en-US" b="1" dirty="0" err="1"/>
              <a:t>MixColumns</a:t>
            </a:r>
            <a:r>
              <a:rPr lang="en-US" dirty="0"/>
              <a:t>:</a:t>
            </a:r>
          </a:p>
          <a:p>
            <a:pPr marL="0" indent="0">
              <a:buNone/>
            </a:pPr>
            <a:endParaRPr lang="en-US" dirty="0"/>
          </a:p>
        </p:txBody>
      </p:sp>
      <p:pic>
        <p:nvPicPr>
          <p:cNvPr id="4" name="Picture 3"/>
          <p:cNvPicPr>
            <a:picLocks noChangeAspect="1"/>
          </p:cNvPicPr>
          <p:nvPr/>
        </p:nvPicPr>
        <p:blipFill>
          <a:blip r:embed="rId4"/>
          <a:stretch>
            <a:fillRect/>
          </a:stretch>
        </p:blipFill>
        <p:spPr>
          <a:xfrm>
            <a:off x="2969260" y="2727440"/>
            <a:ext cx="3492500" cy="1368310"/>
          </a:xfrm>
          <a:prstGeom prst="rect">
            <a:avLst/>
          </a:prstGeom>
        </p:spPr>
      </p:pic>
      <p:pic>
        <p:nvPicPr>
          <p:cNvPr id="5" name="Picture 4"/>
          <p:cNvPicPr>
            <a:picLocks noChangeAspect="1"/>
          </p:cNvPicPr>
          <p:nvPr/>
        </p:nvPicPr>
        <p:blipFill>
          <a:blip r:embed="rId5"/>
          <a:stretch>
            <a:fillRect/>
          </a:stretch>
        </p:blipFill>
        <p:spPr>
          <a:xfrm>
            <a:off x="3073401" y="4627880"/>
            <a:ext cx="3568167" cy="1752600"/>
          </a:xfrm>
          <a:prstGeom prst="rect">
            <a:avLst/>
          </a:prstGeom>
        </p:spPr>
      </p:pic>
    </p:spTree>
    <p:custDataLst>
      <p:tags r:id="rId1"/>
    </p:custDataLst>
    <p:extLst>
      <p:ext uri="{BB962C8B-B14F-4D97-AF65-F5344CB8AC3E}">
        <p14:creationId xmlns:p14="http://schemas.microsoft.com/office/powerpoint/2010/main" val="3688477404"/>
      </p:ext>
    </p:extLst>
  </p:cSld>
  <p:clrMapOvr>
    <a:masterClrMapping/>
  </p:clrMapOvr>
  <mc:AlternateContent xmlns:mc="http://schemas.openxmlformats.org/markup-compatibility/2006" xmlns:p14="http://schemas.microsoft.com/office/powerpoint/2010/main">
    <mc:Choice Requires="p14">
      <p:transition spd="med" p14:dur="700" advTm="93702">
        <p:fade/>
      </p:transition>
    </mc:Choice>
    <mc:Fallback xmlns="">
      <p:transition spd="med" advTm="9370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size/performance tradeoff</a:t>
            </a:r>
          </a:p>
        </p:txBody>
      </p:sp>
      <p:graphicFrame>
        <p:nvGraphicFramePr>
          <p:cNvPr id="4" name="Table 3"/>
          <p:cNvGraphicFramePr>
            <a:graphicFrameLocks noGrp="1"/>
          </p:cNvGraphicFramePr>
          <p:nvPr/>
        </p:nvGraphicFramePr>
        <p:xfrm>
          <a:off x="685800" y="1772695"/>
          <a:ext cx="8001000" cy="3713705"/>
        </p:xfrm>
        <a:graphic>
          <a:graphicData uri="http://schemas.openxmlformats.org/drawingml/2006/table">
            <a:tbl>
              <a:tblPr firstRow="1" bandRow="1">
                <a:tableStyleId>{2A488322-F2BA-4B5B-9748-0D474271808F}</a:tableStyleId>
              </a:tblPr>
              <a:tblGrid>
                <a:gridCol w="3341077">
                  <a:extLst>
                    <a:ext uri="{9D8B030D-6E8A-4147-A177-3AD203B41FA5}">
                      <a16:colId xmlns:a16="http://schemas.microsoft.com/office/drawing/2014/main" val="20000"/>
                    </a:ext>
                  </a:extLst>
                </a:gridCol>
                <a:gridCol w="1916723">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80266">
                <a:tc>
                  <a:txBody>
                    <a:bodyPr/>
                    <a:lstStyle/>
                    <a:p>
                      <a:pPr algn="ctr"/>
                      <a:endParaRPr lang="en-US" sz="2400" dirty="0"/>
                    </a:p>
                  </a:txBody>
                  <a:tcPr anchor="ctr"/>
                </a:tc>
                <a:tc>
                  <a:txBody>
                    <a:bodyPr/>
                    <a:lstStyle/>
                    <a:p>
                      <a:pPr algn="ctr"/>
                      <a:r>
                        <a:rPr lang="en-US" sz="2400" dirty="0"/>
                        <a:t>Code size</a:t>
                      </a:r>
                    </a:p>
                  </a:txBody>
                  <a:tcPr anchor="ctr"/>
                </a:tc>
                <a:tc>
                  <a:txBody>
                    <a:bodyPr/>
                    <a:lstStyle/>
                    <a:p>
                      <a:pPr algn="ctr"/>
                      <a:r>
                        <a:rPr lang="en-US" sz="2400" dirty="0"/>
                        <a:t>Performance</a:t>
                      </a:r>
                    </a:p>
                  </a:txBody>
                  <a:tcPr anchor="ctr"/>
                </a:tc>
                <a:extLst>
                  <a:ext uri="{0D108BD9-81ED-4DB2-BD59-A6C34878D82A}">
                    <a16:rowId xmlns:a16="http://schemas.microsoft.com/office/drawing/2014/main" val="10000"/>
                  </a:ext>
                </a:extLst>
              </a:tr>
              <a:tr h="1508693">
                <a:tc>
                  <a:txBody>
                    <a:bodyPr/>
                    <a:lstStyle/>
                    <a:p>
                      <a:pPr algn="ctr"/>
                      <a:r>
                        <a:rPr lang="en-US" sz="2400" dirty="0"/>
                        <a:t>Pre-compute</a:t>
                      </a:r>
                      <a:br>
                        <a:rPr lang="en-US" sz="2400" dirty="0"/>
                      </a:br>
                      <a:r>
                        <a:rPr lang="en-US" sz="2400" dirty="0"/>
                        <a:t>round functions</a:t>
                      </a:r>
                      <a:r>
                        <a:rPr lang="en-US" sz="2400" baseline="0" dirty="0"/>
                        <a:t> </a:t>
                      </a:r>
                      <a:br>
                        <a:rPr lang="en-US" sz="2400" baseline="0" dirty="0"/>
                      </a:br>
                      <a:r>
                        <a:rPr lang="en-US" sz="2400" baseline="0" dirty="0"/>
                        <a:t>(24KB or 4KB)</a:t>
                      </a:r>
                      <a:endParaRPr lang="en-US" sz="2400" dirty="0"/>
                    </a:p>
                  </a:txBody>
                  <a:tcPr anchor="ctr"/>
                </a:tc>
                <a:tc>
                  <a:txBody>
                    <a:bodyPr/>
                    <a:lstStyle/>
                    <a:p>
                      <a:pPr algn="ctr"/>
                      <a:r>
                        <a:rPr lang="en-US" sz="2400" dirty="0"/>
                        <a:t>largest</a:t>
                      </a:r>
                    </a:p>
                  </a:txBody>
                  <a:tcPr anchor="ctr"/>
                </a:tc>
                <a:tc>
                  <a:txBody>
                    <a:bodyPr/>
                    <a:lstStyle/>
                    <a:p>
                      <a:pPr algn="ctr"/>
                      <a:r>
                        <a:rPr lang="en-US" sz="2400" dirty="0"/>
                        <a:t>fastest:</a:t>
                      </a:r>
                    </a:p>
                    <a:p>
                      <a:pPr algn="ctr"/>
                      <a:r>
                        <a:rPr lang="en-US" sz="2400" dirty="0"/>
                        <a:t>table lookups </a:t>
                      </a:r>
                      <a:br>
                        <a:rPr lang="en-US" sz="2400" dirty="0"/>
                      </a:br>
                      <a:r>
                        <a:rPr lang="en-US" sz="2400" dirty="0"/>
                        <a:t>and </a:t>
                      </a:r>
                      <a:r>
                        <a:rPr lang="en-US" sz="2400" dirty="0" err="1"/>
                        <a:t>xors</a:t>
                      </a:r>
                      <a:endParaRPr lang="en-US" sz="2400" dirty="0"/>
                    </a:p>
                  </a:txBody>
                  <a:tcPr anchor="ctr"/>
                </a:tc>
                <a:extLst>
                  <a:ext uri="{0D108BD9-81ED-4DB2-BD59-A6C34878D82A}">
                    <a16:rowId xmlns:a16="http://schemas.microsoft.com/office/drawing/2014/main" val="10001"/>
                  </a:ext>
                </a:extLst>
              </a:tr>
              <a:tr h="1044480">
                <a:tc>
                  <a:txBody>
                    <a:bodyPr/>
                    <a:lstStyle/>
                    <a:p>
                      <a:pPr algn="ctr"/>
                      <a:r>
                        <a:rPr lang="en-US" sz="2400" dirty="0"/>
                        <a:t>Pre-compute </a:t>
                      </a:r>
                      <a:br>
                        <a:rPr lang="en-US" sz="2400" dirty="0"/>
                      </a:br>
                      <a:r>
                        <a:rPr lang="en-US" sz="2400" dirty="0"/>
                        <a:t>S-box only </a:t>
                      </a:r>
                      <a:r>
                        <a:rPr lang="en-US" sz="2400" baseline="0" dirty="0"/>
                        <a:t> </a:t>
                      </a:r>
                      <a:r>
                        <a:rPr lang="en-US" sz="2000" dirty="0"/>
                        <a:t>(256 bytes)</a:t>
                      </a:r>
                    </a:p>
                  </a:txBody>
                  <a:tcPr anchor="ctr"/>
                </a:tc>
                <a:tc>
                  <a:txBody>
                    <a:bodyPr/>
                    <a:lstStyle/>
                    <a:p>
                      <a:pPr algn="ctr"/>
                      <a:r>
                        <a:rPr lang="en-US" sz="2400" dirty="0"/>
                        <a:t>smaller</a:t>
                      </a:r>
                    </a:p>
                  </a:txBody>
                  <a:tcPr anchor="ctr"/>
                </a:tc>
                <a:tc>
                  <a:txBody>
                    <a:bodyPr/>
                    <a:lstStyle/>
                    <a:p>
                      <a:pPr algn="ctr"/>
                      <a:r>
                        <a:rPr lang="en-US" sz="2400" dirty="0"/>
                        <a:t>slower</a:t>
                      </a:r>
                    </a:p>
                  </a:txBody>
                  <a:tcPr anchor="ctr"/>
                </a:tc>
                <a:extLst>
                  <a:ext uri="{0D108BD9-81ED-4DB2-BD59-A6C34878D82A}">
                    <a16:rowId xmlns:a16="http://schemas.microsoft.com/office/drawing/2014/main" val="10002"/>
                  </a:ext>
                </a:extLst>
              </a:tr>
              <a:tr h="580266">
                <a:tc>
                  <a:txBody>
                    <a:bodyPr/>
                    <a:lstStyle/>
                    <a:p>
                      <a:pPr algn="ctr"/>
                      <a:r>
                        <a:rPr lang="en-US" sz="2400" dirty="0"/>
                        <a:t>No pre-computation</a:t>
                      </a:r>
                    </a:p>
                  </a:txBody>
                  <a:tcPr anchor="ctr"/>
                </a:tc>
                <a:tc>
                  <a:txBody>
                    <a:bodyPr/>
                    <a:lstStyle/>
                    <a:p>
                      <a:pPr algn="ctr"/>
                      <a:r>
                        <a:rPr lang="en-US" sz="2400" dirty="0"/>
                        <a:t>smallest</a:t>
                      </a:r>
                    </a:p>
                  </a:txBody>
                  <a:tcPr anchor="ctr"/>
                </a:tc>
                <a:tc>
                  <a:txBody>
                    <a:bodyPr/>
                    <a:lstStyle/>
                    <a:p>
                      <a:pPr algn="ctr"/>
                      <a:r>
                        <a:rPr lang="en-US" sz="2400" dirty="0"/>
                        <a:t>slowest</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82422619"/>
      </p:ext>
    </p:extLst>
  </p:cSld>
  <p:clrMapOvr>
    <a:masterClrMapping/>
  </p:clrMapOvr>
  <mc:AlternateContent xmlns:mc="http://schemas.openxmlformats.org/markup-compatibility/2006" xmlns:p14="http://schemas.microsoft.com/office/powerpoint/2010/main">
    <mc:Choice Requires="p14">
      <p:transition spd="med" p14:dur="700" advTm="33864">
        <p:fade/>
      </p:transition>
    </mc:Choice>
    <mc:Fallback xmlns="">
      <p:transition spd="med" advTm="33864">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AES in hardware</a:t>
            </a:r>
          </a:p>
        </p:txBody>
      </p:sp>
      <p:sp>
        <p:nvSpPr>
          <p:cNvPr id="3" name="Content Placeholder 2"/>
          <p:cNvSpPr>
            <a:spLocks noGrp="1"/>
          </p:cNvSpPr>
          <p:nvPr>
            <p:ph idx="1"/>
          </p:nvPr>
        </p:nvSpPr>
        <p:spPr>
          <a:xfrm>
            <a:off x="822959" y="1845734"/>
            <a:ext cx="8100908" cy="4023360"/>
          </a:xfrm>
        </p:spPr>
        <p:txBody>
          <a:bodyPr>
            <a:normAutofit fontScale="92500" lnSpcReduction="20000"/>
          </a:bodyPr>
          <a:lstStyle/>
          <a:p>
            <a:pPr marL="0" indent="0">
              <a:buNone/>
            </a:pPr>
            <a:r>
              <a:rPr lang="en-US" dirty="0"/>
              <a:t>AES instructions in Intel </a:t>
            </a:r>
            <a:r>
              <a:rPr lang="en-US" dirty="0" err="1"/>
              <a:t>Westmere</a:t>
            </a:r>
            <a:r>
              <a:rPr lang="en-US" dirty="0"/>
              <a:t>:</a:t>
            </a:r>
          </a:p>
          <a:p>
            <a:pPr>
              <a:spcBef>
                <a:spcPts val="1800"/>
              </a:spcBef>
            </a:pPr>
            <a:r>
              <a:rPr lang="en-US" b="1" dirty="0" err="1"/>
              <a:t>aesenc</a:t>
            </a:r>
            <a:r>
              <a:rPr lang="en-US" b="1" dirty="0"/>
              <a:t>,  </a:t>
            </a:r>
            <a:r>
              <a:rPr lang="en-US" b="1" dirty="0" err="1"/>
              <a:t>aesenclast</a:t>
            </a:r>
            <a:r>
              <a:rPr lang="en-US" dirty="0"/>
              <a:t>:    do one round of AES</a:t>
            </a:r>
          </a:p>
          <a:p>
            <a:pPr marL="0" indent="0">
              <a:buNone/>
            </a:pPr>
            <a:r>
              <a:rPr lang="en-US" dirty="0"/>
              <a:t>	128-bit registers:  xmm1=state,   xmm2=round key</a:t>
            </a:r>
          </a:p>
          <a:p>
            <a:pPr marL="0" indent="0">
              <a:buNone/>
            </a:pPr>
            <a:r>
              <a:rPr lang="en-US" dirty="0"/>
              <a:t>	</a:t>
            </a:r>
            <a:r>
              <a:rPr lang="en-US" b="1" dirty="0" err="1">
                <a:solidFill>
                  <a:srgbClr val="0000FF"/>
                </a:solidFill>
              </a:rPr>
              <a:t>aesenc</a:t>
            </a:r>
            <a:r>
              <a:rPr lang="en-US" b="1" dirty="0">
                <a:solidFill>
                  <a:srgbClr val="0000FF"/>
                </a:solidFill>
              </a:rPr>
              <a:t>  xmm1, xmm2   </a:t>
            </a:r>
            <a:r>
              <a:rPr lang="en-US" dirty="0"/>
              <a:t>;   puts result in xmm1  </a:t>
            </a:r>
          </a:p>
          <a:p>
            <a:pPr>
              <a:spcBef>
                <a:spcPts val="1776"/>
              </a:spcBef>
            </a:pPr>
            <a:r>
              <a:rPr lang="en-US" b="1" dirty="0" err="1"/>
              <a:t>aeskeygenassist</a:t>
            </a:r>
            <a:r>
              <a:rPr lang="en-US" dirty="0"/>
              <a:t>:    performs AES key expansion</a:t>
            </a:r>
          </a:p>
          <a:p>
            <a:pPr>
              <a:spcBef>
                <a:spcPts val="1776"/>
              </a:spcBef>
            </a:pPr>
            <a:r>
              <a:rPr lang="en-US" dirty="0"/>
              <a:t>Claim  14 x speed-up over </a:t>
            </a:r>
            <a:r>
              <a:rPr lang="en-US" dirty="0" err="1"/>
              <a:t>OpenSSL</a:t>
            </a:r>
            <a:r>
              <a:rPr lang="en-US" dirty="0"/>
              <a:t> on same hardware </a:t>
            </a:r>
          </a:p>
          <a:p>
            <a:pPr marL="0" indent="0">
              <a:spcBef>
                <a:spcPts val="3576"/>
              </a:spcBef>
              <a:buNone/>
            </a:pPr>
            <a:r>
              <a:rPr lang="en-US" sz="2000" dirty="0"/>
              <a:t>Similar instructions on AMD Bulldozer </a:t>
            </a:r>
          </a:p>
        </p:txBody>
      </p:sp>
    </p:spTree>
    <p:extLst>
      <p:ext uri="{BB962C8B-B14F-4D97-AF65-F5344CB8AC3E}">
        <p14:creationId xmlns:p14="http://schemas.microsoft.com/office/powerpoint/2010/main" val="3512957927"/>
      </p:ext>
    </p:extLst>
  </p:cSld>
  <p:clrMapOvr>
    <a:masterClrMapping/>
  </p:clrMapOvr>
  <mc:AlternateContent xmlns:mc="http://schemas.openxmlformats.org/markup-compatibility/2006" xmlns:p14="http://schemas.microsoft.com/office/powerpoint/2010/main">
    <mc:Choice Requires="p14">
      <p:transition spd="med" p14:dur="700" advTm="41265">
        <p:fade/>
      </p:transition>
    </mc:Choice>
    <mc:Fallback xmlns="">
      <p:transition spd="med" advTm="41265">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Attacks</a:t>
            </a:r>
            <a:endParaRPr lang="en-US" dirty="0"/>
          </a:p>
        </p:txBody>
      </p:sp>
      <p:sp>
        <p:nvSpPr>
          <p:cNvPr id="3" name="Content Placeholder 2"/>
          <p:cNvSpPr>
            <a:spLocks noGrp="1"/>
          </p:cNvSpPr>
          <p:nvPr>
            <p:ph idx="1"/>
          </p:nvPr>
        </p:nvSpPr>
        <p:spPr/>
        <p:txBody>
          <a:bodyPr>
            <a:normAutofit/>
          </a:bodyPr>
          <a:lstStyle/>
          <a:p>
            <a:pPr marL="0" indent="0">
              <a:buNone/>
            </a:pPr>
            <a:r>
              <a:rPr lang="en-US" dirty="0"/>
              <a:t>Best key recovery attack:  </a:t>
            </a:r>
            <a:br>
              <a:rPr lang="en-US" dirty="0"/>
            </a:br>
            <a:r>
              <a:rPr lang="en-US" dirty="0"/>
              <a:t>		four times better than ex. search  [BKR’11]</a:t>
            </a:r>
          </a:p>
          <a:p>
            <a:pPr marL="0" indent="0">
              <a:buNone/>
            </a:pPr>
            <a:endParaRPr lang="en-US" dirty="0"/>
          </a:p>
          <a:p>
            <a:pPr marL="0" indent="0">
              <a:buNone/>
            </a:pPr>
            <a:r>
              <a:rPr lang="en-US" dirty="0"/>
              <a:t>Related key attack on AES-256:    [BK’09]</a:t>
            </a:r>
          </a:p>
          <a:p>
            <a:pPr marL="0" indent="0">
              <a:buNone/>
            </a:pPr>
            <a:r>
              <a:rPr lang="en-US" dirty="0"/>
              <a:t>      Given  2</a:t>
            </a:r>
            <a:r>
              <a:rPr lang="en-US" baseline="30000" dirty="0"/>
              <a:t>99</a:t>
            </a:r>
            <a:r>
              <a:rPr lang="en-US" dirty="0"/>
              <a:t>  </a:t>
            </a:r>
            <a:r>
              <a:rPr lang="en-US" dirty="0" err="1"/>
              <a:t>inp</a:t>
            </a:r>
            <a:r>
              <a:rPr lang="en-US" dirty="0"/>
              <a:t>/out  pairs from </a:t>
            </a:r>
            <a:r>
              <a:rPr lang="en-US" b="1" dirty="0"/>
              <a:t>four related keys</a:t>
            </a:r>
            <a:r>
              <a:rPr lang="en-US" dirty="0"/>
              <a:t> in AES-256, can recover keys in time ≈ 2</a:t>
            </a:r>
            <a:r>
              <a:rPr lang="en-US" baseline="30000" dirty="0"/>
              <a:t>99</a:t>
            </a:r>
          </a:p>
          <a:p>
            <a:pPr marL="0" indent="0">
              <a:buNone/>
            </a:pPr>
            <a:endParaRPr lang="en-US" baseline="30000" dirty="0"/>
          </a:p>
          <a:p>
            <a:pPr marL="0" indent="0">
              <a:buNone/>
            </a:pPr>
            <a:endParaRPr lang="en-US" dirty="0"/>
          </a:p>
          <a:p>
            <a:pPr marL="0" indent="0">
              <a:buNone/>
            </a:pPr>
            <a:r>
              <a:rPr lang="en-US" dirty="0"/>
              <a:t>Also many side channel attacks</a:t>
            </a:r>
          </a:p>
        </p:txBody>
      </p:sp>
    </p:spTree>
    <p:extLst>
      <p:ext uri="{BB962C8B-B14F-4D97-AF65-F5344CB8AC3E}">
        <p14:creationId xmlns:p14="http://schemas.microsoft.com/office/powerpoint/2010/main" val="4213298583"/>
      </p:ext>
    </p:extLst>
  </p:cSld>
  <p:clrMapOvr>
    <a:masterClrMapping/>
  </p:clrMapOvr>
  <mc:AlternateContent xmlns:mc="http://schemas.openxmlformats.org/markup-compatibility/2006" xmlns:p14="http://schemas.microsoft.com/office/powerpoint/2010/main">
    <mc:Choice Requires="p14">
      <p:transition spd="med" p14:dur="700" advTm="35350">
        <p:fade/>
      </p:transition>
    </mc:Choice>
    <mc:Fallback xmlns="">
      <p:transition spd="med" advTm="3535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Design principles of block cipher</a:t>
            </a:r>
          </a:p>
          <a:p>
            <a:pPr lvl="1"/>
            <a:r>
              <a:rPr lang="en-US" dirty="0"/>
              <a:t>Confusion</a:t>
            </a:r>
          </a:p>
          <a:p>
            <a:pPr lvl="1"/>
            <a:r>
              <a:rPr lang="en-US" dirty="0"/>
              <a:t>Diffusion</a:t>
            </a:r>
          </a:p>
          <a:p>
            <a:pPr lvl="1"/>
            <a:r>
              <a:rPr lang="en-US" dirty="0"/>
              <a:t>Non-linear</a:t>
            </a:r>
          </a:p>
          <a:p>
            <a:pPr lvl="1"/>
            <a:r>
              <a:rPr lang="en-US" dirty="0"/>
              <a:t>Multiple rounds</a:t>
            </a:r>
          </a:p>
          <a:p>
            <a:r>
              <a:rPr lang="en-US" dirty="0" err="1"/>
              <a:t>Luby-Rackoff</a:t>
            </a:r>
            <a:r>
              <a:rPr lang="en-US" dirty="0"/>
              <a:t>, Feistel Network generating PRP from PRF</a:t>
            </a:r>
          </a:p>
          <a:p>
            <a:r>
              <a:rPr lang="en-US" dirty="0"/>
              <a:t>Overview of DES, AES</a:t>
            </a:r>
          </a:p>
          <a:p>
            <a:r>
              <a:rPr lang="en-US" dirty="0"/>
              <a:t>Attacks </a:t>
            </a:r>
          </a:p>
          <a:p>
            <a:pPr lvl="1"/>
            <a:r>
              <a:rPr lang="en-US" dirty="0"/>
              <a:t>Exhaustive search, meet in the middle, linear and differential cryptanalysis, </a:t>
            </a:r>
            <a:r>
              <a:rPr lang="en-US"/>
              <a:t>side channel attack</a:t>
            </a:r>
            <a:endParaRPr lang="en-US" dirty="0"/>
          </a:p>
        </p:txBody>
      </p:sp>
      <p:sp>
        <p:nvSpPr>
          <p:cNvPr id="3" name="Title 2"/>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3058863194"/>
      </p:ext>
    </p:extLst>
  </p:cSld>
  <p:clrMapOvr>
    <a:masterClrMapping/>
  </p:clrMapOvr>
  <mc:AlternateContent xmlns:mc="http://schemas.openxmlformats.org/markup-compatibility/2006" xmlns:p14="http://schemas.microsoft.com/office/powerpoint/2010/main">
    <mc:Choice Requires="p14">
      <p:transition spd="med" p14:dur="700" advTm="101666">
        <p:fade/>
      </p:transition>
    </mc:Choice>
    <mc:Fallback xmlns="">
      <p:transition spd="med" advTm="101666">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378" y="2903242"/>
            <a:ext cx="7237465" cy="980194"/>
          </a:xfrm>
        </p:spPr>
        <p:txBody>
          <a:bodyPr/>
          <a:lstStyle/>
          <a:p>
            <a:r>
              <a:rPr lang="en-US" dirty="0"/>
              <a:t>Block Cipher - Modes of Operation</a:t>
            </a:r>
          </a:p>
        </p:txBody>
      </p:sp>
      <p:sp>
        <p:nvSpPr>
          <p:cNvPr id="4" name="Subtitle 2"/>
          <p:cNvSpPr txBox="1">
            <a:spLocks/>
          </p:cNvSpPr>
          <p:nvPr/>
        </p:nvSpPr>
        <p:spPr>
          <a:xfrm>
            <a:off x="632927" y="4107208"/>
            <a:ext cx="4987877" cy="1049408"/>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800" b="0" i="0" kern="1200">
                <a:solidFill>
                  <a:schemeClr val="bg1"/>
                </a:solidFill>
                <a:latin typeface="Arial" charset="0"/>
                <a:ea typeface="Arial" charset="0"/>
                <a:cs typeface="Arial" charset="0"/>
              </a:defRPr>
            </a:lvl1pPr>
            <a:lvl2pPr marL="457200" indent="0" algn="ctr" defTabSz="457200" rtl="0" eaLnBrk="1" latinLnBrk="0" hangingPunct="1">
              <a:spcBef>
                <a:spcPct val="20000"/>
              </a:spcBef>
              <a:buFont typeface="Arial"/>
              <a:buNone/>
              <a:defRPr sz="2400" b="0" i="0" kern="1200">
                <a:solidFill>
                  <a:schemeClr val="tx1">
                    <a:tint val="75000"/>
                  </a:schemeClr>
                </a:solidFill>
                <a:latin typeface="Arial" charset="0"/>
                <a:ea typeface="Arial" charset="0"/>
                <a:cs typeface="Arial" charset="0"/>
              </a:defRPr>
            </a:lvl2pPr>
            <a:lvl3pPr marL="914400" indent="0" algn="ctr" defTabSz="457200" rtl="0" eaLnBrk="1" latinLnBrk="0" hangingPunct="1">
              <a:spcBef>
                <a:spcPct val="20000"/>
              </a:spcBef>
              <a:buFont typeface="Arial"/>
              <a:buNone/>
              <a:defRPr sz="2000" b="0" i="0" kern="1200">
                <a:solidFill>
                  <a:schemeClr val="tx1">
                    <a:tint val="75000"/>
                  </a:schemeClr>
                </a:solidFill>
                <a:latin typeface="Arial" charset="0"/>
                <a:ea typeface="Arial" charset="0"/>
                <a:cs typeface="Arial" charset="0"/>
              </a:defRPr>
            </a:lvl3pPr>
            <a:lvl4pPr marL="1371600" indent="0" algn="ctr" defTabSz="457200" rtl="0" eaLnBrk="1" latinLnBrk="0" hangingPunct="1">
              <a:spcBef>
                <a:spcPct val="20000"/>
              </a:spcBef>
              <a:buFont typeface="Arial"/>
              <a:buNone/>
              <a:defRPr sz="1800" b="0" i="0" kern="1200">
                <a:solidFill>
                  <a:schemeClr val="tx1">
                    <a:tint val="75000"/>
                  </a:schemeClr>
                </a:solidFill>
                <a:latin typeface="Arial" charset="0"/>
                <a:ea typeface="Arial" charset="0"/>
                <a:cs typeface="Arial" charset="0"/>
              </a:defRPr>
            </a:lvl4pPr>
            <a:lvl5pPr marL="1828800" indent="0" algn="ctr" defTabSz="457200" rtl="0" eaLnBrk="1" latinLnBrk="0" hangingPunct="1">
              <a:spcBef>
                <a:spcPct val="20000"/>
              </a:spcBef>
              <a:buFont typeface="Arial"/>
              <a:buNone/>
              <a:defRPr sz="1800" b="0" i="0" kern="1200">
                <a:solidFill>
                  <a:schemeClr val="tx1">
                    <a:tint val="75000"/>
                  </a:schemeClr>
                </a:solidFill>
                <a:latin typeface="Arial" charset="0"/>
                <a:ea typeface="Arial" charset="0"/>
                <a:cs typeface="Arial" charset="0"/>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1858534689"/>
      </p:ext>
    </p:extLst>
  </p:cSld>
  <p:clrMapOvr>
    <a:masterClrMapping/>
  </p:clrMapOvr>
  <mc:AlternateContent xmlns:mc="http://schemas.openxmlformats.org/markup-compatibility/2006" xmlns:p14="http://schemas.microsoft.com/office/powerpoint/2010/main">
    <mc:Choice Requires="p14">
      <p:transition spd="med" p14:dur="700" advTm="10064">
        <p:fade/>
      </p:transition>
    </mc:Choice>
    <mc:Fallback xmlns="">
      <p:transition spd="med" advTm="10064">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3DB4795-60AE-47C7-B5C8-5829F3AD3679}"/>
              </a:ext>
            </a:extLst>
          </p:cNvPr>
          <p:cNvSpPr>
            <a:spLocks noGrp="1"/>
          </p:cNvSpPr>
          <p:nvPr>
            <p:ph type="title"/>
          </p:nvPr>
        </p:nvSpPr>
        <p:spPr>
          <a:xfrm>
            <a:off x="699677" y="1855539"/>
            <a:ext cx="7237465" cy="980194"/>
          </a:xfrm>
        </p:spPr>
        <p:txBody>
          <a:bodyPr/>
          <a:lstStyle/>
          <a:p>
            <a:r>
              <a:rPr lang="en-US" dirty="0"/>
              <a:t>How do we encrypt very long messages, using AES and DES?</a:t>
            </a:r>
          </a:p>
        </p:txBody>
      </p:sp>
    </p:spTree>
    <p:extLst>
      <p:ext uri="{BB962C8B-B14F-4D97-AF65-F5344CB8AC3E}">
        <p14:creationId xmlns:p14="http://schemas.microsoft.com/office/powerpoint/2010/main" val="3843334293"/>
      </p:ext>
    </p:extLst>
  </p:cSld>
  <p:clrMapOvr>
    <a:masterClrMapping/>
  </p:clrMapOvr>
  <mc:AlternateContent xmlns:mc="http://schemas.openxmlformats.org/markup-compatibility/2006" xmlns:p14="http://schemas.microsoft.com/office/powerpoint/2010/main">
    <mc:Choice Requires="p14">
      <p:transition spd="med" p14:dur="700" advTm="48934">
        <p:fade/>
      </p:transition>
    </mc:Choice>
    <mc:Fallback xmlns="">
      <p:transition spd="med" advTm="48934">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t>Block ciphers:  crypto work horse</a:t>
            </a:r>
          </a:p>
        </p:txBody>
      </p:sp>
      <p:sp>
        <p:nvSpPr>
          <p:cNvPr id="13317" name="Rectangle 3"/>
          <p:cNvSpPr>
            <a:spLocks noGrp="1" noChangeArrowheads="1"/>
          </p:cNvSpPr>
          <p:nvPr>
            <p:ph type="body" idx="1"/>
          </p:nvPr>
        </p:nvSpPr>
        <p:spPr>
          <a:xfrm>
            <a:off x="457200" y="1905000"/>
            <a:ext cx="8229600" cy="4095750"/>
          </a:xfrm>
        </p:spPr>
        <p:txBody>
          <a:bodyPr/>
          <a:lstStyle/>
          <a:p>
            <a:pPr marL="0" indent="0"/>
            <a:endParaRPr lang="en-US" sz="2000"/>
          </a:p>
          <a:p>
            <a:pPr marL="0" indent="0"/>
            <a:endParaRPr lang="en-US" sz="2000"/>
          </a:p>
          <a:p>
            <a:pPr marL="0" indent="0"/>
            <a:endParaRPr lang="en-US" sz="2000"/>
          </a:p>
          <a:p>
            <a:pPr marL="0" indent="0"/>
            <a:endParaRPr lang="en-US" sz="2000"/>
          </a:p>
          <a:p>
            <a:pPr marL="0" indent="0"/>
            <a:endParaRPr lang="en-US" sz="2000"/>
          </a:p>
          <a:p>
            <a:pPr marL="0" indent="0"/>
            <a:endParaRPr lang="en-US" sz="2000"/>
          </a:p>
          <a:p>
            <a:pPr marL="0" indent="0"/>
            <a:endParaRPr lang="en-US" sz="2000"/>
          </a:p>
          <a:p>
            <a:pPr marL="0" indent="0"/>
            <a:endParaRPr lang="en-US" sz="2000"/>
          </a:p>
        </p:txBody>
      </p:sp>
      <p:sp>
        <p:nvSpPr>
          <p:cNvPr id="13318" name="Rectangle 4"/>
          <p:cNvSpPr>
            <a:spLocks noChangeArrowheads="1"/>
          </p:cNvSpPr>
          <p:nvPr/>
        </p:nvSpPr>
        <p:spPr bwMode="auto">
          <a:xfrm>
            <a:off x="3962400" y="2275285"/>
            <a:ext cx="1371600" cy="742950"/>
          </a:xfrm>
          <a:prstGeom prst="rect">
            <a:avLst/>
          </a:prstGeom>
          <a:solidFill>
            <a:schemeClr val="accent6">
              <a:lumMod val="60000"/>
              <a:lumOff val="40000"/>
            </a:schemeClr>
          </a:solidFill>
          <a:ln w="57150">
            <a:solidFill>
              <a:schemeClr val="tx1"/>
            </a:solidFill>
            <a:miter lim="800000"/>
            <a:headEnd/>
            <a:tailEnd/>
          </a:ln>
        </p:spPr>
        <p:txBody>
          <a:bodyPr wrap="none" anchor="ctr"/>
          <a:lstStyle/>
          <a:p>
            <a:pPr algn="ctr">
              <a:spcBef>
                <a:spcPct val="50000"/>
              </a:spcBef>
            </a:pPr>
            <a:r>
              <a:rPr lang="en-US" sz="2800" b="1" dirty="0">
                <a:solidFill>
                  <a:srgbClr val="0000FF"/>
                </a:solidFill>
                <a:latin typeface="Tahoma" pitchFamily="34" charset="0"/>
              </a:rPr>
              <a:t>E, D</a:t>
            </a:r>
          </a:p>
        </p:txBody>
      </p:sp>
      <p:sp>
        <p:nvSpPr>
          <p:cNvPr id="13319" name="Line 5"/>
          <p:cNvSpPr>
            <a:spLocks noChangeShapeType="1"/>
          </p:cNvSpPr>
          <p:nvPr/>
        </p:nvSpPr>
        <p:spPr bwMode="auto">
          <a:xfrm>
            <a:off x="3048000" y="2675335"/>
            <a:ext cx="914400" cy="0"/>
          </a:xfrm>
          <a:prstGeom prst="line">
            <a:avLst/>
          </a:prstGeom>
          <a:noFill/>
          <a:ln w="9525">
            <a:solidFill>
              <a:schemeClr val="tx1"/>
            </a:solidFill>
            <a:round/>
            <a:headEnd type="none" w="med" len="med"/>
            <a:tailEnd type="triangle" w="med" len="med"/>
          </a:ln>
        </p:spPr>
        <p:txBody>
          <a:bodyPr wrap="none" anchor="ctr"/>
          <a:lstStyle/>
          <a:p>
            <a:endParaRPr lang="en-US"/>
          </a:p>
        </p:txBody>
      </p:sp>
      <p:sp>
        <p:nvSpPr>
          <p:cNvPr id="13320" name="Line 6"/>
          <p:cNvSpPr>
            <a:spLocks noChangeShapeType="1"/>
          </p:cNvSpPr>
          <p:nvPr/>
        </p:nvSpPr>
        <p:spPr bwMode="auto">
          <a:xfrm>
            <a:off x="5334000" y="2675335"/>
            <a:ext cx="914400" cy="0"/>
          </a:xfrm>
          <a:prstGeom prst="line">
            <a:avLst/>
          </a:prstGeom>
          <a:noFill/>
          <a:ln w="9525">
            <a:solidFill>
              <a:schemeClr val="tx1"/>
            </a:solidFill>
            <a:round/>
            <a:headEnd type="none" w="med" len="med"/>
            <a:tailEnd type="triangle" w="med" len="med"/>
          </a:ln>
        </p:spPr>
        <p:txBody>
          <a:bodyPr wrap="none" anchor="ctr"/>
          <a:lstStyle/>
          <a:p>
            <a:endParaRPr lang="en-US"/>
          </a:p>
        </p:txBody>
      </p:sp>
      <p:sp>
        <p:nvSpPr>
          <p:cNvPr id="13321" name="Rectangle 7"/>
          <p:cNvSpPr>
            <a:spLocks noChangeArrowheads="1"/>
          </p:cNvSpPr>
          <p:nvPr/>
        </p:nvSpPr>
        <p:spPr bwMode="auto">
          <a:xfrm>
            <a:off x="6248400" y="2503885"/>
            <a:ext cx="2209800" cy="3429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a:latin typeface="Tahoma" pitchFamily="34" charset="0"/>
              </a:rPr>
              <a:t>CT Block</a:t>
            </a:r>
          </a:p>
        </p:txBody>
      </p:sp>
      <p:sp>
        <p:nvSpPr>
          <p:cNvPr id="13322" name="Text Box 8"/>
          <p:cNvSpPr txBox="1">
            <a:spLocks noChangeArrowheads="1"/>
          </p:cNvSpPr>
          <p:nvPr/>
        </p:nvSpPr>
        <p:spPr bwMode="auto">
          <a:xfrm>
            <a:off x="6962370" y="2157968"/>
            <a:ext cx="746531" cy="369332"/>
          </a:xfrm>
          <a:prstGeom prst="rect">
            <a:avLst/>
          </a:prstGeom>
          <a:noFill/>
          <a:ln w="9525">
            <a:noFill/>
            <a:miter lim="800000"/>
            <a:headEnd/>
            <a:tailEnd/>
          </a:ln>
        </p:spPr>
        <p:txBody>
          <a:bodyPr wrap="none">
            <a:spAutoFit/>
          </a:bodyPr>
          <a:lstStyle/>
          <a:p>
            <a:pPr algn="ctr">
              <a:spcBef>
                <a:spcPct val="50000"/>
              </a:spcBef>
            </a:pPr>
            <a:r>
              <a:rPr lang="en-US" dirty="0">
                <a:latin typeface="Tahoma" pitchFamily="34" charset="0"/>
              </a:rPr>
              <a:t>n bits</a:t>
            </a:r>
          </a:p>
        </p:txBody>
      </p:sp>
      <p:sp>
        <p:nvSpPr>
          <p:cNvPr id="13323" name="Rectangle 9"/>
          <p:cNvSpPr>
            <a:spLocks noChangeArrowheads="1"/>
          </p:cNvSpPr>
          <p:nvPr/>
        </p:nvSpPr>
        <p:spPr bwMode="auto">
          <a:xfrm>
            <a:off x="863600" y="2503885"/>
            <a:ext cx="2209800" cy="3429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sz="2000">
                <a:latin typeface="Tahoma" pitchFamily="34" charset="0"/>
              </a:rPr>
              <a:t>PT Block</a:t>
            </a:r>
          </a:p>
        </p:txBody>
      </p:sp>
      <p:sp>
        <p:nvSpPr>
          <p:cNvPr id="13324" name="Text Box 10"/>
          <p:cNvSpPr txBox="1">
            <a:spLocks noChangeArrowheads="1"/>
          </p:cNvSpPr>
          <p:nvPr/>
        </p:nvSpPr>
        <p:spPr bwMode="auto">
          <a:xfrm>
            <a:off x="1477503" y="2133600"/>
            <a:ext cx="808960" cy="400110"/>
          </a:xfrm>
          <a:prstGeom prst="rect">
            <a:avLst/>
          </a:prstGeom>
          <a:noFill/>
          <a:ln w="9525">
            <a:noFill/>
            <a:miter lim="800000"/>
            <a:headEnd/>
            <a:tailEnd/>
          </a:ln>
        </p:spPr>
        <p:txBody>
          <a:bodyPr wrap="none">
            <a:spAutoFit/>
          </a:bodyPr>
          <a:lstStyle/>
          <a:p>
            <a:pPr algn="ctr">
              <a:spcBef>
                <a:spcPct val="50000"/>
              </a:spcBef>
            </a:pPr>
            <a:r>
              <a:rPr lang="en-US" sz="2000" dirty="0">
                <a:latin typeface="Tahoma" pitchFamily="34" charset="0"/>
              </a:rPr>
              <a:t>n bits</a:t>
            </a:r>
          </a:p>
        </p:txBody>
      </p:sp>
      <p:sp>
        <p:nvSpPr>
          <p:cNvPr id="13325" name="Rectangle 11"/>
          <p:cNvSpPr>
            <a:spLocks noChangeArrowheads="1"/>
          </p:cNvSpPr>
          <p:nvPr/>
        </p:nvSpPr>
        <p:spPr bwMode="auto">
          <a:xfrm>
            <a:off x="4191000" y="3475435"/>
            <a:ext cx="990600" cy="3429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a:latin typeface="Tahoma" pitchFamily="34" charset="0"/>
              </a:rPr>
              <a:t>Key</a:t>
            </a:r>
          </a:p>
        </p:txBody>
      </p:sp>
      <p:sp>
        <p:nvSpPr>
          <p:cNvPr id="13326" name="Text Box 12"/>
          <p:cNvSpPr txBox="1">
            <a:spLocks noChangeArrowheads="1"/>
          </p:cNvSpPr>
          <p:nvPr/>
        </p:nvSpPr>
        <p:spPr bwMode="auto">
          <a:xfrm>
            <a:off x="5252287" y="3496866"/>
            <a:ext cx="733342" cy="369332"/>
          </a:xfrm>
          <a:prstGeom prst="rect">
            <a:avLst/>
          </a:prstGeom>
          <a:noFill/>
          <a:ln w="9525">
            <a:noFill/>
            <a:miter lim="800000"/>
            <a:headEnd/>
            <a:tailEnd/>
          </a:ln>
        </p:spPr>
        <p:txBody>
          <a:bodyPr wrap="none">
            <a:spAutoFit/>
          </a:bodyPr>
          <a:lstStyle/>
          <a:p>
            <a:pPr algn="ctr">
              <a:spcBef>
                <a:spcPct val="50000"/>
              </a:spcBef>
            </a:pPr>
            <a:r>
              <a:rPr lang="en-US" dirty="0">
                <a:latin typeface="Tahoma" pitchFamily="34" charset="0"/>
              </a:rPr>
              <a:t>k bits</a:t>
            </a:r>
          </a:p>
        </p:txBody>
      </p:sp>
      <p:sp>
        <p:nvSpPr>
          <p:cNvPr id="13327" name="Line 13"/>
          <p:cNvSpPr>
            <a:spLocks noChangeShapeType="1"/>
          </p:cNvSpPr>
          <p:nvPr/>
        </p:nvSpPr>
        <p:spPr bwMode="auto">
          <a:xfrm flipV="1">
            <a:off x="4724400" y="3018235"/>
            <a:ext cx="0" cy="457200"/>
          </a:xfrm>
          <a:prstGeom prst="line">
            <a:avLst/>
          </a:prstGeom>
          <a:noFill/>
          <a:ln w="9525">
            <a:solidFill>
              <a:schemeClr val="tx1"/>
            </a:solidFill>
            <a:round/>
            <a:headEnd/>
            <a:tailEnd type="triangle" w="med" len="med"/>
          </a:ln>
        </p:spPr>
        <p:txBody>
          <a:bodyPr wrap="none" anchor="ctr"/>
          <a:lstStyle/>
          <a:p>
            <a:endParaRPr lang="en-US"/>
          </a:p>
        </p:txBody>
      </p:sp>
      <p:sp>
        <p:nvSpPr>
          <p:cNvPr id="13328" name="Text Box 14"/>
          <p:cNvSpPr txBox="1">
            <a:spLocks noChangeArrowheads="1"/>
          </p:cNvSpPr>
          <p:nvPr/>
        </p:nvSpPr>
        <p:spPr bwMode="auto">
          <a:xfrm>
            <a:off x="746125" y="4201716"/>
            <a:ext cx="184666" cy="369332"/>
          </a:xfrm>
          <a:prstGeom prst="rect">
            <a:avLst/>
          </a:prstGeom>
          <a:noFill/>
          <a:ln w="12700" algn="ctr">
            <a:noFill/>
            <a:miter lim="800000"/>
            <a:headEnd/>
            <a:tailEnd type="none" w="lg" len="med"/>
          </a:ln>
        </p:spPr>
        <p:txBody>
          <a:bodyPr wrap="none">
            <a:spAutoFit/>
          </a:bodyPr>
          <a:lstStyle/>
          <a:p>
            <a:pPr eaLnBrk="1" hangingPunct="1"/>
            <a:endParaRPr lang="en-US">
              <a:latin typeface="Arial" charset="0"/>
            </a:endParaRPr>
          </a:p>
        </p:txBody>
      </p:sp>
      <p:sp>
        <p:nvSpPr>
          <p:cNvPr id="13329" name="Text Box 15"/>
          <p:cNvSpPr txBox="1">
            <a:spLocks noChangeArrowheads="1"/>
          </p:cNvSpPr>
          <p:nvPr/>
        </p:nvSpPr>
        <p:spPr bwMode="auto">
          <a:xfrm>
            <a:off x="1050926" y="4283869"/>
            <a:ext cx="6666248" cy="1569660"/>
          </a:xfrm>
          <a:prstGeom prst="rect">
            <a:avLst/>
          </a:prstGeom>
          <a:noFill/>
          <a:ln w="12700" algn="ctr">
            <a:noFill/>
            <a:miter lim="800000"/>
            <a:headEnd/>
            <a:tailEnd type="none" w="lg" len="med"/>
          </a:ln>
        </p:spPr>
        <p:txBody>
          <a:bodyPr wrap="none">
            <a:spAutoFit/>
          </a:bodyPr>
          <a:lstStyle/>
          <a:p>
            <a:pPr marL="457200" indent="-457200"/>
            <a:r>
              <a:rPr lang="en-US" sz="2400" dirty="0">
                <a:latin typeface="Tahoma" pitchFamily="34" charset="0"/>
              </a:rPr>
              <a:t>Canonical examples:</a:t>
            </a:r>
          </a:p>
          <a:p>
            <a:pPr marL="457200" indent="-457200">
              <a:lnSpc>
                <a:spcPct val="150000"/>
              </a:lnSpc>
              <a:buFontTx/>
              <a:buAutoNum type="arabicPeriod"/>
            </a:pPr>
            <a:r>
              <a:rPr lang="en-US" sz="2400" dirty="0">
                <a:latin typeface="Tahoma" pitchFamily="34" charset="0"/>
              </a:rPr>
              <a:t>3DES:   n= 64 bits,    k = 168 bits</a:t>
            </a:r>
          </a:p>
          <a:p>
            <a:pPr marL="457200" indent="-457200">
              <a:lnSpc>
                <a:spcPct val="150000"/>
              </a:lnSpc>
              <a:buFontTx/>
              <a:buAutoNum type="arabicPeriod"/>
            </a:pPr>
            <a:r>
              <a:rPr lang="en-US" sz="2400" dirty="0">
                <a:latin typeface="Tahoma" pitchFamily="34" charset="0"/>
              </a:rPr>
              <a:t>AES:     n=128 bits,   k = 128, 192, 256 bits</a:t>
            </a:r>
          </a:p>
        </p:txBody>
      </p:sp>
    </p:spTree>
    <p:extLst>
      <p:ext uri="{BB962C8B-B14F-4D97-AF65-F5344CB8AC3E}">
        <p14:creationId xmlns:p14="http://schemas.microsoft.com/office/powerpoint/2010/main" val="2198535646"/>
      </p:ext>
    </p:extLst>
  </p:cSld>
  <p:clrMapOvr>
    <a:masterClrMapping/>
  </p:clrMapOvr>
  <mc:AlternateContent xmlns:mc="http://schemas.openxmlformats.org/markup-compatibility/2006" xmlns:p14="http://schemas.microsoft.com/office/powerpoint/2010/main">
    <mc:Choice Requires="p14">
      <p:transition spd="med" p14:dur="700" advTm="111802">
        <p:fade/>
      </p:transition>
    </mc:Choice>
    <mc:Fallback xmlns="">
      <p:transition spd="med" advTm="111802">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8275" y="3024052"/>
            <a:ext cx="6361612" cy="1384995"/>
          </a:xfrm>
          <a:prstGeom prst="rect">
            <a:avLst/>
          </a:prstGeom>
          <a:noFill/>
        </p:spPr>
        <p:txBody>
          <a:bodyPr wrap="square" rtlCol="0">
            <a:spAutoFit/>
          </a:bodyPr>
          <a:lstStyle/>
          <a:p>
            <a:r>
              <a:rPr lang="en-US" sz="2800" dirty="0">
                <a:solidFill>
                  <a:schemeClr val="tx1">
                    <a:lumMod val="65000"/>
                    <a:lumOff val="35000"/>
                  </a:schemeClr>
                </a:solidFill>
              </a:rPr>
              <a:t>Let’s forget about how DES and AES work, but think about a block cipher as any generic PRP</a:t>
            </a:r>
          </a:p>
        </p:txBody>
      </p:sp>
    </p:spTree>
    <p:extLst>
      <p:ext uri="{BB962C8B-B14F-4D97-AF65-F5344CB8AC3E}">
        <p14:creationId xmlns:p14="http://schemas.microsoft.com/office/powerpoint/2010/main" val="1527957801"/>
      </p:ext>
    </p:extLst>
  </p:cSld>
  <p:clrMapOvr>
    <a:masterClrMapping/>
  </p:clrMapOvr>
  <mc:AlternateContent xmlns:mc="http://schemas.openxmlformats.org/markup-compatibility/2006" xmlns:p14="http://schemas.microsoft.com/office/powerpoint/2010/main">
    <mc:Choice Requires="p14">
      <p:transition spd="med" p14:dur="700" advTm="28013">
        <p:fade/>
      </p:transition>
    </mc:Choice>
    <mc:Fallback xmlns="">
      <p:transition spd="med" advTm="28013">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Using PRPs and PRFs</a:t>
            </a:r>
          </a:p>
        </p:txBody>
      </p:sp>
      <p:sp>
        <p:nvSpPr>
          <p:cNvPr id="9219" name="Rectangle 3"/>
          <p:cNvSpPr>
            <a:spLocks noGrp="1" noChangeArrowheads="1"/>
          </p:cNvSpPr>
          <p:nvPr>
            <p:ph type="body" idx="1"/>
          </p:nvPr>
        </p:nvSpPr>
        <p:spPr>
          <a:xfrm>
            <a:off x="228600" y="1771650"/>
            <a:ext cx="8915400" cy="4229100"/>
          </a:xfrm>
          <a:noFill/>
        </p:spPr>
        <p:txBody>
          <a:bodyPr>
            <a:normAutofit lnSpcReduction="10000"/>
          </a:bodyPr>
          <a:lstStyle/>
          <a:p>
            <a:pPr marL="0" indent="0">
              <a:buNone/>
            </a:pPr>
            <a:r>
              <a:rPr lang="en-US" sz="2600" u="sng" dirty="0"/>
              <a:t>Goal</a:t>
            </a:r>
            <a:r>
              <a:rPr lang="en-US" sz="2600" dirty="0"/>
              <a:t>:  build “secure” encryption from a secure PRP   (e.g. AES).</a:t>
            </a:r>
          </a:p>
          <a:p>
            <a:pPr marL="0" indent="0">
              <a:spcBef>
                <a:spcPts val="2376"/>
              </a:spcBef>
              <a:buNone/>
            </a:pPr>
            <a:r>
              <a:rPr lang="en-US" dirty="0"/>
              <a:t>This segment:    </a:t>
            </a:r>
            <a:r>
              <a:rPr lang="en-US" b="1" dirty="0"/>
              <a:t>one-time keys</a:t>
            </a:r>
          </a:p>
          <a:p>
            <a:pPr marL="914400" lvl="1" indent="-457200">
              <a:spcBef>
                <a:spcPts val="1200"/>
              </a:spcBef>
              <a:buFont typeface="+mj-lt"/>
              <a:buAutoNum type="arabicPeriod"/>
            </a:pPr>
            <a:r>
              <a:rPr lang="en-US" dirty="0"/>
              <a:t>Adversary’s power:       </a:t>
            </a:r>
          </a:p>
          <a:p>
            <a:pPr marL="857250" lvl="2" indent="0">
              <a:spcBef>
                <a:spcPts val="600"/>
              </a:spcBef>
              <a:buNone/>
            </a:pPr>
            <a:r>
              <a:rPr lang="en-US" dirty="0"/>
              <a:t>		</a:t>
            </a:r>
            <a:r>
              <a:rPr lang="en-US" dirty="0" err="1"/>
              <a:t>Adv</a:t>
            </a:r>
            <a:r>
              <a:rPr lang="en-US" dirty="0"/>
              <a:t> sees only one </a:t>
            </a:r>
            <a:r>
              <a:rPr lang="en-US" dirty="0" err="1"/>
              <a:t>ciphertext</a:t>
            </a:r>
            <a:r>
              <a:rPr lang="en-US" dirty="0"/>
              <a:t>   (one-time key)</a:t>
            </a:r>
          </a:p>
          <a:p>
            <a:pPr marL="914400" lvl="1" indent="-457200">
              <a:spcBef>
                <a:spcPts val="2400"/>
              </a:spcBef>
              <a:buFontTx/>
              <a:buAutoNum type="arabicPeriod" startAt="2"/>
            </a:pPr>
            <a:r>
              <a:rPr lang="en-US" dirty="0"/>
              <a:t>Adversary’s goal:     </a:t>
            </a:r>
          </a:p>
          <a:p>
            <a:pPr marL="914400" lvl="2" indent="0">
              <a:buNone/>
            </a:pPr>
            <a:r>
              <a:rPr lang="en-US" dirty="0"/>
              <a:t>	Learn info about PT from CT   (semantic security)</a:t>
            </a:r>
          </a:p>
          <a:p>
            <a:pPr marL="914400" lvl="2" indent="0">
              <a:buNone/>
            </a:pPr>
            <a:endParaRPr lang="en-US" dirty="0"/>
          </a:p>
          <a:p>
            <a:pPr marL="114300" indent="0">
              <a:buNone/>
            </a:pPr>
            <a:r>
              <a:rPr lang="en-US" sz="2200" dirty="0"/>
              <a:t>There is also many-time keys  (</a:t>
            </a:r>
            <a:r>
              <a:rPr lang="en-US" sz="2200" dirty="0" err="1"/>
              <a:t>a.k.a</a:t>
            </a:r>
            <a:r>
              <a:rPr lang="en-US" sz="2200" dirty="0"/>
              <a:t>  chosen-plaintext security)</a:t>
            </a:r>
          </a:p>
        </p:txBody>
      </p:sp>
    </p:spTree>
    <p:extLst>
      <p:ext uri="{BB962C8B-B14F-4D97-AF65-F5344CB8AC3E}">
        <p14:creationId xmlns:p14="http://schemas.microsoft.com/office/powerpoint/2010/main" val="3770686978"/>
      </p:ext>
    </p:extLst>
  </p:cSld>
  <p:clrMapOvr>
    <a:masterClrMapping/>
  </p:clrMapOvr>
  <mc:AlternateContent xmlns:mc="http://schemas.openxmlformats.org/markup-compatibility/2006" xmlns:p14="http://schemas.microsoft.com/office/powerpoint/2010/main">
    <mc:Choice Requires="p14">
      <p:transition spd="med" p14:dur="700" advTm="66511">
        <p:fade/>
      </p:transition>
    </mc:Choice>
    <mc:Fallback xmlns="">
      <p:transition spd="med" advTm="66511">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Security Model for one time key (one-time key)</a:t>
            </a:r>
          </a:p>
        </p:txBody>
      </p:sp>
      <p:sp>
        <p:nvSpPr>
          <p:cNvPr id="6" name="Text Box 33"/>
          <p:cNvSpPr txBox="1">
            <a:spLocks noChangeArrowheads="1"/>
          </p:cNvSpPr>
          <p:nvPr/>
        </p:nvSpPr>
        <p:spPr bwMode="auto">
          <a:xfrm>
            <a:off x="844732" y="5364838"/>
            <a:ext cx="8915400" cy="584775"/>
          </a:xfrm>
          <a:prstGeom prst="rect">
            <a:avLst/>
          </a:prstGeom>
          <a:noFill/>
          <a:ln w="9525">
            <a:noFill/>
            <a:miter lim="800000"/>
            <a:headEnd/>
            <a:tailEnd/>
          </a:ln>
          <a:effectLst/>
        </p:spPr>
        <p:txBody>
          <a:bodyPr wrap="square">
            <a:spAutoFit/>
          </a:bodyPr>
          <a:lstStyle/>
          <a:p>
            <a:r>
              <a:rPr lang="en-US" sz="2000" dirty="0" err="1"/>
              <a:t>Adv</a:t>
            </a:r>
            <a:r>
              <a:rPr lang="en-US" sz="2000" baseline="-25000" dirty="0" err="1"/>
              <a:t>SS</a:t>
            </a:r>
            <a:r>
              <a:rPr lang="en-US" sz="2000" dirty="0"/>
              <a:t>[A,OTP] = </a:t>
            </a:r>
            <a:r>
              <a:rPr lang="en-US" sz="3200" dirty="0"/>
              <a:t>|</a:t>
            </a:r>
            <a:r>
              <a:rPr lang="en-US" sz="2000" dirty="0"/>
              <a:t> </a:t>
            </a:r>
            <a:r>
              <a:rPr lang="en-US" sz="2000" dirty="0" err="1"/>
              <a:t>Pr</a:t>
            </a:r>
            <a:r>
              <a:rPr lang="en-US" sz="2000" dirty="0"/>
              <a:t>[ </a:t>
            </a:r>
            <a:r>
              <a:rPr lang="en-US" sz="2000" b="1" dirty="0"/>
              <a:t>EXP(0)</a:t>
            </a:r>
            <a:r>
              <a:rPr lang="en-US" dirty="0"/>
              <a:t>=1</a:t>
            </a:r>
            <a:r>
              <a:rPr lang="en-US" sz="2000" dirty="0"/>
              <a:t> ] −  </a:t>
            </a:r>
            <a:r>
              <a:rPr lang="en-US" sz="2000" dirty="0" err="1"/>
              <a:t>Pr</a:t>
            </a:r>
            <a:r>
              <a:rPr lang="en-US" sz="2000" dirty="0"/>
              <a:t>[ </a:t>
            </a:r>
            <a:r>
              <a:rPr lang="en-US" sz="2000" b="1" dirty="0"/>
              <a:t>EXP(1)</a:t>
            </a:r>
            <a:r>
              <a:rPr lang="en-US" dirty="0"/>
              <a:t>=1</a:t>
            </a:r>
            <a:r>
              <a:rPr lang="en-US" sz="2000" dirty="0"/>
              <a:t> ] </a:t>
            </a:r>
            <a:r>
              <a:rPr lang="en-US" sz="3200" dirty="0"/>
              <a:t>|</a:t>
            </a:r>
            <a:r>
              <a:rPr lang="en-US" sz="2000" dirty="0"/>
              <a:t>   should be “neg.”</a:t>
            </a:r>
          </a:p>
        </p:txBody>
      </p:sp>
      <p:grpSp>
        <p:nvGrpSpPr>
          <p:cNvPr id="8" name="Group 7"/>
          <p:cNvGrpSpPr/>
          <p:nvPr/>
        </p:nvGrpSpPr>
        <p:grpSpPr>
          <a:xfrm>
            <a:off x="152400" y="1828800"/>
            <a:ext cx="9088440" cy="1295400"/>
            <a:chOff x="152400" y="971550"/>
            <a:chExt cx="9088440" cy="1295400"/>
          </a:xfrm>
        </p:grpSpPr>
        <p:sp>
          <p:nvSpPr>
            <p:cNvPr id="9" name="Rounded Rectangle 8"/>
            <p:cNvSpPr/>
            <p:nvPr/>
          </p:nvSpPr>
          <p:spPr>
            <a:xfrm>
              <a:off x="3886200" y="1581150"/>
              <a:ext cx="1524000" cy="533400"/>
            </a:xfrm>
            <a:prstGeom prst="round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4"/>
            <p:cNvSpPr>
              <a:spLocks noChangeArrowheads="1"/>
            </p:cNvSpPr>
            <p:nvPr/>
          </p:nvSpPr>
          <p:spPr bwMode="auto">
            <a:xfrm>
              <a:off x="1295400" y="1123950"/>
              <a:ext cx="1295400" cy="9906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11" name="Rectangle 7"/>
            <p:cNvSpPr>
              <a:spLocks noChangeArrowheads="1"/>
            </p:cNvSpPr>
            <p:nvPr/>
          </p:nvSpPr>
          <p:spPr bwMode="auto">
            <a:xfrm>
              <a:off x="6477000" y="1123950"/>
              <a:ext cx="1295400" cy="990600"/>
            </a:xfrm>
            <a:prstGeom prst="rect">
              <a:avLst/>
            </a:prstGeom>
            <a:solidFill>
              <a:schemeClr val="accent1"/>
            </a:solidFill>
            <a:ln w="9525">
              <a:solidFill>
                <a:schemeClr val="tx1"/>
              </a:solidFill>
              <a:miter lim="800000"/>
              <a:headEnd/>
              <a:tailEnd/>
            </a:ln>
            <a:effectLst/>
          </p:spPr>
          <p:txBody>
            <a:bodyPr wrap="none"/>
            <a:lstStyle/>
            <a:p>
              <a:pPr algn="ctr"/>
              <a:r>
                <a:rPr lang="en-US"/>
                <a:t>Adv. A</a:t>
              </a:r>
            </a:p>
          </p:txBody>
        </p:sp>
        <p:sp>
          <p:nvSpPr>
            <p:cNvPr id="12" name="Text Box 8"/>
            <p:cNvSpPr txBox="1">
              <a:spLocks noChangeArrowheads="1"/>
            </p:cNvSpPr>
            <p:nvPr/>
          </p:nvSpPr>
          <p:spPr bwMode="auto">
            <a:xfrm>
              <a:off x="1600201" y="1477565"/>
              <a:ext cx="681597"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grpSp>
          <p:nvGrpSpPr>
            <p:cNvPr id="13" name="Group 21"/>
            <p:cNvGrpSpPr>
              <a:grpSpLocks/>
            </p:cNvGrpSpPr>
            <p:nvPr/>
          </p:nvGrpSpPr>
          <p:grpSpPr bwMode="auto">
            <a:xfrm>
              <a:off x="2667000" y="1047750"/>
              <a:ext cx="3810000" cy="403622"/>
              <a:chOff x="1776" y="1783"/>
              <a:chExt cx="2400" cy="339"/>
            </a:xfrm>
          </p:grpSpPr>
          <p:sp>
            <p:nvSpPr>
              <p:cNvPr id="22"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p:sp>
            <p:nvSpPr>
              <p:cNvPr id="23" name="Text Box 11"/>
              <p:cNvSpPr txBox="1">
                <a:spLocks noChangeArrowheads="1"/>
              </p:cNvSpPr>
              <p:nvPr/>
            </p:nvSpPr>
            <p:spPr bwMode="auto">
              <a:xfrm>
                <a:off x="1968" y="1783"/>
                <a:ext cx="1980" cy="336"/>
              </a:xfrm>
              <a:prstGeom prst="rect">
                <a:avLst/>
              </a:prstGeom>
              <a:noFill/>
              <a:ln w="9525">
                <a:noFill/>
                <a:miter lim="800000"/>
                <a:headEnd/>
                <a:tailEnd/>
              </a:ln>
              <a:effectLst/>
            </p:spPr>
            <p:txBody>
              <a:bodyPr wrap="none">
                <a:spAutoFit/>
              </a:bodyPr>
              <a:lstStyle/>
              <a:p>
                <a:r>
                  <a:rPr lang="en-US" sz="2000" dirty="0"/>
                  <a:t>m</a:t>
                </a:r>
                <a:r>
                  <a:rPr lang="en-US" sz="2000" baseline="-25000" dirty="0"/>
                  <a:t>0</a:t>
                </a:r>
                <a:r>
                  <a:rPr lang="en-US" sz="2000" dirty="0"/>
                  <a:t> , m</a:t>
                </a:r>
                <a:r>
                  <a:rPr lang="en-US" sz="2000" baseline="-25000" dirty="0"/>
                  <a:t>1  </a:t>
                </a:r>
                <a:r>
                  <a:rPr lang="en-US" sz="2000" dirty="0">
                    <a:sym typeface="Symbol" pitchFamily="18" charset="2"/>
                  </a:rPr>
                  <a:t> M :    |m</a:t>
                </a:r>
                <a:r>
                  <a:rPr lang="en-US" sz="2000" baseline="-25000" dirty="0">
                    <a:sym typeface="Symbol" pitchFamily="18" charset="2"/>
                  </a:rPr>
                  <a:t>0</a:t>
                </a:r>
                <a:r>
                  <a:rPr lang="en-US" sz="2000" dirty="0">
                    <a:sym typeface="Symbol" pitchFamily="18" charset="2"/>
                  </a:rPr>
                  <a:t>| = |m</a:t>
                </a:r>
                <a:r>
                  <a:rPr lang="en-US" sz="2000" baseline="-25000" dirty="0">
                    <a:sym typeface="Symbol" pitchFamily="18" charset="2"/>
                  </a:rPr>
                  <a:t>1</a:t>
                </a:r>
                <a:r>
                  <a:rPr lang="en-US" sz="2000" dirty="0">
                    <a:sym typeface="Symbol" pitchFamily="18" charset="2"/>
                  </a:rPr>
                  <a:t>|</a:t>
                </a:r>
              </a:p>
            </p:txBody>
          </p:sp>
        </p:grpSp>
        <p:grpSp>
          <p:nvGrpSpPr>
            <p:cNvPr id="14" name="Group 20"/>
            <p:cNvGrpSpPr>
              <a:grpSpLocks/>
            </p:cNvGrpSpPr>
            <p:nvPr/>
          </p:nvGrpSpPr>
          <p:grpSpPr bwMode="auto">
            <a:xfrm>
              <a:off x="2667000" y="1468037"/>
              <a:ext cx="3733800" cy="479822"/>
              <a:chOff x="1776" y="2051"/>
              <a:chExt cx="2352" cy="403"/>
            </a:xfrm>
          </p:grpSpPr>
          <p:sp>
            <p:nvSpPr>
              <p:cNvPr id="20" name="Line 13"/>
              <p:cNvSpPr>
                <a:spLocks noChangeShapeType="1"/>
              </p:cNvSpPr>
              <p:nvPr/>
            </p:nvSpPr>
            <p:spPr bwMode="auto">
              <a:xfrm>
                <a:off x="1776" y="2454"/>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21" name="Text Box 14"/>
              <p:cNvSpPr txBox="1">
                <a:spLocks noChangeArrowheads="1"/>
              </p:cNvSpPr>
              <p:nvPr/>
            </p:nvSpPr>
            <p:spPr bwMode="auto">
              <a:xfrm>
                <a:off x="2581" y="2051"/>
                <a:ext cx="966" cy="388"/>
              </a:xfrm>
              <a:prstGeom prst="rect">
                <a:avLst/>
              </a:prstGeom>
              <a:noFill/>
              <a:ln w="9525">
                <a:noFill/>
                <a:miter lim="800000"/>
                <a:headEnd/>
                <a:tailEnd/>
              </a:ln>
              <a:effectLst/>
            </p:spPr>
            <p:txBody>
              <a:bodyPr wrap="none">
                <a:spAutoFit/>
              </a:bodyPr>
              <a:lstStyle/>
              <a:p>
                <a:r>
                  <a:rPr lang="en-US" dirty="0"/>
                  <a:t>c </a:t>
                </a:r>
                <a:r>
                  <a:rPr lang="en-US" dirty="0">
                    <a:sym typeface="Symbol" pitchFamily="18" charset="2"/>
                  </a:rPr>
                  <a:t> E(</a:t>
                </a:r>
                <a:r>
                  <a:rPr lang="en-US" dirty="0"/>
                  <a:t>k</a:t>
                </a:r>
                <a:r>
                  <a:rPr lang="en-US" sz="2400" dirty="0"/>
                  <a:t>,</a:t>
                </a:r>
                <a:r>
                  <a:rPr lang="en-US" sz="2000" b="1" dirty="0"/>
                  <a:t>m</a:t>
                </a:r>
                <a:r>
                  <a:rPr lang="en-US" sz="2800" b="1" baseline="-25000" dirty="0">
                    <a:solidFill>
                      <a:srgbClr val="FF0000"/>
                    </a:solidFill>
                  </a:rPr>
                  <a:t>0</a:t>
                </a:r>
                <a:r>
                  <a:rPr lang="en-US" dirty="0"/>
                  <a:t>)</a:t>
                </a:r>
                <a:endParaRPr lang="en-US" sz="2000" dirty="0"/>
              </a:p>
            </p:txBody>
          </p:sp>
        </p:grpSp>
        <p:grpSp>
          <p:nvGrpSpPr>
            <p:cNvPr id="15" name="Group 22"/>
            <p:cNvGrpSpPr>
              <a:grpSpLocks/>
            </p:cNvGrpSpPr>
            <p:nvPr/>
          </p:nvGrpSpPr>
          <p:grpSpPr bwMode="auto">
            <a:xfrm>
              <a:off x="7772402" y="1581150"/>
              <a:ext cx="1468438" cy="461962"/>
              <a:chOff x="4320" y="3290"/>
              <a:chExt cx="925" cy="388"/>
            </a:xfrm>
          </p:grpSpPr>
          <p:sp>
            <p:nvSpPr>
              <p:cNvPr id="18" name="Line 16"/>
              <p:cNvSpPr>
                <a:spLocks noChangeShapeType="1"/>
              </p:cNvSpPr>
              <p:nvPr/>
            </p:nvSpPr>
            <p:spPr bwMode="auto">
              <a:xfrm flipV="1">
                <a:off x="4320" y="3674"/>
                <a:ext cx="720" cy="0"/>
              </a:xfrm>
              <a:prstGeom prst="line">
                <a:avLst/>
              </a:prstGeom>
              <a:noFill/>
              <a:ln w="9525">
                <a:solidFill>
                  <a:schemeClr val="tx1"/>
                </a:solidFill>
                <a:round/>
                <a:headEnd/>
                <a:tailEnd type="triangle" w="med" len="med"/>
              </a:ln>
              <a:effectLst/>
            </p:spPr>
            <p:txBody>
              <a:bodyPr/>
              <a:lstStyle/>
              <a:p>
                <a:endParaRPr lang="en-US"/>
              </a:p>
            </p:txBody>
          </p:sp>
          <p:sp>
            <p:nvSpPr>
              <p:cNvPr id="19" name="Text Box 17"/>
              <p:cNvSpPr txBox="1">
                <a:spLocks noChangeArrowheads="1"/>
              </p:cNvSpPr>
              <p:nvPr/>
            </p:nvSpPr>
            <p:spPr bwMode="auto">
              <a:xfrm>
                <a:off x="4340" y="3290"/>
                <a:ext cx="905" cy="388"/>
              </a:xfrm>
              <a:prstGeom prst="rect">
                <a:avLst/>
              </a:prstGeom>
              <a:noFill/>
              <a:ln w="9525">
                <a:noFill/>
                <a:miter lim="800000"/>
                <a:headEnd/>
                <a:tailEnd/>
              </a:ln>
              <a:effectLst/>
            </p:spPr>
            <p:txBody>
              <a:bodyPr wrap="none">
                <a:spAutoFit/>
              </a:bodyPr>
              <a:lstStyle/>
              <a:p>
                <a:r>
                  <a:rPr lang="en-US" sz="2400" dirty="0"/>
                  <a:t>b’ </a:t>
                </a:r>
                <a:r>
                  <a:rPr lang="en-US" sz="2400" dirty="0">
                    <a:sym typeface="Symbol" pitchFamily="18" charset="2"/>
                  </a:rPr>
                  <a:t> {0,1}</a:t>
                </a:r>
                <a:endParaRPr lang="en-US" sz="2400" dirty="0"/>
              </a:p>
            </p:txBody>
          </p:sp>
        </p:grpSp>
        <p:sp>
          <p:nvSpPr>
            <p:cNvPr id="16" name="Rectangle 18"/>
            <p:cNvSpPr>
              <a:spLocks noChangeArrowheads="1"/>
            </p:cNvSpPr>
            <p:nvPr/>
          </p:nvSpPr>
          <p:spPr bwMode="auto">
            <a:xfrm>
              <a:off x="1066800" y="971550"/>
              <a:ext cx="7391400" cy="1295400"/>
            </a:xfrm>
            <a:prstGeom prst="rect">
              <a:avLst/>
            </a:prstGeom>
            <a:noFill/>
            <a:ln w="38100">
              <a:solidFill>
                <a:schemeClr val="bg1">
                  <a:lumMod val="65000"/>
                </a:schemeClr>
              </a:solidFill>
              <a:miter lim="800000"/>
              <a:headEnd/>
              <a:tailEnd/>
            </a:ln>
            <a:effectLst/>
          </p:spPr>
          <p:txBody>
            <a:bodyPr wrap="none" anchor="ctr"/>
            <a:lstStyle/>
            <a:p>
              <a:endParaRPr lang="en-US"/>
            </a:p>
          </p:txBody>
        </p:sp>
        <p:sp>
          <p:nvSpPr>
            <p:cNvPr id="17" name="TextBox 16"/>
            <p:cNvSpPr txBox="1"/>
            <p:nvPr/>
          </p:nvSpPr>
          <p:spPr>
            <a:xfrm>
              <a:off x="152400" y="1123950"/>
              <a:ext cx="992579" cy="369332"/>
            </a:xfrm>
            <a:prstGeom prst="rect">
              <a:avLst/>
            </a:prstGeom>
            <a:noFill/>
          </p:spPr>
          <p:txBody>
            <a:bodyPr wrap="none" rtlCol="0">
              <a:spAutoFit/>
            </a:bodyPr>
            <a:lstStyle/>
            <a:p>
              <a:r>
                <a:rPr lang="en-US" dirty="0"/>
                <a:t>EXP(0):</a:t>
              </a:r>
            </a:p>
          </p:txBody>
        </p:sp>
      </p:grpSp>
      <p:grpSp>
        <p:nvGrpSpPr>
          <p:cNvPr id="24" name="Group 23"/>
          <p:cNvGrpSpPr/>
          <p:nvPr/>
        </p:nvGrpSpPr>
        <p:grpSpPr>
          <a:xfrm>
            <a:off x="197182" y="3733800"/>
            <a:ext cx="9043659" cy="1295400"/>
            <a:chOff x="197181" y="2876550"/>
            <a:chExt cx="9043659" cy="1295400"/>
          </a:xfrm>
        </p:grpSpPr>
        <p:sp>
          <p:nvSpPr>
            <p:cNvPr id="25" name="Rounded Rectangle 24"/>
            <p:cNvSpPr/>
            <p:nvPr/>
          </p:nvSpPr>
          <p:spPr>
            <a:xfrm>
              <a:off x="3886200" y="3486150"/>
              <a:ext cx="1524000" cy="533400"/>
            </a:xfrm>
            <a:prstGeom prst="round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4"/>
            <p:cNvSpPr>
              <a:spLocks noChangeArrowheads="1"/>
            </p:cNvSpPr>
            <p:nvPr/>
          </p:nvSpPr>
          <p:spPr bwMode="auto">
            <a:xfrm>
              <a:off x="1295400" y="3028950"/>
              <a:ext cx="1295400" cy="9906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27" name="Rectangle 7"/>
            <p:cNvSpPr>
              <a:spLocks noChangeArrowheads="1"/>
            </p:cNvSpPr>
            <p:nvPr/>
          </p:nvSpPr>
          <p:spPr bwMode="auto">
            <a:xfrm>
              <a:off x="6477000" y="3028950"/>
              <a:ext cx="1295400" cy="990600"/>
            </a:xfrm>
            <a:prstGeom prst="rect">
              <a:avLst/>
            </a:prstGeom>
            <a:solidFill>
              <a:schemeClr val="accent1"/>
            </a:solidFill>
            <a:ln w="9525">
              <a:solidFill>
                <a:schemeClr val="tx1"/>
              </a:solidFill>
              <a:miter lim="800000"/>
              <a:headEnd/>
              <a:tailEnd/>
            </a:ln>
            <a:effectLst/>
          </p:spPr>
          <p:txBody>
            <a:bodyPr wrap="none"/>
            <a:lstStyle/>
            <a:p>
              <a:pPr algn="ctr"/>
              <a:r>
                <a:rPr lang="en-US"/>
                <a:t>Adv. A</a:t>
              </a:r>
            </a:p>
          </p:txBody>
        </p:sp>
        <p:sp>
          <p:nvSpPr>
            <p:cNvPr id="28" name="Text Box 8"/>
            <p:cNvSpPr txBox="1">
              <a:spLocks noChangeArrowheads="1"/>
            </p:cNvSpPr>
            <p:nvPr/>
          </p:nvSpPr>
          <p:spPr bwMode="auto">
            <a:xfrm>
              <a:off x="1600201" y="3382565"/>
              <a:ext cx="681597"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grpSp>
          <p:nvGrpSpPr>
            <p:cNvPr id="29" name="Group 21"/>
            <p:cNvGrpSpPr>
              <a:grpSpLocks/>
            </p:cNvGrpSpPr>
            <p:nvPr/>
          </p:nvGrpSpPr>
          <p:grpSpPr bwMode="auto">
            <a:xfrm>
              <a:off x="2667000" y="2952750"/>
              <a:ext cx="3810000" cy="403622"/>
              <a:chOff x="1776" y="1783"/>
              <a:chExt cx="2400" cy="339"/>
            </a:xfrm>
          </p:grpSpPr>
          <p:sp>
            <p:nvSpPr>
              <p:cNvPr id="38"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p:sp>
            <p:nvSpPr>
              <p:cNvPr id="39" name="Text Box 11"/>
              <p:cNvSpPr txBox="1">
                <a:spLocks noChangeArrowheads="1"/>
              </p:cNvSpPr>
              <p:nvPr/>
            </p:nvSpPr>
            <p:spPr bwMode="auto">
              <a:xfrm>
                <a:off x="1968" y="1783"/>
                <a:ext cx="1980" cy="336"/>
              </a:xfrm>
              <a:prstGeom prst="rect">
                <a:avLst/>
              </a:prstGeom>
              <a:noFill/>
              <a:ln w="9525">
                <a:noFill/>
                <a:miter lim="800000"/>
                <a:headEnd/>
                <a:tailEnd/>
              </a:ln>
              <a:effectLst/>
            </p:spPr>
            <p:txBody>
              <a:bodyPr wrap="none">
                <a:spAutoFit/>
              </a:bodyPr>
              <a:lstStyle/>
              <a:p>
                <a:r>
                  <a:rPr lang="en-US" sz="2000" dirty="0"/>
                  <a:t>m</a:t>
                </a:r>
                <a:r>
                  <a:rPr lang="en-US" sz="2000" baseline="-25000" dirty="0"/>
                  <a:t>0</a:t>
                </a:r>
                <a:r>
                  <a:rPr lang="en-US" sz="2000" dirty="0"/>
                  <a:t> , m</a:t>
                </a:r>
                <a:r>
                  <a:rPr lang="en-US" sz="2000" baseline="-25000" dirty="0"/>
                  <a:t>1  </a:t>
                </a:r>
                <a:r>
                  <a:rPr lang="en-US" sz="2000" dirty="0">
                    <a:sym typeface="Symbol" pitchFamily="18" charset="2"/>
                  </a:rPr>
                  <a:t> M :    |m</a:t>
                </a:r>
                <a:r>
                  <a:rPr lang="en-US" sz="2000" baseline="-25000" dirty="0">
                    <a:sym typeface="Symbol" pitchFamily="18" charset="2"/>
                  </a:rPr>
                  <a:t>0</a:t>
                </a:r>
                <a:r>
                  <a:rPr lang="en-US" sz="2000" dirty="0">
                    <a:sym typeface="Symbol" pitchFamily="18" charset="2"/>
                  </a:rPr>
                  <a:t>| = |m</a:t>
                </a:r>
                <a:r>
                  <a:rPr lang="en-US" sz="2000" baseline="-25000" dirty="0">
                    <a:sym typeface="Symbol" pitchFamily="18" charset="2"/>
                  </a:rPr>
                  <a:t>1</a:t>
                </a:r>
                <a:r>
                  <a:rPr lang="en-US" sz="2000" dirty="0">
                    <a:sym typeface="Symbol" pitchFamily="18" charset="2"/>
                  </a:rPr>
                  <a:t>|</a:t>
                </a:r>
              </a:p>
            </p:txBody>
          </p:sp>
        </p:grpSp>
        <p:grpSp>
          <p:nvGrpSpPr>
            <p:cNvPr id="30" name="Group 20"/>
            <p:cNvGrpSpPr>
              <a:grpSpLocks/>
            </p:cNvGrpSpPr>
            <p:nvPr/>
          </p:nvGrpSpPr>
          <p:grpSpPr bwMode="auto">
            <a:xfrm>
              <a:off x="2667000" y="3386133"/>
              <a:ext cx="3733800" cy="466725"/>
              <a:chOff x="1776" y="2062"/>
              <a:chExt cx="2352" cy="392"/>
            </a:xfrm>
          </p:grpSpPr>
          <p:sp>
            <p:nvSpPr>
              <p:cNvPr id="36" name="Line 13"/>
              <p:cNvSpPr>
                <a:spLocks noChangeShapeType="1"/>
              </p:cNvSpPr>
              <p:nvPr/>
            </p:nvSpPr>
            <p:spPr bwMode="auto">
              <a:xfrm>
                <a:off x="1776" y="2454"/>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37" name="Text Box 14"/>
              <p:cNvSpPr txBox="1">
                <a:spLocks noChangeArrowheads="1"/>
              </p:cNvSpPr>
              <p:nvPr/>
            </p:nvSpPr>
            <p:spPr bwMode="auto">
              <a:xfrm>
                <a:off x="2565" y="2062"/>
                <a:ext cx="966" cy="388"/>
              </a:xfrm>
              <a:prstGeom prst="rect">
                <a:avLst/>
              </a:prstGeom>
              <a:noFill/>
              <a:ln w="9525">
                <a:noFill/>
                <a:miter lim="800000"/>
                <a:headEnd/>
                <a:tailEnd/>
              </a:ln>
              <a:effectLst/>
            </p:spPr>
            <p:txBody>
              <a:bodyPr wrap="none">
                <a:spAutoFit/>
              </a:bodyPr>
              <a:lstStyle/>
              <a:p>
                <a:r>
                  <a:rPr lang="en-US" dirty="0"/>
                  <a:t>c </a:t>
                </a:r>
                <a:r>
                  <a:rPr lang="en-US" dirty="0">
                    <a:sym typeface="Symbol" pitchFamily="18" charset="2"/>
                  </a:rPr>
                  <a:t> E(</a:t>
                </a:r>
                <a:r>
                  <a:rPr lang="en-US" dirty="0"/>
                  <a:t>k</a:t>
                </a:r>
                <a:r>
                  <a:rPr lang="en-US" sz="2400" dirty="0"/>
                  <a:t>,</a:t>
                </a:r>
                <a:r>
                  <a:rPr lang="en-US" sz="2000" b="1" dirty="0"/>
                  <a:t>m</a:t>
                </a:r>
                <a:r>
                  <a:rPr lang="en-US" sz="2800" b="1" baseline="-25000" dirty="0">
                    <a:solidFill>
                      <a:srgbClr val="FF0000"/>
                    </a:solidFill>
                  </a:rPr>
                  <a:t>1</a:t>
                </a:r>
                <a:r>
                  <a:rPr lang="en-US" dirty="0"/>
                  <a:t>)</a:t>
                </a:r>
                <a:endParaRPr lang="en-US" sz="2400" dirty="0">
                  <a:solidFill>
                    <a:srgbClr val="FF0000"/>
                  </a:solidFill>
                </a:endParaRPr>
              </a:p>
            </p:txBody>
          </p:sp>
        </p:grpSp>
        <p:grpSp>
          <p:nvGrpSpPr>
            <p:cNvPr id="31" name="Group 22"/>
            <p:cNvGrpSpPr>
              <a:grpSpLocks/>
            </p:cNvGrpSpPr>
            <p:nvPr/>
          </p:nvGrpSpPr>
          <p:grpSpPr bwMode="auto">
            <a:xfrm>
              <a:off x="7772402" y="3486150"/>
              <a:ext cx="1468438" cy="461962"/>
              <a:chOff x="4320" y="3290"/>
              <a:chExt cx="925" cy="388"/>
            </a:xfrm>
          </p:grpSpPr>
          <p:sp>
            <p:nvSpPr>
              <p:cNvPr id="34" name="Line 16"/>
              <p:cNvSpPr>
                <a:spLocks noChangeShapeType="1"/>
              </p:cNvSpPr>
              <p:nvPr/>
            </p:nvSpPr>
            <p:spPr bwMode="auto">
              <a:xfrm flipV="1">
                <a:off x="4320" y="3674"/>
                <a:ext cx="720" cy="0"/>
              </a:xfrm>
              <a:prstGeom prst="line">
                <a:avLst/>
              </a:prstGeom>
              <a:noFill/>
              <a:ln w="9525">
                <a:solidFill>
                  <a:schemeClr val="tx1"/>
                </a:solidFill>
                <a:round/>
                <a:headEnd/>
                <a:tailEnd type="triangle" w="med" len="med"/>
              </a:ln>
              <a:effectLst/>
            </p:spPr>
            <p:txBody>
              <a:bodyPr/>
              <a:lstStyle/>
              <a:p>
                <a:endParaRPr lang="en-US"/>
              </a:p>
            </p:txBody>
          </p:sp>
          <p:sp>
            <p:nvSpPr>
              <p:cNvPr id="35" name="Text Box 17"/>
              <p:cNvSpPr txBox="1">
                <a:spLocks noChangeArrowheads="1"/>
              </p:cNvSpPr>
              <p:nvPr/>
            </p:nvSpPr>
            <p:spPr bwMode="auto">
              <a:xfrm>
                <a:off x="4340" y="3290"/>
                <a:ext cx="905" cy="388"/>
              </a:xfrm>
              <a:prstGeom prst="rect">
                <a:avLst/>
              </a:prstGeom>
              <a:noFill/>
              <a:ln w="9525">
                <a:noFill/>
                <a:miter lim="800000"/>
                <a:headEnd/>
                <a:tailEnd/>
              </a:ln>
              <a:effectLst/>
            </p:spPr>
            <p:txBody>
              <a:bodyPr wrap="none">
                <a:spAutoFit/>
              </a:bodyPr>
              <a:lstStyle/>
              <a:p>
                <a:r>
                  <a:rPr lang="en-US" sz="2400" dirty="0"/>
                  <a:t>b’ </a:t>
                </a:r>
                <a:r>
                  <a:rPr lang="en-US" sz="2400" dirty="0">
                    <a:sym typeface="Symbol" pitchFamily="18" charset="2"/>
                  </a:rPr>
                  <a:t> {0,1}</a:t>
                </a:r>
                <a:endParaRPr lang="en-US" sz="2400" dirty="0"/>
              </a:p>
            </p:txBody>
          </p:sp>
        </p:grpSp>
        <p:sp>
          <p:nvSpPr>
            <p:cNvPr id="32" name="Rectangle 18"/>
            <p:cNvSpPr>
              <a:spLocks noChangeArrowheads="1"/>
            </p:cNvSpPr>
            <p:nvPr/>
          </p:nvSpPr>
          <p:spPr bwMode="auto">
            <a:xfrm>
              <a:off x="1066800" y="2876550"/>
              <a:ext cx="7391400" cy="1295400"/>
            </a:xfrm>
            <a:prstGeom prst="rect">
              <a:avLst/>
            </a:prstGeom>
            <a:noFill/>
            <a:ln w="38100">
              <a:solidFill>
                <a:srgbClr val="A6A6A6"/>
              </a:solidFill>
              <a:miter lim="800000"/>
              <a:headEnd/>
              <a:tailEnd/>
            </a:ln>
            <a:effectLst/>
          </p:spPr>
          <p:txBody>
            <a:bodyPr wrap="none" anchor="ctr"/>
            <a:lstStyle/>
            <a:p>
              <a:endParaRPr lang="en-US"/>
            </a:p>
          </p:txBody>
        </p:sp>
        <p:sp>
          <p:nvSpPr>
            <p:cNvPr id="33" name="TextBox 32"/>
            <p:cNvSpPr txBox="1"/>
            <p:nvPr/>
          </p:nvSpPr>
          <p:spPr>
            <a:xfrm>
              <a:off x="197181" y="3181350"/>
              <a:ext cx="992579" cy="369332"/>
            </a:xfrm>
            <a:prstGeom prst="rect">
              <a:avLst/>
            </a:prstGeom>
            <a:noFill/>
          </p:spPr>
          <p:txBody>
            <a:bodyPr wrap="none" rtlCol="0">
              <a:spAutoFit/>
            </a:bodyPr>
            <a:lstStyle/>
            <a:p>
              <a:r>
                <a:rPr lang="en-US" dirty="0"/>
                <a:t>EXP(1):</a:t>
              </a:r>
            </a:p>
          </p:txBody>
        </p:sp>
      </p:grpSp>
      <p:sp>
        <p:nvSpPr>
          <p:cNvPr id="40" name="TextBox 39"/>
          <p:cNvSpPr txBox="1"/>
          <p:nvPr/>
        </p:nvSpPr>
        <p:spPr>
          <a:xfrm>
            <a:off x="2140813" y="3200400"/>
            <a:ext cx="5578771" cy="369332"/>
          </a:xfrm>
          <a:prstGeom prst="rect">
            <a:avLst/>
          </a:prstGeom>
          <a:noFill/>
        </p:spPr>
        <p:txBody>
          <a:bodyPr wrap="none" rtlCol="0">
            <a:spAutoFit/>
          </a:bodyPr>
          <a:lstStyle/>
          <a:p>
            <a:r>
              <a:rPr lang="en-US" dirty="0"/>
              <a:t>one time key  ⇒   adversary sees only one </a:t>
            </a:r>
            <a:r>
              <a:rPr lang="en-US" dirty="0" err="1"/>
              <a:t>ciphertext</a:t>
            </a:r>
            <a:endParaRPr lang="en-US" dirty="0"/>
          </a:p>
        </p:txBody>
      </p:sp>
    </p:spTree>
    <p:custDataLst>
      <p:tags r:id="rId1"/>
    </p:custDataLst>
    <p:extLst>
      <p:ext uri="{BB962C8B-B14F-4D97-AF65-F5344CB8AC3E}">
        <p14:creationId xmlns:p14="http://schemas.microsoft.com/office/powerpoint/2010/main" val="3283991844"/>
      </p:ext>
    </p:extLst>
  </p:cSld>
  <p:clrMapOvr>
    <a:masterClrMapping/>
  </p:clrMapOvr>
  <mc:AlternateContent xmlns:mc="http://schemas.openxmlformats.org/markup-compatibility/2006" xmlns:p14="http://schemas.microsoft.com/office/powerpoint/2010/main">
    <mc:Choice Requires="p14">
      <p:transition spd="med" p14:dur="700" advTm="27597">
        <p:fade/>
      </p:transition>
    </mc:Choice>
    <mc:Fallback xmlns="">
      <p:transition spd="med" advTm="2759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dirty="0"/>
              <a:t>Incorrect use of a PRP</a:t>
            </a:r>
          </a:p>
        </p:txBody>
      </p:sp>
      <p:sp>
        <p:nvSpPr>
          <p:cNvPr id="18437" name="Rectangle 3"/>
          <p:cNvSpPr>
            <a:spLocks noGrp="1" noChangeArrowheads="1"/>
          </p:cNvSpPr>
          <p:nvPr>
            <p:ph type="body" idx="1"/>
          </p:nvPr>
        </p:nvSpPr>
        <p:spPr>
          <a:xfrm>
            <a:off x="838200" y="2114550"/>
            <a:ext cx="8305800" cy="3543300"/>
          </a:xfrm>
        </p:spPr>
        <p:txBody>
          <a:bodyPr>
            <a:normAutofit fontScale="92500" lnSpcReduction="10000"/>
          </a:bodyPr>
          <a:lstStyle/>
          <a:p>
            <a:pPr marL="0" indent="0">
              <a:buNone/>
            </a:pPr>
            <a:r>
              <a:rPr lang="en-US" dirty="0"/>
              <a:t>Electronic Code Book (ECB):</a:t>
            </a:r>
          </a:p>
          <a:p>
            <a:pPr marL="0" indent="0"/>
            <a:endParaRPr lang="en-US" dirty="0"/>
          </a:p>
          <a:p>
            <a:pPr marL="0" indent="0"/>
            <a:endParaRPr lang="en-US" sz="1800" dirty="0"/>
          </a:p>
          <a:p>
            <a:pPr marL="0" indent="0"/>
            <a:endParaRPr lang="en-US" sz="1800" dirty="0"/>
          </a:p>
          <a:p>
            <a:pPr marL="0" indent="0"/>
            <a:endParaRPr lang="en-US" sz="1800" dirty="0"/>
          </a:p>
          <a:p>
            <a:pPr marL="0" indent="0"/>
            <a:endParaRPr lang="en-US" sz="1800" dirty="0"/>
          </a:p>
          <a:p>
            <a:pPr marL="0" indent="0"/>
            <a:endParaRPr lang="en-US" sz="2000" dirty="0"/>
          </a:p>
          <a:p>
            <a:pPr marL="0" indent="0"/>
            <a:endParaRPr lang="en-US" sz="2000" dirty="0"/>
          </a:p>
          <a:p>
            <a:pPr marL="0" indent="0">
              <a:buNone/>
            </a:pPr>
            <a:r>
              <a:rPr lang="en-US" u="sng" dirty="0"/>
              <a:t>Problem</a:t>
            </a:r>
            <a:r>
              <a:rPr lang="en-US" dirty="0"/>
              <a:t>:   </a:t>
            </a:r>
          </a:p>
          <a:p>
            <a:pPr lvl="1" eaLnBrk="1" hangingPunct="1"/>
            <a:r>
              <a:rPr lang="en-US" dirty="0"/>
              <a:t>if    m</a:t>
            </a:r>
            <a:r>
              <a:rPr lang="en-US" baseline="-25000" dirty="0"/>
              <a:t>1</a:t>
            </a:r>
            <a:r>
              <a:rPr lang="en-US" dirty="0"/>
              <a:t>=m</a:t>
            </a:r>
            <a:r>
              <a:rPr lang="en-US" baseline="-25000" dirty="0"/>
              <a:t>2</a:t>
            </a:r>
            <a:r>
              <a:rPr lang="en-US" dirty="0"/>
              <a:t>     then   c</a:t>
            </a:r>
            <a:r>
              <a:rPr lang="en-US" baseline="-25000" dirty="0"/>
              <a:t>1</a:t>
            </a:r>
            <a:r>
              <a:rPr lang="en-US" dirty="0"/>
              <a:t>=c</a:t>
            </a:r>
            <a:r>
              <a:rPr lang="en-US" baseline="-25000" dirty="0"/>
              <a:t>2</a:t>
            </a:r>
          </a:p>
        </p:txBody>
      </p:sp>
      <p:sp>
        <p:nvSpPr>
          <p:cNvPr id="18438" name="AutoShape 4"/>
          <p:cNvSpPr>
            <a:spLocks noChangeArrowheads="1"/>
          </p:cNvSpPr>
          <p:nvPr/>
        </p:nvSpPr>
        <p:spPr bwMode="auto">
          <a:xfrm>
            <a:off x="2468565" y="3206294"/>
            <a:ext cx="257175" cy="285750"/>
          </a:xfrm>
          <a:prstGeom prst="downArrow">
            <a:avLst>
              <a:gd name="adj1" fmla="val 50000"/>
              <a:gd name="adj2" fmla="val 37037"/>
            </a:avLst>
          </a:prstGeom>
          <a:noFill/>
          <a:ln w="9525">
            <a:solidFill>
              <a:srgbClr val="869406"/>
            </a:solidFill>
            <a:miter lim="800000"/>
            <a:headEnd/>
            <a:tailEnd/>
          </a:ln>
        </p:spPr>
        <p:txBody>
          <a:bodyPr wrap="none" anchor="ctr"/>
          <a:lstStyle/>
          <a:p>
            <a:endParaRPr lang="en-US"/>
          </a:p>
        </p:txBody>
      </p:sp>
      <p:sp>
        <p:nvSpPr>
          <p:cNvPr id="18439" name="AutoShape 5"/>
          <p:cNvSpPr>
            <a:spLocks noChangeArrowheads="1"/>
          </p:cNvSpPr>
          <p:nvPr/>
        </p:nvSpPr>
        <p:spPr bwMode="auto">
          <a:xfrm>
            <a:off x="7350127" y="3206294"/>
            <a:ext cx="257175" cy="285750"/>
          </a:xfrm>
          <a:prstGeom prst="downArrow">
            <a:avLst>
              <a:gd name="adj1" fmla="val 50000"/>
              <a:gd name="adj2" fmla="val 37037"/>
            </a:avLst>
          </a:prstGeom>
          <a:noFill/>
          <a:ln w="9525">
            <a:solidFill>
              <a:srgbClr val="869406"/>
            </a:solidFill>
            <a:miter lim="800000"/>
            <a:headEnd/>
            <a:tailEnd/>
          </a:ln>
        </p:spPr>
        <p:txBody>
          <a:bodyPr wrap="none" anchor="ctr"/>
          <a:lstStyle/>
          <a:p>
            <a:endParaRPr lang="en-US"/>
          </a:p>
        </p:txBody>
      </p:sp>
      <p:sp>
        <p:nvSpPr>
          <p:cNvPr id="18440" name="Line 6"/>
          <p:cNvSpPr>
            <a:spLocks noChangeShapeType="1"/>
          </p:cNvSpPr>
          <p:nvPr/>
        </p:nvSpPr>
        <p:spPr bwMode="auto">
          <a:xfrm>
            <a:off x="6049963" y="3006269"/>
            <a:ext cx="533400" cy="0"/>
          </a:xfrm>
          <a:prstGeom prst="line">
            <a:avLst/>
          </a:prstGeom>
          <a:noFill/>
          <a:ln w="28575">
            <a:solidFill>
              <a:srgbClr val="869406"/>
            </a:solidFill>
            <a:prstDash val="dashDot"/>
            <a:round/>
            <a:headEnd/>
            <a:tailEnd/>
          </a:ln>
        </p:spPr>
        <p:txBody>
          <a:bodyPr/>
          <a:lstStyle/>
          <a:p>
            <a:endParaRPr lang="en-US"/>
          </a:p>
        </p:txBody>
      </p:sp>
      <p:sp>
        <p:nvSpPr>
          <p:cNvPr id="18441" name="Rectangle 7"/>
          <p:cNvSpPr>
            <a:spLocks noChangeArrowheads="1"/>
          </p:cNvSpPr>
          <p:nvPr/>
        </p:nvSpPr>
        <p:spPr bwMode="auto">
          <a:xfrm>
            <a:off x="2725738" y="2775347"/>
            <a:ext cx="533400" cy="272653"/>
          </a:xfrm>
          <a:prstGeom prst="rect">
            <a:avLst/>
          </a:prstGeom>
          <a:noFill/>
          <a:ln w="28575">
            <a:solidFill>
              <a:srgbClr val="869406"/>
            </a:solidFill>
            <a:miter lim="800000"/>
            <a:headEnd/>
            <a:tailEnd/>
          </a:ln>
        </p:spPr>
        <p:txBody>
          <a:bodyPr wrap="none" anchor="ctr"/>
          <a:lstStyle/>
          <a:p>
            <a:endParaRPr lang="en-US"/>
          </a:p>
        </p:txBody>
      </p:sp>
      <p:sp>
        <p:nvSpPr>
          <p:cNvPr id="18442" name="Rectangle 8"/>
          <p:cNvSpPr>
            <a:spLocks noChangeArrowheads="1"/>
          </p:cNvSpPr>
          <p:nvPr/>
        </p:nvSpPr>
        <p:spPr bwMode="auto">
          <a:xfrm>
            <a:off x="3792538" y="2775347"/>
            <a:ext cx="533400" cy="272653"/>
          </a:xfrm>
          <a:prstGeom prst="rect">
            <a:avLst/>
          </a:prstGeom>
          <a:noFill/>
          <a:ln w="28575">
            <a:solidFill>
              <a:srgbClr val="869406"/>
            </a:solidFill>
            <a:miter lim="800000"/>
            <a:headEnd/>
            <a:tailEnd/>
          </a:ln>
        </p:spPr>
        <p:txBody>
          <a:bodyPr wrap="none" anchor="ctr"/>
          <a:lstStyle/>
          <a:p>
            <a:endParaRPr lang="en-US"/>
          </a:p>
        </p:txBody>
      </p:sp>
      <p:sp>
        <p:nvSpPr>
          <p:cNvPr id="18443" name="Rectangle 9"/>
          <p:cNvSpPr>
            <a:spLocks noChangeArrowheads="1"/>
          </p:cNvSpPr>
          <p:nvPr/>
        </p:nvSpPr>
        <p:spPr bwMode="auto">
          <a:xfrm>
            <a:off x="1658938" y="2775347"/>
            <a:ext cx="533400" cy="272653"/>
          </a:xfrm>
          <a:prstGeom prst="rect">
            <a:avLst/>
          </a:prstGeom>
          <a:noFill/>
          <a:ln w="28575">
            <a:solidFill>
              <a:srgbClr val="869406"/>
            </a:solidFill>
            <a:miter lim="800000"/>
            <a:headEnd/>
            <a:tailEnd/>
          </a:ln>
        </p:spPr>
        <p:txBody>
          <a:bodyPr wrap="none" anchor="ctr"/>
          <a:lstStyle/>
          <a:p>
            <a:endParaRPr lang="en-US"/>
          </a:p>
        </p:txBody>
      </p:sp>
      <p:sp>
        <p:nvSpPr>
          <p:cNvPr id="18444" name="Rectangle 10"/>
          <p:cNvSpPr>
            <a:spLocks noChangeArrowheads="1"/>
          </p:cNvSpPr>
          <p:nvPr/>
        </p:nvSpPr>
        <p:spPr bwMode="auto">
          <a:xfrm>
            <a:off x="3259138" y="2775347"/>
            <a:ext cx="533400" cy="272653"/>
          </a:xfrm>
          <a:prstGeom prst="rect">
            <a:avLst/>
          </a:prstGeom>
          <a:noFill/>
          <a:ln w="28575">
            <a:solidFill>
              <a:srgbClr val="869406"/>
            </a:solidFill>
            <a:miter lim="800000"/>
            <a:headEnd/>
            <a:tailEnd/>
          </a:ln>
        </p:spPr>
        <p:txBody>
          <a:bodyPr wrap="none" anchor="ctr"/>
          <a:lstStyle/>
          <a:p>
            <a:endParaRPr lang="en-US"/>
          </a:p>
        </p:txBody>
      </p:sp>
      <p:sp>
        <p:nvSpPr>
          <p:cNvPr id="18445" name="Rectangle 11"/>
          <p:cNvSpPr>
            <a:spLocks noChangeArrowheads="1"/>
          </p:cNvSpPr>
          <p:nvPr/>
        </p:nvSpPr>
        <p:spPr bwMode="auto">
          <a:xfrm>
            <a:off x="2192338" y="2775347"/>
            <a:ext cx="533400" cy="272653"/>
          </a:xfrm>
          <a:prstGeom prst="rect">
            <a:avLst/>
          </a:prstGeom>
          <a:noFill/>
          <a:ln w="28575">
            <a:solidFill>
              <a:srgbClr val="869406"/>
            </a:solidFill>
            <a:miter lim="800000"/>
            <a:headEnd/>
            <a:tailEnd/>
          </a:ln>
        </p:spPr>
        <p:txBody>
          <a:bodyPr wrap="none" anchor="ctr"/>
          <a:lstStyle/>
          <a:p>
            <a:endParaRPr lang="en-US"/>
          </a:p>
        </p:txBody>
      </p:sp>
      <p:sp>
        <p:nvSpPr>
          <p:cNvPr id="18446" name="Rectangle 12"/>
          <p:cNvSpPr>
            <a:spLocks noChangeArrowheads="1"/>
          </p:cNvSpPr>
          <p:nvPr/>
        </p:nvSpPr>
        <p:spPr bwMode="auto">
          <a:xfrm>
            <a:off x="4325938" y="2775347"/>
            <a:ext cx="533400" cy="272653"/>
          </a:xfrm>
          <a:prstGeom prst="rect">
            <a:avLst/>
          </a:prstGeom>
          <a:noFill/>
          <a:ln w="28575">
            <a:solidFill>
              <a:srgbClr val="869406"/>
            </a:solidFill>
            <a:miter lim="800000"/>
            <a:headEnd/>
            <a:tailEnd/>
          </a:ln>
        </p:spPr>
        <p:txBody>
          <a:bodyPr wrap="none" anchor="ctr"/>
          <a:lstStyle/>
          <a:p>
            <a:endParaRPr lang="en-US"/>
          </a:p>
        </p:txBody>
      </p:sp>
      <p:sp>
        <p:nvSpPr>
          <p:cNvPr id="18447" name="Rectangle 13"/>
          <p:cNvSpPr>
            <a:spLocks noChangeArrowheads="1"/>
          </p:cNvSpPr>
          <p:nvPr/>
        </p:nvSpPr>
        <p:spPr bwMode="auto">
          <a:xfrm>
            <a:off x="4859338" y="2775347"/>
            <a:ext cx="533400" cy="272653"/>
          </a:xfrm>
          <a:prstGeom prst="rect">
            <a:avLst/>
          </a:prstGeom>
          <a:noFill/>
          <a:ln w="28575">
            <a:solidFill>
              <a:srgbClr val="869406"/>
            </a:solidFill>
            <a:miter lim="800000"/>
            <a:headEnd/>
            <a:tailEnd/>
          </a:ln>
        </p:spPr>
        <p:txBody>
          <a:bodyPr wrap="none" anchor="ctr"/>
          <a:lstStyle/>
          <a:p>
            <a:endParaRPr lang="en-US"/>
          </a:p>
        </p:txBody>
      </p:sp>
      <p:sp>
        <p:nvSpPr>
          <p:cNvPr id="18448" name="Rectangle 14"/>
          <p:cNvSpPr>
            <a:spLocks noChangeArrowheads="1"/>
          </p:cNvSpPr>
          <p:nvPr/>
        </p:nvSpPr>
        <p:spPr bwMode="auto">
          <a:xfrm>
            <a:off x="6692900" y="2767013"/>
            <a:ext cx="533400" cy="272653"/>
          </a:xfrm>
          <a:prstGeom prst="rect">
            <a:avLst/>
          </a:prstGeom>
          <a:noFill/>
          <a:ln w="28575">
            <a:solidFill>
              <a:srgbClr val="869406"/>
            </a:solidFill>
            <a:miter lim="800000"/>
            <a:headEnd/>
            <a:tailEnd/>
          </a:ln>
        </p:spPr>
        <p:txBody>
          <a:bodyPr wrap="none" anchor="ctr"/>
          <a:lstStyle/>
          <a:p>
            <a:endParaRPr lang="en-US"/>
          </a:p>
        </p:txBody>
      </p:sp>
      <p:sp>
        <p:nvSpPr>
          <p:cNvPr id="18449" name="Rectangle 15"/>
          <p:cNvSpPr>
            <a:spLocks noChangeArrowheads="1"/>
          </p:cNvSpPr>
          <p:nvPr/>
        </p:nvSpPr>
        <p:spPr bwMode="auto">
          <a:xfrm>
            <a:off x="5392738" y="2775347"/>
            <a:ext cx="533400" cy="272653"/>
          </a:xfrm>
          <a:prstGeom prst="rect">
            <a:avLst/>
          </a:prstGeom>
          <a:noFill/>
          <a:ln w="28575">
            <a:solidFill>
              <a:srgbClr val="869406"/>
            </a:solidFill>
            <a:miter lim="800000"/>
            <a:headEnd/>
            <a:tailEnd/>
          </a:ln>
        </p:spPr>
        <p:txBody>
          <a:bodyPr wrap="none" anchor="ctr"/>
          <a:lstStyle/>
          <a:p>
            <a:endParaRPr lang="en-US"/>
          </a:p>
        </p:txBody>
      </p:sp>
      <p:sp>
        <p:nvSpPr>
          <p:cNvPr id="18450" name="Rectangle 16"/>
          <p:cNvSpPr>
            <a:spLocks noChangeArrowheads="1"/>
          </p:cNvSpPr>
          <p:nvPr/>
        </p:nvSpPr>
        <p:spPr bwMode="auto">
          <a:xfrm>
            <a:off x="7226300" y="2767013"/>
            <a:ext cx="533400" cy="272653"/>
          </a:xfrm>
          <a:prstGeom prst="rect">
            <a:avLst/>
          </a:prstGeom>
          <a:noFill/>
          <a:ln w="28575">
            <a:solidFill>
              <a:srgbClr val="869406"/>
            </a:solidFill>
            <a:miter lim="800000"/>
            <a:headEnd/>
            <a:tailEnd/>
          </a:ln>
        </p:spPr>
        <p:txBody>
          <a:bodyPr wrap="none" anchor="ctr"/>
          <a:lstStyle/>
          <a:p>
            <a:endParaRPr lang="en-US"/>
          </a:p>
        </p:txBody>
      </p:sp>
      <p:sp>
        <p:nvSpPr>
          <p:cNvPr id="18451" name="Rectangle 17"/>
          <p:cNvSpPr>
            <a:spLocks noChangeArrowheads="1"/>
          </p:cNvSpPr>
          <p:nvPr/>
        </p:nvSpPr>
        <p:spPr bwMode="auto">
          <a:xfrm>
            <a:off x="7759700" y="2767013"/>
            <a:ext cx="533400" cy="272653"/>
          </a:xfrm>
          <a:prstGeom prst="rect">
            <a:avLst/>
          </a:prstGeom>
          <a:noFill/>
          <a:ln w="28575">
            <a:solidFill>
              <a:srgbClr val="869406"/>
            </a:solidFill>
            <a:miter lim="800000"/>
            <a:headEnd/>
            <a:tailEnd/>
          </a:ln>
        </p:spPr>
        <p:txBody>
          <a:bodyPr wrap="none" anchor="ctr"/>
          <a:lstStyle/>
          <a:p>
            <a:endParaRPr lang="en-US"/>
          </a:p>
        </p:txBody>
      </p:sp>
      <p:sp>
        <p:nvSpPr>
          <p:cNvPr id="18452" name="Text Box 18"/>
          <p:cNvSpPr txBox="1">
            <a:spLocks noChangeArrowheads="1"/>
          </p:cNvSpPr>
          <p:nvPr/>
        </p:nvSpPr>
        <p:spPr bwMode="auto">
          <a:xfrm>
            <a:off x="980036" y="2686050"/>
            <a:ext cx="506907" cy="369332"/>
          </a:xfrm>
          <a:prstGeom prst="rect">
            <a:avLst/>
          </a:prstGeom>
          <a:noFill/>
          <a:ln w="9525">
            <a:noFill/>
            <a:miter lim="800000"/>
            <a:headEnd/>
            <a:tailEnd/>
          </a:ln>
        </p:spPr>
        <p:txBody>
          <a:bodyPr wrap="none">
            <a:spAutoFit/>
          </a:bodyPr>
          <a:lstStyle/>
          <a:p>
            <a:pPr algn="ctr">
              <a:spcBef>
                <a:spcPct val="50000"/>
              </a:spcBef>
            </a:pPr>
            <a:r>
              <a:rPr lang="en-US">
                <a:latin typeface="Tahoma" pitchFamily="34" charset="0"/>
              </a:rPr>
              <a:t>PT:</a:t>
            </a:r>
          </a:p>
        </p:txBody>
      </p:sp>
      <p:sp>
        <p:nvSpPr>
          <p:cNvPr id="18453" name="Line 19"/>
          <p:cNvSpPr>
            <a:spLocks noChangeShapeType="1"/>
          </p:cNvSpPr>
          <p:nvPr/>
        </p:nvSpPr>
        <p:spPr bwMode="auto">
          <a:xfrm>
            <a:off x="6057900" y="3815894"/>
            <a:ext cx="533400" cy="0"/>
          </a:xfrm>
          <a:prstGeom prst="line">
            <a:avLst/>
          </a:prstGeom>
          <a:noFill/>
          <a:ln w="28575">
            <a:solidFill>
              <a:srgbClr val="869406"/>
            </a:solidFill>
            <a:prstDash val="dashDot"/>
            <a:round/>
            <a:headEnd/>
            <a:tailEnd/>
          </a:ln>
        </p:spPr>
        <p:txBody>
          <a:bodyPr/>
          <a:lstStyle/>
          <a:p>
            <a:endParaRPr lang="en-US"/>
          </a:p>
        </p:txBody>
      </p:sp>
      <p:sp>
        <p:nvSpPr>
          <p:cNvPr id="18454" name="Rectangle 20"/>
          <p:cNvSpPr>
            <a:spLocks noChangeArrowheads="1"/>
          </p:cNvSpPr>
          <p:nvPr/>
        </p:nvSpPr>
        <p:spPr bwMode="auto">
          <a:xfrm>
            <a:off x="2733675" y="3725406"/>
            <a:ext cx="533400" cy="313194"/>
          </a:xfrm>
          <a:prstGeom prst="rect">
            <a:avLst/>
          </a:prstGeom>
          <a:noFill/>
          <a:ln w="28575">
            <a:solidFill>
              <a:srgbClr val="869406"/>
            </a:solidFill>
            <a:miter lim="800000"/>
            <a:headEnd/>
            <a:tailEnd/>
          </a:ln>
        </p:spPr>
        <p:txBody>
          <a:bodyPr wrap="none" anchor="ctr"/>
          <a:lstStyle/>
          <a:p>
            <a:endParaRPr lang="en-US"/>
          </a:p>
        </p:txBody>
      </p:sp>
      <p:sp>
        <p:nvSpPr>
          <p:cNvPr id="18455" name="Rectangle 21"/>
          <p:cNvSpPr>
            <a:spLocks noChangeArrowheads="1"/>
          </p:cNvSpPr>
          <p:nvPr/>
        </p:nvSpPr>
        <p:spPr bwMode="auto">
          <a:xfrm>
            <a:off x="3800475" y="3725406"/>
            <a:ext cx="533400" cy="313194"/>
          </a:xfrm>
          <a:prstGeom prst="rect">
            <a:avLst/>
          </a:prstGeom>
          <a:noFill/>
          <a:ln w="28575">
            <a:solidFill>
              <a:srgbClr val="869406"/>
            </a:solidFill>
            <a:miter lim="800000"/>
            <a:headEnd/>
            <a:tailEnd/>
          </a:ln>
        </p:spPr>
        <p:txBody>
          <a:bodyPr wrap="none" anchor="ctr"/>
          <a:lstStyle/>
          <a:p>
            <a:endParaRPr lang="en-US"/>
          </a:p>
        </p:txBody>
      </p:sp>
      <p:sp>
        <p:nvSpPr>
          <p:cNvPr id="18456" name="Rectangle 22"/>
          <p:cNvSpPr>
            <a:spLocks noChangeArrowheads="1"/>
          </p:cNvSpPr>
          <p:nvPr/>
        </p:nvSpPr>
        <p:spPr bwMode="auto">
          <a:xfrm>
            <a:off x="1666875" y="3725406"/>
            <a:ext cx="533400" cy="313194"/>
          </a:xfrm>
          <a:prstGeom prst="rect">
            <a:avLst/>
          </a:prstGeom>
          <a:noFill/>
          <a:ln w="28575">
            <a:solidFill>
              <a:srgbClr val="869406"/>
            </a:solidFill>
            <a:miter lim="800000"/>
            <a:headEnd/>
            <a:tailEnd/>
          </a:ln>
        </p:spPr>
        <p:txBody>
          <a:bodyPr wrap="none" anchor="ctr"/>
          <a:lstStyle/>
          <a:p>
            <a:endParaRPr lang="en-US"/>
          </a:p>
        </p:txBody>
      </p:sp>
      <p:sp>
        <p:nvSpPr>
          <p:cNvPr id="18457" name="Rectangle 23"/>
          <p:cNvSpPr>
            <a:spLocks noChangeArrowheads="1"/>
          </p:cNvSpPr>
          <p:nvPr/>
        </p:nvSpPr>
        <p:spPr bwMode="auto">
          <a:xfrm>
            <a:off x="3267075" y="3725406"/>
            <a:ext cx="533400" cy="313194"/>
          </a:xfrm>
          <a:prstGeom prst="rect">
            <a:avLst/>
          </a:prstGeom>
          <a:noFill/>
          <a:ln w="28575">
            <a:solidFill>
              <a:srgbClr val="869406"/>
            </a:solidFill>
            <a:miter lim="800000"/>
            <a:headEnd/>
            <a:tailEnd/>
          </a:ln>
        </p:spPr>
        <p:txBody>
          <a:bodyPr wrap="none" anchor="ctr"/>
          <a:lstStyle/>
          <a:p>
            <a:endParaRPr lang="en-US"/>
          </a:p>
        </p:txBody>
      </p:sp>
      <p:sp>
        <p:nvSpPr>
          <p:cNvPr id="18458" name="Rectangle 24"/>
          <p:cNvSpPr>
            <a:spLocks noChangeArrowheads="1"/>
          </p:cNvSpPr>
          <p:nvPr/>
        </p:nvSpPr>
        <p:spPr bwMode="auto">
          <a:xfrm>
            <a:off x="2200275" y="3725406"/>
            <a:ext cx="533400" cy="313194"/>
          </a:xfrm>
          <a:prstGeom prst="rect">
            <a:avLst/>
          </a:prstGeom>
          <a:noFill/>
          <a:ln w="28575">
            <a:solidFill>
              <a:srgbClr val="869406"/>
            </a:solidFill>
            <a:miter lim="800000"/>
            <a:headEnd/>
            <a:tailEnd/>
          </a:ln>
        </p:spPr>
        <p:txBody>
          <a:bodyPr wrap="none" anchor="ctr"/>
          <a:lstStyle/>
          <a:p>
            <a:endParaRPr lang="en-US"/>
          </a:p>
        </p:txBody>
      </p:sp>
      <p:sp>
        <p:nvSpPr>
          <p:cNvPr id="18459" name="Rectangle 25"/>
          <p:cNvSpPr>
            <a:spLocks noChangeArrowheads="1"/>
          </p:cNvSpPr>
          <p:nvPr/>
        </p:nvSpPr>
        <p:spPr bwMode="auto">
          <a:xfrm>
            <a:off x="4333875" y="3725406"/>
            <a:ext cx="533400" cy="313194"/>
          </a:xfrm>
          <a:prstGeom prst="rect">
            <a:avLst/>
          </a:prstGeom>
          <a:noFill/>
          <a:ln w="28575">
            <a:solidFill>
              <a:srgbClr val="869406"/>
            </a:solidFill>
            <a:miter lim="800000"/>
            <a:headEnd/>
            <a:tailEnd/>
          </a:ln>
        </p:spPr>
        <p:txBody>
          <a:bodyPr wrap="none" anchor="ctr"/>
          <a:lstStyle/>
          <a:p>
            <a:endParaRPr lang="en-US"/>
          </a:p>
        </p:txBody>
      </p:sp>
      <p:sp>
        <p:nvSpPr>
          <p:cNvPr id="18460" name="Rectangle 26"/>
          <p:cNvSpPr>
            <a:spLocks noChangeArrowheads="1"/>
          </p:cNvSpPr>
          <p:nvPr/>
        </p:nvSpPr>
        <p:spPr bwMode="auto">
          <a:xfrm>
            <a:off x="4867275" y="3725406"/>
            <a:ext cx="533400" cy="313194"/>
          </a:xfrm>
          <a:prstGeom prst="rect">
            <a:avLst/>
          </a:prstGeom>
          <a:noFill/>
          <a:ln w="28575">
            <a:solidFill>
              <a:srgbClr val="869406"/>
            </a:solidFill>
            <a:miter lim="800000"/>
            <a:headEnd/>
            <a:tailEnd/>
          </a:ln>
        </p:spPr>
        <p:txBody>
          <a:bodyPr wrap="none" anchor="ctr"/>
          <a:lstStyle/>
          <a:p>
            <a:endParaRPr lang="en-US"/>
          </a:p>
        </p:txBody>
      </p:sp>
      <p:sp>
        <p:nvSpPr>
          <p:cNvPr id="18461" name="Rectangle 27"/>
          <p:cNvSpPr>
            <a:spLocks noChangeArrowheads="1"/>
          </p:cNvSpPr>
          <p:nvPr/>
        </p:nvSpPr>
        <p:spPr bwMode="auto">
          <a:xfrm>
            <a:off x="6700838" y="3717072"/>
            <a:ext cx="533400" cy="313194"/>
          </a:xfrm>
          <a:prstGeom prst="rect">
            <a:avLst/>
          </a:prstGeom>
          <a:noFill/>
          <a:ln w="28575">
            <a:solidFill>
              <a:srgbClr val="869406"/>
            </a:solidFill>
            <a:miter lim="800000"/>
            <a:headEnd/>
            <a:tailEnd/>
          </a:ln>
        </p:spPr>
        <p:txBody>
          <a:bodyPr wrap="none" anchor="ctr"/>
          <a:lstStyle/>
          <a:p>
            <a:endParaRPr lang="en-US"/>
          </a:p>
        </p:txBody>
      </p:sp>
      <p:sp>
        <p:nvSpPr>
          <p:cNvPr id="18462" name="Rectangle 28"/>
          <p:cNvSpPr>
            <a:spLocks noChangeArrowheads="1"/>
          </p:cNvSpPr>
          <p:nvPr/>
        </p:nvSpPr>
        <p:spPr bwMode="auto">
          <a:xfrm>
            <a:off x="5400675" y="3725406"/>
            <a:ext cx="533400" cy="313194"/>
          </a:xfrm>
          <a:prstGeom prst="rect">
            <a:avLst/>
          </a:prstGeom>
          <a:noFill/>
          <a:ln w="28575">
            <a:solidFill>
              <a:srgbClr val="869406"/>
            </a:solidFill>
            <a:miter lim="800000"/>
            <a:headEnd/>
            <a:tailEnd/>
          </a:ln>
        </p:spPr>
        <p:txBody>
          <a:bodyPr wrap="none" anchor="ctr"/>
          <a:lstStyle/>
          <a:p>
            <a:endParaRPr lang="en-US"/>
          </a:p>
        </p:txBody>
      </p:sp>
      <p:sp>
        <p:nvSpPr>
          <p:cNvPr id="18463" name="Rectangle 29"/>
          <p:cNvSpPr>
            <a:spLocks noChangeArrowheads="1"/>
          </p:cNvSpPr>
          <p:nvPr/>
        </p:nvSpPr>
        <p:spPr bwMode="auto">
          <a:xfrm>
            <a:off x="7234238" y="3717072"/>
            <a:ext cx="533400" cy="313194"/>
          </a:xfrm>
          <a:prstGeom prst="rect">
            <a:avLst/>
          </a:prstGeom>
          <a:noFill/>
          <a:ln w="28575">
            <a:solidFill>
              <a:srgbClr val="869406"/>
            </a:solidFill>
            <a:miter lim="800000"/>
            <a:headEnd/>
            <a:tailEnd/>
          </a:ln>
        </p:spPr>
        <p:txBody>
          <a:bodyPr wrap="none" anchor="ctr"/>
          <a:lstStyle/>
          <a:p>
            <a:endParaRPr lang="en-US"/>
          </a:p>
        </p:txBody>
      </p:sp>
      <p:sp>
        <p:nvSpPr>
          <p:cNvPr id="18464" name="Rectangle 30"/>
          <p:cNvSpPr>
            <a:spLocks noChangeArrowheads="1"/>
          </p:cNvSpPr>
          <p:nvPr/>
        </p:nvSpPr>
        <p:spPr bwMode="auto">
          <a:xfrm>
            <a:off x="7767638" y="3717072"/>
            <a:ext cx="533400" cy="313194"/>
          </a:xfrm>
          <a:prstGeom prst="rect">
            <a:avLst/>
          </a:prstGeom>
          <a:noFill/>
          <a:ln w="28575">
            <a:solidFill>
              <a:srgbClr val="869406"/>
            </a:solidFill>
            <a:miter lim="800000"/>
            <a:headEnd/>
            <a:tailEnd/>
          </a:ln>
        </p:spPr>
        <p:txBody>
          <a:bodyPr wrap="none" anchor="ctr"/>
          <a:lstStyle/>
          <a:p>
            <a:endParaRPr lang="en-US"/>
          </a:p>
        </p:txBody>
      </p:sp>
      <p:sp>
        <p:nvSpPr>
          <p:cNvPr id="18465" name="Text Box 31"/>
          <p:cNvSpPr txBox="1">
            <a:spLocks noChangeArrowheads="1"/>
          </p:cNvSpPr>
          <p:nvPr/>
        </p:nvSpPr>
        <p:spPr bwMode="auto">
          <a:xfrm>
            <a:off x="989424" y="3644444"/>
            <a:ext cx="518291" cy="369332"/>
          </a:xfrm>
          <a:prstGeom prst="rect">
            <a:avLst/>
          </a:prstGeom>
          <a:noFill/>
          <a:ln w="9525">
            <a:noFill/>
            <a:miter lim="800000"/>
            <a:headEnd/>
            <a:tailEnd/>
          </a:ln>
        </p:spPr>
        <p:txBody>
          <a:bodyPr wrap="none">
            <a:spAutoFit/>
          </a:bodyPr>
          <a:lstStyle/>
          <a:p>
            <a:pPr algn="ctr">
              <a:spcBef>
                <a:spcPct val="50000"/>
              </a:spcBef>
            </a:pPr>
            <a:r>
              <a:rPr lang="en-US">
                <a:latin typeface="Tahoma" pitchFamily="34" charset="0"/>
              </a:rPr>
              <a:t>CT:</a:t>
            </a:r>
          </a:p>
        </p:txBody>
      </p:sp>
      <p:sp>
        <p:nvSpPr>
          <p:cNvPr id="34" name="TextBox 33"/>
          <p:cNvSpPr txBox="1"/>
          <p:nvPr/>
        </p:nvSpPr>
        <p:spPr>
          <a:xfrm>
            <a:off x="2743202" y="2686050"/>
            <a:ext cx="492125" cy="400110"/>
          </a:xfrm>
          <a:prstGeom prst="rect">
            <a:avLst/>
          </a:prstGeom>
          <a:noFill/>
        </p:spPr>
        <p:txBody>
          <a:bodyPr>
            <a:spAutoFit/>
          </a:bodyPr>
          <a:lstStyle/>
          <a:p>
            <a:pPr>
              <a:defRPr/>
            </a:pPr>
            <a:r>
              <a:rPr lang="en-US" sz="2000" dirty="0"/>
              <a:t>m</a:t>
            </a:r>
            <a:r>
              <a:rPr lang="en-US" sz="2000" baseline="-25000" dirty="0"/>
              <a:t>1</a:t>
            </a:r>
            <a:endParaRPr lang="en-US" sz="2000" dirty="0"/>
          </a:p>
        </p:txBody>
      </p:sp>
      <p:sp>
        <p:nvSpPr>
          <p:cNvPr id="35" name="TextBox 34"/>
          <p:cNvSpPr txBox="1"/>
          <p:nvPr/>
        </p:nvSpPr>
        <p:spPr>
          <a:xfrm>
            <a:off x="4384677" y="2686050"/>
            <a:ext cx="492125" cy="400110"/>
          </a:xfrm>
          <a:prstGeom prst="rect">
            <a:avLst/>
          </a:prstGeom>
          <a:noFill/>
        </p:spPr>
        <p:txBody>
          <a:bodyPr>
            <a:spAutoFit/>
          </a:bodyPr>
          <a:lstStyle/>
          <a:p>
            <a:pPr>
              <a:defRPr/>
            </a:pPr>
            <a:r>
              <a:rPr lang="en-US" sz="2000" dirty="0"/>
              <a:t>m</a:t>
            </a:r>
            <a:r>
              <a:rPr lang="en-US" sz="2000" baseline="-25000" dirty="0"/>
              <a:t>2</a:t>
            </a:r>
            <a:endParaRPr lang="en-US" sz="2000" dirty="0"/>
          </a:p>
        </p:txBody>
      </p:sp>
      <p:sp>
        <p:nvSpPr>
          <p:cNvPr id="36" name="TextBox 35"/>
          <p:cNvSpPr txBox="1"/>
          <p:nvPr/>
        </p:nvSpPr>
        <p:spPr>
          <a:xfrm>
            <a:off x="2789240" y="3638490"/>
            <a:ext cx="492125" cy="400110"/>
          </a:xfrm>
          <a:prstGeom prst="rect">
            <a:avLst/>
          </a:prstGeom>
          <a:noFill/>
        </p:spPr>
        <p:txBody>
          <a:bodyPr>
            <a:spAutoFit/>
          </a:bodyPr>
          <a:lstStyle/>
          <a:p>
            <a:pPr>
              <a:defRPr/>
            </a:pPr>
            <a:r>
              <a:rPr lang="en-US" sz="2000" dirty="0"/>
              <a:t>c</a:t>
            </a:r>
            <a:r>
              <a:rPr lang="en-US" sz="2000" baseline="-25000" dirty="0"/>
              <a:t>1</a:t>
            </a:r>
            <a:endParaRPr lang="en-US" sz="2000" dirty="0"/>
          </a:p>
        </p:txBody>
      </p:sp>
      <p:sp>
        <p:nvSpPr>
          <p:cNvPr id="37" name="TextBox 36"/>
          <p:cNvSpPr txBox="1"/>
          <p:nvPr/>
        </p:nvSpPr>
        <p:spPr>
          <a:xfrm>
            <a:off x="4389440" y="3630156"/>
            <a:ext cx="492125" cy="400110"/>
          </a:xfrm>
          <a:prstGeom prst="rect">
            <a:avLst/>
          </a:prstGeom>
          <a:noFill/>
        </p:spPr>
        <p:txBody>
          <a:bodyPr>
            <a:spAutoFit/>
          </a:bodyPr>
          <a:lstStyle/>
          <a:p>
            <a:pPr>
              <a:defRPr/>
            </a:pPr>
            <a:r>
              <a:rPr lang="en-US" sz="2000" dirty="0"/>
              <a:t>c</a:t>
            </a:r>
            <a:r>
              <a:rPr lang="en-US" sz="2000" baseline="-25000" dirty="0"/>
              <a:t>2</a:t>
            </a:r>
            <a:endParaRPr lang="en-US" sz="2000" dirty="0"/>
          </a:p>
        </p:txBody>
      </p:sp>
    </p:spTree>
    <p:extLst>
      <p:ext uri="{BB962C8B-B14F-4D97-AF65-F5344CB8AC3E}">
        <p14:creationId xmlns:p14="http://schemas.microsoft.com/office/powerpoint/2010/main" val="3631666921"/>
      </p:ext>
    </p:extLst>
  </p:cSld>
  <p:clrMapOvr>
    <a:masterClrMapping/>
  </p:clrMapOvr>
  <mc:AlternateContent xmlns:mc="http://schemas.openxmlformats.org/markup-compatibility/2006" xmlns:p14="http://schemas.microsoft.com/office/powerpoint/2010/main">
    <mc:Choice Requires="p14">
      <p:transition spd="med" p14:dur="700" advTm="72270">
        <p:fade/>
      </p:transition>
    </mc:Choice>
    <mc:Fallback xmlns="">
      <p:transition spd="med" advTm="7227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Is it secure ?</a:t>
            </a:r>
          </a:p>
        </p:txBody>
      </p:sp>
      <p:pic>
        <p:nvPicPr>
          <p:cNvPr id="6" name="Content Placeholder 5"/>
          <p:cNvPicPr>
            <a:picLocks noGrp="1" noChangeAspect="1"/>
          </p:cNvPicPr>
          <p:nvPr>
            <p:ph idx="1"/>
          </p:nvPr>
        </p:nvPicPr>
        <p:blipFill>
          <a:blip r:embed="rId2"/>
          <a:stretch>
            <a:fillRect/>
          </a:stretch>
        </p:blipFill>
        <p:spPr>
          <a:xfrm>
            <a:off x="822325" y="2261822"/>
            <a:ext cx="7543800" cy="3191607"/>
          </a:xfrm>
          <a:prstGeom prst="rect">
            <a:avLst/>
          </a:prstGeom>
        </p:spPr>
      </p:pic>
    </p:spTree>
    <p:extLst>
      <p:ext uri="{BB962C8B-B14F-4D97-AF65-F5344CB8AC3E}">
        <p14:creationId xmlns:p14="http://schemas.microsoft.com/office/powerpoint/2010/main" val="2195919267"/>
      </p:ext>
    </p:extLst>
  </p:cSld>
  <p:clrMapOvr>
    <a:masterClrMapping/>
  </p:clrMapOvr>
  <mc:AlternateContent xmlns:mc="http://schemas.openxmlformats.org/markup-compatibility/2006" xmlns:p14="http://schemas.microsoft.com/office/powerpoint/2010/main">
    <mc:Choice Requires="p14">
      <p:transition spd="med" p14:dur="700" advTm="35304">
        <p:fade/>
      </p:transition>
    </mc:Choice>
    <mc:Fallback xmlns="">
      <p:transition spd="med" advTm="35304">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ECB is not Semantically Secure</a:t>
            </a:r>
          </a:p>
        </p:txBody>
      </p:sp>
      <p:sp>
        <p:nvSpPr>
          <p:cNvPr id="31747" name="Rectangle 3"/>
          <p:cNvSpPr>
            <a:spLocks noGrp="1" noChangeArrowheads="1"/>
          </p:cNvSpPr>
          <p:nvPr>
            <p:ph type="body" idx="1"/>
          </p:nvPr>
        </p:nvSpPr>
        <p:spPr>
          <a:xfrm>
            <a:off x="457200" y="1885950"/>
            <a:ext cx="8229600" cy="857250"/>
          </a:xfrm>
        </p:spPr>
        <p:txBody>
          <a:bodyPr>
            <a:normAutofit fontScale="85000" lnSpcReduction="10000"/>
          </a:bodyPr>
          <a:lstStyle/>
          <a:p>
            <a:pPr marL="0" indent="0">
              <a:buNone/>
            </a:pPr>
            <a:r>
              <a:rPr lang="en-US" dirty="0"/>
              <a:t>ECB is not semantically secure for messages that contain </a:t>
            </a:r>
            <a:br>
              <a:rPr lang="en-US" dirty="0"/>
            </a:br>
            <a:r>
              <a:rPr lang="en-US" dirty="0"/>
              <a:t>more than one block.</a:t>
            </a:r>
          </a:p>
        </p:txBody>
      </p:sp>
      <p:grpSp>
        <p:nvGrpSpPr>
          <p:cNvPr id="31766" name="Group 22"/>
          <p:cNvGrpSpPr>
            <a:grpSpLocks/>
          </p:cNvGrpSpPr>
          <p:nvPr/>
        </p:nvGrpSpPr>
        <p:grpSpPr bwMode="auto">
          <a:xfrm>
            <a:off x="4013200" y="3212306"/>
            <a:ext cx="2209800" cy="369094"/>
            <a:chOff x="1968" y="3054"/>
            <a:chExt cx="1488" cy="310"/>
          </a:xfrm>
        </p:grpSpPr>
        <p:sp>
          <p:nvSpPr>
            <p:cNvPr id="31748" name="AutoShape 4"/>
            <p:cNvSpPr>
              <a:spLocks/>
            </p:cNvSpPr>
            <p:nvPr/>
          </p:nvSpPr>
          <p:spPr bwMode="auto">
            <a:xfrm rot="5400000" flipV="1">
              <a:off x="2688" y="2592"/>
              <a:ext cx="48" cy="1488"/>
            </a:xfrm>
            <a:prstGeom prst="leftBracket">
              <a:avLst>
                <a:gd name="adj" fmla="val 258333"/>
              </a:avLst>
            </a:prstGeom>
            <a:noFill/>
            <a:ln w="9525">
              <a:solidFill>
                <a:schemeClr val="tx1"/>
              </a:solidFill>
              <a:round/>
              <a:headEnd/>
              <a:tailEnd/>
            </a:ln>
            <a:effectLst/>
          </p:spPr>
          <p:txBody>
            <a:bodyPr wrap="none" anchor="ctr"/>
            <a:lstStyle/>
            <a:p>
              <a:endParaRPr lang="en-US"/>
            </a:p>
          </p:txBody>
        </p:sp>
        <p:sp>
          <p:nvSpPr>
            <p:cNvPr id="31749" name="Text Box 5"/>
            <p:cNvSpPr txBox="1">
              <a:spLocks noChangeArrowheads="1"/>
            </p:cNvSpPr>
            <p:nvPr/>
          </p:nvSpPr>
          <p:spPr bwMode="auto">
            <a:xfrm>
              <a:off x="2256" y="3054"/>
              <a:ext cx="893" cy="310"/>
            </a:xfrm>
            <a:prstGeom prst="rect">
              <a:avLst/>
            </a:prstGeom>
            <a:noFill/>
            <a:ln w="9525">
              <a:noFill/>
              <a:miter lim="800000"/>
              <a:headEnd/>
              <a:tailEnd/>
            </a:ln>
            <a:effectLst/>
          </p:spPr>
          <p:txBody>
            <a:bodyPr wrap="none">
              <a:spAutoFit/>
            </a:bodyPr>
            <a:lstStyle/>
            <a:p>
              <a:r>
                <a:rPr lang="en-US" dirty="0"/>
                <a:t>Two blocks</a:t>
              </a:r>
            </a:p>
          </p:txBody>
        </p:sp>
      </p:grpSp>
      <p:sp>
        <p:nvSpPr>
          <p:cNvPr id="31750" name="Rectangle 6"/>
          <p:cNvSpPr>
            <a:spLocks noChangeArrowheads="1"/>
          </p:cNvSpPr>
          <p:nvPr/>
        </p:nvSpPr>
        <p:spPr bwMode="auto">
          <a:xfrm>
            <a:off x="1295400" y="3580606"/>
            <a:ext cx="1295400" cy="13716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31751" name="Line 7"/>
          <p:cNvSpPr>
            <a:spLocks noChangeShapeType="1"/>
          </p:cNvSpPr>
          <p:nvPr/>
        </p:nvSpPr>
        <p:spPr bwMode="auto">
          <a:xfrm>
            <a:off x="1905000" y="3066256"/>
            <a:ext cx="0" cy="514350"/>
          </a:xfrm>
          <a:prstGeom prst="line">
            <a:avLst/>
          </a:prstGeom>
          <a:noFill/>
          <a:ln w="9525">
            <a:solidFill>
              <a:schemeClr val="tx1"/>
            </a:solidFill>
            <a:round/>
            <a:headEnd/>
            <a:tailEnd type="triangle" w="med" len="med"/>
          </a:ln>
          <a:effectLst/>
        </p:spPr>
        <p:txBody>
          <a:bodyPr/>
          <a:lstStyle/>
          <a:p>
            <a:endParaRPr lang="en-US"/>
          </a:p>
        </p:txBody>
      </p:sp>
      <p:sp>
        <p:nvSpPr>
          <p:cNvPr id="31752" name="Text Box 8"/>
          <p:cNvSpPr txBox="1">
            <a:spLocks noChangeArrowheads="1"/>
          </p:cNvSpPr>
          <p:nvPr/>
        </p:nvSpPr>
        <p:spPr bwMode="auto">
          <a:xfrm>
            <a:off x="1876425" y="2730501"/>
            <a:ext cx="1101584" cy="461665"/>
          </a:xfrm>
          <a:prstGeom prst="rect">
            <a:avLst/>
          </a:prstGeom>
          <a:noFill/>
          <a:ln w="9525">
            <a:noFill/>
            <a:miter lim="800000"/>
            <a:headEnd/>
            <a:tailEnd/>
          </a:ln>
          <a:effectLst/>
        </p:spPr>
        <p:txBody>
          <a:bodyPr wrap="none">
            <a:spAutoFit/>
          </a:bodyPr>
          <a:lstStyle/>
          <a:p>
            <a:r>
              <a:rPr lang="en-US" sz="2400" dirty="0"/>
              <a:t>b</a:t>
            </a:r>
            <a:r>
              <a:rPr lang="en-US" sz="2400" dirty="0">
                <a:sym typeface="Symbol" pitchFamily="18" charset="2"/>
              </a:rPr>
              <a:t></a:t>
            </a:r>
            <a:r>
              <a:rPr lang="en-US" sz="2000" dirty="0">
                <a:sym typeface="Symbol" pitchFamily="18" charset="2"/>
              </a:rPr>
              <a:t>{0,1}</a:t>
            </a:r>
          </a:p>
        </p:txBody>
      </p:sp>
      <p:sp>
        <p:nvSpPr>
          <p:cNvPr id="31753" name="Rectangle 9"/>
          <p:cNvSpPr>
            <a:spLocks noChangeArrowheads="1"/>
          </p:cNvSpPr>
          <p:nvPr/>
        </p:nvSpPr>
        <p:spPr bwMode="auto">
          <a:xfrm>
            <a:off x="6477000" y="3580606"/>
            <a:ext cx="1295400" cy="1428750"/>
          </a:xfrm>
          <a:prstGeom prst="rect">
            <a:avLst/>
          </a:prstGeom>
          <a:solidFill>
            <a:schemeClr val="accent1"/>
          </a:solidFill>
          <a:ln w="9525">
            <a:solidFill>
              <a:schemeClr val="tx1"/>
            </a:solidFill>
            <a:miter lim="800000"/>
            <a:headEnd/>
            <a:tailEnd/>
          </a:ln>
          <a:effectLst/>
        </p:spPr>
        <p:txBody>
          <a:bodyPr wrap="none"/>
          <a:lstStyle/>
          <a:p>
            <a:pPr algn="ctr"/>
            <a:r>
              <a:rPr lang="en-US"/>
              <a:t>Adv.  A</a:t>
            </a:r>
          </a:p>
        </p:txBody>
      </p:sp>
      <p:sp>
        <p:nvSpPr>
          <p:cNvPr id="31754" name="Text Box 10"/>
          <p:cNvSpPr txBox="1">
            <a:spLocks noChangeArrowheads="1"/>
          </p:cNvSpPr>
          <p:nvPr/>
        </p:nvSpPr>
        <p:spPr bwMode="auto">
          <a:xfrm>
            <a:off x="1600202" y="3934222"/>
            <a:ext cx="681597"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grpSp>
        <p:nvGrpSpPr>
          <p:cNvPr id="31755" name="Group 11"/>
          <p:cNvGrpSpPr>
            <a:grpSpLocks/>
          </p:cNvGrpSpPr>
          <p:nvPr/>
        </p:nvGrpSpPr>
        <p:grpSpPr bwMode="auto">
          <a:xfrm>
            <a:off x="2667000" y="3961606"/>
            <a:ext cx="3810000" cy="369095"/>
            <a:chOff x="1776" y="1892"/>
            <a:chExt cx="2400" cy="310"/>
          </a:xfrm>
        </p:grpSpPr>
        <p:sp>
          <p:nvSpPr>
            <p:cNvPr id="31756" name="Line 12"/>
            <p:cNvSpPr>
              <a:spLocks noChangeShapeType="1"/>
            </p:cNvSpPr>
            <p:nvPr/>
          </p:nvSpPr>
          <p:spPr bwMode="auto">
            <a:xfrm flipH="1">
              <a:off x="1776" y="2122"/>
              <a:ext cx="2400" cy="0"/>
            </a:xfrm>
            <a:prstGeom prst="line">
              <a:avLst/>
            </a:prstGeom>
            <a:noFill/>
            <a:ln w="9525">
              <a:solidFill>
                <a:schemeClr val="tx1"/>
              </a:solidFill>
              <a:round/>
              <a:headEnd/>
              <a:tailEnd type="triangle" w="med" len="med"/>
            </a:ln>
            <a:effectLst/>
          </p:spPr>
          <p:txBody>
            <a:bodyPr/>
            <a:lstStyle/>
            <a:p>
              <a:endParaRPr lang="en-US"/>
            </a:p>
          </p:txBody>
        </p:sp>
        <p:sp>
          <p:nvSpPr>
            <p:cNvPr id="31757" name="Text Box 13"/>
            <p:cNvSpPr txBox="1">
              <a:spLocks noChangeArrowheads="1"/>
            </p:cNvSpPr>
            <p:nvPr/>
          </p:nvSpPr>
          <p:spPr bwMode="auto">
            <a:xfrm>
              <a:off x="2016" y="1892"/>
              <a:ext cx="116" cy="310"/>
            </a:xfrm>
            <a:prstGeom prst="rect">
              <a:avLst/>
            </a:prstGeom>
            <a:noFill/>
            <a:ln w="9525">
              <a:noFill/>
              <a:miter lim="800000"/>
              <a:headEnd/>
              <a:tailEnd/>
            </a:ln>
            <a:effectLst/>
          </p:spPr>
          <p:txBody>
            <a:bodyPr wrap="none">
              <a:spAutoFit/>
            </a:bodyPr>
            <a:lstStyle/>
            <a:p>
              <a:endParaRPr lang="en-US">
                <a:sym typeface="Symbol" pitchFamily="18" charset="2"/>
              </a:endParaRPr>
            </a:p>
          </p:txBody>
        </p:sp>
      </p:grpSp>
      <p:sp>
        <p:nvSpPr>
          <p:cNvPr id="31759" name="Line 15"/>
          <p:cNvSpPr>
            <a:spLocks noChangeShapeType="1"/>
          </p:cNvSpPr>
          <p:nvPr/>
        </p:nvSpPr>
        <p:spPr bwMode="auto">
          <a:xfrm>
            <a:off x="2667000" y="4777185"/>
            <a:ext cx="3733800" cy="0"/>
          </a:xfrm>
          <a:prstGeom prst="line">
            <a:avLst/>
          </a:prstGeom>
          <a:noFill/>
          <a:ln w="9525">
            <a:solidFill>
              <a:schemeClr val="tx1"/>
            </a:solidFill>
            <a:round/>
            <a:headEnd/>
            <a:tailEnd type="triangle" w="med" len="med"/>
          </a:ln>
          <a:effectLst/>
        </p:spPr>
        <p:txBody>
          <a:bodyPr/>
          <a:lstStyle/>
          <a:p>
            <a:endParaRPr lang="en-US"/>
          </a:p>
        </p:txBody>
      </p:sp>
      <p:sp>
        <p:nvSpPr>
          <p:cNvPr id="31760" name="Text Box 16"/>
          <p:cNvSpPr txBox="1">
            <a:spLocks noChangeArrowheads="1"/>
          </p:cNvSpPr>
          <p:nvPr/>
        </p:nvSpPr>
        <p:spPr bwMode="auto">
          <a:xfrm>
            <a:off x="3352801" y="4330701"/>
            <a:ext cx="2274982" cy="461665"/>
          </a:xfrm>
          <a:prstGeom prst="rect">
            <a:avLst/>
          </a:prstGeom>
          <a:noFill/>
          <a:ln w="9525">
            <a:noFill/>
            <a:miter lim="800000"/>
            <a:headEnd/>
            <a:tailEnd/>
          </a:ln>
          <a:effectLst/>
        </p:spPr>
        <p:txBody>
          <a:bodyPr wrap="none">
            <a:spAutoFit/>
          </a:bodyPr>
          <a:lstStyle/>
          <a:p>
            <a:r>
              <a:rPr lang="en-US" sz="2000" dirty="0"/>
              <a:t>(c</a:t>
            </a:r>
            <a:r>
              <a:rPr lang="en-US" sz="2000" baseline="-25000" dirty="0"/>
              <a:t>1</a:t>
            </a:r>
            <a:r>
              <a:rPr lang="en-US" sz="2000" dirty="0"/>
              <a:t>,c</a:t>
            </a:r>
            <a:r>
              <a:rPr lang="en-US" sz="2000" baseline="-25000" dirty="0"/>
              <a:t>2</a:t>
            </a:r>
            <a:r>
              <a:rPr lang="en-US" sz="2000" dirty="0"/>
              <a:t>) </a:t>
            </a:r>
            <a:r>
              <a:rPr lang="en-US" sz="2000" dirty="0">
                <a:sym typeface="Symbol" pitchFamily="18" charset="2"/>
              </a:rPr>
              <a:t> </a:t>
            </a:r>
            <a:r>
              <a:rPr lang="en-US" sz="2000" dirty="0"/>
              <a:t>E(k, </a:t>
            </a:r>
            <a:r>
              <a:rPr lang="en-US" sz="2400" b="1" dirty="0" err="1"/>
              <a:t>m</a:t>
            </a:r>
            <a:r>
              <a:rPr lang="en-US" sz="2400" b="1" baseline="-25000" dirty="0" err="1"/>
              <a:t>b</a:t>
            </a:r>
            <a:r>
              <a:rPr lang="en-US" sz="2000" dirty="0"/>
              <a:t>)</a:t>
            </a:r>
          </a:p>
        </p:txBody>
      </p:sp>
      <p:sp>
        <p:nvSpPr>
          <p:cNvPr id="31762" name="Line 18"/>
          <p:cNvSpPr>
            <a:spLocks noChangeShapeType="1"/>
          </p:cNvSpPr>
          <p:nvPr/>
        </p:nvSpPr>
        <p:spPr bwMode="auto">
          <a:xfrm>
            <a:off x="7086600" y="5009356"/>
            <a:ext cx="0" cy="400050"/>
          </a:xfrm>
          <a:prstGeom prst="line">
            <a:avLst/>
          </a:prstGeom>
          <a:noFill/>
          <a:ln w="9525">
            <a:solidFill>
              <a:schemeClr val="tx1"/>
            </a:solidFill>
            <a:round/>
            <a:headEnd/>
            <a:tailEnd type="triangle" w="med" len="med"/>
          </a:ln>
          <a:effectLst/>
        </p:spPr>
        <p:txBody>
          <a:bodyPr/>
          <a:lstStyle/>
          <a:p>
            <a:endParaRPr lang="en-US"/>
          </a:p>
        </p:txBody>
      </p:sp>
      <p:sp>
        <p:nvSpPr>
          <p:cNvPr id="31764" name="Rectangle 20"/>
          <p:cNvSpPr>
            <a:spLocks noChangeArrowheads="1"/>
          </p:cNvSpPr>
          <p:nvPr/>
        </p:nvSpPr>
        <p:spPr bwMode="auto">
          <a:xfrm>
            <a:off x="609600" y="3187700"/>
            <a:ext cx="7924800" cy="1993106"/>
          </a:xfrm>
          <a:prstGeom prst="rect">
            <a:avLst/>
          </a:prstGeom>
          <a:noFill/>
          <a:ln w="38100">
            <a:solidFill>
              <a:schemeClr val="folHlink"/>
            </a:solidFill>
            <a:miter lim="800000"/>
            <a:headEnd/>
            <a:tailEnd/>
          </a:ln>
          <a:effectLst/>
        </p:spPr>
        <p:txBody>
          <a:bodyPr wrap="none" anchor="ctr"/>
          <a:lstStyle/>
          <a:p>
            <a:endParaRPr lang="en-US"/>
          </a:p>
        </p:txBody>
      </p:sp>
      <p:sp>
        <p:nvSpPr>
          <p:cNvPr id="31765" name="Text Box 21"/>
          <p:cNvSpPr txBox="1">
            <a:spLocks noChangeArrowheads="1"/>
          </p:cNvSpPr>
          <p:nvPr/>
        </p:nvSpPr>
        <p:spPr bwMode="auto">
          <a:xfrm>
            <a:off x="2743200" y="3423504"/>
            <a:ext cx="3600666" cy="830997"/>
          </a:xfrm>
          <a:prstGeom prst="rect">
            <a:avLst/>
          </a:prstGeom>
          <a:noFill/>
          <a:ln w="9525">
            <a:noFill/>
            <a:miter lim="800000"/>
            <a:headEnd/>
            <a:tailEnd/>
          </a:ln>
          <a:effectLst/>
        </p:spPr>
        <p:txBody>
          <a:bodyPr wrap="none">
            <a:spAutoFit/>
          </a:bodyPr>
          <a:lstStyle/>
          <a:p>
            <a:pPr lvl="1"/>
            <a:r>
              <a:rPr lang="en-US" sz="2400" dirty="0">
                <a:latin typeface="Courier New" pitchFamily="49" charset="0"/>
              </a:rPr>
              <a:t>m</a:t>
            </a:r>
            <a:r>
              <a:rPr lang="en-US" sz="2400" baseline="-25000" dirty="0">
                <a:latin typeface="Courier New" pitchFamily="49" charset="0"/>
              </a:rPr>
              <a:t>0</a:t>
            </a:r>
            <a:r>
              <a:rPr lang="en-US" sz="2000" dirty="0">
                <a:latin typeface="Courier New" pitchFamily="49" charset="0"/>
              </a:rPr>
              <a:t> = “Hello  World”</a:t>
            </a:r>
          </a:p>
          <a:p>
            <a:pPr lvl="1"/>
            <a:r>
              <a:rPr lang="en-US" sz="2400" dirty="0">
                <a:latin typeface="Courier New" pitchFamily="49" charset="0"/>
              </a:rPr>
              <a:t>m</a:t>
            </a:r>
            <a:r>
              <a:rPr lang="en-US" sz="2400" baseline="-25000" dirty="0">
                <a:latin typeface="Courier New" pitchFamily="49" charset="0"/>
              </a:rPr>
              <a:t>1</a:t>
            </a:r>
            <a:r>
              <a:rPr lang="en-US" sz="2400" dirty="0">
                <a:latin typeface="Courier New" pitchFamily="49" charset="0"/>
              </a:rPr>
              <a:t> </a:t>
            </a:r>
            <a:r>
              <a:rPr lang="en-US" sz="2000" dirty="0">
                <a:latin typeface="Courier New" pitchFamily="49" charset="0"/>
              </a:rPr>
              <a:t>= “Hello  Hello”</a:t>
            </a:r>
          </a:p>
        </p:txBody>
      </p:sp>
      <p:sp>
        <p:nvSpPr>
          <p:cNvPr id="31767" name="Text Box 23"/>
          <p:cNvSpPr txBox="1">
            <a:spLocks noChangeArrowheads="1"/>
          </p:cNvSpPr>
          <p:nvPr/>
        </p:nvSpPr>
        <p:spPr bwMode="auto">
          <a:xfrm>
            <a:off x="4985307" y="5391090"/>
            <a:ext cx="3978974" cy="400110"/>
          </a:xfrm>
          <a:prstGeom prst="rect">
            <a:avLst/>
          </a:prstGeom>
          <a:noFill/>
          <a:ln w="9525">
            <a:solidFill>
              <a:schemeClr val="tx1"/>
            </a:solidFill>
            <a:miter lim="800000"/>
            <a:headEnd/>
            <a:tailEnd/>
          </a:ln>
          <a:effectLst/>
        </p:spPr>
        <p:txBody>
          <a:bodyPr wrap="none">
            <a:spAutoFit/>
          </a:bodyPr>
          <a:lstStyle/>
          <a:p>
            <a:r>
              <a:rPr lang="en-US" sz="2000" b="1" dirty="0"/>
              <a:t>If  c</a:t>
            </a:r>
            <a:r>
              <a:rPr lang="en-US" sz="2000" b="1" baseline="-25000" dirty="0"/>
              <a:t>1</a:t>
            </a:r>
            <a:r>
              <a:rPr lang="en-US" sz="2000" b="1" dirty="0"/>
              <a:t>=c</a:t>
            </a:r>
            <a:r>
              <a:rPr lang="en-US" sz="2000" b="1" baseline="-25000" dirty="0"/>
              <a:t>2</a:t>
            </a:r>
            <a:r>
              <a:rPr lang="en-US" sz="2000" b="1" dirty="0"/>
              <a:t> output 0,  else output 1</a:t>
            </a:r>
          </a:p>
        </p:txBody>
      </p:sp>
      <p:sp>
        <p:nvSpPr>
          <p:cNvPr id="31768" name="Text Box 24"/>
          <p:cNvSpPr txBox="1">
            <a:spLocks noChangeArrowheads="1"/>
          </p:cNvSpPr>
          <p:nvPr/>
        </p:nvSpPr>
        <p:spPr bwMode="auto">
          <a:xfrm>
            <a:off x="550864" y="5543551"/>
            <a:ext cx="3711914" cy="461665"/>
          </a:xfrm>
          <a:prstGeom prst="rect">
            <a:avLst/>
          </a:prstGeom>
          <a:noFill/>
          <a:ln w="9525">
            <a:noFill/>
            <a:miter lim="800000"/>
            <a:headEnd/>
            <a:tailEnd/>
          </a:ln>
          <a:effectLst/>
        </p:spPr>
        <p:txBody>
          <a:bodyPr wrap="none">
            <a:spAutoFit/>
          </a:bodyPr>
          <a:lstStyle/>
          <a:p>
            <a:r>
              <a:rPr lang="en-US" sz="2400" dirty="0"/>
              <a:t>Then  </a:t>
            </a:r>
            <a:r>
              <a:rPr lang="en-US" sz="2400" dirty="0" err="1">
                <a:solidFill>
                  <a:srgbClr val="0000FF"/>
                </a:solidFill>
              </a:rPr>
              <a:t>Adv</a:t>
            </a:r>
            <a:r>
              <a:rPr lang="en-US" sz="2400" baseline="-25000" dirty="0" err="1">
                <a:solidFill>
                  <a:srgbClr val="0000FF"/>
                </a:solidFill>
              </a:rPr>
              <a:t>SS</a:t>
            </a:r>
            <a:r>
              <a:rPr lang="en-US" sz="2400" dirty="0">
                <a:solidFill>
                  <a:srgbClr val="0000FF"/>
                </a:solidFill>
              </a:rPr>
              <a:t> [A, ECB] = 1 </a:t>
            </a:r>
          </a:p>
        </p:txBody>
      </p:sp>
      <p:sp>
        <p:nvSpPr>
          <p:cNvPr id="2" name="Rectangle 1"/>
          <p:cNvSpPr/>
          <p:nvPr/>
        </p:nvSpPr>
        <p:spPr>
          <a:xfrm>
            <a:off x="3571743" y="5486400"/>
            <a:ext cx="609600" cy="5143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991163553"/>
      </p:ext>
    </p:extLst>
  </p:cSld>
  <p:clrMapOvr>
    <a:masterClrMapping/>
  </p:clrMapOvr>
  <mc:AlternateContent xmlns:mc="http://schemas.openxmlformats.org/markup-compatibility/2006" xmlns:p14="http://schemas.microsoft.com/office/powerpoint/2010/main">
    <mc:Choice Requires="p14">
      <p:transition spd="med" p14:dur="700" advTm="72734">
        <p:fade/>
      </p:transition>
    </mc:Choice>
    <mc:Fallback xmlns="">
      <p:transition spd="med" advTm="7273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7" grpId="0" animBg="1"/>
      <p:bldP spid="31768" grpId="0"/>
      <p:bldP spid="2" grpId="0" animBg="1"/>
      <p:bldP spid="2"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Semantic Security for many-time key</a:t>
            </a:r>
          </a:p>
        </p:txBody>
      </p:sp>
      <p:sp>
        <p:nvSpPr>
          <p:cNvPr id="3" name="Content Placeholder 2"/>
          <p:cNvSpPr>
            <a:spLocks noGrp="1"/>
          </p:cNvSpPr>
          <p:nvPr>
            <p:ph idx="1"/>
          </p:nvPr>
        </p:nvSpPr>
        <p:spPr>
          <a:xfrm>
            <a:off x="296214" y="1905000"/>
            <a:ext cx="8695386" cy="4095750"/>
          </a:xfrm>
        </p:spPr>
        <p:txBody>
          <a:bodyPr>
            <a:normAutofit/>
          </a:bodyPr>
          <a:lstStyle/>
          <a:p>
            <a:pPr marL="0" indent="0">
              <a:buNone/>
            </a:pPr>
            <a:r>
              <a:rPr lang="en-US" dirty="0"/>
              <a:t>Key used more than once  </a:t>
            </a:r>
          </a:p>
          <a:p>
            <a:pPr marL="0" indent="0">
              <a:buNone/>
            </a:pPr>
            <a:r>
              <a:rPr lang="en-US" dirty="0"/>
              <a:t>		⇒  adv. sees many CTs with same key</a:t>
            </a:r>
          </a:p>
          <a:p>
            <a:pPr marL="0" indent="0">
              <a:buNone/>
            </a:pPr>
            <a:endParaRPr lang="en-US" dirty="0"/>
          </a:p>
          <a:p>
            <a:pPr marL="0" indent="0">
              <a:buNone/>
            </a:pPr>
            <a:r>
              <a:rPr lang="en-US" b="1" dirty="0"/>
              <a:t>Adversary’s power: </a:t>
            </a:r>
            <a:r>
              <a:rPr lang="en-US" b="1" dirty="0">
                <a:solidFill>
                  <a:srgbClr val="C00000"/>
                </a:solidFill>
              </a:rPr>
              <a:t>chosen-plaintext attack (CPA)</a:t>
            </a:r>
          </a:p>
          <a:p>
            <a:r>
              <a:rPr lang="en-US" dirty="0"/>
              <a:t>Can obtain the encryption of arbitrary messages of his choice (conservative modeling of real life)</a:t>
            </a:r>
          </a:p>
          <a:p>
            <a:pPr marL="0" indent="0">
              <a:buNone/>
            </a:pPr>
            <a:endParaRPr lang="en-US" dirty="0"/>
          </a:p>
          <a:p>
            <a:pPr marL="0" indent="0">
              <a:buNone/>
            </a:pPr>
            <a:r>
              <a:rPr lang="en-US" b="1" dirty="0"/>
              <a:t>Adversary’s goal</a:t>
            </a:r>
            <a:r>
              <a:rPr lang="en-US" dirty="0"/>
              <a:t>:    Break sematic security</a:t>
            </a:r>
          </a:p>
        </p:txBody>
      </p:sp>
    </p:spTree>
    <p:extLst>
      <p:ext uri="{BB962C8B-B14F-4D97-AF65-F5344CB8AC3E}">
        <p14:creationId xmlns:p14="http://schemas.microsoft.com/office/powerpoint/2010/main" val="995663580"/>
      </p:ext>
    </p:extLst>
  </p:cSld>
  <p:clrMapOvr>
    <a:masterClrMapping/>
  </p:clrMapOvr>
  <mc:AlternateContent xmlns:mc="http://schemas.openxmlformats.org/markup-compatibility/2006" xmlns:p14="http://schemas.microsoft.com/office/powerpoint/2010/main">
    <mc:Choice Requires="p14">
      <p:transition spd="med" p14:dur="700" advTm="142139">
        <p:fade/>
      </p:transition>
    </mc:Choice>
    <mc:Fallback xmlns="">
      <p:transition spd="med" advTm="142139">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762000"/>
            <a:ext cx="8382000" cy="628650"/>
          </a:xfrm>
        </p:spPr>
        <p:txBody>
          <a:bodyPr>
            <a:normAutofit fontScale="90000"/>
          </a:bodyPr>
          <a:lstStyle/>
          <a:p>
            <a:r>
              <a:rPr lang="en-US" dirty="0"/>
              <a:t>Semantic Security for many-time key   </a:t>
            </a:r>
            <a:br>
              <a:rPr lang="en-US" dirty="0"/>
            </a:br>
            <a:r>
              <a:rPr lang="en-US" sz="2700" dirty="0"/>
              <a:t>(CPA security)</a:t>
            </a:r>
          </a:p>
        </p:txBody>
      </p:sp>
      <p:sp>
        <p:nvSpPr>
          <p:cNvPr id="15363" name="Rectangle 3"/>
          <p:cNvSpPr>
            <a:spLocks noGrp="1" noChangeArrowheads="1"/>
          </p:cNvSpPr>
          <p:nvPr>
            <p:ph type="body" idx="1"/>
          </p:nvPr>
        </p:nvSpPr>
        <p:spPr>
          <a:xfrm>
            <a:off x="348528" y="1665668"/>
            <a:ext cx="8686800" cy="4476750"/>
          </a:xfrm>
        </p:spPr>
        <p:txBody>
          <a:bodyPr>
            <a:noAutofit/>
          </a:bodyPr>
          <a:lstStyle/>
          <a:p>
            <a:pPr marL="0" indent="0">
              <a:lnSpc>
                <a:spcPct val="90000"/>
              </a:lnSpc>
              <a:buNone/>
            </a:pPr>
            <a:r>
              <a:rPr lang="en-US" sz="2000" dirty="0">
                <a:latin typeface="Castellar" pitchFamily="18" charset="0"/>
              </a:rPr>
              <a:t>E </a:t>
            </a:r>
            <a:r>
              <a:rPr lang="en-US" sz="2000" dirty="0"/>
              <a:t>= (E,D)   a cipher defined over  (K,M,C)</a:t>
            </a:r>
            <a:r>
              <a:rPr lang="en-US" sz="2000" dirty="0">
                <a:latin typeface="Castellar" pitchFamily="18" charset="0"/>
              </a:rPr>
              <a:t>.    </a:t>
            </a:r>
            <a:r>
              <a:rPr lang="en-US" sz="2000" dirty="0"/>
              <a:t>For   b=0,1   define EXP(b)  as:</a:t>
            </a:r>
            <a:endParaRPr lang="en-US" sz="1600" dirty="0"/>
          </a:p>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spcBef>
                <a:spcPct val="100000"/>
              </a:spcBef>
            </a:pPr>
            <a:endParaRPr lang="en-US" sz="2000" dirty="0"/>
          </a:p>
          <a:p>
            <a:pPr marL="0" indent="0">
              <a:lnSpc>
                <a:spcPct val="90000"/>
              </a:lnSpc>
              <a:spcBef>
                <a:spcPts val="5032"/>
              </a:spcBef>
              <a:buNone/>
            </a:pPr>
            <a:r>
              <a:rPr lang="en-US" sz="2000" dirty="0"/>
              <a:t>Def: </a:t>
            </a:r>
            <a:r>
              <a:rPr lang="en-US" sz="2000" dirty="0">
                <a:latin typeface="Castellar" pitchFamily="18" charset="0"/>
              </a:rPr>
              <a:t>E</a:t>
            </a:r>
            <a:r>
              <a:rPr lang="en-US" sz="2000" dirty="0"/>
              <a:t> is sem. sec. under CPA if for all “efficient”  A:</a:t>
            </a:r>
            <a:br>
              <a:rPr lang="en-US" sz="2000" dirty="0"/>
            </a:br>
            <a:r>
              <a:rPr lang="en-US" sz="2000" dirty="0"/>
              <a:t>	</a:t>
            </a:r>
            <a:r>
              <a:rPr lang="en-US" sz="2000" dirty="0" err="1">
                <a:solidFill>
                  <a:schemeClr val="accent2"/>
                </a:solidFill>
              </a:rPr>
              <a:t>Adv</a:t>
            </a:r>
            <a:r>
              <a:rPr lang="en-US" sz="2000" baseline="-25000" dirty="0" err="1">
                <a:solidFill>
                  <a:schemeClr val="accent2"/>
                </a:solidFill>
              </a:rPr>
              <a:t>CPA</a:t>
            </a:r>
            <a:r>
              <a:rPr lang="en-US" sz="2000" dirty="0">
                <a:solidFill>
                  <a:schemeClr val="accent2"/>
                </a:solidFill>
              </a:rPr>
              <a:t> [A,</a:t>
            </a:r>
            <a:r>
              <a:rPr lang="en-US" sz="2000" dirty="0">
                <a:latin typeface="Castellar" pitchFamily="18" charset="0"/>
              </a:rPr>
              <a:t>E</a:t>
            </a:r>
            <a:r>
              <a:rPr lang="en-US" sz="2000" dirty="0">
                <a:solidFill>
                  <a:schemeClr val="accent2"/>
                </a:solidFill>
              </a:rPr>
              <a:t>]  =  </a:t>
            </a:r>
            <a:r>
              <a:rPr lang="en-US" dirty="0">
                <a:solidFill>
                  <a:schemeClr val="accent2"/>
                </a:solidFill>
              </a:rPr>
              <a:t>|</a:t>
            </a:r>
            <a:r>
              <a:rPr lang="en-US" sz="2000" dirty="0" err="1">
                <a:solidFill>
                  <a:schemeClr val="accent2"/>
                </a:solidFill>
              </a:rPr>
              <a:t>Pr</a:t>
            </a:r>
            <a:r>
              <a:rPr lang="en-US" sz="2000" dirty="0">
                <a:solidFill>
                  <a:schemeClr val="accent2"/>
                </a:solidFill>
              </a:rPr>
              <a:t>[EXP(0)=1] – </a:t>
            </a:r>
            <a:r>
              <a:rPr lang="en-US" sz="2000" dirty="0" err="1">
                <a:solidFill>
                  <a:schemeClr val="accent2"/>
                </a:solidFill>
              </a:rPr>
              <a:t>Pr</a:t>
            </a:r>
            <a:r>
              <a:rPr lang="en-US" sz="2000" dirty="0">
                <a:solidFill>
                  <a:schemeClr val="accent2"/>
                </a:solidFill>
              </a:rPr>
              <a:t>[EXP(1)=1] </a:t>
            </a:r>
            <a:r>
              <a:rPr lang="en-US" dirty="0">
                <a:solidFill>
                  <a:schemeClr val="accent2"/>
                </a:solidFill>
              </a:rPr>
              <a:t>|    </a:t>
            </a:r>
            <a:r>
              <a:rPr lang="en-US" sz="2000" dirty="0"/>
              <a:t>is “negligible.”</a:t>
            </a:r>
          </a:p>
        </p:txBody>
      </p:sp>
      <p:sp>
        <p:nvSpPr>
          <p:cNvPr id="15364" name="Rectangle 4"/>
          <p:cNvSpPr>
            <a:spLocks noChangeArrowheads="1"/>
          </p:cNvSpPr>
          <p:nvPr/>
        </p:nvSpPr>
        <p:spPr bwMode="auto">
          <a:xfrm>
            <a:off x="1295400" y="2438400"/>
            <a:ext cx="1295400" cy="16764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15365" name="Line 5"/>
          <p:cNvSpPr>
            <a:spLocks noChangeShapeType="1"/>
          </p:cNvSpPr>
          <p:nvPr/>
        </p:nvSpPr>
        <p:spPr bwMode="auto">
          <a:xfrm flipV="1">
            <a:off x="76200" y="2735759"/>
            <a:ext cx="1219200" cy="19050"/>
          </a:xfrm>
          <a:prstGeom prst="line">
            <a:avLst/>
          </a:prstGeom>
          <a:noFill/>
          <a:ln w="9525">
            <a:solidFill>
              <a:schemeClr val="tx1"/>
            </a:solidFill>
            <a:round/>
            <a:headEnd/>
            <a:tailEnd type="triangle" w="med" len="med"/>
          </a:ln>
          <a:effectLst/>
        </p:spPr>
        <p:txBody>
          <a:bodyPr/>
          <a:lstStyle/>
          <a:p>
            <a:endParaRPr lang="en-US"/>
          </a:p>
        </p:txBody>
      </p:sp>
      <p:sp>
        <p:nvSpPr>
          <p:cNvPr id="15366" name="Text Box 6"/>
          <p:cNvSpPr txBox="1">
            <a:spLocks noChangeArrowheads="1"/>
          </p:cNvSpPr>
          <p:nvPr/>
        </p:nvSpPr>
        <p:spPr bwMode="auto">
          <a:xfrm>
            <a:off x="76200" y="2369345"/>
            <a:ext cx="356188" cy="461665"/>
          </a:xfrm>
          <a:prstGeom prst="rect">
            <a:avLst/>
          </a:prstGeom>
          <a:noFill/>
          <a:ln w="9525">
            <a:noFill/>
            <a:miter lim="800000"/>
            <a:headEnd/>
            <a:tailEnd/>
          </a:ln>
          <a:effectLst/>
        </p:spPr>
        <p:txBody>
          <a:bodyPr wrap="none">
            <a:spAutoFit/>
          </a:bodyPr>
          <a:lstStyle/>
          <a:p>
            <a:r>
              <a:rPr lang="en-US" sz="2400" dirty="0"/>
              <a:t>b</a:t>
            </a:r>
          </a:p>
        </p:txBody>
      </p:sp>
      <p:sp>
        <p:nvSpPr>
          <p:cNvPr id="15367" name="Rectangle 7"/>
          <p:cNvSpPr>
            <a:spLocks noChangeArrowheads="1"/>
          </p:cNvSpPr>
          <p:nvPr/>
        </p:nvSpPr>
        <p:spPr bwMode="auto">
          <a:xfrm>
            <a:off x="6477000" y="2438400"/>
            <a:ext cx="1295400" cy="1676400"/>
          </a:xfrm>
          <a:prstGeom prst="rect">
            <a:avLst/>
          </a:prstGeom>
          <a:solidFill>
            <a:schemeClr val="accent1"/>
          </a:solidFill>
          <a:ln w="9525">
            <a:solidFill>
              <a:schemeClr val="tx1"/>
            </a:solidFill>
            <a:miter lim="800000"/>
            <a:headEnd/>
            <a:tailEnd/>
          </a:ln>
          <a:effectLst/>
        </p:spPr>
        <p:txBody>
          <a:bodyPr wrap="none"/>
          <a:lstStyle/>
          <a:p>
            <a:pPr algn="ctr"/>
            <a:r>
              <a:rPr lang="en-US"/>
              <a:t>Adv.</a:t>
            </a:r>
          </a:p>
        </p:txBody>
      </p:sp>
      <p:sp>
        <p:nvSpPr>
          <p:cNvPr id="15368" name="Text Box 8"/>
          <p:cNvSpPr txBox="1">
            <a:spLocks noChangeArrowheads="1"/>
          </p:cNvSpPr>
          <p:nvPr/>
        </p:nvSpPr>
        <p:spPr bwMode="auto">
          <a:xfrm>
            <a:off x="1600202" y="2792016"/>
            <a:ext cx="681597"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grpSp>
        <p:nvGrpSpPr>
          <p:cNvPr id="3" name="Group 2"/>
          <p:cNvGrpSpPr/>
          <p:nvPr/>
        </p:nvGrpSpPr>
        <p:grpSpPr>
          <a:xfrm>
            <a:off x="7772400" y="3576936"/>
            <a:ext cx="1353922" cy="461665"/>
            <a:chOff x="7772400" y="2647950"/>
            <a:chExt cx="1353922" cy="461665"/>
          </a:xfrm>
        </p:grpSpPr>
        <p:sp>
          <p:nvSpPr>
            <p:cNvPr id="15374" name="Line 14"/>
            <p:cNvSpPr>
              <a:spLocks noChangeShapeType="1"/>
            </p:cNvSpPr>
            <p:nvPr/>
          </p:nvSpPr>
          <p:spPr bwMode="auto">
            <a:xfrm flipV="1">
              <a:off x="7772400" y="3105150"/>
              <a:ext cx="1066800" cy="0"/>
            </a:xfrm>
            <a:prstGeom prst="line">
              <a:avLst/>
            </a:prstGeom>
            <a:noFill/>
            <a:ln w="9525">
              <a:solidFill>
                <a:schemeClr val="tx1"/>
              </a:solidFill>
              <a:round/>
              <a:headEnd/>
              <a:tailEnd type="triangle" w="med" len="med"/>
            </a:ln>
            <a:effectLst/>
          </p:spPr>
          <p:txBody>
            <a:bodyPr/>
            <a:lstStyle/>
            <a:p>
              <a:endParaRPr lang="en-US"/>
            </a:p>
          </p:txBody>
        </p:sp>
        <p:sp>
          <p:nvSpPr>
            <p:cNvPr id="15375" name="Text Box 15"/>
            <p:cNvSpPr txBox="1">
              <a:spLocks noChangeArrowheads="1"/>
            </p:cNvSpPr>
            <p:nvPr/>
          </p:nvSpPr>
          <p:spPr bwMode="auto">
            <a:xfrm>
              <a:off x="7848600" y="2647950"/>
              <a:ext cx="1277722" cy="461665"/>
            </a:xfrm>
            <a:prstGeom prst="rect">
              <a:avLst/>
            </a:prstGeom>
            <a:noFill/>
            <a:ln w="9525">
              <a:noFill/>
              <a:miter lim="800000"/>
              <a:headEnd/>
              <a:tailEnd/>
            </a:ln>
            <a:effectLst/>
          </p:spPr>
          <p:txBody>
            <a:bodyPr wrap="none">
              <a:spAutoFit/>
            </a:bodyPr>
            <a:lstStyle/>
            <a:p>
              <a:r>
                <a:rPr lang="en-US" sz="2400" dirty="0"/>
                <a:t>b’ </a:t>
              </a:r>
              <a:r>
                <a:rPr lang="en-US" sz="2000" dirty="0">
                  <a:sym typeface="Symbol" pitchFamily="18" charset="2"/>
                </a:rPr>
                <a:t> {0,1}</a:t>
              </a:r>
              <a:endParaRPr lang="en-US" sz="2000" dirty="0"/>
            </a:p>
          </p:txBody>
        </p:sp>
      </p:grpSp>
      <p:sp>
        <p:nvSpPr>
          <p:cNvPr id="15376" name="Rectangle 16"/>
          <p:cNvSpPr>
            <a:spLocks noChangeArrowheads="1"/>
          </p:cNvSpPr>
          <p:nvPr/>
        </p:nvSpPr>
        <p:spPr bwMode="auto">
          <a:xfrm>
            <a:off x="609600" y="2133600"/>
            <a:ext cx="7924800" cy="2133600"/>
          </a:xfrm>
          <a:prstGeom prst="rect">
            <a:avLst/>
          </a:prstGeom>
          <a:noFill/>
          <a:ln w="38100">
            <a:solidFill>
              <a:schemeClr val="folHlink"/>
            </a:solidFill>
            <a:miter lim="800000"/>
            <a:headEnd/>
            <a:tailEnd/>
          </a:ln>
          <a:effectLst/>
        </p:spPr>
        <p:txBody>
          <a:bodyPr wrap="none" anchor="ctr"/>
          <a:lstStyle/>
          <a:p>
            <a:endParaRPr lang="en-US"/>
          </a:p>
        </p:txBody>
      </p:sp>
      <p:grpSp>
        <p:nvGrpSpPr>
          <p:cNvPr id="7" name="Group 6"/>
          <p:cNvGrpSpPr/>
          <p:nvPr/>
        </p:nvGrpSpPr>
        <p:grpSpPr>
          <a:xfrm>
            <a:off x="2667000" y="2743200"/>
            <a:ext cx="3810000" cy="400110"/>
            <a:chOff x="2667000" y="2376632"/>
            <a:chExt cx="3810000" cy="400110"/>
          </a:xfrm>
        </p:grpSpPr>
        <p:sp>
          <p:nvSpPr>
            <p:cNvPr id="31" name="Line 9"/>
            <p:cNvSpPr>
              <a:spLocks noChangeShapeType="1"/>
            </p:cNvSpPr>
            <p:nvPr/>
          </p:nvSpPr>
          <p:spPr bwMode="auto">
            <a:xfrm flipH="1">
              <a:off x="2667000" y="2771772"/>
              <a:ext cx="3810000" cy="0"/>
            </a:xfrm>
            <a:prstGeom prst="line">
              <a:avLst/>
            </a:prstGeom>
            <a:noFill/>
            <a:ln w="9525">
              <a:solidFill>
                <a:schemeClr val="tx1"/>
              </a:solidFill>
              <a:round/>
              <a:headEnd/>
              <a:tailEnd type="triangle" w="med" len="med"/>
            </a:ln>
            <a:effectLst/>
          </p:spPr>
          <p:txBody>
            <a:bodyPr/>
            <a:lstStyle/>
            <a:p>
              <a:endParaRPr lang="en-US"/>
            </a:p>
          </p:txBody>
        </p:sp>
        <p:sp>
          <p:nvSpPr>
            <p:cNvPr id="32" name="Text Box 10"/>
            <p:cNvSpPr txBox="1">
              <a:spLocks noChangeArrowheads="1"/>
            </p:cNvSpPr>
            <p:nvPr/>
          </p:nvSpPr>
          <p:spPr bwMode="auto">
            <a:xfrm>
              <a:off x="3048000" y="2376632"/>
              <a:ext cx="3287857" cy="400110"/>
            </a:xfrm>
            <a:prstGeom prst="rect">
              <a:avLst/>
            </a:prstGeom>
            <a:noFill/>
            <a:ln w="9525">
              <a:noFill/>
              <a:miter lim="800000"/>
              <a:headEnd/>
              <a:tailEnd/>
            </a:ln>
            <a:effectLst/>
          </p:spPr>
          <p:txBody>
            <a:bodyPr wrap="none">
              <a:spAutoFit/>
            </a:bodyPr>
            <a:lstStyle/>
            <a:p>
              <a:r>
                <a:rPr lang="en-US" sz="2000" dirty="0"/>
                <a:t>m</a:t>
              </a:r>
              <a:r>
                <a:rPr lang="en-US" sz="2000" baseline="-25000" dirty="0"/>
                <a:t>i,0</a:t>
              </a:r>
              <a:r>
                <a:rPr lang="en-US" sz="2000" dirty="0"/>
                <a:t> , m</a:t>
              </a:r>
              <a:r>
                <a:rPr lang="en-US" sz="2000" baseline="-25000" dirty="0"/>
                <a:t>i,1  </a:t>
              </a:r>
              <a:r>
                <a:rPr lang="en-US" dirty="0">
                  <a:sym typeface="Symbol" pitchFamily="18" charset="2"/>
                </a:rPr>
                <a:t> M :    |m</a:t>
              </a:r>
              <a:r>
                <a:rPr lang="en-US" baseline="-25000" dirty="0">
                  <a:sym typeface="Symbol" pitchFamily="18" charset="2"/>
                </a:rPr>
                <a:t>i,0</a:t>
              </a:r>
              <a:r>
                <a:rPr lang="en-US" dirty="0">
                  <a:sym typeface="Symbol" pitchFamily="18" charset="2"/>
                </a:rPr>
                <a:t>| = |m</a:t>
              </a:r>
              <a:r>
                <a:rPr lang="en-US" baseline="-25000" dirty="0">
                  <a:sym typeface="Symbol" pitchFamily="18" charset="2"/>
                </a:rPr>
                <a:t>i,1</a:t>
              </a:r>
              <a:r>
                <a:rPr lang="en-US" dirty="0">
                  <a:sym typeface="Symbol" pitchFamily="18" charset="2"/>
                </a:rPr>
                <a:t>|</a:t>
              </a:r>
            </a:p>
          </p:txBody>
        </p:sp>
      </p:grpSp>
      <p:grpSp>
        <p:nvGrpSpPr>
          <p:cNvPr id="33" name="Group 11"/>
          <p:cNvGrpSpPr>
            <a:grpSpLocks/>
          </p:cNvGrpSpPr>
          <p:nvPr/>
        </p:nvGrpSpPr>
        <p:grpSpPr bwMode="auto">
          <a:xfrm>
            <a:off x="2667000" y="3333750"/>
            <a:ext cx="3733800" cy="400050"/>
            <a:chOff x="1776" y="2194"/>
            <a:chExt cx="2352" cy="336"/>
          </a:xfrm>
        </p:grpSpPr>
        <p:sp>
          <p:nvSpPr>
            <p:cNvPr id="34" name="Line 12"/>
            <p:cNvSpPr>
              <a:spLocks noChangeShapeType="1"/>
            </p:cNvSpPr>
            <p:nvPr/>
          </p:nvSpPr>
          <p:spPr bwMode="auto">
            <a:xfrm>
              <a:off x="1776" y="2274"/>
              <a:ext cx="2352" cy="0"/>
            </a:xfrm>
            <a:prstGeom prst="line">
              <a:avLst/>
            </a:prstGeom>
            <a:noFill/>
            <a:ln w="9525">
              <a:solidFill>
                <a:schemeClr val="tx1"/>
              </a:solidFill>
              <a:round/>
              <a:headEnd/>
              <a:tailEnd type="triangle" w="med" len="med"/>
            </a:ln>
            <a:effectLst/>
          </p:spPr>
          <p:txBody>
            <a:bodyPr/>
            <a:lstStyle/>
            <a:p>
              <a:endParaRPr lang="en-US"/>
            </a:p>
          </p:txBody>
        </p:sp>
        <p:sp>
          <p:nvSpPr>
            <p:cNvPr id="35" name="Text Box 13"/>
            <p:cNvSpPr txBox="1">
              <a:spLocks noChangeArrowheads="1"/>
            </p:cNvSpPr>
            <p:nvPr/>
          </p:nvSpPr>
          <p:spPr bwMode="auto">
            <a:xfrm>
              <a:off x="2440" y="2194"/>
              <a:ext cx="1071" cy="336"/>
            </a:xfrm>
            <a:prstGeom prst="rect">
              <a:avLst/>
            </a:prstGeom>
            <a:noFill/>
            <a:ln w="9525">
              <a:noFill/>
              <a:miter lim="800000"/>
              <a:headEnd/>
              <a:tailEnd/>
            </a:ln>
            <a:effectLst/>
          </p:spPr>
          <p:txBody>
            <a:bodyPr wrap="none">
              <a:spAutoFit/>
            </a:bodyPr>
            <a:lstStyle/>
            <a:p>
              <a:r>
                <a:rPr lang="en-US" sz="2000" dirty="0"/>
                <a:t>c</a:t>
              </a:r>
              <a:r>
                <a:rPr lang="en-US" sz="2000" baseline="-25000" dirty="0"/>
                <a:t>i</a:t>
              </a:r>
              <a:r>
                <a:rPr lang="en-US" sz="2000" dirty="0"/>
                <a:t> </a:t>
              </a:r>
              <a:r>
                <a:rPr lang="en-US" dirty="0">
                  <a:sym typeface="Symbol" pitchFamily="18" charset="2"/>
                </a:rPr>
                <a:t> </a:t>
              </a:r>
              <a:r>
                <a:rPr lang="en-US" dirty="0"/>
                <a:t>E(k,</a:t>
              </a:r>
              <a:r>
                <a:rPr lang="en-US" sz="2000" b="1" dirty="0"/>
                <a:t> </a:t>
              </a:r>
              <a:r>
                <a:rPr lang="en-US" sz="2000" b="1" dirty="0" err="1"/>
                <a:t>m</a:t>
              </a:r>
              <a:r>
                <a:rPr lang="en-US" sz="2000" b="1" baseline="-25000" dirty="0" err="1"/>
                <a:t>i,b</a:t>
              </a:r>
              <a:r>
                <a:rPr lang="en-US" dirty="0"/>
                <a:t>)</a:t>
              </a:r>
            </a:p>
          </p:txBody>
        </p:sp>
      </p:grpSp>
      <p:sp>
        <p:nvSpPr>
          <p:cNvPr id="5" name="TextBox 4"/>
          <p:cNvSpPr txBox="1"/>
          <p:nvPr/>
        </p:nvSpPr>
        <p:spPr>
          <a:xfrm>
            <a:off x="1371601" y="4267201"/>
            <a:ext cx="7861063" cy="461665"/>
          </a:xfrm>
          <a:prstGeom prst="rect">
            <a:avLst/>
          </a:prstGeom>
          <a:noFill/>
        </p:spPr>
        <p:txBody>
          <a:bodyPr wrap="none" rtlCol="0">
            <a:spAutoFit/>
          </a:bodyPr>
          <a:lstStyle/>
          <a:p>
            <a:r>
              <a:rPr lang="en-US" sz="2400" dirty="0"/>
              <a:t>if adv. wants  c = E(k, m)  it queries with  m</a:t>
            </a:r>
            <a:r>
              <a:rPr lang="en-US" sz="2400" baseline="-25000" dirty="0"/>
              <a:t>j,0</a:t>
            </a:r>
            <a:r>
              <a:rPr lang="en-US" sz="2400" dirty="0"/>
              <a:t>= m</a:t>
            </a:r>
            <a:r>
              <a:rPr lang="en-US" sz="2400" baseline="-25000" dirty="0"/>
              <a:t>j,1</a:t>
            </a:r>
            <a:r>
              <a:rPr lang="en-US" sz="2400" dirty="0"/>
              <a:t>=m</a:t>
            </a:r>
            <a:r>
              <a:rPr lang="en-US" sz="2400" baseline="-25000" dirty="0"/>
              <a:t> </a:t>
            </a:r>
            <a:r>
              <a:rPr lang="en-US" sz="2400" dirty="0"/>
              <a:t>  </a:t>
            </a:r>
            <a:r>
              <a:rPr lang="en-US" sz="2400" baseline="-25000" dirty="0"/>
              <a:t> </a:t>
            </a:r>
            <a:r>
              <a:rPr lang="en-US" sz="2400" dirty="0"/>
              <a:t>  </a:t>
            </a:r>
            <a:endParaRPr lang="en-US" sz="2400" baseline="-25000" dirty="0"/>
          </a:p>
        </p:txBody>
      </p:sp>
      <p:sp>
        <p:nvSpPr>
          <p:cNvPr id="27" name="TextBox 26"/>
          <p:cNvSpPr txBox="1"/>
          <p:nvPr/>
        </p:nvSpPr>
        <p:spPr>
          <a:xfrm>
            <a:off x="2895600" y="2286000"/>
            <a:ext cx="1654620" cy="400110"/>
          </a:xfrm>
          <a:prstGeom prst="rect">
            <a:avLst/>
          </a:prstGeom>
          <a:noFill/>
        </p:spPr>
        <p:txBody>
          <a:bodyPr wrap="none" rtlCol="0">
            <a:spAutoFit/>
          </a:bodyPr>
          <a:lstStyle/>
          <a:p>
            <a:r>
              <a:rPr lang="en-US" sz="2000" dirty="0"/>
              <a:t>for </a:t>
            </a:r>
            <a:r>
              <a:rPr lang="en-US" sz="2000" dirty="0" err="1"/>
              <a:t>i</a:t>
            </a:r>
            <a:r>
              <a:rPr lang="en-US" sz="2000" dirty="0"/>
              <a:t>=1,…,q:  </a:t>
            </a:r>
          </a:p>
        </p:txBody>
      </p:sp>
    </p:spTree>
    <p:custDataLst>
      <p:tags r:id="rId1"/>
    </p:custDataLst>
    <p:extLst>
      <p:ext uri="{BB962C8B-B14F-4D97-AF65-F5344CB8AC3E}">
        <p14:creationId xmlns:p14="http://schemas.microsoft.com/office/powerpoint/2010/main" val="3859651073"/>
      </p:ext>
    </p:extLst>
  </p:cSld>
  <p:clrMapOvr>
    <a:masterClrMapping/>
  </p:clrMapOvr>
  <mc:AlternateContent xmlns:mc="http://schemas.openxmlformats.org/markup-compatibility/2006" xmlns:p14="http://schemas.microsoft.com/office/powerpoint/2010/main">
    <mc:Choice Requires="p14">
      <p:transition spd="med" p14:dur="700" advTm="139352">
        <p:fade/>
      </p:transition>
    </mc:Choice>
    <mc:Fallback xmlns="">
      <p:transition spd="med" advTm="1393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left)">
                                      <p:cBhvr>
                                        <p:cTn id="8" dur="500"/>
                                        <p:tgtEl>
                                          <p:spTgt spid="7"/>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p:tgtEl>
                                          <p:spTgt spid="33"/>
                                        </p:tgtEl>
                                        <p:attrNameLst>
                                          <p:attrName>ppt_x</p:attrName>
                                        </p:attrNameLst>
                                      </p:cBhvr>
                                      <p:tavLst>
                                        <p:tav tm="0">
                                          <p:val>
                                            <p:strVal val="#ppt_x-#ppt_w*1.125000"/>
                                          </p:val>
                                        </p:tav>
                                        <p:tav tm="100000">
                                          <p:val>
                                            <p:strVal val="#ppt_x"/>
                                          </p:val>
                                        </p:tav>
                                      </p:tavLst>
                                    </p:anim>
                                    <p:animEffect transition="in" filter="wipe(right)">
                                      <p:cBhvr>
                                        <p:cTn id="13" dur="500"/>
                                        <p:tgtEl>
                                          <p:spTgt spid="33"/>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p:tgtEl>
                                          <p:spTgt spid="3"/>
                                        </p:tgtEl>
                                        <p:attrNameLst>
                                          <p:attrName>ppt_x</p:attrName>
                                        </p:attrNameLst>
                                      </p:cBhvr>
                                      <p:tavLst>
                                        <p:tav tm="0">
                                          <p:val>
                                            <p:strVal val="#ppt_x-#ppt_w*1.125000"/>
                                          </p:val>
                                        </p:tav>
                                        <p:tav tm="100000">
                                          <p:val>
                                            <p:strVal val="#ppt_x"/>
                                          </p:val>
                                        </p:tav>
                                      </p:tavLst>
                                    </p:anim>
                                    <p:animEffect transition="in" filter="wipe(righ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8600" y="685800"/>
            <a:ext cx="8686800" cy="857250"/>
          </a:xfrm>
        </p:spPr>
        <p:txBody>
          <a:bodyPr>
            <a:normAutofit/>
          </a:bodyPr>
          <a:lstStyle/>
          <a:p>
            <a:r>
              <a:rPr lang="en-US" dirty="0"/>
              <a:t>Ciphers insecure under CPA</a:t>
            </a:r>
          </a:p>
        </p:txBody>
      </p:sp>
      <p:sp>
        <p:nvSpPr>
          <p:cNvPr id="20483" name="Rectangle 3"/>
          <p:cNvSpPr>
            <a:spLocks noGrp="1" noChangeArrowheads="1"/>
          </p:cNvSpPr>
          <p:nvPr>
            <p:ph type="body" idx="1"/>
          </p:nvPr>
        </p:nvSpPr>
        <p:spPr>
          <a:xfrm>
            <a:off x="228600" y="1676399"/>
            <a:ext cx="8472055" cy="4793673"/>
          </a:xfrm>
        </p:spPr>
        <p:txBody>
          <a:bodyPr>
            <a:normAutofit fontScale="92500" lnSpcReduction="20000"/>
          </a:bodyPr>
          <a:lstStyle/>
          <a:p>
            <a:pPr marL="57150" indent="0">
              <a:spcBef>
                <a:spcPts val="1200"/>
              </a:spcBef>
              <a:buNone/>
            </a:pPr>
            <a:r>
              <a:rPr lang="en-US" dirty="0"/>
              <a:t>Suppose E(</a:t>
            </a:r>
            <a:r>
              <a:rPr lang="en-US" dirty="0" err="1"/>
              <a:t>k,m</a:t>
            </a:r>
            <a:r>
              <a:rPr lang="en-US" dirty="0"/>
              <a:t>) always outputs same </a:t>
            </a:r>
            <a:r>
              <a:rPr lang="en-US" dirty="0" err="1"/>
              <a:t>ciphertext</a:t>
            </a:r>
            <a:r>
              <a:rPr lang="en-US" dirty="0"/>
              <a:t> for </a:t>
            </a:r>
            <a:r>
              <a:rPr lang="en-US" dirty="0" err="1"/>
              <a:t>msg</a:t>
            </a:r>
            <a:r>
              <a:rPr lang="en-US" dirty="0"/>
              <a:t> m.   Then:</a:t>
            </a:r>
          </a:p>
          <a:p>
            <a:pPr>
              <a:buFontTx/>
              <a:buNone/>
            </a:pPr>
            <a:endParaRPr lang="en-US" dirty="0"/>
          </a:p>
          <a:p>
            <a:pPr>
              <a:buFontTx/>
              <a:buNone/>
            </a:pPr>
            <a:endParaRPr lang="en-US" dirty="0"/>
          </a:p>
          <a:p>
            <a:pPr>
              <a:buFontTx/>
              <a:buNone/>
            </a:pPr>
            <a:endParaRPr lang="en-US" dirty="0"/>
          </a:p>
          <a:p>
            <a:pPr>
              <a:buFontTx/>
              <a:buNone/>
            </a:pPr>
            <a:endParaRPr lang="en-US" dirty="0"/>
          </a:p>
          <a:p>
            <a:endParaRPr lang="en-US" dirty="0"/>
          </a:p>
          <a:p>
            <a:pPr marL="0" indent="0">
              <a:spcBef>
                <a:spcPts val="624"/>
              </a:spcBef>
              <a:buNone/>
            </a:pPr>
            <a:r>
              <a:rPr lang="en-US" dirty="0"/>
              <a:t>So what?	For example, </a:t>
            </a:r>
            <a:r>
              <a:rPr lang="en-US" b="1" dirty="0"/>
              <a:t>An attacker can learn that two encrypted files are the same,  two encrypted packets are the same, etc.</a:t>
            </a:r>
          </a:p>
          <a:p>
            <a:pPr>
              <a:spcBef>
                <a:spcPts val="1824"/>
              </a:spcBef>
            </a:pPr>
            <a:r>
              <a:rPr lang="en-US" dirty="0"/>
              <a:t>Leads to significant attacks when message space M is small</a:t>
            </a:r>
          </a:p>
        </p:txBody>
      </p:sp>
      <p:sp>
        <p:nvSpPr>
          <p:cNvPr id="5" name="Rectangle 4"/>
          <p:cNvSpPr>
            <a:spLocks noChangeArrowheads="1"/>
          </p:cNvSpPr>
          <p:nvPr/>
        </p:nvSpPr>
        <p:spPr bwMode="auto">
          <a:xfrm>
            <a:off x="838200" y="2632470"/>
            <a:ext cx="1295400" cy="13716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8" name="Rectangle 7"/>
          <p:cNvSpPr>
            <a:spLocks noChangeArrowheads="1"/>
          </p:cNvSpPr>
          <p:nvPr/>
        </p:nvSpPr>
        <p:spPr bwMode="auto">
          <a:xfrm>
            <a:off x="6019800" y="2632470"/>
            <a:ext cx="1295400" cy="1428750"/>
          </a:xfrm>
          <a:prstGeom prst="rect">
            <a:avLst/>
          </a:prstGeom>
          <a:solidFill>
            <a:schemeClr val="accent1"/>
          </a:solidFill>
          <a:ln w="9525">
            <a:solidFill>
              <a:schemeClr val="tx1"/>
            </a:solidFill>
            <a:miter lim="800000"/>
            <a:headEnd/>
            <a:tailEnd/>
          </a:ln>
          <a:effectLst/>
        </p:spPr>
        <p:txBody>
          <a:bodyPr wrap="none"/>
          <a:lstStyle/>
          <a:p>
            <a:pPr algn="ctr"/>
            <a:r>
              <a:rPr lang="en-US"/>
              <a:t>Adv.</a:t>
            </a:r>
          </a:p>
        </p:txBody>
      </p:sp>
      <p:sp>
        <p:nvSpPr>
          <p:cNvPr id="9" name="Text Box 8"/>
          <p:cNvSpPr txBox="1">
            <a:spLocks noChangeArrowheads="1"/>
          </p:cNvSpPr>
          <p:nvPr/>
        </p:nvSpPr>
        <p:spPr bwMode="auto">
          <a:xfrm>
            <a:off x="1143002" y="2986086"/>
            <a:ext cx="681597"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sp>
        <p:nvSpPr>
          <p:cNvPr id="10" name="Line 9"/>
          <p:cNvSpPr>
            <a:spLocks noChangeShapeType="1"/>
          </p:cNvSpPr>
          <p:nvPr/>
        </p:nvSpPr>
        <p:spPr bwMode="auto">
          <a:xfrm flipH="1">
            <a:off x="2209800" y="3592114"/>
            <a:ext cx="3810000" cy="0"/>
          </a:xfrm>
          <a:prstGeom prst="line">
            <a:avLst/>
          </a:prstGeom>
          <a:noFill/>
          <a:ln w="9525">
            <a:solidFill>
              <a:schemeClr val="tx1"/>
            </a:solidFill>
            <a:round/>
            <a:headEnd/>
            <a:tailEnd type="triangle" w="med" len="med"/>
          </a:ln>
          <a:effectLst/>
        </p:spPr>
        <p:txBody>
          <a:bodyPr/>
          <a:lstStyle/>
          <a:p>
            <a:endParaRPr lang="en-US"/>
          </a:p>
        </p:txBody>
      </p:sp>
      <p:sp>
        <p:nvSpPr>
          <p:cNvPr id="11" name="Text Box 10"/>
          <p:cNvSpPr txBox="1">
            <a:spLocks noChangeArrowheads="1"/>
          </p:cNvSpPr>
          <p:nvPr/>
        </p:nvSpPr>
        <p:spPr bwMode="auto">
          <a:xfrm>
            <a:off x="3352800" y="3265089"/>
            <a:ext cx="1529586" cy="369332"/>
          </a:xfrm>
          <a:prstGeom prst="rect">
            <a:avLst/>
          </a:prstGeom>
          <a:noFill/>
          <a:ln w="9525">
            <a:noFill/>
            <a:miter lim="800000"/>
            <a:headEnd/>
            <a:tailEnd/>
          </a:ln>
          <a:effectLst/>
        </p:spPr>
        <p:txBody>
          <a:bodyPr wrap="none">
            <a:spAutoFit/>
          </a:bodyPr>
          <a:lstStyle/>
          <a:p>
            <a:r>
              <a:rPr lang="en-US" b="1" dirty="0"/>
              <a:t>m</a:t>
            </a:r>
            <a:r>
              <a:rPr lang="en-US" b="1" baseline="-25000" dirty="0"/>
              <a:t>0</a:t>
            </a:r>
            <a:r>
              <a:rPr lang="en-US" b="1" dirty="0"/>
              <a:t> , m</a:t>
            </a:r>
            <a:r>
              <a:rPr lang="en-US" b="1" baseline="-25000" dirty="0"/>
              <a:t>1  </a:t>
            </a:r>
            <a:r>
              <a:rPr lang="en-US" dirty="0">
                <a:sym typeface="Symbol" pitchFamily="18" charset="2"/>
              </a:rPr>
              <a:t> M </a:t>
            </a:r>
          </a:p>
        </p:txBody>
      </p:sp>
      <p:grpSp>
        <p:nvGrpSpPr>
          <p:cNvPr id="12" name="Group 11"/>
          <p:cNvGrpSpPr>
            <a:grpSpLocks/>
          </p:cNvGrpSpPr>
          <p:nvPr/>
        </p:nvGrpSpPr>
        <p:grpSpPr bwMode="auto">
          <a:xfrm>
            <a:off x="2209800" y="3562352"/>
            <a:ext cx="3733800" cy="400050"/>
            <a:chOff x="1776" y="2097"/>
            <a:chExt cx="2352" cy="336"/>
          </a:xfrm>
        </p:grpSpPr>
        <p:sp>
          <p:nvSpPr>
            <p:cNvPr id="13" name="Line 12"/>
            <p:cNvSpPr>
              <a:spLocks noChangeShapeType="1"/>
            </p:cNvSpPr>
            <p:nvPr/>
          </p:nvSpPr>
          <p:spPr bwMode="auto">
            <a:xfrm>
              <a:off x="1776" y="2410"/>
              <a:ext cx="2352" cy="0"/>
            </a:xfrm>
            <a:prstGeom prst="line">
              <a:avLst/>
            </a:prstGeom>
            <a:noFill/>
            <a:ln w="9525">
              <a:solidFill>
                <a:schemeClr val="tx1"/>
              </a:solidFill>
              <a:round/>
              <a:headEnd/>
              <a:tailEnd type="triangle" w="med" len="med"/>
            </a:ln>
            <a:effectLst/>
          </p:spPr>
          <p:txBody>
            <a:bodyPr/>
            <a:lstStyle/>
            <a:p>
              <a:endParaRPr lang="en-US"/>
            </a:p>
          </p:txBody>
        </p:sp>
        <p:sp>
          <p:nvSpPr>
            <p:cNvPr id="14" name="Text Box 13"/>
            <p:cNvSpPr txBox="1">
              <a:spLocks noChangeArrowheads="1"/>
            </p:cNvSpPr>
            <p:nvPr/>
          </p:nvSpPr>
          <p:spPr bwMode="auto">
            <a:xfrm>
              <a:off x="2448" y="2097"/>
              <a:ext cx="974" cy="336"/>
            </a:xfrm>
            <a:prstGeom prst="rect">
              <a:avLst/>
            </a:prstGeom>
            <a:noFill/>
            <a:ln w="9525">
              <a:noFill/>
              <a:miter lim="800000"/>
              <a:headEnd/>
              <a:tailEnd/>
            </a:ln>
            <a:effectLst/>
          </p:spPr>
          <p:txBody>
            <a:bodyPr wrap="none">
              <a:spAutoFit/>
            </a:bodyPr>
            <a:lstStyle/>
            <a:p>
              <a:r>
                <a:rPr lang="en-US" dirty="0"/>
                <a:t>c </a:t>
              </a:r>
              <a:r>
                <a:rPr lang="en-US" dirty="0">
                  <a:sym typeface="Symbol" pitchFamily="18" charset="2"/>
                </a:rPr>
                <a:t> </a:t>
              </a:r>
              <a:r>
                <a:rPr lang="en-US" dirty="0"/>
                <a:t>E(k,</a:t>
              </a:r>
              <a:r>
                <a:rPr lang="en-US" sz="2000" b="1" dirty="0"/>
                <a:t> </a:t>
              </a:r>
              <a:r>
                <a:rPr lang="en-US" sz="2000" b="1" dirty="0" err="1"/>
                <a:t>m</a:t>
              </a:r>
              <a:r>
                <a:rPr lang="en-US" sz="2000" b="1" baseline="-25000" dirty="0" err="1"/>
                <a:t>b</a:t>
              </a:r>
              <a:r>
                <a:rPr lang="en-US" dirty="0"/>
                <a:t>)</a:t>
              </a:r>
            </a:p>
          </p:txBody>
        </p:sp>
      </p:grpSp>
      <p:grpSp>
        <p:nvGrpSpPr>
          <p:cNvPr id="18" name="Group 17"/>
          <p:cNvGrpSpPr>
            <a:grpSpLocks/>
          </p:cNvGrpSpPr>
          <p:nvPr/>
        </p:nvGrpSpPr>
        <p:grpSpPr bwMode="auto">
          <a:xfrm>
            <a:off x="2133600" y="2514601"/>
            <a:ext cx="3810000" cy="369093"/>
            <a:chOff x="1776" y="2014"/>
            <a:chExt cx="2400" cy="310"/>
          </a:xfrm>
        </p:grpSpPr>
        <p:sp>
          <p:nvSpPr>
            <p:cNvPr id="19" name="Line 18"/>
            <p:cNvSpPr>
              <a:spLocks noChangeShapeType="1"/>
            </p:cNvSpPr>
            <p:nvPr/>
          </p:nvSpPr>
          <p:spPr bwMode="auto">
            <a:xfrm flipH="1">
              <a:off x="1776" y="2304"/>
              <a:ext cx="2400" cy="0"/>
            </a:xfrm>
            <a:prstGeom prst="line">
              <a:avLst/>
            </a:prstGeom>
            <a:noFill/>
            <a:ln w="9525">
              <a:solidFill>
                <a:schemeClr val="tx1"/>
              </a:solidFill>
              <a:round/>
              <a:headEnd/>
              <a:tailEnd type="triangle" w="med" len="med"/>
            </a:ln>
            <a:effectLst/>
          </p:spPr>
          <p:txBody>
            <a:bodyPr/>
            <a:lstStyle/>
            <a:p>
              <a:endParaRPr lang="en-US"/>
            </a:p>
          </p:txBody>
        </p:sp>
        <p:sp>
          <p:nvSpPr>
            <p:cNvPr id="20" name="Text Box 19"/>
            <p:cNvSpPr txBox="1">
              <a:spLocks noChangeArrowheads="1"/>
            </p:cNvSpPr>
            <p:nvPr/>
          </p:nvSpPr>
          <p:spPr bwMode="auto">
            <a:xfrm>
              <a:off x="2544" y="2014"/>
              <a:ext cx="909" cy="310"/>
            </a:xfrm>
            <a:prstGeom prst="rect">
              <a:avLst/>
            </a:prstGeom>
            <a:noFill/>
            <a:ln w="9525">
              <a:noFill/>
              <a:miter lim="800000"/>
              <a:headEnd/>
              <a:tailEnd/>
            </a:ln>
            <a:effectLst/>
          </p:spPr>
          <p:txBody>
            <a:bodyPr wrap="none">
              <a:spAutoFit/>
            </a:bodyPr>
            <a:lstStyle/>
            <a:p>
              <a:r>
                <a:rPr lang="en-US" b="1" dirty="0"/>
                <a:t>m</a:t>
              </a:r>
              <a:r>
                <a:rPr lang="en-US" b="1" baseline="-25000" dirty="0"/>
                <a:t>0</a:t>
              </a:r>
              <a:r>
                <a:rPr lang="en-US" b="1" dirty="0"/>
                <a:t> , m</a:t>
              </a:r>
              <a:r>
                <a:rPr lang="en-US" b="1" baseline="-25000" dirty="0"/>
                <a:t>0</a:t>
              </a:r>
              <a:r>
                <a:rPr lang="en-US" b="1" dirty="0"/>
                <a:t> </a:t>
              </a:r>
              <a:r>
                <a:rPr lang="en-US" dirty="0">
                  <a:sym typeface="Symbol" pitchFamily="18" charset="2"/>
                </a:rPr>
                <a:t> M</a:t>
              </a:r>
            </a:p>
          </p:txBody>
        </p:sp>
      </p:grpSp>
      <p:grpSp>
        <p:nvGrpSpPr>
          <p:cNvPr id="21" name="Group 20"/>
          <p:cNvGrpSpPr>
            <a:grpSpLocks/>
          </p:cNvGrpSpPr>
          <p:nvPr/>
        </p:nvGrpSpPr>
        <p:grpSpPr bwMode="auto">
          <a:xfrm>
            <a:off x="2133600" y="2840827"/>
            <a:ext cx="3733800" cy="369094"/>
            <a:chOff x="1776" y="2422"/>
            <a:chExt cx="2352" cy="310"/>
          </a:xfrm>
        </p:grpSpPr>
        <p:sp>
          <p:nvSpPr>
            <p:cNvPr id="22" name="Line 21"/>
            <p:cNvSpPr>
              <a:spLocks noChangeShapeType="1"/>
            </p:cNvSpPr>
            <p:nvPr/>
          </p:nvSpPr>
          <p:spPr bwMode="auto">
            <a:xfrm>
              <a:off x="1776" y="2688"/>
              <a:ext cx="2352" cy="0"/>
            </a:xfrm>
            <a:prstGeom prst="line">
              <a:avLst/>
            </a:prstGeom>
            <a:noFill/>
            <a:ln w="9525">
              <a:solidFill>
                <a:schemeClr val="tx1"/>
              </a:solidFill>
              <a:round/>
              <a:headEnd/>
              <a:tailEnd type="triangle" w="med" len="med"/>
            </a:ln>
            <a:effectLst/>
          </p:spPr>
          <p:txBody>
            <a:bodyPr/>
            <a:lstStyle/>
            <a:p>
              <a:endParaRPr lang="en-US"/>
            </a:p>
          </p:txBody>
        </p:sp>
        <p:sp>
          <p:nvSpPr>
            <p:cNvPr id="23" name="Text Box 22"/>
            <p:cNvSpPr txBox="1">
              <a:spLocks noChangeArrowheads="1"/>
            </p:cNvSpPr>
            <p:nvPr/>
          </p:nvSpPr>
          <p:spPr bwMode="auto">
            <a:xfrm>
              <a:off x="2523" y="2422"/>
              <a:ext cx="948" cy="310"/>
            </a:xfrm>
            <a:prstGeom prst="rect">
              <a:avLst/>
            </a:prstGeom>
            <a:noFill/>
            <a:ln w="9525">
              <a:noFill/>
              <a:miter lim="800000"/>
              <a:headEnd/>
              <a:tailEnd/>
            </a:ln>
            <a:effectLst/>
          </p:spPr>
          <p:txBody>
            <a:bodyPr wrap="none">
              <a:spAutoFit/>
            </a:bodyPr>
            <a:lstStyle/>
            <a:p>
              <a:r>
                <a:rPr lang="en-US" dirty="0"/>
                <a:t>c</a:t>
              </a:r>
              <a:r>
                <a:rPr lang="en-US" baseline="-25000" dirty="0"/>
                <a:t>0</a:t>
              </a:r>
              <a:r>
                <a:rPr lang="en-US" dirty="0"/>
                <a:t> </a:t>
              </a:r>
              <a:r>
                <a:rPr lang="en-US" dirty="0">
                  <a:sym typeface="Symbol"/>
                </a:rPr>
                <a:t></a:t>
              </a:r>
              <a:r>
                <a:rPr lang="en-US" dirty="0"/>
                <a:t>E(k, m</a:t>
              </a:r>
              <a:r>
                <a:rPr lang="en-US" baseline="-25000" dirty="0"/>
                <a:t>0</a:t>
              </a:r>
              <a:r>
                <a:rPr lang="en-US" dirty="0"/>
                <a:t>)</a:t>
              </a:r>
            </a:p>
          </p:txBody>
        </p:sp>
      </p:grpSp>
      <p:sp>
        <p:nvSpPr>
          <p:cNvPr id="25" name="TextBox 24"/>
          <p:cNvSpPr txBox="1"/>
          <p:nvPr/>
        </p:nvSpPr>
        <p:spPr>
          <a:xfrm>
            <a:off x="6166364" y="3426222"/>
            <a:ext cx="1018228" cy="646331"/>
          </a:xfrm>
          <a:prstGeom prst="rect">
            <a:avLst/>
          </a:prstGeom>
          <a:noFill/>
        </p:spPr>
        <p:txBody>
          <a:bodyPr wrap="none" rtlCol="0">
            <a:spAutoFit/>
          </a:bodyPr>
          <a:lstStyle/>
          <a:p>
            <a:pPr algn="ctr"/>
            <a:r>
              <a:rPr lang="en-US" dirty="0"/>
              <a:t>output 0</a:t>
            </a:r>
          </a:p>
          <a:p>
            <a:pPr algn="ctr"/>
            <a:r>
              <a:rPr lang="en-US" dirty="0"/>
              <a:t>if c = c</a:t>
            </a:r>
            <a:r>
              <a:rPr lang="en-US" baseline="-25000" dirty="0"/>
              <a:t>0</a:t>
            </a:r>
            <a:endParaRPr lang="en-US" dirty="0"/>
          </a:p>
        </p:txBody>
      </p:sp>
      <p:cxnSp>
        <p:nvCxnSpPr>
          <p:cNvPr id="27" name="Straight Arrow Connector 26"/>
          <p:cNvCxnSpPr/>
          <p:nvPr/>
        </p:nvCxnSpPr>
        <p:spPr bwMode="auto">
          <a:xfrm>
            <a:off x="7315200" y="3718321"/>
            <a:ext cx="990600" cy="119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ustDataLst>
      <p:tags r:id="rId1"/>
    </p:custDataLst>
    <p:extLst>
      <p:ext uri="{BB962C8B-B14F-4D97-AF65-F5344CB8AC3E}">
        <p14:creationId xmlns:p14="http://schemas.microsoft.com/office/powerpoint/2010/main" val="1725280424"/>
      </p:ext>
    </p:extLst>
  </p:cSld>
  <p:clrMapOvr>
    <a:masterClrMapping/>
  </p:clrMapOvr>
  <mc:AlternateContent xmlns:mc="http://schemas.openxmlformats.org/markup-compatibility/2006" xmlns:p14="http://schemas.microsoft.com/office/powerpoint/2010/main">
    <mc:Choice Requires="p14">
      <p:transition spd="med" p14:dur="700" advTm="30358">
        <p:fade/>
      </p:transition>
    </mc:Choice>
    <mc:Fallback xmlns="">
      <p:transition spd="med" advTm="3035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left)">
                                      <p:cBhvr>
                                        <p:cTn id="8" dur="500"/>
                                        <p:tgtEl>
                                          <p:spTgt spid="18"/>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p:tgtEl>
                                          <p:spTgt spid="21"/>
                                        </p:tgtEl>
                                        <p:attrNameLst>
                                          <p:attrName>ppt_x</p:attrName>
                                        </p:attrNameLst>
                                      </p:cBhvr>
                                      <p:tavLst>
                                        <p:tav tm="0">
                                          <p:val>
                                            <p:strVal val="#ppt_x-#ppt_w*1.125000"/>
                                          </p:val>
                                        </p:tav>
                                        <p:tav tm="100000">
                                          <p:val>
                                            <p:strVal val="#ppt_x"/>
                                          </p:val>
                                        </p:tav>
                                      </p:tavLst>
                                    </p:anim>
                                    <p:animEffect transition="in" filter="wipe(right)">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2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8600" y="685800"/>
            <a:ext cx="8686800" cy="857250"/>
          </a:xfrm>
        </p:spPr>
        <p:txBody>
          <a:bodyPr>
            <a:normAutofit/>
          </a:bodyPr>
          <a:lstStyle/>
          <a:p>
            <a:r>
              <a:rPr lang="en-US" dirty="0"/>
              <a:t>Ciphers insecure under CPA</a:t>
            </a:r>
          </a:p>
        </p:txBody>
      </p:sp>
      <p:sp>
        <p:nvSpPr>
          <p:cNvPr id="20483" name="Rectangle 3"/>
          <p:cNvSpPr>
            <a:spLocks noGrp="1" noChangeArrowheads="1"/>
          </p:cNvSpPr>
          <p:nvPr>
            <p:ph type="body" idx="1"/>
          </p:nvPr>
        </p:nvSpPr>
        <p:spPr>
          <a:xfrm>
            <a:off x="512064" y="1676400"/>
            <a:ext cx="7793736" cy="4324350"/>
          </a:xfrm>
        </p:spPr>
        <p:txBody>
          <a:bodyPr>
            <a:normAutofit fontScale="92500" lnSpcReduction="20000"/>
          </a:bodyPr>
          <a:lstStyle/>
          <a:p>
            <a:pPr marL="57150" indent="0">
              <a:spcBef>
                <a:spcPts val="1200"/>
              </a:spcBef>
              <a:buNone/>
            </a:pPr>
            <a:r>
              <a:rPr lang="en-US" dirty="0"/>
              <a:t>Suppose E(</a:t>
            </a:r>
            <a:r>
              <a:rPr lang="en-US" dirty="0" err="1"/>
              <a:t>k,m</a:t>
            </a:r>
            <a:r>
              <a:rPr lang="en-US" dirty="0"/>
              <a:t>) always outputs same </a:t>
            </a:r>
            <a:r>
              <a:rPr lang="en-US" dirty="0" err="1"/>
              <a:t>ciphertext</a:t>
            </a:r>
            <a:r>
              <a:rPr lang="en-US" dirty="0"/>
              <a:t> for </a:t>
            </a:r>
            <a:r>
              <a:rPr lang="en-US" dirty="0" err="1"/>
              <a:t>msg</a:t>
            </a:r>
            <a:r>
              <a:rPr lang="en-US" dirty="0"/>
              <a:t> m. Then:</a:t>
            </a:r>
          </a:p>
          <a:p>
            <a:pPr>
              <a:buFontTx/>
              <a:buNone/>
            </a:pPr>
            <a:endParaRPr lang="en-US" dirty="0"/>
          </a:p>
          <a:p>
            <a:pPr>
              <a:buFontTx/>
              <a:buNone/>
            </a:pPr>
            <a:endParaRPr lang="en-US" dirty="0"/>
          </a:p>
          <a:p>
            <a:pPr>
              <a:buFontTx/>
              <a:buNone/>
            </a:pPr>
            <a:endParaRPr lang="en-US" dirty="0"/>
          </a:p>
          <a:p>
            <a:pPr>
              <a:buFontTx/>
              <a:buNone/>
            </a:pPr>
            <a:endParaRPr lang="en-US" dirty="0"/>
          </a:p>
          <a:p>
            <a:endParaRPr lang="en-US" dirty="0"/>
          </a:p>
          <a:p>
            <a:pPr marL="0" indent="0">
              <a:spcBef>
                <a:spcPts val="2424"/>
              </a:spcBef>
              <a:buNone/>
            </a:pPr>
            <a:r>
              <a:rPr lang="en-US" dirty="0"/>
              <a:t>If </a:t>
            </a:r>
            <a:r>
              <a:rPr lang="en-US" sz="2600" dirty="0"/>
              <a:t>secret key is to be used multiple times   </a:t>
            </a:r>
            <a:r>
              <a:rPr lang="en-US" sz="2600" dirty="0">
                <a:sym typeface="Symbol" pitchFamily="18" charset="2"/>
              </a:rPr>
              <a:t></a:t>
            </a:r>
          </a:p>
          <a:p>
            <a:pPr>
              <a:buFontTx/>
              <a:buNone/>
            </a:pPr>
            <a:r>
              <a:rPr lang="en-US" sz="2600" dirty="0"/>
              <a:t>	</a:t>
            </a:r>
            <a:r>
              <a:rPr lang="en-US" sz="2600" b="1" i="1" dirty="0">
                <a:solidFill>
                  <a:schemeClr val="accent3">
                    <a:lumMod val="75000"/>
                  </a:schemeClr>
                </a:solidFill>
              </a:rPr>
              <a:t>	given the same plaintext message twice, </a:t>
            </a:r>
            <a:br>
              <a:rPr lang="en-US" sz="2600" b="1" i="1" dirty="0">
                <a:solidFill>
                  <a:schemeClr val="accent3">
                    <a:lumMod val="75000"/>
                  </a:schemeClr>
                </a:solidFill>
              </a:rPr>
            </a:br>
            <a:r>
              <a:rPr lang="en-US" sz="2600" b="1" i="1" dirty="0">
                <a:solidFill>
                  <a:schemeClr val="accent3">
                    <a:lumMod val="75000"/>
                  </a:schemeClr>
                </a:solidFill>
              </a:rPr>
              <a:t>	encryption must produce different outputs.</a:t>
            </a:r>
          </a:p>
        </p:txBody>
      </p:sp>
      <p:sp>
        <p:nvSpPr>
          <p:cNvPr id="5" name="Rectangle 4"/>
          <p:cNvSpPr>
            <a:spLocks noChangeArrowheads="1"/>
          </p:cNvSpPr>
          <p:nvPr/>
        </p:nvSpPr>
        <p:spPr bwMode="auto">
          <a:xfrm>
            <a:off x="838200" y="2632470"/>
            <a:ext cx="1295400" cy="13716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8" name="Rectangle 7"/>
          <p:cNvSpPr>
            <a:spLocks noChangeArrowheads="1"/>
          </p:cNvSpPr>
          <p:nvPr/>
        </p:nvSpPr>
        <p:spPr bwMode="auto">
          <a:xfrm>
            <a:off x="6019800" y="2632470"/>
            <a:ext cx="1295400" cy="1428750"/>
          </a:xfrm>
          <a:prstGeom prst="rect">
            <a:avLst/>
          </a:prstGeom>
          <a:solidFill>
            <a:schemeClr val="accent1"/>
          </a:solidFill>
          <a:ln w="9525">
            <a:solidFill>
              <a:schemeClr val="tx1"/>
            </a:solidFill>
            <a:miter lim="800000"/>
            <a:headEnd/>
            <a:tailEnd/>
          </a:ln>
          <a:effectLst/>
        </p:spPr>
        <p:txBody>
          <a:bodyPr wrap="none"/>
          <a:lstStyle/>
          <a:p>
            <a:pPr algn="ctr"/>
            <a:r>
              <a:rPr lang="en-US"/>
              <a:t>Adv.</a:t>
            </a:r>
          </a:p>
        </p:txBody>
      </p:sp>
      <p:sp>
        <p:nvSpPr>
          <p:cNvPr id="9" name="Text Box 8"/>
          <p:cNvSpPr txBox="1">
            <a:spLocks noChangeArrowheads="1"/>
          </p:cNvSpPr>
          <p:nvPr/>
        </p:nvSpPr>
        <p:spPr bwMode="auto">
          <a:xfrm>
            <a:off x="1143002" y="2986086"/>
            <a:ext cx="681597"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sp>
        <p:nvSpPr>
          <p:cNvPr id="10" name="Line 9"/>
          <p:cNvSpPr>
            <a:spLocks noChangeShapeType="1"/>
          </p:cNvSpPr>
          <p:nvPr/>
        </p:nvSpPr>
        <p:spPr bwMode="auto">
          <a:xfrm flipH="1">
            <a:off x="2209800" y="3592114"/>
            <a:ext cx="3810000" cy="0"/>
          </a:xfrm>
          <a:prstGeom prst="line">
            <a:avLst/>
          </a:prstGeom>
          <a:noFill/>
          <a:ln w="9525">
            <a:solidFill>
              <a:schemeClr val="tx1"/>
            </a:solidFill>
            <a:round/>
            <a:headEnd/>
            <a:tailEnd type="triangle" w="med" len="med"/>
          </a:ln>
          <a:effectLst/>
        </p:spPr>
        <p:txBody>
          <a:bodyPr/>
          <a:lstStyle/>
          <a:p>
            <a:endParaRPr lang="en-US"/>
          </a:p>
        </p:txBody>
      </p:sp>
      <p:sp>
        <p:nvSpPr>
          <p:cNvPr id="11" name="Text Box 10"/>
          <p:cNvSpPr txBox="1">
            <a:spLocks noChangeArrowheads="1"/>
          </p:cNvSpPr>
          <p:nvPr/>
        </p:nvSpPr>
        <p:spPr bwMode="auto">
          <a:xfrm>
            <a:off x="3352800" y="3265089"/>
            <a:ext cx="1529586" cy="369332"/>
          </a:xfrm>
          <a:prstGeom prst="rect">
            <a:avLst/>
          </a:prstGeom>
          <a:noFill/>
          <a:ln w="9525">
            <a:noFill/>
            <a:miter lim="800000"/>
            <a:headEnd/>
            <a:tailEnd/>
          </a:ln>
          <a:effectLst/>
        </p:spPr>
        <p:txBody>
          <a:bodyPr wrap="none">
            <a:spAutoFit/>
          </a:bodyPr>
          <a:lstStyle/>
          <a:p>
            <a:r>
              <a:rPr lang="en-US" b="1" dirty="0"/>
              <a:t>m</a:t>
            </a:r>
            <a:r>
              <a:rPr lang="en-US" b="1" baseline="-25000" dirty="0"/>
              <a:t>0</a:t>
            </a:r>
            <a:r>
              <a:rPr lang="en-US" b="1" dirty="0"/>
              <a:t> , m</a:t>
            </a:r>
            <a:r>
              <a:rPr lang="en-US" b="1" baseline="-25000" dirty="0"/>
              <a:t>1  </a:t>
            </a:r>
            <a:r>
              <a:rPr lang="en-US" dirty="0">
                <a:sym typeface="Symbol" pitchFamily="18" charset="2"/>
              </a:rPr>
              <a:t> M </a:t>
            </a:r>
          </a:p>
        </p:txBody>
      </p:sp>
      <p:grpSp>
        <p:nvGrpSpPr>
          <p:cNvPr id="12" name="Group 11"/>
          <p:cNvGrpSpPr>
            <a:grpSpLocks/>
          </p:cNvGrpSpPr>
          <p:nvPr/>
        </p:nvGrpSpPr>
        <p:grpSpPr bwMode="auto">
          <a:xfrm>
            <a:off x="2209800" y="3562352"/>
            <a:ext cx="3733800" cy="400050"/>
            <a:chOff x="1776" y="2097"/>
            <a:chExt cx="2352" cy="336"/>
          </a:xfrm>
        </p:grpSpPr>
        <p:sp>
          <p:nvSpPr>
            <p:cNvPr id="13" name="Line 12"/>
            <p:cNvSpPr>
              <a:spLocks noChangeShapeType="1"/>
            </p:cNvSpPr>
            <p:nvPr/>
          </p:nvSpPr>
          <p:spPr bwMode="auto">
            <a:xfrm>
              <a:off x="1776" y="2410"/>
              <a:ext cx="2352" cy="0"/>
            </a:xfrm>
            <a:prstGeom prst="line">
              <a:avLst/>
            </a:prstGeom>
            <a:noFill/>
            <a:ln w="9525">
              <a:solidFill>
                <a:schemeClr val="tx1"/>
              </a:solidFill>
              <a:round/>
              <a:headEnd/>
              <a:tailEnd type="triangle" w="med" len="med"/>
            </a:ln>
            <a:effectLst/>
          </p:spPr>
          <p:txBody>
            <a:bodyPr/>
            <a:lstStyle/>
            <a:p>
              <a:endParaRPr lang="en-US"/>
            </a:p>
          </p:txBody>
        </p:sp>
        <p:sp>
          <p:nvSpPr>
            <p:cNvPr id="14" name="Text Box 13"/>
            <p:cNvSpPr txBox="1">
              <a:spLocks noChangeArrowheads="1"/>
            </p:cNvSpPr>
            <p:nvPr/>
          </p:nvSpPr>
          <p:spPr bwMode="auto">
            <a:xfrm>
              <a:off x="2448" y="2097"/>
              <a:ext cx="974" cy="336"/>
            </a:xfrm>
            <a:prstGeom prst="rect">
              <a:avLst/>
            </a:prstGeom>
            <a:noFill/>
            <a:ln w="9525">
              <a:noFill/>
              <a:miter lim="800000"/>
              <a:headEnd/>
              <a:tailEnd/>
            </a:ln>
            <a:effectLst/>
          </p:spPr>
          <p:txBody>
            <a:bodyPr wrap="none">
              <a:spAutoFit/>
            </a:bodyPr>
            <a:lstStyle/>
            <a:p>
              <a:r>
                <a:rPr lang="en-US" dirty="0"/>
                <a:t>c </a:t>
              </a:r>
              <a:r>
                <a:rPr lang="en-US" dirty="0">
                  <a:sym typeface="Symbol" pitchFamily="18" charset="2"/>
                </a:rPr>
                <a:t> </a:t>
              </a:r>
              <a:r>
                <a:rPr lang="en-US" dirty="0"/>
                <a:t>E(k,</a:t>
              </a:r>
              <a:r>
                <a:rPr lang="en-US" sz="2000" b="1" dirty="0"/>
                <a:t> </a:t>
              </a:r>
              <a:r>
                <a:rPr lang="en-US" sz="2000" b="1" dirty="0" err="1"/>
                <a:t>m</a:t>
              </a:r>
              <a:r>
                <a:rPr lang="en-US" sz="2000" b="1" baseline="-25000" dirty="0" err="1"/>
                <a:t>b</a:t>
              </a:r>
              <a:r>
                <a:rPr lang="en-US" dirty="0"/>
                <a:t>)</a:t>
              </a:r>
            </a:p>
          </p:txBody>
        </p:sp>
      </p:grpSp>
      <p:grpSp>
        <p:nvGrpSpPr>
          <p:cNvPr id="18" name="Group 17"/>
          <p:cNvGrpSpPr>
            <a:grpSpLocks/>
          </p:cNvGrpSpPr>
          <p:nvPr/>
        </p:nvGrpSpPr>
        <p:grpSpPr bwMode="auto">
          <a:xfrm>
            <a:off x="2133600" y="2514601"/>
            <a:ext cx="3810000" cy="369093"/>
            <a:chOff x="1776" y="2014"/>
            <a:chExt cx="2400" cy="310"/>
          </a:xfrm>
        </p:grpSpPr>
        <p:sp>
          <p:nvSpPr>
            <p:cNvPr id="19" name="Line 18"/>
            <p:cNvSpPr>
              <a:spLocks noChangeShapeType="1"/>
            </p:cNvSpPr>
            <p:nvPr/>
          </p:nvSpPr>
          <p:spPr bwMode="auto">
            <a:xfrm flipH="1">
              <a:off x="1776" y="2304"/>
              <a:ext cx="2400" cy="0"/>
            </a:xfrm>
            <a:prstGeom prst="line">
              <a:avLst/>
            </a:prstGeom>
            <a:noFill/>
            <a:ln w="9525">
              <a:solidFill>
                <a:schemeClr val="tx1"/>
              </a:solidFill>
              <a:round/>
              <a:headEnd/>
              <a:tailEnd type="triangle" w="med" len="med"/>
            </a:ln>
            <a:effectLst/>
          </p:spPr>
          <p:txBody>
            <a:bodyPr/>
            <a:lstStyle/>
            <a:p>
              <a:endParaRPr lang="en-US"/>
            </a:p>
          </p:txBody>
        </p:sp>
        <p:sp>
          <p:nvSpPr>
            <p:cNvPr id="20" name="Text Box 19"/>
            <p:cNvSpPr txBox="1">
              <a:spLocks noChangeArrowheads="1"/>
            </p:cNvSpPr>
            <p:nvPr/>
          </p:nvSpPr>
          <p:spPr bwMode="auto">
            <a:xfrm>
              <a:off x="2544" y="2014"/>
              <a:ext cx="909" cy="310"/>
            </a:xfrm>
            <a:prstGeom prst="rect">
              <a:avLst/>
            </a:prstGeom>
            <a:noFill/>
            <a:ln w="9525">
              <a:noFill/>
              <a:miter lim="800000"/>
              <a:headEnd/>
              <a:tailEnd/>
            </a:ln>
            <a:effectLst/>
          </p:spPr>
          <p:txBody>
            <a:bodyPr wrap="none">
              <a:spAutoFit/>
            </a:bodyPr>
            <a:lstStyle/>
            <a:p>
              <a:r>
                <a:rPr lang="en-US" b="1" dirty="0"/>
                <a:t>m</a:t>
              </a:r>
              <a:r>
                <a:rPr lang="en-US" b="1" baseline="-25000" dirty="0"/>
                <a:t>0</a:t>
              </a:r>
              <a:r>
                <a:rPr lang="en-US" b="1" dirty="0"/>
                <a:t> , m</a:t>
              </a:r>
              <a:r>
                <a:rPr lang="en-US" b="1" baseline="-25000" dirty="0"/>
                <a:t>0</a:t>
              </a:r>
              <a:r>
                <a:rPr lang="en-US" b="1" dirty="0"/>
                <a:t> </a:t>
              </a:r>
              <a:r>
                <a:rPr lang="en-US" dirty="0">
                  <a:sym typeface="Symbol" pitchFamily="18" charset="2"/>
                </a:rPr>
                <a:t> M</a:t>
              </a:r>
            </a:p>
          </p:txBody>
        </p:sp>
      </p:grpSp>
      <p:grpSp>
        <p:nvGrpSpPr>
          <p:cNvPr id="21" name="Group 20"/>
          <p:cNvGrpSpPr>
            <a:grpSpLocks/>
          </p:cNvGrpSpPr>
          <p:nvPr/>
        </p:nvGrpSpPr>
        <p:grpSpPr bwMode="auto">
          <a:xfrm>
            <a:off x="2133600" y="2840827"/>
            <a:ext cx="3733800" cy="369094"/>
            <a:chOff x="1776" y="2422"/>
            <a:chExt cx="2352" cy="310"/>
          </a:xfrm>
        </p:grpSpPr>
        <p:sp>
          <p:nvSpPr>
            <p:cNvPr id="22" name="Line 21"/>
            <p:cNvSpPr>
              <a:spLocks noChangeShapeType="1"/>
            </p:cNvSpPr>
            <p:nvPr/>
          </p:nvSpPr>
          <p:spPr bwMode="auto">
            <a:xfrm>
              <a:off x="1776" y="2688"/>
              <a:ext cx="2352" cy="0"/>
            </a:xfrm>
            <a:prstGeom prst="line">
              <a:avLst/>
            </a:prstGeom>
            <a:noFill/>
            <a:ln w="9525">
              <a:solidFill>
                <a:schemeClr val="tx1"/>
              </a:solidFill>
              <a:round/>
              <a:headEnd/>
              <a:tailEnd type="triangle" w="med" len="med"/>
            </a:ln>
            <a:effectLst/>
          </p:spPr>
          <p:txBody>
            <a:bodyPr/>
            <a:lstStyle/>
            <a:p>
              <a:endParaRPr lang="en-US"/>
            </a:p>
          </p:txBody>
        </p:sp>
        <p:sp>
          <p:nvSpPr>
            <p:cNvPr id="23" name="Text Box 22"/>
            <p:cNvSpPr txBox="1">
              <a:spLocks noChangeArrowheads="1"/>
            </p:cNvSpPr>
            <p:nvPr/>
          </p:nvSpPr>
          <p:spPr bwMode="auto">
            <a:xfrm>
              <a:off x="2523" y="2422"/>
              <a:ext cx="948" cy="310"/>
            </a:xfrm>
            <a:prstGeom prst="rect">
              <a:avLst/>
            </a:prstGeom>
            <a:noFill/>
            <a:ln w="9525">
              <a:noFill/>
              <a:miter lim="800000"/>
              <a:headEnd/>
              <a:tailEnd/>
            </a:ln>
            <a:effectLst/>
          </p:spPr>
          <p:txBody>
            <a:bodyPr wrap="none">
              <a:spAutoFit/>
            </a:bodyPr>
            <a:lstStyle/>
            <a:p>
              <a:r>
                <a:rPr lang="en-US" dirty="0"/>
                <a:t>c</a:t>
              </a:r>
              <a:r>
                <a:rPr lang="en-US" baseline="-25000" dirty="0"/>
                <a:t>0</a:t>
              </a:r>
              <a:r>
                <a:rPr lang="en-US" dirty="0"/>
                <a:t> </a:t>
              </a:r>
              <a:r>
                <a:rPr lang="en-US" dirty="0">
                  <a:sym typeface="Symbol"/>
                </a:rPr>
                <a:t></a:t>
              </a:r>
              <a:r>
                <a:rPr lang="en-US" dirty="0"/>
                <a:t>E(k, m</a:t>
              </a:r>
              <a:r>
                <a:rPr lang="en-US" baseline="-25000" dirty="0"/>
                <a:t>0</a:t>
              </a:r>
              <a:r>
                <a:rPr lang="en-US" dirty="0"/>
                <a:t>)</a:t>
              </a:r>
            </a:p>
          </p:txBody>
        </p:sp>
      </p:grpSp>
      <p:sp>
        <p:nvSpPr>
          <p:cNvPr id="25" name="TextBox 24"/>
          <p:cNvSpPr txBox="1"/>
          <p:nvPr/>
        </p:nvSpPr>
        <p:spPr>
          <a:xfrm>
            <a:off x="6166364" y="3426222"/>
            <a:ext cx="1018228" cy="646331"/>
          </a:xfrm>
          <a:prstGeom prst="rect">
            <a:avLst/>
          </a:prstGeom>
          <a:noFill/>
        </p:spPr>
        <p:txBody>
          <a:bodyPr wrap="none" rtlCol="0">
            <a:spAutoFit/>
          </a:bodyPr>
          <a:lstStyle/>
          <a:p>
            <a:pPr algn="ctr"/>
            <a:r>
              <a:rPr lang="en-US" dirty="0"/>
              <a:t>output 0</a:t>
            </a:r>
          </a:p>
          <a:p>
            <a:pPr algn="ctr"/>
            <a:r>
              <a:rPr lang="en-US" dirty="0"/>
              <a:t>if c = c</a:t>
            </a:r>
            <a:r>
              <a:rPr lang="en-US" baseline="-25000" dirty="0"/>
              <a:t>0</a:t>
            </a:r>
            <a:endParaRPr lang="en-US" dirty="0"/>
          </a:p>
        </p:txBody>
      </p:sp>
      <p:cxnSp>
        <p:nvCxnSpPr>
          <p:cNvPr id="27" name="Straight Arrow Connector 26"/>
          <p:cNvCxnSpPr/>
          <p:nvPr/>
        </p:nvCxnSpPr>
        <p:spPr bwMode="auto">
          <a:xfrm>
            <a:off x="7315200" y="3718321"/>
            <a:ext cx="990600" cy="119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613800403"/>
      </p:ext>
    </p:extLst>
  </p:cSld>
  <p:clrMapOvr>
    <a:masterClrMapping/>
  </p:clrMapOvr>
  <mc:AlternateContent xmlns:mc="http://schemas.openxmlformats.org/markup-compatibility/2006" xmlns:p14="http://schemas.microsoft.com/office/powerpoint/2010/main">
    <mc:Choice Requires="p14">
      <p:transition spd="med" p14:dur="700" advTm="25180">
        <p:fade/>
      </p:transition>
    </mc:Choice>
    <mc:Fallback xmlns="">
      <p:transition spd="med" advTm="2518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Ciphers Built by Iteration</a:t>
            </a:r>
          </a:p>
        </p:txBody>
      </p:sp>
      <p:sp>
        <p:nvSpPr>
          <p:cNvPr id="3" name="Content Placeholder 2"/>
          <p:cNvSpPr>
            <a:spLocks noGrp="1"/>
          </p:cNvSpPr>
          <p:nvPr>
            <p:ph idx="1"/>
          </p:nvPr>
        </p:nvSpPr>
        <p:spPr>
          <a:xfrm>
            <a:off x="685800" y="4838700"/>
            <a:ext cx="8153400" cy="1028700"/>
          </a:xfrm>
        </p:spPr>
        <p:txBody>
          <a:bodyPr>
            <a:normAutofit fontScale="92500" lnSpcReduction="20000"/>
          </a:bodyPr>
          <a:lstStyle/>
          <a:p>
            <a:pPr marL="0" indent="0">
              <a:buNone/>
            </a:pPr>
            <a:r>
              <a:rPr lang="en-US" dirty="0"/>
              <a:t>R(</a:t>
            </a:r>
            <a:r>
              <a:rPr lang="en-US" dirty="0" err="1"/>
              <a:t>k,m</a:t>
            </a:r>
            <a:r>
              <a:rPr lang="en-US" dirty="0"/>
              <a:t>) is called a </a:t>
            </a:r>
            <a:r>
              <a:rPr lang="en-US" b="0" dirty="0"/>
              <a:t>round function</a:t>
            </a:r>
          </a:p>
          <a:p>
            <a:pPr marL="0" indent="0">
              <a:spcBef>
                <a:spcPts val="1824"/>
              </a:spcBef>
              <a:buNone/>
            </a:pPr>
            <a:r>
              <a:rPr lang="en-US" b="0" dirty="0"/>
              <a:t>		</a:t>
            </a:r>
            <a:r>
              <a:rPr lang="en-US" b="1" dirty="0"/>
              <a:t>for  3DES (n=48),      for AES-128  (n=10)</a:t>
            </a:r>
          </a:p>
        </p:txBody>
      </p:sp>
      <p:sp>
        <p:nvSpPr>
          <p:cNvPr id="6" name="Rectangle 5"/>
          <p:cNvSpPr/>
          <p:nvPr/>
        </p:nvSpPr>
        <p:spPr bwMode="auto">
          <a:xfrm>
            <a:off x="4009104" y="2000250"/>
            <a:ext cx="1143000" cy="285750"/>
          </a:xfrm>
          <a:prstGeom prst="rect">
            <a:avLst/>
          </a:prstGeom>
          <a:solidFill>
            <a:schemeClr val="accent1"/>
          </a:solidFill>
          <a:ln w="9525">
            <a:solidFill>
              <a:schemeClr val="tx1"/>
            </a:solidFill>
            <a:miter lim="800000"/>
            <a:headEnd/>
            <a:tailEnd/>
          </a:ln>
          <a:effectLst/>
        </p:spPr>
        <p:txBody>
          <a:bodyPr rtlCol="0" anchor="ctr"/>
          <a:lstStyle/>
          <a:p>
            <a:pPr algn="ctr"/>
            <a:r>
              <a:rPr lang="en-US" dirty="0"/>
              <a:t>key  k</a:t>
            </a:r>
          </a:p>
        </p:txBody>
      </p:sp>
      <p:sp>
        <p:nvSpPr>
          <p:cNvPr id="7" name="Trapezoid 6"/>
          <p:cNvSpPr/>
          <p:nvPr/>
        </p:nvSpPr>
        <p:spPr bwMode="auto">
          <a:xfrm>
            <a:off x="1752600" y="2286000"/>
            <a:ext cx="5638800" cy="685800"/>
          </a:xfrm>
          <a:prstGeom prst="trapezoid">
            <a:avLst>
              <a:gd name="adj" fmla="val 243342"/>
            </a:avLst>
          </a:prstGeom>
          <a:solidFill>
            <a:srgbClr val="66FFFF"/>
          </a:solidFill>
          <a:ln w="9525">
            <a:solidFill>
              <a:schemeClr val="tx1"/>
            </a:solidFill>
            <a:miter lim="800000"/>
            <a:headEnd/>
            <a:tailEnd/>
          </a:ln>
          <a:effectLst/>
        </p:spPr>
        <p:txBody>
          <a:bodyPr rtlCol="0" anchor="ctr"/>
          <a:lstStyle/>
          <a:p>
            <a:pPr algn="ctr"/>
            <a:endParaRPr lang="en-US" dirty="0"/>
          </a:p>
        </p:txBody>
      </p:sp>
      <p:sp>
        <p:nvSpPr>
          <p:cNvPr id="8" name="TextBox 7"/>
          <p:cNvSpPr txBox="1"/>
          <p:nvPr/>
        </p:nvSpPr>
        <p:spPr>
          <a:xfrm>
            <a:off x="3606948" y="2457450"/>
            <a:ext cx="1515334" cy="369332"/>
          </a:xfrm>
          <a:prstGeom prst="rect">
            <a:avLst/>
          </a:prstGeom>
          <a:noFill/>
        </p:spPr>
        <p:txBody>
          <a:bodyPr wrap="none" rtlCol="0">
            <a:spAutoFit/>
          </a:bodyPr>
          <a:lstStyle/>
          <a:p>
            <a:r>
              <a:rPr lang="en-US" dirty="0"/>
              <a:t>key expansion</a:t>
            </a:r>
          </a:p>
        </p:txBody>
      </p:sp>
      <p:sp>
        <p:nvSpPr>
          <p:cNvPr id="9" name="Rectangle 8"/>
          <p:cNvSpPr/>
          <p:nvPr/>
        </p:nvSpPr>
        <p:spPr bwMode="auto">
          <a:xfrm>
            <a:off x="1752600" y="2971800"/>
            <a:ext cx="609600" cy="304800"/>
          </a:xfrm>
          <a:prstGeom prst="rect">
            <a:avLst/>
          </a:prstGeom>
          <a:solidFill>
            <a:schemeClr val="accent1"/>
          </a:solidFill>
          <a:ln w="9525">
            <a:solidFill>
              <a:schemeClr val="tx1"/>
            </a:solidFill>
            <a:miter lim="800000"/>
            <a:headEnd/>
            <a:tailEnd/>
          </a:ln>
          <a:effectLst/>
        </p:spPr>
        <p:txBody>
          <a:bodyPr rtlCol="0" anchor="ctr"/>
          <a:lstStyle/>
          <a:p>
            <a:pPr algn="ctr"/>
            <a:r>
              <a:rPr lang="en-US" sz="2000" dirty="0"/>
              <a:t>k</a:t>
            </a:r>
            <a:r>
              <a:rPr lang="en-US" sz="2000" baseline="-25000" dirty="0"/>
              <a:t>1</a:t>
            </a:r>
            <a:endParaRPr lang="en-US" sz="2000" dirty="0"/>
          </a:p>
        </p:txBody>
      </p:sp>
      <p:sp>
        <p:nvSpPr>
          <p:cNvPr id="10" name="Rectangle 9"/>
          <p:cNvSpPr/>
          <p:nvPr/>
        </p:nvSpPr>
        <p:spPr bwMode="auto">
          <a:xfrm>
            <a:off x="2895600" y="2971800"/>
            <a:ext cx="609600" cy="304800"/>
          </a:xfrm>
          <a:prstGeom prst="rect">
            <a:avLst/>
          </a:prstGeom>
          <a:solidFill>
            <a:schemeClr val="accent1"/>
          </a:solidFill>
          <a:ln w="9525">
            <a:solidFill>
              <a:schemeClr val="tx1"/>
            </a:solidFill>
            <a:miter lim="800000"/>
            <a:headEnd/>
            <a:tailEnd/>
          </a:ln>
          <a:effectLst/>
        </p:spPr>
        <p:txBody>
          <a:bodyPr rtlCol="0" anchor="ctr"/>
          <a:lstStyle/>
          <a:p>
            <a:pPr algn="ctr"/>
            <a:r>
              <a:rPr lang="en-US" sz="2000" dirty="0"/>
              <a:t>k</a:t>
            </a:r>
            <a:r>
              <a:rPr lang="en-US" sz="2000" baseline="-25000" dirty="0"/>
              <a:t>2</a:t>
            </a:r>
            <a:endParaRPr lang="en-US" sz="2000" dirty="0"/>
          </a:p>
        </p:txBody>
      </p:sp>
      <p:sp>
        <p:nvSpPr>
          <p:cNvPr id="11" name="Rectangle 10"/>
          <p:cNvSpPr/>
          <p:nvPr/>
        </p:nvSpPr>
        <p:spPr bwMode="auto">
          <a:xfrm>
            <a:off x="4038600" y="2971800"/>
            <a:ext cx="609600" cy="304800"/>
          </a:xfrm>
          <a:prstGeom prst="rect">
            <a:avLst/>
          </a:prstGeom>
          <a:solidFill>
            <a:schemeClr val="accent1"/>
          </a:solidFill>
          <a:ln w="9525">
            <a:solidFill>
              <a:schemeClr val="tx1"/>
            </a:solidFill>
            <a:miter lim="800000"/>
            <a:headEnd/>
            <a:tailEnd/>
          </a:ln>
          <a:effectLst/>
        </p:spPr>
        <p:txBody>
          <a:bodyPr rtlCol="0" anchor="ctr"/>
          <a:lstStyle/>
          <a:p>
            <a:pPr algn="ctr"/>
            <a:r>
              <a:rPr lang="en-US" sz="2000" dirty="0"/>
              <a:t>k</a:t>
            </a:r>
            <a:r>
              <a:rPr lang="en-US" sz="2000" baseline="-25000" dirty="0"/>
              <a:t>3</a:t>
            </a:r>
            <a:endParaRPr lang="en-US" sz="2000" dirty="0"/>
          </a:p>
        </p:txBody>
      </p:sp>
      <p:sp>
        <p:nvSpPr>
          <p:cNvPr id="12" name="Rectangle 11"/>
          <p:cNvSpPr/>
          <p:nvPr/>
        </p:nvSpPr>
        <p:spPr bwMode="auto">
          <a:xfrm>
            <a:off x="6781800" y="2971800"/>
            <a:ext cx="609600" cy="304800"/>
          </a:xfrm>
          <a:prstGeom prst="rect">
            <a:avLst/>
          </a:prstGeom>
          <a:solidFill>
            <a:schemeClr val="accent1"/>
          </a:solidFill>
          <a:ln w="9525">
            <a:solidFill>
              <a:schemeClr val="tx1"/>
            </a:solidFill>
            <a:miter lim="800000"/>
            <a:headEnd/>
            <a:tailEnd/>
          </a:ln>
          <a:effectLst/>
        </p:spPr>
        <p:txBody>
          <a:bodyPr rtlCol="0" anchor="ctr"/>
          <a:lstStyle/>
          <a:p>
            <a:pPr algn="ctr"/>
            <a:r>
              <a:rPr lang="en-US" sz="2000" dirty="0" err="1"/>
              <a:t>k</a:t>
            </a:r>
            <a:r>
              <a:rPr lang="en-US" sz="2000" baseline="-25000" dirty="0" err="1"/>
              <a:t>n</a:t>
            </a:r>
            <a:endParaRPr lang="en-US" sz="2000" dirty="0"/>
          </a:p>
        </p:txBody>
      </p:sp>
      <p:sp>
        <p:nvSpPr>
          <p:cNvPr id="13" name="Rectangle 12"/>
          <p:cNvSpPr/>
          <p:nvPr/>
        </p:nvSpPr>
        <p:spPr bwMode="auto">
          <a:xfrm rot="16200000">
            <a:off x="1647827" y="3819525"/>
            <a:ext cx="857250" cy="647701"/>
          </a:xfrm>
          <a:prstGeom prst="rect">
            <a:avLst/>
          </a:prstGeom>
          <a:solidFill>
            <a:schemeClr val="accent1"/>
          </a:solidFill>
          <a:ln w="9525">
            <a:solidFill>
              <a:schemeClr val="tx1"/>
            </a:solidFill>
            <a:miter lim="800000"/>
            <a:headEnd/>
            <a:tailEnd/>
          </a:ln>
          <a:effectLst/>
        </p:spPr>
        <p:txBody>
          <a:bodyPr rtlCol="0" anchor="ctr"/>
          <a:lstStyle/>
          <a:p>
            <a:pPr algn="ctr"/>
            <a:r>
              <a:rPr lang="en-US" dirty="0"/>
              <a:t>R(k</a:t>
            </a:r>
            <a:r>
              <a:rPr lang="en-US" baseline="-25000" dirty="0"/>
              <a:t>1</a:t>
            </a:r>
            <a:r>
              <a:rPr lang="en-US" dirty="0"/>
              <a:t>, </a:t>
            </a:r>
            <a:r>
              <a:rPr lang="en-US" dirty="0">
                <a:sym typeface="Symbol"/>
              </a:rPr>
              <a:t>)</a:t>
            </a:r>
            <a:endParaRPr lang="en-US" dirty="0"/>
          </a:p>
        </p:txBody>
      </p:sp>
      <p:sp>
        <p:nvSpPr>
          <p:cNvPr id="15" name="Rectangle 14"/>
          <p:cNvSpPr/>
          <p:nvPr/>
        </p:nvSpPr>
        <p:spPr bwMode="auto">
          <a:xfrm rot="16200000">
            <a:off x="2828924" y="3819525"/>
            <a:ext cx="857250" cy="647701"/>
          </a:xfrm>
          <a:prstGeom prst="rect">
            <a:avLst/>
          </a:prstGeom>
          <a:solidFill>
            <a:schemeClr val="accent1"/>
          </a:solidFill>
          <a:ln w="9525">
            <a:solidFill>
              <a:schemeClr val="tx1"/>
            </a:solidFill>
            <a:miter lim="800000"/>
            <a:headEnd/>
            <a:tailEnd/>
          </a:ln>
          <a:effectLst/>
        </p:spPr>
        <p:txBody>
          <a:bodyPr rtlCol="0" anchor="ctr"/>
          <a:lstStyle/>
          <a:p>
            <a:pPr algn="ctr"/>
            <a:r>
              <a:rPr lang="en-US" dirty="0"/>
              <a:t>R(k</a:t>
            </a:r>
            <a:r>
              <a:rPr lang="en-US" baseline="-25000" dirty="0"/>
              <a:t>2</a:t>
            </a:r>
            <a:r>
              <a:rPr lang="en-US" dirty="0"/>
              <a:t>, </a:t>
            </a:r>
            <a:r>
              <a:rPr lang="en-US" dirty="0">
                <a:sym typeface="Symbol"/>
              </a:rPr>
              <a:t>)</a:t>
            </a:r>
            <a:endParaRPr lang="en-US" dirty="0"/>
          </a:p>
        </p:txBody>
      </p:sp>
      <p:sp>
        <p:nvSpPr>
          <p:cNvPr id="16" name="Rectangle 15"/>
          <p:cNvSpPr/>
          <p:nvPr/>
        </p:nvSpPr>
        <p:spPr bwMode="auto">
          <a:xfrm rot="16200000">
            <a:off x="3971924" y="3819525"/>
            <a:ext cx="857250" cy="647701"/>
          </a:xfrm>
          <a:prstGeom prst="rect">
            <a:avLst/>
          </a:prstGeom>
          <a:solidFill>
            <a:schemeClr val="accent1"/>
          </a:solidFill>
          <a:ln w="9525">
            <a:solidFill>
              <a:schemeClr val="tx1"/>
            </a:solidFill>
            <a:miter lim="800000"/>
            <a:headEnd/>
            <a:tailEnd/>
          </a:ln>
          <a:effectLst/>
        </p:spPr>
        <p:txBody>
          <a:bodyPr rtlCol="0" anchor="ctr"/>
          <a:lstStyle/>
          <a:p>
            <a:pPr algn="ctr"/>
            <a:r>
              <a:rPr lang="en-US" dirty="0"/>
              <a:t>R(k</a:t>
            </a:r>
            <a:r>
              <a:rPr lang="en-US" baseline="-25000" dirty="0"/>
              <a:t>3</a:t>
            </a:r>
            <a:r>
              <a:rPr lang="en-US" dirty="0"/>
              <a:t>, </a:t>
            </a:r>
            <a:r>
              <a:rPr lang="en-US" dirty="0">
                <a:sym typeface="Symbol"/>
              </a:rPr>
              <a:t>)</a:t>
            </a:r>
            <a:endParaRPr lang="en-US" dirty="0"/>
          </a:p>
        </p:txBody>
      </p:sp>
      <p:sp>
        <p:nvSpPr>
          <p:cNvPr id="17" name="Rectangle 16"/>
          <p:cNvSpPr/>
          <p:nvPr/>
        </p:nvSpPr>
        <p:spPr bwMode="auto">
          <a:xfrm rot="16200000">
            <a:off x="6715124" y="3819525"/>
            <a:ext cx="857250" cy="647701"/>
          </a:xfrm>
          <a:prstGeom prst="rect">
            <a:avLst/>
          </a:prstGeom>
          <a:solidFill>
            <a:schemeClr val="accent1"/>
          </a:solidFill>
          <a:ln w="9525">
            <a:solidFill>
              <a:schemeClr val="tx1"/>
            </a:solidFill>
            <a:miter lim="800000"/>
            <a:headEnd/>
            <a:tailEnd/>
          </a:ln>
          <a:effectLst/>
        </p:spPr>
        <p:txBody>
          <a:bodyPr rtlCol="0" anchor="ctr"/>
          <a:lstStyle/>
          <a:p>
            <a:pPr algn="ctr"/>
            <a:r>
              <a:rPr lang="en-US" dirty="0"/>
              <a:t>R(</a:t>
            </a:r>
            <a:r>
              <a:rPr lang="en-US" dirty="0" err="1"/>
              <a:t>k</a:t>
            </a:r>
            <a:r>
              <a:rPr lang="en-US" baseline="-25000" dirty="0" err="1"/>
              <a:t>n</a:t>
            </a:r>
            <a:r>
              <a:rPr lang="en-US" dirty="0"/>
              <a:t>, </a:t>
            </a:r>
            <a:r>
              <a:rPr lang="en-US" dirty="0">
                <a:sym typeface="Symbol"/>
              </a:rPr>
              <a:t>)</a:t>
            </a:r>
            <a:endParaRPr lang="en-US" dirty="0"/>
          </a:p>
        </p:txBody>
      </p:sp>
      <p:cxnSp>
        <p:nvCxnSpPr>
          <p:cNvPr id="19" name="Straight Arrow Connector 18"/>
          <p:cNvCxnSpPr/>
          <p:nvPr/>
        </p:nvCxnSpPr>
        <p:spPr bwMode="auto">
          <a:xfrm rot="5400000">
            <a:off x="1885950" y="3485951"/>
            <a:ext cx="3429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1" name="Straight Arrow Connector 20"/>
          <p:cNvCxnSpPr/>
          <p:nvPr/>
        </p:nvCxnSpPr>
        <p:spPr bwMode="auto">
          <a:xfrm rot="5400000">
            <a:off x="3029744" y="3485355"/>
            <a:ext cx="3429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2" name="Straight Arrow Connector 21"/>
          <p:cNvCxnSpPr/>
          <p:nvPr/>
        </p:nvCxnSpPr>
        <p:spPr bwMode="auto">
          <a:xfrm rot="5400000">
            <a:off x="4172744" y="3485355"/>
            <a:ext cx="3429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rot="5400000">
            <a:off x="6915944" y="3485355"/>
            <a:ext cx="342900" cy="1588"/>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4" name="Straight Arrow Connector 23"/>
          <p:cNvCxnSpPr/>
          <p:nvPr/>
        </p:nvCxnSpPr>
        <p:spPr bwMode="auto">
          <a:xfrm>
            <a:off x="2438400" y="4114800"/>
            <a:ext cx="457200" cy="119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6" name="Straight Arrow Connector 25"/>
          <p:cNvCxnSpPr/>
          <p:nvPr/>
        </p:nvCxnSpPr>
        <p:spPr bwMode="auto">
          <a:xfrm>
            <a:off x="3581400" y="4113609"/>
            <a:ext cx="457200" cy="119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7" name="Straight Arrow Connector 26"/>
          <p:cNvCxnSpPr/>
          <p:nvPr/>
        </p:nvCxnSpPr>
        <p:spPr bwMode="auto">
          <a:xfrm>
            <a:off x="4724400" y="4114800"/>
            <a:ext cx="457200" cy="1191"/>
          </a:xfrm>
          <a:prstGeom prst="straightConnector1">
            <a:avLst/>
          </a:prstGeom>
          <a:solidFill>
            <a:schemeClr val="accent1"/>
          </a:solidFill>
          <a:ln w="28575" cap="flat" cmpd="sng" algn="ctr">
            <a:solidFill>
              <a:schemeClr val="tx1"/>
            </a:solidFill>
            <a:prstDash val="solid"/>
            <a:round/>
            <a:headEnd type="none" w="med" len="med"/>
            <a:tailEnd type="none" w="med" len="med"/>
          </a:ln>
          <a:effectLst/>
        </p:spPr>
      </p:cxnSp>
      <p:cxnSp>
        <p:nvCxnSpPr>
          <p:cNvPr id="28" name="Straight Arrow Connector 27"/>
          <p:cNvCxnSpPr/>
          <p:nvPr/>
        </p:nvCxnSpPr>
        <p:spPr bwMode="auto">
          <a:xfrm>
            <a:off x="6400800" y="4114800"/>
            <a:ext cx="457200" cy="119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a:off x="7467600" y="4114800"/>
            <a:ext cx="457200" cy="119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0" name="Straight Arrow Connector 29"/>
          <p:cNvCxnSpPr/>
          <p:nvPr/>
        </p:nvCxnSpPr>
        <p:spPr bwMode="auto">
          <a:xfrm>
            <a:off x="1295400" y="4114800"/>
            <a:ext cx="457200" cy="1191"/>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32" name="Straight Connector 31"/>
          <p:cNvCxnSpPr/>
          <p:nvPr/>
        </p:nvCxnSpPr>
        <p:spPr bwMode="auto">
          <a:xfrm>
            <a:off x="5257800" y="4114800"/>
            <a:ext cx="1143000" cy="1191"/>
          </a:xfrm>
          <a:prstGeom prst="line">
            <a:avLst/>
          </a:prstGeom>
          <a:solidFill>
            <a:schemeClr val="accent1"/>
          </a:solidFill>
          <a:ln w="28575" cap="flat" cmpd="sng" algn="ctr">
            <a:solidFill>
              <a:schemeClr val="tx1"/>
            </a:solidFill>
            <a:prstDash val="sysDash"/>
            <a:round/>
            <a:headEnd type="none" w="med" len="med"/>
            <a:tailEnd type="none" w="med" len="med"/>
          </a:ln>
          <a:effectLst/>
        </p:spPr>
      </p:cxnSp>
      <p:sp>
        <p:nvSpPr>
          <p:cNvPr id="33" name="TextBox 32"/>
          <p:cNvSpPr txBox="1"/>
          <p:nvPr/>
        </p:nvSpPr>
        <p:spPr>
          <a:xfrm>
            <a:off x="762001" y="3820180"/>
            <a:ext cx="471503" cy="523220"/>
          </a:xfrm>
          <a:prstGeom prst="rect">
            <a:avLst/>
          </a:prstGeom>
          <a:noFill/>
        </p:spPr>
        <p:txBody>
          <a:bodyPr wrap="none" rtlCol="0">
            <a:spAutoFit/>
          </a:bodyPr>
          <a:lstStyle/>
          <a:p>
            <a:r>
              <a:rPr lang="en-US" sz="2800" dirty="0"/>
              <a:t>m</a:t>
            </a:r>
            <a:endParaRPr lang="en-US" dirty="0"/>
          </a:p>
        </p:txBody>
      </p:sp>
      <p:sp>
        <p:nvSpPr>
          <p:cNvPr id="34" name="TextBox 33"/>
          <p:cNvSpPr txBox="1"/>
          <p:nvPr/>
        </p:nvSpPr>
        <p:spPr>
          <a:xfrm>
            <a:off x="8001000" y="3810000"/>
            <a:ext cx="381000" cy="523220"/>
          </a:xfrm>
          <a:prstGeom prst="rect">
            <a:avLst/>
          </a:prstGeom>
          <a:noFill/>
        </p:spPr>
        <p:txBody>
          <a:bodyPr wrap="square" rtlCol="0">
            <a:spAutoFit/>
          </a:bodyPr>
          <a:lstStyle/>
          <a:p>
            <a:r>
              <a:rPr lang="en-US" sz="2800" dirty="0"/>
              <a:t>c</a:t>
            </a:r>
            <a:endParaRPr lang="en-US" dirty="0"/>
          </a:p>
        </p:txBody>
      </p:sp>
    </p:spTree>
    <p:extLst>
      <p:ext uri="{BB962C8B-B14F-4D97-AF65-F5344CB8AC3E}">
        <p14:creationId xmlns:p14="http://schemas.microsoft.com/office/powerpoint/2010/main" val="3387514112"/>
      </p:ext>
    </p:extLst>
  </p:cSld>
  <p:clrMapOvr>
    <a:masterClrMapping/>
  </p:clrMapOvr>
  <mc:AlternateContent xmlns:mc="http://schemas.openxmlformats.org/markup-compatibility/2006" xmlns:p14="http://schemas.microsoft.com/office/powerpoint/2010/main">
    <mc:Choice Requires="p14">
      <p:transition spd="med" p14:dur="700" advTm="64491">
        <p:fade/>
      </p:transition>
    </mc:Choice>
    <mc:Fallback xmlns="">
      <p:transition spd="med" advTm="64491">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Solution 1:   randomized encryption</a:t>
            </a:r>
          </a:p>
        </p:txBody>
      </p:sp>
      <p:sp>
        <p:nvSpPr>
          <p:cNvPr id="3" name="Content Placeholder 2"/>
          <p:cNvSpPr>
            <a:spLocks noGrp="1"/>
          </p:cNvSpPr>
          <p:nvPr>
            <p:ph idx="1"/>
          </p:nvPr>
        </p:nvSpPr>
        <p:spPr>
          <a:xfrm>
            <a:off x="457200" y="1904999"/>
            <a:ext cx="8589818" cy="4620491"/>
          </a:xfrm>
        </p:spPr>
        <p:txBody>
          <a:bodyPr>
            <a:normAutofit fontScale="85000" lnSpcReduction="10000"/>
          </a:bodyPr>
          <a:lstStyle/>
          <a:p>
            <a:r>
              <a:rPr lang="en-US" dirty="0"/>
              <a:t>E(</a:t>
            </a:r>
            <a:r>
              <a:rPr lang="en-US" dirty="0" err="1"/>
              <a:t>k,m</a:t>
            </a:r>
            <a:r>
              <a:rPr lang="en-US" dirty="0"/>
              <a:t>) is a randomized algorithm:</a:t>
            </a:r>
          </a:p>
          <a:p>
            <a:endParaRPr lang="en-US" dirty="0"/>
          </a:p>
          <a:p>
            <a:endParaRPr lang="en-US" dirty="0"/>
          </a:p>
          <a:p>
            <a:endParaRPr lang="en-US" dirty="0"/>
          </a:p>
          <a:p>
            <a:endParaRPr lang="en-US" dirty="0"/>
          </a:p>
          <a:p>
            <a:pPr marL="0" indent="0">
              <a:spcBef>
                <a:spcPts val="3576"/>
              </a:spcBef>
              <a:buNone/>
            </a:pPr>
            <a:r>
              <a:rPr lang="en-US" dirty="0"/>
              <a:t>⇒  encrypting same </a:t>
            </a:r>
            <a:r>
              <a:rPr lang="en-US" dirty="0" err="1"/>
              <a:t>msg</a:t>
            </a:r>
            <a:r>
              <a:rPr lang="en-US" dirty="0"/>
              <a:t> twice gives different </a:t>
            </a:r>
            <a:r>
              <a:rPr lang="en-US" dirty="0" err="1"/>
              <a:t>ciphertexts</a:t>
            </a:r>
            <a:r>
              <a:rPr lang="en-US" dirty="0"/>
              <a:t>  (</a:t>
            </a:r>
            <a:r>
              <a:rPr lang="en-US" dirty="0" err="1"/>
              <a:t>whp</a:t>
            </a:r>
            <a:r>
              <a:rPr lang="en-US" dirty="0"/>
              <a:t>) </a:t>
            </a:r>
          </a:p>
          <a:p>
            <a:pPr marL="0" indent="0">
              <a:spcBef>
                <a:spcPts val="3576"/>
              </a:spcBef>
              <a:buNone/>
            </a:pPr>
            <a:r>
              <a:rPr lang="en-US" dirty="0"/>
              <a:t>⇒  </a:t>
            </a:r>
            <a:r>
              <a:rPr lang="en-US" dirty="0" err="1"/>
              <a:t>ciphertext</a:t>
            </a:r>
            <a:r>
              <a:rPr lang="en-US" dirty="0"/>
              <a:t> must be longer than plaintext</a:t>
            </a:r>
          </a:p>
          <a:p>
            <a:pPr marL="0" indent="0">
              <a:spcBef>
                <a:spcPts val="2376"/>
              </a:spcBef>
              <a:buNone/>
            </a:pPr>
            <a:r>
              <a:rPr lang="en-US" dirty="0"/>
              <a:t>	Roughly speaking:   CT-size =   PT-size + “# random bits”</a:t>
            </a:r>
          </a:p>
        </p:txBody>
      </p:sp>
      <p:sp>
        <p:nvSpPr>
          <p:cNvPr id="4" name="Rounded Rectangle 3"/>
          <p:cNvSpPr/>
          <p:nvPr/>
        </p:nvSpPr>
        <p:spPr>
          <a:xfrm>
            <a:off x="3733800" y="2590800"/>
            <a:ext cx="1524000" cy="1219200"/>
          </a:xfrm>
          <a:prstGeom prst="round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p:cNvSpPr/>
          <p:nvPr/>
        </p:nvSpPr>
        <p:spPr>
          <a:xfrm>
            <a:off x="4191000" y="2667000"/>
            <a:ext cx="457200" cy="457200"/>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4191000" y="3276600"/>
            <a:ext cx="457200" cy="457200"/>
          </a:xfrm>
          <a:prstGeom prst="ellipse">
            <a:avLst/>
          </a:prstGeom>
          <a:solidFill>
            <a:srgbClr val="A6A6A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676400" y="3195936"/>
            <a:ext cx="554960" cy="461665"/>
          </a:xfrm>
          <a:prstGeom prst="rect">
            <a:avLst/>
          </a:prstGeom>
          <a:noFill/>
        </p:spPr>
        <p:txBody>
          <a:bodyPr wrap="none" rtlCol="0">
            <a:spAutoFit/>
          </a:bodyPr>
          <a:lstStyle/>
          <a:p>
            <a:r>
              <a:rPr lang="en-US" sz="2400" dirty="0"/>
              <a:t>m</a:t>
            </a:r>
            <a:r>
              <a:rPr lang="en-US" sz="2400" baseline="-25000" dirty="0"/>
              <a:t>1</a:t>
            </a:r>
          </a:p>
        </p:txBody>
      </p:sp>
      <p:cxnSp>
        <p:nvCxnSpPr>
          <p:cNvPr id="29" name="Straight Arrow Connector 28"/>
          <p:cNvCxnSpPr/>
          <p:nvPr/>
        </p:nvCxnSpPr>
        <p:spPr>
          <a:xfrm flipV="1">
            <a:off x="2224802" y="3402611"/>
            <a:ext cx="2249201" cy="39477"/>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2209801" y="3437088"/>
            <a:ext cx="2244201" cy="185513"/>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2224801" y="3442088"/>
            <a:ext cx="2304202" cy="65605"/>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grpSp>
        <p:nvGrpSpPr>
          <p:cNvPr id="33" name="Group 32"/>
          <p:cNvGrpSpPr/>
          <p:nvPr/>
        </p:nvGrpSpPr>
        <p:grpSpPr>
          <a:xfrm>
            <a:off x="1676400" y="2463801"/>
            <a:ext cx="2853724" cy="588665"/>
            <a:chOff x="1676400" y="1606550"/>
            <a:chExt cx="2853724" cy="588665"/>
          </a:xfrm>
        </p:grpSpPr>
        <p:sp>
          <p:nvSpPr>
            <p:cNvPr id="7" name="TextBox 6"/>
            <p:cNvSpPr txBox="1"/>
            <p:nvPr/>
          </p:nvSpPr>
          <p:spPr>
            <a:xfrm>
              <a:off x="1676400" y="1733550"/>
              <a:ext cx="554960" cy="461665"/>
            </a:xfrm>
            <a:prstGeom prst="rect">
              <a:avLst/>
            </a:prstGeom>
            <a:noFill/>
          </p:spPr>
          <p:txBody>
            <a:bodyPr wrap="none" rtlCol="0">
              <a:spAutoFit/>
            </a:bodyPr>
            <a:lstStyle/>
            <a:p>
              <a:r>
                <a:rPr lang="en-US" sz="2400" dirty="0"/>
                <a:t>m</a:t>
              </a:r>
              <a:r>
                <a:rPr lang="en-US" sz="2400" baseline="-25000" dirty="0"/>
                <a:t>0</a:t>
              </a:r>
            </a:p>
          </p:txBody>
        </p:sp>
        <p:cxnSp>
          <p:nvCxnSpPr>
            <p:cNvPr id="12" name="Straight Arrow Connector 11"/>
            <p:cNvCxnSpPr/>
            <p:nvPr/>
          </p:nvCxnSpPr>
          <p:spPr>
            <a:xfrm flipV="1">
              <a:off x="2225922" y="1929906"/>
              <a:ext cx="2249201" cy="39477"/>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3"/>
            </p:cNvCxnSpPr>
            <p:nvPr/>
          </p:nvCxnSpPr>
          <p:spPr>
            <a:xfrm>
              <a:off x="2210921" y="1964383"/>
              <a:ext cx="2244201" cy="185513"/>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2225922" y="1969383"/>
              <a:ext cx="2304202" cy="65605"/>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758196" y="1606550"/>
              <a:ext cx="556563" cy="369332"/>
            </a:xfrm>
            <a:prstGeom prst="rect">
              <a:avLst/>
            </a:prstGeom>
            <a:noFill/>
          </p:spPr>
          <p:txBody>
            <a:bodyPr wrap="none" rtlCol="0">
              <a:spAutoFit/>
            </a:bodyPr>
            <a:lstStyle/>
            <a:p>
              <a:r>
                <a:rPr lang="en-US" dirty="0" err="1"/>
                <a:t>enc</a:t>
              </a:r>
              <a:endParaRPr lang="en-US" dirty="0"/>
            </a:p>
          </p:txBody>
        </p:sp>
      </p:grpSp>
      <p:grpSp>
        <p:nvGrpSpPr>
          <p:cNvPr id="34" name="Group 33"/>
          <p:cNvGrpSpPr/>
          <p:nvPr/>
        </p:nvGrpSpPr>
        <p:grpSpPr>
          <a:xfrm flipH="1">
            <a:off x="4510351" y="2438401"/>
            <a:ext cx="2874163" cy="588665"/>
            <a:chOff x="1655961" y="1606550"/>
            <a:chExt cx="2874163" cy="588665"/>
          </a:xfrm>
        </p:grpSpPr>
        <p:sp>
          <p:nvSpPr>
            <p:cNvPr id="35" name="TextBox 34"/>
            <p:cNvSpPr txBox="1"/>
            <p:nvPr/>
          </p:nvSpPr>
          <p:spPr>
            <a:xfrm>
              <a:off x="1655961" y="1733550"/>
              <a:ext cx="554960" cy="461665"/>
            </a:xfrm>
            <a:prstGeom prst="rect">
              <a:avLst/>
            </a:prstGeom>
            <a:noFill/>
          </p:spPr>
          <p:txBody>
            <a:bodyPr wrap="none" rtlCol="0">
              <a:spAutoFit/>
            </a:bodyPr>
            <a:lstStyle/>
            <a:p>
              <a:r>
                <a:rPr lang="en-US" sz="2400" dirty="0"/>
                <a:t>m</a:t>
              </a:r>
              <a:r>
                <a:rPr lang="en-US" sz="2400" baseline="-25000" dirty="0"/>
                <a:t>0</a:t>
              </a:r>
            </a:p>
          </p:txBody>
        </p:sp>
        <p:cxnSp>
          <p:nvCxnSpPr>
            <p:cNvPr id="36" name="Straight Arrow Connector 35"/>
            <p:cNvCxnSpPr/>
            <p:nvPr/>
          </p:nvCxnSpPr>
          <p:spPr>
            <a:xfrm flipV="1">
              <a:off x="2225922" y="1929906"/>
              <a:ext cx="2249201" cy="39477"/>
            </a:xfrm>
            <a:prstGeom prst="straightConnector1">
              <a:avLst/>
            </a:prstGeom>
            <a:ln>
              <a:solidFill>
                <a:srgbClr val="00009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35" idx="3"/>
            </p:cNvCxnSpPr>
            <p:nvPr/>
          </p:nvCxnSpPr>
          <p:spPr>
            <a:xfrm>
              <a:off x="2210921" y="1964383"/>
              <a:ext cx="2244201" cy="185513"/>
            </a:xfrm>
            <a:prstGeom prst="straightConnector1">
              <a:avLst/>
            </a:prstGeom>
            <a:ln>
              <a:solidFill>
                <a:srgbClr val="00009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2225922" y="1969383"/>
              <a:ext cx="2304202" cy="65605"/>
            </a:xfrm>
            <a:prstGeom prst="straightConnector1">
              <a:avLst/>
            </a:prstGeom>
            <a:ln>
              <a:solidFill>
                <a:srgbClr val="00009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720037" y="1606550"/>
              <a:ext cx="556563" cy="369332"/>
            </a:xfrm>
            <a:prstGeom prst="rect">
              <a:avLst/>
            </a:prstGeom>
            <a:noFill/>
          </p:spPr>
          <p:txBody>
            <a:bodyPr wrap="none" rtlCol="0">
              <a:spAutoFit/>
            </a:bodyPr>
            <a:lstStyle/>
            <a:p>
              <a:r>
                <a:rPr lang="en-US" dirty="0" err="1"/>
                <a:t>dec</a:t>
              </a:r>
              <a:endParaRPr lang="en-US" dirty="0"/>
            </a:p>
          </p:txBody>
        </p:sp>
      </p:grpSp>
      <p:grpSp>
        <p:nvGrpSpPr>
          <p:cNvPr id="40" name="Group 39"/>
          <p:cNvGrpSpPr/>
          <p:nvPr/>
        </p:nvGrpSpPr>
        <p:grpSpPr>
          <a:xfrm flipH="1">
            <a:off x="4495801" y="3175001"/>
            <a:ext cx="2874163" cy="461665"/>
            <a:chOff x="1655961" y="1733550"/>
            <a:chExt cx="2874163" cy="461665"/>
          </a:xfrm>
        </p:grpSpPr>
        <p:sp>
          <p:nvSpPr>
            <p:cNvPr id="41" name="TextBox 40"/>
            <p:cNvSpPr txBox="1"/>
            <p:nvPr/>
          </p:nvSpPr>
          <p:spPr>
            <a:xfrm>
              <a:off x="1655961" y="1733550"/>
              <a:ext cx="554960" cy="461665"/>
            </a:xfrm>
            <a:prstGeom prst="rect">
              <a:avLst/>
            </a:prstGeom>
            <a:noFill/>
          </p:spPr>
          <p:txBody>
            <a:bodyPr wrap="none" rtlCol="0">
              <a:spAutoFit/>
            </a:bodyPr>
            <a:lstStyle/>
            <a:p>
              <a:r>
                <a:rPr lang="en-US" sz="2400" dirty="0"/>
                <a:t>m</a:t>
              </a:r>
              <a:r>
                <a:rPr lang="en-US" sz="2400" baseline="-25000" dirty="0"/>
                <a:t>1</a:t>
              </a:r>
            </a:p>
          </p:txBody>
        </p:sp>
        <p:cxnSp>
          <p:nvCxnSpPr>
            <p:cNvPr id="42" name="Straight Arrow Connector 41"/>
            <p:cNvCxnSpPr/>
            <p:nvPr/>
          </p:nvCxnSpPr>
          <p:spPr>
            <a:xfrm flipV="1">
              <a:off x="2225922" y="1929906"/>
              <a:ext cx="2249201" cy="39477"/>
            </a:xfrm>
            <a:prstGeom prst="straightConnector1">
              <a:avLst/>
            </a:prstGeom>
            <a:ln>
              <a:solidFill>
                <a:srgbClr val="00009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41" idx="3"/>
            </p:cNvCxnSpPr>
            <p:nvPr/>
          </p:nvCxnSpPr>
          <p:spPr>
            <a:xfrm>
              <a:off x="2210921" y="1964383"/>
              <a:ext cx="2244200" cy="185513"/>
            </a:xfrm>
            <a:prstGeom prst="straightConnector1">
              <a:avLst/>
            </a:prstGeom>
            <a:ln>
              <a:solidFill>
                <a:srgbClr val="00009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2225922" y="1969383"/>
              <a:ext cx="2304202" cy="65605"/>
            </a:xfrm>
            <a:prstGeom prst="straightConnector1">
              <a:avLst/>
            </a:prstGeom>
            <a:ln>
              <a:solidFill>
                <a:srgbClr val="000090"/>
              </a:solidFill>
              <a:headEnd type="arrow"/>
              <a:tailEnd type="non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07846752"/>
      </p:ext>
    </p:extLst>
  </p:cSld>
  <p:clrMapOvr>
    <a:masterClrMapping/>
  </p:clrMapOvr>
  <mc:AlternateContent xmlns:mc="http://schemas.openxmlformats.org/markup-compatibility/2006" xmlns:p14="http://schemas.microsoft.com/office/powerpoint/2010/main">
    <mc:Choice Requires="p14">
      <p:transition spd="med" p14:dur="700" advTm="81419">
        <p:fade/>
      </p:transition>
    </mc:Choice>
    <mc:Fallback xmlns="">
      <p:transition spd="med" advTm="81419">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Solution 2:  nonce-based Encryption</a:t>
            </a:r>
          </a:p>
        </p:txBody>
      </p:sp>
      <p:sp>
        <p:nvSpPr>
          <p:cNvPr id="3" name="Content Placeholder 2"/>
          <p:cNvSpPr>
            <a:spLocks noGrp="1"/>
          </p:cNvSpPr>
          <p:nvPr>
            <p:ph idx="1"/>
          </p:nvPr>
        </p:nvSpPr>
        <p:spPr>
          <a:xfrm>
            <a:off x="152400" y="3581399"/>
            <a:ext cx="8991600" cy="3038341"/>
          </a:xfrm>
        </p:spPr>
        <p:txBody>
          <a:bodyPr>
            <a:normAutofit fontScale="85000" lnSpcReduction="20000"/>
          </a:bodyPr>
          <a:lstStyle/>
          <a:p>
            <a:r>
              <a:rPr lang="en-US" dirty="0"/>
              <a:t>nonce  n:    a value that changes from </a:t>
            </a:r>
            <a:r>
              <a:rPr lang="en-US" dirty="0" err="1"/>
              <a:t>msg</a:t>
            </a:r>
            <a:r>
              <a:rPr lang="en-US" dirty="0"/>
              <a:t> to msg.</a:t>
            </a:r>
          </a:p>
          <a:p>
            <a:pPr lvl="1">
              <a:buNone/>
            </a:pPr>
            <a:r>
              <a:rPr lang="en-US" dirty="0"/>
              <a:t>				(</a:t>
            </a:r>
            <a:r>
              <a:rPr lang="en-US" dirty="0" err="1"/>
              <a:t>k,n</a:t>
            </a:r>
            <a:r>
              <a:rPr lang="en-US" dirty="0"/>
              <a:t>)  pair </a:t>
            </a:r>
            <a:r>
              <a:rPr lang="en-US" u="sng" dirty="0"/>
              <a:t>never</a:t>
            </a:r>
            <a:r>
              <a:rPr lang="en-US" dirty="0"/>
              <a:t> used more than once</a:t>
            </a:r>
          </a:p>
          <a:p>
            <a:pPr>
              <a:spcBef>
                <a:spcPts val="2000"/>
              </a:spcBef>
            </a:pPr>
            <a:r>
              <a:rPr lang="en-US" u="sng" dirty="0"/>
              <a:t>method 1</a:t>
            </a:r>
            <a:r>
              <a:rPr lang="en-US" dirty="0"/>
              <a:t>:   nonce is a </a:t>
            </a:r>
            <a:r>
              <a:rPr lang="en-US" b="1" dirty="0"/>
              <a:t>counter</a:t>
            </a:r>
            <a:r>
              <a:rPr lang="en-US" dirty="0"/>
              <a:t>   (e.g. packet counter)</a:t>
            </a:r>
          </a:p>
          <a:p>
            <a:pPr lvl="1"/>
            <a:r>
              <a:rPr lang="en-US" dirty="0"/>
              <a:t>used when encryptor keeps state from </a:t>
            </a:r>
            <a:r>
              <a:rPr lang="en-US" dirty="0" err="1"/>
              <a:t>msg</a:t>
            </a:r>
            <a:r>
              <a:rPr lang="en-US" dirty="0"/>
              <a:t> to </a:t>
            </a:r>
            <a:r>
              <a:rPr lang="en-US" dirty="0" err="1"/>
              <a:t>msg</a:t>
            </a:r>
            <a:endParaRPr lang="en-US" dirty="0"/>
          </a:p>
          <a:p>
            <a:pPr lvl="1"/>
            <a:r>
              <a:rPr lang="en-US" dirty="0"/>
              <a:t>if </a:t>
            </a:r>
            <a:r>
              <a:rPr lang="en-US" dirty="0" err="1"/>
              <a:t>decryptor</a:t>
            </a:r>
            <a:r>
              <a:rPr lang="en-US" dirty="0"/>
              <a:t> has same state, need not send nonce with CT</a:t>
            </a:r>
          </a:p>
          <a:p>
            <a:pPr marL="400050">
              <a:spcBef>
                <a:spcPts val="1728"/>
              </a:spcBef>
            </a:pPr>
            <a:r>
              <a:rPr lang="en-US" u="sng" dirty="0"/>
              <a:t>method 2</a:t>
            </a:r>
            <a:r>
              <a:rPr lang="en-US" dirty="0"/>
              <a:t>:   </a:t>
            </a:r>
            <a:r>
              <a:rPr lang="en-US" dirty="0" err="1"/>
              <a:t>encryptor</a:t>
            </a:r>
            <a:r>
              <a:rPr lang="en-US" dirty="0"/>
              <a:t> chooses a </a:t>
            </a:r>
            <a:r>
              <a:rPr lang="en-US" b="1" dirty="0"/>
              <a:t>random nonce</a:t>
            </a:r>
            <a:r>
              <a:rPr lang="en-US" dirty="0"/>
              <a:t>,   n </a:t>
            </a:r>
            <a:r>
              <a:rPr lang="en-US" dirty="0">
                <a:sym typeface="Symbol"/>
              </a:rPr>
              <a:t> </a:t>
            </a:r>
            <a:r>
              <a:rPr lang="en-US" dirty="0">
                <a:latin typeface="Curlz MT" pitchFamily="82" charset="0"/>
                <a:sym typeface="Symbol"/>
              </a:rPr>
              <a:t>N</a:t>
            </a:r>
            <a:r>
              <a:rPr lang="en-US" dirty="0"/>
              <a:t> </a:t>
            </a:r>
          </a:p>
          <a:p>
            <a:pPr marL="57150" indent="0">
              <a:spcBef>
                <a:spcPts val="1728"/>
              </a:spcBef>
              <a:buNone/>
            </a:pPr>
            <a:r>
              <a:rPr lang="en-US" dirty="0"/>
              <a:t>	Essentially it is randomized encryption </a:t>
            </a:r>
          </a:p>
        </p:txBody>
      </p:sp>
      <p:sp>
        <p:nvSpPr>
          <p:cNvPr id="5" name="Text Box 5"/>
          <p:cNvSpPr txBox="1">
            <a:spLocks noChangeArrowheads="1"/>
          </p:cNvSpPr>
          <p:nvPr/>
        </p:nvSpPr>
        <p:spPr bwMode="auto">
          <a:xfrm>
            <a:off x="1248777" y="1943100"/>
            <a:ext cx="656813" cy="369332"/>
          </a:xfrm>
          <a:prstGeom prst="rect">
            <a:avLst/>
          </a:prstGeom>
          <a:noFill/>
          <a:ln w="9525">
            <a:noFill/>
            <a:miter lim="800000"/>
            <a:headEnd/>
            <a:tailEnd/>
          </a:ln>
        </p:spPr>
        <p:txBody>
          <a:bodyPr wrap="none">
            <a:spAutoFit/>
          </a:bodyPr>
          <a:lstStyle/>
          <a:p>
            <a:pPr algn="ctr">
              <a:spcBef>
                <a:spcPct val="50000"/>
              </a:spcBef>
            </a:pPr>
            <a:r>
              <a:rPr lang="en-US">
                <a:latin typeface="Tahoma" pitchFamily="34" charset="0"/>
              </a:rPr>
              <a:t>Alice</a:t>
            </a:r>
          </a:p>
        </p:txBody>
      </p:sp>
      <p:sp>
        <p:nvSpPr>
          <p:cNvPr id="6" name="Rectangle 6"/>
          <p:cNvSpPr>
            <a:spLocks noChangeArrowheads="1"/>
          </p:cNvSpPr>
          <p:nvPr/>
        </p:nvSpPr>
        <p:spPr bwMode="auto">
          <a:xfrm>
            <a:off x="1219200" y="2318147"/>
            <a:ext cx="762000" cy="6858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a:latin typeface="Tahoma" pitchFamily="34" charset="0"/>
              </a:rPr>
              <a:t>E</a:t>
            </a:r>
          </a:p>
        </p:txBody>
      </p:sp>
      <p:sp>
        <p:nvSpPr>
          <p:cNvPr id="7" name="Line 7"/>
          <p:cNvSpPr>
            <a:spLocks noChangeShapeType="1"/>
          </p:cNvSpPr>
          <p:nvPr/>
        </p:nvSpPr>
        <p:spPr bwMode="auto">
          <a:xfrm>
            <a:off x="304800" y="2661047"/>
            <a:ext cx="914400" cy="0"/>
          </a:xfrm>
          <a:prstGeom prst="line">
            <a:avLst/>
          </a:prstGeom>
          <a:noFill/>
          <a:ln w="9525">
            <a:solidFill>
              <a:schemeClr val="tx1"/>
            </a:solidFill>
            <a:round/>
            <a:headEnd/>
            <a:tailEnd type="triangle" w="med" len="med"/>
          </a:ln>
        </p:spPr>
        <p:txBody>
          <a:bodyPr wrap="none" anchor="ctr"/>
          <a:lstStyle/>
          <a:p>
            <a:endParaRPr lang="en-US"/>
          </a:p>
        </p:txBody>
      </p:sp>
      <p:sp>
        <p:nvSpPr>
          <p:cNvPr id="8" name="Text Box 8"/>
          <p:cNvSpPr txBox="1">
            <a:spLocks noChangeArrowheads="1"/>
          </p:cNvSpPr>
          <p:nvPr/>
        </p:nvSpPr>
        <p:spPr bwMode="auto">
          <a:xfrm>
            <a:off x="305609" y="2302669"/>
            <a:ext cx="649261" cy="369332"/>
          </a:xfrm>
          <a:prstGeom prst="rect">
            <a:avLst/>
          </a:prstGeom>
          <a:noFill/>
          <a:ln w="9525">
            <a:noFill/>
            <a:miter lim="800000"/>
            <a:headEnd/>
            <a:tailEnd/>
          </a:ln>
        </p:spPr>
        <p:txBody>
          <a:bodyPr wrap="none">
            <a:spAutoFit/>
          </a:bodyPr>
          <a:lstStyle/>
          <a:p>
            <a:pPr algn="ctr">
              <a:spcBef>
                <a:spcPct val="50000"/>
              </a:spcBef>
            </a:pPr>
            <a:r>
              <a:rPr lang="en-US">
                <a:latin typeface="Tahoma" pitchFamily="34" charset="0"/>
              </a:rPr>
              <a:t>m, n</a:t>
            </a:r>
          </a:p>
        </p:txBody>
      </p:sp>
      <p:sp>
        <p:nvSpPr>
          <p:cNvPr id="9" name="Text Box 10"/>
          <p:cNvSpPr txBox="1">
            <a:spLocks noChangeArrowheads="1"/>
          </p:cNvSpPr>
          <p:nvPr/>
        </p:nvSpPr>
        <p:spPr bwMode="auto">
          <a:xfrm>
            <a:off x="2074077" y="2286001"/>
            <a:ext cx="1410963" cy="461665"/>
          </a:xfrm>
          <a:prstGeom prst="rect">
            <a:avLst/>
          </a:prstGeom>
          <a:noFill/>
          <a:ln w="9525">
            <a:noFill/>
            <a:miter lim="800000"/>
            <a:headEnd/>
            <a:tailEnd/>
          </a:ln>
        </p:spPr>
        <p:txBody>
          <a:bodyPr wrap="none">
            <a:spAutoFit/>
          </a:bodyPr>
          <a:lstStyle/>
          <a:p>
            <a:pPr algn="ctr">
              <a:spcBef>
                <a:spcPct val="50000"/>
              </a:spcBef>
            </a:pPr>
            <a:r>
              <a:rPr lang="en-US" dirty="0">
                <a:latin typeface="Tahoma" pitchFamily="34" charset="0"/>
              </a:rPr>
              <a:t>E(</a:t>
            </a:r>
            <a:r>
              <a:rPr lang="en-US" dirty="0" err="1">
                <a:latin typeface="Tahoma" pitchFamily="34" charset="0"/>
              </a:rPr>
              <a:t>k,m,</a:t>
            </a:r>
            <a:r>
              <a:rPr lang="en-US" sz="2400" b="1" dirty="0" err="1">
                <a:latin typeface="Tahoma" pitchFamily="34" charset="0"/>
              </a:rPr>
              <a:t>n</a:t>
            </a:r>
            <a:r>
              <a:rPr lang="en-US" dirty="0">
                <a:latin typeface="Tahoma" pitchFamily="34" charset="0"/>
              </a:rPr>
              <a:t>)=c</a:t>
            </a:r>
          </a:p>
        </p:txBody>
      </p:sp>
      <p:pic>
        <p:nvPicPr>
          <p:cNvPr id="10" name="Picture 11" descr="j0089304"/>
          <p:cNvPicPr>
            <a:picLocks noChangeAspect="1" noChangeArrowheads="1"/>
          </p:cNvPicPr>
          <p:nvPr/>
        </p:nvPicPr>
        <p:blipFill>
          <a:blip r:embed="rId4" cstate="print"/>
          <a:srcRect/>
          <a:stretch>
            <a:fillRect/>
          </a:stretch>
        </p:blipFill>
        <p:spPr bwMode="auto">
          <a:xfrm>
            <a:off x="4171952" y="2203849"/>
            <a:ext cx="1223963" cy="816769"/>
          </a:xfrm>
          <a:prstGeom prst="rect">
            <a:avLst/>
          </a:prstGeom>
          <a:noFill/>
          <a:ln w="9525">
            <a:noFill/>
            <a:miter lim="800000"/>
            <a:headEnd/>
            <a:tailEnd/>
          </a:ln>
        </p:spPr>
      </p:pic>
      <p:sp>
        <p:nvSpPr>
          <p:cNvPr id="11" name="Text Box 12"/>
          <p:cNvSpPr txBox="1">
            <a:spLocks noChangeArrowheads="1"/>
          </p:cNvSpPr>
          <p:nvPr/>
        </p:nvSpPr>
        <p:spPr bwMode="auto">
          <a:xfrm>
            <a:off x="6571415" y="1959769"/>
            <a:ext cx="574759" cy="369332"/>
          </a:xfrm>
          <a:prstGeom prst="rect">
            <a:avLst/>
          </a:prstGeom>
          <a:noFill/>
          <a:ln w="9525">
            <a:noFill/>
            <a:miter lim="800000"/>
            <a:headEnd/>
            <a:tailEnd/>
          </a:ln>
        </p:spPr>
        <p:txBody>
          <a:bodyPr wrap="none">
            <a:spAutoFit/>
          </a:bodyPr>
          <a:lstStyle/>
          <a:p>
            <a:pPr algn="ctr">
              <a:spcBef>
                <a:spcPct val="50000"/>
              </a:spcBef>
            </a:pPr>
            <a:r>
              <a:rPr lang="en-US">
                <a:latin typeface="Tahoma" pitchFamily="34" charset="0"/>
              </a:rPr>
              <a:t>Bob</a:t>
            </a:r>
          </a:p>
        </p:txBody>
      </p:sp>
      <p:sp>
        <p:nvSpPr>
          <p:cNvPr id="12" name="Rectangle 13"/>
          <p:cNvSpPr>
            <a:spLocks noChangeArrowheads="1"/>
          </p:cNvSpPr>
          <p:nvPr/>
        </p:nvSpPr>
        <p:spPr bwMode="auto">
          <a:xfrm>
            <a:off x="6445250" y="2334816"/>
            <a:ext cx="762000" cy="685800"/>
          </a:xfrm>
          <a:prstGeom prst="rect">
            <a:avLst/>
          </a:prstGeom>
          <a:solidFill>
            <a:schemeClr val="accent1"/>
          </a:solidFill>
          <a:ln w="9525">
            <a:solidFill>
              <a:schemeClr val="tx1"/>
            </a:solidFill>
            <a:miter lim="800000"/>
            <a:headEnd/>
            <a:tailEnd/>
          </a:ln>
        </p:spPr>
        <p:txBody>
          <a:bodyPr wrap="none" anchor="ctr"/>
          <a:lstStyle/>
          <a:p>
            <a:pPr algn="ctr">
              <a:spcBef>
                <a:spcPct val="50000"/>
              </a:spcBef>
            </a:pPr>
            <a:r>
              <a:rPr lang="en-US">
                <a:latin typeface="Tahoma" pitchFamily="34" charset="0"/>
              </a:rPr>
              <a:t>D</a:t>
            </a:r>
          </a:p>
        </p:txBody>
      </p:sp>
      <p:sp>
        <p:nvSpPr>
          <p:cNvPr id="13" name="Line 14"/>
          <p:cNvSpPr>
            <a:spLocks noChangeShapeType="1"/>
          </p:cNvSpPr>
          <p:nvPr/>
        </p:nvSpPr>
        <p:spPr bwMode="auto">
          <a:xfrm>
            <a:off x="5715000" y="2677716"/>
            <a:ext cx="730250" cy="0"/>
          </a:xfrm>
          <a:prstGeom prst="line">
            <a:avLst/>
          </a:prstGeom>
          <a:noFill/>
          <a:ln w="9525">
            <a:solidFill>
              <a:schemeClr val="tx1"/>
            </a:solidFill>
            <a:round/>
            <a:headEnd/>
            <a:tailEnd type="triangle" w="med" len="med"/>
          </a:ln>
        </p:spPr>
        <p:txBody>
          <a:bodyPr wrap="none" anchor="ctr"/>
          <a:lstStyle/>
          <a:p>
            <a:endParaRPr lang="en-US"/>
          </a:p>
        </p:txBody>
      </p:sp>
      <p:sp>
        <p:nvSpPr>
          <p:cNvPr id="14" name="Text Box 15"/>
          <p:cNvSpPr txBox="1">
            <a:spLocks noChangeArrowheads="1"/>
          </p:cNvSpPr>
          <p:nvPr/>
        </p:nvSpPr>
        <p:spPr bwMode="auto">
          <a:xfrm>
            <a:off x="5735270" y="2318147"/>
            <a:ext cx="597377" cy="400110"/>
          </a:xfrm>
          <a:prstGeom prst="rect">
            <a:avLst/>
          </a:prstGeom>
          <a:noFill/>
          <a:ln w="9525">
            <a:noFill/>
            <a:miter lim="800000"/>
            <a:headEnd/>
            <a:tailEnd/>
          </a:ln>
        </p:spPr>
        <p:txBody>
          <a:bodyPr wrap="none">
            <a:spAutoFit/>
          </a:bodyPr>
          <a:lstStyle/>
          <a:p>
            <a:pPr algn="ctr">
              <a:spcBef>
                <a:spcPct val="50000"/>
              </a:spcBef>
            </a:pPr>
            <a:r>
              <a:rPr lang="en-US" dirty="0">
                <a:latin typeface="Tahoma" pitchFamily="34" charset="0"/>
              </a:rPr>
              <a:t>c, </a:t>
            </a:r>
            <a:r>
              <a:rPr lang="en-US" sz="2000" b="1" dirty="0">
                <a:latin typeface="Tahoma" pitchFamily="34" charset="0"/>
              </a:rPr>
              <a:t>n</a:t>
            </a:r>
            <a:endParaRPr lang="en-US" b="1" dirty="0">
              <a:latin typeface="Tahoma" pitchFamily="34" charset="0"/>
            </a:endParaRPr>
          </a:p>
        </p:txBody>
      </p:sp>
      <p:sp>
        <p:nvSpPr>
          <p:cNvPr id="15" name="Line 16"/>
          <p:cNvSpPr>
            <a:spLocks noChangeShapeType="1"/>
          </p:cNvSpPr>
          <p:nvPr/>
        </p:nvSpPr>
        <p:spPr bwMode="auto">
          <a:xfrm>
            <a:off x="7207250" y="2677716"/>
            <a:ext cx="1143000" cy="0"/>
          </a:xfrm>
          <a:prstGeom prst="line">
            <a:avLst/>
          </a:prstGeom>
          <a:noFill/>
          <a:ln w="9525">
            <a:solidFill>
              <a:schemeClr val="tx1"/>
            </a:solidFill>
            <a:round/>
            <a:headEnd/>
            <a:tailEnd type="triangle" w="med" len="med"/>
          </a:ln>
        </p:spPr>
        <p:txBody>
          <a:bodyPr wrap="none" anchor="ctr"/>
          <a:lstStyle/>
          <a:p>
            <a:endParaRPr lang="en-US"/>
          </a:p>
        </p:txBody>
      </p:sp>
      <p:sp>
        <p:nvSpPr>
          <p:cNvPr id="16" name="Text Box 17"/>
          <p:cNvSpPr txBox="1">
            <a:spLocks noChangeArrowheads="1"/>
          </p:cNvSpPr>
          <p:nvPr/>
        </p:nvSpPr>
        <p:spPr bwMode="auto">
          <a:xfrm>
            <a:off x="7282765" y="2302670"/>
            <a:ext cx="1438014" cy="461665"/>
          </a:xfrm>
          <a:prstGeom prst="rect">
            <a:avLst/>
          </a:prstGeom>
          <a:noFill/>
          <a:ln w="9525">
            <a:noFill/>
            <a:miter lim="800000"/>
            <a:headEnd/>
            <a:tailEnd/>
          </a:ln>
        </p:spPr>
        <p:txBody>
          <a:bodyPr wrap="none">
            <a:spAutoFit/>
          </a:bodyPr>
          <a:lstStyle/>
          <a:p>
            <a:pPr algn="ctr">
              <a:spcBef>
                <a:spcPct val="50000"/>
              </a:spcBef>
            </a:pPr>
            <a:r>
              <a:rPr lang="en-US" dirty="0">
                <a:latin typeface="Tahoma" pitchFamily="34" charset="0"/>
              </a:rPr>
              <a:t>D(</a:t>
            </a:r>
            <a:r>
              <a:rPr lang="en-US" dirty="0" err="1">
                <a:latin typeface="Tahoma" pitchFamily="34" charset="0"/>
              </a:rPr>
              <a:t>k,c,</a:t>
            </a:r>
            <a:r>
              <a:rPr lang="en-US" sz="2400" b="1" dirty="0" err="1">
                <a:latin typeface="Tahoma" pitchFamily="34" charset="0"/>
              </a:rPr>
              <a:t>n</a:t>
            </a:r>
            <a:r>
              <a:rPr lang="en-US" dirty="0">
                <a:latin typeface="Tahoma" pitchFamily="34" charset="0"/>
              </a:rPr>
              <a:t>)=m</a:t>
            </a:r>
          </a:p>
        </p:txBody>
      </p:sp>
      <p:cxnSp>
        <p:nvCxnSpPr>
          <p:cNvPr id="17" name="Straight Arrow Connector 20"/>
          <p:cNvCxnSpPr>
            <a:cxnSpLocks noChangeShapeType="1"/>
            <a:endCxn id="6" idx="2"/>
          </p:cNvCxnSpPr>
          <p:nvPr/>
        </p:nvCxnSpPr>
        <p:spPr bwMode="auto">
          <a:xfrm rot="5400000" flipH="1" flipV="1">
            <a:off x="1472804" y="3129758"/>
            <a:ext cx="254794" cy="3175"/>
          </a:xfrm>
          <a:prstGeom prst="straightConnector1">
            <a:avLst/>
          </a:prstGeom>
          <a:noFill/>
          <a:ln w="9525" algn="ctr">
            <a:solidFill>
              <a:schemeClr val="tx1"/>
            </a:solidFill>
            <a:round/>
            <a:headEnd/>
            <a:tailEnd type="arrow" w="med" len="med"/>
          </a:ln>
        </p:spPr>
      </p:cxnSp>
      <p:cxnSp>
        <p:nvCxnSpPr>
          <p:cNvPr id="18" name="Straight Arrow Connector 21"/>
          <p:cNvCxnSpPr>
            <a:cxnSpLocks noChangeShapeType="1"/>
          </p:cNvCxnSpPr>
          <p:nvPr/>
        </p:nvCxnSpPr>
        <p:spPr bwMode="auto">
          <a:xfrm rot="5400000" flipH="1" flipV="1">
            <a:off x="6731992" y="3154958"/>
            <a:ext cx="253604" cy="1588"/>
          </a:xfrm>
          <a:prstGeom prst="straightConnector1">
            <a:avLst/>
          </a:prstGeom>
          <a:noFill/>
          <a:ln w="9525" algn="ctr">
            <a:solidFill>
              <a:schemeClr val="tx1"/>
            </a:solidFill>
            <a:round/>
            <a:headEnd/>
            <a:tailEnd type="arrow" w="med" len="med"/>
          </a:ln>
        </p:spPr>
      </p:cxnSp>
      <p:sp>
        <p:nvSpPr>
          <p:cNvPr id="19" name="TextBox 18"/>
          <p:cNvSpPr txBox="1"/>
          <p:nvPr/>
        </p:nvSpPr>
        <p:spPr>
          <a:xfrm>
            <a:off x="1414464" y="3200401"/>
            <a:ext cx="300082" cy="369332"/>
          </a:xfrm>
          <a:prstGeom prst="rect">
            <a:avLst/>
          </a:prstGeom>
          <a:noFill/>
        </p:spPr>
        <p:txBody>
          <a:bodyPr wrap="none">
            <a:spAutoFit/>
          </a:bodyPr>
          <a:lstStyle/>
          <a:p>
            <a:pPr>
              <a:defRPr/>
            </a:pPr>
            <a:r>
              <a:rPr lang="en-US" dirty="0"/>
              <a:t>k</a:t>
            </a:r>
          </a:p>
        </p:txBody>
      </p:sp>
      <p:sp>
        <p:nvSpPr>
          <p:cNvPr id="20" name="TextBox 19"/>
          <p:cNvSpPr txBox="1"/>
          <p:nvPr/>
        </p:nvSpPr>
        <p:spPr>
          <a:xfrm>
            <a:off x="6672263" y="3196828"/>
            <a:ext cx="300082" cy="369332"/>
          </a:xfrm>
          <a:prstGeom prst="rect">
            <a:avLst/>
          </a:prstGeom>
          <a:noFill/>
        </p:spPr>
        <p:txBody>
          <a:bodyPr wrap="none">
            <a:spAutoFit/>
          </a:bodyPr>
          <a:lstStyle/>
          <a:p>
            <a:pPr>
              <a:defRPr/>
            </a:pPr>
            <a:r>
              <a:rPr lang="en-US" dirty="0"/>
              <a:t>k</a:t>
            </a:r>
          </a:p>
        </p:txBody>
      </p:sp>
      <p:cxnSp>
        <p:nvCxnSpPr>
          <p:cNvPr id="21" name="Straight Arrow Connector 27"/>
          <p:cNvCxnSpPr>
            <a:cxnSpLocks noChangeShapeType="1"/>
          </p:cNvCxnSpPr>
          <p:nvPr/>
        </p:nvCxnSpPr>
        <p:spPr bwMode="auto">
          <a:xfrm>
            <a:off x="1981200" y="2686051"/>
            <a:ext cx="2057400" cy="1191"/>
          </a:xfrm>
          <a:prstGeom prst="straightConnector1">
            <a:avLst/>
          </a:prstGeom>
          <a:noFill/>
          <a:ln w="9525" algn="ctr">
            <a:solidFill>
              <a:schemeClr val="tx1"/>
            </a:solidFill>
            <a:round/>
            <a:headEnd/>
            <a:tailEnd type="arrow" w="med" len="med"/>
          </a:ln>
        </p:spPr>
      </p:cxnSp>
      <p:sp>
        <p:nvSpPr>
          <p:cNvPr id="22" name="TextBox 21"/>
          <p:cNvSpPr txBox="1"/>
          <p:nvPr/>
        </p:nvSpPr>
        <p:spPr>
          <a:xfrm>
            <a:off x="3962401" y="1771651"/>
            <a:ext cx="813043" cy="369332"/>
          </a:xfrm>
          <a:prstGeom prst="rect">
            <a:avLst/>
          </a:prstGeom>
          <a:noFill/>
          <a:ln w="28575">
            <a:noFill/>
          </a:ln>
        </p:spPr>
        <p:txBody>
          <a:bodyPr wrap="none">
            <a:spAutoFit/>
          </a:bodyPr>
          <a:lstStyle/>
          <a:p>
            <a:pPr>
              <a:defRPr/>
            </a:pPr>
            <a:r>
              <a:rPr lang="en-US" dirty="0">
                <a:solidFill>
                  <a:srgbClr val="002060"/>
                </a:solidFill>
              </a:rPr>
              <a:t>nonce</a:t>
            </a:r>
          </a:p>
        </p:txBody>
      </p:sp>
      <p:sp>
        <p:nvSpPr>
          <p:cNvPr id="23" name="Freeform 39"/>
          <p:cNvSpPr>
            <a:spLocks noChangeArrowheads="1"/>
          </p:cNvSpPr>
          <p:nvPr/>
        </p:nvSpPr>
        <p:spPr bwMode="auto">
          <a:xfrm>
            <a:off x="2971801" y="1985963"/>
            <a:ext cx="1084263" cy="475060"/>
          </a:xfrm>
          <a:custGeom>
            <a:avLst/>
            <a:gdLst>
              <a:gd name="T0" fmla="*/ 914400 w 914400"/>
              <a:gd name="T1" fmla="*/ 0 h 634181"/>
              <a:gd name="T2" fmla="*/ 324465 w 914400"/>
              <a:gd name="T3" fmla="*/ 58781 h 634181"/>
              <a:gd name="T4" fmla="*/ 0 w 914400"/>
              <a:gd name="T5" fmla="*/ 631880 h 634181"/>
              <a:gd name="T6" fmla="*/ 0 60000 65536"/>
              <a:gd name="T7" fmla="*/ 0 60000 65536"/>
              <a:gd name="T8" fmla="*/ 0 60000 65536"/>
              <a:gd name="T9" fmla="*/ 0 w 914400"/>
              <a:gd name="T10" fmla="*/ 0 h 634181"/>
              <a:gd name="T11" fmla="*/ 914400 w 914400"/>
              <a:gd name="T12" fmla="*/ 634181 h 634181"/>
            </a:gdLst>
            <a:ahLst/>
            <a:cxnLst>
              <a:cxn ang="T6">
                <a:pos x="T0" y="T1"/>
              </a:cxn>
              <a:cxn ang="T7">
                <a:pos x="T2" y="T3"/>
              </a:cxn>
              <a:cxn ang="T8">
                <a:pos x="T4" y="T5"/>
              </a:cxn>
            </a:cxnLst>
            <a:rect l="T9" t="T10" r="T11" b="T12"/>
            <a:pathLst>
              <a:path w="914400" h="634181">
                <a:moveTo>
                  <a:pt x="914400" y="0"/>
                </a:moveTo>
                <a:lnTo>
                  <a:pt x="324465" y="58994"/>
                </a:lnTo>
                <a:cubicBezTo>
                  <a:pt x="172065" y="164691"/>
                  <a:pt x="86032" y="399436"/>
                  <a:pt x="0" y="634181"/>
                </a:cubicBezTo>
              </a:path>
            </a:pathLst>
          </a:custGeom>
          <a:noFill/>
          <a:ln w="28575" algn="ctr">
            <a:solidFill>
              <a:srgbClr val="002060"/>
            </a:solidFill>
            <a:round/>
            <a:headEnd/>
            <a:tailEnd type="triangle" w="med" len="med"/>
          </a:ln>
        </p:spPr>
        <p:txBody>
          <a:bodyPr/>
          <a:lstStyle/>
          <a:p>
            <a:endParaRPr lang="en-US">
              <a:solidFill>
                <a:srgbClr val="002060"/>
              </a:solidFill>
            </a:endParaRPr>
          </a:p>
        </p:txBody>
      </p:sp>
      <p:sp>
        <p:nvSpPr>
          <p:cNvPr id="24" name="Freeform 40"/>
          <p:cNvSpPr>
            <a:spLocks noChangeArrowheads="1"/>
          </p:cNvSpPr>
          <p:nvPr/>
        </p:nvSpPr>
        <p:spPr bwMode="auto">
          <a:xfrm flipH="1">
            <a:off x="5029200" y="1943100"/>
            <a:ext cx="1143000" cy="475060"/>
          </a:xfrm>
          <a:custGeom>
            <a:avLst/>
            <a:gdLst>
              <a:gd name="T0" fmla="*/ 2232423 w 914400"/>
              <a:gd name="T1" fmla="*/ 0 h 634181"/>
              <a:gd name="T2" fmla="*/ 792150 w 914400"/>
              <a:gd name="T3" fmla="*/ 58781 h 634181"/>
              <a:gd name="T4" fmla="*/ 0 w 914400"/>
              <a:gd name="T5" fmla="*/ 631880 h 634181"/>
              <a:gd name="T6" fmla="*/ 0 60000 65536"/>
              <a:gd name="T7" fmla="*/ 0 60000 65536"/>
              <a:gd name="T8" fmla="*/ 0 60000 65536"/>
              <a:gd name="T9" fmla="*/ 0 w 914400"/>
              <a:gd name="T10" fmla="*/ 0 h 634181"/>
              <a:gd name="T11" fmla="*/ 914400 w 914400"/>
              <a:gd name="T12" fmla="*/ 634181 h 634181"/>
            </a:gdLst>
            <a:ahLst/>
            <a:cxnLst>
              <a:cxn ang="T6">
                <a:pos x="T0" y="T1"/>
              </a:cxn>
              <a:cxn ang="T7">
                <a:pos x="T2" y="T3"/>
              </a:cxn>
              <a:cxn ang="T8">
                <a:pos x="T4" y="T5"/>
              </a:cxn>
            </a:cxnLst>
            <a:rect l="T9" t="T10" r="T11" b="T12"/>
            <a:pathLst>
              <a:path w="914400" h="634181">
                <a:moveTo>
                  <a:pt x="914400" y="0"/>
                </a:moveTo>
                <a:lnTo>
                  <a:pt x="324465" y="58994"/>
                </a:lnTo>
                <a:cubicBezTo>
                  <a:pt x="172065" y="164691"/>
                  <a:pt x="86032" y="399436"/>
                  <a:pt x="0" y="634181"/>
                </a:cubicBezTo>
              </a:path>
            </a:pathLst>
          </a:custGeom>
          <a:noFill/>
          <a:ln w="28575" algn="ctr">
            <a:solidFill>
              <a:srgbClr val="002060"/>
            </a:solidFill>
            <a:round/>
            <a:headEnd/>
            <a:tailEnd type="triangle" w="med" len="med"/>
          </a:ln>
        </p:spPr>
        <p:txBody>
          <a:bodyPr/>
          <a:lstStyle/>
          <a:p>
            <a:endParaRPr lang="en-US">
              <a:solidFill>
                <a:srgbClr val="002060"/>
              </a:solidFill>
            </a:endParaRPr>
          </a:p>
        </p:txBody>
      </p:sp>
    </p:spTree>
    <p:custDataLst>
      <p:tags r:id="rId1"/>
    </p:custDataLst>
    <p:extLst>
      <p:ext uri="{BB962C8B-B14F-4D97-AF65-F5344CB8AC3E}">
        <p14:creationId xmlns:p14="http://schemas.microsoft.com/office/powerpoint/2010/main" val="2620558605"/>
      </p:ext>
    </p:extLst>
  </p:cSld>
  <p:clrMapOvr>
    <a:masterClrMapping/>
  </p:clrMapOvr>
  <mc:AlternateContent xmlns:mc="http://schemas.openxmlformats.org/markup-compatibility/2006" xmlns:p14="http://schemas.microsoft.com/office/powerpoint/2010/main">
    <mc:Choice Requires="p14">
      <p:transition spd="med" p14:dur="700" advTm="72548">
        <p:fade/>
      </p:transition>
    </mc:Choice>
    <mc:Fallback xmlns="">
      <p:transition spd="med" advTm="7254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762000"/>
            <a:ext cx="8229600" cy="628650"/>
          </a:xfrm>
        </p:spPr>
        <p:txBody>
          <a:bodyPr>
            <a:normAutofit fontScale="90000"/>
          </a:bodyPr>
          <a:lstStyle/>
          <a:p>
            <a:r>
              <a:rPr lang="en-US" dirty="0"/>
              <a:t>CPA security for nonce-based encryption</a:t>
            </a:r>
          </a:p>
        </p:txBody>
      </p:sp>
      <p:sp>
        <p:nvSpPr>
          <p:cNvPr id="15363" name="Rectangle 3"/>
          <p:cNvSpPr>
            <a:spLocks noGrp="1" noChangeArrowheads="1"/>
          </p:cNvSpPr>
          <p:nvPr>
            <p:ph type="body" idx="1"/>
          </p:nvPr>
        </p:nvSpPr>
        <p:spPr>
          <a:xfrm>
            <a:off x="235524" y="1524000"/>
            <a:ext cx="8742221" cy="4476750"/>
          </a:xfrm>
        </p:spPr>
        <p:txBody>
          <a:bodyPr>
            <a:normAutofit fontScale="77500" lnSpcReduction="20000"/>
          </a:bodyPr>
          <a:lstStyle/>
          <a:p>
            <a:pPr marL="0" indent="0">
              <a:lnSpc>
                <a:spcPct val="90000"/>
              </a:lnSpc>
              <a:buNone/>
            </a:pPr>
            <a:r>
              <a:rPr lang="en-US" sz="3100" b="1" i="1" dirty="0">
                <a:solidFill>
                  <a:schemeClr val="accent3">
                    <a:lumMod val="75000"/>
                  </a:schemeClr>
                </a:solidFill>
              </a:rPr>
              <a:t>System should be secure when </a:t>
            </a:r>
            <a:r>
              <a:rPr lang="en-US" sz="3100" b="1" i="1" dirty="0" err="1">
                <a:solidFill>
                  <a:schemeClr val="accent3">
                    <a:lumMod val="75000"/>
                  </a:schemeClr>
                </a:solidFill>
              </a:rPr>
              <a:t>nonces</a:t>
            </a:r>
            <a:r>
              <a:rPr lang="en-US" sz="3100" b="1" i="1" dirty="0">
                <a:solidFill>
                  <a:schemeClr val="accent3">
                    <a:lumMod val="75000"/>
                  </a:schemeClr>
                </a:solidFill>
              </a:rPr>
              <a:t> are chosen </a:t>
            </a:r>
            <a:r>
              <a:rPr lang="en-US" sz="3100" b="1" i="1" dirty="0" err="1">
                <a:solidFill>
                  <a:schemeClr val="accent3">
                    <a:lumMod val="75000"/>
                  </a:schemeClr>
                </a:solidFill>
              </a:rPr>
              <a:t>adversarially</a:t>
            </a:r>
            <a:r>
              <a:rPr lang="en-US" b="1" i="1" dirty="0">
                <a:solidFill>
                  <a:schemeClr val="accent3">
                    <a:lumMod val="75000"/>
                  </a:schemeClr>
                </a:solidFill>
              </a:rPr>
              <a:t>.</a:t>
            </a:r>
            <a:endParaRPr lang="en-US" sz="2000" b="1" i="1" dirty="0">
              <a:solidFill>
                <a:schemeClr val="accent3">
                  <a:lumMod val="75000"/>
                </a:schemeClr>
              </a:solidFill>
            </a:endParaRPr>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marL="0" indent="0">
              <a:lnSpc>
                <a:spcPct val="90000"/>
              </a:lnSpc>
              <a:spcBef>
                <a:spcPct val="100000"/>
              </a:spcBef>
              <a:buNone/>
            </a:pPr>
            <a:endParaRPr lang="en-US" dirty="0"/>
          </a:p>
          <a:p>
            <a:pPr marL="0" indent="0">
              <a:lnSpc>
                <a:spcPct val="90000"/>
              </a:lnSpc>
              <a:spcBef>
                <a:spcPct val="100000"/>
              </a:spcBef>
              <a:buNone/>
            </a:pPr>
            <a:endParaRPr lang="en-US" dirty="0"/>
          </a:p>
          <a:p>
            <a:pPr marL="0" indent="0">
              <a:lnSpc>
                <a:spcPts val="4480"/>
              </a:lnSpc>
              <a:spcBef>
                <a:spcPts val="0"/>
              </a:spcBef>
              <a:buNone/>
            </a:pPr>
            <a:r>
              <a:rPr lang="en-US" dirty="0" err="1"/>
              <a:t>Def</a:t>
            </a:r>
            <a:r>
              <a:rPr lang="en-US" dirty="0"/>
              <a:t>: nonce-based </a:t>
            </a:r>
            <a:r>
              <a:rPr lang="en-US" dirty="0">
                <a:latin typeface="Castellar" pitchFamily="18" charset="0"/>
              </a:rPr>
              <a:t>E</a:t>
            </a:r>
            <a:r>
              <a:rPr lang="en-US" dirty="0"/>
              <a:t> is sem. sec. under CPA if for all “efficient”  A:</a:t>
            </a:r>
            <a:br>
              <a:rPr lang="en-US" dirty="0"/>
            </a:br>
            <a:r>
              <a:rPr lang="en-US" dirty="0"/>
              <a:t>        </a:t>
            </a:r>
            <a:r>
              <a:rPr lang="en-US" dirty="0" err="1">
                <a:solidFill>
                  <a:schemeClr val="accent2"/>
                </a:solidFill>
              </a:rPr>
              <a:t>Adv</a:t>
            </a:r>
            <a:r>
              <a:rPr lang="en-US" baseline="-25000" dirty="0" err="1">
                <a:solidFill>
                  <a:schemeClr val="accent2"/>
                </a:solidFill>
              </a:rPr>
              <a:t>nCPA</a:t>
            </a:r>
            <a:r>
              <a:rPr lang="en-US" dirty="0">
                <a:solidFill>
                  <a:schemeClr val="accent2"/>
                </a:solidFill>
              </a:rPr>
              <a:t> [A,</a:t>
            </a:r>
            <a:r>
              <a:rPr lang="en-US" dirty="0">
                <a:latin typeface="Castellar" pitchFamily="18" charset="0"/>
              </a:rPr>
              <a:t>E</a:t>
            </a:r>
            <a:r>
              <a:rPr lang="en-US" dirty="0">
                <a:solidFill>
                  <a:schemeClr val="accent2"/>
                </a:solidFill>
              </a:rPr>
              <a:t>]  =  </a:t>
            </a:r>
            <a:r>
              <a:rPr lang="en-US" sz="3600" dirty="0">
                <a:solidFill>
                  <a:schemeClr val="accent2"/>
                </a:solidFill>
              </a:rPr>
              <a:t>|</a:t>
            </a:r>
            <a:r>
              <a:rPr lang="en-US" dirty="0" err="1">
                <a:solidFill>
                  <a:schemeClr val="accent2"/>
                </a:solidFill>
              </a:rPr>
              <a:t>Pr</a:t>
            </a:r>
            <a:r>
              <a:rPr lang="en-US" dirty="0">
                <a:solidFill>
                  <a:schemeClr val="accent2"/>
                </a:solidFill>
              </a:rPr>
              <a:t>[EXP(0)=1] – </a:t>
            </a:r>
            <a:r>
              <a:rPr lang="en-US" dirty="0" err="1">
                <a:solidFill>
                  <a:schemeClr val="accent2"/>
                </a:solidFill>
              </a:rPr>
              <a:t>Pr</a:t>
            </a:r>
            <a:r>
              <a:rPr lang="en-US" dirty="0">
                <a:solidFill>
                  <a:schemeClr val="accent2"/>
                </a:solidFill>
              </a:rPr>
              <a:t>[EXP(1)=1] </a:t>
            </a:r>
            <a:r>
              <a:rPr lang="en-US" sz="3600" dirty="0">
                <a:solidFill>
                  <a:schemeClr val="accent2"/>
                </a:solidFill>
              </a:rPr>
              <a:t>|  </a:t>
            </a:r>
            <a:r>
              <a:rPr lang="en-US" dirty="0"/>
              <a:t>is “negligible.”</a:t>
            </a:r>
          </a:p>
        </p:txBody>
      </p:sp>
      <p:sp>
        <p:nvSpPr>
          <p:cNvPr id="15364" name="Rectangle 4"/>
          <p:cNvSpPr>
            <a:spLocks noChangeArrowheads="1"/>
          </p:cNvSpPr>
          <p:nvPr/>
        </p:nvSpPr>
        <p:spPr bwMode="auto">
          <a:xfrm>
            <a:off x="1295400" y="2438400"/>
            <a:ext cx="1295400" cy="13716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15365" name="Line 5"/>
          <p:cNvSpPr>
            <a:spLocks noChangeShapeType="1"/>
          </p:cNvSpPr>
          <p:nvPr/>
        </p:nvSpPr>
        <p:spPr bwMode="auto">
          <a:xfrm flipV="1">
            <a:off x="76200" y="2735759"/>
            <a:ext cx="1219200" cy="19050"/>
          </a:xfrm>
          <a:prstGeom prst="line">
            <a:avLst/>
          </a:prstGeom>
          <a:noFill/>
          <a:ln w="9525">
            <a:solidFill>
              <a:schemeClr val="tx1"/>
            </a:solidFill>
            <a:round/>
            <a:headEnd/>
            <a:tailEnd type="triangle" w="med" len="med"/>
          </a:ln>
          <a:effectLst/>
        </p:spPr>
        <p:txBody>
          <a:bodyPr/>
          <a:lstStyle/>
          <a:p>
            <a:endParaRPr lang="en-US"/>
          </a:p>
        </p:txBody>
      </p:sp>
      <p:sp>
        <p:nvSpPr>
          <p:cNvPr id="15366" name="Text Box 6"/>
          <p:cNvSpPr txBox="1">
            <a:spLocks noChangeArrowheads="1"/>
          </p:cNvSpPr>
          <p:nvPr/>
        </p:nvSpPr>
        <p:spPr bwMode="auto">
          <a:xfrm>
            <a:off x="76200" y="2369345"/>
            <a:ext cx="356188" cy="461665"/>
          </a:xfrm>
          <a:prstGeom prst="rect">
            <a:avLst/>
          </a:prstGeom>
          <a:noFill/>
          <a:ln w="9525">
            <a:noFill/>
            <a:miter lim="800000"/>
            <a:headEnd/>
            <a:tailEnd/>
          </a:ln>
          <a:effectLst/>
        </p:spPr>
        <p:txBody>
          <a:bodyPr wrap="none">
            <a:spAutoFit/>
          </a:bodyPr>
          <a:lstStyle/>
          <a:p>
            <a:r>
              <a:rPr lang="en-US" sz="2400" dirty="0"/>
              <a:t>b</a:t>
            </a:r>
          </a:p>
        </p:txBody>
      </p:sp>
      <p:sp>
        <p:nvSpPr>
          <p:cNvPr id="15367" name="Rectangle 7"/>
          <p:cNvSpPr>
            <a:spLocks noChangeArrowheads="1"/>
          </p:cNvSpPr>
          <p:nvPr/>
        </p:nvSpPr>
        <p:spPr bwMode="auto">
          <a:xfrm>
            <a:off x="6477000" y="2438400"/>
            <a:ext cx="1295400" cy="1428750"/>
          </a:xfrm>
          <a:prstGeom prst="rect">
            <a:avLst/>
          </a:prstGeom>
          <a:solidFill>
            <a:schemeClr val="accent1"/>
          </a:solidFill>
          <a:ln w="9525">
            <a:solidFill>
              <a:schemeClr val="tx1"/>
            </a:solidFill>
            <a:miter lim="800000"/>
            <a:headEnd/>
            <a:tailEnd/>
          </a:ln>
          <a:effectLst/>
        </p:spPr>
        <p:txBody>
          <a:bodyPr wrap="none"/>
          <a:lstStyle/>
          <a:p>
            <a:pPr algn="ctr"/>
            <a:r>
              <a:rPr lang="en-US"/>
              <a:t>Adv.</a:t>
            </a:r>
          </a:p>
        </p:txBody>
      </p:sp>
      <p:sp>
        <p:nvSpPr>
          <p:cNvPr id="15368" name="Text Box 8"/>
          <p:cNvSpPr txBox="1">
            <a:spLocks noChangeArrowheads="1"/>
          </p:cNvSpPr>
          <p:nvPr/>
        </p:nvSpPr>
        <p:spPr bwMode="auto">
          <a:xfrm>
            <a:off x="1600202" y="2792016"/>
            <a:ext cx="681597"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grpSp>
        <p:nvGrpSpPr>
          <p:cNvPr id="2" name="Group 1"/>
          <p:cNvGrpSpPr/>
          <p:nvPr/>
        </p:nvGrpSpPr>
        <p:grpSpPr>
          <a:xfrm>
            <a:off x="2667001" y="2620821"/>
            <a:ext cx="3896479" cy="1006045"/>
            <a:chOff x="2667000" y="2263419"/>
            <a:chExt cx="3896479" cy="1006045"/>
          </a:xfrm>
        </p:grpSpPr>
        <p:sp>
          <p:nvSpPr>
            <p:cNvPr id="15369" name="Line 9"/>
            <p:cNvSpPr>
              <a:spLocks noChangeShapeType="1"/>
            </p:cNvSpPr>
            <p:nvPr/>
          </p:nvSpPr>
          <p:spPr bwMode="auto">
            <a:xfrm flipH="1">
              <a:off x="2667000" y="2693194"/>
              <a:ext cx="3810000" cy="0"/>
            </a:xfrm>
            <a:prstGeom prst="line">
              <a:avLst/>
            </a:prstGeom>
            <a:noFill/>
            <a:ln w="9525">
              <a:solidFill>
                <a:schemeClr val="tx1"/>
              </a:solidFill>
              <a:round/>
              <a:headEnd/>
              <a:tailEnd type="triangle" w="med" len="med"/>
            </a:ln>
            <a:effectLst/>
          </p:spPr>
          <p:txBody>
            <a:bodyPr/>
            <a:lstStyle/>
            <a:p>
              <a:endParaRPr lang="en-US"/>
            </a:p>
          </p:txBody>
        </p:sp>
        <p:sp>
          <p:nvSpPr>
            <p:cNvPr id="15370" name="Text Box 10"/>
            <p:cNvSpPr txBox="1">
              <a:spLocks noChangeArrowheads="1"/>
            </p:cNvSpPr>
            <p:nvPr/>
          </p:nvSpPr>
          <p:spPr bwMode="auto">
            <a:xfrm>
              <a:off x="2954799" y="2263419"/>
              <a:ext cx="3608680" cy="461665"/>
            </a:xfrm>
            <a:prstGeom prst="rect">
              <a:avLst/>
            </a:prstGeom>
            <a:noFill/>
            <a:ln w="9525">
              <a:noFill/>
              <a:miter lim="800000"/>
              <a:headEnd/>
              <a:tailEnd/>
            </a:ln>
            <a:effectLst/>
          </p:spPr>
          <p:txBody>
            <a:bodyPr wrap="none">
              <a:spAutoFit/>
            </a:bodyPr>
            <a:lstStyle/>
            <a:p>
              <a:r>
                <a:rPr lang="en-US" sz="2400" b="1" dirty="0" err="1"/>
                <a:t>n</a:t>
              </a:r>
              <a:r>
                <a:rPr lang="en-US" sz="2400" b="1" baseline="-25000" dirty="0" err="1"/>
                <a:t>i</a:t>
              </a:r>
              <a:r>
                <a:rPr lang="en-US" sz="2400" b="1" dirty="0"/>
                <a:t> </a:t>
              </a:r>
              <a:r>
                <a:rPr lang="en-US" dirty="0"/>
                <a:t> and  m</a:t>
              </a:r>
              <a:r>
                <a:rPr lang="en-US" baseline="-25000" dirty="0"/>
                <a:t>i,0</a:t>
              </a:r>
              <a:r>
                <a:rPr lang="en-US" dirty="0"/>
                <a:t> , m</a:t>
              </a:r>
              <a:r>
                <a:rPr lang="en-US" baseline="-25000" dirty="0"/>
                <a:t>i,1  </a:t>
              </a:r>
              <a:r>
                <a:rPr lang="en-US" dirty="0">
                  <a:sym typeface="Symbol" pitchFamily="18" charset="2"/>
                </a:rPr>
                <a:t> :   |m</a:t>
              </a:r>
              <a:r>
                <a:rPr lang="en-US" baseline="-25000" dirty="0">
                  <a:sym typeface="Symbol" pitchFamily="18" charset="2"/>
                </a:rPr>
                <a:t>i,0</a:t>
              </a:r>
              <a:r>
                <a:rPr lang="en-US" dirty="0">
                  <a:sym typeface="Symbol" pitchFamily="18" charset="2"/>
                </a:rPr>
                <a:t>| = |m</a:t>
              </a:r>
              <a:r>
                <a:rPr lang="en-US" baseline="-25000" dirty="0">
                  <a:sym typeface="Symbol" pitchFamily="18" charset="2"/>
                </a:rPr>
                <a:t>i,1</a:t>
              </a:r>
              <a:r>
                <a:rPr lang="en-US" dirty="0">
                  <a:sym typeface="Symbol" pitchFamily="18" charset="2"/>
                </a:rPr>
                <a:t>|</a:t>
              </a:r>
            </a:p>
          </p:txBody>
        </p:sp>
        <p:grpSp>
          <p:nvGrpSpPr>
            <p:cNvPr id="15371" name="Group 11"/>
            <p:cNvGrpSpPr>
              <a:grpSpLocks/>
            </p:cNvGrpSpPr>
            <p:nvPr/>
          </p:nvGrpSpPr>
          <p:grpSpPr bwMode="auto">
            <a:xfrm>
              <a:off x="2667000" y="2807501"/>
              <a:ext cx="3733800" cy="461963"/>
              <a:chOff x="1776" y="2218"/>
              <a:chExt cx="2352" cy="388"/>
            </a:xfrm>
          </p:grpSpPr>
          <p:sp>
            <p:nvSpPr>
              <p:cNvPr id="15372" name="Line 12"/>
              <p:cNvSpPr>
                <a:spLocks noChangeShapeType="1"/>
              </p:cNvSpPr>
              <p:nvPr/>
            </p:nvSpPr>
            <p:spPr bwMode="auto">
              <a:xfrm>
                <a:off x="1776" y="2312"/>
                <a:ext cx="2352" cy="0"/>
              </a:xfrm>
              <a:prstGeom prst="line">
                <a:avLst/>
              </a:prstGeom>
              <a:noFill/>
              <a:ln w="9525">
                <a:solidFill>
                  <a:schemeClr val="tx1"/>
                </a:solidFill>
                <a:round/>
                <a:headEnd/>
                <a:tailEnd type="triangle" w="med" len="med"/>
              </a:ln>
              <a:effectLst/>
            </p:spPr>
            <p:txBody>
              <a:bodyPr/>
              <a:lstStyle/>
              <a:p>
                <a:endParaRPr lang="en-US" dirty="0"/>
              </a:p>
            </p:txBody>
          </p:sp>
          <p:sp>
            <p:nvSpPr>
              <p:cNvPr id="15373" name="Text Box 13"/>
              <p:cNvSpPr txBox="1">
                <a:spLocks noChangeArrowheads="1"/>
              </p:cNvSpPr>
              <p:nvPr/>
            </p:nvSpPr>
            <p:spPr bwMode="auto">
              <a:xfrm>
                <a:off x="2243" y="2218"/>
                <a:ext cx="1308" cy="388"/>
              </a:xfrm>
              <a:prstGeom prst="rect">
                <a:avLst/>
              </a:prstGeom>
              <a:noFill/>
              <a:ln w="9525">
                <a:noFill/>
                <a:miter lim="800000"/>
                <a:headEnd/>
                <a:tailEnd/>
              </a:ln>
              <a:effectLst/>
            </p:spPr>
            <p:txBody>
              <a:bodyPr wrap="none">
                <a:spAutoFit/>
              </a:bodyPr>
              <a:lstStyle/>
              <a:p>
                <a:r>
                  <a:rPr lang="en-US" dirty="0"/>
                  <a:t>c </a:t>
                </a:r>
                <a:r>
                  <a:rPr lang="en-US" dirty="0">
                    <a:sym typeface="Symbol" pitchFamily="18" charset="2"/>
                  </a:rPr>
                  <a:t> </a:t>
                </a:r>
                <a:r>
                  <a:rPr lang="en-US" dirty="0"/>
                  <a:t>E(k,</a:t>
                </a:r>
                <a:r>
                  <a:rPr lang="en-US" sz="2000" b="1" dirty="0"/>
                  <a:t> </a:t>
                </a:r>
                <a:r>
                  <a:rPr lang="en-US" sz="2000" b="1" dirty="0" err="1"/>
                  <a:t>m</a:t>
                </a:r>
                <a:r>
                  <a:rPr lang="en-US" sz="2000" b="1" baseline="-25000" dirty="0" err="1"/>
                  <a:t>i,b</a:t>
                </a:r>
                <a:r>
                  <a:rPr lang="en-US" sz="2000" b="1" baseline="-25000" dirty="0"/>
                  <a:t> </a:t>
                </a:r>
                <a:r>
                  <a:rPr lang="en-US" sz="2000" b="1" dirty="0"/>
                  <a:t>, </a:t>
                </a:r>
                <a:r>
                  <a:rPr lang="en-US" sz="2400" b="1" dirty="0" err="1"/>
                  <a:t>n</a:t>
                </a:r>
                <a:r>
                  <a:rPr lang="en-US" sz="2400" b="1" baseline="-25000" dirty="0" err="1"/>
                  <a:t>i</a:t>
                </a:r>
                <a:r>
                  <a:rPr lang="en-US" dirty="0"/>
                  <a:t>)</a:t>
                </a:r>
              </a:p>
            </p:txBody>
          </p:sp>
        </p:grpSp>
      </p:grpSp>
      <p:grpSp>
        <p:nvGrpSpPr>
          <p:cNvPr id="4" name="Group 3"/>
          <p:cNvGrpSpPr/>
          <p:nvPr/>
        </p:nvGrpSpPr>
        <p:grpSpPr>
          <a:xfrm>
            <a:off x="7772400" y="3352801"/>
            <a:ext cx="1361046" cy="461665"/>
            <a:chOff x="7772400" y="2495550"/>
            <a:chExt cx="1361046" cy="461665"/>
          </a:xfrm>
        </p:grpSpPr>
        <p:sp>
          <p:nvSpPr>
            <p:cNvPr id="15374" name="Line 14"/>
            <p:cNvSpPr>
              <a:spLocks noChangeShapeType="1"/>
            </p:cNvSpPr>
            <p:nvPr/>
          </p:nvSpPr>
          <p:spPr bwMode="auto">
            <a:xfrm flipV="1">
              <a:off x="7772400" y="2952750"/>
              <a:ext cx="1066800" cy="0"/>
            </a:xfrm>
            <a:prstGeom prst="line">
              <a:avLst/>
            </a:prstGeom>
            <a:noFill/>
            <a:ln w="9525">
              <a:solidFill>
                <a:schemeClr val="tx1"/>
              </a:solidFill>
              <a:round/>
              <a:headEnd/>
              <a:tailEnd type="triangle" w="med" len="med"/>
            </a:ln>
            <a:effectLst/>
          </p:spPr>
          <p:txBody>
            <a:bodyPr/>
            <a:lstStyle/>
            <a:p>
              <a:endParaRPr lang="en-US"/>
            </a:p>
          </p:txBody>
        </p:sp>
        <p:sp>
          <p:nvSpPr>
            <p:cNvPr id="15375" name="Text Box 15"/>
            <p:cNvSpPr txBox="1">
              <a:spLocks noChangeArrowheads="1"/>
            </p:cNvSpPr>
            <p:nvPr/>
          </p:nvSpPr>
          <p:spPr bwMode="auto">
            <a:xfrm>
              <a:off x="7855724" y="2495550"/>
              <a:ext cx="1277722" cy="461665"/>
            </a:xfrm>
            <a:prstGeom prst="rect">
              <a:avLst/>
            </a:prstGeom>
            <a:noFill/>
            <a:ln w="9525">
              <a:noFill/>
              <a:miter lim="800000"/>
              <a:headEnd/>
              <a:tailEnd/>
            </a:ln>
            <a:effectLst/>
          </p:spPr>
          <p:txBody>
            <a:bodyPr wrap="none">
              <a:spAutoFit/>
            </a:bodyPr>
            <a:lstStyle/>
            <a:p>
              <a:r>
                <a:rPr lang="en-US" sz="2400" dirty="0"/>
                <a:t>b’ </a:t>
              </a:r>
              <a:r>
                <a:rPr lang="en-US" sz="2000" dirty="0">
                  <a:sym typeface="Symbol" pitchFamily="18" charset="2"/>
                </a:rPr>
                <a:t> {0,1}</a:t>
              </a:r>
              <a:endParaRPr lang="en-US" sz="2000" dirty="0"/>
            </a:p>
          </p:txBody>
        </p:sp>
      </p:grpSp>
      <p:sp>
        <p:nvSpPr>
          <p:cNvPr id="15376" name="Rectangle 16"/>
          <p:cNvSpPr>
            <a:spLocks noChangeArrowheads="1"/>
          </p:cNvSpPr>
          <p:nvPr/>
        </p:nvSpPr>
        <p:spPr bwMode="auto">
          <a:xfrm>
            <a:off x="609600" y="2209800"/>
            <a:ext cx="7924800" cy="1828800"/>
          </a:xfrm>
          <a:prstGeom prst="rect">
            <a:avLst/>
          </a:prstGeom>
          <a:noFill/>
          <a:ln w="38100">
            <a:solidFill>
              <a:schemeClr val="folHlink"/>
            </a:solidFill>
            <a:miter lim="800000"/>
            <a:headEnd/>
            <a:tailEnd/>
          </a:ln>
          <a:effectLst/>
        </p:spPr>
        <p:txBody>
          <a:bodyPr wrap="none" anchor="ctr"/>
          <a:lstStyle/>
          <a:p>
            <a:endParaRPr lang="en-US"/>
          </a:p>
        </p:txBody>
      </p:sp>
      <p:sp>
        <p:nvSpPr>
          <p:cNvPr id="3" name="TextBox 2"/>
          <p:cNvSpPr txBox="1"/>
          <p:nvPr/>
        </p:nvSpPr>
        <p:spPr>
          <a:xfrm>
            <a:off x="2281799" y="4166530"/>
            <a:ext cx="5939446" cy="461665"/>
          </a:xfrm>
          <a:prstGeom prst="rect">
            <a:avLst/>
          </a:prstGeom>
          <a:noFill/>
        </p:spPr>
        <p:txBody>
          <a:bodyPr wrap="none" rtlCol="0">
            <a:spAutoFit/>
          </a:bodyPr>
          <a:lstStyle/>
          <a:p>
            <a:r>
              <a:rPr lang="en-US" sz="2400" b="1" i="1" dirty="0">
                <a:solidFill>
                  <a:srgbClr val="FF0000"/>
                </a:solidFill>
              </a:rPr>
              <a:t>All </a:t>
            </a:r>
            <a:r>
              <a:rPr lang="en-US" sz="2400" b="1" i="1" dirty="0" err="1">
                <a:solidFill>
                  <a:srgbClr val="FF0000"/>
                </a:solidFill>
              </a:rPr>
              <a:t>nonces</a:t>
            </a:r>
            <a:r>
              <a:rPr lang="en-US" sz="2400" b="1" i="1" dirty="0">
                <a:solidFill>
                  <a:srgbClr val="FF0000"/>
                </a:solidFill>
              </a:rPr>
              <a:t> {n</a:t>
            </a:r>
            <a:r>
              <a:rPr lang="en-US" sz="2400" b="1" i="1" baseline="-25000" dirty="0">
                <a:solidFill>
                  <a:srgbClr val="FF0000"/>
                </a:solidFill>
              </a:rPr>
              <a:t>1</a:t>
            </a:r>
            <a:r>
              <a:rPr lang="en-US" sz="2400" b="1" i="1" dirty="0">
                <a:solidFill>
                  <a:srgbClr val="FF0000"/>
                </a:solidFill>
              </a:rPr>
              <a:t>, …, </a:t>
            </a:r>
            <a:r>
              <a:rPr lang="en-US" sz="2400" b="1" i="1" dirty="0" err="1">
                <a:solidFill>
                  <a:srgbClr val="FF0000"/>
                </a:solidFill>
              </a:rPr>
              <a:t>n</a:t>
            </a:r>
            <a:r>
              <a:rPr lang="en-US" sz="2400" b="1" i="1" baseline="-25000" dirty="0" err="1">
                <a:solidFill>
                  <a:srgbClr val="FF0000"/>
                </a:solidFill>
              </a:rPr>
              <a:t>q</a:t>
            </a:r>
            <a:r>
              <a:rPr lang="en-US" sz="2400" b="1" i="1" dirty="0">
                <a:solidFill>
                  <a:srgbClr val="FF0000"/>
                </a:solidFill>
              </a:rPr>
              <a:t>}  must be distinct.</a:t>
            </a:r>
          </a:p>
        </p:txBody>
      </p:sp>
      <p:sp>
        <p:nvSpPr>
          <p:cNvPr id="5" name="TextBox 4"/>
          <p:cNvSpPr txBox="1"/>
          <p:nvPr/>
        </p:nvSpPr>
        <p:spPr>
          <a:xfrm>
            <a:off x="2895600" y="2286000"/>
            <a:ext cx="1511952" cy="369332"/>
          </a:xfrm>
          <a:prstGeom prst="rect">
            <a:avLst/>
          </a:prstGeom>
          <a:noFill/>
        </p:spPr>
        <p:txBody>
          <a:bodyPr wrap="none" rtlCol="0">
            <a:spAutoFit/>
          </a:bodyPr>
          <a:lstStyle/>
          <a:p>
            <a:r>
              <a:rPr lang="en-US" dirty="0"/>
              <a:t>for </a:t>
            </a:r>
            <a:r>
              <a:rPr lang="en-US" dirty="0" err="1"/>
              <a:t>i</a:t>
            </a:r>
            <a:r>
              <a:rPr lang="en-US" dirty="0"/>
              <a:t>=1,…,q:  </a:t>
            </a:r>
          </a:p>
        </p:txBody>
      </p:sp>
    </p:spTree>
    <p:custDataLst>
      <p:tags r:id="rId1"/>
    </p:custDataLst>
    <p:extLst>
      <p:ext uri="{BB962C8B-B14F-4D97-AF65-F5344CB8AC3E}">
        <p14:creationId xmlns:p14="http://schemas.microsoft.com/office/powerpoint/2010/main" val="3290211823"/>
      </p:ext>
    </p:extLst>
  </p:cSld>
  <p:clrMapOvr>
    <a:masterClrMapping/>
  </p:clrMapOvr>
  <mc:AlternateContent xmlns:mc="http://schemas.openxmlformats.org/markup-compatibility/2006" xmlns:p14="http://schemas.microsoft.com/office/powerpoint/2010/main">
    <mc:Choice Requires="p14">
      <p:transition spd="med" p14:dur="700" advTm="65304">
        <p:fade/>
      </p:transition>
    </mc:Choice>
    <mc:Fallback xmlns="">
      <p:transition spd="med" advTm="653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2374" y="2696705"/>
            <a:ext cx="6664271" cy="2554545"/>
          </a:xfrm>
          <a:prstGeom prst="rect">
            <a:avLst/>
          </a:prstGeom>
          <a:noFill/>
        </p:spPr>
        <p:txBody>
          <a:bodyPr wrap="square" rtlCol="0">
            <a:spAutoFit/>
          </a:bodyPr>
          <a:lstStyle/>
          <a:p>
            <a:r>
              <a:rPr lang="en-US" sz="3200" dirty="0">
                <a:solidFill>
                  <a:schemeClr val="tx1">
                    <a:lumMod val="65000"/>
                    <a:lumOff val="35000"/>
                  </a:schemeClr>
                </a:solidFill>
              </a:rPr>
              <a:t>Take another step back, and think about how to implement the ideas we talk about, nonce based encryption or randomized encryption</a:t>
            </a:r>
          </a:p>
        </p:txBody>
      </p:sp>
    </p:spTree>
    <p:extLst>
      <p:ext uri="{BB962C8B-B14F-4D97-AF65-F5344CB8AC3E}">
        <p14:creationId xmlns:p14="http://schemas.microsoft.com/office/powerpoint/2010/main" val="1019077269"/>
      </p:ext>
    </p:extLst>
  </p:cSld>
  <p:clrMapOvr>
    <a:masterClrMapping/>
  </p:clrMapOvr>
  <mc:AlternateContent xmlns:mc="http://schemas.openxmlformats.org/markup-compatibility/2006" xmlns:p14="http://schemas.microsoft.com/office/powerpoint/2010/main">
    <mc:Choice Requires="p14">
      <p:transition spd="med" p14:dur="700" advTm="7301">
        <p:fade/>
      </p:transition>
    </mc:Choice>
    <mc:Fallback xmlns="">
      <p:transition spd="med" advTm="7301">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35" name="Rectangle 51"/>
          <p:cNvSpPr>
            <a:spLocks noChangeArrowheads="1"/>
          </p:cNvSpPr>
          <p:nvPr/>
        </p:nvSpPr>
        <p:spPr bwMode="auto">
          <a:xfrm>
            <a:off x="457200" y="4838700"/>
            <a:ext cx="7924800" cy="400050"/>
          </a:xfrm>
          <a:prstGeom prst="rect">
            <a:avLst/>
          </a:prstGeom>
          <a:solidFill>
            <a:schemeClr val="folHlink"/>
          </a:solidFill>
          <a:ln w="9525">
            <a:noFill/>
            <a:miter lim="800000"/>
            <a:headEnd/>
            <a:tailEnd/>
          </a:ln>
          <a:effectLst/>
        </p:spPr>
        <p:txBody>
          <a:bodyPr wrap="none" anchor="ctr"/>
          <a:lstStyle/>
          <a:p>
            <a:endParaRPr lang="en-US"/>
          </a:p>
        </p:txBody>
      </p:sp>
      <p:sp>
        <p:nvSpPr>
          <p:cNvPr id="16386" name="Rectangle 2"/>
          <p:cNvSpPr>
            <a:spLocks noGrp="1" noChangeArrowheads="1"/>
          </p:cNvSpPr>
          <p:nvPr>
            <p:ph type="title"/>
          </p:nvPr>
        </p:nvSpPr>
        <p:spPr>
          <a:xfrm>
            <a:off x="457200" y="914400"/>
            <a:ext cx="8229600" cy="628650"/>
          </a:xfrm>
        </p:spPr>
        <p:txBody>
          <a:bodyPr/>
          <a:lstStyle/>
          <a:p>
            <a:r>
              <a:rPr lang="en-US" sz="3200" dirty="0"/>
              <a:t>Construction 1:   CBC with random IV</a:t>
            </a:r>
          </a:p>
        </p:txBody>
      </p:sp>
      <p:sp>
        <p:nvSpPr>
          <p:cNvPr id="16387" name="Rectangle 3"/>
          <p:cNvSpPr>
            <a:spLocks noGrp="1" noChangeArrowheads="1"/>
          </p:cNvSpPr>
          <p:nvPr>
            <p:ph type="body" idx="1"/>
          </p:nvPr>
        </p:nvSpPr>
        <p:spPr>
          <a:xfrm>
            <a:off x="228600" y="1714500"/>
            <a:ext cx="8915400" cy="4229100"/>
          </a:xfrm>
        </p:spPr>
        <p:txBody>
          <a:bodyPr/>
          <a:lstStyle/>
          <a:p>
            <a:pPr marL="0" indent="0">
              <a:buNone/>
            </a:pPr>
            <a:r>
              <a:rPr lang="en-US" sz="2400" dirty="0"/>
              <a:t>Let (E,D) be a PRP. E</a:t>
            </a:r>
            <a:r>
              <a:rPr lang="en-US" sz="2400" baseline="-25000" dirty="0"/>
              <a:t>CBC</a:t>
            </a:r>
            <a:r>
              <a:rPr lang="en-US" sz="2400" dirty="0"/>
              <a:t>(</a:t>
            </a:r>
            <a:r>
              <a:rPr lang="en-US" sz="2400" dirty="0" err="1"/>
              <a:t>k,m</a:t>
            </a:r>
            <a:r>
              <a:rPr lang="en-US" sz="2400" dirty="0"/>
              <a:t>):    choose </a:t>
            </a:r>
            <a:r>
              <a:rPr lang="en-US" sz="2400" b="1" u="sng" dirty="0">
                <a:solidFill>
                  <a:srgbClr val="C00000"/>
                </a:solidFill>
              </a:rPr>
              <a:t>random</a:t>
            </a:r>
            <a:r>
              <a:rPr lang="en-US" sz="2400" dirty="0"/>
              <a:t> IV∈X and do:</a:t>
            </a:r>
            <a:endParaRPr lang="en-US" sz="1800" dirty="0"/>
          </a:p>
          <a:p>
            <a:pPr lvl="1">
              <a:buFontTx/>
              <a:buNone/>
            </a:pPr>
            <a:r>
              <a:rPr lang="en-US" dirty="0"/>
              <a:t> </a:t>
            </a:r>
          </a:p>
        </p:txBody>
      </p:sp>
      <p:sp>
        <p:nvSpPr>
          <p:cNvPr id="16389" name="Rectangle 5"/>
          <p:cNvSpPr>
            <a:spLocks noChangeArrowheads="1"/>
          </p:cNvSpPr>
          <p:nvPr/>
        </p:nvSpPr>
        <p:spPr bwMode="auto">
          <a:xfrm>
            <a:off x="2133600" y="3810000"/>
            <a:ext cx="914400" cy="62865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t>E(k,</a:t>
            </a:r>
            <a:r>
              <a:rPr lang="en-US" sz="2400">
                <a:sym typeface="Symbol" pitchFamily="18" charset="2"/>
              </a:rPr>
              <a:t>)</a:t>
            </a:r>
          </a:p>
        </p:txBody>
      </p:sp>
      <p:sp>
        <p:nvSpPr>
          <p:cNvPr id="16390" name="Rectangle 6"/>
          <p:cNvSpPr>
            <a:spLocks noChangeArrowheads="1"/>
          </p:cNvSpPr>
          <p:nvPr/>
        </p:nvSpPr>
        <p:spPr bwMode="auto">
          <a:xfrm>
            <a:off x="3810000" y="3810000"/>
            <a:ext cx="914400" cy="62865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t>E(k,</a:t>
            </a:r>
            <a:r>
              <a:rPr lang="en-US" sz="2400">
                <a:sym typeface="Symbol" pitchFamily="18" charset="2"/>
              </a:rPr>
              <a:t>)</a:t>
            </a:r>
          </a:p>
        </p:txBody>
      </p:sp>
      <p:sp>
        <p:nvSpPr>
          <p:cNvPr id="16392" name="Rectangle 8"/>
          <p:cNvSpPr>
            <a:spLocks noChangeArrowheads="1"/>
          </p:cNvSpPr>
          <p:nvPr/>
        </p:nvSpPr>
        <p:spPr bwMode="auto">
          <a:xfrm>
            <a:off x="7010400" y="3810000"/>
            <a:ext cx="914400" cy="62865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t>E(k,</a:t>
            </a:r>
            <a:r>
              <a:rPr lang="en-US" sz="2400">
                <a:sym typeface="Symbol" pitchFamily="18" charset="2"/>
              </a:rPr>
              <a:t>)</a:t>
            </a:r>
          </a:p>
        </p:txBody>
      </p:sp>
      <p:sp>
        <p:nvSpPr>
          <p:cNvPr id="16394" name="Rectangle 10"/>
          <p:cNvSpPr>
            <a:spLocks noChangeArrowheads="1"/>
          </p:cNvSpPr>
          <p:nvPr/>
        </p:nvSpPr>
        <p:spPr bwMode="auto">
          <a:xfrm>
            <a:off x="1828800" y="2724150"/>
            <a:ext cx="1524000" cy="285750"/>
          </a:xfrm>
          <a:prstGeom prst="rect">
            <a:avLst/>
          </a:prstGeom>
          <a:solidFill>
            <a:srgbClr val="FAC090"/>
          </a:solidFill>
          <a:ln w="9525">
            <a:solidFill>
              <a:schemeClr val="tx1"/>
            </a:solidFill>
            <a:miter lim="800000"/>
            <a:headEnd/>
            <a:tailEnd/>
          </a:ln>
          <a:effectLst/>
        </p:spPr>
        <p:txBody>
          <a:bodyPr wrap="none" anchor="ctr"/>
          <a:lstStyle/>
          <a:p>
            <a:pPr algn="ctr"/>
            <a:r>
              <a:rPr lang="en-US"/>
              <a:t>m[0]</a:t>
            </a:r>
          </a:p>
        </p:txBody>
      </p:sp>
      <p:sp>
        <p:nvSpPr>
          <p:cNvPr id="16395" name="Rectangle 11"/>
          <p:cNvSpPr>
            <a:spLocks noChangeArrowheads="1"/>
          </p:cNvSpPr>
          <p:nvPr/>
        </p:nvSpPr>
        <p:spPr bwMode="auto">
          <a:xfrm>
            <a:off x="3352800" y="2724150"/>
            <a:ext cx="1676400" cy="285750"/>
          </a:xfrm>
          <a:prstGeom prst="rect">
            <a:avLst/>
          </a:prstGeom>
          <a:solidFill>
            <a:srgbClr val="FAC090"/>
          </a:solidFill>
          <a:ln w="9525">
            <a:solidFill>
              <a:schemeClr val="tx1"/>
            </a:solidFill>
            <a:miter lim="800000"/>
            <a:headEnd/>
            <a:tailEnd/>
          </a:ln>
          <a:effectLst/>
        </p:spPr>
        <p:txBody>
          <a:bodyPr wrap="none" anchor="ctr"/>
          <a:lstStyle/>
          <a:p>
            <a:pPr algn="ctr"/>
            <a:r>
              <a:rPr lang="en-US" dirty="0"/>
              <a:t>m[1]</a:t>
            </a:r>
          </a:p>
        </p:txBody>
      </p:sp>
      <p:sp>
        <p:nvSpPr>
          <p:cNvPr id="16396" name="Rectangle 12"/>
          <p:cNvSpPr>
            <a:spLocks noChangeArrowheads="1"/>
          </p:cNvSpPr>
          <p:nvPr/>
        </p:nvSpPr>
        <p:spPr bwMode="auto">
          <a:xfrm>
            <a:off x="5029200" y="2724150"/>
            <a:ext cx="1600200" cy="285750"/>
          </a:xfrm>
          <a:prstGeom prst="rect">
            <a:avLst/>
          </a:prstGeom>
          <a:solidFill>
            <a:srgbClr val="FAC090"/>
          </a:solidFill>
          <a:ln w="9525">
            <a:solidFill>
              <a:schemeClr val="tx1"/>
            </a:solidFill>
            <a:miter lim="800000"/>
            <a:headEnd/>
            <a:tailEnd/>
          </a:ln>
          <a:effectLst/>
        </p:spPr>
        <p:txBody>
          <a:bodyPr wrap="none" anchor="ctr"/>
          <a:lstStyle/>
          <a:p>
            <a:pPr algn="ctr"/>
            <a:r>
              <a:rPr lang="en-US" dirty="0"/>
              <a:t>m[2]</a:t>
            </a:r>
          </a:p>
        </p:txBody>
      </p:sp>
      <p:sp>
        <p:nvSpPr>
          <p:cNvPr id="16397" name="Rectangle 13"/>
          <p:cNvSpPr>
            <a:spLocks noChangeArrowheads="1"/>
          </p:cNvSpPr>
          <p:nvPr/>
        </p:nvSpPr>
        <p:spPr bwMode="auto">
          <a:xfrm>
            <a:off x="6629400" y="2724150"/>
            <a:ext cx="1524000" cy="285750"/>
          </a:xfrm>
          <a:prstGeom prst="rect">
            <a:avLst/>
          </a:prstGeom>
          <a:solidFill>
            <a:srgbClr val="FAC090"/>
          </a:solidFill>
          <a:ln w="9525">
            <a:solidFill>
              <a:schemeClr val="tx1"/>
            </a:solidFill>
            <a:miter lim="800000"/>
            <a:headEnd/>
            <a:tailEnd/>
          </a:ln>
          <a:effectLst/>
        </p:spPr>
        <p:txBody>
          <a:bodyPr wrap="none" anchor="ctr"/>
          <a:lstStyle/>
          <a:p>
            <a:pPr algn="ctr"/>
            <a:r>
              <a:rPr lang="en-US" dirty="0"/>
              <a:t>m[3]</a:t>
            </a:r>
          </a:p>
        </p:txBody>
      </p:sp>
      <p:sp>
        <p:nvSpPr>
          <p:cNvPr id="16398" name="Rectangle 14"/>
          <p:cNvSpPr>
            <a:spLocks noChangeArrowheads="1"/>
          </p:cNvSpPr>
          <p:nvPr/>
        </p:nvSpPr>
        <p:spPr bwMode="auto">
          <a:xfrm>
            <a:off x="685800" y="2724150"/>
            <a:ext cx="8382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a:t>IV</a:t>
            </a:r>
          </a:p>
        </p:txBody>
      </p:sp>
      <p:sp>
        <p:nvSpPr>
          <p:cNvPr id="16399" name="Text Box 15"/>
          <p:cNvSpPr txBox="1">
            <a:spLocks noChangeArrowheads="1"/>
          </p:cNvSpPr>
          <p:nvPr/>
        </p:nvSpPr>
        <p:spPr bwMode="auto">
          <a:xfrm>
            <a:off x="2322514" y="3110924"/>
            <a:ext cx="499856" cy="584776"/>
          </a:xfrm>
          <a:prstGeom prst="rect">
            <a:avLst/>
          </a:prstGeom>
          <a:noFill/>
          <a:ln w="9525">
            <a:noFill/>
            <a:miter lim="800000"/>
            <a:headEnd/>
            <a:tailEnd/>
          </a:ln>
          <a:effectLst/>
        </p:spPr>
        <p:txBody>
          <a:bodyPr wrap="none">
            <a:spAutoFit/>
          </a:bodyPr>
          <a:lstStyle/>
          <a:p>
            <a:r>
              <a:rPr lang="en-US" sz="3200" dirty="0">
                <a:sym typeface="Symbol" pitchFamily="18" charset="2"/>
              </a:rPr>
              <a:t></a:t>
            </a:r>
          </a:p>
        </p:txBody>
      </p:sp>
      <p:sp>
        <p:nvSpPr>
          <p:cNvPr id="16400" name="Text Box 16"/>
          <p:cNvSpPr txBox="1">
            <a:spLocks noChangeArrowheads="1"/>
          </p:cNvSpPr>
          <p:nvPr/>
        </p:nvSpPr>
        <p:spPr bwMode="auto">
          <a:xfrm>
            <a:off x="7239000" y="3110924"/>
            <a:ext cx="499856" cy="584776"/>
          </a:xfrm>
          <a:prstGeom prst="rect">
            <a:avLst/>
          </a:prstGeom>
          <a:noFill/>
          <a:ln w="9525">
            <a:noFill/>
            <a:miter lim="800000"/>
            <a:headEnd/>
            <a:tailEnd/>
          </a:ln>
          <a:effectLst/>
        </p:spPr>
        <p:txBody>
          <a:bodyPr wrap="none">
            <a:spAutoFit/>
          </a:bodyPr>
          <a:lstStyle/>
          <a:p>
            <a:r>
              <a:rPr lang="en-US" sz="3200" dirty="0">
                <a:sym typeface="Symbol" pitchFamily="18" charset="2"/>
              </a:rPr>
              <a:t></a:t>
            </a:r>
          </a:p>
        </p:txBody>
      </p:sp>
      <p:sp>
        <p:nvSpPr>
          <p:cNvPr id="16401" name="Text Box 17"/>
          <p:cNvSpPr txBox="1">
            <a:spLocks noChangeArrowheads="1"/>
          </p:cNvSpPr>
          <p:nvPr/>
        </p:nvSpPr>
        <p:spPr bwMode="auto">
          <a:xfrm>
            <a:off x="4038600" y="3110924"/>
            <a:ext cx="499856" cy="584776"/>
          </a:xfrm>
          <a:prstGeom prst="rect">
            <a:avLst/>
          </a:prstGeom>
          <a:noFill/>
          <a:ln w="9525">
            <a:noFill/>
            <a:miter lim="800000"/>
            <a:headEnd/>
            <a:tailEnd/>
          </a:ln>
          <a:effectLst/>
        </p:spPr>
        <p:txBody>
          <a:bodyPr wrap="none">
            <a:spAutoFit/>
          </a:bodyPr>
          <a:lstStyle/>
          <a:p>
            <a:r>
              <a:rPr lang="en-US" sz="3200" dirty="0">
                <a:sym typeface="Symbol" pitchFamily="18" charset="2"/>
              </a:rPr>
              <a:t></a:t>
            </a:r>
          </a:p>
        </p:txBody>
      </p:sp>
      <p:sp>
        <p:nvSpPr>
          <p:cNvPr id="16403" name="Line 19"/>
          <p:cNvSpPr>
            <a:spLocks noChangeShapeType="1"/>
          </p:cNvSpPr>
          <p:nvPr/>
        </p:nvSpPr>
        <p:spPr bwMode="auto">
          <a:xfrm>
            <a:off x="2559050" y="3009900"/>
            <a:ext cx="0" cy="285750"/>
          </a:xfrm>
          <a:prstGeom prst="line">
            <a:avLst/>
          </a:prstGeom>
          <a:noFill/>
          <a:ln w="9525">
            <a:solidFill>
              <a:schemeClr val="tx1"/>
            </a:solidFill>
            <a:round/>
            <a:headEnd/>
            <a:tailEnd type="triangle" w="med" len="med"/>
          </a:ln>
          <a:effectLst/>
        </p:spPr>
        <p:txBody>
          <a:bodyPr/>
          <a:lstStyle/>
          <a:p>
            <a:endParaRPr lang="en-US"/>
          </a:p>
        </p:txBody>
      </p:sp>
      <p:sp>
        <p:nvSpPr>
          <p:cNvPr id="16404" name="Line 20"/>
          <p:cNvSpPr>
            <a:spLocks noChangeShapeType="1"/>
          </p:cNvSpPr>
          <p:nvPr/>
        </p:nvSpPr>
        <p:spPr bwMode="auto">
          <a:xfrm>
            <a:off x="4267200" y="3033713"/>
            <a:ext cx="0" cy="285750"/>
          </a:xfrm>
          <a:prstGeom prst="line">
            <a:avLst/>
          </a:prstGeom>
          <a:noFill/>
          <a:ln w="9525">
            <a:solidFill>
              <a:schemeClr val="tx1"/>
            </a:solidFill>
            <a:round/>
            <a:headEnd/>
            <a:tailEnd type="triangle" w="med" len="med"/>
          </a:ln>
          <a:effectLst/>
        </p:spPr>
        <p:txBody>
          <a:bodyPr/>
          <a:lstStyle/>
          <a:p>
            <a:endParaRPr lang="en-US"/>
          </a:p>
        </p:txBody>
      </p:sp>
      <p:sp>
        <p:nvSpPr>
          <p:cNvPr id="16405" name="Line 21"/>
          <p:cNvSpPr>
            <a:spLocks noChangeShapeType="1"/>
          </p:cNvSpPr>
          <p:nvPr/>
        </p:nvSpPr>
        <p:spPr bwMode="auto">
          <a:xfrm>
            <a:off x="7467600" y="3009900"/>
            <a:ext cx="0" cy="285750"/>
          </a:xfrm>
          <a:prstGeom prst="line">
            <a:avLst/>
          </a:prstGeom>
          <a:noFill/>
          <a:ln w="9525">
            <a:solidFill>
              <a:schemeClr val="tx1"/>
            </a:solidFill>
            <a:round/>
            <a:headEnd/>
            <a:tailEnd type="triangle" w="med" len="med"/>
          </a:ln>
          <a:effectLst/>
        </p:spPr>
        <p:txBody>
          <a:bodyPr/>
          <a:lstStyle/>
          <a:p>
            <a:endParaRPr lang="en-US"/>
          </a:p>
        </p:txBody>
      </p:sp>
      <p:sp>
        <p:nvSpPr>
          <p:cNvPr id="16406" name="Line 22"/>
          <p:cNvSpPr>
            <a:spLocks noChangeShapeType="1"/>
          </p:cNvSpPr>
          <p:nvPr/>
        </p:nvSpPr>
        <p:spPr bwMode="auto">
          <a:xfrm>
            <a:off x="4267200" y="3524250"/>
            <a:ext cx="0" cy="285750"/>
          </a:xfrm>
          <a:prstGeom prst="line">
            <a:avLst/>
          </a:prstGeom>
          <a:noFill/>
          <a:ln w="9525">
            <a:solidFill>
              <a:schemeClr val="tx1"/>
            </a:solidFill>
            <a:round/>
            <a:headEnd/>
            <a:tailEnd type="triangle" w="med" len="med"/>
          </a:ln>
          <a:effectLst/>
        </p:spPr>
        <p:txBody>
          <a:bodyPr/>
          <a:lstStyle/>
          <a:p>
            <a:endParaRPr lang="en-US"/>
          </a:p>
        </p:txBody>
      </p:sp>
      <p:sp>
        <p:nvSpPr>
          <p:cNvPr id="16407" name="Line 23"/>
          <p:cNvSpPr>
            <a:spLocks noChangeShapeType="1"/>
          </p:cNvSpPr>
          <p:nvPr/>
        </p:nvSpPr>
        <p:spPr bwMode="auto">
          <a:xfrm>
            <a:off x="7467600" y="3524250"/>
            <a:ext cx="0" cy="285750"/>
          </a:xfrm>
          <a:prstGeom prst="line">
            <a:avLst/>
          </a:prstGeom>
          <a:noFill/>
          <a:ln w="9525">
            <a:solidFill>
              <a:schemeClr val="tx1"/>
            </a:solidFill>
            <a:round/>
            <a:headEnd/>
            <a:tailEnd type="triangle" w="med" len="med"/>
          </a:ln>
          <a:effectLst/>
        </p:spPr>
        <p:txBody>
          <a:bodyPr/>
          <a:lstStyle/>
          <a:p>
            <a:endParaRPr lang="en-US"/>
          </a:p>
        </p:txBody>
      </p:sp>
      <p:sp>
        <p:nvSpPr>
          <p:cNvPr id="16408" name="Line 24"/>
          <p:cNvSpPr>
            <a:spLocks noChangeShapeType="1"/>
          </p:cNvSpPr>
          <p:nvPr/>
        </p:nvSpPr>
        <p:spPr bwMode="auto">
          <a:xfrm>
            <a:off x="2514600" y="3524250"/>
            <a:ext cx="0" cy="285750"/>
          </a:xfrm>
          <a:prstGeom prst="line">
            <a:avLst/>
          </a:prstGeom>
          <a:noFill/>
          <a:ln w="9525">
            <a:solidFill>
              <a:schemeClr val="tx1"/>
            </a:solidFill>
            <a:round/>
            <a:headEnd/>
            <a:tailEnd type="triangle" w="med" len="med"/>
          </a:ln>
          <a:effectLst/>
        </p:spPr>
        <p:txBody>
          <a:bodyPr/>
          <a:lstStyle/>
          <a:p>
            <a:endParaRPr lang="en-US"/>
          </a:p>
        </p:txBody>
      </p:sp>
      <p:sp>
        <p:nvSpPr>
          <p:cNvPr id="16410" name="Freeform 26"/>
          <p:cNvSpPr>
            <a:spLocks/>
          </p:cNvSpPr>
          <p:nvPr/>
        </p:nvSpPr>
        <p:spPr bwMode="auto">
          <a:xfrm>
            <a:off x="1066800" y="3009900"/>
            <a:ext cx="1371600" cy="400050"/>
          </a:xfrm>
          <a:custGeom>
            <a:avLst/>
            <a:gdLst/>
            <a:ahLst/>
            <a:cxnLst>
              <a:cxn ang="0">
                <a:pos x="0" y="0"/>
              </a:cxn>
              <a:cxn ang="0">
                <a:pos x="0" y="336"/>
              </a:cxn>
              <a:cxn ang="0">
                <a:pos x="864" y="336"/>
              </a:cxn>
            </a:cxnLst>
            <a:rect l="0" t="0" r="r" b="b"/>
            <a:pathLst>
              <a:path w="864" h="336">
                <a:moveTo>
                  <a:pt x="0" y="0"/>
                </a:moveTo>
                <a:lnTo>
                  <a:pt x="0" y="336"/>
                </a:lnTo>
                <a:lnTo>
                  <a:pt x="864" y="336"/>
                </a:lnTo>
              </a:path>
            </a:pathLst>
          </a:custGeom>
          <a:noFill/>
          <a:ln w="12700" cmpd="sng">
            <a:solidFill>
              <a:schemeClr val="tx1"/>
            </a:solidFill>
            <a:round/>
            <a:headEnd type="none" w="med" len="med"/>
            <a:tailEnd type="triangle" w="med" len="med"/>
          </a:ln>
          <a:effectLst/>
        </p:spPr>
        <p:txBody>
          <a:bodyPr/>
          <a:lstStyle/>
          <a:p>
            <a:endParaRPr lang="en-US"/>
          </a:p>
        </p:txBody>
      </p:sp>
      <p:sp>
        <p:nvSpPr>
          <p:cNvPr id="16411" name="Line 27"/>
          <p:cNvSpPr>
            <a:spLocks noChangeShapeType="1"/>
          </p:cNvSpPr>
          <p:nvPr/>
        </p:nvSpPr>
        <p:spPr bwMode="auto">
          <a:xfrm>
            <a:off x="2514600" y="4438650"/>
            <a:ext cx="1588" cy="457200"/>
          </a:xfrm>
          <a:prstGeom prst="line">
            <a:avLst/>
          </a:prstGeom>
          <a:noFill/>
          <a:ln w="9525">
            <a:solidFill>
              <a:schemeClr val="tx1"/>
            </a:solidFill>
            <a:round/>
            <a:headEnd/>
            <a:tailEnd type="triangle" w="med" len="med"/>
          </a:ln>
          <a:effectLst/>
        </p:spPr>
        <p:txBody>
          <a:bodyPr/>
          <a:lstStyle/>
          <a:p>
            <a:endParaRPr lang="en-US"/>
          </a:p>
        </p:txBody>
      </p:sp>
      <p:sp>
        <p:nvSpPr>
          <p:cNvPr id="16412" name="Freeform 28"/>
          <p:cNvSpPr>
            <a:spLocks/>
          </p:cNvSpPr>
          <p:nvPr/>
        </p:nvSpPr>
        <p:spPr bwMode="auto">
          <a:xfrm>
            <a:off x="2514600" y="3409950"/>
            <a:ext cx="1600200" cy="1257300"/>
          </a:xfrm>
          <a:custGeom>
            <a:avLst/>
            <a:gdLst/>
            <a:ahLst/>
            <a:cxnLst>
              <a:cxn ang="0">
                <a:pos x="0" y="1056"/>
              </a:cxn>
              <a:cxn ang="0">
                <a:pos x="576" y="1056"/>
              </a:cxn>
              <a:cxn ang="0">
                <a:pos x="576" y="0"/>
              </a:cxn>
              <a:cxn ang="0">
                <a:pos x="1008" y="0"/>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p:spPr>
        <p:txBody>
          <a:bodyPr/>
          <a:lstStyle/>
          <a:p>
            <a:endParaRPr lang="en-US"/>
          </a:p>
        </p:txBody>
      </p:sp>
      <p:sp>
        <p:nvSpPr>
          <p:cNvPr id="16413" name="Line 29"/>
          <p:cNvSpPr>
            <a:spLocks noChangeShapeType="1"/>
          </p:cNvSpPr>
          <p:nvPr/>
        </p:nvSpPr>
        <p:spPr bwMode="auto">
          <a:xfrm>
            <a:off x="4267200" y="4438650"/>
            <a:ext cx="1588" cy="457200"/>
          </a:xfrm>
          <a:prstGeom prst="line">
            <a:avLst/>
          </a:prstGeom>
          <a:noFill/>
          <a:ln w="9525">
            <a:solidFill>
              <a:schemeClr val="tx1"/>
            </a:solidFill>
            <a:round/>
            <a:headEnd/>
            <a:tailEnd type="triangle" w="med" len="med"/>
          </a:ln>
          <a:effectLst/>
        </p:spPr>
        <p:txBody>
          <a:bodyPr/>
          <a:lstStyle/>
          <a:p>
            <a:endParaRPr lang="en-US"/>
          </a:p>
        </p:txBody>
      </p:sp>
      <p:sp>
        <p:nvSpPr>
          <p:cNvPr id="16420" name="Rectangle 36"/>
          <p:cNvSpPr>
            <a:spLocks noChangeArrowheads="1"/>
          </p:cNvSpPr>
          <p:nvPr/>
        </p:nvSpPr>
        <p:spPr bwMode="auto">
          <a:xfrm>
            <a:off x="5486400" y="3810000"/>
            <a:ext cx="914400" cy="62865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t>E(k,</a:t>
            </a:r>
            <a:r>
              <a:rPr lang="en-US" sz="2400">
                <a:sym typeface="Symbol" pitchFamily="18" charset="2"/>
              </a:rPr>
              <a:t>)</a:t>
            </a:r>
          </a:p>
        </p:txBody>
      </p:sp>
      <p:sp>
        <p:nvSpPr>
          <p:cNvPr id="16421" name="Freeform 37"/>
          <p:cNvSpPr>
            <a:spLocks/>
          </p:cNvSpPr>
          <p:nvPr/>
        </p:nvSpPr>
        <p:spPr bwMode="auto">
          <a:xfrm>
            <a:off x="4267200" y="3409950"/>
            <a:ext cx="1600200" cy="1257300"/>
          </a:xfrm>
          <a:custGeom>
            <a:avLst/>
            <a:gdLst/>
            <a:ahLst/>
            <a:cxnLst>
              <a:cxn ang="0">
                <a:pos x="0" y="1056"/>
              </a:cxn>
              <a:cxn ang="0">
                <a:pos x="576" y="1056"/>
              </a:cxn>
              <a:cxn ang="0">
                <a:pos x="576" y="0"/>
              </a:cxn>
              <a:cxn ang="0">
                <a:pos x="1008" y="0"/>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p:spPr>
        <p:txBody>
          <a:bodyPr/>
          <a:lstStyle/>
          <a:p>
            <a:endParaRPr lang="en-US"/>
          </a:p>
        </p:txBody>
      </p:sp>
      <p:sp>
        <p:nvSpPr>
          <p:cNvPr id="16422" name="Freeform 38"/>
          <p:cNvSpPr>
            <a:spLocks/>
          </p:cNvSpPr>
          <p:nvPr/>
        </p:nvSpPr>
        <p:spPr bwMode="auto">
          <a:xfrm>
            <a:off x="5943600" y="3409950"/>
            <a:ext cx="1371600" cy="1257300"/>
          </a:xfrm>
          <a:custGeom>
            <a:avLst/>
            <a:gdLst/>
            <a:ahLst/>
            <a:cxnLst>
              <a:cxn ang="0">
                <a:pos x="0" y="1056"/>
              </a:cxn>
              <a:cxn ang="0">
                <a:pos x="576" y="1056"/>
              </a:cxn>
              <a:cxn ang="0">
                <a:pos x="576" y="0"/>
              </a:cxn>
              <a:cxn ang="0">
                <a:pos x="1008" y="0"/>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p:spPr>
        <p:txBody>
          <a:bodyPr/>
          <a:lstStyle/>
          <a:p>
            <a:endParaRPr lang="en-US"/>
          </a:p>
        </p:txBody>
      </p:sp>
      <p:sp>
        <p:nvSpPr>
          <p:cNvPr id="16423" name="Text Box 39"/>
          <p:cNvSpPr txBox="1">
            <a:spLocks noChangeArrowheads="1"/>
          </p:cNvSpPr>
          <p:nvPr/>
        </p:nvSpPr>
        <p:spPr bwMode="auto">
          <a:xfrm>
            <a:off x="5751514" y="3110924"/>
            <a:ext cx="499856" cy="584776"/>
          </a:xfrm>
          <a:prstGeom prst="rect">
            <a:avLst/>
          </a:prstGeom>
          <a:noFill/>
          <a:ln w="9525">
            <a:noFill/>
            <a:miter lim="800000"/>
            <a:headEnd/>
            <a:tailEnd/>
          </a:ln>
          <a:effectLst/>
        </p:spPr>
        <p:txBody>
          <a:bodyPr wrap="none">
            <a:spAutoFit/>
          </a:bodyPr>
          <a:lstStyle/>
          <a:p>
            <a:r>
              <a:rPr lang="en-US" sz="3200" dirty="0">
                <a:sym typeface="Symbol" pitchFamily="18" charset="2"/>
              </a:rPr>
              <a:t></a:t>
            </a:r>
          </a:p>
        </p:txBody>
      </p:sp>
      <p:sp>
        <p:nvSpPr>
          <p:cNvPr id="16424" name="Line 40"/>
          <p:cNvSpPr>
            <a:spLocks noChangeShapeType="1"/>
          </p:cNvSpPr>
          <p:nvPr/>
        </p:nvSpPr>
        <p:spPr bwMode="auto">
          <a:xfrm>
            <a:off x="5980113" y="3033713"/>
            <a:ext cx="0" cy="285750"/>
          </a:xfrm>
          <a:prstGeom prst="line">
            <a:avLst/>
          </a:prstGeom>
          <a:noFill/>
          <a:ln w="9525">
            <a:solidFill>
              <a:schemeClr val="tx1"/>
            </a:solidFill>
            <a:round/>
            <a:headEnd/>
            <a:tailEnd type="triangle" w="med" len="med"/>
          </a:ln>
          <a:effectLst/>
        </p:spPr>
        <p:txBody>
          <a:bodyPr/>
          <a:lstStyle/>
          <a:p>
            <a:endParaRPr lang="en-US"/>
          </a:p>
        </p:txBody>
      </p:sp>
      <p:sp>
        <p:nvSpPr>
          <p:cNvPr id="16425" name="Line 41"/>
          <p:cNvSpPr>
            <a:spLocks noChangeShapeType="1"/>
          </p:cNvSpPr>
          <p:nvPr/>
        </p:nvSpPr>
        <p:spPr bwMode="auto">
          <a:xfrm>
            <a:off x="5980113" y="3524250"/>
            <a:ext cx="0" cy="285750"/>
          </a:xfrm>
          <a:prstGeom prst="line">
            <a:avLst/>
          </a:prstGeom>
          <a:noFill/>
          <a:ln w="9525">
            <a:solidFill>
              <a:schemeClr val="tx1"/>
            </a:solidFill>
            <a:round/>
            <a:headEnd/>
            <a:tailEnd type="triangle" w="med" len="med"/>
          </a:ln>
          <a:effectLst/>
        </p:spPr>
        <p:txBody>
          <a:bodyPr/>
          <a:lstStyle/>
          <a:p>
            <a:endParaRPr lang="en-US"/>
          </a:p>
        </p:txBody>
      </p:sp>
      <p:sp>
        <p:nvSpPr>
          <p:cNvPr id="16426" name="Line 42"/>
          <p:cNvSpPr>
            <a:spLocks noChangeShapeType="1"/>
          </p:cNvSpPr>
          <p:nvPr/>
        </p:nvSpPr>
        <p:spPr bwMode="auto">
          <a:xfrm>
            <a:off x="5943600" y="4438650"/>
            <a:ext cx="1588" cy="457200"/>
          </a:xfrm>
          <a:prstGeom prst="line">
            <a:avLst/>
          </a:prstGeom>
          <a:noFill/>
          <a:ln w="9525">
            <a:solidFill>
              <a:schemeClr val="tx1"/>
            </a:solidFill>
            <a:round/>
            <a:headEnd/>
            <a:tailEnd type="triangle" w="med" len="med"/>
          </a:ln>
          <a:effectLst/>
        </p:spPr>
        <p:txBody>
          <a:bodyPr/>
          <a:lstStyle/>
          <a:p>
            <a:endParaRPr lang="en-US"/>
          </a:p>
        </p:txBody>
      </p:sp>
      <p:sp>
        <p:nvSpPr>
          <p:cNvPr id="16427" name="Line 43"/>
          <p:cNvSpPr>
            <a:spLocks noChangeShapeType="1"/>
          </p:cNvSpPr>
          <p:nvPr/>
        </p:nvSpPr>
        <p:spPr bwMode="auto">
          <a:xfrm>
            <a:off x="7466015" y="4438650"/>
            <a:ext cx="1587" cy="457200"/>
          </a:xfrm>
          <a:prstGeom prst="line">
            <a:avLst/>
          </a:prstGeom>
          <a:noFill/>
          <a:ln w="9525">
            <a:solidFill>
              <a:schemeClr val="tx1"/>
            </a:solidFill>
            <a:round/>
            <a:headEnd/>
            <a:tailEnd type="triangle" w="med" len="med"/>
          </a:ln>
          <a:effectLst/>
        </p:spPr>
        <p:txBody>
          <a:bodyPr/>
          <a:lstStyle/>
          <a:p>
            <a:endParaRPr lang="en-US"/>
          </a:p>
        </p:txBody>
      </p:sp>
      <p:sp>
        <p:nvSpPr>
          <p:cNvPr id="16428" name="Rectangle 44"/>
          <p:cNvSpPr>
            <a:spLocks noChangeArrowheads="1"/>
          </p:cNvSpPr>
          <p:nvPr/>
        </p:nvSpPr>
        <p:spPr bwMode="auto">
          <a:xfrm>
            <a:off x="1828800" y="4895850"/>
            <a:ext cx="15240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a:t>c[0]</a:t>
            </a:r>
          </a:p>
        </p:txBody>
      </p:sp>
      <p:sp>
        <p:nvSpPr>
          <p:cNvPr id="16429" name="Rectangle 45"/>
          <p:cNvSpPr>
            <a:spLocks noChangeArrowheads="1"/>
          </p:cNvSpPr>
          <p:nvPr/>
        </p:nvSpPr>
        <p:spPr bwMode="auto">
          <a:xfrm>
            <a:off x="3352800" y="4895850"/>
            <a:ext cx="16764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a:t>c[1]</a:t>
            </a:r>
          </a:p>
        </p:txBody>
      </p:sp>
      <p:sp>
        <p:nvSpPr>
          <p:cNvPr id="16430" name="Rectangle 46"/>
          <p:cNvSpPr>
            <a:spLocks noChangeArrowheads="1"/>
          </p:cNvSpPr>
          <p:nvPr/>
        </p:nvSpPr>
        <p:spPr bwMode="auto">
          <a:xfrm>
            <a:off x="5029200" y="4895850"/>
            <a:ext cx="16002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c[2]</a:t>
            </a:r>
          </a:p>
        </p:txBody>
      </p:sp>
      <p:sp>
        <p:nvSpPr>
          <p:cNvPr id="16431" name="Rectangle 47"/>
          <p:cNvSpPr>
            <a:spLocks noChangeArrowheads="1"/>
          </p:cNvSpPr>
          <p:nvPr/>
        </p:nvSpPr>
        <p:spPr bwMode="auto">
          <a:xfrm>
            <a:off x="6629400" y="4895850"/>
            <a:ext cx="15240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c[3]</a:t>
            </a:r>
          </a:p>
        </p:txBody>
      </p:sp>
      <p:sp>
        <p:nvSpPr>
          <p:cNvPr id="16432" name="Rectangle 48"/>
          <p:cNvSpPr>
            <a:spLocks noChangeArrowheads="1"/>
          </p:cNvSpPr>
          <p:nvPr/>
        </p:nvSpPr>
        <p:spPr bwMode="auto">
          <a:xfrm>
            <a:off x="685800" y="4895850"/>
            <a:ext cx="8382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a:t>IV</a:t>
            </a:r>
          </a:p>
        </p:txBody>
      </p:sp>
      <p:sp>
        <p:nvSpPr>
          <p:cNvPr id="16433" name="AutoShape 49"/>
          <p:cNvSpPr>
            <a:spLocks/>
          </p:cNvSpPr>
          <p:nvPr/>
        </p:nvSpPr>
        <p:spPr bwMode="auto">
          <a:xfrm rot="16200000" flipV="1">
            <a:off x="4305300" y="1562100"/>
            <a:ext cx="228600" cy="7467600"/>
          </a:xfrm>
          <a:prstGeom prst="leftBrace">
            <a:avLst>
              <a:gd name="adj1" fmla="val 204167"/>
              <a:gd name="adj2" fmla="val 50000"/>
            </a:avLst>
          </a:prstGeom>
          <a:noFill/>
          <a:ln w="9525">
            <a:solidFill>
              <a:schemeClr val="tx1"/>
            </a:solidFill>
            <a:round/>
            <a:headEnd/>
            <a:tailEnd/>
          </a:ln>
          <a:effectLst/>
        </p:spPr>
        <p:txBody>
          <a:bodyPr wrap="none" anchor="ctr"/>
          <a:lstStyle/>
          <a:p>
            <a:endParaRPr lang="en-US"/>
          </a:p>
        </p:txBody>
      </p:sp>
      <p:sp>
        <p:nvSpPr>
          <p:cNvPr id="16434" name="Text Box 50"/>
          <p:cNvSpPr txBox="1">
            <a:spLocks noChangeArrowheads="1"/>
          </p:cNvSpPr>
          <p:nvPr/>
        </p:nvSpPr>
        <p:spPr bwMode="auto">
          <a:xfrm>
            <a:off x="3778250" y="5321006"/>
            <a:ext cx="1184940" cy="369332"/>
          </a:xfrm>
          <a:prstGeom prst="rect">
            <a:avLst/>
          </a:prstGeom>
          <a:noFill/>
          <a:ln w="9525">
            <a:noFill/>
            <a:miter lim="800000"/>
            <a:headEnd/>
            <a:tailEnd/>
          </a:ln>
          <a:effectLst/>
        </p:spPr>
        <p:txBody>
          <a:bodyPr wrap="none">
            <a:spAutoFit/>
          </a:bodyPr>
          <a:lstStyle/>
          <a:p>
            <a:r>
              <a:rPr lang="en-US" dirty="0" err="1"/>
              <a:t>ciphertext</a:t>
            </a:r>
            <a:endParaRPr lang="en-US" dirty="0"/>
          </a:p>
        </p:txBody>
      </p:sp>
    </p:spTree>
    <p:extLst>
      <p:ext uri="{BB962C8B-B14F-4D97-AF65-F5344CB8AC3E}">
        <p14:creationId xmlns:p14="http://schemas.microsoft.com/office/powerpoint/2010/main" val="1032477494"/>
      </p:ext>
    </p:extLst>
  </p:cSld>
  <p:clrMapOvr>
    <a:masterClrMapping/>
  </p:clrMapOvr>
  <mc:AlternateContent xmlns:mc="http://schemas.openxmlformats.org/markup-compatibility/2006" xmlns:p14="http://schemas.microsoft.com/office/powerpoint/2010/main">
    <mc:Choice Requires="p14">
      <p:transition spd="med" p14:dur="700" advTm="47982">
        <p:fade/>
      </p:transition>
    </mc:Choice>
    <mc:Fallback xmlns="">
      <p:transition spd="med" advTm="47982">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Decryption circuit</a:t>
            </a:r>
          </a:p>
        </p:txBody>
      </p:sp>
      <p:grpSp>
        <p:nvGrpSpPr>
          <p:cNvPr id="40" name="Group 39"/>
          <p:cNvGrpSpPr/>
          <p:nvPr/>
        </p:nvGrpSpPr>
        <p:grpSpPr>
          <a:xfrm>
            <a:off x="304800" y="2971800"/>
            <a:ext cx="7924800" cy="2514600"/>
            <a:chOff x="304800" y="2114550"/>
            <a:chExt cx="7924800" cy="2514600"/>
          </a:xfrm>
        </p:grpSpPr>
        <p:sp>
          <p:nvSpPr>
            <p:cNvPr id="4" name="Rectangle 51"/>
            <p:cNvSpPr>
              <a:spLocks noChangeArrowheads="1"/>
            </p:cNvSpPr>
            <p:nvPr/>
          </p:nvSpPr>
          <p:spPr bwMode="auto">
            <a:xfrm flipV="1">
              <a:off x="304800" y="2114550"/>
              <a:ext cx="7924800" cy="400050"/>
            </a:xfrm>
            <a:prstGeom prst="rect">
              <a:avLst/>
            </a:prstGeom>
            <a:solidFill>
              <a:schemeClr val="folHlink"/>
            </a:solidFill>
            <a:ln w="9525">
              <a:noFill/>
              <a:miter lim="800000"/>
              <a:headEnd/>
              <a:tailEnd/>
            </a:ln>
            <a:effectLst/>
          </p:spPr>
          <p:txBody>
            <a:bodyPr wrap="none" anchor="ctr"/>
            <a:lstStyle/>
            <a:p>
              <a:endParaRPr lang="en-US"/>
            </a:p>
          </p:txBody>
        </p:sp>
        <p:sp>
          <p:nvSpPr>
            <p:cNvPr id="5" name="Rectangle 5"/>
            <p:cNvSpPr>
              <a:spLocks noChangeArrowheads="1"/>
            </p:cNvSpPr>
            <p:nvPr/>
          </p:nvSpPr>
          <p:spPr bwMode="auto">
            <a:xfrm>
              <a:off x="1981200" y="2914650"/>
              <a:ext cx="914400" cy="628650"/>
            </a:xfrm>
            <a:prstGeom prst="rect">
              <a:avLst/>
            </a:prstGeom>
            <a:solidFill>
              <a:schemeClr val="accent1"/>
            </a:solidFill>
            <a:ln w="9525">
              <a:solidFill>
                <a:schemeClr val="tx1"/>
              </a:solidFill>
              <a:miter lim="800000"/>
              <a:headEnd/>
              <a:tailEnd/>
            </a:ln>
            <a:effectLst/>
          </p:spPr>
          <p:txBody>
            <a:bodyPr wrap="none" anchor="ctr"/>
            <a:lstStyle/>
            <a:p>
              <a:pPr algn="ctr"/>
              <a:r>
                <a:rPr lang="en-US" sz="2400" dirty="0"/>
                <a:t>D(k,</a:t>
              </a:r>
              <a:r>
                <a:rPr lang="en-US" sz="2400" dirty="0">
                  <a:sym typeface="Symbol" pitchFamily="18" charset="2"/>
                </a:rPr>
                <a:t>)</a:t>
              </a:r>
            </a:p>
          </p:txBody>
        </p:sp>
        <p:sp>
          <p:nvSpPr>
            <p:cNvPr id="6" name="Rectangle 6"/>
            <p:cNvSpPr>
              <a:spLocks noChangeArrowheads="1"/>
            </p:cNvSpPr>
            <p:nvPr/>
          </p:nvSpPr>
          <p:spPr bwMode="auto">
            <a:xfrm>
              <a:off x="3657600" y="2914650"/>
              <a:ext cx="914400" cy="628650"/>
            </a:xfrm>
            <a:prstGeom prst="rect">
              <a:avLst/>
            </a:prstGeom>
            <a:solidFill>
              <a:schemeClr val="accent1"/>
            </a:solidFill>
            <a:ln w="9525">
              <a:solidFill>
                <a:schemeClr val="tx1"/>
              </a:solidFill>
              <a:miter lim="800000"/>
              <a:headEnd/>
              <a:tailEnd/>
            </a:ln>
            <a:effectLst/>
          </p:spPr>
          <p:txBody>
            <a:bodyPr wrap="none" anchor="ctr"/>
            <a:lstStyle/>
            <a:p>
              <a:pPr algn="ctr"/>
              <a:r>
                <a:rPr lang="en-US" sz="2400" dirty="0"/>
                <a:t>D(k,</a:t>
              </a:r>
              <a:r>
                <a:rPr lang="en-US" sz="2400" dirty="0">
                  <a:sym typeface="Symbol" pitchFamily="18" charset="2"/>
                </a:rPr>
                <a:t>)</a:t>
              </a:r>
            </a:p>
          </p:txBody>
        </p:sp>
        <p:sp>
          <p:nvSpPr>
            <p:cNvPr id="7" name="Rectangle 8"/>
            <p:cNvSpPr>
              <a:spLocks noChangeArrowheads="1"/>
            </p:cNvSpPr>
            <p:nvPr/>
          </p:nvSpPr>
          <p:spPr bwMode="auto">
            <a:xfrm>
              <a:off x="6858000" y="2914650"/>
              <a:ext cx="914400" cy="628650"/>
            </a:xfrm>
            <a:prstGeom prst="rect">
              <a:avLst/>
            </a:prstGeom>
            <a:solidFill>
              <a:schemeClr val="accent1"/>
            </a:solidFill>
            <a:ln w="9525">
              <a:solidFill>
                <a:schemeClr val="tx1"/>
              </a:solidFill>
              <a:miter lim="800000"/>
              <a:headEnd/>
              <a:tailEnd/>
            </a:ln>
            <a:effectLst/>
          </p:spPr>
          <p:txBody>
            <a:bodyPr wrap="none" anchor="ctr"/>
            <a:lstStyle/>
            <a:p>
              <a:pPr algn="ctr"/>
              <a:r>
                <a:rPr lang="en-US" sz="2400" dirty="0"/>
                <a:t>D(k,</a:t>
              </a:r>
              <a:r>
                <a:rPr lang="en-US" sz="2400" dirty="0">
                  <a:sym typeface="Symbol" pitchFamily="18" charset="2"/>
                </a:rPr>
                <a:t>)</a:t>
              </a:r>
            </a:p>
          </p:txBody>
        </p:sp>
        <p:sp>
          <p:nvSpPr>
            <p:cNvPr id="8" name="Rectangle 10"/>
            <p:cNvSpPr>
              <a:spLocks noChangeArrowheads="1"/>
            </p:cNvSpPr>
            <p:nvPr/>
          </p:nvSpPr>
          <p:spPr bwMode="auto">
            <a:xfrm>
              <a:off x="1676400" y="4343400"/>
              <a:ext cx="1524000" cy="285750"/>
            </a:xfrm>
            <a:prstGeom prst="rect">
              <a:avLst/>
            </a:prstGeom>
            <a:solidFill>
              <a:srgbClr val="FAC090"/>
            </a:solidFill>
            <a:ln w="9525">
              <a:solidFill>
                <a:schemeClr val="tx1"/>
              </a:solidFill>
              <a:miter lim="800000"/>
              <a:headEnd/>
              <a:tailEnd/>
            </a:ln>
            <a:effectLst/>
          </p:spPr>
          <p:txBody>
            <a:bodyPr wrap="none" anchor="ctr"/>
            <a:lstStyle/>
            <a:p>
              <a:pPr algn="ctr"/>
              <a:r>
                <a:rPr lang="en-US"/>
                <a:t>m[0]</a:t>
              </a:r>
            </a:p>
          </p:txBody>
        </p:sp>
        <p:sp>
          <p:nvSpPr>
            <p:cNvPr id="9" name="Rectangle 11"/>
            <p:cNvSpPr>
              <a:spLocks noChangeArrowheads="1"/>
            </p:cNvSpPr>
            <p:nvPr/>
          </p:nvSpPr>
          <p:spPr bwMode="auto">
            <a:xfrm>
              <a:off x="3200400" y="4343400"/>
              <a:ext cx="1676400" cy="285750"/>
            </a:xfrm>
            <a:prstGeom prst="rect">
              <a:avLst/>
            </a:prstGeom>
            <a:solidFill>
              <a:srgbClr val="FAC090"/>
            </a:solidFill>
            <a:ln w="9525">
              <a:solidFill>
                <a:schemeClr val="tx1"/>
              </a:solidFill>
              <a:miter lim="800000"/>
              <a:headEnd/>
              <a:tailEnd/>
            </a:ln>
            <a:effectLst/>
          </p:spPr>
          <p:txBody>
            <a:bodyPr wrap="none" anchor="ctr"/>
            <a:lstStyle/>
            <a:p>
              <a:pPr algn="ctr"/>
              <a:r>
                <a:rPr lang="en-US" dirty="0"/>
                <a:t>m[1]</a:t>
              </a:r>
            </a:p>
          </p:txBody>
        </p:sp>
        <p:sp>
          <p:nvSpPr>
            <p:cNvPr id="10" name="Rectangle 12"/>
            <p:cNvSpPr>
              <a:spLocks noChangeArrowheads="1"/>
            </p:cNvSpPr>
            <p:nvPr/>
          </p:nvSpPr>
          <p:spPr bwMode="auto">
            <a:xfrm>
              <a:off x="4876800" y="4343400"/>
              <a:ext cx="1600200" cy="285750"/>
            </a:xfrm>
            <a:prstGeom prst="rect">
              <a:avLst/>
            </a:prstGeom>
            <a:solidFill>
              <a:srgbClr val="FAC090"/>
            </a:solidFill>
            <a:ln w="9525">
              <a:solidFill>
                <a:schemeClr val="tx1"/>
              </a:solidFill>
              <a:miter lim="800000"/>
              <a:headEnd/>
              <a:tailEnd/>
            </a:ln>
            <a:effectLst/>
          </p:spPr>
          <p:txBody>
            <a:bodyPr wrap="none" anchor="ctr"/>
            <a:lstStyle/>
            <a:p>
              <a:pPr algn="ctr"/>
              <a:r>
                <a:rPr lang="en-US" dirty="0"/>
                <a:t>m[2]</a:t>
              </a:r>
            </a:p>
          </p:txBody>
        </p:sp>
        <p:sp>
          <p:nvSpPr>
            <p:cNvPr id="11" name="Rectangle 13"/>
            <p:cNvSpPr>
              <a:spLocks noChangeArrowheads="1"/>
            </p:cNvSpPr>
            <p:nvPr/>
          </p:nvSpPr>
          <p:spPr bwMode="auto">
            <a:xfrm>
              <a:off x="6477000" y="4343400"/>
              <a:ext cx="1524000" cy="285750"/>
            </a:xfrm>
            <a:prstGeom prst="rect">
              <a:avLst/>
            </a:prstGeom>
            <a:solidFill>
              <a:srgbClr val="FAC090"/>
            </a:solidFill>
            <a:ln w="9525">
              <a:solidFill>
                <a:schemeClr val="tx1"/>
              </a:solidFill>
              <a:miter lim="800000"/>
              <a:headEnd/>
              <a:tailEnd/>
            </a:ln>
            <a:effectLst/>
          </p:spPr>
          <p:txBody>
            <a:bodyPr wrap="none" anchor="ctr"/>
            <a:lstStyle/>
            <a:p>
              <a:pPr algn="ctr"/>
              <a:r>
                <a:rPr lang="en-US" dirty="0"/>
                <a:t>m[3]</a:t>
              </a:r>
            </a:p>
          </p:txBody>
        </p:sp>
        <p:sp>
          <p:nvSpPr>
            <p:cNvPr id="13" name="Text Box 15"/>
            <p:cNvSpPr txBox="1">
              <a:spLocks noChangeArrowheads="1"/>
            </p:cNvSpPr>
            <p:nvPr/>
          </p:nvSpPr>
          <p:spPr bwMode="auto">
            <a:xfrm flipV="1">
              <a:off x="2170114" y="3657600"/>
              <a:ext cx="499856" cy="584776"/>
            </a:xfrm>
            <a:prstGeom prst="rect">
              <a:avLst/>
            </a:prstGeom>
            <a:noFill/>
            <a:ln w="9525">
              <a:noFill/>
              <a:miter lim="800000"/>
              <a:headEnd/>
              <a:tailEnd/>
            </a:ln>
            <a:effectLst/>
          </p:spPr>
          <p:txBody>
            <a:bodyPr wrap="none">
              <a:spAutoFit/>
            </a:bodyPr>
            <a:lstStyle/>
            <a:p>
              <a:r>
                <a:rPr lang="en-US" sz="3200" dirty="0">
                  <a:sym typeface="Symbol" pitchFamily="18" charset="2"/>
                </a:rPr>
                <a:t></a:t>
              </a:r>
            </a:p>
          </p:txBody>
        </p:sp>
        <p:sp>
          <p:nvSpPr>
            <p:cNvPr id="14" name="Text Box 16"/>
            <p:cNvSpPr txBox="1">
              <a:spLocks noChangeArrowheads="1"/>
            </p:cNvSpPr>
            <p:nvPr/>
          </p:nvSpPr>
          <p:spPr bwMode="auto">
            <a:xfrm flipV="1">
              <a:off x="7086600" y="3657600"/>
              <a:ext cx="499856" cy="584776"/>
            </a:xfrm>
            <a:prstGeom prst="rect">
              <a:avLst/>
            </a:prstGeom>
            <a:noFill/>
            <a:ln w="9525">
              <a:noFill/>
              <a:miter lim="800000"/>
              <a:headEnd/>
              <a:tailEnd/>
            </a:ln>
            <a:effectLst/>
          </p:spPr>
          <p:txBody>
            <a:bodyPr wrap="none">
              <a:spAutoFit/>
            </a:bodyPr>
            <a:lstStyle/>
            <a:p>
              <a:r>
                <a:rPr lang="en-US" sz="3200" dirty="0">
                  <a:sym typeface="Symbol" pitchFamily="18" charset="2"/>
                </a:rPr>
                <a:t></a:t>
              </a:r>
            </a:p>
          </p:txBody>
        </p:sp>
        <p:sp>
          <p:nvSpPr>
            <p:cNvPr id="15" name="Text Box 17"/>
            <p:cNvSpPr txBox="1">
              <a:spLocks noChangeArrowheads="1"/>
            </p:cNvSpPr>
            <p:nvPr/>
          </p:nvSpPr>
          <p:spPr bwMode="auto">
            <a:xfrm flipV="1">
              <a:off x="3886200" y="3657600"/>
              <a:ext cx="499856" cy="584776"/>
            </a:xfrm>
            <a:prstGeom prst="rect">
              <a:avLst/>
            </a:prstGeom>
            <a:noFill/>
            <a:ln w="9525">
              <a:noFill/>
              <a:miter lim="800000"/>
              <a:headEnd/>
              <a:tailEnd/>
            </a:ln>
            <a:effectLst/>
          </p:spPr>
          <p:txBody>
            <a:bodyPr wrap="none">
              <a:spAutoFit/>
            </a:bodyPr>
            <a:lstStyle/>
            <a:p>
              <a:r>
                <a:rPr lang="en-US" sz="3200" dirty="0">
                  <a:sym typeface="Symbol" pitchFamily="18" charset="2"/>
                </a:rPr>
                <a:t></a:t>
              </a:r>
            </a:p>
          </p:txBody>
        </p:sp>
        <p:sp>
          <p:nvSpPr>
            <p:cNvPr id="16" name="Line 19"/>
            <p:cNvSpPr>
              <a:spLocks noChangeShapeType="1"/>
            </p:cNvSpPr>
            <p:nvPr/>
          </p:nvSpPr>
          <p:spPr bwMode="auto">
            <a:xfrm>
              <a:off x="2406650" y="4057650"/>
              <a:ext cx="0" cy="285750"/>
            </a:xfrm>
            <a:prstGeom prst="line">
              <a:avLst/>
            </a:prstGeom>
            <a:noFill/>
            <a:ln w="9525">
              <a:solidFill>
                <a:schemeClr val="tx1"/>
              </a:solidFill>
              <a:round/>
              <a:headEnd/>
              <a:tailEnd type="triangle" w="med" len="med"/>
            </a:ln>
            <a:effectLst/>
          </p:spPr>
          <p:txBody>
            <a:bodyPr/>
            <a:lstStyle/>
            <a:p>
              <a:endParaRPr lang="en-US"/>
            </a:p>
          </p:txBody>
        </p:sp>
        <p:sp>
          <p:nvSpPr>
            <p:cNvPr id="17" name="Line 20"/>
            <p:cNvSpPr>
              <a:spLocks noChangeShapeType="1"/>
            </p:cNvSpPr>
            <p:nvPr/>
          </p:nvSpPr>
          <p:spPr bwMode="auto">
            <a:xfrm>
              <a:off x="4114800" y="4033837"/>
              <a:ext cx="0" cy="285750"/>
            </a:xfrm>
            <a:prstGeom prst="line">
              <a:avLst/>
            </a:prstGeom>
            <a:noFill/>
            <a:ln w="9525">
              <a:solidFill>
                <a:schemeClr val="tx1"/>
              </a:solidFill>
              <a:round/>
              <a:headEnd/>
              <a:tailEnd type="triangle" w="med" len="med"/>
            </a:ln>
            <a:effectLst/>
          </p:spPr>
          <p:txBody>
            <a:bodyPr/>
            <a:lstStyle/>
            <a:p>
              <a:endParaRPr lang="en-US"/>
            </a:p>
          </p:txBody>
        </p:sp>
        <p:sp>
          <p:nvSpPr>
            <p:cNvPr id="18" name="Line 21"/>
            <p:cNvSpPr>
              <a:spLocks noChangeShapeType="1"/>
            </p:cNvSpPr>
            <p:nvPr/>
          </p:nvSpPr>
          <p:spPr bwMode="auto">
            <a:xfrm>
              <a:off x="7315200" y="4057650"/>
              <a:ext cx="0" cy="285750"/>
            </a:xfrm>
            <a:prstGeom prst="line">
              <a:avLst/>
            </a:prstGeom>
            <a:noFill/>
            <a:ln w="9525">
              <a:solidFill>
                <a:schemeClr val="tx1"/>
              </a:solidFill>
              <a:round/>
              <a:headEnd/>
              <a:tailEnd type="triangle" w="med" len="med"/>
            </a:ln>
            <a:effectLst/>
          </p:spPr>
          <p:txBody>
            <a:bodyPr/>
            <a:lstStyle/>
            <a:p>
              <a:endParaRPr lang="en-US"/>
            </a:p>
          </p:txBody>
        </p:sp>
        <p:sp>
          <p:nvSpPr>
            <p:cNvPr id="19" name="Line 22"/>
            <p:cNvSpPr>
              <a:spLocks noChangeShapeType="1"/>
            </p:cNvSpPr>
            <p:nvPr/>
          </p:nvSpPr>
          <p:spPr bwMode="auto">
            <a:xfrm>
              <a:off x="4114800" y="3543300"/>
              <a:ext cx="0" cy="285750"/>
            </a:xfrm>
            <a:prstGeom prst="line">
              <a:avLst/>
            </a:prstGeom>
            <a:noFill/>
            <a:ln w="9525">
              <a:solidFill>
                <a:schemeClr val="tx1"/>
              </a:solidFill>
              <a:round/>
              <a:headEnd/>
              <a:tailEnd type="triangle" w="med" len="med"/>
            </a:ln>
            <a:effectLst/>
          </p:spPr>
          <p:txBody>
            <a:bodyPr/>
            <a:lstStyle/>
            <a:p>
              <a:endParaRPr lang="en-US"/>
            </a:p>
          </p:txBody>
        </p:sp>
        <p:sp>
          <p:nvSpPr>
            <p:cNvPr id="20" name="Line 23"/>
            <p:cNvSpPr>
              <a:spLocks noChangeShapeType="1"/>
            </p:cNvSpPr>
            <p:nvPr/>
          </p:nvSpPr>
          <p:spPr bwMode="auto">
            <a:xfrm>
              <a:off x="7315200" y="3543300"/>
              <a:ext cx="0" cy="285750"/>
            </a:xfrm>
            <a:prstGeom prst="line">
              <a:avLst/>
            </a:prstGeom>
            <a:noFill/>
            <a:ln w="9525">
              <a:solidFill>
                <a:schemeClr val="tx1"/>
              </a:solidFill>
              <a:round/>
              <a:headEnd/>
              <a:tailEnd type="triangle" w="med" len="med"/>
            </a:ln>
            <a:effectLst/>
          </p:spPr>
          <p:txBody>
            <a:bodyPr/>
            <a:lstStyle/>
            <a:p>
              <a:endParaRPr lang="en-US"/>
            </a:p>
          </p:txBody>
        </p:sp>
        <p:sp>
          <p:nvSpPr>
            <p:cNvPr id="21" name="Line 24"/>
            <p:cNvSpPr>
              <a:spLocks noChangeShapeType="1"/>
            </p:cNvSpPr>
            <p:nvPr/>
          </p:nvSpPr>
          <p:spPr bwMode="auto">
            <a:xfrm>
              <a:off x="2362200" y="3543300"/>
              <a:ext cx="0" cy="285750"/>
            </a:xfrm>
            <a:prstGeom prst="line">
              <a:avLst/>
            </a:prstGeom>
            <a:noFill/>
            <a:ln w="9525">
              <a:solidFill>
                <a:schemeClr val="tx1"/>
              </a:solidFill>
              <a:round/>
              <a:headEnd/>
              <a:tailEnd type="triangle" w="med" len="med"/>
            </a:ln>
            <a:effectLst/>
          </p:spPr>
          <p:txBody>
            <a:bodyPr/>
            <a:lstStyle/>
            <a:p>
              <a:endParaRPr lang="en-US"/>
            </a:p>
          </p:txBody>
        </p:sp>
        <p:sp>
          <p:nvSpPr>
            <p:cNvPr id="22" name="Freeform 26"/>
            <p:cNvSpPr>
              <a:spLocks/>
            </p:cNvSpPr>
            <p:nvPr/>
          </p:nvSpPr>
          <p:spPr bwMode="auto">
            <a:xfrm>
              <a:off x="914400" y="2438400"/>
              <a:ext cx="1371600" cy="1466850"/>
            </a:xfrm>
            <a:custGeom>
              <a:avLst/>
              <a:gdLst/>
              <a:ahLst/>
              <a:cxnLst>
                <a:cxn ang="0">
                  <a:pos x="0" y="0"/>
                </a:cxn>
                <a:cxn ang="0">
                  <a:pos x="0" y="336"/>
                </a:cxn>
                <a:cxn ang="0">
                  <a:pos x="864" y="336"/>
                </a:cxn>
              </a:cxnLst>
              <a:rect l="0" t="0" r="r" b="b"/>
              <a:pathLst>
                <a:path w="864" h="336">
                  <a:moveTo>
                    <a:pt x="0" y="0"/>
                  </a:moveTo>
                  <a:lnTo>
                    <a:pt x="0" y="336"/>
                  </a:lnTo>
                  <a:lnTo>
                    <a:pt x="864" y="336"/>
                  </a:lnTo>
                </a:path>
              </a:pathLst>
            </a:custGeom>
            <a:noFill/>
            <a:ln w="12700" cmpd="sng">
              <a:solidFill>
                <a:schemeClr val="tx1"/>
              </a:solidFill>
              <a:round/>
              <a:headEnd type="none" w="med" len="med"/>
              <a:tailEnd type="triangle" w="med" len="med"/>
            </a:ln>
            <a:effectLst/>
          </p:spPr>
          <p:txBody>
            <a:bodyPr/>
            <a:lstStyle/>
            <a:p>
              <a:endParaRPr lang="en-US"/>
            </a:p>
          </p:txBody>
        </p:sp>
        <p:sp>
          <p:nvSpPr>
            <p:cNvPr id="23" name="Line 27"/>
            <p:cNvSpPr>
              <a:spLocks noChangeShapeType="1"/>
            </p:cNvSpPr>
            <p:nvPr/>
          </p:nvSpPr>
          <p:spPr bwMode="auto">
            <a:xfrm>
              <a:off x="2362200" y="2457450"/>
              <a:ext cx="1588" cy="457200"/>
            </a:xfrm>
            <a:prstGeom prst="line">
              <a:avLst/>
            </a:prstGeom>
            <a:noFill/>
            <a:ln w="9525">
              <a:solidFill>
                <a:schemeClr val="tx1"/>
              </a:solidFill>
              <a:round/>
              <a:headEnd/>
              <a:tailEnd type="triangle" w="med" len="med"/>
            </a:ln>
            <a:effectLst/>
          </p:spPr>
          <p:txBody>
            <a:bodyPr/>
            <a:lstStyle/>
            <a:p>
              <a:endParaRPr lang="en-US"/>
            </a:p>
          </p:txBody>
        </p:sp>
        <p:sp>
          <p:nvSpPr>
            <p:cNvPr id="24" name="Freeform 28"/>
            <p:cNvSpPr>
              <a:spLocks/>
            </p:cNvSpPr>
            <p:nvPr/>
          </p:nvSpPr>
          <p:spPr bwMode="auto">
            <a:xfrm flipV="1">
              <a:off x="2362200" y="2686050"/>
              <a:ext cx="1600200" cy="1257300"/>
            </a:xfrm>
            <a:custGeom>
              <a:avLst/>
              <a:gdLst/>
              <a:ahLst/>
              <a:cxnLst>
                <a:cxn ang="0">
                  <a:pos x="0" y="1056"/>
                </a:cxn>
                <a:cxn ang="0">
                  <a:pos x="576" y="1056"/>
                </a:cxn>
                <a:cxn ang="0">
                  <a:pos x="576" y="0"/>
                </a:cxn>
                <a:cxn ang="0">
                  <a:pos x="1008" y="0"/>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p:spPr>
          <p:txBody>
            <a:bodyPr/>
            <a:lstStyle/>
            <a:p>
              <a:endParaRPr lang="en-US"/>
            </a:p>
          </p:txBody>
        </p:sp>
        <p:sp>
          <p:nvSpPr>
            <p:cNvPr id="25" name="Line 29"/>
            <p:cNvSpPr>
              <a:spLocks noChangeShapeType="1"/>
            </p:cNvSpPr>
            <p:nvPr/>
          </p:nvSpPr>
          <p:spPr bwMode="auto">
            <a:xfrm>
              <a:off x="4114800" y="2457450"/>
              <a:ext cx="1588" cy="457200"/>
            </a:xfrm>
            <a:prstGeom prst="line">
              <a:avLst/>
            </a:prstGeom>
            <a:noFill/>
            <a:ln w="9525">
              <a:solidFill>
                <a:schemeClr val="tx1"/>
              </a:solidFill>
              <a:round/>
              <a:headEnd/>
              <a:tailEnd type="triangle" w="med" len="med"/>
            </a:ln>
            <a:effectLst/>
          </p:spPr>
          <p:txBody>
            <a:bodyPr/>
            <a:lstStyle/>
            <a:p>
              <a:endParaRPr lang="en-US"/>
            </a:p>
          </p:txBody>
        </p:sp>
        <p:sp>
          <p:nvSpPr>
            <p:cNvPr id="26" name="Rectangle 36"/>
            <p:cNvSpPr>
              <a:spLocks noChangeArrowheads="1"/>
            </p:cNvSpPr>
            <p:nvPr/>
          </p:nvSpPr>
          <p:spPr bwMode="auto">
            <a:xfrm>
              <a:off x="5334000" y="2914650"/>
              <a:ext cx="914400" cy="628650"/>
            </a:xfrm>
            <a:prstGeom prst="rect">
              <a:avLst/>
            </a:prstGeom>
            <a:solidFill>
              <a:schemeClr val="accent1"/>
            </a:solidFill>
            <a:ln w="9525">
              <a:solidFill>
                <a:schemeClr val="tx1"/>
              </a:solidFill>
              <a:miter lim="800000"/>
              <a:headEnd/>
              <a:tailEnd/>
            </a:ln>
            <a:effectLst/>
          </p:spPr>
          <p:txBody>
            <a:bodyPr wrap="none" anchor="ctr"/>
            <a:lstStyle/>
            <a:p>
              <a:pPr algn="ctr"/>
              <a:r>
                <a:rPr lang="en-US" sz="2400" dirty="0"/>
                <a:t>D(k,</a:t>
              </a:r>
              <a:r>
                <a:rPr lang="en-US" sz="2400" dirty="0">
                  <a:sym typeface="Symbol" pitchFamily="18" charset="2"/>
                </a:rPr>
                <a:t>)</a:t>
              </a:r>
            </a:p>
          </p:txBody>
        </p:sp>
        <p:sp>
          <p:nvSpPr>
            <p:cNvPr id="27" name="Freeform 37"/>
            <p:cNvSpPr>
              <a:spLocks/>
            </p:cNvSpPr>
            <p:nvPr/>
          </p:nvSpPr>
          <p:spPr bwMode="auto">
            <a:xfrm flipV="1">
              <a:off x="4114800" y="2686050"/>
              <a:ext cx="1600200" cy="1257300"/>
            </a:xfrm>
            <a:custGeom>
              <a:avLst/>
              <a:gdLst/>
              <a:ahLst/>
              <a:cxnLst>
                <a:cxn ang="0">
                  <a:pos x="0" y="1056"/>
                </a:cxn>
                <a:cxn ang="0">
                  <a:pos x="576" y="1056"/>
                </a:cxn>
                <a:cxn ang="0">
                  <a:pos x="576" y="0"/>
                </a:cxn>
                <a:cxn ang="0">
                  <a:pos x="1008" y="0"/>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p:spPr>
          <p:txBody>
            <a:bodyPr/>
            <a:lstStyle/>
            <a:p>
              <a:endParaRPr lang="en-US"/>
            </a:p>
          </p:txBody>
        </p:sp>
        <p:sp>
          <p:nvSpPr>
            <p:cNvPr id="28" name="Freeform 38"/>
            <p:cNvSpPr>
              <a:spLocks/>
            </p:cNvSpPr>
            <p:nvPr/>
          </p:nvSpPr>
          <p:spPr bwMode="auto">
            <a:xfrm flipV="1">
              <a:off x="5791200" y="2686050"/>
              <a:ext cx="1371600" cy="1257300"/>
            </a:xfrm>
            <a:custGeom>
              <a:avLst/>
              <a:gdLst/>
              <a:ahLst/>
              <a:cxnLst>
                <a:cxn ang="0">
                  <a:pos x="0" y="1056"/>
                </a:cxn>
                <a:cxn ang="0">
                  <a:pos x="576" y="1056"/>
                </a:cxn>
                <a:cxn ang="0">
                  <a:pos x="576" y="0"/>
                </a:cxn>
                <a:cxn ang="0">
                  <a:pos x="1008" y="0"/>
                </a:cxn>
              </a:cxnLst>
              <a:rect l="0" t="0" r="r" b="b"/>
              <a:pathLst>
                <a:path w="1008" h="1056">
                  <a:moveTo>
                    <a:pt x="0" y="1056"/>
                  </a:moveTo>
                  <a:lnTo>
                    <a:pt x="576" y="1056"/>
                  </a:lnTo>
                  <a:lnTo>
                    <a:pt x="576" y="0"/>
                  </a:lnTo>
                  <a:lnTo>
                    <a:pt x="1008" y="0"/>
                  </a:lnTo>
                </a:path>
              </a:pathLst>
            </a:custGeom>
            <a:noFill/>
            <a:ln w="9525">
              <a:solidFill>
                <a:schemeClr val="tx1"/>
              </a:solidFill>
              <a:round/>
              <a:headEnd type="none" w="med" len="med"/>
              <a:tailEnd type="triangle" w="med" len="med"/>
            </a:ln>
            <a:effectLst/>
          </p:spPr>
          <p:txBody>
            <a:bodyPr/>
            <a:lstStyle/>
            <a:p>
              <a:endParaRPr lang="en-US"/>
            </a:p>
          </p:txBody>
        </p:sp>
        <p:sp>
          <p:nvSpPr>
            <p:cNvPr id="29" name="Text Box 39"/>
            <p:cNvSpPr txBox="1">
              <a:spLocks noChangeArrowheads="1"/>
            </p:cNvSpPr>
            <p:nvPr/>
          </p:nvSpPr>
          <p:spPr bwMode="auto">
            <a:xfrm flipV="1">
              <a:off x="5599114" y="3657600"/>
              <a:ext cx="499856" cy="584776"/>
            </a:xfrm>
            <a:prstGeom prst="rect">
              <a:avLst/>
            </a:prstGeom>
            <a:noFill/>
            <a:ln w="9525">
              <a:noFill/>
              <a:miter lim="800000"/>
              <a:headEnd/>
              <a:tailEnd/>
            </a:ln>
            <a:effectLst/>
          </p:spPr>
          <p:txBody>
            <a:bodyPr wrap="none">
              <a:spAutoFit/>
            </a:bodyPr>
            <a:lstStyle/>
            <a:p>
              <a:r>
                <a:rPr lang="en-US" sz="3200" dirty="0">
                  <a:sym typeface="Symbol" pitchFamily="18" charset="2"/>
                </a:rPr>
                <a:t></a:t>
              </a:r>
            </a:p>
          </p:txBody>
        </p:sp>
        <p:sp>
          <p:nvSpPr>
            <p:cNvPr id="30" name="Line 40"/>
            <p:cNvSpPr>
              <a:spLocks noChangeShapeType="1"/>
            </p:cNvSpPr>
            <p:nvPr/>
          </p:nvSpPr>
          <p:spPr bwMode="auto">
            <a:xfrm>
              <a:off x="5827713" y="4033837"/>
              <a:ext cx="0" cy="285750"/>
            </a:xfrm>
            <a:prstGeom prst="line">
              <a:avLst/>
            </a:prstGeom>
            <a:noFill/>
            <a:ln w="9525">
              <a:solidFill>
                <a:schemeClr val="tx1"/>
              </a:solidFill>
              <a:round/>
              <a:headEnd/>
              <a:tailEnd type="triangle" w="med" len="med"/>
            </a:ln>
            <a:effectLst/>
          </p:spPr>
          <p:txBody>
            <a:bodyPr/>
            <a:lstStyle/>
            <a:p>
              <a:endParaRPr lang="en-US"/>
            </a:p>
          </p:txBody>
        </p:sp>
        <p:sp>
          <p:nvSpPr>
            <p:cNvPr id="31" name="Line 41"/>
            <p:cNvSpPr>
              <a:spLocks noChangeShapeType="1"/>
            </p:cNvSpPr>
            <p:nvPr/>
          </p:nvSpPr>
          <p:spPr bwMode="auto">
            <a:xfrm>
              <a:off x="5827713" y="3543300"/>
              <a:ext cx="0" cy="285750"/>
            </a:xfrm>
            <a:prstGeom prst="line">
              <a:avLst/>
            </a:prstGeom>
            <a:noFill/>
            <a:ln w="9525">
              <a:solidFill>
                <a:schemeClr val="tx1"/>
              </a:solidFill>
              <a:round/>
              <a:headEnd/>
              <a:tailEnd type="triangle" w="med" len="med"/>
            </a:ln>
            <a:effectLst/>
          </p:spPr>
          <p:txBody>
            <a:bodyPr/>
            <a:lstStyle/>
            <a:p>
              <a:endParaRPr lang="en-US"/>
            </a:p>
          </p:txBody>
        </p:sp>
        <p:sp>
          <p:nvSpPr>
            <p:cNvPr id="32" name="Line 42"/>
            <p:cNvSpPr>
              <a:spLocks noChangeShapeType="1"/>
            </p:cNvSpPr>
            <p:nvPr/>
          </p:nvSpPr>
          <p:spPr bwMode="auto">
            <a:xfrm>
              <a:off x="5791200" y="2457450"/>
              <a:ext cx="1588" cy="457200"/>
            </a:xfrm>
            <a:prstGeom prst="line">
              <a:avLst/>
            </a:prstGeom>
            <a:noFill/>
            <a:ln w="9525">
              <a:solidFill>
                <a:schemeClr val="tx1"/>
              </a:solidFill>
              <a:round/>
              <a:headEnd/>
              <a:tailEnd type="triangle" w="med" len="med"/>
            </a:ln>
            <a:effectLst/>
          </p:spPr>
          <p:txBody>
            <a:bodyPr/>
            <a:lstStyle/>
            <a:p>
              <a:endParaRPr lang="en-US"/>
            </a:p>
          </p:txBody>
        </p:sp>
        <p:sp>
          <p:nvSpPr>
            <p:cNvPr id="33" name="Line 43"/>
            <p:cNvSpPr>
              <a:spLocks noChangeShapeType="1"/>
            </p:cNvSpPr>
            <p:nvPr/>
          </p:nvSpPr>
          <p:spPr bwMode="auto">
            <a:xfrm>
              <a:off x="7313614" y="2457450"/>
              <a:ext cx="1587" cy="457200"/>
            </a:xfrm>
            <a:prstGeom prst="line">
              <a:avLst/>
            </a:prstGeom>
            <a:noFill/>
            <a:ln w="9525">
              <a:solidFill>
                <a:schemeClr val="tx1"/>
              </a:solidFill>
              <a:round/>
              <a:headEnd/>
              <a:tailEnd type="triangle" w="med" len="med"/>
            </a:ln>
            <a:effectLst/>
          </p:spPr>
          <p:txBody>
            <a:bodyPr/>
            <a:lstStyle/>
            <a:p>
              <a:endParaRPr lang="en-US"/>
            </a:p>
          </p:txBody>
        </p:sp>
        <p:sp>
          <p:nvSpPr>
            <p:cNvPr id="34" name="Rectangle 44"/>
            <p:cNvSpPr>
              <a:spLocks noChangeArrowheads="1"/>
            </p:cNvSpPr>
            <p:nvPr/>
          </p:nvSpPr>
          <p:spPr bwMode="auto">
            <a:xfrm>
              <a:off x="1676400" y="2171700"/>
              <a:ext cx="15240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a:t>c[0]</a:t>
              </a:r>
            </a:p>
          </p:txBody>
        </p:sp>
        <p:sp>
          <p:nvSpPr>
            <p:cNvPr id="35" name="Rectangle 45"/>
            <p:cNvSpPr>
              <a:spLocks noChangeArrowheads="1"/>
            </p:cNvSpPr>
            <p:nvPr/>
          </p:nvSpPr>
          <p:spPr bwMode="auto">
            <a:xfrm>
              <a:off x="3200400" y="2171700"/>
              <a:ext cx="16764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a:t>c[1]</a:t>
              </a:r>
            </a:p>
          </p:txBody>
        </p:sp>
        <p:sp>
          <p:nvSpPr>
            <p:cNvPr id="36" name="Rectangle 46"/>
            <p:cNvSpPr>
              <a:spLocks noChangeArrowheads="1"/>
            </p:cNvSpPr>
            <p:nvPr/>
          </p:nvSpPr>
          <p:spPr bwMode="auto">
            <a:xfrm>
              <a:off x="4876800" y="2171700"/>
              <a:ext cx="16002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c[2]</a:t>
              </a:r>
            </a:p>
          </p:txBody>
        </p:sp>
        <p:sp>
          <p:nvSpPr>
            <p:cNvPr id="37" name="Rectangle 47"/>
            <p:cNvSpPr>
              <a:spLocks noChangeArrowheads="1"/>
            </p:cNvSpPr>
            <p:nvPr/>
          </p:nvSpPr>
          <p:spPr bwMode="auto">
            <a:xfrm>
              <a:off x="6477000" y="2171700"/>
              <a:ext cx="15240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c[3]</a:t>
              </a:r>
            </a:p>
          </p:txBody>
        </p:sp>
        <p:sp>
          <p:nvSpPr>
            <p:cNvPr id="38" name="Rectangle 48"/>
            <p:cNvSpPr>
              <a:spLocks noChangeArrowheads="1"/>
            </p:cNvSpPr>
            <p:nvPr/>
          </p:nvSpPr>
          <p:spPr bwMode="auto">
            <a:xfrm>
              <a:off x="533400" y="2171700"/>
              <a:ext cx="838200" cy="28575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IV</a:t>
              </a:r>
            </a:p>
          </p:txBody>
        </p:sp>
      </p:grpSp>
      <p:sp>
        <p:nvSpPr>
          <p:cNvPr id="3" name="TextBox 2"/>
          <p:cNvSpPr txBox="1"/>
          <p:nvPr/>
        </p:nvSpPr>
        <p:spPr>
          <a:xfrm>
            <a:off x="228601" y="1905001"/>
            <a:ext cx="8832867" cy="584775"/>
          </a:xfrm>
          <a:prstGeom prst="rect">
            <a:avLst/>
          </a:prstGeom>
          <a:noFill/>
        </p:spPr>
        <p:txBody>
          <a:bodyPr wrap="none" rtlCol="0">
            <a:spAutoFit/>
          </a:bodyPr>
          <a:lstStyle/>
          <a:p>
            <a:r>
              <a:rPr lang="en-US" sz="2400" dirty="0"/>
              <a:t>In symbols:    c[0] = E</a:t>
            </a:r>
            <a:r>
              <a:rPr lang="en-US" sz="3200" dirty="0"/>
              <a:t>(</a:t>
            </a:r>
            <a:r>
              <a:rPr lang="en-US" sz="2400" dirty="0"/>
              <a:t>k, </a:t>
            </a:r>
            <a:r>
              <a:rPr lang="en-US" sz="2400" dirty="0" err="1"/>
              <a:t>IV⨁m</a:t>
            </a:r>
            <a:r>
              <a:rPr lang="en-US" sz="2400" dirty="0"/>
              <a:t>[0] </a:t>
            </a:r>
            <a:r>
              <a:rPr lang="en-US" sz="3200" dirty="0"/>
              <a:t>)</a:t>
            </a:r>
            <a:r>
              <a:rPr lang="en-US" sz="2800" dirty="0"/>
              <a:t> </a:t>
            </a:r>
            <a:r>
              <a:rPr lang="en-US" sz="2400" dirty="0"/>
              <a:t> ⇒  m[0] = D</a:t>
            </a:r>
            <a:r>
              <a:rPr lang="en-US" sz="3200" dirty="0"/>
              <a:t>(</a:t>
            </a:r>
            <a:r>
              <a:rPr lang="en-US" sz="2400" dirty="0"/>
              <a:t>k, c[0]</a:t>
            </a:r>
            <a:r>
              <a:rPr lang="en-US" sz="3200" dirty="0"/>
              <a:t>)</a:t>
            </a:r>
            <a:r>
              <a:rPr lang="en-US" sz="2400" dirty="0"/>
              <a:t> ⨁ IV</a:t>
            </a:r>
          </a:p>
        </p:txBody>
      </p:sp>
    </p:spTree>
    <p:extLst>
      <p:ext uri="{BB962C8B-B14F-4D97-AF65-F5344CB8AC3E}">
        <p14:creationId xmlns:p14="http://schemas.microsoft.com/office/powerpoint/2010/main" val="2861350414"/>
      </p:ext>
    </p:extLst>
  </p:cSld>
  <p:clrMapOvr>
    <a:masterClrMapping/>
  </p:clrMapOvr>
  <mc:AlternateContent xmlns:mc="http://schemas.openxmlformats.org/markup-compatibility/2006" xmlns:p14="http://schemas.microsoft.com/office/powerpoint/2010/main">
    <mc:Choice Requires="p14">
      <p:transition spd="med" p14:dur="700" advTm="21372">
        <p:fade/>
      </p:transition>
    </mc:Choice>
    <mc:Fallback xmlns="">
      <p:transition spd="med" advTm="2137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838200"/>
            <a:ext cx="8839200" cy="857250"/>
          </a:xfrm>
        </p:spPr>
        <p:txBody>
          <a:bodyPr>
            <a:normAutofit/>
          </a:bodyPr>
          <a:lstStyle/>
          <a:p>
            <a:r>
              <a:rPr lang="en-US" dirty="0"/>
              <a:t>Warning:   an attack on CBC with rand. IV</a:t>
            </a:r>
          </a:p>
        </p:txBody>
      </p:sp>
      <p:sp>
        <p:nvSpPr>
          <p:cNvPr id="3" name="Content Placeholder 2"/>
          <p:cNvSpPr>
            <a:spLocks noGrp="1"/>
          </p:cNvSpPr>
          <p:nvPr>
            <p:ph idx="1"/>
          </p:nvPr>
        </p:nvSpPr>
        <p:spPr>
          <a:xfrm>
            <a:off x="457200" y="1905000"/>
            <a:ext cx="8229600" cy="1600200"/>
          </a:xfrm>
        </p:spPr>
        <p:txBody>
          <a:bodyPr>
            <a:normAutofit fontScale="85000" lnSpcReduction="10000"/>
          </a:bodyPr>
          <a:lstStyle/>
          <a:p>
            <a:pPr marL="0" indent="0">
              <a:buNone/>
            </a:pPr>
            <a:r>
              <a:rPr lang="en-US" dirty="0"/>
              <a:t>CBC where attacker can </a:t>
            </a:r>
            <a:r>
              <a:rPr lang="en-US" u="sng" dirty="0"/>
              <a:t>predict</a:t>
            </a:r>
            <a:r>
              <a:rPr lang="en-US" dirty="0"/>
              <a:t> the IV is not CPA-secure !!</a:t>
            </a:r>
          </a:p>
          <a:p>
            <a:pPr marL="0" indent="0">
              <a:buNone/>
            </a:pPr>
            <a:endParaRPr lang="en-US" dirty="0"/>
          </a:p>
          <a:p>
            <a:pPr marL="0" indent="0">
              <a:buNone/>
            </a:pPr>
            <a:r>
              <a:rPr lang="en-US" dirty="0"/>
              <a:t>Suppose  given  c ⟵ E</a:t>
            </a:r>
            <a:r>
              <a:rPr lang="en-US" baseline="-25000" dirty="0"/>
              <a:t>CBC</a:t>
            </a:r>
            <a:r>
              <a:rPr lang="en-US" dirty="0"/>
              <a:t>(</a:t>
            </a:r>
            <a:r>
              <a:rPr lang="en-US" dirty="0" err="1"/>
              <a:t>k,m</a:t>
            </a:r>
            <a:r>
              <a:rPr lang="en-US" dirty="0"/>
              <a:t>)   can predict IV for next message</a:t>
            </a:r>
          </a:p>
        </p:txBody>
      </p:sp>
      <p:sp>
        <p:nvSpPr>
          <p:cNvPr id="4" name="Rectangle 3"/>
          <p:cNvSpPr>
            <a:spLocks noChangeArrowheads="1"/>
          </p:cNvSpPr>
          <p:nvPr/>
        </p:nvSpPr>
        <p:spPr bwMode="auto">
          <a:xfrm>
            <a:off x="838200" y="3512918"/>
            <a:ext cx="1295400" cy="1592482"/>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5" name="Rectangle 4"/>
          <p:cNvSpPr>
            <a:spLocks noChangeArrowheads="1"/>
          </p:cNvSpPr>
          <p:nvPr/>
        </p:nvSpPr>
        <p:spPr bwMode="auto">
          <a:xfrm>
            <a:off x="6019800" y="3512918"/>
            <a:ext cx="1295400" cy="1592482"/>
          </a:xfrm>
          <a:prstGeom prst="rect">
            <a:avLst/>
          </a:prstGeom>
          <a:solidFill>
            <a:schemeClr val="accent1"/>
          </a:solidFill>
          <a:ln w="9525">
            <a:solidFill>
              <a:schemeClr val="tx1"/>
            </a:solidFill>
            <a:miter lim="800000"/>
            <a:headEnd/>
            <a:tailEnd/>
          </a:ln>
          <a:effectLst/>
        </p:spPr>
        <p:txBody>
          <a:bodyPr wrap="none"/>
          <a:lstStyle/>
          <a:p>
            <a:pPr algn="ctr"/>
            <a:r>
              <a:rPr lang="en-US" dirty="0"/>
              <a:t>Adv.</a:t>
            </a:r>
          </a:p>
        </p:txBody>
      </p:sp>
      <p:sp>
        <p:nvSpPr>
          <p:cNvPr id="6" name="Text Box 8"/>
          <p:cNvSpPr txBox="1">
            <a:spLocks noChangeArrowheads="1"/>
          </p:cNvSpPr>
          <p:nvPr/>
        </p:nvSpPr>
        <p:spPr bwMode="auto">
          <a:xfrm>
            <a:off x="1143002" y="3897868"/>
            <a:ext cx="681597"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sp>
        <p:nvSpPr>
          <p:cNvPr id="7" name="Line 9"/>
          <p:cNvSpPr>
            <a:spLocks noChangeShapeType="1"/>
          </p:cNvSpPr>
          <p:nvPr/>
        </p:nvSpPr>
        <p:spPr bwMode="auto">
          <a:xfrm flipH="1">
            <a:off x="2209800" y="4472562"/>
            <a:ext cx="3810000" cy="0"/>
          </a:xfrm>
          <a:prstGeom prst="line">
            <a:avLst/>
          </a:prstGeom>
          <a:noFill/>
          <a:ln w="9525">
            <a:solidFill>
              <a:schemeClr val="tx1"/>
            </a:solidFill>
            <a:round/>
            <a:headEnd/>
            <a:tailEnd type="triangle" w="med" len="med"/>
          </a:ln>
          <a:effectLst/>
        </p:spPr>
        <p:txBody>
          <a:bodyPr/>
          <a:lstStyle/>
          <a:p>
            <a:endParaRPr lang="en-US"/>
          </a:p>
        </p:txBody>
      </p:sp>
      <p:sp>
        <p:nvSpPr>
          <p:cNvPr id="8" name="Text Box 10"/>
          <p:cNvSpPr txBox="1">
            <a:spLocks noChangeArrowheads="1"/>
          </p:cNvSpPr>
          <p:nvPr/>
        </p:nvSpPr>
        <p:spPr bwMode="auto">
          <a:xfrm>
            <a:off x="3121970" y="4145537"/>
            <a:ext cx="2693366" cy="400110"/>
          </a:xfrm>
          <a:prstGeom prst="rect">
            <a:avLst/>
          </a:prstGeom>
          <a:noFill/>
          <a:ln w="9525">
            <a:noFill/>
            <a:miter lim="800000"/>
            <a:headEnd/>
            <a:tailEnd/>
          </a:ln>
          <a:effectLst/>
        </p:spPr>
        <p:txBody>
          <a:bodyPr wrap="none">
            <a:spAutoFit/>
          </a:bodyPr>
          <a:lstStyle/>
          <a:p>
            <a:r>
              <a:rPr lang="en-US" sz="2000" dirty="0"/>
              <a:t>m</a:t>
            </a:r>
            <a:r>
              <a:rPr lang="en-US" sz="2000" baseline="-25000" dirty="0"/>
              <a:t>0</a:t>
            </a:r>
            <a:r>
              <a:rPr lang="en-US" sz="2000" dirty="0"/>
              <a:t>=IV</a:t>
            </a:r>
            <a:r>
              <a:rPr lang="en-US" sz="2000" dirty="0">
                <a:sym typeface="Symbol"/>
              </a:rPr>
              <a:t>⨁IV</a:t>
            </a:r>
            <a:r>
              <a:rPr lang="en-US" sz="2000" baseline="-25000" dirty="0">
                <a:sym typeface="Symbol"/>
              </a:rPr>
              <a:t>1</a:t>
            </a:r>
            <a:r>
              <a:rPr lang="en-US" sz="2000" dirty="0"/>
              <a:t> ,   m</a:t>
            </a:r>
            <a:r>
              <a:rPr lang="en-US" sz="2000" baseline="-25000" dirty="0"/>
              <a:t>1</a:t>
            </a:r>
            <a:r>
              <a:rPr lang="en-US" sz="2000" dirty="0">
                <a:sym typeface="Symbol" pitchFamily="18" charset="2"/>
              </a:rPr>
              <a:t> ≠ </a:t>
            </a:r>
            <a:r>
              <a:rPr lang="en-US" sz="2000" dirty="0"/>
              <a:t>m</a:t>
            </a:r>
            <a:r>
              <a:rPr lang="en-US" sz="2000" baseline="-25000" dirty="0"/>
              <a:t>0</a:t>
            </a:r>
            <a:endParaRPr lang="en-US" sz="2000" dirty="0">
              <a:sym typeface="Symbol" pitchFamily="18" charset="2"/>
            </a:endParaRPr>
          </a:p>
        </p:txBody>
      </p:sp>
      <p:grpSp>
        <p:nvGrpSpPr>
          <p:cNvPr id="25" name="Group 24"/>
          <p:cNvGrpSpPr/>
          <p:nvPr/>
        </p:nvGrpSpPr>
        <p:grpSpPr>
          <a:xfrm>
            <a:off x="2209800" y="4502943"/>
            <a:ext cx="3733800" cy="461665"/>
            <a:chOff x="2209800" y="3645692"/>
            <a:chExt cx="3733800" cy="461665"/>
          </a:xfrm>
        </p:grpSpPr>
        <p:sp>
          <p:nvSpPr>
            <p:cNvPr id="10" name="Line 12"/>
            <p:cNvSpPr>
              <a:spLocks noChangeShapeType="1"/>
            </p:cNvSpPr>
            <p:nvPr/>
          </p:nvSpPr>
          <p:spPr bwMode="auto">
            <a:xfrm>
              <a:off x="2209800" y="4077890"/>
              <a:ext cx="3733800" cy="0"/>
            </a:xfrm>
            <a:prstGeom prst="line">
              <a:avLst/>
            </a:prstGeom>
            <a:noFill/>
            <a:ln w="9525">
              <a:solidFill>
                <a:schemeClr val="tx1"/>
              </a:solidFill>
              <a:round/>
              <a:headEnd/>
              <a:tailEnd type="triangle" w="med" len="med"/>
            </a:ln>
            <a:effectLst/>
          </p:spPr>
          <p:txBody>
            <a:bodyPr/>
            <a:lstStyle/>
            <a:p>
              <a:endParaRPr lang="en-US"/>
            </a:p>
          </p:txBody>
        </p:sp>
        <p:sp>
          <p:nvSpPr>
            <p:cNvPr id="11" name="Text Box 13"/>
            <p:cNvSpPr txBox="1">
              <a:spLocks noChangeArrowheads="1"/>
            </p:cNvSpPr>
            <p:nvPr/>
          </p:nvSpPr>
          <p:spPr bwMode="auto">
            <a:xfrm>
              <a:off x="2971800" y="3645692"/>
              <a:ext cx="2939138" cy="461665"/>
            </a:xfrm>
            <a:prstGeom prst="rect">
              <a:avLst/>
            </a:prstGeom>
            <a:noFill/>
            <a:ln w="9525">
              <a:noFill/>
              <a:miter lim="800000"/>
              <a:headEnd/>
              <a:tailEnd/>
            </a:ln>
            <a:effectLst/>
          </p:spPr>
          <p:txBody>
            <a:bodyPr wrap="none">
              <a:spAutoFit/>
            </a:bodyPr>
            <a:lstStyle/>
            <a:p>
              <a:r>
                <a:rPr lang="en-US" sz="2000" dirty="0"/>
                <a:t>c </a:t>
              </a:r>
              <a:r>
                <a:rPr lang="en-US" sz="2000" dirty="0">
                  <a:sym typeface="Symbol" pitchFamily="18" charset="2"/>
                </a:rPr>
                <a:t> </a:t>
              </a:r>
              <a:r>
                <a:rPr lang="en-US" sz="2400" dirty="0">
                  <a:sym typeface="Symbol"/>
                </a:rPr>
                <a:t>[</a:t>
              </a:r>
              <a:r>
                <a:rPr lang="en-US" sz="2000" dirty="0">
                  <a:sym typeface="Symbol"/>
                </a:rPr>
                <a:t> </a:t>
              </a:r>
              <a:r>
                <a:rPr lang="en-US" sz="2000" b="1" dirty="0">
                  <a:solidFill>
                    <a:srgbClr val="FF0000"/>
                  </a:solidFill>
                  <a:sym typeface="Symbol"/>
                </a:rPr>
                <a:t>IV,  E(k, IV</a:t>
              </a:r>
              <a:r>
                <a:rPr lang="en-US" sz="2000" b="1" baseline="-25000" dirty="0">
                  <a:solidFill>
                    <a:srgbClr val="FF0000"/>
                  </a:solidFill>
                  <a:sym typeface="Symbol"/>
                </a:rPr>
                <a:t>1</a:t>
              </a:r>
              <a:r>
                <a:rPr lang="en-US" sz="2000" b="1" dirty="0">
                  <a:solidFill>
                    <a:srgbClr val="FF0000"/>
                  </a:solidFill>
                  <a:sym typeface="Symbol"/>
                </a:rPr>
                <a:t>) </a:t>
              </a:r>
              <a:r>
                <a:rPr lang="en-US" sz="2400" dirty="0">
                  <a:sym typeface="Symbol"/>
                </a:rPr>
                <a:t>]   or</a:t>
              </a:r>
              <a:endParaRPr lang="en-US" sz="2000" dirty="0"/>
            </a:p>
          </p:txBody>
        </p:sp>
      </p:grpSp>
      <p:grpSp>
        <p:nvGrpSpPr>
          <p:cNvPr id="12" name="Group 11"/>
          <p:cNvGrpSpPr>
            <a:grpSpLocks/>
          </p:cNvGrpSpPr>
          <p:nvPr/>
        </p:nvGrpSpPr>
        <p:grpSpPr bwMode="auto">
          <a:xfrm>
            <a:off x="2209800" y="3276600"/>
            <a:ext cx="3810000" cy="400049"/>
            <a:chOff x="1776" y="2014"/>
            <a:chExt cx="2400" cy="336"/>
          </a:xfrm>
        </p:grpSpPr>
        <p:sp>
          <p:nvSpPr>
            <p:cNvPr id="13" name="Line 18"/>
            <p:cNvSpPr>
              <a:spLocks noChangeShapeType="1"/>
            </p:cNvSpPr>
            <p:nvPr/>
          </p:nvSpPr>
          <p:spPr bwMode="auto">
            <a:xfrm flipH="1">
              <a:off x="1776" y="2304"/>
              <a:ext cx="2400" cy="0"/>
            </a:xfrm>
            <a:prstGeom prst="line">
              <a:avLst/>
            </a:prstGeom>
            <a:noFill/>
            <a:ln w="9525">
              <a:solidFill>
                <a:schemeClr val="tx1"/>
              </a:solidFill>
              <a:round/>
              <a:headEnd/>
              <a:tailEnd type="triangle" w="med" len="med"/>
            </a:ln>
            <a:effectLst/>
          </p:spPr>
          <p:txBody>
            <a:bodyPr/>
            <a:lstStyle/>
            <a:p>
              <a:endParaRPr lang="en-US" sz="2000"/>
            </a:p>
          </p:txBody>
        </p:sp>
        <p:sp>
          <p:nvSpPr>
            <p:cNvPr id="14" name="Text Box 19"/>
            <p:cNvSpPr txBox="1">
              <a:spLocks noChangeArrowheads="1"/>
            </p:cNvSpPr>
            <p:nvPr/>
          </p:nvSpPr>
          <p:spPr bwMode="auto">
            <a:xfrm>
              <a:off x="2688" y="2014"/>
              <a:ext cx="518" cy="336"/>
            </a:xfrm>
            <a:prstGeom prst="rect">
              <a:avLst/>
            </a:prstGeom>
            <a:noFill/>
            <a:ln w="9525">
              <a:noFill/>
              <a:miter lim="800000"/>
              <a:headEnd/>
              <a:tailEnd/>
            </a:ln>
            <a:effectLst/>
          </p:spPr>
          <p:txBody>
            <a:bodyPr wrap="none">
              <a:spAutoFit/>
            </a:bodyPr>
            <a:lstStyle/>
            <a:p>
              <a:r>
                <a:rPr lang="en-US" sz="2000" b="1" dirty="0"/>
                <a:t>0</a:t>
              </a:r>
              <a:r>
                <a:rPr lang="en-US" sz="2000" dirty="0"/>
                <a:t> </a:t>
              </a:r>
              <a:r>
                <a:rPr lang="en-US" sz="2000" dirty="0">
                  <a:sym typeface="Symbol" pitchFamily="18" charset="2"/>
                </a:rPr>
                <a:t> X</a:t>
              </a:r>
            </a:p>
          </p:txBody>
        </p:sp>
      </p:grpSp>
      <p:grpSp>
        <p:nvGrpSpPr>
          <p:cNvPr id="15" name="Group 14"/>
          <p:cNvGrpSpPr>
            <a:grpSpLocks/>
          </p:cNvGrpSpPr>
          <p:nvPr/>
        </p:nvGrpSpPr>
        <p:grpSpPr bwMode="auto">
          <a:xfrm>
            <a:off x="2133601" y="3555212"/>
            <a:ext cx="3852863" cy="461963"/>
            <a:chOff x="1776" y="2352"/>
            <a:chExt cx="2427" cy="388"/>
          </a:xfrm>
        </p:grpSpPr>
        <p:sp>
          <p:nvSpPr>
            <p:cNvPr id="16" name="Line 21"/>
            <p:cNvSpPr>
              <a:spLocks noChangeShapeType="1"/>
            </p:cNvSpPr>
            <p:nvPr/>
          </p:nvSpPr>
          <p:spPr bwMode="auto">
            <a:xfrm>
              <a:off x="1776" y="2728"/>
              <a:ext cx="2352" cy="0"/>
            </a:xfrm>
            <a:prstGeom prst="line">
              <a:avLst/>
            </a:prstGeom>
            <a:noFill/>
            <a:ln w="9525">
              <a:solidFill>
                <a:schemeClr val="tx1"/>
              </a:solidFill>
              <a:round/>
              <a:headEnd/>
              <a:tailEnd type="triangle" w="med" len="med"/>
            </a:ln>
            <a:effectLst/>
          </p:spPr>
          <p:txBody>
            <a:bodyPr/>
            <a:lstStyle/>
            <a:p>
              <a:endParaRPr lang="en-US" sz="2000"/>
            </a:p>
          </p:txBody>
        </p:sp>
        <p:sp>
          <p:nvSpPr>
            <p:cNvPr id="17" name="Text Box 22"/>
            <p:cNvSpPr txBox="1">
              <a:spLocks noChangeArrowheads="1"/>
            </p:cNvSpPr>
            <p:nvPr/>
          </p:nvSpPr>
          <p:spPr bwMode="auto">
            <a:xfrm>
              <a:off x="2323" y="2352"/>
              <a:ext cx="1880" cy="388"/>
            </a:xfrm>
            <a:prstGeom prst="rect">
              <a:avLst/>
            </a:prstGeom>
            <a:noFill/>
            <a:ln w="9525">
              <a:noFill/>
              <a:miter lim="800000"/>
              <a:headEnd/>
              <a:tailEnd/>
            </a:ln>
            <a:effectLst/>
          </p:spPr>
          <p:txBody>
            <a:bodyPr wrap="none">
              <a:spAutoFit/>
            </a:bodyPr>
            <a:lstStyle/>
            <a:p>
              <a:r>
                <a:rPr lang="en-US" sz="2000" dirty="0"/>
                <a:t>c</a:t>
              </a:r>
              <a:r>
                <a:rPr lang="en-US" sz="2000" baseline="-25000" dirty="0"/>
                <a:t>1</a:t>
              </a:r>
              <a:r>
                <a:rPr lang="en-US" sz="2000" dirty="0"/>
                <a:t> </a:t>
              </a:r>
              <a:r>
                <a:rPr lang="en-US" sz="2000" dirty="0">
                  <a:sym typeface="Symbol"/>
                </a:rPr>
                <a:t> </a:t>
              </a:r>
              <a:r>
                <a:rPr lang="en-US" sz="2400" dirty="0">
                  <a:sym typeface="Symbol"/>
                </a:rPr>
                <a:t>[</a:t>
              </a:r>
              <a:r>
                <a:rPr lang="en-US" sz="2000" dirty="0">
                  <a:sym typeface="Symbol"/>
                </a:rPr>
                <a:t> </a:t>
              </a:r>
              <a:r>
                <a:rPr lang="en-US" sz="2000" b="1" dirty="0">
                  <a:solidFill>
                    <a:srgbClr val="FF0000"/>
                  </a:solidFill>
                  <a:sym typeface="Symbol"/>
                </a:rPr>
                <a:t>IV</a:t>
              </a:r>
              <a:r>
                <a:rPr lang="en-US" sz="2000" b="1" baseline="-25000" dirty="0">
                  <a:solidFill>
                    <a:srgbClr val="FF0000"/>
                  </a:solidFill>
                  <a:sym typeface="Symbol"/>
                </a:rPr>
                <a:t>1</a:t>
              </a:r>
              <a:r>
                <a:rPr lang="en-US" sz="2000" b="1" dirty="0">
                  <a:solidFill>
                    <a:srgbClr val="FF0000"/>
                  </a:solidFill>
                  <a:sym typeface="Symbol"/>
                </a:rPr>
                <a:t>,  E(k, 0⨁IV</a:t>
              </a:r>
              <a:r>
                <a:rPr lang="en-US" sz="2000" b="1" baseline="-25000" dirty="0">
                  <a:solidFill>
                    <a:srgbClr val="FF0000"/>
                  </a:solidFill>
                  <a:sym typeface="Symbol"/>
                </a:rPr>
                <a:t>1</a:t>
              </a:r>
              <a:r>
                <a:rPr lang="en-US" sz="2000" b="1" dirty="0">
                  <a:solidFill>
                    <a:srgbClr val="FF0000"/>
                  </a:solidFill>
                  <a:sym typeface="Symbol"/>
                </a:rPr>
                <a:t>)</a:t>
              </a:r>
              <a:r>
                <a:rPr lang="en-US" sz="2000" dirty="0">
                  <a:sym typeface="Symbol"/>
                </a:rPr>
                <a:t> </a:t>
              </a:r>
              <a:r>
                <a:rPr lang="en-US" sz="2400" dirty="0">
                  <a:sym typeface="Symbol"/>
                </a:rPr>
                <a:t>]</a:t>
              </a:r>
              <a:endParaRPr lang="en-US" sz="2000" dirty="0"/>
            </a:p>
          </p:txBody>
        </p:sp>
      </p:grpSp>
      <p:sp>
        <p:nvSpPr>
          <p:cNvPr id="18" name="TextBox 17"/>
          <p:cNvSpPr txBox="1"/>
          <p:nvPr/>
        </p:nvSpPr>
        <p:spPr>
          <a:xfrm>
            <a:off x="5947556" y="4459070"/>
            <a:ext cx="1455848" cy="646331"/>
          </a:xfrm>
          <a:prstGeom prst="rect">
            <a:avLst/>
          </a:prstGeom>
          <a:noFill/>
        </p:spPr>
        <p:txBody>
          <a:bodyPr wrap="none" rtlCol="0">
            <a:spAutoFit/>
          </a:bodyPr>
          <a:lstStyle/>
          <a:p>
            <a:pPr algn="ctr"/>
            <a:r>
              <a:rPr lang="en-US" dirty="0"/>
              <a:t>output 0</a:t>
            </a:r>
          </a:p>
          <a:p>
            <a:pPr algn="ctr"/>
            <a:r>
              <a:rPr lang="en-US" dirty="0"/>
              <a:t>if c[1] = c</a:t>
            </a:r>
            <a:r>
              <a:rPr lang="en-US" baseline="-25000" dirty="0"/>
              <a:t>1</a:t>
            </a:r>
            <a:r>
              <a:rPr lang="en-US" dirty="0"/>
              <a:t>[1]</a:t>
            </a:r>
          </a:p>
        </p:txBody>
      </p:sp>
      <p:cxnSp>
        <p:nvCxnSpPr>
          <p:cNvPr id="19" name="Straight Arrow Connector 18"/>
          <p:cNvCxnSpPr/>
          <p:nvPr/>
        </p:nvCxnSpPr>
        <p:spPr bwMode="auto">
          <a:xfrm>
            <a:off x="7315200" y="4799410"/>
            <a:ext cx="990600" cy="119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0" name="TextBox 19"/>
          <p:cNvSpPr txBox="1"/>
          <p:nvPr/>
        </p:nvSpPr>
        <p:spPr>
          <a:xfrm>
            <a:off x="6058652" y="3886200"/>
            <a:ext cx="1266693" cy="400110"/>
          </a:xfrm>
          <a:prstGeom prst="rect">
            <a:avLst/>
          </a:prstGeom>
          <a:noFill/>
        </p:spPr>
        <p:txBody>
          <a:bodyPr wrap="none" rtlCol="0">
            <a:spAutoFit/>
          </a:bodyPr>
          <a:lstStyle/>
          <a:p>
            <a:r>
              <a:rPr lang="en-US" sz="2000" dirty="0">
                <a:solidFill>
                  <a:schemeClr val="bg1"/>
                </a:solidFill>
              </a:rPr>
              <a:t>predict IV</a:t>
            </a:r>
          </a:p>
        </p:txBody>
      </p:sp>
      <p:sp>
        <p:nvSpPr>
          <p:cNvPr id="21" name="TextBox 20"/>
          <p:cNvSpPr txBox="1"/>
          <p:nvPr/>
        </p:nvSpPr>
        <p:spPr>
          <a:xfrm>
            <a:off x="553776" y="5710943"/>
            <a:ext cx="7880875" cy="400110"/>
          </a:xfrm>
          <a:prstGeom prst="rect">
            <a:avLst/>
          </a:prstGeom>
          <a:noFill/>
        </p:spPr>
        <p:txBody>
          <a:bodyPr wrap="none" rtlCol="0">
            <a:spAutoFit/>
          </a:bodyPr>
          <a:lstStyle/>
          <a:p>
            <a:r>
              <a:rPr lang="en-US" sz="2000" dirty="0"/>
              <a:t>Bug in SSL/TLS 1.0:  IV for record #</a:t>
            </a:r>
            <a:r>
              <a:rPr lang="en-US" sz="2000" dirty="0" err="1"/>
              <a:t>i</a:t>
            </a:r>
            <a:r>
              <a:rPr lang="en-US" sz="2000" dirty="0"/>
              <a:t> is last CT block of record #(i-1)</a:t>
            </a:r>
          </a:p>
        </p:txBody>
      </p:sp>
      <p:sp>
        <p:nvSpPr>
          <p:cNvPr id="22" name="Text Box 13"/>
          <p:cNvSpPr txBox="1">
            <a:spLocks noChangeArrowheads="1"/>
          </p:cNvSpPr>
          <p:nvPr/>
        </p:nvSpPr>
        <p:spPr bwMode="auto">
          <a:xfrm>
            <a:off x="2971801" y="4899212"/>
            <a:ext cx="2857385" cy="461665"/>
          </a:xfrm>
          <a:prstGeom prst="rect">
            <a:avLst/>
          </a:prstGeom>
          <a:noFill/>
          <a:ln w="9525">
            <a:noFill/>
            <a:miter lim="800000"/>
            <a:headEnd/>
            <a:tailEnd/>
          </a:ln>
          <a:effectLst/>
        </p:spPr>
        <p:txBody>
          <a:bodyPr wrap="none">
            <a:spAutoFit/>
          </a:bodyPr>
          <a:lstStyle/>
          <a:p>
            <a:r>
              <a:rPr lang="en-US" sz="2000" dirty="0"/>
              <a:t>c </a:t>
            </a:r>
            <a:r>
              <a:rPr lang="en-US" sz="2000" dirty="0">
                <a:sym typeface="Symbol" pitchFamily="18" charset="2"/>
              </a:rPr>
              <a:t> </a:t>
            </a:r>
            <a:r>
              <a:rPr lang="en-US" sz="2400" dirty="0">
                <a:sym typeface="Symbol"/>
              </a:rPr>
              <a:t>[</a:t>
            </a:r>
            <a:r>
              <a:rPr lang="en-US" sz="2000" dirty="0">
                <a:sym typeface="Symbol"/>
              </a:rPr>
              <a:t> </a:t>
            </a:r>
            <a:r>
              <a:rPr lang="en-US" sz="2000" b="1" dirty="0">
                <a:solidFill>
                  <a:srgbClr val="FF0000"/>
                </a:solidFill>
                <a:sym typeface="Symbol"/>
              </a:rPr>
              <a:t>IV,  E(k, </a:t>
            </a:r>
            <a:r>
              <a:rPr lang="en-US" sz="2000" b="1" dirty="0">
                <a:solidFill>
                  <a:srgbClr val="FF0000"/>
                </a:solidFill>
              </a:rPr>
              <a:t>m</a:t>
            </a:r>
            <a:r>
              <a:rPr lang="en-US" sz="2000" b="1" baseline="-25000" dirty="0">
                <a:solidFill>
                  <a:srgbClr val="FF0000"/>
                </a:solidFill>
              </a:rPr>
              <a:t>1</a:t>
            </a:r>
            <a:r>
              <a:rPr lang="en-US" sz="2000" b="1" dirty="0">
                <a:solidFill>
                  <a:srgbClr val="FF0000"/>
                </a:solidFill>
                <a:sym typeface="Symbol"/>
              </a:rPr>
              <a:t>⨁IV) </a:t>
            </a:r>
            <a:r>
              <a:rPr lang="en-US" sz="2400" dirty="0">
                <a:sym typeface="Symbol"/>
              </a:rPr>
              <a:t>]</a:t>
            </a:r>
            <a:endParaRPr lang="en-US" sz="2000" dirty="0"/>
          </a:p>
        </p:txBody>
      </p:sp>
    </p:spTree>
    <p:custDataLst>
      <p:tags r:id="rId1"/>
    </p:custDataLst>
    <p:extLst>
      <p:ext uri="{BB962C8B-B14F-4D97-AF65-F5344CB8AC3E}">
        <p14:creationId xmlns:p14="http://schemas.microsoft.com/office/powerpoint/2010/main" val="1316905824"/>
      </p:ext>
    </p:extLst>
  </p:cSld>
  <p:clrMapOvr>
    <a:masterClrMapping/>
  </p:clrMapOvr>
  <mc:AlternateContent xmlns:mc="http://schemas.openxmlformats.org/markup-compatibility/2006" xmlns:p14="http://schemas.microsoft.com/office/powerpoint/2010/main">
    <mc:Choice Requires="p14">
      <p:transition spd="med" p14:dur="700" advTm="92262">
        <p:fade/>
      </p:transition>
    </mc:Choice>
    <mc:Fallback xmlns="">
      <p:transition spd="med" advTm="9226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p:tgtEl>
                                          <p:spTgt spid="15"/>
                                        </p:tgtEl>
                                        <p:attrNameLst>
                                          <p:attrName>ppt_x</p:attrName>
                                        </p:attrNameLst>
                                      </p:cBhvr>
                                      <p:tavLst>
                                        <p:tav tm="0">
                                          <p:val>
                                            <p:strVal val="#ppt_x-#ppt_w*1.125000"/>
                                          </p:val>
                                        </p:tav>
                                        <p:tav tm="100000">
                                          <p:val>
                                            <p:strVal val="#ppt_x"/>
                                          </p:val>
                                        </p:tav>
                                      </p:tavLst>
                                    </p:anim>
                                    <p:animEffect transition="in" filter="wipe(righ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p:tgtEl>
                                          <p:spTgt spid="25"/>
                                        </p:tgtEl>
                                        <p:attrNameLst>
                                          <p:attrName>ppt_x</p:attrName>
                                        </p:attrNameLst>
                                      </p:cBhvr>
                                      <p:tavLst>
                                        <p:tav tm="0">
                                          <p:val>
                                            <p:strVal val="#ppt_x-#ppt_w*1.125000"/>
                                          </p:val>
                                        </p:tav>
                                        <p:tav tm="100000">
                                          <p:val>
                                            <p:strVal val="#ppt_x"/>
                                          </p:val>
                                        </p:tav>
                                      </p:tavLst>
                                    </p:anim>
                                    <p:animEffect transition="in" filter="wipe(right)">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8" grpId="0"/>
      <p:bldP spid="20" grpId="0"/>
      <p:bldP spid="21" grpId="0"/>
      <p:bldP spid="2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Crypto API    (</a:t>
            </a:r>
            <a:r>
              <a:rPr lang="en-US" dirty="0" err="1"/>
              <a:t>OpenSSL</a:t>
            </a:r>
            <a:r>
              <a:rPr lang="en-US" dirty="0"/>
              <a:t>)</a:t>
            </a:r>
          </a:p>
        </p:txBody>
      </p:sp>
      <p:sp>
        <p:nvSpPr>
          <p:cNvPr id="3" name="Content Placeholder 2"/>
          <p:cNvSpPr>
            <a:spLocks noGrp="1"/>
          </p:cNvSpPr>
          <p:nvPr>
            <p:ph idx="1"/>
          </p:nvPr>
        </p:nvSpPr>
        <p:spPr>
          <a:xfrm>
            <a:off x="493889" y="1600200"/>
            <a:ext cx="8363191" cy="4778022"/>
          </a:xfrm>
        </p:spPr>
        <p:txBody>
          <a:bodyPr/>
          <a:lstStyle/>
          <a:p>
            <a:pPr marL="0" indent="0">
              <a:buNone/>
            </a:pPr>
            <a:r>
              <a:rPr lang="en-US" dirty="0"/>
              <a:t>void </a:t>
            </a:r>
            <a:r>
              <a:rPr lang="en-US" dirty="0" err="1"/>
              <a:t>AES_cbc_encrypt</a:t>
            </a:r>
            <a:r>
              <a:rPr lang="en-US" dirty="0"/>
              <a:t>(</a:t>
            </a:r>
          </a:p>
          <a:p>
            <a:pPr marL="0" indent="0">
              <a:buNone/>
            </a:pPr>
            <a:r>
              <a:rPr lang="en-US" dirty="0"/>
              <a:t>	</a:t>
            </a:r>
            <a:r>
              <a:rPr lang="en-US" dirty="0" err="1"/>
              <a:t>const</a:t>
            </a:r>
            <a:r>
              <a:rPr lang="en-US" dirty="0"/>
              <a:t> unsigned char *in, </a:t>
            </a:r>
          </a:p>
          <a:p>
            <a:pPr marL="0" indent="0">
              <a:buNone/>
            </a:pPr>
            <a:r>
              <a:rPr lang="en-US" dirty="0"/>
              <a:t>	unsigned char *out,</a:t>
            </a:r>
          </a:p>
          <a:p>
            <a:pPr marL="0" indent="0">
              <a:buNone/>
            </a:pPr>
            <a:r>
              <a:rPr lang="en-US" dirty="0"/>
              <a:t>	</a:t>
            </a:r>
            <a:r>
              <a:rPr lang="en-US" dirty="0" err="1"/>
              <a:t>size_t</a:t>
            </a:r>
            <a:r>
              <a:rPr lang="en-US" dirty="0"/>
              <a:t> length,</a:t>
            </a:r>
          </a:p>
          <a:p>
            <a:pPr marL="0" indent="0">
              <a:buNone/>
            </a:pPr>
            <a:r>
              <a:rPr lang="en-US" dirty="0"/>
              <a:t>	</a:t>
            </a:r>
            <a:r>
              <a:rPr lang="en-US" dirty="0" err="1"/>
              <a:t>const</a:t>
            </a:r>
            <a:r>
              <a:rPr lang="en-US" dirty="0"/>
              <a:t> AES_KEY *key,</a:t>
            </a:r>
          </a:p>
          <a:p>
            <a:pPr marL="0" indent="0">
              <a:buNone/>
            </a:pPr>
            <a:r>
              <a:rPr lang="en-US" dirty="0"/>
              <a:t>	</a:t>
            </a:r>
            <a:r>
              <a:rPr lang="en-US" b="1" dirty="0">
                <a:solidFill>
                  <a:srgbClr val="FF0000"/>
                </a:solidFill>
              </a:rPr>
              <a:t>unsigned char *</a:t>
            </a:r>
            <a:r>
              <a:rPr lang="en-US" b="1" dirty="0" err="1">
                <a:solidFill>
                  <a:srgbClr val="FF0000"/>
                </a:solidFill>
              </a:rPr>
              <a:t>ivec</a:t>
            </a:r>
            <a:r>
              <a:rPr lang="en-US" b="1" dirty="0">
                <a:solidFill>
                  <a:srgbClr val="FF0000"/>
                </a:solidFill>
              </a:rPr>
              <a:t>,		⟵   user supplies IV</a:t>
            </a:r>
          </a:p>
          <a:p>
            <a:pPr marL="0" indent="0">
              <a:buNone/>
            </a:pPr>
            <a:r>
              <a:rPr lang="en-US" dirty="0"/>
              <a:t>	AES_ENCRYPT or AES_DECRYPT);</a:t>
            </a:r>
          </a:p>
        </p:txBody>
      </p:sp>
      <p:sp>
        <p:nvSpPr>
          <p:cNvPr id="4" name="TextBox 3"/>
          <p:cNvSpPr txBox="1"/>
          <p:nvPr/>
        </p:nvSpPr>
        <p:spPr>
          <a:xfrm>
            <a:off x="533400" y="5405736"/>
            <a:ext cx="7938392" cy="461665"/>
          </a:xfrm>
          <a:prstGeom prst="rect">
            <a:avLst/>
          </a:prstGeom>
          <a:noFill/>
        </p:spPr>
        <p:txBody>
          <a:bodyPr wrap="none" rtlCol="0">
            <a:spAutoFit/>
          </a:bodyPr>
          <a:lstStyle/>
          <a:p>
            <a:r>
              <a:rPr lang="en-US" sz="2400" dirty="0"/>
              <a:t>When nonce is non random need to encrypt it before use</a:t>
            </a:r>
          </a:p>
        </p:txBody>
      </p:sp>
    </p:spTree>
    <p:extLst>
      <p:ext uri="{BB962C8B-B14F-4D97-AF65-F5344CB8AC3E}">
        <p14:creationId xmlns:p14="http://schemas.microsoft.com/office/powerpoint/2010/main" val="3754045232"/>
      </p:ext>
    </p:extLst>
  </p:cSld>
  <p:clrMapOvr>
    <a:masterClrMapping/>
  </p:clrMapOvr>
  <mc:AlternateContent xmlns:mc="http://schemas.openxmlformats.org/markup-compatibility/2006" xmlns:p14="http://schemas.microsoft.com/office/powerpoint/2010/main">
    <mc:Choice Requires="p14">
      <p:transition spd="med" p14:dur="700" advTm="33864">
        <p:fade/>
      </p:transition>
    </mc:Choice>
    <mc:Fallback xmlns="">
      <p:transition spd="med" advTm="33864">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Couter</a:t>
            </a:r>
            <a:r>
              <a:rPr lang="en-US" dirty="0"/>
              <a:t> Mode Summary</a:t>
            </a:r>
          </a:p>
        </p:txBody>
      </p:sp>
      <p:pic>
        <p:nvPicPr>
          <p:cNvPr id="3074" name="Picture 2" descr="CTR encryption 2.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2681" y="1646061"/>
            <a:ext cx="5724525" cy="23050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TR decryption 2.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2680" y="4179534"/>
            <a:ext cx="5724525"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586736"/>
      </p:ext>
    </p:extLst>
  </p:cSld>
  <p:clrMapOvr>
    <a:masterClrMapping/>
  </p:clrMapOvr>
  <mc:AlternateContent xmlns:mc="http://schemas.openxmlformats.org/markup-compatibility/2006" xmlns:p14="http://schemas.microsoft.com/office/powerpoint/2010/main">
    <mc:Choice Requires="p14">
      <p:transition spd="med" p14:dur="700" advTm="41132">
        <p:fade/>
      </p:transition>
    </mc:Choice>
    <mc:Fallback xmlns="">
      <p:transition spd="med" advTm="41132">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CTR vs. CBC</a:t>
            </a:r>
          </a:p>
        </p:txBody>
      </p:sp>
      <p:graphicFrame>
        <p:nvGraphicFramePr>
          <p:cNvPr id="5" name="Table 4"/>
          <p:cNvGraphicFramePr>
            <a:graphicFrameLocks noGrp="1"/>
          </p:cNvGraphicFramePr>
          <p:nvPr/>
        </p:nvGraphicFramePr>
        <p:xfrm>
          <a:off x="609600" y="2057400"/>
          <a:ext cx="7772400" cy="2750820"/>
        </p:xfrm>
        <a:graphic>
          <a:graphicData uri="http://schemas.openxmlformats.org/drawingml/2006/table">
            <a:tbl>
              <a:tblPr firstRow="1" bandRow="1">
                <a:tableStyleId>{5C22544A-7EE6-4342-B048-85BDC9FD1C3A}</a:tableStyleId>
              </a:tblPr>
              <a:tblGrid>
                <a:gridCol w="3011805">
                  <a:extLst>
                    <a:ext uri="{9D8B030D-6E8A-4147-A177-3AD203B41FA5}">
                      <a16:colId xmlns:a16="http://schemas.microsoft.com/office/drawing/2014/main" val="20000"/>
                    </a:ext>
                  </a:extLst>
                </a:gridCol>
                <a:gridCol w="2169795">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419100">
                <a:tc>
                  <a:txBody>
                    <a:bodyPr/>
                    <a:lstStyle/>
                    <a:p>
                      <a:pPr algn="l"/>
                      <a:endParaRPr lang="en-US" sz="2400" dirty="0"/>
                    </a:p>
                  </a:txBody>
                  <a:tcPr/>
                </a:tc>
                <a:tc>
                  <a:txBody>
                    <a:bodyPr/>
                    <a:lstStyle/>
                    <a:p>
                      <a:pPr algn="ctr"/>
                      <a:r>
                        <a:rPr lang="en-US" sz="2400" dirty="0"/>
                        <a:t>CBC</a:t>
                      </a:r>
                    </a:p>
                  </a:txBody>
                  <a:tcPr/>
                </a:tc>
                <a:tc>
                  <a:txBody>
                    <a:bodyPr/>
                    <a:lstStyle/>
                    <a:p>
                      <a:pPr algn="ctr"/>
                      <a:r>
                        <a:rPr lang="en-US" sz="2400" dirty="0"/>
                        <a:t>CTR</a:t>
                      </a:r>
                    </a:p>
                  </a:txBody>
                  <a:tcPr/>
                </a:tc>
                <a:extLst>
                  <a:ext uri="{0D108BD9-81ED-4DB2-BD59-A6C34878D82A}">
                    <a16:rowId xmlns:a16="http://schemas.microsoft.com/office/drawing/2014/main" val="10000"/>
                  </a:ext>
                </a:extLst>
              </a:tr>
              <a:tr h="419100">
                <a:tc>
                  <a:txBody>
                    <a:bodyPr/>
                    <a:lstStyle/>
                    <a:p>
                      <a:pPr algn="l"/>
                      <a:r>
                        <a:rPr lang="en-US" sz="2000" dirty="0"/>
                        <a:t>uses</a:t>
                      </a:r>
                    </a:p>
                  </a:txBody>
                  <a:tcPr/>
                </a:tc>
                <a:tc>
                  <a:txBody>
                    <a:bodyPr/>
                    <a:lstStyle/>
                    <a:p>
                      <a:pPr algn="ctr"/>
                      <a:r>
                        <a:rPr lang="en-US" sz="2000" dirty="0"/>
                        <a:t>PRP</a:t>
                      </a:r>
                    </a:p>
                  </a:txBody>
                  <a:tcPr/>
                </a:tc>
                <a:tc>
                  <a:txBody>
                    <a:bodyPr/>
                    <a:lstStyle/>
                    <a:p>
                      <a:pPr algn="ctr"/>
                      <a:r>
                        <a:rPr lang="en-US" sz="2000" dirty="0"/>
                        <a:t>PRF</a:t>
                      </a:r>
                    </a:p>
                  </a:txBody>
                  <a:tcPr/>
                </a:tc>
                <a:extLst>
                  <a:ext uri="{0D108BD9-81ED-4DB2-BD59-A6C34878D82A}">
                    <a16:rowId xmlns:a16="http://schemas.microsoft.com/office/drawing/2014/main" val="10001"/>
                  </a:ext>
                </a:extLst>
              </a:tr>
              <a:tr h="419100">
                <a:tc>
                  <a:txBody>
                    <a:bodyPr/>
                    <a:lstStyle/>
                    <a:p>
                      <a:pPr algn="l"/>
                      <a:r>
                        <a:rPr lang="en-US" sz="2000" dirty="0"/>
                        <a:t>parallel processing</a:t>
                      </a:r>
                    </a:p>
                  </a:txBody>
                  <a:tcPr/>
                </a:tc>
                <a:tc>
                  <a:txBody>
                    <a:bodyPr/>
                    <a:lstStyle/>
                    <a:p>
                      <a:pPr algn="ctr"/>
                      <a:r>
                        <a:rPr lang="en-US" sz="2000" dirty="0"/>
                        <a:t>No</a:t>
                      </a:r>
                    </a:p>
                  </a:txBody>
                  <a:tcPr/>
                </a:tc>
                <a:tc>
                  <a:txBody>
                    <a:bodyPr/>
                    <a:lstStyle/>
                    <a:p>
                      <a:pPr algn="ctr"/>
                      <a:r>
                        <a:rPr lang="en-US" sz="2000" dirty="0"/>
                        <a:t>Yes</a:t>
                      </a:r>
                    </a:p>
                  </a:txBody>
                  <a:tcPr/>
                </a:tc>
                <a:extLst>
                  <a:ext uri="{0D108BD9-81ED-4DB2-BD59-A6C34878D82A}">
                    <a16:rowId xmlns:a16="http://schemas.microsoft.com/office/drawing/2014/main" val="10002"/>
                  </a:ext>
                </a:extLst>
              </a:tr>
              <a:tr h="304800">
                <a:tc>
                  <a:txBody>
                    <a:bodyPr/>
                    <a:lstStyle/>
                    <a:p>
                      <a:pPr algn="l"/>
                      <a:r>
                        <a:rPr lang="en-US" sz="2000" dirty="0"/>
                        <a:t>Security of rand. enc.</a:t>
                      </a:r>
                    </a:p>
                  </a:txBody>
                  <a:tcPr/>
                </a:tc>
                <a:tc>
                  <a:txBody>
                    <a:bodyPr/>
                    <a:lstStyle/>
                    <a:p>
                      <a:pPr algn="ctr"/>
                      <a:r>
                        <a:rPr lang="en-US" sz="2000" dirty="0"/>
                        <a:t>q^2 L^2  &lt;&lt;</a:t>
                      </a:r>
                      <a:r>
                        <a:rPr lang="en-US" sz="2000" baseline="0" dirty="0"/>
                        <a:t> |X|</a:t>
                      </a:r>
                      <a:endParaRPr lang="en-US" sz="2000" baseline="30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t>q^2 L  &lt;&lt;</a:t>
                      </a:r>
                      <a:r>
                        <a:rPr lang="en-US" sz="2000" baseline="0" dirty="0"/>
                        <a:t> |X|</a:t>
                      </a:r>
                      <a:endParaRPr lang="en-US" sz="2000" baseline="30000" dirty="0"/>
                    </a:p>
                  </a:txBody>
                  <a:tcPr/>
                </a:tc>
                <a:extLst>
                  <a:ext uri="{0D108BD9-81ED-4DB2-BD59-A6C34878D82A}">
                    <a16:rowId xmlns:a16="http://schemas.microsoft.com/office/drawing/2014/main" val="10003"/>
                  </a:ext>
                </a:extLst>
              </a:tr>
              <a:tr h="419100">
                <a:tc>
                  <a:txBody>
                    <a:bodyPr/>
                    <a:lstStyle/>
                    <a:p>
                      <a:pPr algn="l"/>
                      <a:r>
                        <a:rPr lang="en-US" sz="2000" dirty="0"/>
                        <a:t>dummy padding block</a:t>
                      </a:r>
                    </a:p>
                  </a:txBody>
                  <a:tcPr/>
                </a:tc>
                <a:tc>
                  <a:txBody>
                    <a:bodyPr/>
                    <a:lstStyle/>
                    <a:p>
                      <a:pPr algn="ctr"/>
                      <a:r>
                        <a:rPr lang="en-US" sz="2000" dirty="0"/>
                        <a:t>Yes</a:t>
                      </a:r>
                    </a:p>
                  </a:txBody>
                  <a:tcPr/>
                </a:tc>
                <a:tc>
                  <a:txBody>
                    <a:bodyPr/>
                    <a:lstStyle/>
                    <a:p>
                      <a:pPr algn="ctr"/>
                      <a:r>
                        <a:rPr lang="en-US" sz="2000" dirty="0"/>
                        <a:t>No</a:t>
                      </a:r>
                    </a:p>
                  </a:txBody>
                  <a:tcPr/>
                </a:tc>
                <a:extLst>
                  <a:ext uri="{0D108BD9-81ED-4DB2-BD59-A6C34878D82A}">
                    <a16:rowId xmlns:a16="http://schemas.microsoft.com/office/drawing/2014/main" val="10004"/>
                  </a:ext>
                </a:extLst>
              </a:tr>
              <a:tr h="419100">
                <a:tc>
                  <a:txBody>
                    <a:bodyPr/>
                    <a:lstStyle/>
                    <a:p>
                      <a:pPr algn="l"/>
                      <a:r>
                        <a:rPr lang="en-US" sz="2000" dirty="0"/>
                        <a:t>1 byte </a:t>
                      </a:r>
                      <a:r>
                        <a:rPr lang="en-US" sz="2000" dirty="0" err="1"/>
                        <a:t>msgs</a:t>
                      </a:r>
                      <a:r>
                        <a:rPr lang="en-US" sz="2000" dirty="0"/>
                        <a:t>  </a:t>
                      </a:r>
                      <a:r>
                        <a:rPr lang="en-US" sz="1600" dirty="0"/>
                        <a:t>(nonce-based)</a:t>
                      </a:r>
                      <a:endParaRPr lang="en-US" sz="2000" dirty="0"/>
                    </a:p>
                  </a:txBody>
                  <a:tcPr/>
                </a:tc>
                <a:tc>
                  <a:txBody>
                    <a:bodyPr/>
                    <a:lstStyle/>
                    <a:p>
                      <a:pPr algn="ctr"/>
                      <a:r>
                        <a:rPr lang="en-US" sz="2000" dirty="0"/>
                        <a:t>16x expansion</a:t>
                      </a:r>
                    </a:p>
                  </a:txBody>
                  <a:tcPr/>
                </a:tc>
                <a:tc>
                  <a:txBody>
                    <a:bodyPr/>
                    <a:lstStyle/>
                    <a:p>
                      <a:pPr algn="ctr"/>
                      <a:r>
                        <a:rPr lang="en-US" sz="2000" dirty="0"/>
                        <a:t>no expansion</a:t>
                      </a:r>
                    </a:p>
                  </a:txBody>
                  <a:tcPr/>
                </a:tc>
                <a:extLst>
                  <a:ext uri="{0D108BD9-81ED-4DB2-BD59-A6C34878D82A}">
                    <a16:rowId xmlns:a16="http://schemas.microsoft.com/office/drawing/2014/main" val="10005"/>
                  </a:ext>
                </a:extLst>
              </a:tr>
            </a:tbl>
          </a:graphicData>
        </a:graphic>
      </p:graphicFrame>
      <p:sp>
        <p:nvSpPr>
          <p:cNvPr id="6" name="TextBox 5"/>
          <p:cNvSpPr txBox="1"/>
          <p:nvPr/>
        </p:nvSpPr>
        <p:spPr>
          <a:xfrm>
            <a:off x="1104605" y="5410200"/>
            <a:ext cx="7558479" cy="369332"/>
          </a:xfrm>
          <a:prstGeom prst="rect">
            <a:avLst/>
          </a:prstGeom>
          <a:noFill/>
        </p:spPr>
        <p:txBody>
          <a:bodyPr wrap="none" rtlCol="0">
            <a:spAutoFit/>
          </a:bodyPr>
          <a:lstStyle/>
          <a:p>
            <a:r>
              <a:rPr lang="en-US" dirty="0"/>
              <a:t>(for CBC, dummy padding block can be solved using </a:t>
            </a:r>
            <a:r>
              <a:rPr lang="en-US" dirty="0" err="1"/>
              <a:t>ciphertext</a:t>
            </a:r>
            <a:r>
              <a:rPr lang="en-US" dirty="0"/>
              <a:t> stealing)</a:t>
            </a:r>
          </a:p>
        </p:txBody>
      </p:sp>
    </p:spTree>
    <p:extLst>
      <p:ext uri="{BB962C8B-B14F-4D97-AF65-F5344CB8AC3E}">
        <p14:creationId xmlns:p14="http://schemas.microsoft.com/office/powerpoint/2010/main" val="1492155401"/>
      </p:ext>
    </p:extLst>
  </p:cSld>
  <p:clrMapOvr>
    <a:masterClrMapping/>
  </p:clrMapOvr>
  <mc:AlternateContent xmlns:mc="http://schemas.openxmlformats.org/markup-compatibility/2006" xmlns:p14="http://schemas.microsoft.com/office/powerpoint/2010/main">
    <mc:Choice Requires="p14">
      <p:transition spd="med" p14:dur="700" advTm="161736">
        <p:fade/>
      </p:transition>
    </mc:Choice>
    <mc:Fallback xmlns="">
      <p:transition spd="med" advTm="161736">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406402" y="838200"/>
            <a:ext cx="8208963" cy="685800"/>
          </a:xfrm>
        </p:spPr>
        <p:txBody>
          <a:bodyPr>
            <a:normAutofit/>
          </a:bodyPr>
          <a:lstStyle/>
          <a:p>
            <a:pPr eaLnBrk="1" hangingPunct="1"/>
            <a:r>
              <a:rPr lang="en-US" dirty="0"/>
              <a:t>Performance:	</a:t>
            </a:r>
            <a:r>
              <a:rPr lang="en-US" sz="1600" dirty="0"/>
              <a:t>Crypto++  5.6.0      [ Wei Dai ]</a:t>
            </a:r>
          </a:p>
        </p:txBody>
      </p:sp>
      <p:sp>
        <p:nvSpPr>
          <p:cNvPr id="25605" name="Rectangle 3"/>
          <p:cNvSpPr>
            <a:spLocks noGrp="1" noChangeArrowheads="1"/>
          </p:cNvSpPr>
          <p:nvPr>
            <p:ph type="body" idx="1"/>
          </p:nvPr>
        </p:nvSpPr>
        <p:spPr>
          <a:xfrm>
            <a:off x="228600" y="1828800"/>
            <a:ext cx="8610600" cy="4171950"/>
          </a:xfrm>
        </p:spPr>
        <p:txBody>
          <a:bodyPr>
            <a:normAutofit fontScale="92500" lnSpcReduction="10000"/>
          </a:bodyPr>
          <a:lstStyle/>
          <a:p>
            <a:pPr marL="0" indent="0">
              <a:buNone/>
              <a:tabLst>
                <a:tab pos="742950" algn="l"/>
                <a:tab pos="2628900" algn="l"/>
                <a:tab pos="2857500" algn="l"/>
                <a:tab pos="4349750" algn="l"/>
              </a:tabLst>
            </a:pPr>
            <a:r>
              <a:rPr lang="en-US" sz="2000" dirty="0"/>
              <a:t>AMD Opteron,   2.2 GHz     </a:t>
            </a:r>
            <a:r>
              <a:rPr lang="en-US" sz="1600" dirty="0"/>
              <a:t>( Linux)</a:t>
            </a:r>
          </a:p>
          <a:p>
            <a:pPr>
              <a:tabLst>
                <a:tab pos="742950" algn="l"/>
                <a:tab pos="2628900" algn="l"/>
                <a:tab pos="2857500" algn="l"/>
                <a:tab pos="4349750" algn="l"/>
              </a:tabLst>
            </a:pPr>
            <a:endParaRPr lang="en-US" sz="2000" dirty="0"/>
          </a:p>
          <a:p>
            <a:pPr marL="0" indent="0">
              <a:buNone/>
              <a:tabLst>
                <a:tab pos="1143000" algn="l"/>
                <a:tab pos="2857500" algn="l"/>
                <a:tab pos="3149600" algn="l"/>
                <a:tab pos="5321300" algn="l"/>
                <a:tab pos="5715000" algn="l"/>
              </a:tabLst>
            </a:pPr>
            <a:r>
              <a:rPr lang="en-US" sz="2000" dirty="0"/>
              <a:t>	</a:t>
            </a:r>
            <a:r>
              <a:rPr lang="en-US" u="sng" dirty="0"/>
              <a:t>Cipher</a:t>
            </a:r>
            <a:r>
              <a:rPr lang="en-US" dirty="0"/>
              <a:t>	</a:t>
            </a:r>
            <a:r>
              <a:rPr lang="en-US" u="sng" dirty="0"/>
              <a:t>Block/key size</a:t>
            </a:r>
            <a:r>
              <a:rPr lang="en-US" dirty="0"/>
              <a:t>	</a:t>
            </a:r>
            <a:r>
              <a:rPr lang="en-US" u="sng" dirty="0"/>
              <a:t>Speed  </a:t>
            </a:r>
            <a:r>
              <a:rPr lang="en-US" sz="2000" u="sng" dirty="0"/>
              <a:t>(MB/sec)</a:t>
            </a:r>
          </a:p>
          <a:p>
            <a:pPr marL="0" indent="0">
              <a:buNone/>
              <a:tabLst>
                <a:tab pos="1143000" algn="l"/>
                <a:tab pos="2857500" algn="l"/>
                <a:tab pos="3149600" algn="l"/>
                <a:tab pos="5321300" algn="l"/>
                <a:tab pos="5715000" algn="l"/>
              </a:tabLst>
            </a:pPr>
            <a:r>
              <a:rPr lang="en-US" dirty="0"/>
              <a:t>	RC4					126</a:t>
            </a:r>
            <a:endParaRPr lang="en-US" u="sng" dirty="0"/>
          </a:p>
          <a:p>
            <a:pPr marL="0" indent="0">
              <a:spcBef>
                <a:spcPts val="1824"/>
              </a:spcBef>
              <a:buNone/>
              <a:tabLst>
                <a:tab pos="1028700" algn="l"/>
                <a:tab pos="2628900" algn="l"/>
                <a:tab pos="2857500" algn="l"/>
                <a:tab pos="4349750" algn="l"/>
                <a:tab pos="5715000" algn="l"/>
              </a:tabLst>
            </a:pPr>
            <a:r>
              <a:rPr lang="en-US" dirty="0"/>
              <a:t>	</a:t>
            </a:r>
            <a:r>
              <a:rPr lang="en-US" b="0" dirty="0"/>
              <a:t>Salsa20/12</a:t>
            </a:r>
            <a:r>
              <a:rPr lang="en-US" dirty="0"/>
              <a:t>			 	</a:t>
            </a:r>
            <a:r>
              <a:rPr lang="en-US" b="0" dirty="0"/>
              <a:t>643</a:t>
            </a:r>
          </a:p>
          <a:p>
            <a:pPr marL="0" indent="0">
              <a:spcBef>
                <a:spcPts val="1224"/>
              </a:spcBef>
              <a:buNone/>
              <a:tabLst>
                <a:tab pos="1028700" algn="l"/>
                <a:tab pos="2628900" algn="l"/>
                <a:tab pos="2857500" algn="l"/>
                <a:tab pos="4349750" algn="l"/>
                <a:tab pos="5715000" algn="l"/>
              </a:tabLst>
            </a:pPr>
            <a:r>
              <a:rPr lang="en-US" dirty="0"/>
              <a:t>	</a:t>
            </a:r>
            <a:r>
              <a:rPr lang="en-US" dirty="0" err="1"/>
              <a:t>Sosemanuk</a:t>
            </a:r>
            <a:r>
              <a:rPr lang="en-US" dirty="0"/>
              <a:t>				727</a:t>
            </a:r>
            <a:endParaRPr lang="en-US" b="0" dirty="0"/>
          </a:p>
          <a:p>
            <a:pPr marL="0" indent="0">
              <a:buNone/>
              <a:tabLst>
                <a:tab pos="1028700" algn="l"/>
                <a:tab pos="2628900" algn="l"/>
                <a:tab pos="2857500" algn="l"/>
                <a:tab pos="4349750" algn="l"/>
                <a:tab pos="5715000" algn="l"/>
              </a:tabLst>
            </a:pPr>
            <a:endParaRPr lang="en-US" dirty="0"/>
          </a:p>
          <a:p>
            <a:pPr marL="0" indent="0">
              <a:buNone/>
              <a:tabLst>
                <a:tab pos="1028700" algn="l"/>
                <a:tab pos="3263900" algn="l"/>
                <a:tab pos="4349750" algn="l"/>
                <a:tab pos="5715000" algn="l"/>
              </a:tabLst>
            </a:pPr>
            <a:r>
              <a:rPr lang="en-US" dirty="0"/>
              <a:t>	3DES	64/168	 	   13</a:t>
            </a:r>
          </a:p>
          <a:p>
            <a:pPr marL="0" indent="0">
              <a:spcBef>
                <a:spcPts val="1224"/>
              </a:spcBef>
              <a:buNone/>
              <a:tabLst>
                <a:tab pos="1028700" algn="l"/>
                <a:tab pos="3263900" algn="l"/>
                <a:tab pos="4349750" algn="l"/>
                <a:tab pos="5715000" algn="l"/>
              </a:tabLst>
            </a:pPr>
            <a:r>
              <a:rPr lang="en-US" dirty="0"/>
              <a:t>	AES-128	128/128		109</a:t>
            </a:r>
          </a:p>
        </p:txBody>
      </p:sp>
      <p:grpSp>
        <p:nvGrpSpPr>
          <p:cNvPr id="6" name="Group 5"/>
          <p:cNvGrpSpPr/>
          <p:nvPr/>
        </p:nvGrpSpPr>
        <p:grpSpPr>
          <a:xfrm>
            <a:off x="621268" y="4851400"/>
            <a:ext cx="597932" cy="838200"/>
            <a:chOff x="621268" y="3562350"/>
            <a:chExt cx="597932" cy="838200"/>
          </a:xfrm>
        </p:grpSpPr>
        <p:sp>
          <p:nvSpPr>
            <p:cNvPr id="5" name="Left Brace 4"/>
            <p:cNvSpPr/>
            <p:nvPr/>
          </p:nvSpPr>
          <p:spPr>
            <a:xfrm>
              <a:off x="1143000" y="3562350"/>
              <a:ext cx="76200" cy="8382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TextBox 2"/>
            <p:cNvSpPr txBox="1"/>
            <p:nvPr/>
          </p:nvSpPr>
          <p:spPr>
            <a:xfrm rot="5400000">
              <a:off x="463532" y="3797282"/>
              <a:ext cx="684803" cy="369332"/>
            </a:xfrm>
            <a:prstGeom prst="rect">
              <a:avLst/>
            </a:prstGeom>
            <a:noFill/>
          </p:spPr>
          <p:txBody>
            <a:bodyPr wrap="none" rtlCol="0">
              <a:spAutoFit/>
            </a:bodyPr>
            <a:lstStyle/>
            <a:p>
              <a:r>
                <a:rPr lang="en-US" dirty="0"/>
                <a:t>block</a:t>
              </a:r>
            </a:p>
          </p:txBody>
        </p:sp>
      </p:grpSp>
      <p:grpSp>
        <p:nvGrpSpPr>
          <p:cNvPr id="4" name="Group 3"/>
          <p:cNvGrpSpPr/>
          <p:nvPr/>
        </p:nvGrpSpPr>
        <p:grpSpPr>
          <a:xfrm>
            <a:off x="609601" y="2895600"/>
            <a:ext cx="579119" cy="1447800"/>
            <a:chOff x="609600" y="2038350"/>
            <a:chExt cx="579119" cy="1447800"/>
          </a:xfrm>
        </p:grpSpPr>
        <p:sp>
          <p:nvSpPr>
            <p:cNvPr id="2" name="Left Brace 1"/>
            <p:cNvSpPr/>
            <p:nvPr/>
          </p:nvSpPr>
          <p:spPr>
            <a:xfrm>
              <a:off x="1143000" y="2038350"/>
              <a:ext cx="45719" cy="14478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rot="5400000">
              <a:off x="372985" y="2503565"/>
              <a:ext cx="842561" cy="369332"/>
            </a:xfrm>
            <a:prstGeom prst="rect">
              <a:avLst/>
            </a:prstGeom>
            <a:noFill/>
          </p:spPr>
          <p:txBody>
            <a:bodyPr wrap="none" rtlCol="0">
              <a:spAutoFit/>
            </a:bodyPr>
            <a:lstStyle/>
            <a:p>
              <a:r>
                <a:rPr lang="en-US" dirty="0"/>
                <a:t>stream</a:t>
              </a:r>
            </a:p>
          </p:txBody>
        </p:sp>
      </p:grpSp>
    </p:spTree>
    <p:extLst>
      <p:ext uri="{BB962C8B-B14F-4D97-AF65-F5344CB8AC3E}">
        <p14:creationId xmlns:p14="http://schemas.microsoft.com/office/powerpoint/2010/main" val="2510811308"/>
      </p:ext>
    </p:extLst>
  </p:cSld>
  <p:clrMapOvr>
    <a:masterClrMapping/>
  </p:clrMapOvr>
  <mc:AlternateContent xmlns:mc="http://schemas.openxmlformats.org/markup-compatibility/2006" xmlns:p14="http://schemas.microsoft.com/office/powerpoint/2010/main">
    <mc:Choice Requires="p14">
      <p:transition spd="med" p14:dur="700" advTm="37670">
        <p:fade/>
      </p:transition>
    </mc:Choice>
    <mc:Fallback xmlns="">
      <p:transition spd="med" advTm="37670">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CFB Mode</a:t>
            </a:r>
          </a:p>
        </p:txBody>
      </p:sp>
      <p:pic>
        <p:nvPicPr>
          <p:cNvPr id="1026" name="Picture 2" descr="CFB encryption.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803" y="1417638"/>
            <a:ext cx="6708864" cy="27014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FB decryption.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733" y="3863662"/>
            <a:ext cx="6608934" cy="2661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644994"/>
      </p:ext>
    </p:extLst>
  </p:cSld>
  <p:clrMapOvr>
    <a:masterClrMapping/>
  </p:clrMapOvr>
  <mc:AlternateContent xmlns:mc="http://schemas.openxmlformats.org/markup-compatibility/2006" xmlns:p14="http://schemas.microsoft.com/office/powerpoint/2010/main">
    <mc:Choice Requires="p14">
      <p:transition spd="med" p14:dur="700" advTm="38392">
        <p:fade/>
      </p:transition>
    </mc:Choice>
    <mc:Fallback xmlns="">
      <p:transition spd="med" advTm="38392">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OFB</a:t>
            </a:r>
          </a:p>
        </p:txBody>
      </p:sp>
      <p:pic>
        <p:nvPicPr>
          <p:cNvPr id="2050" name="Picture 2" descr="OFB encryption.sv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2018" y="1252760"/>
            <a:ext cx="7027831" cy="282984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OFB decryption.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917" y="3892101"/>
            <a:ext cx="6742032" cy="2714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963838"/>
      </p:ext>
    </p:extLst>
  </p:cSld>
  <p:clrMapOvr>
    <a:masterClrMapping/>
  </p:clrMapOvr>
  <mc:AlternateContent xmlns:mc="http://schemas.openxmlformats.org/markup-compatibility/2006" xmlns:p14="http://schemas.microsoft.com/office/powerpoint/2010/main">
    <mc:Choice Requires="p14">
      <p:transition spd="med" p14:dur="700" advTm="29777">
        <p:fade/>
      </p:transition>
    </mc:Choice>
    <mc:Fallback xmlns="">
      <p:transition spd="med" advTm="29777">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3889" y="1600200"/>
            <a:ext cx="8309148" cy="4778022"/>
          </a:xfrm>
        </p:spPr>
        <p:txBody>
          <a:bodyPr>
            <a:normAutofit fontScale="92500" lnSpcReduction="20000"/>
          </a:bodyPr>
          <a:lstStyle/>
          <a:p>
            <a:r>
              <a:rPr lang="en-US" dirty="0"/>
              <a:t>Design principles of block cipher</a:t>
            </a:r>
          </a:p>
          <a:p>
            <a:r>
              <a:rPr lang="en-US" dirty="0"/>
              <a:t>Techniques to prove semantic security of block cipher</a:t>
            </a:r>
          </a:p>
          <a:p>
            <a:r>
              <a:rPr lang="en-US" dirty="0" err="1"/>
              <a:t>Luby-Rackoff</a:t>
            </a:r>
            <a:r>
              <a:rPr lang="en-US" dirty="0"/>
              <a:t>, </a:t>
            </a:r>
            <a:r>
              <a:rPr lang="en-US" dirty="0" err="1"/>
              <a:t>Feistel</a:t>
            </a:r>
            <a:r>
              <a:rPr lang="en-US" dirty="0"/>
              <a:t> Network generating PRP from PRF</a:t>
            </a:r>
          </a:p>
          <a:p>
            <a:r>
              <a:rPr lang="en-US" dirty="0"/>
              <a:t>One time key vs Many time key</a:t>
            </a:r>
          </a:p>
          <a:p>
            <a:r>
              <a:rPr lang="en-US" dirty="0" err="1"/>
              <a:t>Ciphertext</a:t>
            </a:r>
            <a:r>
              <a:rPr lang="en-US" dirty="0"/>
              <a:t> only attack vs Chosen-plaintext attack </a:t>
            </a:r>
          </a:p>
          <a:p>
            <a:r>
              <a:rPr lang="en-US" dirty="0"/>
              <a:t>Randomized encryption vs counter-based encryption</a:t>
            </a:r>
          </a:p>
          <a:p>
            <a:r>
              <a:rPr lang="en-US" dirty="0"/>
              <a:t>Modes of operations – CBC, CTR, OFB, CFB</a:t>
            </a:r>
          </a:p>
          <a:p>
            <a:r>
              <a:rPr lang="en-US" dirty="0"/>
              <a:t>Padding, Predictable IV</a:t>
            </a:r>
          </a:p>
          <a:p>
            <a:r>
              <a:rPr lang="en-US" dirty="0"/>
              <a:t>For many time keys, randomized CBC or CTR is semantically secure</a:t>
            </a:r>
          </a:p>
        </p:txBody>
      </p:sp>
      <p:sp>
        <p:nvSpPr>
          <p:cNvPr id="3" name="Title 2"/>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967545009"/>
      </p:ext>
    </p:extLst>
  </p:cSld>
  <p:clrMapOvr>
    <a:masterClrMapping/>
  </p:clrMapOvr>
  <mc:AlternateContent xmlns:mc="http://schemas.openxmlformats.org/markup-compatibility/2006" xmlns:p14="http://schemas.microsoft.com/office/powerpoint/2010/main">
    <mc:Choice Requires="p14">
      <p:transition spd="med" p14:dur="700" advTm="215212">
        <p:fade/>
      </p:transition>
    </mc:Choice>
    <mc:Fallback xmlns="">
      <p:transition spd="med" advTm="215212">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9936" y="3105488"/>
            <a:ext cx="7237465" cy="980194"/>
          </a:xfrm>
        </p:spPr>
        <p:txBody>
          <a:bodyPr/>
          <a:lstStyle/>
          <a:p>
            <a:r>
              <a:rPr lang="en-US" dirty="0"/>
              <a:t>When and how do we use block ciphers? And how to use it correctly.</a:t>
            </a:r>
          </a:p>
        </p:txBody>
      </p:sp>
    </p:spTree>
    <p:extLst>
      <p:ext uri="{BB962C8B-B14F-4D97-AF65-F5344CB8AC3E}">
        <p14:creationId xmlns:p14="http://schemas.microsoft.com/office/powerpoint/2010/main" val="2512289687"/>
      </p:ext>
    </p:extLst>
  </p:cSld>
  <p:clrMapOvr>
    <a:masterClrMapping/>
  </p:clrMapOvr>
  <mc:AlternateContent xmlns:mc="http://schemas.openxmlformats.org/markup-compatibility/2006" xmlns:p14="http://schemas.microsoft.com/office/powerpoint/2010/main">
    <mc:Choice Requires="p14">
      <p:transition spd="med" p14:dur="700" advTm="25575">
        <p:fade/>
      </p:transition>
    </mc:Choice>
    <mc:Fallback xmlns="">
      <p:transition spd="med" advTm="25575">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Pseudo Random Function</a:t>
            </a:r>
          </a:p>
        </p:txBody>
      </p:sp>
      <p:sp>
        <p:nvSpPr>
          <p:cNvPr id="5123" name="Rectangle 3"/>
          <p:cNvSpPr>
            <a:spLocks noGrp="1" noChangeArrowheads="1"/>
          </p:cNvSpPr>
          <p:nvPr>
            <p:ph type="body" idx="1"/>
          </p:nvPr>
        </p:nvSpPr>
        <p:spPr/>
        <p:txBody>
          <a:bodyPr/>
          <a:lstStyle/>
          <a:p>
            <a:pPr marL="0" indent="0">
              <a:buNone/>
            </a:pPr>
            <a:r>
              <a:rPr lang="en-US" dirty="0"/>
              <a:t>Pseudo Random Function   (PRF)  defined over (K,X,Y):</a:t>
            </a:r>
          </a:p>
          <a:p>
            <a:pPr marL="0" indent="0">
              <a:buNone/>
            </a:pPr>
            <a:endParaRPr lang="en-US" dirty="0"/>
          </a:p>
          <a:p>
            <a:pPr marL="0" indent="0">
              <a:buNone/>
            </a:pPr>
            <a:r>
              <a:rPr lang="en-US" dirty="0"/>
              <a:t>			F:  K </a:t>
            </a:r>
            <a:r>
              <a:rPr lang="en-US" dirty="0">
                <a:sym typeface="Symbol" pitchFamily="18" charset="2"/>
              </a:rPr>
              <a:t> X    Y    </a:t>
            </a:r>
          </a:p>
          <a:p>
            <a:pPr marL="0" indent="0">
              <a:buNone/>
            </a:pPr>
            <a:endParaRPr lang="en-US" dirty="0">
              <a:sym typeface="Symbol" pitchFamily="18" charset="2"/>
            </a:endParaRPr>
          </a:p>
          <a:p>
            <a:pPr marL="0" indent="0">
              <a:buNone/>
            </a:pPr>
            <a:r>
              <a:rPr lang="en-US" dirty="0">
                <a:sym typeface="Symbol" pitchFamily="18" charset="2"/>
              </a:rPr>
              <a:t>such that exists “efficient” algorithm to evaluate F(</a:t>
            </a:r>
            <a:r>
              <a:rPr lang="en-US" dirty="0" err="1">
                <a:sym typeface="Symbol" pitchFamily="18" charset="2"/>
              </a:rPr>
              <a:t>k,x</a:t>
            </a:r>
            <a:r>
              <a:rPr lang="en-US" dirty="0">
                <a:sym typeface="Symbol" pitchFamily="18" charset="2"/>
              </a:rPr>
              <a:t>)</a:t>
            </a:r>
          </a:p>
          <a:p>
            <a:endParaRPr lang="en-US" dirty="0">
              <a:sym typeface="Symbol" pitchFamily="18" charset="2"/>
            </a:endParaRPr>
          </a:p>
        </p:txBody>
      </p:sp>
    </p:spTree>
    <p:extLst>
      <p:ext uri="{BB962C8B-B14F-4D97-AF65-F5344CB8AC3E}">
        <p14:creationId xmlns:p14="http://schemas.microsoft.com/office/powerpoint/2010/main" val="589044470"/>
      </p:ext>
    </p:extLst>
  </p:cSld>
  <p:clrMapOvr>
    <a:masterClrMapping/>
  </p:clrMapOvr>
  <mc:AlternateContent xmlns:mc="http://schemas.openxmlformats.org/markup-compatibility/2006" xmlns:p14="http://schemas.microsoft.com/office/powerpoint/2010/main">
    <mc:Choice Requires="p14">
      <p:transition spd="med" p14:dur="700" advTm="69785">
        <p:fade/>
      </p:transition>
    </mc:Choice>
    <mc:Fallback xmlns="">
      <p:transition spd="med" advTm="69785">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Symbol" pitchFamily="18" charset="2"/>
              </a:rPr>
              <a:t>Pseudo Random Permutation</a:t>
            </a:r>
            <a:endParaRPr lang="en-US" dirty="0"/>
          </a:p>
        </p:txBody>
      </p:sp>
      <p:sp>
        <p:nvSpPr>
          <p:cNvPr id="3" name="Content Placeholder 2"/>
          <p:cNvSpPr>
            <a:spLocks noGrp="1"/>
          </p:cNvSpPr>
          <p:nvPr>
            <p:ph idx="1"/>
          </p:nvPr>
        </p:nvSpPr>
        <p:spPr/>
        <p:txBody>
          <a:bodyPr>
            <a:normAutofit/>
          </a:bodyPr>
          <a:lstStyle/>
          <a:p>
            <a:pPr>
              <a:lnSpc>
                <a:spcPct val="120000"/>
              </a:lnSpc>
            </a:pPr>
            <a:r>
              <a:rPr lang="en-US" dirty="0">
                <a:sym typeface="Symbol" pitchFamily="18" charset="2"/>
              </a:rPr>
              <a:t>Pseudo Random Permutation   (</a:t>
            </a:r>
            <a:r>
              <a:rPr lang="en-US" b="1" dirty="0">
                <a:sym typeface="Symbol" pitchFamily="18" charset="2"/>
              </a:rPr>
              <a:t>PRP</a:t>
            </a:r>
            <a:r>
              <a:rPr lang="en-US" dirty="0">
                <a:sym typeface="Symbol" pitchFamily="18" charset="2"/>
              </a:rPr>
              <a:t>)    </a:t>
            </a:r>
            <a:r>
              <a:rPr lang="en-US" sz="2000" dirty="0">
                <a:sym typeface="Symbol" pitchFamily="18" charset="2"/>
              </a:rPr>
              <a:t>defined over (K,X):</a:t>
            </a:r>
          </a:p>
          <a:p>
            <a:pPr>
              <a:lnSpc>
                <a:spcPct val="120000"/>
              </a:lnSpc>
              <a:buFontTx/>
              <a:buNone/>
            </a:pPr>
            <a:r>
              <a:rPr lang="en-US" dirty="0">
                <a:sym typeface="Symbol" pitchFamily="18" charset="2"/>
              </a:rPr>
              <a:t>			E:   </a:t>
            </a:r>
            <a:r>
              <a:rPr lang="en-US" dirty="0"/>
              <a:t>K </a:t>
            </a:r>
            <a:r>
              <a:rPr lang="en-US" dirty="0">
                <a:sym typeface="Symbol" pitchFamily="18" charset="2"/>
              </a:rPr>
              <a:t> X    X     </a:t>
            </a:r>
          </a:p>
          <a:p>
            <a:pPr>
              <a:lnSpc>
                <a:spcPct val="120000"/>
              </a:lnSpc>
              <a:buFontTx/>
              <a:buNone/>
            </a:pPr>
            <a:r>
              <a:rPr lang="en-US" dirty="0">
                <a:sym typeface="Symbol" pitchFamily="18" charset="2"/>
              </a:rPr>
              <a:t>	such that:</a:t>
            </a:r>
            <a:br>
              <a:rPr lang="en-US" dirty="0">
                <a:sym typeface="Symbol" pitchFamily="18" charset="2"/>
              </a:rPr>
            </a:br>
            <a:r>
              <a:rPr lang="en-US" dirty="0">
                <a:sym typeface="Symbol" pitchFamily="18" charset="2"/>
              </a:rPr>
              <a:t>	1. Exists “efficient” </a:t>
            </a:r>
            <a:r>
              <a:rPr lang="en-US" u="sng" dirty="0">
                <a:sym typeface="Symbol" pitchFamily="18" charset="2"/>
              </a:rPr>
              <a:t>deterministic</a:t>
            </a:r>
            <a:r>
              <a:rPr lang="en-US" dirty="0">
                <a:sym typeface="Symbol" pitchFamily="18" charset="2"/>
              </a:rPr>
              <a:t> algorithm to 	evaluate E(</a:t>
            </a:r>
            <a:r>
              <a:rPr lang="en-US" dirty="0" err="1">
                <a:sym typeface="Symbol" pitchFamily="18" charset="2"/>
              </a:rPr>
              <a:t>k,x</a:t>
            </a:r>
            <a:r>
              <a:rPr lang="en-US" dirty="0">
                <a:sym typeface="Symbol" pitchFamily="18" charset="2"/>
              </a:rPr>
              <a:t>)</a:t>
            </a:r>
          </a:p>
          <a:p>
            <a:pPr>
              <a:lnSpc>
                <a:spcPct val="120000"/>
              </a:lnSpc>
              <a:buFontTx/>
              <a:buNone/>
            </a:pPr>
            <a:r>
              <a:rPr lang="en-US" dirty="0">
                <a:sym typeface="Symbol" pitchFamily="18" charset="2"/>
              </a:rPr>
              <a:t>		2. The function E( k,  ) is one-to-one</a:t>
            </a:r>
          </a:p>
          <a:p>
            <a:pPr>
              <a:lnSpc>
                <a:spcPct val="120000"/>
              </a:lnSpc>
              <a:buFontTx/>
              <a:buNone/>
            </a:pPr>
            <a:r>
              <a:rPr lang="en-US" dirty="0">
                <a:sym typeface="Symbol" pitchFamily="18" charset="2"/>
              </a:rPr>
              <a:t>		3. Exists “efficient” inversion algorithm   D(</a:t>
            </a:r>
            <a:r>
              <a:rPr lang="en-US" dirty="0" err="1">
                <a:sym typeface="Symbol" pitchFamily="18" charset="2"/>
              </a:rPr>
              <a:t>k,y</a:t>
            </a:r>
            <a:r>
              <a:rPr lang="en-US" dirty="0">
                <a:sym typeface="Symbol" pitchFamily="18" charset="2"/>
              </a:rPr>
              <a:t>)</a:t>
            </a:r>
          </a:p>
          <a:p>
            <a:endParaRPr lang="en-US" dirty="0"/>
          </a:p>
        </p:txBody>
      </p:sp>
    </p:spTree>
    <p:extLst>
      <p:ext uri="{BB962C8B-B14F-4D97-AF65-F5344CB8AC3E}">
        <p14:creationId xmlns:p14="http://schemas.microsoft.com/office/powerpoint/2010/main" val="3955712975"/>
      </p:ext>
    </p:extLst>
  </p:cSld>
  <p:clrMapOvr>
    <a:masterClrMapping/>
  </p:clrMapOvr>
  <mc:AlternateContent xmlns:mc="http://schemas.openxmlformats.org/markup-compatibility/2006" xmlns:p14="http://schemas.microsoft.com/office/powerpoint/2010/main">
    <mc:Choice Requires="p14">
      <p:transition spd="med" p14:dur="700" advTm="126429">
        <p:fade/>
      </p:transition>
    </mc:Choice>
    <mc:Fallback xmlns="">
      <p:transition spd="med" advTm="126429">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53.7"/>
</p:tagLst>
</file>

<file path=ppt/tags/tag10.xml><?xml version="1.0" encoding="utf-8"?>
<p:tagLst xmlns:a="http://schemas.openxmlformats.org/drawingml/2006/main" xmlns:r="http://schemas.openxmlformats.org/officeDocument/2006/relationships" xmlns:p="http://schemas.openxmlformats.org/presentationml/2006/main">
  <p:tag name="TIMING" val="|26.9|6|11.1|21.4|22"/>
</p:tagLst>
</file>

<file path=ppt/tags/tag11.xml><?xml version="1.0" encoding="utf-8"?>
<p:tagLst xmlns:a="http://schemas.openxmlformats.org/drawingml/2006/main" xmlns:r="http://schemas.openxmlformats.org/officeDocument/2006/relationships" xmlns:p="http://schemas.openxmlformats.org/presentationml/2006/main">
  <p:tag name="TIMING" val="|13|0.8"/>
</p:tagLst>
</file>

<file path=ppt/tags/tag12.xml><?xml version="1.0" encoding="utf-8"?>
<p:tagLst xmlns:a="http://schemas.openxmlformats.org/drawingml/2006/main" xmlns:r="http://schemas.openxmlformats.org/officeDocument/2006/relationships" xmlns:p="http://schemas.openxmlformats.org/presentationml/2006/main">
  <p:tag name="TIMING" val="|8.1|0.6|0.3"/>
</p:tagLst>
</file>

<file path=ppt/tags/tag13.xml><?xml version="1.0" encoding="utf-8"?>
<p:tagLst xmlns:a="http://schemas.openxmlformats.org/drawingml/2006/main" xmlns:r="http://schemas.openxmlformats.org/officeDocument/2006/relationships" xmlns:p="http://schemas.openxmlformats.org/presentationml/2006/main">
  <p:tag name="TIMING" val="|17.2|9.2|0.5|1.5"/>
</p:tagLst>
</file>

<file path=ppt/tags/tag14.xml><?xml version="1.0" encoding="utf-8"?>
<p:tagLst xmlns:a="http://schemas.openxmlformats.org/drawingml/2006/main" xmlns:r="http://schemas.openxmlformats.org/officeDocument/2006/relationships" xmlns:p="http://schemas.openxmlformats.org/presentationml/2006/main">
  <p:tag name="TIMING" val="|10.4|0.3"/>
</p:tagLst>
</file>

<file path=ppt/tags/tag15.xml><?xml version="1.0" encoding="utf-8"?>
<p:tagLst xmlns:a="http://schemas.openxmlformats.org/drawingml/2006/main" xmlns:r="http://schemas.openxmlformats.org/officeDocument/2006/relationships" xmlns:p="http://schemas.openxmlformats.org/presentationml/2006/main">
  <p:tag name="TIMING" val="|5.9|0.8"/>
</p:tagLst>
</file>

<file path=ppt/tags/tag16.xml><?xml version="1.0" encoding="utf-8"?>
<p:tagLst xmlns:a="http://schemas.openxmlformats.org/drawingml/2006/main" xmlns:r="http://schemas.openxmlformats.org/officeDocument/2006/relationships" xmlns:p="http://schemas.openxmlformats.org/presentationml/2006/main">
  <p:tag name="TIMING" val="|52.8|0.5|0.8"/>
</p:tagLst>
</file>

<file path=ppt/tags/tag17.xml><?xml version="1.0" encoding="utf-8"?>
<p:tagLst xmlns:a="http://schemas.openxmlformats.org/drawingml/2006/main" xmlns:r="http://schemas.openxmlformats.org/officeDocument/2006/relationships" xmlns:p="http://schemas.openxmlformats.org/presentationml/2006/main">
  <p:tag name="TIMING" val="|45.1|6.1|2.8"/>
</p:tagLst>
</file>

<file path=ppt/tags/tag18.xml><?xml version="1.0" encoding="utf-8"?>
<p:tagLst xmlns:a="http://schemas.openxmlformats.org/drawingml/2006/main" xmlns:r="http://schemas.openxmlformats.org/officeDocument/2006/relationships" xmlns:p="http://schemas.openxmlformats.org/presentationml/2006/main">
  <p:tag name="TIMING" val="|1.5|0.5|26"/>
</p:tagLst>
</file>

<file path=ppt/tags/tag19.xml><?xml version="1.0" encoding="utf-8"?>
<p:tagLst xmlns:a="http://schemas.openxmlformats.org/drawingml/2006/main" xmlns:r="http://schemas.openxmlformats.org/officeDocument/2006/relationships" xmlns:p="http://schemas.openxmlformats.org/presentationml/2006/main">
  <p:tag name="TIMING" val="|25.8|34.2|6.6"/>
</p:tagLst>
</file>

<file path=ppt/tags/tag2.xml><?xml version="1.0" encoding="utf-8"?>
<p:tagLst xmlns:a="http://schemas.openxmlformats.org/drawingml/2006/main" xmlns:r="http://schemas.openxmlformats.org/officeDocument/2006/relationships" xmlns:p="http://schemas.openxmlformats.org/presentationml/2006/main">
  <p:tag name="TIMING" val="|25|1.5"/>
</p:tagLst>
</file>

<file path=ppt/tags/tag20.xml><?xml version="1.0" encoding="utf-8"?>
<p:tagLst xmlns:a="http://schemas.openxmlformats.org/drawingml/2006/main" xmlns:r="http://schemas.openxmlformats.org/officeDocument/2006/relationships" xmlns:p="http://schemas.openxmlformats.org/presentationml/2006/main">
  <p:tag name="TIMING" val="|30.8|0.7|19.8"/>
</p:tagLst>
</file>

<file path=ppt/tags/tag21.xml><?xml version="1.0" encoding="utf-8"?>
<p:tagLst xmlns:a="http://schemas.openxmlformats.org/drawingml/2006/main" xmlns:r="http://schemas.openxmlformats.org/officeDocument/2006/relationships" xmlns:p="http://schemas.openxmlformats.org/presentationml/2006/main">
  <p:tag name="TIMING" val="|13.8|25.4|2.2|29|0.5|16.8|1"/>
</p:tagLst>
</file>

<file path=ppt/tags/tag3.xml><?xml version="1.0" encoding="utf-8"?>
<p:tagLst xmlns:a="http://schemas.openxmlformats.org/drawingml/2006/main" xmlns:r="http://schemas.openxmlformats.org/officeDocument/2006/relationships" xmlns:p="http://schemas.openxmlformats.org/presentationml/2006/main">
  <p:tag name="TIMING" val="|5.8|2.9"/>
</p:tagLst>
</file>

<file path=ppt/tags/tag4.xml><?xml version="1.0" encoding="utf-8"?>
<p:tagLst xmlns:a="http://schemas.openxmlformats.org/drawingml/2006/main" xmlns:r="http://schemas.openxmlformats.org/officeDocument/2006/relationships" xmlns:p="http://schemas.openxmlformats.org/presentationml/2006/main">
  <p:tag name="TIMING" val="|11.1|2"/>
</p:tagLst>
</file>

<file path=ppt/tags/tag5.xml><?xml version="1.0" encoding="utf-8"?>
<p:tagLst xmlns:a="http://schemas.openxmlformats.org/drawingml/2006/main" xmlns:r="http://schemas.openxmlformats.org/officeDocument/2006/relationships" xmlns:p="http://schemas.openxmlformats.org/presentationml/2006/main">
  <p:tag name="TIMING" val="|60.8|36.8"/>
</p:tagLst>
</file>

<file path=ppt/tags/tag6.xml><?xml version="1.0" encoding="utf-8"?>
<p:tagLst xmlns:a="http://schemas.openxmlformats.org/drawingml/2006/main" xmlns:r="http://schemas.openxmlformats.org/officeDocument/2006/relationships" xmlns:p="http://schemas.openxmlformats.org/presentationml/2006/main">
  <p:tag name="TIMING" val="|10.2|1.1"/>
</p:tagLst>
</file>

<file path=ppt/tags/tag7.xml><?xml version="1.0" encoding="utf-8"?>
<p:tagLst xmlns:a="http://schemas.openxmlformats.org/drawingml/2006/main" xmlns:r="http://schemas.openxmlformats.org/officeDocument/2006/relationships" xmlns:p="http://schemas.openxmlformats.org/presentationml/2006/main">
  <p:tag name="TIMING" val="|1.7"/>
</p:tagLst>
</file>

<file path=ppt/tags/tag8.xml><?xml version="1.0" encoding="utf-8"?>
<p:tagLst xmlns:a="http://schemas.openxmlformats.org/drawingml/2006/main" xmlns:r="http://schemas.openxmlformats.org/officeDocument/2006/relationships" xmlns:p="http://schemas.openxmlformats.org/presentationml/2006/main">
  <p:tag name="TIMING" val="|55.4|28.1"/>
</p:tagLst>
</file>

<file path=ppt/tags/tag9.xml><?xml version="1.0" encoding="utf-8"?>
<p:tagLst xmlns:a="http://schemas.openxmlformats.org/drawingml/2006/main" xmlns:r="http://schemas.openxmlformats.org/officeDocument/2006/relationships" xmlns:p="http://schemas.openxmlformats.org/presentationml/2006/main">
  <p:tag name="TIMING" val="|11.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undry">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B2794430D4944468601243A50C7D394" ma:contentTypeVersion="5" ma:contentTypeDescription="Create a new document." ma:contentTypeScope="" ma:versionID="227407c637438b5f9a768773b45abb09">
  <xsd:schema xmlns:xsd="http://www.w3.org/2001/XMLSchema" xmlns:xs="http://www.w3.org/2001/XMLSchema" xmlns:p="http://schemas.microsoft.com/office/2006/metadata/properties" xmlns:ns3="2da5cee8-649a-4456-aae0-3e9a87c176ca" xmlns:ns4="f8cdffd2-3539-4372-8737-58477436634c" targetNamespace="http://schemas.microsoft.com/office/2006/metadata/properties" ma:root="true" ma:fieldsID="52ee69312be48055549c678622bdf319" ns3:_="" ns4:_="">
    <xsd:import namespace="2da5cee8-649a-4456-aae0-3e9a87c176ca"/>
    <xsd:import namespace="f8cdffd2-3539-4372-8737-58477436634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a5cee8-649a-4456-aae0-3e9a87c176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8cdffd2-3539-4372-8737-58477436634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47FF58-D065-4625-928A-DF60B5D0F46B}">
  <ds:schemaRefs>
    <ds:schemaRef ds:uri="http://schemas.microsoft.com/sharepoint/v3/contenttype/forms"/>
  </ds:schemaRefs>
</ds:datastoreItem>
</file>

<file path=customXml/itemProps2.xml><?xml version="1.0" encoding="utf-8"?>
<ds:datastoreItem xmlns:ds="http://schemas.openxmlformats.org/officeDocument/2006/customXml" ds:itemID="{7815BCB2-B71B-491B-B561-9ADB665DD84C}">
  <ds:schemaRefs>
    <ds:schemaRef ds:uri="2da5cee8-649a-4456-aae0-3e9a87c176ca"/>
    <ds:schemaRef ds:uri="http://purl.org/dc/elements/1.1/"/>
    <ds:schemaRef ds:uri="http://schemas.microsoft.com/office/2006/metadata/properties"/>
    <ds:schemaRef ds:uri="f8cdffd2-3539-4372-8737-58477436634c"/>
    <ds:schemaRef ds:uri="http://schemas.microsoft.com/office/2006/documentManagement/types"/>
    <ds:schemaRef ds:uri="http://purl.org/dc/term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10028B9-A4D4-40EC-A4AE-F59318BB1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a5cee8-649a-4456-aae0-3e9a87c176ca"/>
    <ds:schemaRef ds:uri="f8cdffd2-3539-4372-8737-5847743663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7399</TotalTime>
  <Words>4985</Words>
  <Application>Microsoft Office PowerPoint</Application>
  <PresentationFormat>On-screen Show (4:3)</PresentationFormat>
  <Paragraphs>861</Paragraphs>
  <Slides>62</Slides>
  <Notes>39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Castellar</vt:lpstr>
      <vt:lpstr>Curlz MT</vt:lpstr>
      <vt:lpstr>Rockwell</vt:lpstr>
      <vt:lpstr>Arial</vt:lpstr>
      <vt:lpstr>Calibri</vt:lpstr>
      <vt:lpstr>Courier New</vt:lpstr>
      <vt:lpstr>Symbol</vt:lpstr>
      <vt:lpstr>Tahoma</vt:lpstr>
      <vt:lpstr>Times New Roman</vt:lpstr>
      <vt:lpstr>Wingdings</vt:lpstr>
      <vt:lpstr>Office Theme</vt:lpstr>
      <vt:lpstr>CSE 433S: Introduction to Computer Security</vt:lpstr>
      <vt:lpstr>Previously in CSE 433  – Classic and Stream Cipher</vt:lpstr>
      <vt:lpstr>Quiz Questions</vt:lpstr>
      <vt:lpstr>Block ciphers:  crypto work horse</vt:lpstr>
      <vt:lpstr>Block Ciphers Built by Iteration</vt:lpstr>
      <vt:lpstr>Performance: Crypto++  5.6.0      [ Wei Dai ]</vt:lpstr>
      <vt:lpstr>When and how do we use block ciphers? And how to use it correctly.</vt:lpstr>
      <vt:lpstr>Pseudo Random Function</vt:lpstr>
      <vt:lpstr>Pseudo Random Permutation</vt:lpstr>
      <vt:lpstr>Running example</vt:lpstr>
      <vt:lpstr>Secure PRFs – Why block ciphers are secure</vt:lpstr>
      <vt:lpstr>Secure PRFs</vt:lpstr>
      <vt:lpstr>Secure PRPs  - secure block cipher</vt:lpstr>
      <vt:lpstr>PowerPoint Presentation</vt:lpstr>
      <vt:lpstr>An easy application:   PRF ⇒ PRG</vt:lpstr>
      <vt:lpstr>Block Cipher – Design Principles </vt:lpstr>
      <vt:lpstr>General Design Principles </vt:lpstr>
      <vt:lpstr>The Data Encryption Standard (DES)</vt:lpstr>
      <vt:lpstr>DES:  core idea – Feistel Network</vt:lpstr>
      <vt:lpstr>PowerPoint Presentation</vt:lpstr>
      <vt:lpstr>Decryption circuit</vt:lpstr>
      <vt:lpstr>PowerPoint Presentation</vt:lpstr>
      <vt:lpstr>DES:    16 round Feistel network</vt:lpstr>
      <vt:lpstr>The function    F(ki, x)</vt:lpstr>
      <vt:lpstr>The S-boxes</vt:lpstr>
      <vt:lpstr>Example:  a bad S-box choice</vt:lpstr>
      <vt:lpstr>Choosing the S-boxes and P-box</vt:lpstr>
      <vt:lpstr>DES challenge</vt:lpstr>
      <vt:lpstr>Strengthening DES against ex. search</vt:lpstr>
      <vt:lpstr>The AES process</vt:lpstr>
      <vt:lpstr>AES is a Subs-Perm network (not Feistel)</vt:lpstr>
      <vt:lpstr>AES-128 schematic</vt:lpstr>
      <vt:lpstr>The round function</vt:lpstr>
      <vt:lpstr>Code size/performance tradeoff</vt:lpstr>
      <vt:lpstr>AES in hardware</vt:lpstr>
      <vt:lpstr>Attacks</vt:lpstr>
      <vt:lpstr>Summary</vt:lpstr>
      <vt:lpstr>Block Cipher - Modes of Operation</vt:lpstr>
      <vt:lpstr>How do we encrypt very long messages, using AES and DES?</vt:lpstr>
      <vt:lpstr>PowerPoint Presentation</vt:lpstr>
      <vt:lpstr>Using PRPs and PRFs</vt:lpstr>
      <vt:lpstr>Semantic Security Model for one time key (one-time key)</vt:lpstr>
      <vt:lpstr>Incorrect use of a PRP</vt:lpstr>
      <vt:lpstr>Is it secure ?</vt:lpstr>
      <vt:lpstr>ECB is not Semantically Secure</vt:lpstr>
      <vt:lpstr>Semantic Security for many-time key</vt:lpstr>
      <vt:lpstr>Semantic Security for many-time key    (CPA security)</vt:lpstr>
      <vt:lpstr>Ciphers insecure under CPA</vt:lpstr>
      <vt:lpstr>Ciphers insecure under CPA</vt:lpstr>
      <vt:lpstr>Solution 1:   randomized encryption</vt:lpstr>
      <vt:lpstr>Solution 2:  nonce-based Encryption</vt:lpstr>
      <vt:lpstr>CPA security for nonce-based encryption</vt:lpstr>
      <vt:lpstr>PowerPoint Presentation</vt:lpstr>
      <vt:lpstr>Construction 1:   CBC with random IV</vt:lpstr>
      <vt:lpstr>Decryption circuit</vt:lpstr>
      <vt:lpstr>Warning:   an attack on CBC with rand. IV</vt:lpstr>
      <vt:lpstr>An example Crypto API    (OpenSSL)</vt:lpstr>
      <vt:lpstr>Couter Mode Summary</vt:lpstr>
      <vt:lpstr>Comparison:  CTR vs. CBC</vt:lpstr>
      <vt:lpstr>CFB Mode</vt:lpstr>
      <vt:lpstr>OFB</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default</dc:creator>
  <cp:lastModifiedBy>Zhang, Ning</cp:lastModifiedBy>
  <cp:revision>255</cp:revision>
  <dcterms:created xsi:type="dcterms:W3CDTF">2013-07-09T17:46:55Z</dcterms:created>
  <dcterms:modified xsi:type="dcterms:W3CDTF">2024-09-16T19:38:50Z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0x0101008B2794430D4944468601243A50C7D394</vt:lpwstr>
  </property>
</Properties>
</file>