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4" r:id="rId3"/>
    <p:sldMasterId id="2147483726" r:id="rId4"/>
  </p:sldMasterIdLst>
  <p:notesMasterIdLst>
    <p:notesMasterId r:id="rId6"/>
  </p:notesMasterIdLst>
  <p:sldIdLst>
    <p:sldId id="256" r:id="rId5"/>
    <p:sldId id="257" r:id="rId7"/>
    <p:sldId id="258" r:id="rId8"/>
    <p:sldId id="293" r:id="rId9"/>
    <p:sldId id="309" r:id="rId10"/>
    <p:sldId id="311" r:id="rId11"/>
    <p:sldId id="315" r:id="rId12"/>
    <p:sldId id="289" r:id="rId13"/>
    <p:sldId id="290" r:id="rId14"/>
    <p:sldId id="291" r:id="rId15"/>
    <p:sldId id="292" r:id="rId16"/>
    <p:sldId id="268" r:id="rId17"/>
    <p:sldId id="316" r:id="rId18"/>
    <p:sldId id="294" r:id="rId19"/>
    <p:sldId id="295" r:id="rId20"/>
    <p:sldId id="272" r:id="rId21"/>
    <p:sldId id="259" r:id="rId22"/>
    <p:sldId id="261" r:id="rId23"/>
    <p:sldId id="266" r:id="rId24"/>
    <p:sldId id="286" r:id="rId25"/>
    <p:sldId id="287" r:id="rId26"/>
    <p:sldId id="288" r:id="rId27"/>
    <p:sldId id="317" r:id="rId28"/>
    <p:sldId id="284" r:id="rId29"/>
    <p:sldId id="280"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8BC"/>
    <a:srgbClr val="222A35"/>
    <a:srgbClr val="F2F2F4"/>
    <a:srgbClr val="E9EBF5"/>
    <a:srgbClr val="6065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790" autoAdjust="0"/>
  </p:normalViewPr>
  <p:slideViewPr>
    <p:cSldViewPr snapToGrid="0" showGuides="1">
      <p:cViewPr varScale="1">
        <p:scale>
          <a:sx n="57" d="100"/>
          <a:sy n="57" d="100"/>
        </p:scale>
        <p:origin x="116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gs" Target="tags/tag3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E5EA6-A224-489B-B128-5FC4D9D144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3C8F7-6362-4071-917B-283A1BAC63D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Those code is a simple example of a Jinja2 template that contains conditional statements. </a:t>
            </a:r>
            <a:r>
              <a:rPr lang="en-US" altLang="zh-CN" dirty="0"/>
              <a:t>In Jinja2, we can use wrap code blocks and use add comments. This makes it possible to create multi-line blocks of code, for example: ‘{%%}’’{# #}’. </a:t>
            </a:r>
            <a:r>
              <a:rPr lang="en-US" altLang="zh-CN" sz="1200" b="0" i="0" kern="1200" dirty="0">
                <a:solidFill>
                  <a:schemeClr val="tx1"/>
                </a:solidFill>
                <a:effectLst/>
                <a:latin typeface="+mn-lt"/>
                <a:ea typeface="+mn-ea"/>
                <a:cs typeface="+mn-cs"/>
              </a:rPr>
              <a:t>In Jinja2 templates, such a syntax allows us to create more complex template structures, and you can insert variables, logic, and control structures as needed. Multi-line code blocks play an important role in Jinja2 templates. They enable developers to include more complex logic and structure in templates. </a:t>
            </a:r>
            <a:endParaRPr lang="zh-CN" altLang="en-US" dirty="0"/>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Filters in Jinja2 are used to transform or manipulate variables.  They can be applied to variables in templates to  modify how they are displayed.  In this code example, the </a:t>
            </a:r>
            <a:r>
              <a:rPr lang="en-US" altLang="zh-CN" sz="1200" b="0" i="0" kern="1200" dirty="0" err="1">
                <a:solidFill>
                  <a:schemeClr val="tx1"/>
                </a:solidFill>
                <a:effectLst/>
                <a:latin typeface="+mn-lt"/>
                <a:ea typeface="+mn-ea"/>
                <a:cs typeface="+mn-cs"/>
              </a:rPr>
              <a:t>render_template</a:t>
            </a:r>
            <a:r>
              <a:rPr lang="en-US" altLang="zh-CN" sz="1200" b="0" i="0" kern="1200" dirty="0">
                <a:solidFill>
                  <a:schemeClr val="tx1"/>
                </a:solidFill>
                <a:effectLst/>
                <a:latin typeface="+mn-lt"/>
                <a:ea typeface="+mn-ea"/>
                <a:cs typeface="+mn-cs"/>
              </a:rPr>
              <a:t> function is used to render the template.html template, In this code example, the </a:t>
            </a:r>
            <a:r>
              <a:rPr lang="en-US" altLang="zh-CN" sz="1200" b="0" i="0" kern="1200" dirty="0" err="1">
                <a:solidFill>
                  <a:schemeClr val="tx1"/>
                </a:solidFill>
                <a:effectLst/>
                <a:latin typeface="+mn-lt"/>
                <a:ea typeface="+mn-ea"/>
                <a:cs typeface="+mn-cs"/>
              </a:rPr>
              <a:t>render_template</a:t>
            </a:r>
            <a:r>
              <a:rPr lang="en-US" altLang="zh-CN" sz="1200" b="0" i="0" kern="1200">
                <a:solidFill>
                  <a:schemeClr val="tx1"/>
                </a:solidFill>
                <a:effectLst/>
                <a:latin typeface="+mn-lt"/>
                <a:ea typeface="+mn-ea"/>
                <a:cs typeface="+mn-cs"/>
              </a:rPr>
              <a:t> function is used to render the template.html template, passing in some variables.</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a:t>So here we use a simple login and register page to introduce the basic steps to use Flask-SQLAlchemy. First, we need to import the necessary modules: import Flask, SQLAlchemy, and related modules.</a:t>
            </a:r>
            <a:endParaRPr lang="en-US" altLang="zh-CN"/>
          </a:p>
          <a:p>
            <a:pPr algn="just"/>
            <a:r>
              <a:rPr lang="en-US" altLang="zh-CN"/>
              <a:t> Then we need to create flask application and set up some configuration:</a:t>
            </a:r>
            <a:endParaRPr lang="en-US" altLang="zh-CN"/>
          </a:p>
          <a:p>
            <a:pPr algn="just"/>
            <a:r>
              <a:rPr lang="en-US" altLang="zh-CN"/>
              <a:t> </a:t>
            </a:r>
            <a:r>
              <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rPr>
              <a:t>- Set the application's  SECRET_KEY, it is used for encrypting session data to insure security.</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rPr>
              <a:t>- we use SQLALCHEMY_DATABASE_URI to specify the path to the SQLite database file.</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rPr>
              <a:t>- create a SQLAlchemy instance and associate it with the flask application to handle database operations.</a:t>
            </a:r>
            <a:endPar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endParaRPr>
          </a:p>
          <a:p>
            <a:pPr algn="just"/>
            <a:endPar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endParaRPr>
          </a:p>
          <a:p>
            <a:pPr algn="just"/>
            <a:r>
              <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rPr>
              <a:t>After that we define user data model:</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800" kern="100">
                <a:effectLst/>
                <a:latin typeface="等线" panose="02010600030101010101" charset="-122"/>
                <a:ea typeface="等线" panose="02010600030101010101" charset="-122"/>
                <a:cs typeface="Times New Roman" panose="02020603050405020304" pitchFamily="18" charset="0"/>
              </a:rPr>
              <a:t> We use db.Model to create a User data model for mapping to the User table in the database</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algn="just"/>
            <a:endParaRPr lang="zh-CN" altLang="zh-CN" sz="1800" kern="100">
              <a:effectLst/>
              <a:latin typeface="等线" panose="02010600030101010101" charset="-122"/>
              <a:ea typeface="等线" panose="02010600030101010101" charset="-122"/>
              <a:cs typeface="Times New Roman" panose="02020603050405020304" pitchFamily="18" charset="0"/>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This route used to handle the user registration, it checks if the username already exist in the database when a POST request is made. If the username do not exist, a new user is created with the provided username and password.</a:t>
            </a:r>
            <a:endParaRPr lang="en-US" altLang="zh-CN"/>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a:effectLst/>
                <a:latin typeface="等线" panose="02010600030101010101" charset="-122"/>
                <a:ea typeface="等线" panose="02010600030101010101" charset="-122"/>
                <a:cs typeface="Times New Roman" panose="02020603050405020304" pitchFamily="18" charset="0"/>
              </a:rPr>
              <a:t>input the username and password and click register, a new user will be created.</a:t>
            </a:r>
            <a:endParaRPr lang="zh-CN" altLang="zh-CN" sz="1800" kern="100">
              <a:effectLst/>
              <a:latin typeface="等线" panose="02010600030101010101" charset="-122"/>
              <a:ea typeface="等线" panose="02010600030101010101" charset="-122"/>
              <a:cs typeface="Times New Roman" panose="02020603050405020304" pitchFamily="18" charset="0"/>
            </a:endParaRPr>
          </a:p>
          <a:p>
            <a:endParaRPr lang="en-US" altLang="zh-CN"/>
          </a:p>
          <a:p>
            <a:endParaRPr lang="en-US" altLang="zh-CN"/>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a:effectLst/>
                <a:latin typeface="等线" panose="02010600030101010101" charset="-122"/>
                <a:ea typeface="等线" panose="02010600030101010101" charset="-122"/>
                <a:cs typeface="Times New Roman" panose="02020603050405020304" pitchFamily="18" charset="0"/>
              </a:rPr>
              <a:t>It is the mian route of the application, user can accessed this page when navigate to the root URL("/"). It checks whether the user is logged in by verifying the existence of the 'username' in the session.If logged in, it retrieves all users from the database and displays a list of user IDs and usernames. It also provides two links: "Delete User" and "Update User Password."</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a:effectLst/>
                <a:latin typeface="等线" panose="02010600030101010101" charset="-122"/>
                <a:ea typeface="等线" panose="02010600030101010101" charset="-122"/>
                <a:cs typeface="Times New Roman" panose="02020603050405020304" pitchFamily="18" charset="0"/>
              </a:rPr>
              <a:t>when successful login,you can see all the user in the page</a:t>
            </a:r>
            <a:endParaRPr lang="zh-CN" altLang="zh-CN" sz="1800" kern="100">
              <a:effectLst/>
              <a:latin typeface="等线" panose="02010600030101010101" charset="-122"/>
              <a:ea typeface="等线" panose="02010600030101010101" charset="-122"/>
              <a:cs typeface="Times New Roman" panose="02020603050405020304" pitchFamily="18" charset="0"/>
            </a:endParaRPr>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a:effectLst/>
                <a:latin typeface="等线" panose="02010600030101010101" charset="-122"/>
                <a:ea typeface="等线" panose="02010600030101010101" charset="-122"/>
                <a:cs typeface="Times New Roman" panose="02020603050405020304" pitchFamily="18" charset="0"/>
              </a:rPr>
              <a:t>This route allows users to delete other users.If a POST request is made , it will delete a user based on the provided username.It checks if the user exists, deletes the user's record from the database, and commits the change. Then a success or failure message is displayed.</a:t>
            </a:r>
            <a:endParaRPr lang="zh-CN" altLang="zh-CN" sz="1800" kern="100">
              <a:effectLst/>
              <a:latin typeface="等线" panose="02010600030101010101" charset="-122"/>
              <a:ea typeface="等线" panose="02010600030101010101" charset="-122"/>
              <a:cs typeface="Times New Roman" panose="02020603050405020304" pitchFamily="18" charset="0"/>
            </a:endParaRPr>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a:effectLst/>
                <a:latin typeface="等线" panose="02010600030101010101" charset="-122"/>
                <a:ea typeface="等线" panose="02010600030101010101" charset="-122"/>
                <a:cs typeface="Times New Roman" panose="02020603050405020304" pitchFamily="18" charset="0"/>
              </a:rPr>
              <a:t>This route allows users to change their password.If a POST request is made, it checks if the user is logged in. It verifies the old password, checks if the new password and confirmation match, and updates the password if everything is valid.</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a:effectLst/>
                <a:latin typeface="等线" panose="02010600030101010101" charset="-122"/>
                <a:ea typeface="等线" panose="02010600030101010101" charset="-122"/>
                <a:cs typeface="Times New Roman" panose="02020603050405020304" pitchFamily="18" charset="0"/>
              </a:rPr>
              <a:t> </a:t>
            </a:r>
            <a:endParaRPr lang="zh-CN" altLang="zh-CN" sz="1800" kern="100">
              <a:effectLst/>
              <a:latin typeface="等线" panose="02010600030101010101" charset="-122"/>
              <a:ea typeface="等线" panose="02010600030101010101" charset="-122"/>
              <a:cs typeface="Times New Roman" panose="02020603050405020304" pitchFamily="18" charset="0"/>
            </a:endParaRPr>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creator of the Flask web framework for Python</a:t>
            </a:r>
            <a:endParaRPr lang="zh-CN" altLang="en-US"/>
          </a:p>
          <a:p>
            <a:endParaRPr lang="zh-CN" altLang="en-US"/>
          </a:p>
          <a:p>
            <a:r>
              <a:rPr lang="zh-CN" altLang="en-US"/>
              <a:t>In the first time, Flask is just a joke from Armin in April fools’day. He just simply packaged existing tools, like werkzeug and jinja and upload them online. </a:t>
            </a:r>
            <a:endParaRPr lang="zh-CN" altLang="en-US"/>
          </a:p>
          <a:p>
            <a:r>
              <a:rPr lang="zh-CN" altLang="en-US"/>
              <a:t>werkzeug is a packages including the funtions such as request, response or cookie， which we need in web development. </a:t>
            </a:r>
            <a:endParaRPr lang="zh-CN" altLang="en-US"/>
          </a:p>
          <a:p>
            <a:r>
              <a:rPr lang="zh-CN" altLang="en-US"/>
              <a:t>And jinja is a system for template. We have some data, how can we show them to users, jinja will help us build such a structure.</a:t>
            </a:r>
            <a:endParaRPr lang="zh-CN" altLang="en-US"/>
          </a:p>
          <a:p>
            <a:r>
              <a:rPr lang="zh-CN" altLang="en-US"/>
              <a:t>What make Armin suprised is many people like the package he uploaded. So he chose to make it become a real web framework. And that is flask.</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Compared with another famous python framework: Django, flask is small, and it is like a core with basic funtions. If you need any other functions, install the packages, for example, if you need something about database,  install flask-SQLalchemy, or if you want to build a something for administrators, flask-admin can help you. Flask will be extended again and again with the development of project.  It’s so flexible, That’s the advantage of flask. Also, it’s the disadvantage of flask. Yes, we can add the packages we like, But we don't know if these packages can work together or if they will conflict with each other. No one help us test it in advance. This is the reason why flask is not suitable for developing a epic website.</a:t>
            </a:r>
            <a:endParaRPr lang="en-US" altLang="zh-CN"/>
          </a:p>
          <a:p>
            <a:r>
              <a:rPr lang="en-US" altLang="zh-CN"/>
              <a:t> </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Flask is open source, So more people can help the development of flask, also, You can get more help in the community.</a:t>
            </a:r>
            <a:endParaRPr lang="en-US" altLang="zh-CN"/>
          </a:p>
          <a:p>
            <a:r>
              <a:rPr lang="en-US" altLang="zh-CN"/>
              <a:t>It’s easy use and friendly to the beginner. it’s lightweight, it doesn't have many conplex rules for people who start to learn it.  Also, with the help of virtual environment of python, it't not so hard for us to build the environment.</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Companies using Flask</a:t>
            </a:r>
            <a:endParaRPr lang="en-US" altLang="zh-CN"/>
          </a:p>
          <a:p>
            <a:r>
              <a:rPr lang="en-US" altLang="zh-CN"/>
              <a:t>Samsung: They use Flask to provide their customers with a seamless UI for easy access to information about their products.</a:t>
            </a:r>
            <a:br>
              <a:rPr lang="en-US" altLang="zh-CN"/>
            </a:br>
            <a:r>
              <a:rPr lang="en-US" altLang="zh-CN"/>
              <a:t>Netflix: They use Flask within their source code for an easy-to-access API that handles large amounts of data and traffic.</a:t>
            </a:r>
            <a:endParaRPr lang="en-US" altLang="zh-CN"/>
          </a:p>
          <a:p>
            <a:r>
              <a:rPr lang="en-US" altLang="zh-CN"/>
              <a:t>Uber: It uses Flask for its rideshare Marketplace to facilitate dynamic pricing, intelligent matching of highly-rated drivers with highly-rated passengers, and smart supply positioning.</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6" Type="http://schemas.openxmlformats.org/officeDocument/2006/relationships/theme" Target="../theme/theme1.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2" Type="http://schemas.openxmlformats.org/officeDocument/2006/relationships/theme" Target="../theme/theme2.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4"/>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75949-38C2-4FB6-9AC6-56FEC4A055D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60FBD-D2E8-4388-AECC-22416F502A9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Lst>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4"/>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6.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3" Type="http://schemas.openxmlformats.org/officeDocument/2006/relationships/notesSlide" Target="../notesSlides/notesSlide10.xml"/><Relationship Id="rId12" Type="http://schemas.openxmlformats.org/officeDocument/2006/relationships/slideLayout" Target="../slideLayouts/slideLayout67.xml"/><Relationship Id="rId11" Type="http://schemas.openxmlformats.org/officeDocument/2006/relationships/tags" Target="../tags/tag28.xml"/><Relationship Id="rId10" Type="http://schemas.openxmlformats.org/officeDocument/2006/relationships/image" Target="../media/image5.png"/><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67.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6.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6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6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67.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6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7.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7.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67.xml"/><Relationship Id="rId7" Type="http://schemas.openxmlformats.org/officeDocument/2006/relationships/image" Target="../media/image27.png"/><Relationship Id="rId6" Type="http://schemas.openxmlformats.org/officeDocument/2006/relationships/hyperlink" Target="https://www.guru99.com/mvc-tutorial.html" TargetMode="External"/><Relationship Id="rId5" Type="http://schemas.openxmlformats.org/officeDocument/2006/relationships/hyperlink" Target="https://www.geeksforgeeks.org/templating-with-jinja2-in-flask/" TargetMode="External"/><Relationship Id="rId4" Type="http://schemas.openxmlformats.org/officeDocument/2006/relationships/hyperlink" Target="https://blog.miguelgrinberg.com/post/the-flask-mega-tutorial-part-iv-database" TargetMode="External"/><Relationship Id="rId3" Type="http://schemas.openxmlformats.org/officeDocument/2006/relationships/hyperlink" Target="https://flask-sqlalchemy.palletsprojects.com/en/3.1.x/" TargetMode="External"/><Relationship Id="rId2" Type="http://schemas.openxmlformats.org/officeDocument/2006/relationships/hyperlink" Target="https://en.wikipedia.org/wiki/Flask_(web_framework)" TargetMode="External"/><Relationship Id="rId1" Type="http://schemas.openxmlformats.org/officeDocument/2006/relationships/hyperlink" Target="https://flask.palletsprojects.com/en/3.0.x/"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6.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7.xml"/><Relationship Id="rId2" Type="http://schemas.openxmlformats.org/officeDocument/2006/relationships/image" Target="../media/image2.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5" Type="http://schemas.openxmlformats.org/officeDocument/2006/relationships/notesSlide" Target="../notesSlides/notesSlide9.xml"/><Relationship Id="rId14" Type="http://schemas.openxmlformats.org/officeDocument/2006/relationships/slideLayout" Target="../slideLayouts/slideLayout67.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image" Target="../media/image4.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620298"/>
            <a:ext cx="12192000" cy="1237702"/>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4" name="文本框 13"/>
          <p:cNvSpPr txBox="1"/>
          <p:nvPr/>
        </p:nvSpPr>
        <p:spPr>
          <a:xfrm>
            <a:off x="1833716" y="2392428"/>
            <a:ext cx="85245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8000">
                <a:solidFill>
                  <a:srgbClr val="222A35"/>
                </a:solidFill>
                <a:latin typeface="字魂59号-创粗黑" panose="00000500000000000000" pitchFamily="2" charset="-122"/>
                <a:ea typeface="字魂59号-创粗黑" panose="00000500000000000000" pitchFamily="2" charset="-122"/>
                <a:sym typeface="Arial" panose="020B0604020202020204"/>
              </a:rPr>
              <a:t>    FLASK</a:t>
            </a:r>
            <a:endParaRPr kumimoji="0" lang="zh-CN" altLang="en-US" sz="8000" i="0" u="none" strike="noStrike" kern="1200" cap="none" spc="0" normalizeH="0" baseline="0" noProof="0" dirty="0">
              <a:ln>
                <a:noFill/>
              </a:ln>
              <a:solidFill>
                <a:srgbClr val="222A35"/>
              </a:solidFill>
              <a:effectLst/>
              <a:uLnTx/>
              <a:uFillTx/>
              <a:latin typeface="字魂59号-创粗黑" panose="00000500000000000000" pitchFamily="2" charset="-122"/>
              <a:ea typeface="字魂59号-创粗黑" panose="00000500000000000000" pitchFamily="2" charset="-122"/>
              <a:sym typeface="Arial" panose="020B0604020202020204"/>
            </a:endParaRPr>
          </a:p>
        </p:txBody>
      </p:sp>
      <p:sp>
        <p:nvSpPr>
          <p:cNvPr id="23" name="椭圆 22"/>
          <p:cNvSpPr/>
          <p:nvPr/>
        </p:nvSpPr>
        <p:spPr bwMode="auto">
          <a:xfrm>
            <a:off x="3677920" y="709978"/>
            <a:ext cx="4836160" cy="4836160"/>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nvGrpSpPr>
          <p:cNvPr id="29" name="组合 28"/>
          <p:cNvGrpSpPr/>
          <p:nvPr/>
        </p:nvGrpSpPr>
        <p:grpSpPr>
          <a:xfrm>
            <a:off x="1265499" y="-1702443"/>
            <a:ext cx="9661002" cy="9661002"/>
            <a:chOff x="1265499" y="-1702443"/>
            <a:chExt cx="9661002" cy="9661002"/>
          </a:xfrm>
        </p:grpSpPr>
        <p:sp>
          <p:nvSpPr>
            <p:cNvPr id="24" name="椭圆 23"/>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25" name="椭圆 24"/>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
        <p:nvSpPr>
          <p:cNvPr id="27" name="圆角矩形 26"/>
          <p:cNvSpPr/>
          <p:nvPr/>
        </p:nvSpPr>
        <p:spPr>
          <a:xfrm>
            <a:off x="5289550" y="3853398"/>
            <a:ext cx="1612900" cy="406400"/>
          </a:xfrm>
          <a:prstGeom prst="roundRect">
            <a:avLst>
              <a:gd name="adj" fmla="val 50000"/>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600" normalizeH="0" baseline="0" noProof="0" dirty="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pic>
        <p:nvPicPr>
          <p:cNvPr id="4" name="图片 3"/>
          <p:cNvPicPr>
            <a:picLocks noChangeAspect="1"/>
          </p:cNvPicPr>
          <p:nvPr/>
        </p:nvPicPr>
        <p:blipFill>
          <a:blip r:embed="rId1"/>
          <a:stretch>
            <a:fillRect/>
          </a:stretch>
        </p:blipFill>
        <p:spPr>
          <a:xfrm>
            <a:off x="4025083" y="2125526"/>
            <a:ext cx="1110091" cy="1590341"/>
          </a:xfrm>
          <a:prstGeom prst="rect">
            <a:avLst/>
          </a:prstGeom>
        </p:spPr>
      </p:pic>
      <p:sp>
        <p:nvSpPr>
          <p:cNvPr id="2" name="文本框 1"/>
          <p:cNvSpPr txBox="1"/>
          <p:nvPr>
            <p:custDataLst>
              <p:tags r:id="rId2"/>
            </p:custDataLst>
          </p:nvPr>
        </p:nvSpPr>
        <p:spPr>
          <a:xfrm>
            <a:off x="4416425" y="4448175"/>
            <a:ext cx="4064000" cy="1198880"/>
          </a:xfrm>
          <a:prstGeom prst="rect">
            <a:avLst/>
          </a:prstGeom>
          <a:noFill/>
        </p:spPr>
        <p:txBody>
          <a:bodyPr wrap="square" rtlCol="0">
            <a:spAutoFit/>
          </a:bodyPr>
          <a:p>
            <a:r>
              <a:rPr lang="en-US" altLang="zh-CN"/>
              <a:t>Group E: Martin Alexander  B00884229 </a:t>
            </a:r>
            <a:endParaRPr lang="en-US" altLang="zh-CN"/>
          </a:p>
          <a:p>
            <a:pPr marL="457200" lvl="1" indent="457200"/>
            <a:r>
              <a:rPr lang="en-US" altLang="zh-CN"/>
              <a:t>Mingyuan Chen    B01655222</a:t>
            </a:r>
            <a:endParaRPr lang="en-US" altLang="zh-CN"/>
          </a:p>
          <a:p>
            <a:pPr marL="457200" lvl="1" indent="457200"/>
            <a:r>
              <a:rPr lang="en-US" altLang="zh-CN"/>
              <a:t>Bangzhao Wang   B01656211</a:t>
            </a:r>
            <a:endParaRPr lang="en-US" altLang="zh-CN"/>
          </a:p>
          <a:p>
            <a:pPr marL="457200" lvl="1" indent="457200"/>
            <a:r>
              <a:rPr lang="en-US" altLang="zh-CN"/>
              <a:t>Xinyi Lu                 B01657382</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1000"/>
                                        <p:tgtEl>
                                          <p:spTgt spid="14"/>
                                        </p:tgtEl>
                                      </p:cBhvr>
                                    </p:animEffect>
                                  </p:childTnLst>
                                </p:cTn>
                              </p:par>
                            </p:childTnLst>
                          </p:cTn>
                        </p:par>
                        <p:par>
                          <p:cTn id="18" fill="hold">
                            <p:stCondLst>
                              <p:cond delay="3000"/>
                            </p:stCondLst>
                            <p:childTnLst>
                              <p:par>
                                <p:cTn id="19" presetID="16" presetClass="entr" presetSubtype="42"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outHorizontal)">
                                      <p:cBhvr>
                                        <p:cTn id="21" dur="1500"/>
                                        <p:tgtEl>
                                          <p:spTgt spid="2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arn(inVertic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128440" y="233314"/>
            <a:ext cx="5757408" cy="954107"/>
            <a:chOff x="5264375" y="652576"/>
            <a:chExt cx="5757408" cy="954107"/>
          </a:xfrm>
        </p:grpSpPr>
        <p:sp>
          <p:nvSpPr>
            <p:cNvPr id="10" name="椭圆 9"/>
            <p:cNvSpPr/>
            <p:nvPr>
              <p:custDataLst>
                <p:tags r:id="rId1"/>
              </p:custDataLst>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3" name="文本框 12"/>
            <p:cNvSpPr txBox="1"/>
            <p:nvPr>
              <p:custDataLst>
                <p:tags r:id="rId2"/>
              </p:custDataLst>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2</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14" name="文本框 13"/>
            <p:cNvSpPr txBox="1"/>
            <p:nvPr>
              <p:custDataLst>
                <p:tags r:id="rId3"/>
              </p:custDataLst>
            </p:nvPr>
          </p:nvSpPr>
          <p:spPr>
            <a:xfrm>
              <a:off x="5942958" y="652576"/>
              <a:ext cx="5078825" cy="954107"/>
            </a:xfrm>
            <a:prstGeom prst="rect">
              <a:avLst/>
            </a:prstGeom>
            <a:noFill/>
          </p:spPr>
          <p:txBody>
            <a:bodyPr wrap="square" rtlCol="0">
              <a:spAutoFit/>
            </a:bodyPr>
            <a:lstStyle/>
            <a:p>
              <a:r>
                <a:rPr lang="en-GB" altLang="zh-CN" sz="2800" b="1" spc="300" dirty="0">
                  <a:solidFill>
                    <a:srgbClr val="222A35"/>
                  </a:solidFill>
                  <a:latin typeface="微软雅黑" panose="020B0503020204020204" pitchFamily="34" charset="-122"/>
                  <a:ea typeface="微软雅黑" panose="020B0503020204020204" pitchFamily="34" charset="-122"/>
                  <a:sym typeface="Arial" panose="020B0604020202020204"/>
                </a:rPr>
                <a:t>Model-template-view (MTV) architecture</a:t>
              </a:r>
              <a:endParaRPr lang="zh-CN" altLang="en-US" sz="2800" b="1" spc="300" dirty="0">
                <a:solidFill>
                  <a:srgbClr val="222A35"/>
                </a:solidFill>
                <a:latin typeface="微软雅黑" panose="020B0503020204020204" pitchFamily="34" charset="-122"/>
                <a:ea typeface="微软雅黑" panose="020B0503020204020204" pitchFamily="34" charset="-122"/>
                <a:sym typeface="Arial" panose="020B0604020202020204"/>
              </a:endParaRPr>
            </a:p>
          </p:txBody>
        </p:sp>
      </p:grpSp>
      <p:sp>
        <p:nvSpPr>
          <p:cNvPr id="16" name="矩形 15"/>
          <p:cNvSpPr/>
          <p:nvPr>
            <p:custDataLst>
              <p:tags r:id="rId4"/>
            </p:custDataLst>
          </p:nvPr>
        </p:nvSpPr>
        <p:spPr>
          <a:xfrm>
            <a:off x="0" y="13648"/>
            <a:ext cx="5756971"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19" name="组合 18"/>
          <p:cNvGrpSpPr/>
          <p:nvPr/>
        </p:nvGrpSpPr>
        <p:grpSpPr>
          <a:xfrm>
            <a:off x="9239030" y="5464449"/>
            <a:ext cx="219840" cy="1393551"/>
            <a:chOff x="9239030" y="5464449"/>
            <a:chExt cx="219840" cy="1393551"/>
          </a:xfrm>
        </p:grpSpPr>
        <p:sp>
          <p:nvSpPr>
            <p:cNvPr id="20" name="椭圆 19"/>
            <p:cNvSpPr/>
            <p:nvPr>
              <p:custDataLst>
                <p:tags r:id="rId5"/>
              </p:custDataLst>
            </p:nvPr>
          </p:nvSpPr>
          <p:spPr>
            <a:xfrm>
              <a:off x="9239030" y="5464449"/>
              <a:ext cx="219840" cy="219840"/>
            </a:xfrm>
            <a:prstGeom prst="ellipse">
              <a:avLst/>
            </a:prstGeom>
            <a:solidFill>
              <a:srgbClr val="1CA8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2" name="椭圆 21"/>
            <p:cNvSpPr/>
            <p:nvPr>
              <p:custDataLst>
                <p:tags r:id="rId6"/>
              </p:custDataLst>
            </p:nvPr>
          </p:nvSpPr>
          <p:spPr>
            <a:xfrm>
              <a:off x="9310796" y="5536215"/>
              <a:ext cx="76309" cy="763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23" name="直接连接符 22"/>
            <p:cNvCxnSpPr/>
            <p:nvPr>
              <p:custDataLst>
                <p:tags r:id="rId7"/>
              </p:custDataLst>
            </p:nvPr>
          </p:nvCxnSpPr>
          <p:spPr>
            <a:xfrm>
              <a:off x="9348952" y="5612524"/>
              <a:ext cx="0" cy="12454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custDataLst>
              <p:tags r:id="rId8"/>
            </p:custDataLst>
          </p:nvPr>
        </p:nvSpPr>
        <p:spPr>
          <a:xfrm>
            <a:off x="6772478" y="2688628"/>
            <a:ext cx="4681697" cy="889154"/>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This is a very simplified comparison, as the “controller” in MVC does not directly translate to the “view” in MTV. They have slightly different functions. </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pic>
        <p:nvPicPr>
          <p:cNvPr id="25" name="Picture 11" descr="A diagram of a computer program&#10;&#10;Description automatically generated with medium confidence"/>
          <p:cNvPicPr>
            <a:picLocks noChangeAspect="1"/>
          </p:cNvPicPr>
          <p:nvPr>
            <p:custDataLst>
              <p:tags r:id="rId9"/>
            </p:custDataLst>
          </p:nvPr>
        </p:nvPicPr>
        <p:blipFill>
          <a:blip r:embed="rId10"/>
          <a:stretch>
            <a:fillRect/>
          </a:stretch>
        </p:blipFill>
        <p:spPr>
          <a:xfrm>
            <a:off x="160164" y="1187421"/>
            <a:ext cx="5436642" cy="4081999"/>
          </a:xfrm>
          <a:prstGeom prst="rect">
            <a:avLst/>
          </a:prstGeom>
        </p:spPr>
      </p:pic>
      <p:sp>
        <p:nvSpPr>
          <p:cNvPr id="26" name="文本框 23"/>
          <p:cNvSpPr txBox="1"/>
          <p:nvPr>
            <p:custDataLst>
              <p:tags r:id="rId11"/>
            </p:custDataLst>
          </p:nvPr>
        </p:nvSpPr>
        <p:spPr>
          <a:xfrm>
            <a:off x="6772479" y="1245476"/>
            <a:ext cx="4681697" cy="1443152"/>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The MTV, or Model-Template-View, architecture is a slight variation of MVC architecture introduced by another Python-based web development framework, called Django, which programmers who use Flask have chosen to adopt. A basic comparison between MVC and MTV is shown on the left. </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3"/>
          <p:cNvGrpSpPr/>
          <p:nvPr/>
        </p:nvGrpSpPr>
        <p:grpSpPr>
          <a:xfrm>
            <a:off x="338592" y="215207"/>
            <a:ext cx="5757408" cy="954107"/>
            <a:chOff x="5264375" y="652576"/>
            <a:chExt cx="5757408" cy="954107"/>
          </a:xfrm>
        </p:grpSpPr>
        <p:sp>
          <p:nvSpPr>
            <p:cNvPr id="8" name="椭圆 4"/>
            <p:cNvSpPr/>
            <p:nvPr>
              <p:custDataLst>
                <p:tags r:id="rId1"/>
              </p:custDataLst>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9" name="文本框 5"/>
            <p:cNvSpPr txBox="1"/>
            <p:nvPr>
              <p:custDataLst>
                <p:tags r:id="rId2"/>
              </p:custDataLst>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2</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10" name="文本框 7"/>
            <p:cNvSpPr txBox="1"/>
            <p:nvPr>
              <p:custDataLst>
                <p:tags r:id="rId3"/>
              </p:custDataLst>
            </p:nvPr>
          </p:nvSpPr>
          <p:spPr>
            <a:xfrm>
              <a:off x="5942958" y="652576"/>
              <a:ext cx="5078825" cy="954107"/>
            </a:xfrm>
            <a:prstGeom prst="rect">
              <a:avLst/>
            </a:prstGeom>
            <a:noFill/>
          </p:spPr>
          <p:txBody>
            <a:bodyPr wrap="square" rtlCol="0">
              <a:spAutoFit/>
            </a:bodyPr>
            <a:lstStyle/>
            <a:p>
              <a:r>
                <a:rPr lang="en-GB" altLang="zh-CN" sz="2800" b="1" spc="300" dirty="0">
                  <a:solidFill>
                    <a:srgbClr val="222A35"/>
                  </a:solidFill>
                  <a:latin typeface="微软雅黑" panose="020B0503020204020204" pitchFamily="34" charset="-122"/>
                  <a:ea typeface="微软雅黑" panose="020B0503020204020204" pitchFamily="34" charset="-122"/>
                  <a:sym typeface="Arial" panose="020B0604020202020204"/>
                </a:rPr>
                <a:t>Model-template-view (MTV) architecture</a:t>
              </a:r>
              <a:endParaRPr lang="zh-CN" altLang="en-US" sz="2800" b="1" spc="300" dirty="0">
                <a:solidFill>
                  <a:srgbClr val="222A35"/>
                </a:solidFill>
                <a:latin typeface="微软雅黑" panose="020B0503020204020204" pitchFamily="34" charset="-122"/>
                <a:ea typeface="微软雅黑" panose="020B0503020204020204" pitchFamily="34" charset="-122"/>
                <a:sym typeface="Arial" panose="020B0604020202020204"/>
              </a:endParaRPr>
            </a:p>
          </p:txBody>
        </p:sp>
      </p:grpSp>
      <p:sp>
        <p:nvSpPr>
          <p:cNvPr id="11" name="文本框 23"/>
          <p:cNvSpPr txBox="1"/>
          <p:nvPr>
            <p:custDataLst>
              <p:tags r:id="rId4"/>
            </p:custDataLst>
          </p:nvPr>
        </p:nvSpPr>
        <p:spPr>
          <a:xfrm>
            <a:off x="1017175" y="1609687"/>
            <a:ext cx="10365058" cy="3342262"/>
          </a:xfrm>
          <a:prstGeom prst="rect">
            <a:avLst/>
          </a:prstGeom>
          <a:noFill/>
        </p:spPr>
        <p:txBody>
          <a:bodyPr wrap="square" rtlCol="0">
            <a:spAutoFit/>
          </a:bodyPr>
          <a:lstStyle/>
          <a:p>
            <a:pPr>
              <a:lnSpc>
                <a:spcPct val="107000"/>
              </a:lnSpc>
              <a:spcAft>
                <a:spcPts val="800"/>
              </a:spcAft>
            </a:pPr>
            <a:r>
              <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rPr>
              <a:t>In Django’s MTV model, the "View" is responsible for handling the business logic of the application, handling incoming HTTP requests, and describes the data that gets presented to the user. In MVC, this role is often associated with the “Controller”.</a:t>
            </a:r>
            <a:endPar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rPr>
              <a:t>The creators of Django wanted to emphasize the idea that views should contain the business logic and control the flow of the application. By naming this component the "View," Django aimed to make it clear that it describes which data you see, not how you see it.</a:t>
            </a:r>
            <a:endPar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rPr>
              <a:t>The "Template" is responsible for handling the presentation logic in the framework and controls how data should be presented to the user. </a:t>
            </a:r>
            <a:endPar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rPr>
              <a:t>Naming it the "Template" emphasizes that it deals with the presentation and layout aspects of the application's UI, even though it performs the role typically associated with the “View” in MVC.</a:t>
            </a:r>
            <a:endPar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727987"/>
            <a:ext cx="12192000" cy="1130013"/>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4659515" y="963815"/>
            <a:ext cx="2872971" cy="2872971"/>
            <a:chOff x="9267768" y="1219414"/>
            <a:chExt cx="3459942" cy="3459942"/>
          </a:xfrm>
        </p:grpSpPr>
        <p:grpSp>
          <p:nvGrpSpPr>
            <p:cNvPr id="3" name="组合 2"/>
            <p:cNvGrpSpPr/>
            <p:nvPr/>
          </p:nvGrpSpPr>
          <p:grpSpPr>
            <a:xfrm>
              <a:off x="9666289" y="3779257"/>
              <a:ext cx="2503246" cy="900099"/>
              <a:chOff x="9666289" y="3779257"/>
              <a:chExt cx="2503246" cy="900099"/>
            </a:xfrm>
          </p:grpSpPr>
          <p:sp>
            <p:nvSpPr>
              <p:cNvPr id="39" name="任意多边形 38"/>
              <p:cNvSpPr/>
              <p:nvPr/>
            </p:nvSpPr>
            <p:spPr>
              <a:xfrm>
                <a:off x="9914142" y="3779257"/>
                <a:ext cx="2255393" cy="900099"/>
              </a:xfrm>
              <a:custGeom>
                <a:avLst/>
                <a:gdLst>
                  <a:gd name="connsiteX0" fmla="*/ 781120 w 2255393"/>
                  <a:gd name="connsiteY0" fmla="*/ 535 h 900099"/>
                  <a:gd name="connsiteX1" fmla="*/ 1492041 w 2255393"/>
                  <a:gd name="connsiteY1" fmla="*/ 418680 h 900099"/>
                  <a:gd name="connsiteX2" fmla="*/ 1568766 w 2255393"/>
                  <a:gd name="connsiteY2" fmla="*/ 476062 h 900099"/>
                  <a:gd name="connsiteX3" fmla="*/ 1592925 w 2255393"/>
                  <a:gd name="connsiteY3" fmla="*/ 494130 h 900099"/>
                  <a:gd name="connsiteX4" fmla="*/ 1692245 w 2255393"/>
                  <a:gd name="connsiteY4" fmla="*/ 540272 h 900099"/>
                  <a:gd name="connsiteX5" fmla="*/ 1947200 w 2255393"/>
                  <a:gd name="connsiteY5" fmla="*/ 526350 h 900099"/>
                  <a:gd name="connsiteX6" fmla="*/ 1948724 w 2255393"/>
                  <a:gd name="connsiteY6" fmla="*/ 525726 h 900099"/>
                  <a:gd name="connsiteX7" fmla="*/ 2018169 w 2255393"/>
                  <a:gd name="connsiteY7" fmla="*/ 497290 h 900099"/>
                  <a:gd name="connsiteX8" fmla="*/ 2217014 w 2255393"/>
                  <a:gd name="connsiteY8" fmla="*/ 434377 h 900099"/>
                  <a:gd name="connsiteX9" fmla="*/ 2255393 w 2255393"/>
                  <a:gd name="connsiteY9" fmla="*/ 440190 h 900099"/>
                  <a:gd name="connsiteX10" fmla="*/ 2184020 w 2255393"/>
                  <a:gd name="connsiteY10" fmla="*/ 505058 h 900099"/>
                  <a:gd name="connsiteX11" fmla="*/ 2050841 w 2255393"/>
                  <a:gd name="connsiteY11" fmla="*/ 604647 h 900099"/>
                  <a:gd name="connsiteX12" fmla="*/ 2046707 w 2255393"/>
                  <a:gd name="connsiteY12" fmla="*/ 607159 h 900099"/>
                  <a:gd name="connsiteX13" fmla="*/ 1908205 w 2255393"/>
                  <a:gd name="connsiteY13" fmla="*/ 691301 h 900099"/>
                  <a:gd name="connsiteX14" fmla="*/ 1432248 w 2255393"/>
                  <a:gd name="connsiteY14" fmla="*/ 864952 h 900099"/>
                  <a:gd name="connsiteX15" fmla="*/ 1364615 w 2255393"/>
                  <a:gd name="connsiteY15" fmla="*/ 875274 h 900099"/>
                  <a:gd name="connsiteX16" fmla="*/ 1260478 w 2255393"/>
                  <a:gd name="connsiteY16" fmla="*/ 891167 h 900099"/>
                  <a:gd name="connsiteX17" fmla="*/ 1083598 w 2255393"/>
                  <a:gd name="connsiteY17" fmla="*/ 900099 h 900099"/>
                  <a:gd name="connsiteX18" fmla="*/ 906718 w 2255393"/>
                  <a:gd name="connsiteY18" fmla="*/ 891167 h 900099"/>
                  <a:gd name="connsiteX19" fmla="*/ 802581 w 2255393"/>
                  <a:gd name="connsiteY19" fmla="*/ 875274 h 900099"/>
                  <a:gd name="connsiteX20" fmla="*/ 734948 w 2255393"/>
                  <a:gd name="connsiteY20" fmla="*/ 864952 h 900099"/>
                  <a:gd name="connsiteX21" fmla="*/ 116355 w 2255393"/>
                  <a:gd name="connsiteY21" fmla="*/ 604647 h 900099"/>
                  <a:gd name="connsiteX22" fmla="*/ 0 w 2255393"/>
                  <a:gd name="connsiteY22" fmla="*/ 517639 h 900099"/>
                  <a:gd name="connsiteX23" fmla="*/ 90232 w 2255393"/>
                  <a:gd name="connsiteY23" fmla="*/ 453366 h 900099"/>
                  <a:gd name="connsiteX24" fmla="*/ 468722 w 2255393"/>
                  <a:gd name="connsiteY24" fmla="*/ 99514 h 900099"/>
                  <a:gd name="connsiteX25" fmla="*/ 483937 w 2255393"/>
                  <a:gd name="connsiteY25" fmla="*/ 89036 h 900099"/>
                  <a:gd name="connsiteX26" fmla="*/ 535891 w 2255393"/>
                  <a:gd name="connsiteY26" fmla="*/ 53258 h 900099"/>
                  <a:gd name="connsiteX27" fmla="*/ 693361 w 2255393"/>
                  <a:gd name="connsiteY27" fmla="*/ 3037 h 900099"/>
                  <a:gd name="connsiteX28" fmla="*/ 781120 w 2255393"/>
                  <a:gd name="connsiteY28" fmla="*/ 535 h 9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5393" h="900099">
                    <a:moveTo>
                      <a:pt x="781120" y="535"/>
                    </a:moveTo>
                    <a:cubicBezTo>
                      <a:pt x="1093427" y="13531"/>
                      <a:pt x="1303902" y="260612"/>
                      <a:pt x="1492041" y="418680"/>
                    </a:cubicBezTo>
                    <a:lnTo>
                      <a:pt x="1568766" y="476062"/>
                    </a:lnTo>
                    <a:lnTo>
                      <a:pt x="1592925" y="494130"/>
                    </a:lnTo>
                    <a:cubicBezTo>
                      <a:pt x="1626133" y="515043"/>
                      <a:pt x="1659080" y="531071"/>
                      <a:pt x="1692245" y="540272"/>
                    </a:cubicBezTo>
                    <a:cubicBezTo>
                      <a:pt x="1791739" y="567877"/>
                      <a:pt x="1873726" y="552788"/>
                      <a:pt x="1947200" y="526350"/>
                    </a:cubicBezTo>
                    <a:lnTo>
                      <a:pt x="1948724" y="525726"/>
                    </a:lnTo>
                    <a:lnTo>
                      <a:pt x="2018169" y="497290"/>
                    </a:lnTo>
                    <a:cubicBezTo>
                      <a:pt x="2086967" y="466770"/>
                      <a:pt x="2150250" y="435351"/>
                      <a:pt x="2217014" y="434377"/>
                    </a:cubicBezTo>
                    <a:lnTo>
                      <a:pt x="2255393" y="440190"/>
                    </a:lnTo>
                    <a:lnTo>
                      <a:pt x="2184020" y="505058"/>
                    </a:lnTo>
                    <a:cubicBezTo>
                      <a:pt x="2141300" y="540314"/>
                      <a:pt x="2096859" y="573559"/>
                      <a:pt x="2050841" y="604647"/>
                    </a:cubicBezTo>
                    <a:lnTo>
                      <a:pt x="2046707" y="607159"/>
                    </a:lnTo>
                    <a:lnTo>
                      <a:pt x="1908205" y="691301"/>
                    </a:lnTo>
                    <a:cubicBezTo>
                      <a:pt x="1761130" y="771197"/>
                      <a:pt x="1601173" y="830385"/>
                      <a:pt x="1432248" y="864952"/>
                    </a:cubicBezTo>
                    <a:lnTo>
                      <a:pt x="1364615" y="875274"/>
                    </a:lnTo>
                    <a:lnTo>
                      <a:pt x="1260478" y="891167"/>
                    </a:lnTo>
                    <a:cubicBezTo>
                      <a:pt x="1202321" y="897074"/>
                      <a:pt x="1143313" y="900099"/>
                      <a:pt x="1083598" y="900099"/>
                    </a:cubicBezTo>
                    <a:cubicBezTo>
                      <a:pt x="1023883" y="900099"/>
                      <a:pt x="964875" y="897074"/>
                      <a:pt x="906718" y="891167"/>
                    </a:cubicBezTo>
                    <a:lnTo>
                      <a:pt x="802581" y="875274"/>
                    </a:lnTo>
                    <a:lnTo>
                      <a:pt x="734948" y="864952"/>
                    </a:lnTo>
                    <a:cubicBezTo>
                      <a:pt x="509714" y="818863"/>
                      <a:pt x="300425" y="729003"/>
                      <a:pt x="116355" y="604647"/>
                    </a:cubicBezTo>
                    <a:lnTo>
                      <a:pt x="0" y="517639"/>
                    </a:lnTo>
                    <a:lnTo>
                      <a:pt x="90232" y="453366"/>
                    </a:lnTo>
                    <a:cubicBezTo>
                      <a:pt x="261222" y="319886"/>
                      <a:pt x="359902" y="186504"/>
                      <a:pt x="468722" y="99514"/>
                    </a:cubicBezTo>
                    <a:lnTo>
                      <a:pt x="483937" y="89036"/>
                    </a:lnTo>
                    <a:lnTo>
                      <a:pt x="535891" y="53258"/>
                    </a:lnTo>
                    <a:cubicBezTo>
                      <a:pt x="582361" y="26626"/>
                      <a:pt x="633092" y="8898"/>
                      <a:pt x="693361" y="3037"/>
                    </a:cubicBezTo>
                    <a:cubicBezTo>
                      <a:pt x="723495" y="107"/>
                      <a:pt x="752729" y="-647"/>
                      <a:pt x="781120" y="53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7" name="任意多边形 36"/>
              <p:cNvSpPr/>
              <p:nvPr/>
            </p:nvSpPr>
            <p:spPr>
              <a:xfrm>
                <a:off x="9666289" y="3815784"/>
                <a:ext cx="731790" cy="481112"/>
              </a:xfrm>
              <a:custGeom>
                <a:avLst/>
                <a:gdLst>
                  <a:gd name="connsiteX0" fmla="*/ 452434 w 731790"/>
                  <a:gd name="connsiteY0" fmla="*/ 1607 h 481112"/>
                  <a:gd name="connsiteX1" fmla="*/ 703451 w 731790"/>
                  <a:gd name="connsiteY1" fmla="*/ 39793 h 481112"/>
                  <a:gd name="connsiteX2" fmla="*/ 731790 w 731790"/>
                  <a:gd name="connsiteY2" fmla="*/ 52509 h 481112"/>
                  <a:gd name="connsiteX3" fmla="*/ 716575 w 731790"/>
                  <a:gd name="connsiteY3" fmla="*/ 62987 h 481112"/>
                  <a:gd name="connsiteX4" fmla="*/ 338085 w 731790"/>
                  <a:gd name="connsiteY4" fmla="*/ 416839 h 481112"/>
                  <a:gd name="connsiteX5" fmla="*/ 247853 w 731790"/>
                  <a:gd name="connsiteY5" fmla="*/ 481112 h 481112"/>
                  <a:gd name="connsiteX6" fmla="*/ 231029 w 731790"/>
                  <a:gd name="connsiteY6" fmla="*/ 468531 h 481112"/>
                  <a:gd name="connsiteX7" fmla="*/ 108177 w 731790"/>
                  <a:gd name="connsiteY7" fmla="*/ 356875 h 481112"/>
                  <a:gd name="connsiteX8" fmla="*/ 0 w 731790"/>
                  <a:gd name="connsiteY8" fmla="*/ 237851 h 481112"/>
                  <a:gd name="connsiteX9" fmla="*/ 52356 w 731790"/>
                  <a:gd name="connsiteY9" fmla="*/ 195010 h 481112"/>
                  <a:gd name="connsiteX10" fmla="*/ 452434 w 731790"/>
                  <a:gd name="connsiteY10" fmla="*/ 1607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790" h="481112">
                    <a:moveTo>
                      <a:pt x="452434" y="1607"/>
                    </a:moveTo>
                    <a:cubicBezTo>
                      <a:pt x="541957" y="-5207"/>
                      <a:pt x="625350" y="10062"/>
                      <a:pt x="703451" y="39793"/>
                    </a:cubicBezTo>
                    <a:lnTo>
                      <a:pt x="731790" y="52509"/>
                    </a:lnTo>
                    <a:lnTo>
                      <a:pt x="716575" y="62987"/>
                    </a:lnTo>
                    <a:cubicBezTo>
                      <a:pt x="607755" y="149977"/>
                      <a:pt x="509075" y="283359"/>
                      <a:pt x="338085" y="416839"/>
                    </a:cubicBezTo>
                    <a:lnTo>
                      <a:pt x="247853" y="481112"/>
                    </a:lnTo>
                    <a:lnTo>
                      <a:pt x="231029" y="468531"/>
                    </a:lnTo>
                    <a:cubicBezTo>
                      <a:pt x="188308" y="433275"/>
                      <a:pt x="147310" y="396009"/>
                      <a:pt x="108177" y="356875"/>
                    </a:cubicBezTo>
                    <a:lnTo>
                      <a:pt x="0" y="237851"/>
                    </a:lnTo>
                    <a:lnTo>
                      <a:pt x="52356" y="195010"/>
                    </a:lnTo>
                    <a:cubicBezTo>
                      <a:pt x="182928" y="90800"/>
                      <a:pt x="303229" y="12964"/>
                      <a:pt x="452434" y="160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6" name="任意多边形 35"/>
              <p:cNvSpPr/>
              <p:nvPr/>
            </p:nvSpPr>
            <p:spPr>
              <a:xfrm>
                <a:off x="11482908" y="4199004"/>
                <a:ext cx="379958" cy="135222"/>
              </a:xfrm>
              <a:custGeom>
                <a:avLst/>
                <a:gdLst>
                  <a:gd name="connsiteX0" fmla="*/ 172010 w 379958"/>
                  <a:gd name="connsiteY0" fmla="*/ 47 h 135222"/>
                  <a:gd name="connsiteX1" fmla="*/ 376168 w 379958"/>
                  <a:gd name="connsiteY1" fmla="*/ 102829 h 135222"/>
                  <a:gd name="connsiteX2" fmla="*/ 379958 w 379958"/>
                  <a:gd name="connsiteY2" fmla="*/ 105979 h 135222"/>
                  <a:gd name="connsiteX3" fmla="*/ 378434 w 379958"/>
                  <a:gd name="connsiteY3" fmla="*/ 106603 h 135222"/>
                  <a:gd name="connsiteX4" fmla="*/ 123479 w 379958"/>
                  <a:gd name="connsiteY4" fmla="*/ 120525 h 135222"/>
                  <a:gd name="connsiteX5" fmla="*/ 24159 w 379958"/>
                  <a:gd name="connsiteY5" fmla="*/ 74383 h 135222"/>
                  <a:gd name="connsiteX6" fmla="*/ 0 w 379958"/>
                  <a:gd name="connsiteY6" fmla="*/ 56315 h 135222"/>
                  <a:gd name="connsiteX7" fmla="*/ 45236 w 379958"/>
                  <a:gd name="connsiteY7" fmla="*/ 32803 h 135222"/>
                  <a:gd name="connsiteX8" fmla="*/ 172010 w 379958"/>
                  <a:gd name="connsiteY8" fmla="*/ 47 h 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958" h="135222">
                    <a:moveTo>
                      <a:pt x="172010" y="47"/>
                    </a:moveTo>
                    <a:cubicBezTo>
                      <a:pt x="249198" y="1905"/>
                      <a:pt x="311156" y="47855"/>
                      <a:pt x="376168" y="102829"/>
                    </a:cubicBezTo>
                    <a:lnTo>
                      <a:pt x="379958" y="105979"/>
                    </a:lnTo>
                    <a:lnTo>
                      <a:pt x="378434" y="106603"/>
                    </a:lnTo>
                    <a:cubicBezTo>
                      <a:pt x="304960" y="133041"/>
                      <a:pt x="222973" y="148130"/>
                      <a:pt x="123479" y="120525"/>
                    </a:cubicBezTo>
                    <a:cubicBezTo>
                      <a:pt x="90314" y="111324"/>
                      <a:pt x="57367" y="95296"/>
                      <a:pt x="24159" y="74383"/>
                    </a:cubicBezTo>
                    <a:lnTo>
                      <a:pt x="0" y="56315"/>
                    </a:lnTo>
                    <a:lnTo>
                      <a:pt x="45236" y="32803"/>
                    </a:lnTo>
                    <a:cubicBezTo>
                      <a:pt x="90190" y="12260"/>
                      <a:pt x="133416" y="-882"/>
                      <a:pt x="172010" y="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31" name="任意多边形 30"/>
            <p:cNvSpPr/>
            <p:nvPr/>
          </p:nvSpPr>
          <p:spPr>
            <a:xfrm>
              <a:off x="9267768" y="1219414"/>
              <a:ext cx="3459942" cy="3085569"/>
            </a:xfrm>
            <a:custGeom>
              <a:avLst/>
              <a:gdLst>
                <a:gd name="connsiteX0" fmla="*/ 1729971 w 3459942"/>
                <a:gd name="connsiteY0" fmla="*/ 0 h 3085569"/>
                <a:gd name="connsiteX1" fmla="*/ 3459942 w 3459942"/>
                <a:gd name="connsiteY1" fmla="*/ 1729971 h 3085569"/>
                <a:gd name="connsiteX2" fmla="*/ 2953245 w 3459942"/>
                <a:gd name="connsiteY2" fmla="*/ 2953245 h 3085569"/>
                <a:gd name="connsiteX3" fmla="*/ 2901766 w 3459942"/>
                <a:gd name="connsiteY3" fmla="*/ 3000033 h 3085569"/>
                <a:gd name="connsiteX4" fmla="*/ 2863387 w 3459942"/>
                <a:gd name="connsiteY4" fmla="*/ 2994220 h 3085569"/>
                <a:gd name="connsiteX5" fmla="*/ 2664542 w 3459942"/>
                <a:gd name="connsiteY5" fmla="*/ 3057133 h 3085569"/>
                <a:gd name="connsiteX6" fmla="*/ 2595097 w 3459942"/>
                <a:gd name="connsiteY6" fmla="*/ 3085569 h 3085569"/>
                <a:gd name="connsiteX7" fmla="*/ 2591307 w 3459942"/>
                <a:gd name="connsiteY7" fmla="*/ 3082419 h 3085569"/>
                <a:gd name="connsiteX8" fmla="*/ 2387149 w 3459942"/>
                <a:gd name="connsiteY8" fmla="*/ 2979637 h 3085569"/>
                <a:gd name="connsiteX9" fmla="*/ 2260375 w 3459942"/>
                <a:gd name="connsiteY9" fmla="*/ 3012393 h 3085569"/>
                <a:gd name="connsiteX10" fmla="*/ 2215139 w 3459942"/>
                <a:gd name="connsiteY10" fmla="*/ 3035905 h 3085569"/>
                <a:gd name="connsiteX11" fmla="*/ 2138414 w 3459942"/>
                <a:gd name="connsiteY11" fmla="*/ 2978523 h 3085569"/>
                <a:gd name="connsiteX12" fmla="*/ 1339734 w 3459942"/>
                <a:gd name="connsiteY12" fmla="*/ 2562880 h 3085569"/>
                <a:gd name="connsiteX13" fmla="*/ 1182264 w 3459942"/>
                <a:gd name="connsiteY13" fmla="*/ 2613101 h 3085569"/>
                <a:gd name="connsiteX14" fmla="*/ 1130310 w 3459942"/>
                <a:gd name="connsiteY14" fmla="*/ 2648879 h 3085569"/>
                <a:gd name="connsiteX15" fmla="*/ 1101971 w 3459942"/>
                <a:gd name="connsiteY15" fmla="*/ 2636163 h 3085569"/>
                <a:gd name="connsiteX16" fmla="*/ 850954 w 3459942"/>
                <a:gd name="connsiteY16" fmla="*/ 2597977 h 3085569"/>
                <a:gd name="connsiteX17" fmla="*/ 450876 w 3459942"/>
                <a:gd name="connsiteY17" fmla="*/ 2791380 h 3085569"/>
                <a:gd name="connsiteX18" fmla="*/ 398520 w 3459942"/>
                <a:gd name="connsiteY18" fmla="*/ 2834221 h 3085569"/>
                <a:gd name="connsiteX19" fmla="*/ 395041 w 3459942"/>
                <a:gd name="connsiteY19" fmla="*/ 2830393 h 3085569"/>
                <a:gd name="connsiteX20" fmla="*/ 0 w 3459942"/>
                <a:gd name="connsiteY20" fmla="*/ 1729971 h 3085569"/>
                <a:gd name="connsiteX21" fmla="*/ 1729971 w 3459942"/>
                <a:gd name="connsiteY21" fmla="*/ 0 h 308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9942" h="3085569">
                  <a:moveTo>
                    <a:pt x="1729971" y="0"/>
                  </a:moveTo>
                  <a:cubicBezTo>
                    <a:pt x="2685408" y="0"/>
                    <a:pt x="3459942" y="774534"/>
                    <a:pt x="3459942" y="1729971"/>
                  </a:cubicBezTo>
                  <a:cubicBezTo>
                    <a:pt x="3459942" y="2207690"/>
                    <a:pt x="3266309" y="2640182"/>
                    <a:pt x="2953245" y="2953245"/>
                  </a:cubicBezTo>
                  <a:lnTo>
                    <a:pt x="2901766" y="3000033"/>
                  </a:lnTo>
                  <a:lnTo>
                    <a:pt x="2863387" y="2994220"/>
                  </a:lnTo>
                  <a:cubicBezTo>
                    <a:pt x="2796623" y="2995194"/>
                    <a:pt x="2733340" y="3026613"/>
                    <a:pt x="2664542" y="3057133"/>
                  </a:cubicBezTo>
                  <a:lnTo>
                    <a:pt x="2595097" y="3085569"/>
                  </a:lnTo>
                  <a:lnTo>
                    <a:pt x="2591307" y="3082419"/>
                  </a:lnTo>
                  <a:cubicBezTo>
                    <a:pt x="2526295" y="3027445"/>
                    <a:pt x="2464337" y="2981495"/>
                    <a:pt x="2387149" y="2979637"/>
                  </a:cubicBezTo>
                  <a:cubicBezTo>
                    <a:pt x="2348555" y="2978708"/>
                    <a:pt x="2305329" y="2991850"/>
                    <a:pt x="2260375" y="3012393"/>
                  </a:cubicBezTo>
                  <a:lnTo>
                    <a:pt x="2215139" y="3035905"/>
                  </a:lnTo>
                  <a:lnTo>
                    <a:pt x="2138414" y="2978523"/>
                  </a:lnTo>
                  <a:cubicBezTo>
                    <a:pt x="1933171" y="2806085"/>
                    <a:pt x="1701347" y="2527714"/>
                    <a:pt x="1339734" y="2562880"/>
                  </a:cubicBezTo>
                  <a:cubicBezTo>
                    <a:pt x="1279465" y="2568741"/>
                    <a:pt x="1228734" y="2586469"/>
                    <a:pt x="1182264" y="2613101"/>
                  </a:cubicBezTo>
                  <a:lnTo>
                    <a:pt x="1130310" y="2648879"/>
                  </a:lnTo>
                  <a:lnTo>
                    <a:pt x="1101971" y="2636163"/>
                  </a:lnTo>
                  <a:cubicBezTo>
                    <a:pt x="1023870" y="2606432"/>
                    <a:pt x="940477" y="2591163"/>
                    <a:pt x="850954" y="2597977"/>
                  </a:cubicBezTo>
                  <a:cubicBezTo>
                    <a:pt x="701749" y="2609334"/>
                    <a:pt x="581448" y="2687170"/>
                    <a:pt x="450876" y="2791380"/>
                  </a:cubicBezTo>
                  <a:lnTo>
                    <a:pt x="398520" y="2834221"/>
                  </a:lnTo>
                  <a:lnTo>
                    <a:pt x="395041" y="2830393"/>
                  </a:lnTo>
                  <a:cubicBezTo>
                    <a:pt x="148251" y="2531353"/>
                    <a:pt x="0" y="2147975"/>
                    <a:pt x="0" y="1729971"/>
                  </a:cubicBezTo>
                  <a:cubicBezTo>
                    <a:pt x="0" y="774534"/>
                    <a:pt x="774534" y="0"/>
                    <a:pt x="1729971" y="0"/>
                  </a:cubicBez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8" name="矩形 17"/>
          <p:cNvSpPr/>
          <p:nvPr/>
        </p:nvSpPr>
        <p:spPr>
          <a:xfrm>
            <a:off x="3848100" y="1978481"/>
            <a:ext cx="4838700" cy="53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P</a:t>
            </a:r>
            <a:r>
              <a:rPr kumimoji="0" lang="en-US" altLang="zh-CN" sz="3600" b="1" i="0" u="none" strike="noStrike" kern="1200" cap="none" spc="2500"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rPr>
              <a:t>ART 0</a:t>
            </a: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3</a:t>
            </a:r>
            <a:endParaRPr kumimoji="0" lang="zh-CN" altLang="en-US"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4696133" y="4182222"/>
            <a:ext cx="2799735" cy="1200329"/>
          </a:xfrm>
          <a:prstGeom prst="rect">
            <a:avLst/>
          </a:prstGeom>
          <a:noFill/>
        </p:spPr>
        <p:txBody>
          <a:bodyPr wrap="square" rtlCol="0">
            <a:spAutoFit/>
          </a:bodyPr>
          <a:lstStyle/>
          <a:p>
            <a:pPr algn="ctr">
              <a:defRPr/>
            </a:pPr>
            <a:r>
              <a:rPr kumimoji="0" lang="en-US" altLang="zh-CN" sz="3600" b="1" i="0" u="none" strike="noStrike" kern="1200" cap="none" spc="600"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jinja</a:t>
            </a:r>
            <a:endParaRPr kumimoji="0" lang="zh-CN" altLang="en-US" sz="3600" b="1" i="0" u="none" strike="noStrike" kern="1200" cap="none" spc="600"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15" name="组合 14"/>
          <p:cNvGrpSpPr/>
          <p:nvPr/>
        </p:nvGrpSpPr>
        <p:grpSpPr>
          <a:xfrm>
            <a:off x="1265499" y="-1702443"/>
            <a:ext cx="9661002" cy="9661002"/>
            <a:chOff x="1265499" y="-1702443"/>
            <a:chExt cx="9661002" cy="9661002"/>
          </a:xfrm>
        </p:grpSpPr>
        <p:sp>
          <p:nvSpPr>
            <p:cNvPr id="16" name="椭圆 15"/>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椭圆 16"/>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2708851" cy="678583"/>
            <a:chOff x="5264375" y="752934"/>
            <a:chExt cx="2708851"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defRPr/>
              </a:pPr>
              <a:endParaRPr lang="zh-CN" altLang="en-US" sz="1050" b="1" kern="0">
                <a:solidFill>
                  <a:prstClr val="black"/>
                </a:solidFill>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algn="ctr">
                <a:defRPr/>
              </a:pPr>
              <a:r>
                <a:rPr lang="en-US" altLang="zh-CN" sz="3200" b="1" dirty="0">
                  <a:solidFill>
                    <a:srgbClr val="222A35"/>
                  </a:solidFill>
                  <a:latin typeface="Arial" panose="020B0604020202020204"/>
                  <a:ea typeface="微软雅黑" panose="020B0503020204020204" pitchFamily="34" charset="-122"/>
                  <a:sym typeface="Arial" panose="020B0604020202020204"/>
                </a:rPr>
                <a:t>3</a:t>
              </a:r>
              <a:endParaRPr lang="zh-CN" altLang="en-US" sz="3200" b="1" dirty="0">
                <a:solidFill>
                  <a:srgbClr val="222A35"/>
                </a:solidFill>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5942958" y="830034"/>
              <a:ext cx="2030268" cy="523220"/>
            </a:xfrm>
            <a:prstGeom prst="rect">
              <a:avLst/>
            </a:prstGeom>
            <a:noFill/>
          </p:spPr>
          <p:txBody>
            <a:bodyPr wrap="square" rtlCol="0">
              <a:spAutoFit/>
            </a:bodyPr>
            <a:lstStyle/>
            <a:p>
              <a:pPr algn="ctr">
                <a:defRPr/>
              </a:pPr>
              <a:r>
                <a:rPr lang="en-US" altLang="zh-CN" sz="2800" b="1" spc="600" dirty="0" err="1">
                  <a:solidFill>
                    <a:srgbClr val="222A35"/>
                  </a:solidFill>
                  <a:latin typeface="Arial" panose="020B0604020202020204"/>
                  <a:ea typeface="微软雅黑" panose="020B0503020204020204" pitchFamily="34" charset="-122"/>
                  <a:sym typeface="Arial" panose="020B0604020202020204"/>
                </a:rPr>
                <a:t>Jinja</a:t>
              </a:r>
              <a:endParaRPr lang="zh-CN" altLang="en-US" sz="2800" b="1" spc="600" dirty="0">
                <a:solidFill>
                  <a:srgbClr val="222A35"/>
                </a:solidFill>
                <a:latin typeface="Arial" panose="020B0604020202020204"/>
                <a:ea typeface="微软雅黑" panose="020B0503020204020204" pitchFamily="34" charset="-122"/>
                <a:sym typeface="Arial" panose="020B0604020202020204"/>
              </a:endParaRPr>
            </a:p>
          </p:txBody>
        </p:sp>
      </p:grpSp>
      <p:sp>
        <p:nvSpPr>
          <p:cNvPr id="2" name="直角三角形 1"/>
          <p:cNvSpPr/>
          <p:nvPr/>
        </p:nvSpPr>
        <p:spPr>
          <a:xfrm flipH="1">
            <a:off x="0" y="0"/>
            <a:ext cx="12192000" cy="6858000"/>
          </a:xfrm>
          <a:prstGeom prst="rtTriangle">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a:ea typeface="微软雅黑" panose="020B0503020204020204" pitchFamily="34" charset="-122"/>
              <a:sym typeface="Arial" panose="020B0604020202020204"/>
            </a:endParaRPr>
          </a:p>
        </p:txBody>
      </p:sp>
      <p:grpSp>
        <p:nvGrpSpPr>
          <p:cNvPr id="19" name="组合 18"/>
          <p:cNvGrpSpPr/>
          <p:nvPr/>
        </p:nvGrpSpPr>
        <p:grpSpPr>
          <a:xfrm>
            <a:off x="442992" y="1399310"/>
            <a:ext cx="5056010" cy="5058635"/>
            <a:chOff x="3245726" y="1464358"/>
            <a:chExt cx="2711012" cy="5058635"/>
          </a:xfrm>
        </p:grpSpPr>
        <p:sp>
          <p:nvSpPr>
            <p:cNvPr id="23" name="矩形 22"/>
            <p:cNvSpPr/>
            <p:nvPr/>
          </p:nvSpPr>
          <p:spPr>
            <a:xfrm>
              <a:off x="3245726" y="1464358"/>
              <a:ext cx="2711012" cy="5058635"/>
            </a:xfrm>
            <a:prstGeom prst="rect">
              <a:avLst/>
            </a:prstGeom>
            <a:solidFill>
              <a:schemeClr val="bg1"/>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a:ea typeface="微软雅黑" panose="020B0503020204020204" pitchFamily="34" charset="-122"/>
                <a:sym typeface="Arial" panose="020B0604020202020204"/>
              </a:endParaRPr>
            </a:p>
          </p:txBody>
        </p:sp>
        <p:sp>
          <p:nvSpPr>
            <p:cNvPr id="24" name="文本框 12"/>
            <p:cNvSpPr txBox="1"/>
            <p:nvPr/>
          </p:nvSpPr>
          <p:spPr>
            <a:xfrm>
              <a:off x="3747600" y="1825355"/>
              <a:ext cx="170726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zh-CN" sz="2000" b="1" dirty="0">
                  <a:solidFill>
                    <a:prstClr val="black"/>
                  </a:solidFill>
                </a:rPr>
                <a:t>Template</a:t>
              </a:r>
              <a:endParaRPr lang="zh-CN" altLang="en-US" sz="2000" b="1" spc="300" dirty="0">
                <a:solidFill>
                  <a:prstClr val="black"/>
                </a:solidFill>
                <a:latin typeface="Arial" panose="020B0604020202020204"/>
                <a:ea typeface="微软雅黑" panose="020B0503020204020204" pitchFamily="34" charset="-122"/>
                <a:sym typeface="Arial" panose="020B0604020202020204"/>
              </a:endParaRPr>
            </a:p>
          </p:txBody>
        </p:sp>
        <p:sp>
          <p:nvSpPr>
            <p:cNvPr id="25" name="文本框 24"/>
            <p:cNvSpPr txBox="1"/>
            <p:nvPr/>
          </p:nvSpPr>
          <p:spPr>
            <a:xfrm>
              <a:off x="3496332" y="2385351"/>
              <a:ext cx="2209800" cy="3970318"/>
            </a:xfrm>
            <a:prstGeom prst="rect">
              <a:avLst/>
            </a:prstGeom>
            <a:noFill/>
          </p:spPr>
          <p:txBody>
            <a:bodyPr wrap="square" rtlCol="0">
              <a:spAutoFit/>
            </a:bodyPr>
            <a:lstStyle/>
            <a:p>
              <a:pPr>
                <a:lnSpc>
                  <a:spcPct val="150000"/>
                </a:lnSpc>
              </a:pPr>
              <a:r>
                <a:rPr lang="en-US" altLang="zh-CN" sz="1200" dirty="0">
                  <a:solidFill>
                    <a:prstClr val="black"/>
                  </a:solidFill>
                  <a:latin typeface="Arial" panose="020B0604020202020204"/>
                  <a:ea typeface="微软雅黑" panose="020B0503020204020204" pitchFamily="34" charset="-122"/>
                  <a:sym typeface="Arial" panose="020B0604020202020204"/>
                </a:rPr>
                <a:t>Templates are widely used in Python web development. They can effectively separate business logic and page logic, making the code more readable and easier to understand and maintain.</a:t>
              </a:r>
              <a:endParaRPr lang="en-US" altLang="zh-CN" sz="1200" dirty="0">
                <a:solidFill>
                  <a:prstClr val="black"/>
                </a:solidFill>
                <a:latin typeface="Arial" panose="020B0604020202020204"/>
                <a:ea typeface="微软雅黑" panose="020B0503020204020204" pitchFamily="34" charset="-122"/>
                <a:sym typeface="Arial" panose="020B0604020202020204"/>
              </a:endParaRPr>
            </a:p>
            <a:p>
              <a:pPr>
                <a:lnSpc>
                  <a:spcPct val="150000"/>
                </a:lnSpc>
              </a:pPr>
              <a:endParaRPr lang="en-US" altLang="zh-CN" sz="1200" dirty="0">
                <a:solidFill>
                  <a:prstClr val="black"/>
                </a:solidFill>
                <a:latin typeface="Arial" panose="020B0604020202020204"/>
                <a:ea typeface="微软雅黑" panose="020B0503020204020204" pitchFamily="34" charset="-122"/>
                <a:sym typeface="Arial" panose="020B0604020202020204"/>
              </a:endParaRPr>
            </a:p>
            <a:p>
              <a:pPr>
                <a:lnSpc>
                  <a:spcPct val="150000"/>
                </a:lnSpc>
              </a:pPr>
              <a:r>
                <a:rPr lang="en-US" altLang="zh-CN" sz="1200" dirty="0">
                  <a:solidFill>
                    <a:prstClr val="black"/>
                  </a:solidFill>
                  <a:latin typeface="Arial" panose="020B0604020202020204"/>
                  <a:ea typeface="微软雅黑" panose="020B0503020204020204" pitchFamily="34" charset="-122"/>
                  <a:sym typeface="Arial" panose="020B0604020202020204"/>
                </a:rPr>
                <a:t>Simply put, a template is a file that contains placeholder variables to represent dynamic parts. The template file is returned to the user after dynamic assignment. It can be understood as rendering.</a:t>
              </a:r>
              <a:endParaRPr lang="en-US" altLang="zh-CN" sz="1200" dirty="0">
                <a:solidFill>
                  <a:prstClr val="black"/>
                </a:solidFill>
                <a:latin typeface="Arial" panose="020B0604020202020204"/>
                <a:ea typeface="微软雅黑" panose="020B0503020204020204" pitchFamily="34" charset="-122"/>
                <a:sym typeface="Arial" panose="020B0604020202020204"/>
              </a:endParaRPr>
            </a:p>
            <a:p>
              <a:pPr>
                <a:lnSpc>
                  <a:spcPct val="150000"/>
                </a:lnSpc>
              </a:pPr>
              <a:endParaRPr lang="en-US" altLang="zh-CN" sz="1200" dirty="0">
                <a:solidFill>
                  <a:prstClr val="black"/>
                </a:solidFill>
                <a:latin typeface="Arial" panose="020B0604020202020204"/>
                <a:ea typeface="微软雅黑" panose="020B0503020204020204" pitchFamily="34" charset="-122"/>
                <a:sym typeface="Arial" panose="020B0604020202020204"/>
              </a:endParaRPr>
            </a:p>
            <a:p>
              <a:pPr>
                <a:lnSpc>
                  <a:spcPct val="150000"/>
                </a:lnSpc>
              </a:pPr>
              <a:r>
                <a:rPr lang="en-US" altLang="zh-CN" sz="1200" dirty="0">
                  <a:solidFill>
                    <a:prstClr val="black"/>
                  </a:solidFill>
                  <a:latin typeface="Arial" panose="020B0604020202020204"/>
                  <a:ea typeface="微软雅黑" panose="020B0503020204020204" pitchFamily="34" charset="-122"/>
                  <a:sym typeface="Arial" panose="020B0604020202020204"/>
                </a:rPr>
                <a:t>However, the template functions that come with Python are extremely limited. If we want to use control statements, expressions, inheritance and other functions in the template, we cannot achieve it.</a:t>
              </a:r>
              <a:endParaRPr lang="zh-CN" altLang="en-US" sz="1200" dirty="0">
                <a:solidFill>
                  <a:prstClr val="black"/>
                </a:solidFill>
                <a:latin typeface="Arial" panose="020B0604020202020204"/>
                <a:ea typeface="微软雅黑" panose="020B0503020204020204" pitchFamily="34" charset="-122"/>
                <a:sym typeface="Arial" panose="020B0604020202020204"/>
              </a:endParaRPr>
            </a:p>
          </p:txBody>
        </p:sp>
        <p:cxnSp>
          <p:nvCxnSpPr>
            <p:cNvPr id="26" name="直接连接符 25"/>
            <p:cNvCxnSpPr/>
            <p:nvPr/>
          </p:nvCxnSpPr>
          <p:spPr>
            <a:xfrm>
              <a:off x="4385652" y="2256376"/>
              <a:ext cx="460151" cy="0"/>
            </a:xfrm>
            <a:prstGeom prst="line">
              <a:avLst/>
            </a:prstGeom>
            <a:ln w="28575">
              <a:solidFill>
                <a:srgbClr val="1CA8BC"/>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434992" y="1399310"/>
            <a:ext cx="5162582" cy="5058637"/>
            <a:chOff x="6318688" y="1464358"/>
            <a:chExt cx="2711012" cy="4200435"/>
          </a:xfrm>
        </p:grpSpPr>
        <p:sp>
          <p:nvSpPr>
            <p:cNvPr id="20" name="矩形 19"/>
            <p:cNvSpPr/>
            <p:nvPr/>
          </p:nvSpPr>
          <p:spPr>
            <a:xfrm>
              <a:off x="6318688" y="1464358"/>
              <a:ext cx="2711012" cy="4200435"/>
            </a:xfrm>
            <a:prstGeom prst="rect">
              <a:avLst/>
            </a:prstGeom>
            <a:solidFill>
              <a:srgbClr val="222A35"/>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a:ea typeface="微软雅黑" panose="020B0503020204020204" pitchFamily="34" charset="-122"/>
                <a:sym typeface="Arial" panose="020B0604020202020204"/>
              </a:endParaRPr>
            </a:p>
          </p:txBody>
        </p:sp>
        <p:sp>
          <p:nvSpPr>
            <p:cNvPr id="21" name="矩形 20"/>
            <p:cNvSpPr/>
            <p:nvPr/>
          </p:nvSpPr>
          <p:spPr>
            <a:xfrm>
              <a:off x="6486295" y="2229105"/>
              <a:ext cx="2543405" cy="970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defRPr/>
              </a:pPr>
              <a:endParaRPr lang="en-US" altLang="zh-CN" sz="1400" spc="800" dirty="0">
                <a:solidFill>
                  <a:srgbClr val="1CA8BC"/>
                </a:solidFill>
                <a:latin typeface="Arial" panose="020B0604020202020204"/>
                <a:ea typeface="微软雅黑" panose="020B0503020204020204" pitchFamily="34" charset="-122"/>
                <a:sym typeface="Arial" panose="020B0604020202020204"/>
              </a:endParaRPr>
            </a:p>
          </p:txBody>
        </p:sp>
      </p:grpSp>
      <p:sp>
        <p:nvSpPr>
          <p:cNvPr id="27" name="文本框 26"/>
          <p:cNvSpPr txBox="1"/>
          <p:nvPr/>
        </p:nvSpPr>
        <p:spPr>
          <a:xfrm>
            <a:off x="6930700" y="2355665"/>
            <a:ext cx="4171166" cy="2677656"/>
          </a:xfrm>
          <a:prstGeom prst="rect">
            <a:avLst/>
          </a:prstGeom>
          <a:noFill/>
        </p:spPr>
        <p:txBody>
          <a:bodyPr wrap="square" rtlCol="0">
            <a:spAutoFit/>
          </a:bodyPr>
          <a:lstStyle/>
          <a:p>
            <a:r>
              <a:rPr lang="en-US" altLang="zh-CN" sz="1200" dirty="0" err="1">
                <a:solidFill>
                  <a:schemeClr val="bg1"/>
                </a:solidFill>
                <a:latin typeface="Arial" panose="020B0604020202020204" pitchFamily="34" charset="0"/>
                <a:ea typeface="Arial Unicode MS" panose="020B0604020202020204" pitchFamily="34" charset="-122"/>
                <a:cs typeface="Arial" panose="020B0604020202020204" pitchFamily="34" charset="0"/>
              </a:rPr>
              <a:t>Jinja</a:t>
            </a:r>
            <a:r>
              <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rPr>
              <a:t> is a modern and designer-friendly templating language for Python, modelled after Django’s templates. It is fast, widely used and secure with the optional sandboxed template execution environment</a:t>
            </a:r>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rPr>
              <a:t>It's called </a:t>
            </a:r>
            <a:r>
              <a:rPr lang="en-US" altLang="zh-CN" sz="1200" dirty="0" err="1">
                <a:solidFill>
                  <a:schemeClr val="bg1"/>
                </a:solidFill>
                <a:latin typeface="Arial" panose="020B0604020202020204" pitchFamily="34" charset="0"/>
                <a:ea typeface="Arial Unicode MS" panose="020B0604020202020204" pitchFamily="34" charset="-122"/>
                <a:cs typeface="Arial" panose="020B0604020202020204" pitchFamily="34" charset="0"/>
              </a:rPr>
              <a:t>Jinja</a:t>
            </a:r>
            <a:r>
              <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rPr>
              <a:t> because the Japanese shrine (</a:t>
            </a:r>
            <a:r>
              <a:rPr lang="en-US" altLang="zh-CN" sz="1200" dirty="0" err="1">
                <a:solidFill>
                  <a:schemeClr val="bg1"/>
                </a:solidFill>
                <a:latin typeface="Arial" panose="020B0604020202020204" pitchFamily="34" charset="0"/>
                <a:ea typeface="Arial Unicode MS" panose="020B0604020202020204" pitchFamily="34" charset="-122"/>
                <a:cs typeface="Arial" panose="020B0604020202020204" pitchFamily="34" charset="0"/>
              </a:rPr>
              <a:t>Jinja</a:t>
            </a:r>
            <a:r>
              <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rPr>
              <a:t>) is the English word temple, and the English word for template is template, and the two are pronounced very similarly</a:t>
            </a:r>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rPr>
              <a:t>Jinja2 is a template language, but similar to Python, more in line with Python syntax, but not exactly the same. The Jinja2 language is indented, unlike pure python.</a:t>
            </a:r>
            <a:endParaRPr lang="zh-CN" altLang="en-US"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cxnSp>
        <p:nvCxnSpPr>
          <p:cNvPr id="28" name="直接连接符 27"/>
          <p:cNvCxnSpPr/>
          <p:nvPr/>
        </p:nvCxnSpPr>
        <p:spPr>
          <a:xfrm>
            <a:off x="8462443" y="2191328"/>
            <a:ext cx="858177" cy="0"/>
          </a:xfrm>
          <a:prstGeom prst="line">
            <a:avLst/>
          </a:prstGeom>
          <a:ln w="28575">
            <a:solidFill>
              <a:srgbClr val="1CA8BC"/>
            </a:solidFill>
          </a:ln>
        </p:spPr>
        <p:style>
          <a:lnRef idx="1">
            <a:schemeClr val="accent1"/>
          </a:lnRef>
          <a:fillRef idx="0">
            <a:schemeClr val="accent1"/>
          </a:fillRef>
          <a:effectRef idx="0">
            <a:schemeClr val="accent1"/>
          </a:effectRef>
          <a:fontRef idx="minor">
            <a:schemeClr val="tx1"/>
          </a:fontRef>
        </p:style>
      </p:cxnSp>
      <p:sp>
        <p:nvSpPr>
          <p:cNvPr id="29" name="文本框 12"/>
          <p:cNvSpPr txBox="1"/>
          <p:nvPr/>
        </p:nvSpPr>
        <p:spPr>
          <a:xfrm>
            <a:off x="7299517" y="1755858"/>
            <a:ext cx="318403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zh-CN" sz="2000" b="1" dirty="0" err="1">
                <a:solidFill>
                  <a:schemeClr val="bg1"/>
                </a:solidFill>
              </a:rPr>
              <a:t>Jinja</a:t>
            </a:r>
            <a:endParaRPr lang="zh-CN" altLang="en-US" sz="2000" b="1" spc="300" dirty="0">
              <a:solidFill>
                <a:schemeClr val="bg1"/>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2708851" cy="678583"/>
            <a:chOff x="5264375" y="752934"/>
            <a:chExt cx="2708851"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defRPr/>
              </a:pPr>
              <a:endParaRPr lang="zh-CN" altLang="en-US" sz="1050" b="1" kern="0">
                <a:solidFill>
                  <a:prstClr val="black"/>
                </a:solidFill>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algn="ctr">
                <a:defRPr/>
              </a:pPr>
              <a:r>
                <a:rPr lang="en-US" altLang="zh-CN" sz="3200" b="1" dirty="0">
                  <a:solidFill>
                    <a:srgbClr val="222A35"/>
                  </a:solidFill>
                  <a:latin typeface="Arial" panose="020B0604020202020204"/>
                  <a:ea typeface="微软雅黑" panose="020B0503020204020204" pitchFamily="34" charset="-122"/>
                  <a:sym typeface="Arial" panose="020B0604020202020204"/>
                </a:rPr>
                <a:t>3</a:t>
              </a:r>
              <a:endParaRPr lang="zh-CN" altLang="en-US" sz="3200" b="1" dirty="0">
                <a:solidFill>
                  <a:srgbClr val="222A35"/>
                </a:solidFill>
                <a:latin typeface="Arial" panose="020B0604020202020204"/>
                <a:ea typeface="微软雅黑" panose="020B0503020204020204" pitchFamily="34" charset="-122"/>
                <a:sym typeface="Arial" panose="020B0604020202020204"/>
              </a:endParaRPr>
            </a:p>
          </p:txBody>
        </p:sp>
        <p:sp>
          <p:nvSpPr>
            <p:cNvPr id="7" name="文本框 6"/>
            <p:cNvSpPr txBox="1"/>
            <p:nvPr/>
          </p:nvSpPr>
          <p:spPr>
            <a:xfrm>
              <a:off x="5942958" y="830034"/>
              <a:ext cx="2030268" cy="523220"/>
            </a:xfrm>
            <a:prstGeom prst="rect">
              <a:avLst/>
            </a:prstGeom>
            <a:noFill/>
          </p:spPr>
          <p:txBody>
            <a:bodyPr wrap="square" rtlCol="0">
              <a:spAutoFit/>
            </a:bodyPr>
            <a:lstStyle/>
            <a:p>
              <a:pPr algn="ctr">
                <a:defRPr/>
              </a:pPr>
              <a:r>
                <a:rPr lang="en-US" altLang="zh-CN" sz="2800" b="1" spc="600" dirty="0">
                  <a:solidFill>
                    <a:srgbClr val="222A35"/>
                  </a:solidFill>
                  <a:latin typeface="Arial" panose="020B0604020202020204"/>
                  <a:ea typeface="微软雅黑" panose="020B0503020204020204" pitchFamily="34" charset="-122"/>
                  <a:sym typeface="Arial" panose="020B0604020202020204"/>
                </a:rPr>
                <a:t>Jinja2</a:t>
              </a:r>
              <a:endParaRPr lang="zh-CN" altLang="en-US" sz="2800" b="1" spc="600" dirty="0">
                <a:solidFill>
                  <a:srgbClr val="222A35"/>
                </a:solidFill>
                <a:latin typeface="Arial" panose="020B0604020202020204"/>
                <a:ea typeface="微软雅黑" panose="020B0503020204020204" pitchFamily="34" charset="-122"/>
                <a:sym typeface="Arial" panose="020B0604020202020204"/>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2283" y="2026327"/>
            <a:ext cx="4320544" cy="3380764"/>
          </a:xfrm>
          <a:prstGeom prst="rect">
            <a:avLst/>
          </a:prstGeom>
        </p:spPr>
      </p:pic>
      <p:sp>
        <p:nvSpPr>
          <p:cNvPr id="13" name="文本框 12"/>
          <p:cNvSpPr txBox="1"/>
          <p:nvPr/>
        </p:nvSpPr>
        <p:spPr>
          <a:xfrm>
            <a:off x="685800" y="1106424"/>
            <a:ext cx="2734056" cy="369332"/>
          </a:xfrm>
          <a:prstGeom prst="rect">
            <a:avLst/>
          </a:prstGeom>
          <a:noFill/>
        </p:spPr>
        <p:txBody>
          <a:bodyPr wrap="square" rtlCol="0">
            <a:spAutoFit/>
          </a:bodyPr>
          <a:lstStyle/>
          <a:p>
            <a:r>
              <a:rPr lang="en-GB" altLang="zh-CN" b="1" dirty="0"/>
              <a:t>Multi-line code block:</a:t>
            </a:r>
            <a:endParaRPr lang="zh-CN" altLang="en-US" b="1"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868" y="4206399"/>
            <a:ext cx="5458652" cy="2401384"/>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868" y="1289335"/>
            <a:ext cx="4510229" cy="265866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2708851" cy="678583"/>
            <a:chOff x="5264375" y="752934"/>
            <a:chExt cx="2708851"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defRPr/>
              </a:pPr>
              <a:endParaRPr lang="zh-CN" altLang="en-US" sz="1050" b="1" kern="0">
                <a:solidFill>
                  <a:prstClr val="black"/>
                </a:solidFill>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algn="ctr">
                <a:defRPr/>
              </a:pPr>
              <a:r>
                <a:rPr lang="en-US" altLang="zh-CN" sz="3200" b="1" dirty="0">
                  <a:solidFill>
                    <a:srgbClr val="222A35"/>
                  </a:solidFill>
                  <a:latin typeface="Arial" panose="020B0604020202020204"/>
                  <a:ea typeface="微软雅黑" panose="020B0503020204020204" pitchFamily="34" charset="-122"/>
                  <a:sym typeface="Arial" panose="020B0604020202020204"/>
                </a:rPr>
                <a:t>3</a:t>
              </a:r>
              <a:endParaRPr lang="zh-CN" altLang="en-US" sz="3200" b="1" dirty="0">
                <a:solidFill>
                  <a:srgbClr val="222A35"/>
                </a:solidFill>
                <a:latin typeface="Arial" panose="020B0604020202020204"/>
                <a:ea typeface="微软雅黑" panose="020B0503020204020204" pitchFamily="34" charset="-122"/>
                <a:sym typeface="Arial" panose="020B0604020202020204"/>
              </a:endParaRPr>
            </a:p>
          </p:txBody>
        </p:sp>
        <p:sp>
          <p:nvSpPr>
            <p:cNvPr id="7" name="文本框 6"/>
            <p:cNvSpPr txBox="1"/>
            <p:nvPr/>
          </p:nvSpPr>
          <p:spPr>
            <a:xfrm>
              <a:off x="5942958" y="830034"/>
              <a:ext cx="2030268" cy="523220"/>
            </a:xfrm>
            <a:prstGeom prst="rect">
              <a:avLst/>
            </a:prstGeom>
            <a:noFill/>
          </p:spPr>
          <p:txBody>
            <a:bodyPr wrap="square" rtlCol="0">
              <a:spAutoFit/>
            </a:bodyPr>
            <a:lstStyle/>
            <a:p>
              <a:pPr algn="ctr">
                <a:defRPr/>
              </a:pPr>
              <a:r>
                <a:rPr lang="en-US" altLang="zh-CN" sz="2800" b="1" spc="600" dirty="0">
                  <a:solidFill>
                    <a:srgbClr val="222A35"/>
                  </a:solidFill>
                  <a:latin typeface="Arial" panose="020B0604020202020204"/>
                  <a:ea typeface="微软雅黑" panose="020B0503020204020204" pitchFamily="34" charset="-122"/>
                  <a:sym typeface="Arial" panose="020B0604020202020204"/>
                </a:rPr>
                <a:t>Jinja2</a:t>
              </a:r>
              <a:endParaRPr lang="zh-CN" altLang="en-US" sz="2800" b="1" spc="600" dirty="0">
                <a:solidFill>
                  <a:srgbClr val="222A35"/>
                </a:solidFill>
                <a:latin typeface="Arial" panose="020B0604020202020204"/>
                <a:ea typeface="微软雅黑" panose="020B0503020204020204" pitchFamily="34" charset="-122"/>
                <a:sym typeface="Arial" panose="020B0604020202020204"/>
              </a:endParaRPr>
            </a:p>
          </p:txBody>
        </p:sp>
      </p:grpSp>
      <p:sp>
        <p:nvSpPr>
          <p:cNvPr id="8" name="文本框 7"/>
          <p:cNvSpPr txBox="1"/>
          <p:nvPr/>
        </p:nvSpPr>
        <p:spPr>
          <a:xfrm>
            <a:off x="718079" y="1076356"/>
            <a:ext cx="3060795" cy="369332"/>
          </a:xfrm>
          <a:prstGeom prst="rect">
            <a:avLst/>
          </a:prstGeom>
          <a:noFill/>
        </p:spPr>
        <p:txBody>
          <a:bodyPr wrap="square" rtlCol="0">
            <a:spAutoFit/>
          </a:bodyPr>
          <a:lstStyle/>
          <a:p>
            <a:r>
              <a:rPr lang="en-GB" altLang="zh-CN" b="1" dirty="0"/>
              <a:t>Filter:</a:t>
            </a:r>
            <a:endParaRPr lang="zh-CN" altLang="en-US" b="1"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69107" y="1076356"/>
            <a:ext cx="8454900" cy="2612907"/>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883" y="4107241"/>
            <a:ext cx="3164676" cy="244447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972" y="3865061"/>
            <a:ext cx="4626677" cy="2686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727987"/>
            <a:ext cx="12192000" cy="1130013"/>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4659515" y="963815"/>
            <a:ext cx="2872971" cy="2872971"/>
            <a:chOff x="9267768" y="1219414"/>
            <a:chExt cx="3459942" cy="3459942"/>
          </a:xfrm>
        </p:grpSpPr>
        <p:grpSp>
          <p:nvGrpSpPr>
            <p:cNvPr id="3" name="组合 2"/>
            <p:cNvGrpSpPr/>
            <p:nvPr/>
          </p:nvGrpSpPr>
          <p:grpSpPr>
            <a:xfrm>
              <a:off x="9666289" y="3779257"/>
              <a:ext cx="2503246" cy="900099"/>
              <a:chOff x="9666289" y="3779257"/>
              <a:chExt cx="2503246" cy="900099"/>
            </a:xfrm>
          </p:grpSpPr>
          <p:sp>
            <p:nvSpPr>
              <p:cNvPr id="39" name="任意多边形 38"/>
              <p:cNvSpPr/>
              <p:nvPr/>
            </p:nvSpPr>
            <p:spPr>
              <a:xfrm>
                <a:off x="9914142" y="3779257"/>
                <a:ext cx="2255393" cy="900099"/>
              </a:xfrm>
              <a:custGeom>
                <a:avLst/>
                <a:gdLst>
                  <a:gd name="connsiteX0" fmla="*/ 781120 w 2255393"/>
                  <a:gd name="connsiteY0" fmla="*/ 535 h 900099"/>
                  <a:gd name="connsiteX1" fmla="*/ 1492041 w 2255393"/>
                  <a:gd name="connsiteY1" fmla="*/ 418680 h 900099"/>
                  <a:gd name="connsiteX2" fmla="*/ 1568766 w 2255393"/>
                  <a:gd name="connsiteY2" fmla="*/ 476062 h 900099"/>
                  <a:gd name="connsiteX3" fmla="*/ 1592925 w 2255393"/>
                  <a:gd name="connsiteY3" fmla="*/ 494130 h 900099"/>
                  <a:gd name="connsiteX4" fmla="*/ 1692245 w 2255393"/>
                  <a:gd name="connsiteY4" fmla="*/ 540272 h 900099"/>
                  <a:gd name="connsiteX5" fmla="*/ 1947200 w 2255393"/>
                  <a:gd name="connsiteY5" fmla="*/ 526350 h 900099"/>
                  <a:gd name="connsiteX6" fmla="*/ 1948724 w 2255393"/>
                  <a:gd name="connsiteY6" fmla="*/ 525726 h 900099"/>
                  <a:gd name="connsiteX7" fmla="*/ 2018169 w 2255393"/>
                  <a:gd name="connsiteY7" fmla="*/ 497290 h 900099"/>
                  <a:gd name="connsiteX8" fmla="*/ 2217014 w 2255393"/>
                  <a:gd name="connsiteY8" fmla="*/ 434377 h 900099"/>
                  <a:gd name="connsiteX9" fmla="*/ 2255393 w 2255393"/>
                  <a:gd name="connsiteY9" fmla="*/ 440190 h 900099"/>
                  <a:gd name="connsiteX10" fmla="*/ 2184020 w 2255393"/>
                  <a:gd name="connsiteY10" fmla="*/ 505058 h 900099"/>
                  <a:gd name="connsiteX11" fmla="*/ 2050841 w 2255393"/>
                  <a:gd name="connsiteY11" fmla="*/ 604647 h 900099"/>
                  <a:gd name="connsiteX12" fmla="*/ 2046707 w 2255393"/>
                  <a:gd name="connsiteY12" fmla="*/ 607159 h 900099"/>
                  <a:gd name="connsiteX13" fmla="*/ 1908205 w 2255393"/>
                  <a:gd name="connsiteY13" fmla="*/ 691301 h 900099"/>
                  <a:gd name="connsiteX14" fmla="*/ 1432248 w 2255393"/>
                  <a:gd name="connsiteY14" fmla="*/ 864952 h 900099"/>
                  <a:gd name="connsiteX15" fmla="*/ 1364615 w 2255393"/>
                  <a:gd name="connsiteY15" fmla="*/ 875274 h 900099"/>
                  <a:gd name="connsiteX16" fmla="*/ 1260478 w 2255393"/>
                  <a:gd name="connsiteY16" fmla="*/ 891167 h 900099"/>
                  <a:gd name="connsiteX17" fmla="*/ 1083598 w 2255393"/>
                  <a:gd name="connsiteY17" fmla="*/ 900099 h 900099"/>
                  <a:gd name="connsiteX18" fmla="*/ 906718 w 2255393"/>
                  <a:gd name="connsiteY18" fmla="*/ 891167 h 900099"/>
                  <a:gd name="connsiteX19" fmla="*/ 802581 w 2255393"/>
                  <a:gd name="connsiteY19" fmla="*/ 875274 h 900099"/>
                  <a:gd name="connsiteX20" fmla="*/ 734948 w 2255393"/>
                  <a:gd name="connsiteY20" fmla="*/ 864952 h 900099"/>
                  <a:gd name="connsiteX21" fmla="*/ 116355 w 2255393"/>
                  <a:gd name="connsiteY21" fmla="*/ 604647 h 900099"/>
                  <a:gd name="connsiteX22" fmla="*/ 0 w 2255393"/>
                  <a:gd name="connsiteY22" fmla="*/ 517639 h 900099"/>
                  <a:gd name="connsiteX23" fmla="*/ 90232 w 2255393"/>
                  <a:gd name="connsiteY23" fmla="*/ 453366 h 900099"/>
                  <a:gd name="connsiteX24" fmla="*/ 468722 w 2255393"/>
                  <a:gd name="connsiteY24" fmla="*/ 99514 h 900099"/>
                  <a:gd name="connsiteX25" fmla="*/ 483937 w 2255393"/>
                  <a:gd name="connsiteY25" fmla="*/ 89036 h 900099"/>
                  <a:gd name="connsiteX26" fmla="*/ 535891 w 2255393"/>
                  <a:gd name="connsiteY26" fmla="*/ 53258 h 900099"/>
                  <a:gd name="connsiteX27" fmla="*/ 693361 w 2255393"/>
                  <a:gd name="connsiteY27" fmla="*/ 3037 h 900099"/>
                  <a:gd name="connsiteX28" fmla="*/ 781120 w 2255393"/>
                  <a:gd name="connsiteY28" fmla="*/ 535 h 9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5393" h="900099">
                    <a:moveTo>
                      <a:pt x="781120" y="535"/>
                    </a:moveTo>
                    <a:cubicBezTo>
                      <a:pt x="1093427" y="13531"/>
                      <a:pt x="1303902" y="260612"/>
                      <a:pt x="1492041" y="418680"/>
                    </a:cubicBezTo>
                    <a:lnTo>
                      <a:pt x="1568766" y="476062"/>
                    </a:lnTo>
                    <a:lnTo>
                      <a:pt x="1592925" y="494130"/>
                    </a:lnTo>
                    <a:cubicBezTo>
                      <a:pt x="1626133" y="515043"/>
                      <a:pt x="1659080" y="531071"/>
                      <a:pt x="1692245" y="540272"/>
                    </a:cubicBezTo>
                    <a:cubicBezTo>
                      <a:pt x="1791739" y="567877"/>
                      <a:pt x="1873726" y="552788"/>
                      <a:pt x="1947200" y="526350"/>
                    </a:cubicBezTo>
                    <a:lnTo>
                      <a:pt x="1948724" y="525726"/>
                    </a:lnTo>
                    <a:lnTo>
                      <a:pt x="2018169" y="497290"/>
                    </a:lnTo>
                    <a:cubicBezTo>
                      <a:pt x="2086967" y="466770"/>
                      <a:pt x="2150250" y="435351"/>
                      <a:pt x="2217014" y="434377"/>
                    </a:cubicBezTo>
                    <a:lnTo>
                      <a:pt x="2255393" y="440190"/>
                    </a:lnTo>
                    <a:lnTo>
                      <a:pt x="2184020" y="505058"/>
                    </a:lnTo>
                    <a:cubicBezTo>
                      <a:pt x="2141300" y="540314"/>
                      <a:pt x="2096859" y="573559"/>
                      <a:pt x="2050841" y="604647"/>
                    </a:cubicBezTo>
                    <a:lnTo>
                      <a:pt x="2046707" y="607159"/>
                    </a:lnTo>
                    <a:lnTo>
                      <a:pt x="1908205" y="691301"/>
                    </a:lnTo>
                    <a:cubicBezTo>
                      <a:pt x="1761130" y="771197"/>
                      <a:pt x="1601173" y="830385"/>
                      <a:pt x="1432248" y="864952"/>
                    </a:cubicBezTo>
                    <a:lnTo>
                      <a:pt x="1364615" y="875274"/>
                    </a:lnTo>
                    <a:lnTo>
                      <a:pt x="1260478" y="891167"/>
                    </a:lnTo>
                    <a:cubicBezTo>
                      <a:pt x="1202321" y="897074"/>
                      <a:pt x="1143313" y="900099"/>
                      <a:pt x="1083598" y="900099"/>
                    </a:cubicBezTo>
                    <a:cubicBezTo>
                      <a:pt x="1023883" y="900099"/>
                      <a:pt x="964875" y="897074"/>
                      <a:pt x="906718" y="891167"/>
                    </a:cubicBezTo>
                    <a:lnTo>
                      <a:pt x="802581" y="875274"/>
                    </a:lnTo>
                    <a:lnTo>
                      <a:pt x="734948" y="864952"/>
                    </a:lnTo>
                    <a:cubicBezTo>
                      <a:pt x="509714" y="818863"/>
                      <a:pt x="300425" y="729003"/>
                      <a:pt x="116355" y="604647"/>
                    </a:cubicBezTo>
                    <a:lnTo>
                      <a:pt x="0" y="517639"/>
                    </a:lnTo>
                    <a:lnTo>
                      <a:pt x="90232" y="453366"/>
                    </a:lnTo>
                    <a:cubicBezTo>
                      <a:pt x="261222" y="319886"/>
                      <a:pt x="359902" y="186504"/>
                      <a:pt x="468722" y="99514"/>
                    </a:cubicBezTo>
                    <a:lnTo>
                      <a:pt x="483937" y="89036"/>
                    </a:lnTo>
                    <a:lnTo>
                      <a:pt x="535891" y="53258"/>
                    </a:lnTo>
                    <a:cubicBezTo>
                      <a:pt x="582361" y="26626"/>
                      <a:pt x="633092" y="8898"/>
                      <a:pt x="693361" y="3037"/>
                    </a:cubicBezTo>
                    <a:cubicBezTo>
                      <a:pt x="723495" y="107"/>
                      <a:pt x="752729" y="-647"/>
                      <a:pt x="781120" y="53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7" name="任意多边形 36"/>
              <p:cNvSpPr/>
              <p:nvPr/>
            </p:nvSpPr>
            <p:spPr>
              <a:xfrm>
                <a:off x="9666289" y="3815784"/>
                <a:ext cx="731790" cy="481112"/>
              </a:xfrm>
              <a:custGeom>
                <a:avLst/>
                <a:gdLst>
                  <a:gd name="connsiteX0" fmla="*/ 452434 w 731790"/>
                  <a:gd name="connsiteY0" fmla="*/ 1607 h 481112"/>
                  <a:gd name="connsiteX1" fmla="*/ 703451 w 731790"/>
                  <a:gd name="connsiteY1" fmla="*/ 39793 h 481112"/>
                  <a:gd name="connsiteX2" fmla="*/ 731790 w 731790"/>
                  <a:gd name="connsiteY2" fmla="*/ 52509 h 481112"/>
                  <a:gd name="connsiteX3" fmla="*/ 716575 w 731790"/>
                  <a:gd name="connsiteY3" fmla="*/ 62987 h 481112"/>
                  <a:gd name="connsiteX4" fmla="*/ 338085 w 731790"/>
                  <a:gd name="connsiteY4" fmla="*/ 416839 h 481112"/>
                  <a:gd name="connsiteX5" fmla="*/ 247853 w 731790"/>
                  <a:gd name="connsiteY5" fmla="*/ 481112 h 481112"/>
                  <a:gd name="connsiteX6" fmla="*/ 231029 w 731790"/>
                  <a:gd name="connsiteY6" fmla="*/ 468531 h 481112"/>
                  <a:gd name="connsiteX7" fmla="*/ 108177 w 731790"/>
                  <a:gd name="connsiteY7" fmla="*/ 356875 h 481112"/>
                  <a:gd name="connsiteX8" fmla="*/ 0 w 731790"/>
                  <a:gd name="connsiteY8" fmla="*/ 237851 h 481112"/>
                  <a:gd name="connsiteX9" fmla="*/ 52356 w 731790"/>
                  <a:gd name="connsiteY9" fmla="*/ 195010 h 481112"/>
                  <a:gd name="connsiteX10" fmla="*/ 452434 w 731790"/>
                  <a:gd name="connsiteY10" fmla="*/ 1607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790" h="481112">
                    <a:moveTo>
                      <a:pt x="452434" y="1607"/>
                    </a:moveTo>
                    <a:cubicBezTo>
                      <a:pt x="541957" y="-5207"/>
                      <a:pt x="625350" y="10062"/>
                      <a:pt x="703451" y="39793"/>
                    </a:cubicBezTo>
                    <a:lnTo>
                      <a:pt x="731790" y="52509"/>
                    </a:lnTo>
                    <a:lnTo>
                      <a:pt x="716575" y="62987"/>
                    </a:lnTo>
                    <a:cubicBezTo>
                      <a:pt x="607755" y="149977"/>
                      <a:pt x="509075" y="283359"/>
                      <a:pt x="338085" y="416839"/>
                    </a:cubicBezTo>
                    <a:lnTo>
                      <a:pt x="247853" y="481112"/>
                    </a:lnTo>
                    <a:lnTo>
                      <a:pt x="231029" y="468531"/>
                    </a:lnTo>
                    <a:cubicBezTo>
                      <a:pt x="188308" y="433275"/>
                      <a:pt x="147310" y="396009"/>
                      <a:pt x="108177" y="356875"/>
                    </a:cubicBezTo>
                    <a:lnTo>
                      <a:pt x="0" y="237851"/>
                    </a:lnTo>
                    <a:lnTo>
                      <a:pt x="52356" y="195010"/>
                    </a:lnTo>
                    <a:cubicBezTo>
                      <a:pt x="182928" y="90800"/>
                      <a:pt x="303229" y="12964"/>
                      <a:pt x="452434" y="160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6" name="任意多边形 35"/>
              <p:cNvSpPr/>
              <p:nvPr/>
            </p:nvSpPr>
            <p:spPr>
              <a:xfrm>
                <a:off x="11482908" y="4199004"/>
                <a:ext cx="379958" cy="135222"/>
              </a:xfrm>
              <a:custGeom>
                <a:avLst/>
                <a:gdLst>
                  <a:gd name="connsiteX0" fmla="*/ 172010 w 379958"/>
                  <a:gd name="connsiteY0" fmla="*/ 47 h 135222"/>
                  <a:gd name="connsiteX1" fmla="*/ 376168 w 379958"/>
                  <a:gd name="connsiteY1" fmla="*/ 102829 h 135222"/>
                  <a:gd name="connsiteX2" fmla="*/ 379958 w 379958"/>
                  <a:gd name="connsiteY2" fmla="*/ 105979 h 135222"/>
                  <a:gd name="connsiteX3" fmla="*/ 378434 w 379958"/>
                  <a:gd name="connsiteY3" fmla="*/ 106603 h 135222"/>
                  <a:gd name="connsiteX4" fmla="*/ 123479 w 379958"/>
                  <a:gd name="connsiteY4" fmla="*/ 120525 h 135222"/>
                  <a:gd name="connsiteX5" fmla="*/ 24159 w 379958"/>
                  <a:gd name="connsiteY5" fmla="*/ 74383 h 135222"/>
                  <a:gd name="connsiteX6" fmla="*/ 0 w 379958"/>
                  <a:gd name="connsiteY6" fmla="*/ 56315 h 135222"/>
                  <a:gd name="connsiteX7" fmla="*/ 45236 w 379958"/>
                  <a:gd name="connsiteY7" fmla="*/ 32803 h 135222"/>
                  <a:gd name="connsiteX8" fmla="*/ 172010 w 379958"/>
                  <a:gd name="connsiteY8" fmla="*/ 47 h 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958" h="135222">
                    <a:moveTo>
                      <a:pt x="172010" y="47"/>
                    </a:moveTo>
                    <a:cubicBezTo>
                      <a:pt x="249198" y="1905"/>
                      <a:pt x="311156" y="47855"/>
                      <a:pt x="376168" y="102829"/>
                    </a:cubicBezTo>
                    <a:lnTo>
                      <a:pt x="379958" y="105979"/>
                    </a:lnTo>
                    <a:lnTo>
                      <a:pt x="378434" y="106603"/>
                    </a:lnTo>
                    <a:cubicBezTo>
                      <a:pt x="304960" y="133041"/>
                      <a:pt x="222973" y="148130"/>
                      <a:pt x="123479" y="120525"/>
                    </a:cubicBezTo>
                    <a:cubicBezTo>
                      <a:pt x="90314" y="111324"/>
                      <a:pt x="57367" y="95296"/>
                      <a:pt x="24159" y="74383"/>
                    </a:cubicBezTo>
                    <a:lnTo>
                      <a:pt x="0" y="56315"/>
                    </a:lnTo>
                    <a:lnTo>
                      <a:pt x="45236" y="32803"/>
                    </a:lnTo>
                    <a:cubicBezTo>
                      <a:pt x="90190" y="12260"/>
                      <a:pt x="133416" y="-882"/>
                      <a:pt x="172010" y="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31" name="任意多边形 30"/>
            <p:cNvSpPr/>
            <p:nvPr/>
          </p:nvSpPr>
          <p:spPr>
            <a:xfrm>
              <a:off x="9267768" y="1219414"/>
              <a:ext cx="3459942" cy="3085569"/>
            </a:xfrm>
            <a:custGeom>
              <a:avLst/>
              <a:gdLst>
                <a:gd name="connsiteX0" fmla="*/ 1729971 w 3459942"/>
                <a:gd name="connsiteY0" fmla="*/ 0 h 3085569"/>
                <a:gd name="connsiteX1" fmla="*/ 3459942 w 3459942"/>
                <a:gd name="connsiteY1" fmla="*/ 1729971 h 3085569"/>
                <a:gd name="connsiteX2" fmla="*/ 2953245 w 3459942"/>
                <a:gd name="connsiteY2" fmla="*/ 2953245 h 3085569"/>
                <a:gd name="connsiteX3" fmla="*/ 2901766 w 3459942"/>
                <a:gd name="connsiteY3" fmla="*/ 3000033 h 3085569"/>
                <a:gd name="connsiteX4" fmla="*/ 2863387 w 3459942"/>
                <a:gd name="connsiteY4" fmla="*/ 2994220 h 3085569"/>
                <a:gd name="connsiteX5" fmla="*/ 2664542 w 3459942"/>
                <a:gd name="connsiteY5" fmla="*/ 3057133 h 3085569"/>
                <a:gd name="connsiteX6" fmla="*/ 2595097 w 3459942"/>
                <a:gd name="connsiteY6" fmla="*/ 3085569 h 3085569"/>
                <a:gd name="connsiteX7" fmla="*/ 2591307 w 3459942"/>
                <a:gd name="connsiteY7" fmla="*/ 3082419 h 3085569"/>
                <a:gd name="connsiteX8" fmla="*/ 2387149 w 3459942"/>
                <a:gd name="connsiteY8" fmla="*/ 2979637 h 3085569"/>
                <a:gd name="connsiteX9" fmla="*/ 2260375 w 3459942"/>
                <a:gd name="connsiteY9" fmla="*/ 3012393 h 3085569"/>
                <a:gd name="connsiteX10" fmla="*/ 2215139 w 3459942"/>
                <a:gd name="connsiteY10" fmla="*/ 3035905 h 3085569"/>
                <a:gd name="connsiteX11" fmla="*/ 2138414 w 3459942"/>
                <a:gd name="connsiteY11" fmla="*/ 2978523 h 3085569"/>
                <a:gd name="connsiteX12" fmla="*/ 1339734 w 3459942"/>
                <a:gd name="connsiteY12" fmla="*/ 2562880 h 3085569"/>
                <a:gd name="connsiteX13" fmla="*/ 1182264 w 3459942"/>
                <a:gd name="connsiteY13" fmla="*/ 2613101 h 3085569"/>
                <a:gd name="connsiteX14" fmla="*/ 1130310 w 3459942"/>
                <a:gd name="connsiteY14" fmla="*/ 2648879 h 3085569"/>
                <a:gd name="connsiteX15" fmla="*/ 1101971 w 3459942"/>
                <a:gd name="connsiteY15" fmla="*/ 2636163 h 3085569"/>
                <a:gd name="connsiteX16" fmla="*/ 850954 w 3459942"/>
                <a:gd name="connsiteY16" fmla="*/ 2597977 h 3085569"/>
                <a:gd name="connsiteX17" fmla="*/ 450876 w 3459942"/>
                <a:gd name="connsiteY17" fmla="*/ 2791380 h 3085569"/>
                <a:gd name="connsiteX18" fmla="*/ 398520 w 3459942"/>
                <a:gd name="connsiteY18" fmla="*/ 2834221 h 3085569"/>
                <a:gd name="connsiteX19" fmla="*/ 395041 w 3459942"/>
                <a:gd name="connsiteY19" fmla="*/ 2830393 h 3085569"/>
                <a:gd name="connsiteX20" fmla="*/ 0 w 3459942"/>
                <a:gd name="connsiteY20" fmla="*/ 1729971 h 3085569"/>
                <a:gd name="connsiteX21" fmla="*/ 1729971 w 3459942"/>
                <a:gd name="connsiteY21" fmla="*/ 0 h 308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9942" h="3085569">
                  <a:moveTo>
                    <a:pt x="1729971" y="0"/>
                  </a:moveTo>
                  <a:cubicBezTo>
                    <a:pt x="2685408" y="0"/>
                    <a:pt x="3459942" y="774534"/>
                    <a:pt x="3459942" y="1729971"/>
                  </a:cubicBezTo>
                  <a:cubicBezTo>
                    <a:pt x="3459942" y="2207690"/>
                    <a:pt x="3266309" y="2640182"/>
                    <a:pt x="2953245" y="2953245"/>
                  </a:cubicBezTo>
                  <a:lnTo>
                    <a:pt x="2901766" y="3000033"/>
                  </a:lnTo>
                  <a:lnTo>
                    <a:pt x="2863387" y="2994220"/>
                  </a:lnTo>
                  <a:cubicBezTo>
                    <a:pt x="2796623" y="2995194"/>
                    <a:pt x="2733340" y="3026613"/>
                    <a:pt x="2664542" y="3057133"/>
                  </a:cubicBezTo>
                  <a:lnTo>
                    <a:pt x="2595097" y="3085569"/>
                  </a:lnTo>
                  <a:lnTo>
                    <a:pt x="2591307" y="3082419"/>
                  </a:lnTo>
                  <a:cubicBezTo>
                    <a:pt x="2526295" y="3027445"/>
                    <a:pt x="2464337" y="2981495"/>
                    <a:pt x="2387149" y="2979637"/>
                  </a:cubicBezTo>
                  <a:cubicBezTo>
                    <a:pt x="2348555" y="2978708"/>
                    <a:pt x="2305329" y="2991850"/>
                    <a:pt x="2260375" y="3012393"/>
                  </a:cubicBezTo>
                  <a:lnTo>
                    <a:pt x="2215139" y="3035905"/>
                  </a:lnTo>
                  <a:lnTo>
                    <a:pt x="2138414" y="2978523"/>
                  </a:lnTo>
                  <a:cubicBezTo>
                    <a:pt x="1933171" y="2806085"/>
                    <a:pt x="1701347" y="2527714"/>
                    <a:pt x="1339734" y="2562880"/>
                  </a:cubicBezTo>
                  <a:cubicBezTo>
                    <a:pt x="1279465" y="2568741"/>
                    <a:pt x="1228734" y="2586469"/>
                    <a:pt x="1182264" y="2613101"/>
                  </a:cubicBezTo>
                  <a:lnTo>
                    <a:pt x="1130310" y="2648879"/>
                  </a:lnTo>
                  <a:lnTo>
                    <a:pt x="1101971" y="2636163"/>
                  </a:lnTo>
                  <a:cubicBezTo>
                    <a:pt x="1023870" y="2606432"/>
                    <a:pt x="940477" y="2591163"/>
                    <a:pt x="850954" y="2597977"/>
                  </a:cubicBezTo>
                  <a:cubicBezTo>
                    <a:pt x="701749" y="2609334"/>
                    <a:pt x="581448" y="2687170"/>
                    <a:pt x="450876" y="2791380"/>
                  </a:cubicBezTo>
                  <a:lnTo>
                    <a:pt x="398520" y="2834221"/>
                  </a:lnTo>
                  <a:lnTo>
                    <a:pt x="395041" y="2830393"/>
                  </a:lnTo>
                  <a:cubicBezTo>
                    <a:pt x="148251" y="2531353"/>
                    <a:pt x="0" y="2147975"/>
                    <a:pt x="0" y="1729971"/>
                  </a:cubicBezTo>
                  <a:cubicBezTo>
                    <a:pt x="0" y="774534"/>
                    <a:pt x="774534" y="0"/>
                    <a:pt x="1729971" y="0"/>
                  </a:cubicBez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8" name="矩形 17"/>
          <p:cNvSpPr/>
          <p:nvPr/>
        </p:nvSpPr>
        <p:spPr>
          <a:xfrm>
            <a:off x="3848100" y="1978481"/>
            <a:ext cx="4838700" cy="53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P</a:t>
            </a:r>
            <a:r>
              <a:rPr kumimoji="0" lang="en-US" altLang="zh-CN" sz="3600" b="1" i="0" u="none" strike="noStrike" kern="1200" cap="none" spc="2500"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rPr>
              <a:t>ART 0</a:t>
            </a: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4</a:t>
            </a:r>
            <a:endParaRPr kumimoji="0" lang="zh-CN" altLang="en-US"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4163431" y="4237668"/>
            <a:ext cx="498635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Flask-SQL Alchemy</a:t>
            </a:r>
            <a:endParaRPr kumimoji="0" lang="zh-CN" altLang="en-US" sz="36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15" name="组合 14"/>
          <p:cNvGrpSpPr/>
          <p:nvPr/>
        </p:nvGrpSpPr>
        <p:grpSpPr>
          <a:xfrm>
            <a:off x="1265499" y="-1702443"/>
            <a:ext cx="9661002" cy="9661002"/>
            <a:chOff x="1265499" y="-1702443"/>
            <a:chExt cx="9661002" cy="9661002"/>
          </a:xfrm>
        </p:grpSpPr>
        <p:sp>
          <p:nvSpPr>
            <p:cNvPr id="16" name="椭圆 15"/>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椭圆 16"/>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3226231" cy="747745"/>
            <a:chOff x="5264375" y="752934"/>
            <a:chExt cx="3226231" cy="747745"/>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9" name="矩形 8"/>
            <p:cNvSpPr/>
            <p:nvPr/>
          </p:nvSpPr>
          <p:spPr>
            <a:xfrm>
              <a:off x="6099620" y="1174022"/>
              <a:ext cx="2390986" cy="3266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Flask-SQLAlchemy</a:t>
              </a:r>
              <a:endParaRPr kumimoji="0" lang="zh-CN" altLang="en-US" sz="20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sp>
        <p:nvSpPr>
          <p:cNvPr id="2" name="矩形 1"/>
          <p:cNvSpPr/>
          <p:nvPr/>
        </p:nvSpPr>
        <p:spPr>
          <a:xfrm>
            <a:off x="6466999" y="5721"/>
            <a:ext cx="5743903"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文本框 12"/>
          <p:cNvSpPr txBox="1"/>
          <p:nvPr/>
        </p:nvSpPr>
        <p:spPr>
          <a:xfrm>
            <a:off x="8153065" y="4066061"/>
            <a:ext cx="2333963" cy="1170898"/>
          </a:xfrm>
          <a:prstGeom prst="rect">
            <a:avLst/>
          </a:prstGeom>
          <a:noFill/>
        </p:spPr>
        <p:txBody>
          <a:bodyPr wrap="square" rtlCol="0">
            <a:spAutoFit/>
          </a:bodyPr>
          <a:lstStyle/>
          <a:p>
            <a:pPr algn="ctr">
              <a:lnSpc>
                <a:spcPct val="150000"/>
              </a:lnSpc>
            </a:pPr>
            <a:r>
              <a:rPr lang="en-US" altLang="zh-CN" sz="1200" b="0" i="0">
                <a:solidFill>
                  <a:schemeClr val="bg1"/>
                </a:solidFill>
                <a:effectLst/>
                <a:latin typeface="Söhne"/>
              </a:rPr>
              <a:t>Flask-SQLAlchemy is a Flask extension that provides the ability to use SQLAlchemy in Flask applications</a:t>
            </a:r>
            <a:r>
              <a:rPr lang="zh-CN" altLang="en-US" sz="1200" b="0" i="0">
                <a:solidFill>
                  <a:srgbClr val="374151"/>
                </a:solidFill>
                <a:effectLst/>
                <a:latin typeface="Söhne"/>
              </a:rPr>
              <a:t>。</a:t>
            </a:r>
            <a:endParaRPr lang="zh-CN" altLang="en-US" sz="1200" dirty="0">
              <a:solidFill>
                <a:schemeClr val="bg1"/>
              </a:solidFill>
              <a:latin typeface="Arial" panose="020B0604020202020204"/>
              <a:ea typeface="微软雅黑" panose="020B0503020204020204" pitchFamily="34" charset="-122"/>
              <a:sym typeface="Arial" panose="020B0604020202020204"/>
            </a:endParaRPr>
          </a:p>
        </p:txBody>
      </p:sp>
      <p:grpSp>
        <p:nvGrpSpPr>
          <p:cNvPr id="35" name="组合 34"/>
          <p:cNvGrpSpPr/>
          <p:nvPr/>
        </p:nvGrpSpPr>
        <p:grpSpPr>
          <a:xfrm>
            <a:off x="9239030" y="5464449"/>
            <a:ext cx="219840" cy="1393551"/>
            <a:chOff x="9239030" y="5464449"/>
            <a:chExt cx="219840" cy="1393551"/>
          </a:xfrm>
        </p:grpSpPr>
        <p:sp>
          <p:nvSpPr>
            <p:cNvPr id="17" name="椭圆 16"/>
            <p:cNvSpPr/>
            <p:nvPr/>
          </p:nvSpPr>
          <p:spPr>
            <a:xfrm>
              <a:off x="9239030" y="5464449"/>
              <a:ext cx="219840" cy="219840"/>
            </a:xfrm>
            <a:prstGeom prst="ellipse">
              <a:avLst/>
            </a:prstGeom>
            <a:solidFill>
              <a:srgbClr val="1CA8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8" name="椭圆 17"/>
            <p:cNvSpPr/>
            <p:nvPr/>
          </p:nvSpPr>
          <p:spPr>
            <a:xfrm>
              <a:off x="9310796" y="5536215"/>
              <a:ext cx="76309" cy="763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15" name="直接连接符 14"/>
            <p:cNvCxnSpPr/>
            <p:nvPr/>
          </p:nvCxnSpPr>
          <p:spPr>
            <a:xfrm>
              <a:off x="9348952" y="5612524"/>
              <a:ext cx="0" cy="12454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1959954" y="1934444"/>
            <a:ext cx="3526888" cy="889154"/>
          </a:xfrm>
          <a:prstGeom prst="rect">
            <a:avLst/>
          </a:prstGeom>
          <a:noFill/>
        </p:spPr>
        <p:txBody>
          <a:bodyPr wrap="square" rtlCol="0">
            <a:spAutoFit/>
          </a:bodyPr>
          <a:lstStyle/>
          <a:p>
            <a:pPr>
              <a:lnSpc>
                <a:spcPct val="150000"/>
              </a:lnSpc>
            </a:pPr>
            <a:r>
              <a:rPr lang="en-US" altLang="zh-CN" sz="1200">
                <a:solidFill>
                  <a:schemeClr val="bg1">
                    <a:lumMod val="50000"/>
                  </a:schemeClr>
                </a:solidFill>
                <a:latin typeface="Arial" panose="020B0604020202020204"/>
                <a:ea typeface="微软雅黑" panose="020B0503020204020204" pitchFamily="34" charset="-122"/>
                <a:sym typeface="Arial" panose="020B0604020202020204"/>
              </a:rPr>
              <a:t>SQLAlchemy is a powerful Python SQL package that allows users to perform a variety of database operations</a:t>
            </a: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28" name="文本框 27"/>
          <p:cNvSpPr txBox="1"/>
          <p:nvPr/>
        </p:nvSpPr>
        <p:spPr>
          <a:xfrm>
            <a:off x="1983191" y="3465797"/>
            <a:ext cx="3526888" cy="1166153"/>
          </a:xfrm>
          <a:prstGeom prst="rect">
            <a:avLst/>
          </a:prstGeom>
          <a:noFill/>
        </p:spPr>
        <p:txBody>
          <a:bodyPr wrap="square" rtlCol="0">
            <a:spAutoFit/>
          </a:bodyPr>
          <a:lstStyle/>
          <a:p>
            <a:pPr>
              <a:lnSpc>
                <a:spcPct val="150000"/>
              </a:lnSpc>
            </a:pPr>
            <a:r>
              <a:rPr lang="en-US" altLang="zh-CN" sz="1200">
                <a:solidFill>
                  <a:schemeClr val="bg1">
                    <a:lumMod val="50000"/>
                  </a:schemeClr>
                </a:solidFill>
                <a:latin typeface="Arial" panose="020B0604020202020204"/>
                <a:ea typeface="微软雅黑" panose="020B0503020204020204" pitchFamily="34" charset="-122"/>
                <a:sym typeface="Arial" panose="020B0604020202020204"/>
              </a:rPr>
              <a:t>With Flask-SQLAlchemy, users can define models as Python classes corresponding to database tables, which makes working with databases very intuitive.</a:t>
            </a: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31" name="文本框 30"/>
          <p:cNvSpPr txBox="1"/>
          <p:nvPr/>
        </p:nvSpPr>
        <p:spPr>
          <a:xfrm>
            <a:off x="1905779" y="4962713"/>
            <a:ext cx="3526888" cy="889154"/>
          </a:xfrm>
          <a:prstGeom prst="rect">
            <a:avLst/>
          </a:prstGeom>
          <a:noFill/>
        </p:spPr>
        <p:txBody>
          <a:bodyPr wrap="square" rtlCol="0">
            <a:spAutoFit/>
          </a:bodyPr>
          <a:lstStyle/>
          <a:p>
            <a:pPr>
              <a:lnSpc>
                <a:spcPct val="150000"/>
              </a:lnSpc>
            </a:pPr>
            <a:r>
              <a:rPr lang="en-US" altLang="zh-CN" sz="1200">
                <a:solidFill>
                  <a:schemeClr val="bg1">
                    <a:lumMod val="50000"/>
                  </a:schemeClr>
                </a:solidFill>
                <a:latin typeface="Arial" panose="020B0604020202020204"/>
                <a:ea typeface="微软雅黑" panose="020B0503020204020204" pitchFamily="34" charset="-122"/>
                <a:sym typeface="Arial" panose="020B0604020202020204"/>
              </a:rPr>
              <a:t>It supports a wide range of relational databases, provides ORM (Object-Relational Mapping) functionality.</a:t>
            </a: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1228691" y="209995"/>
            <a:ext cx="2314975" cy="523220"/>
          </a:xfrm>
          <a:prstGeom prst="rect">
            <a:avLst/>
          </a:prstGeom>
          <a:noFill/>
        </p:spPr>
        <p:txBody>
          <a:bodyPr wrap="square" rtlCol="0">
            <a:spAutoFit/>
          </a:bodyPr>
          <a:lstStyle/>
          <a:p>
            <a:r>
              <a:rPr lang="en-US" altLang="zh-CN" sz="2800" b="1">
                <a:latin typeface="Arial" panose="020B0604020202020204" pitchFamily="34" charset="0"/>
                <a:cs typeface="Arial" panose="020B0604020202020204" pitchFamily="34" charset="0"/>
              </a:rPr>
              <a:t>Introduction</a:t>
            </a:r>
            <a:endParaRPr lang="zh-CN" altLang="en-US" sz="2800" b="1">
              <a:latin typeface="Arial" panose="020B0604020202020204" pitchFamily="34" charset="0"/>
              <a:cs typeface="Arial" panose="020B0604020202020204" pitchFamily="34" charset="0"/>
            </a:endParaRPr>
          </a:p>
        </p:txBody>
      </p:sp>
      <p:pic>
        <p:nvPicPr>
          <p:cNvPr id="16" name="图片 15"/>
          <p:cNvPicPr>
            <a:picLocks noChangeAspect="1"/>
          </p:cNvPicPr>
          <p:nvPr/>
        </p:nvPicPr>
        <p:blipFill>
          <a:blip r:embed="rId1"/>
          <a:stretch>
            <a:fillRect/>
          </a:stretch>
        </p:blipFill>
        <p:spPr>
          <a:xfrm>
            <a:off x="8033572" y="921187"/>
            <a:ext cx="2507813" cy="2507813"/>
          </a:xfrm>
          <a:prstGeom prst="ellipse">
            <a:avLst/>
          </a:prstGeom>
          <a:ln w="190500" cap="rnd">
            <a:no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29" name="图片 28"/>
          <p:cNvPicPr>
            <a:picLocks noChangeAspect="1"/>
          </p:cNvPicPr>
          <p:nvPr/>
        </p:nvPicPr>
        <p:blipFill>
          <a:blip r:embed="rId2"/>
          <a:stretch>
            <a:fillRect/>
          </a:stretch>
        </p:blipFill>
        <p:spPr>
          <a:xfrm>
            <a:off x="937077" y="1908006"/>
            <a:ext cx="678583" cy="678583"/>
          </a:xfrm>
          <a:prstGeom prst="rect">
            <a:avLst/>
          </a:prstGeom>
        </p:spPr>
      </p:pic>
      <p:pic>
        <p:nvPicPr>
          <p:cNvPr id="32" name="图片 31"/>
          <p:cNvPicPr>
            <a:picLocks noChangeAspect="1"/>
          </p:cNvPicPr>
          <p:nvPr/>
        </p:nvPicPr>
        <p:blipFill>
          <a:blip r:embed="rId2"/>
          <a:stretch>
            <a:fillRect/>
          </a:stretch>
        </p:blipFill>
        <p:spPr>
          <a:xfrm>
            <a:off x="937076" y="3529083"/>
            <a:ext cx="678583" cy="678583"/>
          </a:xfrm>
          <a:prstGeom prst="rect">
            <a:avLst/>
          </a:prstGeom>
        </p:spPr>
      </p:pic>
      <p:pic>
        <p:nvPicPr>
          <p:cNvPr id="33" name="图片 32"/>
          <p:cNvPicPr>
            <a:picLocks noChangeAspect="1"/>
          </p:cNvPicPr>
          <p:nvPr/>
        </p:nvPicPr>
        <p:blipFill>
          <a:blip r:embed="rId3"/>
          <a:stretch>
            <a:fillRect/>
          </a:stretch>
        </p:blipFill>
        <p:spPr>
          <a:xfrm>
            <a:off x="966232" y="5083267"/>
            <a:ext cx="676715" cy="676715"/>
          </a:xfrm>
          <a:prstGeom prst="rect">
            <a:avLst/>
          </a:prstGeom>
        </p:spPr>
      </p:pic>
      <p:sp>
        <p:nvSpPr>
          <p:cNvPr id="34" name="文本框 33"/>
          <p:cNvSpPr txBox="1"/>
          <p:nvPr/>
        </p:nvSpPr>
        <p:spPr>
          <a:xfrm>
            <a:off x="1114882" y="2058543"/>
            <a:ext cx="218604" cy="369332"/>
          </a:xfrm>
          <a:prstGeom prst="rect">
            <a:avLst/>
          </a:prstGeom>
          <a:noFill/>
        </p:spPr>
        <p:txBody>
          <a:bodyPr wrap="square" rtlCol="0">
            <a:spAutoFit/>
          </a:bodyPr>
          <a:lstStyle/>
          <a:p>
            <a:r>
              <a:rPr lang="en-US" altLang="zh-CN" b="1">
                <a:solidFill>
                  <a:schemeClr val="bg1"/>
                </a:solidFill>
              </a:rPr>
              <a:t>1</a:t>
            </a:r>
            <a:endParaRPr lang="zh-CN" altLang="en-US" b="1">
              <a:solidFill>
                <a:schemeClr val="bg1"/>
              </a:solidFill>
            </a:endParaRPr>
          </a:p>
        </p:txBody>
      </p:sp>
      <p:sp>
        <p:nvSpPr>
          <p:cNvPr id="36" name="文本框 35"/>
          <p:cNvSpPr txBox="1"/>
          <p:nvPr/>
        </p:nvSpPr>
        <p:spPr>
          <a:xfrm>
            <a:off x="1126225" y="3696729"/>
            <a:ext cx="207261" cy="369332"/>
          </a:xfrm>
          <a:prstGeom prst="rect">
            <a:avLst/>
          </a:prstGeom>
          <a:noFill/>
        </p:spPr>
        <p:txBody>
          <a:bodyPr wrap="square" rtlCol="0">
            <a:spAutoFit/>
          </a:bodyPr>
          <a:lstStyle/>
          <a:p>
            <a:r>
              <a:rPr lang="en-US" altLang="zh-CN" b="1">
                <a:solidFill>
                  <a:schemeClr val="bg1"/>
                </a:solidFill>
              </a:rPr>
              <a:t>2</a:t>
            </a:r>
            <a:endParaRPr lang="zh-CN" altLang="en-US" b="1">
              <a:solidFill>
                <a:schemeClr val="bg1"/>
              </a:solidFill>
            </a:endParaRPr>
          </a:p>
        </p:txBody>
      </p:sp>
      <p:sp>
        <p:nvSpPr>
          <p:cNvPr id="37" name="文本框 36"/>
          <p:cNvSpPr txBox="1"/>
          <p:nvPr/>
        </p:nvSpPr>
        <p:spPr>
          <a:xfrm>
            <a:off x="1121575" y="5236959"/>
            <a:ext cx="343887" cy="369332"/>
          </a:xfrm>
          <a:prstGeom prst="rect">
            <a:avLst/>
          </a:prstGeom>
          <a:noFill/>
        </p:spPr>
        <p:txBody>
          <a:bodyPr wrap="square" rtlCol="0">
            <a:spAutoFit/>
          </a:bodyPr>
          <a:lstStyle/>
          <a:p>
            <a:r>
              <a:rPr lang="en-US" altLang="zh-CN" b="1">
                <a:solidFill>
                  <a:schemeClr val="bg1"/>
                </a:solidFill>
              </a:rPr>
              <a:t>3</a:t>
            </a:r>
            <a:endParaRPr lang="zh-CN" altLang="en-US"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282947"/>
            <a:ext cx="4420898" cy="880464"/>
            <a:chOff x="5264375" y="715208"/>
            <a:chExt cx="4420898" cy="880464"/>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7" name="组合 6"/>
            <p:cNvGrpSpPr/>
            <p:nvPr/>
          </p:nvGrpSpPr>
          <p:grpSpPr>
            <a:xfrm>
              <a:off x="6036840" y="715208"/>
              <a:ext cx="3648433" cy="880464"/>
              <a:chOff x="6593413" y="739274"/>
              <a:chExt cx="4018150" cy="969687"/>
            </a:xfrm>
          </p:grpSpPr>
          <p:sp>
            <p:nvSpPr>
              <p:cNvPr id="8" name="文本框 7"/>
              <p:cNvSpPr txBox="1"/>
              <p:nvPr/>
            </p:nvSpPr>
            <p:spPr>
              <a:xfrm>
                <a:off x="6593413" y="739274"/>
                <a:ext cx="4018150" cy="576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olidFill>
                      <a:srgbClr val="222A35"/>
                    </a:solidFill>
                    <a:latin typeface="Arial" panose="020B0604020202020204"/>
                    <a:ea typeface="微软雅黑" panose="020B0503020204020204" pitchFamily="34" charset="-122"/>
                    <a:sym typeface="Arial" panose="020B0604020202020204"/>
                  </a:rPr>
                  <a:t>Simple</a:t>
                </a:r>
                <a:r>
                  <a:rPr lang="zh-CN" altLang="en-US" sz="2800" b="1">
                    <a:solidFill>
                      <a:srgbClr val="222A35"/>
                    </a:solidFill>
                    <a:latin typeface="Arial" panose="020B0604020202020204"/>
                    <a:ea typeface="微软雅黑" panose="020B0503020204020204" pitchFamily="34" charset="-122"/>
                    <a:sym typeface="Arial" panose="020B0604020202020204"/>
                  </a:rPr>
                  <a:t> </a:t>
                </a:r>
                <a:r>
                  <a:rPr lang="en-US" altLang="zh-CN" sz="2800" b="1">
                    <a:solidFill>
                      <a:srgbClr val="222A35"/>
                    </a:solidFill>
                    <a:latin typeface="Arial" panose="020B0604020202020204"/>
                    <a:ea typeface="微软雅黑" panose="020B0503020204020204" pitchFamily="34" charset="-122"/>
                    <a:sym typeface="Arial" panose="020B0604020202020204"/>
                  </a:rPr>
                  <a:t>Application</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9" name="矩形 8"/>
              <p:cNvSpPr/>
              <p:nvPr/>
            </p:nvSpPr>
            <p:spPr>
              <a:xfrm>
                <a:off x="6593413" y="1349202"/>
                <a:ext cx="298306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Basic CURD</a:t>
                </a:r>
                <a:endParaRPr kumimoji="0" lang="zh-CN" altLang="en-US" sz="16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grpSp>
      <p:sp>
        <p:nvSpPr>
          <p:cNvPr id="11" name="文本框 12"/>
          <p:cNvSpPr txBox="1"/>
          <p:nvPr/>
        </p:nvSpPr>
        <p:spPr>
          <a:xfrm>
            <a:off x="-89744" y="1203953"/>
            <a:ext cx="350211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a:solidFill>
                  <a:srgbClr val="222A35"/>
                </a:solidFill>
                <a:latin typeface="Arial" panose="020B0604020202020204"/>
                <a:ea typeface="微软雅黑" panose="020B0503020204020204" pitchFamily="34" charset="-122"/>
                <a:sym typeface="Arial" panose="020B0604020202020204"/>
              </a:rPr>
              <a:t>Import the necessary modules:</a:t>
            </a:r>
            <a:endParaRPr lang="zh-CN" altLang="en-US" sz="1600" b="1" dirty="0">
              <a:solidFill>
                <a:srgbClr val="222A35"/>
              </a:solidFill>
              <a:latin typeface="Arial" panose="020B0604020202020204"/>
              <a:ea typeface="微软雅黑" panose="020B0503020204020204" pitchFamily="34" charset="-122"/>
              <a:sym typeface="Arial" panose="020B0604020202020204"/>
            </a:endParaRPr>
          </a:p>
        </p:txBody>
      </p:sp>
      <p:pic>
        <p:nvPicPr>
          <p:cNvPr id="18" name="图片 17"/>
          <p:cNvPicPr>
            <a:picLocks noChangeAspect="1"/>
          </p:cNvPicPr>
          <p:nvPr/>
        </p:nvPicPr>
        <p:blipFill>
          <a:blip r:embed="rId1"/>
          <a:stretch>
            <a:fillRect/>
          </a:stretch>
        </p:blipFill>
        <p:spPr>
          <a:xfrm>
            <a:off x="208792" y="1646650"/>
            <a:ext cx="5661761" cy="471813"/>
          </a:xfrm>
          <a:prstGeom prst="rect">
            <a:avLst/>
          </a:prstGeom>
        </p:spPr>
      </p:pic>
      <p:sp>
        <p:nvSpPr>
          <p:cNvPr id="19" name="文本框 12"/>
          <p:cNvSpPr txBox="1"/>
          <p:nvPr/>
        </p:nvSpPr>
        <p:spPr>
          <a:xfrm>
            <a:off x="1661314" y="2283503"/>
            <a:ext cx="595061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a:solidFill>
                  <a:srgbClr val="222A35"/>
                </a:solidFill>
                <a:latin typeface="Arial" panose="020B0604020202020204"/>
                <a:ea typeface="微软雅黑" panose="020B0503020204020204" pitchFamily="34" charset="-122"/>
                <a:sym typeface="Arial" panose="020B0604020202020204"/>
              </a:rPr>
              <a:t>Create Flask application and set up some configuration :</a:t>
            </a:r>
            <a:endParaRPr lang="zh-CN" altLang="en-US" sz="1600" b="1" dirty="0">
              <a:solidFill>
                <a:srgbClr val="222A35"/>
              </a:solidFill>
              <a:latin typeface="Arial" panose="020B0604020202020204"/>
              <a:ea typeface="微软雅黑" panose="020B0503020204020204" pitchFamily="34" charset="-122"/>
              <a:sym typeface="Arial" panose="020B0604020202020204"/>
            </a:endParaRPr>
          </a:p>
        </p:txBody>
      </p:sp>
      <p:pic>
        <p:nvPicPr>
          <p:cNvPr id="25" name="图片 24"/>
          <p:cNvPicPr>
            <a:picLocks noChangeAspect="1"/>
          </p:cNvPicPr>
          <p:nvPr/>
        </p:nvPicPr>
        <p:blipFill>
          <a:blip r:embed="rId2"/>
          <a:stretch>
            <a:fillRect/>
          </a:stretch>
        </p:blipFill>
        <p:spPr>
          <a:xfrm>
            <a:off x="1982356" y="2650719"/>
            <a:ext cx="6679274" cy="1175504"/>
          </a:xfrm>
          <a:prstGeom prst="rect">
            <a:avLst/>
          </a:prstGeom>
        </p:spPr>
      </p:pic>
      <p:sp>
        <p:nvSpPr>
          <p:cNvPr id="27" name="文本框 12"/>
          <p:cNvSpPr txBox="1"/>
          <p:nvPr/>
        </p:nvSpPr>
        <p:spPr>
          <a:xfrm>
            <a:off x="4188503" y="3967794"/>
            <a:ext cx="595061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a:solidFill>
                  <a:srgbClr val="222A35"/>
                </a:solidFill>
                <a:latin typeface="Arial" panose="020B0604020202020204"/>
                <a:ea typeface="微软雅黑" panose="020B0503020204020204" pitchFamily="34" charset="-122"/>
                <a:sym typeface="Arial" panose="020B0604020202020204"/>
              </a:rPr>
              <a:t>Define user data model :</a:t>
            </a:r>
            <a:endParaRPr lang="zh-CN" altLang="en-US" sz="1600" b="1" dirty="0">
              <a:solidFill>
                <a:srgbClr val="222A35"/>
              </a:solidFill>
              <a:latin typeface="Arial" panose="020B0604020202020204"/>
              <a:ea typeface="微软雅黑" panose="020B0503020204020204" pitchFamily="34" charset="-122"/>
              <a:sym typeface="Arial" panose="020B0604020202020204"/>
            </a:endParaRPr>
          </a:p>
        </p:txBody>
      </p:sp>
      <p:pic>
        <p:nvPicPr>
          <p:cNvPr id="29" name="图片 28"/>
          <p:cNvPicPr>
            <a:picLocks noChangeAspect="1"/>
          </p:cNvPicPr>
          <p:nvPr/>
        </p:nvPicPr>
        <p:blipFill>
          <a:blip r:embed="rId3"/>
          <a:stretch>
            <a:fillRect/>
          </a:stretch>
        </p:blipFill>
        <p:spPr>
          <a:xfrm>
            <a:off x="6521912" y="4306348"/>
            <a:ext cx="4971672" cy="24177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4431" y="252230"/>
            <a:ext cx="4420898" cy="880464"/>
            <a:chOff x="5264375" y="715208"/>
            <a:chExt cx="4420898" cy="880464"/>
          </a:xfrm>
        </p:grpSpPr>
        <p:sp>
          <p:nvSpPr>
            <p:cNvPr id="16" name="椭圆 15"/>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21" name="组合 20"/>
            <p:cNvGrpSpPr/>
            <p:nvPr/>
          </p:nvGrpSpPr>
          <p:grpSpPr>
            <a:xfrm>
              <a:off x="6036840" y="715208"/>
              <a:ext cx="3648433" cy="880464"/>
              <a:chOff x="6593413" y="739274"/>
              <a:chExt cx="4018150" cy="969687"/>
            </a:xfrm>
          </p:grpSpPr>
          <p:sp>
            <p:nvSpPr>
              <p:cNvPr id="22" name="文本框 21"/>
              <p:cNvSpPr txBox="1"/>
              <p:nvPr/>
            </p:nvSpPr>
            <p:spPr>
              <a:xfrm>
                <a:off x="6593413" y="739274"/>
                <a:ext cx="4018150" cy="576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olidFill>
                      <a:srgbClr val="222A35"/>
                    </a:solidFill>
                    <a:latin typeface="Arial" panose="020B0604020202020204"/>
                    <a:ea typeface="微软雅黑" panose="020B0503020204020204" pitchFamily="34" charset="-122"/>
                    <a:sym typeface="Arial" panose="020B0604020202020204"/>
                  </a:rPr>
                  <a:t>Simple</a:t>
                </a:r>
                <a:r>
                  <a:rPr lang="zh-CN" altLang="en-US" sz="2800" b="1">
                    <a:solidFill>
                      <a:srgbClr val="222A35"/>
                    </a:solidFill>
                    <a:latin typeface="Arial" panose="020B0604020202020204"/>
                    <a:ea typeface="微软雅黑" panose="020B0503020204020204" pitchFamily="34" charset="-122"/>
                    <a:sym typeface="Arial" panose="020B0604020202020204"/>
                  </a:rPr>
                  <a:t> </a:t>
                </a:r>
                <a:r>
                  <a:rPr lang="en-US" altLang="zh-CN" sz="2800" b="1">
                    <a:solidFill>
                      <a:srgbClr val="222A35"/>
                    </a:solidFill>
                    <a:latin typeface="Arial" panose="020B0604020202020204"/>
                    <a:ea typeface="微软雅黑" panose="020B0503020204020204" pitchFamily="34" charset="-122"/>
                    <a:sym typeface="Arial" panose="020B0604020202020204"/>
                  </a:rPr>
                  <a:t>Application</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23" name="矩形 22"/>
              <p:cNvSpPr/>
              <p:nvPr/>
            </p:nvSpPr>
            <p:spPr>
              <a:xfrm>
                <a:off x="6593413" y="1349202"/>
                <a:ext cx="298306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Basic CURD</a:t>
                </a:r>
                <a:endParaRPr kumimoji="0" lang="zh-CN" altLang="en-US" sz="16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grpSp>
      <p:sp>
        <p:nvSpPr>
          <p:cNvPr id="24" name="文本框 23"/>
          <p:cNvSpPr txBox="1"/>
          <p:nvPr/>
        </p:nvSpPr>
        <p:spPr>
          <a:xfrm>
            <a:off x="259386" y="1235349"/>
            <a:ext cx="5947634" cy="369332"/>
          </a:xfrm>
          <a:prstGeom prst="rect">
            <a:avLst/>
          </a:prstGeom>
          <a:noFill/>
        </p:spPr>
        <p:txBody>
          <a:bodyPr wrap="square" rtlCol="0">
            <a:spAutoFit/>
          </a:bodyPr>
          <a:lstStyle/>
          <a:p>
            <a:r>
              <a:rPr lang="en-US" altLang="zh-CN" b="1"/>
              <a:t>Define the route and perform database operations:</a:t>
            </a:r>
            <a:endParaRPr lang="zh-CN" altLang="en-US" b="1"/>
          </a:p>
        </p:txBody>
      </p:sp>
      <p:sp>
        <p:nvSpPr>
          <p:cNvPr id="26" name="文本框 25"/>
          <p:cNvSpPr txBox="1"/>
          <p:nvPr/>
        </p:nvSpPr>
        <p:spPr>
          <a:xfrm>
            <a:off x="405726" y="1871491"/>
            <a:ext cx="1592631" cy="307777"/>
          </a:xfrm>
          <a:prstGeom prst="rect">
            <a:avLst/>
          </a:prstGeom>
          <a:noFill/>
        </p:spPr>
        <p:txBody>
          <a:bodyPr wrap="square" rtlCol="0">
            <a:spAutoFit/>
          </a:bodyPr>
          <a:lstStyle/>
          <a:p>
            <a:r>
              <a:rPr lang="en-US" altLang="zh-CN" sz="1400" b="1"/>
              <a:t>Create a user:</a:t>
            </a:r>
            <a:endParaRPr lang="zh-CN" altLang="en-US" sz="1400" b="1"/>
          </a:p>
        </p:txBody>
      </p:sp>
      <p:pic>
        <p:nvPicPr>
          <p:cNvPr id="28" name="图片 27"/>
          <p:cNvPicPr>
            <a:picLocks noChangeAspect="1"/>
          </p:cNvPicPr>
          <p:nvPr/>
        </p:nvPicPr>
        <p:blipFill>
          <a:blip r:embed="rId1"/>
          <a:stretch>
            <a:fillRect/>
          </a:stretch>
        </p:blipFill>
        <p:spPr>
          <a:xfrm>
            <a:off x="259386" y="2243168"/>
            <a:ext cx="3367006" cy="2779534"/>
          </a:xfrm>
          <a:prstGeom prst="rect">
            <a:avLst/>
          </a:prstGeom>
        </p:spPr>
      </p:pic>
      <p:pic>
        <p:nvPicPr>
          <p:cNvPr id="33" name="图片 32"/>
          <p:cNvPicPr>
            <a:picLocks noChangeAspect="1"/>
          </p:cNvPicPr>
          <p:nvPr/>
        </p:nvPicPr>
        <p:blipFill>
          <a:blip r:embed="rId2"/>
          <a:stretch>
            <a:fillRect/>
          </a:stretch>
        </p:blipFill>
        <p:spPr>
          <a:xfrm>
            <a:off x="3789818" y="4253350"/>
            <a:ext cx="7520820" cy="1909867"/>
          </a:xfrm>
          <a:prstGeom prst="rect">
            <a:avLst/>
          </a:prstGeom>
        </p:spPr>
      </p:pic>
      <p:sp>
        <p:nvSpPr>
          <p:cNvPr id="34" name="文本框 33"/>
          <p:cNvSpPr txBox="1"/>
          <p:nvPr/>
        </p:nvSpPr>
        <p:spPr>
          <a:xfrm>
            <a:off x="3924046" y="3629568"/>
            <a:ext cx="3772657" cy="523220"/>
          </a:xfrm>
          <a:prstGeom prst="rect">
            <a:avLst/>
          </a:prstGeom>
          <a:noFill/>
        </p:spPr>
        <p:txBody>
          <a:bodyPr wrap="square" rtlCol="0">
            <a:spAutoFit/>
          </a:bodyPr>
          <a:lstStyle/>
          <a:p>
            <a:r>
              <a:rPr lang="en-US" altLang="zh-CN" sz="1400"/>
              <a:t>Input the username and password to register a new user.</a:t>
            </a:r>
            <a:endParaRPr lang="zh-CN" altLang="en-US" sz="1400"/>
          </a:p>
        </p:txBody>
      </p:sp>
      <p:sp>
        <p:nvSpPr>
          <p:cNvPr id="35" name="文本框 34"/>
          <p:cNvSpPr txBox="1"/>
          <p:nvPr/>
        </p:nvSpPr>
        <p:spPr>
          <a:xfrm>
            <a:off x="2863419" y="5022702"/>
            <a:ext cx="1731910" cy="261610"/>
          </a:xfrm>
          <a:prstGeom prst="rect">
            <a:avLst/>
          </a:prstGeom>
          <a:noFill/>
        </p:spPr>
        <p:txBody>
          <a:bodyPr wrap="square" rtlCol="0">
            <a:spAutoFit/>
          </a:bodyPr>
          <a:lstStyle/>
          <a:p>
            <a:r>
              <a:rPr lang="en-US" altLang="zh-CN" sz="1100"/>
              <a:t>(main code)</a:t>
            </a:r>
            <a:endParaRPr lang="zh-CN" altLang="en-US" sz="1100"/>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2971803" y="2971797"/>
            <a:ext cx="6858001" cy="914404"/>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3" name="组合 2"/>
          <p:cNvGrpSpPr/>
          <p:nvPr/>
        </p:nvGrpSpPr>
        <p:grpSpPr>
          <a:xfrm>
            <a:off x="646383" y="1850021"/>
            <a:ext cx="3157959" cy="3157959"/>
            <a:chOff x="646383" y="1850021"/>
            <a:chExt cx="3157959" cy="3157959"/>
          </a:xfrm>
        </p:grpSpPr>
        <p:grpSp>
          <p:nvGrpSpPr>
            <p:cNvPr id="2" name="组合 1"/>
            <p:cNvGrpSpPr/>
            <p:nvPr/>
          </p:nvGrpSpPr>
          <p:grpSpPr>
            <a:xfrm rot="5400000">
              <a:off x="646383" y="1850021"/>
              <a:ext cx="3157959" cy="3157959"/>
              <a:chOff x="1265499" y="-1702443"/>
              <a:chExt cx="9661002" cy="9661002"/>
            </a:xfrm>
          </p:grpSpPr>
          <p:sp>
            <p:nvSpPr>
              <p:cNvPr id="10" name="椭圆 9"/>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1" name="椭圆 10"/>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
          <p:nvSpPr>
            <p:cNvPr id="12" name="文本框 11"/>
            <p:cNvSpPr txBox="1"/>
            <p:nvPr/>
          </p:nvSpPr>
          <p:spPr>
            <a:xfrm>
              <a:off x="847276" y="3021012"/>
              <a:ext cx="277638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a:solidFill>
                    <a:srgbClr val="222A35"/>
                  </a:solidFill>
                  <a:latin typeface="Arial" panose="020B0604020202020204"/>
                  <a:ea typeface="微软雅黑" panose="020B0503020204020204" pitchFamily="34" charset="-122"/>
                  <a:sym typeface="Arial" panose="020B0604020202020204"/>
                </a:rPr>
                <a:t>CONTENT</a:t>
              </a:r>
              <a:endParaRPr kumimoji="0" lang="zh-CN" altLang="en-US" sz="40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27" name="组合 26"/>
          <p:cNvGrpSpPr/>
          <p:nvPr/>
        </p:nvGrpSpPr>
        <p:grpSpPr>
          <a:xfrm rot="5400000">
            <a:off x="-753571" y="450066"/>
            <a:ext cx="5957865" cy="5957865"/>
            <a:chOff x="1265499" y="-1702443"/>
            <a:chExt cx="9661002" cy="9661002"/>
          </a:xfrm>
        </p:grpSpPr>
        <p:sp>
          <p:nvSpPr>
            <p:cNvPr id="25" name="椭圆 24"/>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26" name="椭圆 25"/>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grpSp>
        <p:nvGrpSpPr>
          <p:cNvPr id="68" name="组合 67"/>
          <p:cNvGrpSpPr/>
          <p:nvPr/>
        </p:nvGrpSpPr>
        <p:grpSpPr>
          <a:xfrm>
            <a:off x="5264375" y="715208"/>
            <a:ext cx="3792420" cy="716309"/>
            <a:chOff x="5264375" y="715208"/>
            <a:chExt cx="3792420" cy="716309"/>
          </a:xfrm>
        </p:grpSpPr>
        <p:sp>
          <p:nvSpPr>
            <p:cNvPr id="14" name="椭圆 13"/>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5" name="文本框 14"/>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1</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16" name="文本框 15"/>
            <p:cNvSpPr txBox="1"/>
            <p:nvPr/>
          </p:nvSpPr>
          <p:spPr>
            <a:xfrm>
              <a:off x="6166380" y="715208"/>
              <a:ext cx="28904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a:solidFill>
                    <a:srgbClr val="222A35"/>
                  </a:solidFill>
                  <a:latin typeface="Arial" panose="020B0604020202020204"/>
                  <a:ea typeface="微软雅黑" panose="020B0503020204020204" pitchFamily="34" charset="-122"/>
                  <a:sym typeface="Arial" panose="020B0604020202020204"/>
                </a:rPr>
                <a:t>Background</a:t>
              </a:r>
              <a:endParaRPr kumimoji="0" lang="zh-CN" altLang="en-US" sz="24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69" name="组合 68"/>
          <p:cNvGrpSpPr/>
          <p:nvPr/>
        </p:nvGrpSpPr>
        <p:grpSpPr>
          <a:xfrm>
            <a:off x="5935646" y="1921322"/>
            <a:ext cx="4708542" cy="678583"/>
            <a:chOff x="5935646" y="1921322"/>
            <a:chExt cx="4708542" cy="678583"/>
          </a:xfrm>
        </p:grpSpPr>
        <p:sp>
          <p:nvSpPr>
            <p:cNvPr id="30" name="椭圆 29"/>
            <p:cNvSpPr/>
            <p:nvPr/>
          </p:nvSpPr>
          <p:spPr bwMode="auto">
            <a:xfrm>
              <a:off x="5935646" y="1921322"/>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31" name="文本框 30"/>
            <p:cNvSpPr txBox="1"/>
            <p:nvPr/>
          </p:nvSpPr>
          <p:spPr>
            <a:xfrm>
              <a:off x="6089459" y="1968226"/>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2</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33" name="文本框 32"/>
            <p:cNvSpPr txBox="1"/>
            <p:nvPr/>
          </p:nvSpPr>
          <p:spPr>
            <a:xfrm>
              <a:off x="6831821" y="1980713"/>
              <a:ext cx="38123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a:solidFill>
                    <a:srgbClr val="222A35"/>
                  </a:solidFill>
                  <a:latin typeface="Arial" panose="020B0604020202020204"/>
                  <a:ea typeface="微软雅黑" panose="020B0503020204020204" pitchFamily="34" charset="-122"/>
                  <a:sym typeface="Arial" panose="020B0604020202020204"/>
                </a:rPr>
                <a:t>MVC&amp;MTV</a:t>
              </a:r>
              <a:r>
                <a:rPr lang="en-GB" altLang="zh-CN" sz="2400" b="1" kern="100">
                  <a:effectLst/>
                  <a:latin typeface="Arial" panose="020B0604020202020204" pitchFamily="34" charset="0"/>
                  <a:ea typeface="Calibri" panose="020F0502020204030204" pitchFamily="34" charset="0"/>
                  <a:cs typeface="Arial" panose="020B0604020202020204" pitchFamily="34" charset="0"/>
                </a:rPr>
                <a:t> Architecture</a:t>
              </a:r>
              <a:r>
                <a:rPr lang="zh-CN" altLang="en-US" sz="2400" b="1">
                  <a:solidFill>
                    <a:srgbClr val="222A35"/>
                  </a:solidFill>
                  <a:latin typeface="Arial" panose="020B0604020202020204"/>
                  <a:ea typeface="微软雅黑" panose="020B0503020204020204" pitchFamily="34" charset="-122"/>
                  <a:sym typeface="Arial" panose="020B0604020202020204"/>
                </a:rPr>
                <a:t> </a:t>
              </a:r>
              <a:endParaRPr kumimoji="0" lang="zh-CN" altLang="en-US" sz="24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70" name="组合 69"/>
          <p:cNvGrpSpPr/>
          <p:nvPr/>
        </p:nvGrpSpPr>
        <p:grpSpPr>
          <a:xfrm>
            <a:off x="6124522" y="3051984"/>
            <a:ext cx="2932274" cy="716309"/>
            <a:chOff x="6124522" y="3051984"/>
            <a:chExt cx="2932274" cy="716309"/>
          </a:xfrm>
        </p:grpSpPr>
        <p:sp>
          <p:nvSpPr>
            <p:cNvPr id="36" name="椭圆 35"/>
            <p:cNvSpPr/>
            <p:nvPr/>
          </p:nvSpPr>
          <p:spPr bwMode="auto">
            <a:xfrm>
              <a:off x="6124522" y="3089710"/>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37" name="文本框 36"/>
            <p:cNvSpPr txBox="1"/>
            <p:nvPr/>
          </p:nvSpPr>
          <p:spPr>
            <a:xfrm>
              <a:off x="6278335" y="3136614"/>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3</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39" name="文本框 38"/>
            <p:cNvSpPr txBox="1"/>
            <p:nvPr/>
          </p:nvSpPr>
          <p:spPr>
            <a:xfrm>
              <a:off x="7026528" y="3051984"/>
              <a:ext cx="20302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a:solidFill>
                    <a:srgbClr val="222A35"/>
                  </a:solidFill>
                  <a:latin typeface="Arial" panose="020B0604020202020204"/>
                  <a:ea typeface="微软雅黑" panose="020B0503020204020204" pitchFamily="34" charset="-122"/>
                  <a:sym typeface="Arial" panose="020B0604020202020204"/>
                </a:rPr>
                <a:t>J</a:t>
              </a:r>
              <a:r>
                <a:rPr kumimoji="0" lang="en-US" altLang="zh-CN" sz="2400" b="1" i="0" u="none" strike="noStrike" kern="1200" cap="none"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inja</a:t>
              </a:r>
              <a:endParaRPr kumimoji="0" lang="zh-CN" altLang="en-US" sz="24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71" name="组合 70"/>
          <p:cNvGrpSpPr/>
          <p:nvPr/>
        </p:nvGrpSpPr>
        <p:grpSpPr>
          <a:xfrm>
            <a:off x="5935646" y="4258098"/>
            <a:ext cx="5174115" cy="678583"/>
            <a:chOff x="5935646" y="4258098"/>
            <a:chExt cx="5174115" cy="678583"/>
          </a:xfrm>
        </p:grpSpPr>
        <p:sp>
          <p:nvSpPr>
            <p:cNvPr id="42" name="椭圆 41"/>
            <p:cNvSpPr/>
            <p:nvPr/>
          </p:nvSpPr>
          <p:spPr bwMode="auto">
            <a:xfrm>
              <a:off x="5935646" y="4258098"/>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6089459" y="4308385"/>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5" name="文本框 44"/>
            <p:cNvSpPr txBox="1"/>
            <p:nvPr/>
          </p:nvSpPr>
          <p:spPr>
            <a:xfrm>
              <a:off x="6768042" y="4329540"/>
              <a:ext cx="43417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Flask-SQLAlchemy</a:t>
              </a:r>
              <a:endParaRPr kumimoji="0" lang="zh-CN" altLang="en-US" sz="24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54" name="组合 53"/>
          <p:cNvGrpSpPr/>
          <p:nvPr/>
        </p:nvGrpSpPr>
        <p:grpSpPr>
          <a:xfrm rot="18900000">
            <a:off x="9997868" y="5244920"/>
            <a:ext cx="1765893" cy="1765893"/>
            <a:chOff x="1265499" y="-1702443"/>
            <a:chExt cx="9661002" cy="9661002"/>
          </a:xfrm>
        </p:grpSpPr>
        <p:sp>
          <p:nvSpPr>
            <p:cNvPr id="55" name="椭圆 54"/>
            <p:cNvSpPr/>
            <p:nvPr/>
          </p:nvSpPr>
          <p:spPr bwMode="auto">
            <a:xfrm>
              <a:off x="1439119" y="-1528823"/>
              <a:ext cx="9313762" cy="9313762"/>
            </a:xfrm>
            <a:prstGeom prst="ellipse">
              <a:avLst/>
            </a:prstGeom>
            <a:solidFill>
              <a:srgbClr val="F2F2F4"/>
            </a:solidFill>
            <a:ln w="12700" cap="rnd" cmpd="sng" algn="ctr">
              <a:gradFill flip="none" rotWithShape="1">
                <a:gsLst>
                  <a:gs pos="0">
                    <a:srgbClr val="222A35">
                      <a:alpha val="0"/>
                    </a:srgbClr>
                  </a:gs>
                  <a:gs pos="100000">
                    <a:srgbClr val="222A35">
                      <a:alpha val="61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56" name="椭圆 55"/>
            <p:cNvSpPr/>
            <p:nvPr/>
          </p:nvSpPr>
          <p:spPr bwMode="auto">
            <a:xfrm>
              <a:off x="1265499" y="-1702443"/>
              <a:ext cx="9661002" cy="9661002"/>
            </a:xfrm>
            <a:prstGeom prst="ellipse">
              <a:avLst/>
            </a:prstGeom>
            <a:noFill/>
            <a:ln w="12700" cap="rnd" cmpd="sng" algn="ctr">
              <a:gradFill flip="none" rotWithShape="1">
                <a:gsLst>
                  <a:gs pos="0">
                    <a:srgbClr val="222A35">
                      <a:alpha val="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grpSp>
        <p:nvGrpSpPr>
          <p:cNvPr id="60" name="组合 59"/>
          <p:cNvGrpSpPr/>
          <p:nvPr/>
        </p:nvGrpSpPr>
        <p:grpSpPr>
          <a:xfrm rot="15300000">
            <a:off x="11097217" y="4460957"/>
            <a:ext cx="1469441" cy="1469440"/>
            <a:chOff x="1265499" y="-1702443"/>
            <a:chExt cx="9661002" cy="9661002"/>
          </a:xfrm>
        </p:grpSpPr>
        <p:sp>
          <p:nvSpPr>
            <p:cNvPr id="61" name="椭圆 60"/>
            <p:cNvSpPr/>
            <p:nvPr/>
          </p:nvSpPr>
          <p:spPr bwMode="auto">
            <a:xfrm>
              <a:off x="1439119" y="-1528823"/>
              <a:ext cx="9313762" cy="9313762"/>
            </a:xfrm>
            <a:prstGeom prst="ellipse">
              <a:avLst/>
            </a:prstGeom>
            <a:solidFill>
              <a:srgbClr val="222A35"/>
            </a:solidFill>
            <a:ln w="12700" cap="rnd" cmpd="sng" algn="ctr">
              <a:gradFill flip="none" rotWithShape="1">
                <a:gsLst>
                  <a:gs pos="7000">
                    <a:srgbClr val="222A35">
                      <a:alpha val="0"/>
                    </a:srgbClr>
                  </a:gs>
                  <a:gs pos="100000">
                    <a:srgbClr val="222A35">
                      <a:alpha val="61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2" name="椭圆 61"/>
            <p:cNvSpPr/>
            <p:nvPr/>
          </p:nvSpPr>
          <p:spPr bwMode="auto">
            <a:xfrm>
              <a:off x="1265499" y="-1702443"/>
              <a:ext cx="9661002" cy="9661002"/>
            </a:xfrm>
            <a:prstGeom prst="ellipse">
              <a:avLst/>
            </a:prstGeom>
            <a:noFill/>
            <a:ln w="12700" cap="rnd" cmpd="sng" algn="ctr">
              <a:gradFill flip="none" rotWithShape="1">
                <a:gsLst>
                  <a:gs pos="7000">
                    <a:srgbClr val="222A35">
                      <a:alpha val="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grpSp>
        <p:nvGrpSpPr>
          <p:cNvPr id="63" name="组合 62"/>
          <p:cNvGrpSpPr/>
          <p:nvPr/>
        </p:nvGrpSpPr>
        <p:grpSpPr>
          <a:xfrm rot="12600000">
            <a:off x="9228816" y="-1069205"/>
            <a:ext cx="3313308" cy="3313308"/>
            <a:chOff x="1265499" y="-1702443"/>
            <a:chExt cx="9661002" cy="9661002"/>
          </a:xfrm>
        </p:grpSpPr>
        <p:sp>
          <p:nvSpPr>
            <p:cNvPr id="64" name="椭圆 63"/>
            <p:cNvSpPr/>
            <p:nvPr/>
          </p:nvSpPr>
          <p:spPr bwMode="auto">
            <a:xfrm>
              <a:off x="1439119" y="-1528823"/>
              <a:ext cx="9313762" cy="9313762"/>
            </a:xfrm>
            <a:prstGeom prst="ellipse">
              <a:avLst/>
            </a:prstGeom>
            <a:noFill/>
            <a:ln w="12700" cap="rnd" cmpd="sng" algn="ctr">
              <a:gradFill flip="none" rotWithShape="1">
                <a:gsLst>
                  <a:gs pos="0">
                    <a:srgbClr val="222A35">
                      <a:alpha val="0"/>
                    </a:srgbClr>
                  </a:gs>
                  <a:gs pos="100000">
                    <a:srgbClr val="222A35">
                      <a:alpha val="61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5" name="椭圆 64"/>
            <p:cNvSpPr/>
            <p:nvPr/>
          </p:nvSpPr>
          <p:spPr bwMode="auto">
            <a:xfrm>
              <a:off x="1265499" y="-1702443"/>
              <a:ext cx="9661002" cy="9661002"/>
            </a:xfrm>
            <a:prstGeom prst="ellipse">
              <a:avLst/>
            </a:prstGeom>
            <a:noFill/>
            <a:ln w="12700" cap="rnd" cmpd="sng" algn="ctr">
              <a:gradFill flip="none" rotWithShape="1">
                <a:gsLst>
                  <a:gs pos="0">
                    <a:srgbClr val="222A35">
                      <a:alpha val="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
        <p:nvSpPr>
          <p:cNvPr id="53"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1000"/>
                                        <p:tgtEl>
                                          <p:spTgt spid="3"/>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2500"/>
                                        <p:tgtEl>
                                          <p:spTgt spid="27"/>
                                        </p:tgtEl>
                                      </p:cBhvr>
                                    </p:animEffect>
                                  </p:childTnLst>
                                </p:cTn>
                              </p:par>
                              <p:par>
                                <p:cTn id="16" presetID="22" presetClass="entr" presetSubtype="8" fill="hold"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wipe(left)">
                                      <p:cBhvr>
                                        <p:cTn id="18" dur="500"/>
                                        <p:tgtEl>
                                          <p:spTgt spid="68"/>
                                        </p:tgtEl>
                                      </p:cBhvr>
                                    </p:animEffect>
                                  </p:childTnLst>
                                </p:cTn>
                              </p:par>
                              <p:par>
                                <p:cTn id="19" presetID="22" presetClass="entr" presetSubtype="8" fill="hold" nodeType="withEffect">
                                  <p:stCondLst>
                                    <p:cond delay="500"/>
                                  </p:stCondLst>
                                  <p:childTnLst>
                                    <p:set>
                                      <p:cBhvr>
                                        <p:cTn id="20" dur="1" fill="hold">
                                          <p:stCondLst>
                                            <p:cond delay="0"/>
                                          </p:stCondLst>
                                        </p:cTn>
                                        <p:tgtEl>
                                          <p:spTgt spid="69"/>
                                        </p:tgtEl>
                                        <p:attrNameLst>
                                          <p:attrName>style.visibility</p:attrName>
                                        </p:attrNameLst>
                                      </p:cBhvr>
                                      <p:to>
                                        <p:strVal val="visible"/>
                                      </p:to>
                                    </p:set>
                                    <p:animEffect transition="in" filter="wipe(left)">
                                      <p:cBhvr>
                                        <p:cTn id="21" dur="500"/>
                                        <p:tgtEl>
                                          <p:spTgt spid="69"/>
                                        </p:tgtEl>
                                      </p:cBhvr>
                                    </p:animEffect>
                                  </p:childTnLst>
                                </p:cTn>
                              </p:par>
                              <p:par>
                                <p:cTn id="22" presetID="22" presetClass="entr" presetSubtype="8" fill="hold" nodeType="withEffect">
                                  <p:stCondLst>
                                    <p:cond delay="1000"/>
                                  </p:stCondLst>
                                  <p:childTnLst>
                                    <p:set>
                                      <p:cBhvr>
                                        <p:cTn id="23" dur="1" fill="hold">
                                          <p:stCondLst>
                                            <p:cond delay="0"/>
                                          </p:stCondLst>
                                        </p:cTn>
                                        <p:tgtEl>
                                          <p:spTgt spid="70"/>
                                        </p:tgtEl>
                                        <p:attrNameLst>
                                          <p:attrName>style.visibility</p:attrName>
                                        </p:attrNameLst>
                                      </p:cBhvr>
                                      <p:to>
                                        <p:strVal val="visible"/>
                                      </p:to>
                                    </p:set>
                                    <p:animEffect transition="in" filter="wipe(left)">
                                      <p:cBhvr>
                                        <p:cTn id="24" dur="500"/>
                                        <p:tgtEl>
                                          <p:spTgt spid="70"/>
                                        </p:tgtEl>
                                      </p:cBhvr>
                                    </p:animEffect>
                                  </p:childTnLst>
                                </p:cTn>
                              </p:par>
                              <p:par>
                                <p:cTn id="25" presetID="22" presetClass="entr" presetSubtype="8" fill="hold" nodeType="withEffect">
                                  <p:stCondLst>
                                    <p:cond delay="150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childTnLst>
                          </p:cTn>
                        </p:par>
                        <p:par>
                          <p:cTn id="28" fill="hold">
                            <p:stCondLst>
                              <p:cond delay="4500"/>
                            </p:stCondLst>
                            <p:childTnLst>
                              <p:par>
                                <p:cTn id="29" presetID="2" presetClass="entr" presetSubtype="2"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1+#ppt_w/2"/>
                                          </p:val>
                                        </p:tav>
                                        <p:tav tm="100000">
                                          <p:val>
                                            <p:strVal val="#ppt_x"/>
                                          </p:val>
                                        </p:tav>
                                      </p:tavLst>
                                    </p:anim>
                                    <p:anim calcmode="lin" valueType="num">
                                      <p:cBhvr additive="base">
                                        <p:cTn id="32" dur="500" fill="hold"/>
                                        <p:tgtEl>
                                          <p:spTgt spid="6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1+#ppt_w/2"/>
                                          </p:val>
                                        </p:tav>
                                        <p:tav tm="100000">
                                          <p:val>
                                            <p:strVal val="#ppt_x"/>
                                          </p:val>
                                        </p:tav>
                                      </p:tavLst>
                                    </p:anim>
                                    <p:anim calcmode="lin" valueType="num">
                                      <p:cBhvr additive="base">
                                        <p:cTn id="36" dur="500" fill="hold"/>
                                        <p:tgtEl>
                                          <p:spTgt spid="60"/>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1+#ppt_w/2"/>
                                          </p:val>
                                        </p:tav>
                                        <p:tav tm="100000">
                                          <p:val>
                                            <p:strVal val="#ppt_x"/>
                                          </p:val>
                                        </p:tav>
                                      </p:tavLst>
                                    </p:anim>
                                    <p:anim calcmode="lin" valueType="num">
                                      <p:cBhvr additive="base">
                                        <p:cTn id="40"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4431" y="252230"/>
            <a:ext cx="4420898" cy="880464"/>
            <a:chOff x="5264375" y="715208"/>
            <a:chExt cx="4420898" cy="880464"/>
          </a:xfrm>
        </p:grpSpPr>
        <p:sp>
          <p:nvSpPr>
            <p:cNvPr id="16" name="椭圆 15"/>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21" name="组合 20"/>
            <p:cNvGrpSpPr/>
            <p:nvPr/>
          </p:nvGrpSpPr>
          <p:grpSpPr>
            <a:xfrm>
              <a:off x="6036840" y="715208"/>
              <a:ext cx="3648433" cy="880464"/>
              <a:chOff x="6593413" y="739274"/>
              <a:chExt cx="4018150" cy="969687"/>
            </a:xfrm>
          </p:grpSpPr>
          <p:sp>
            <p:nvSpPr>
              <p:cNvPr id="22" name="文本框 21"/>
              <p:cNvSpPr txBox="1"/>
              <p:nvPr/>
            </p:nvSpPr>
            <p:spPr>
              <a:xfrm>
                <a:off x="6593413" y="739274"/>
                <a:ext cx="4018150" cy="576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olidFill>
                      <a:srgbClr val="222A35"/>
                    </a:solidFill>
                    <a:latin typeface="Arial" panose="020B0604020202020204"/>
                    <a:ea typeface="微软雅黑" panose="020B0503020204020204" pitchFamily="34" charset="-122"/>
                    <a:sym typeface="Arial" panose="020B0604020202020204"/>
                  </a:rPr>
                  <a:t>Simple</a:t>
                </a:r>
                <a:r>
                  <a:rPr lang="zh-CN" altLang="en-US" sz="2800" b="1">
                    <a:solidFill>
                      <a:srgbClr val="222A35"/>
                    </a:solidFill>
                    <a:latin typeface="Arial" panose="020B0604020202020204"/>
                    <a:ea typeface="微软雅黑" panose="020B0503020204020204" pitchFamily="34" charset="-122"/>
                    <a:sym typeface="Arial" panose="020B0604020202020204"/>
                  </a:rPr>
                  <a:t> </a:t>
                </a:r>
                <a:r>
                  <a:rPr lang="en-US" altLang="zh-CN" sz="2800" b="1">
                    <a:solidFill>
                      <a:srgbClr val="222A35"/>
                    </a:solidFill>
                    <a:latin typeface="Arial" panose="020B0604020202020204"/>
                    <a:ea typeface="微软雅黑" panose="020B0503020204020204" pitchFamily="34" charset="-122"/>
                    <a:sym typeface="Arial" panose="020B0604020202020204"/>
                  </a:rPr>
                  <a:t>Application</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23" name="矩形 22"/>
              <p:cNvSpPr/>
              <p:nvPr/>
            </p:nvSpPr>
            <p:spPr>
              <a:xfrm>
                <a:off x="6593413" y="1349202"/>
                <a:ext cx="298306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Basic CURD</a:t>
                </a:r>
                <a:endParaRPr kumimoji="0" lang="zh-CN" altLang="en-US" sz="16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grpSp>
      <p:sp>
        <p:nvSpPr>
          <p:cNvPr id="24" name="文本框 23"/>
          <p:cNvSpPr txBox="1"/>
          <p:nvPr/>
        </p:nvSpPr>
        <p:spPr>
          <a:xfrm>
            <a:off x="259386" y="1235349"/>
            <a:ext cx="5947634" cy="369332"/>
          </a:xfrm>
          <a:prstGeom prst="rect">
            <a:avLst/>
          </a:prstGeom>
          <a:noFill/>
        </p:spPr>
        <p:txBody>
          <a:bodyPr wrap="square" rtlCol="0">
            <a:spAutoFit/>
          </a:bodyPr>
          <a:lstStyle/>
          <a:p>
            <a:r>
              <a:rPr lang="en-US" altLang="zh-CN" b="1"/>
              <a:t>Define the route and perform database operations:</a:t>
            </a:r>
            <a:endParaRPr lang="zh-CN" altLang="en-US" b="1"/>
          </a:p>
        </p:txBody>
      </p:sp>
      <p:sp>
        <p:nvSpPr>
          <p:cNvPr id="26" name="文本框 25"/>
          <p:cNvSpPr txBox="1"/>
          <p:nvPr/>
        </p:nvSpPr>
        <p:spPr>
          <a:xfrm>
            <a:off x="405726" y="1871491"/>
            <a:ext cx="2555477" cy="307777"/>
          </a:xfrm>
          <a:prstGeom prst="rect">
            <a:avLst/>
          </a:prstGeom>
          <a:noFill/>
        </p:spPr>
        <p:txBody>
          <a:bodyPr wrap="square" rtlCol="0">
            <a:spAutoFit/>
          </a:bodyPr>
          <a:lstStyle/>
          <a:p>
            <a:r>
              <a:rPr lang="en-US" altLang="zh-CN" sz="1400" b="1"/>
              <a:t>Login and see all the user:</a:t>
            </a:r>
            <a:endParaRPr lang="zh-CN" altLang="en-US" sz="1400" b="1"/>
          </a:p>
        </p:txBody>
      </p:sp>
      <p:pic>
        <p:nvPicPr>
          <p:cNvPr id="3" name="图片 2"/>
          <p:cNvPicPr>
            <a:picLocks noChangeAspect="1"/>
          </p:cNvPicPr>
          <p:nvPr/>
        </p:nvPicPr>
        <p:blipFill>
          <a:blip r:embed="rId1"/>
          <a:stretch>
            <a:fillRect/>
          </a:stretch>
        </p:blipFill>
        <p:spPr>
          <a:xfrm>
            <a:off x="6158575" y="4342117"/>
            <a:ext cx="4880837" cy="2284068"/>
          </a:xfrm>
          <a:prstGeom prst="rect">
            <a:avLst/>
          </a:prstGeom>
        </p:spPr>
      </p:pic>
      <p:pic>
        <p:nvPicPr>
          <p:cNvPr id="7" name="图片 6"/>
          <p:cNvPicPr>
            <a:picLocks noChangeAspect="1"/>
          </p:cNvPicPr>
          <p:nvPr/>
        </p:nvPicPr>
        <p:blipFill>
          <a:blip r:embed="rId2"/>
          <a:stretch>
            <a:fillRect/>
          </a:stretch>
        </p:blipFill>
        <p:spPr>
          <a:xfrm>
            <a:off x="513722" y="2378347"/>
            <a:ext cx="5213314" cy="3105804"/>
          </a:xfrm>
          <a:prstGeom prst="rect">
            <a:avLst/>
          </a:prstGeom>
        </p:spPr>
      </p:pic>
      <p:sp>
        <p:nvSpPr>
          <p:cNvPr id="9" name="文本框 8"/>
          <p:cNvSpPr txBox="1"/>
          <p:nvPr/>
        </p:nvSpPr>
        <p:spPr>
          <a:xfrm>
            <a:off x="4544246" y="5544730"/>
            <a:ext cx="1129879" cy="276999"/>
          </a:xfrm>
          <a:prstGeom prst="rect">
            <a:avLst/>
          </a:prstGeom>
          <a:noFill/>
        </p:spPr>
        <p:txBody>
          <a:bodyPr wrap="square">
            <a:spAutoFit/>
          </a:bodyPr>
          <a:lstStyle/>
          <a:p>
            <a:r>
              <a:rPr lang="en-US" altLang="zh-CN" sz="1200"/>
              <a:t>(main code)</a:t>
            </a:r>
            <a:endParaRPr lang="zh-CN" altLang="en-US" sz="1200"/>
          </a:p>
        </p:txBody>
      </p:sp>
      <p:pic>
        <p:nvPicPr>
          <p:cNvPr id="11" name="图片 10"/>
          <p:cNvPicPr>
            <a:picLocks noChangeAspect="1"/>
          </p:cNvPicPr>
          <p:nvPr/>
        </p:nvPicPr>
        <p:blipFill>
          <a:blip r:embed="rId3"/>
          <a:stretch>
            <a:fillRect/>
          </a:stretch>
        </p:blipFill>
        <p:spPr>
          <a:xfrm>
            <a:off x="6207020" y="2064580"/>
            <a:ext cx="5000722" cy="14348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4431" y="252230"/>
            <a:ext cx="4420898" cy="880464"/>
            <a:chOff x="5264375" y="715208"/>
            <a:chExt cx="4420898" cy="880464"/>
          </a:xfrm>
        </p:grpSpPr>
        <p:sp>
          <p:nvSpPr>
            <p:cNvPr id="16" name="椭圆 15"/>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21" name="组合 20"/>
            <p:cNvGrpSpPr/>
            <p:nvPr/>
          </p:nvGrpSpPr>
          <p:grpSpPr>
            <a:xfrm>
              <a:off x="6036840" y="715208"/>
              <a:ext cx="3648433" cy="880464"/>
              <a:chOff x="6593413" y="739274"/>
              <a:chExt cx="4018150" cy="969687"/>
            </a:xfrm>
          </p:grpSpPr>
          <p:sp>
            <p:nvSpPr>
              <p:cNvPr id="22" name="文本框 21"/>
              <p:cNvSpPr txBox="1"/>
              <p:nvPr/>
            </p:nvSpPr>
            <p:spPr>
              <a:xfrm>
                <a:off x="6593413" y="739274"/>
                <a:ext cx="4018150" cy="576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olidFill>
                      <a:srgbClr val="222A35"/>
                    </a:solidFill>
                    <a:latin typeface="Arial" panose="020B0604020202020204"/>
                    <a:ea typeface="微软雅黑" panose="020B0503020204020204" pitchFamily="34" charset="-122"/>
                    <a:sym typeface="Arial" panose="020B0604020202020204"/>
                  </a:rPr>
                  <a:t>Simple</a:t>
                </a:r>
                <a:r>
                  <a:rPr lang="zh-CN" altLang="en-US" sz="2800" b="1">
                    <a:solidFill>
                      <a:srgbClr val="222A35"/>
                    </a:solidFill>
                    <a:latin typeface="Arial" panose="020B0604020202020204"/>
                    <a:ea typeface="微软雅黑" panose="020B0503020204020204" pitchFamily="34" charset="-122"/>
                    <a:sym typeface="Arial" panose="020B0604020202020204"/>
                  </a:rPr>
                  <a:t> </a:t>
                </a:r>
                <a:r>
                  <a:rPr lang="en-US" altLang="zh-CN" sz="2800" b="1">
                    <a:solidFill>
                      <a:srgbClr val="222A35"/>
                    </a:solidFill>
                    <a:latin typeface="Arial" panose="020B0604020202020204"/>
                    <a:ea typeface="微软雅黑" panose="020B0503020204020204" pitchFamily="34" charset="-122"/>
                    <a:sym typeface="Arial" panose="020B0604020202020204"/>
                  </a:rPr>
                  <a:t>Application</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23" name="矩形 22"/>
              <p:cNvSpPr/>
              <p:nvPr/>
            </p:nvSpPr>
            <p:spPr>
              <a:xfrm>
                <a:off x="6593413" y="1349202"/>
                <a:ext cx="298306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Basic CURD</a:t>
                </a:r>
                <a:endParaRPr kumimoji="0" lang="zh-CN" altLang="en-US" sz="16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grpSp>
      <p:sp>
        <p:nvSpPr>
          <p:cNvPr id="24" name="文本框 23"/>
          <p:cNvSpPr txBox="1"/>
          <p:nvPr/>
        </p:nvSpPr>
        <p:spPr>
          <a:xfrm>
            <a:off x="259386" y="1235349"/>
            <a:ext cx="5947634" cy="369332"/>
          </a:xfrm>
          <a:prstGeom prst="rect">
            <a:avLst/>
          </a:prstGeom>
          <a:noFill/>
        </p:spPr>
        <p:txBody>
          <a:bodyPr wrap="square" rtlCol="0">
            <a:spAutoFit/>
          </a:bodyPr>
          <a:lstStyle/>
          <a:p>
            <a:r>
              <a:rPr lang="en-US" altLang="zh-CN" b="1"/>
              <a:t>Define the route and perform database operations:</a:t>
            </a:r>
            <a:endParaRPr lang="zh-CN" altLang="en-US" b="1"/>
          </a:p>
        </p:txBody>
      </p:sp>
      <p:sp>
        <p:nvSpPr>
          <p:cNvPr id="26" name="文本框 25"/>
          <p:cNvSpPr txBox="1"/>
          <p:nvPr/>
        </p:nvSpPr>
        <p:spPr>
          <a:xfrm>
            <a:off x="405726" y="1871491"/>
            <a:ext cx="1592631" cy="307777"/>
          </a:xfrm>
          <a:prstGeom prst="rect">
            <a:avLst/>
          </a:prstGeom>
          <a:noFill/>
        </p:spPr>
        <p:txBody>
          <a:bodyPr wrap="square" rtlCol="0">
            <a:spAutoFit/>
          </a:bodyPr>
          <a:lstStyle/>
          <a:p>
            <a:r>
              <a:rPr lang="en-US" altLang="zh-CN" sz="1400" b="1"/>
              <a:t>Delete a user:</a:t>
            </a:r>
            <a:endParaRPr lang="zh-CN" altLang="en-US" sz="1400" b="1"/>
          </a:p>
        </p:txBody>
      </p:sp>
      <p:pic>
        <p:nvPicPr>
          <p:cNvPr id="3" name="图片 2"/>
          <p:cNvPicPr>
            <a:picLocks noChangeAspect="1"/>
          </p:cNvPicPr>
          <p:nvPr/>
        </p:nvPicPr>
        <p:blipFill>
          <a:blip r:embed="rId1"/>
          <a:stretch>
            <a:fillRect/>
          </a:stretch>
        </p:blipFill>
        <p:spPr>
          <a:xfrm>
            <a:off x="513722" y="2179268"/>
            <a:ext cx="5160669" cy="2435121"/>
          </a:xfrm>
          <a:prstGeom prst="rect">
            <a:avLst/>
          </a:prstGeom>
        </p:spPr>
      </p:pic>
      <p:sp>
        <p:nvSpPr>
          <p:cNvPr id="5" name="文本框 4"/>
          <p:cNvSpPr txBox="1"/>
          <p:nvPr/>
        </p:nvSpPr>
        <p:spPr>
          <a:xfrm>
            <a:off x="3655487" y="4645167"/>
            <a:ext cx="1398609" cy="276999"/>
          </a:xfrm>
          <a:prstGeom prst="rect">
            <a:avLst/>
          </a:prstGeom>
          <a:noFill/>
        </p:spPr>
        <p:txBody>
          <a:bodyPr wrap="square">
            <a:spAutoFit/>
          </a:bodyPr>
          <a:lstStyle/>
          <a:p>
            <a:r>
              <a:rPr lang="en-US" altLang="zh-CN" sz="1200"/>
              <a:t>(main code)</a:t>
            </a:r>
            <a:endParaRPr lang="zh-CN" altLang="en-US" sz="1200"/>
          </a:p>
        </p:txBody>
      </p:sp>
      <p:pic>
        <p:nvPicPr>
          <p:cNvPr id="7" name="图片 6"/>
          <p:cNvPicPr>
            <a:picLocks noChangeAspect="1"/>
          </p:cNvPicPr>
          <p:nvPr/>
        </p:nvPicPr>
        <p:blipFill>
          <a:blip r:embed="rId2"/>
          <a:stretch>
            <a:fillRect/>
          </a:stretch>
        </p:blipFill>
        <p:spPr>
          <a:xfrm>
            <a:off x="6096000" y="4390331"/>
            <a:ext cx="4032512" cy="2119882"/>
          </a:xfrm>
          <a:prstGeom prst="rect">
            <a:avLst/>
          </a:prstGeom>
        </p:spPr>
      </p:pic>
      <p:sp>
        <p:nvSpPr>
          <p:cNvPr id="8" name="文本框 7"/>
          <p:cNvSpPr txBox="1"/>
          <p:nvPr/>
        </p:nvSpPr>
        <p:spPr>
          <a:xfrm>
            <a:off x="6219871" y="3610776"/>
            <a:ext cx="3784769" cy="646331"/>
          </a:xfrm>
          <a:prstGeom prst="rect">
            <a:avLst/>
          </a:prstGeom>
          <a:noFill/>
        </p:spPr>
        <p:txBody>
          <a:bodyPr wrap="square" rtlCol="0">
            <a:spAutoFit/>
          </a:bodyPr>
          <a:lstStyle/>
          <a:p>
            <a:r>
              <a:rPr lang="en-US" altLang="zh-CN"/>
              <a:t>Enter the username of the user you want to delete</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4431" y="252230"/>
            <a:ext cx="4420898" cy="880464"/>
            <a:chOff x="5264375" y="715208"/>
            <a:chExt cx="4420898" cy="880464"/>
          </a:xfrm>
        </p:grpSpPr>
        <p:sp>
          <p:nvSpPr>
            <p:cNvPr id="16" name="椭圆 15"/>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21" name="组合 20"/>
            <p:cNvGrpSpPr/>
            <p:nvPr/>
          </p:nvGrpSpPr>
          <p:grpSpPr>
            <a:xfrm>
              <a:off x="6036840" y="715208"/>
              <a:ext cx="3648433" cy="880464"/>
              <a:chOff x="6593413" y="739274"/>
              <a:chExt cx="4018150" cy="969687"/>
            </a:xfrm>
          </p:grpSpPr>
          <p:sp>
            <p:nvSpPr>
              <p:cNvPr id="22" name="文本框 21"/>
              <p:cNvSpPr txBox="1"/>
              <p:nvPr/>
            </p:nvSpPr>
            <p:spPr>
              <a:xfrm>
                <a:off x="6593413" y="739274"/>
                <a:ext cx="4018150" cy="576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olidFill>
                      <a:srgbClr val="222A35"/>
                    </a:solidFill>
                    <a:latin typeface="Arial" panose="020B0604020202020204"/>
                    <a:ea typeface="微软雅黑" panose="020B0503020204020204" pitchFamily="34" charset="-122"/>
                    <a:sym typeface="Arial" panose="020B0604020202020204"/>
                  </a:rPr>
                  <a:t>Simple</a:t>
                </a:r>
                <a:r>
                  <a:rPr lang="zh-CN" altLang="en-US" sz="2800" b="1">
                    <a:solidFill>
                      <a:srgbClr val="222A35"/>
                    </a:solidFill>
                    <a:latin typeface="Arial" panose="020B0604020202020204"/>
                    <a:ea typeface="微软雅黑" panose="020B0503020204020204" pitchFamily="34" charset="-122"/>
                    <a:sym typeface="Arial" panose="020B0604020202020204"/>
                  </a:rPr>
                  <a:t> </a:t>
                </a:r>
                <a:r>
                  <a:rPr lang="en-US" altLang="zh-CN" sz="2800" b="1">
                    <a:solidFill>
                      <a:srgbClr val="222A35"/>
                    </a:solidFill>
                    <a:latin typeface="Arial" panose="020B0604020202020204"/>
                    <a:ea typeface="微软雅黑" panose="020B0503020204020204" pitchFamily="34" charset="-122"/>
                    <a:sym typeface="Arial" panose="020B0604020202020204"/>
                  </a:rPr>
                  <a:t>Application</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23" name="矩形 22"/>
              <p:cNvSpPr/>
              <p:nvPr/>
            </p:nvSpPr>
            <p:spPr>
              <a:xfrm>
                <a:off x="6593413" y="1349202"/>
                <a:ext cx="298306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Basic CURD</a:t>
                </a:r>
                <a:endParaRPr kumimoji="0" lang="zh-CN" altLang="en-US" sz="16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grpSp>
      <p:sp>
        <p:nvSpPr>
          <p:cNvPr id="24" name="文本框 23"/>
          <p:cNvSpPr txBox="1"/>
          <p:nvPr/>
        </p:nvSpPr>
        <p:spPr>
          <a:xfrm>
            <a:off x="259386" y="1235349"/>
            <a:ext cx="5947634" cy="369332"/>
          </a:xfrm>
          <a:prstGeom prst="rect">
            <a:avLst/>
          </a:prstGeom>
          <a:noFill/>
        </p:spPr>
        <p:txBody>
          <a:bodyPr wrap="square" rtlCol="0">
            <a:spAutoFit/>
          </a:bodyPr>
          <a:lstStyle/>
          <a:p>
            <a:r>
              <a:rPr lang="en-US" altLang="zh-CN" b="1"/>
              <a:t>Define the route and perform database operations:</a:t>
            </a:r>
            <a:endParaRPr lang="zh-CN" altLang="en-US" b="1"/>
          </a:p>
        </p:txBody>
      </p:sp>
      <p:sp>
        <p:nvSpPr>
          <p:cNvPr id="26" name="文本框 25"/>
          <p:cNvSpPr txBox="1"/>
          <p:nvPr/>
        </p:nvSpPr>
        <p:spPr>
          <a:xfrm>
            <a:off x="405726" y="1871491"/>
            <a:ext cx="2555477" cy="307777"/>
          </a:xfrm>
          <a:prstGeom prst="rect">
            <a:avLst/>
          </a:prstGeom>
          <a:noFill/>
        </p:spPr>
        <p:txBody>
          <a:bodyPr wrap="square" rtlCol="0">
            <a:spAutoFit/>
          </a:bodyPr>
          <a:lstStyle/>
          <a:p>
            <a:r>
              <a:rPr lang="en-US" altLang="zh-CN" sz="1400" b="1"/>
              <a:t>Update the user password:</a:t>
            </a:r>
            <a:endParaRPr lang="zh-CN" altLang="en-US" sz="1400" b="1"/>
          </a:p>
        </p:txBody>
      </p:sp>
      <p:pic>
        <p:nvPicPr>
          <p:cNvPr id="3" name="图片 2"/>
          <p:cNvPicPr>
            <a:picLocks noChangeAspect="1"/>
          </p:cNvPicPr>
          <p:nvPr/>
        </p:nvPicPr>
        <p:blipFill>
          <a:blip r:embed="rId1"/>
          <a:stretch>
            <a:fillRect/>
          </a:stretch>
        </p:blipFill>
        <p:spPr>
          <a:xfrm>
            <a:off x="6540301" y="3737269"/>
            <a:ext cx="4159996" cy="2825030"/>
          </a:xfrm>
          <a:prstGeom prst="rect">
            <a:avLst/>
          </a:prstGeom>
        </p:spPr>
      </p:pic>
      <p:pic>
        <p:nvPicPr>
          <p:cNvPr id="5" name="图片 4"/>
          <p:cNvPicPr>
            <a:picLocks noChangeAspect="1"/>
          </p:cNvPicPr>
          <p:nvPr/>
        </p:nvPicPr>
        <p:blipFill>
          <a:blip r:embed="rId2"/>
          <a:stretch>
            <a:fillRect/>
          </a:stretch>
        </p:blipFill>
        <p:spPr>
          <a:xfrm>
            <a:off x="466427" y="2246638"/>
            <a:ext cx="5268254" cy="40223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727987"/>
            <a:ext cx="12192000" cy="1130013"/>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4659515" y="963815"/>
            <a:ext cx="2872971" cy="2872971"/>
            <a:chOff x="9267768" y="1219414"/>
            <a:chExt cx="3459942" cy="3459942"/>
          </a:xfrm>
        </p:grpSpPr>
        <p:grpSp>
          <p:nvGrpSpPr>
            <p:cNvPr id="3" name="组合 2"/>
            <p:cNvGrpSpPr/>
            <p:nvPr/>
          </p:nvGrpSpPr>
          <p:grpSpPr>
            <a:xfrm>
              <a:off x="9666289" y="3779257"/>
              <a:ext cx="2503246" cy="900099"/>
              <a:chOff x="9666289" y="3779257"/>
              <a:chExt cx="2503246" cy="900099"/>
            </a:xfrm>
          </p:grpSpPr>
          <p:sp>
            <p:nvSpPr>
              <p:cNvPr id="39" name="任意多边形 38"/>
              <p:cNvSpPr/>
              <p:nvPr/>
            </p:nvSpPr>
            <p:spPr>
              <a:xfrm>
                <a:off x="9914142" y="3779257"/>
                <a:ext cx="2255393" cy="900099"/>
              </a:xfrm>
              <a:custGeom>
                <a:avLst/>
                <a:gdLst>
                  <a:gd name="connsiteX0" fmla="*/ 781120 w 2255393"/>
                  <a:gd name="connsiteY0" fmla="*/ 535 h 900099"/>
                  <a:gd name="connsiteX1" fmla="*/ 1492041 w 2255393"/>
                  <a:gd name="connsiteY1" fmla="*/ 418680 h 900099"/>
                  <a:gd name="connsiteX2" fmla="*/ 1568766 w 2255393"/>
                  <a:gd name="connsiteY2" fmla="*/ 476062 h 900099"/>
                  <a:gd name="connsiteX3" fmla="*/ 1592925 w 2255393"/>
                  <a:gd name="connsiteY3" fmla="*/ 494130 h 900099"/>
                  <a:gd name="connsiteX4" fmla="*/ 1692245 w 2255393"/>
                  <a:gd name="connsiteY4" fmla="*/ 540272 h 900099"/>
                  <a:gd name="connsiteX5" fmla="*/ 1947200 w 2255393"/>
                  <a:gd name="connsiteY5" fmla="*/ 526350 h 900099"/>
                  <a:gd name="connsiteX6" fmla="*/ 1948724 w 2255393"/>
                  <a:gd name="connsiteY6" fmla="*/ 525726 h 900099"/>
                  <a:gd name="connsiteX7" fmla="*/ 2018169 w 2255393"/>
                  <a:gd name="connsiteY7" fmla="*/ 497290 h 900099"/>
                  <a:gd name="connsiteX8" fmla="*/ 2217014 w 2255393"/>
                  <a:gd name="connsiteY8" fmla="*/ 434377 h 900099"/>
                  <a:gd name="connsiteX9" fmla="*/ 2255393 w 2255393"/>
                  <a:gd name="connsiteY9" fmla="*/ 440190 h 900099"/>
                  <a:gd name="connsiteX10" fmla="*/ 2184020 w 2255393"/>
                  <a:gd name="connsiteY10" fmla="*/ 505058 h 900099"/>
                  <a:gd name="connsiteX11" fmla="*/ 2050841 w 2255393"/>
                  <a:gd name="connsiteY11" fmla="*/ 604647 h 900099"/>
                  <a:gd name="connsiteX12" fmla="*/ 2046707 w 2255393"/>
                  <a:gd name="connsiteY12" fmla="*/ 607159 h 900099"/>
                  <a:gd name="connsiteX13" fmla="*/ 1908205 w 2255393"/>
                  <a:gd name="connsiteY13" fmla="*/ 691301 h 900099"/>
                  <a:gd name="connsiteX14" fmla="*/ 1432248 w 2255393"/>
                  <a:gd name="connsiteY14" fmla="*/ 864952 h 900099"/>
                  <a:gd name="connsiteX15" fmla="*/ 1364615 w 2255393"/>
                  <a:gd name="connsiteY15" fmla="*/ 875274 h 900099"/>
                  <a:gd name="connsiteX16" fmla="*/ 1260478 w 2255393"/>
                  <a:gd name="connsiteY16" fmla="*/ 891167 h 900099"/>
                  <a:gd name="connsiteX17" fmla="*/ 1083598 w 2255393"/>
                  <a:gd name="connsiteY17" fmla="*/ 900099 h 900099"/>
                  <a:gd name="connsiteX18" fmla="*/ 906718 w 2255393"/>
                  <a:gd name="connsiteY18" fmla="*/ 891167 h 900099"/>
                  <a:gd name="connsiteX19" fmla="*/ 802581 w 2255393"/>
                  <a:gd name="connsiteY19" fmla="*/ 875274 h 900099"/>
                  <a:gd name="connsiteX20" fmla="*/ 734948 w 2255393"/>
                  <a:gd name="connsiteY20" fmla="*/ 864952 h 900099"/>
                  <a:gd name="connsiteX21" fmla="*/ 116355 w 2255393"/>
                  <a:gd name="connsiteY21" fmla="*/ 604647 h 900099"/>
                  <a:gd name="connsiteX22" fmla="*/ 0 w 2255393"/>
                  <a:gd name="connsiteY22" fmla="*/ 517639 h 900099"/>
                  <a:gd name="connsiteX23" fmla="*/ 90232 w 2255393"/>
                  <a:gd name="connsiteY23" fmla="*/ 453366 h 900099"/>
                  <a:gd name="connsiteX24" fmla="*/ 468722 w 2255393"/>
                  <a:gd name="connsiteY24" fmla="*/ 99514 h 900099"/>
                  <a:gd name="connsiteX25" fmla="*/ 483937 w 2255393"/>
                  <a:gd name="connsiteY25" fmla="*/ 89036 h 900099"/>
                  <a:gd name="connsiteX26" fmla="*/ 535891 w 2255393"/>
                  <a:gd name="connsiteY26" fmla="*/ 53258 h 900099"/>
                  <a:gd name="connsiteX27" fmla="*/ 693361 w 2255393"/>
                  <a:gd name="connsiteY27" fmla="*/ 3037 h 900099"/>
                  <a:gd name="connsiteX28" fmla="*/ 781120 w 2255393"/>
                  <a:gd name="connsiteY28" fmla="*/ 535 h 9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5393" h="900099">
                    <a:moveTo>
                      <a:pt x="781120" y="535"/>
                    </a:moveTo>
                    <a:cubicBezTo>
                      <a:pt x="1093427" y="13531"/>
                      <a:pt x="1303902" y="260612"/>
                      <a:pt x="1492041" y="418680"/>
                    </a:cubicBezTo>
                    <a:lnTo>
                      <a:pt x="1568766" y="476062"/>
                    </a:lnTo>
                    <a:lnTo>
                      <a:pt x="1592925" y="494130"/>
                    </a:lnTo>
                    <a:cubicBezTo>
                      <a:pt x="1626133" y="515043"/>
                      <a:pt x="1659080" y="531071"/>
                      <a:pt x="1692245" y="540272"/>
                    </a:cubicBezTo>
                    <a:cubicBezTo>
                      <a:pt x="1791739" y="567877"/>
                      <a:pt x="1873726" y="552788"/>
                      <a:pt x="1947200" y="526350"/>
                    </a:cubicBezTo>
                    <a:lnTo>
                      <a:pt x="1948724" y="525726"/>
                    </a:lnTo>
                    <a:lnTo>
                      <a:pt x="2018169" y="497290"/>
                    </a:lnTo>
                    <a:cubicBezTo>
                      <a:pt x="2086967" y="466770"/>
                      <a:pt x="2150250" y="435351"/>
                      <a:pt x="2217014" y="434377"/>
                    </a:cubicBezTo>
                    <a:lnTo>
                      <a:pt x="2255393" y="440190"/>
                    </a:lnTo>
                    <a:lnTo>
                      <a:pt x="2184020" y="505058"/>
                    </a:lnTo>
                    <a:cubicBezTo>
                      <a:pt x="2141300" y="540314"/>
                      <a:pt x="2096859" y="573559"/>
                      <a:pt x="2050841" y="604647"/>
                    </a:cubicBezTo>
                    <a:lnTo>
                      <a:pt x="2046707" y="607159"/>
                    </a:lnTo>
                    <a:lnTo>
                      <a:pt x="1908205" y="691301"/>
                    </a:lnTo>
                    <a:cubicBezTo>
                      <a:pt x="1761130" y="771197"/>
                      <a:pt x="1601173" y="830385"/>
                      <a:pt x="1432248" y="864952"/>
                    </a:cubicBezTo>
                    <a:lnTo>
                      <a:pt x="1364615" y="875274"/>
                    </a:lnTo>
                    <a:lnTo>
                      <a:pt x="1260478" y="891167"/>
                    </a:lnTo>
                    <a:cubicBezTo>
                      <a:pt x="1202321" y="897074"/>
                      <a:pt x="1143313" y="900099"/>
                      <a:pt x="1083598" y="900099"/>
                    </a:cubicBezTo>
                    <a:cubicBezTo>
                      <a:pt x="1023883" y="900099"/>
                      <a:pt x="964875" y="897074"/>
                      <a:pt x="906718" y="891167"/>
                    </a:cubicBezTo>
                    <a:lnTo>
                      <a:pt x="802581" y="875274"/>
                    </a:lnTo>
                    <a:lnTo>
                      <a:pt x="734948" y="864952"/>
                    </a:lnTo>
                    <a:cubicBezTo>
                      <a:pt x="509714" y="818863"/>
                      <a:pt x="300425" y="729003"/>
                      <a:pt x="116355" y="604647"/>
                    </a:cubicBezTo>
                    <a:lnTo>
                      <a:pt x="0" y="517639"/>
                    </a:lnTo>
                    <a:lnTo>
                      <a:pt x="90232" y="453366"/>
                    </a:lnTo>
                    <a:cubicBezTo>
                      <a:pt x="261222" y="319886"/>
                      <a:pt x="359902" y="186504"/>
                      <a:pt x="468722" y="99514"/>
                    </a:cubicBezTo>
                    <a:lnTo>
                      <a:pt x="483937" y="89036"/>
                    </a:lnTo>
                    <a:lnTo>
                      <a:pt x="535891" y="53258"/>
                    </a:lnTo>
                    <a:cubicBezTo>
                      <a:pt x="582361" y="26626"/>
                      <a:pt x="633092" y="8898"/>
                      <a:pt x="693361" y="3037"/>
                    </a:cubicBezTo>
                    <a:cubicBezTo>
                      <a:pt x="723495" y="107"/>
                      <a:pt x="752729" y="-647"/>
                      <a:pt x="781120" y="53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7" name="任意多边形 36"/>
              <p:cNvSpPr/>
              <p:nvPr/>
            </p:nvSpPr>
            <p:spPr>
              <a:xfrm>
                <a:off x="9666289" y="3815784"/>
                <a:ext cx="731790" cy="481112"/>
              </a:xfrm>
              <a:custGeom>
                <a:avLst/>
                <a:gdLst>
                  <a:gd name="connsiteX0" fmla="*/ 452434 w 731790"/>
                  <a:gd name="connsiteY0" fmla="*/ 1607 h 481112"/>
                  <a:gd name="connsiteX1" fmla="*/ 703451 w 731790"/>
                  <a:gd name="connsiteY1" fmla="*/ 39793 h 481112"/>
                  <a:gd name="connsiteX2" fmla="*/ 731790 w 731790"/>
                  <a:gd name="connsiteY2" fmla="*/ 52509 h 481112"/>
                  <a:gd name="connsiteX3" fmla="*/ 716575 w 731790"/>
                  <a:gd name="connsiteY3" fmla="*/ 62987 h 481112"/>
                  <a:gd name="connsiteX4" fmla="*/ 338085 w 731790"/>
                  <a:gd name="connsiteY4" fmla="*/ 416839 h 481112"/>
                  <a:gd name="connsiteX5" fmla="*/ 247853 w 731790"/>
                  <a:gd name="connsiteY5" fmla="*/ 481112 h 481112"/>
                  <a:gd name="connsiteX6" fmla="*/ 231029 w 731790"/>
                  <a:gd name="connsiteY6" fmla="*/ 468531 h 481112"/>
                  <a:gd name="connsiteX7" fmla="*/ 108177 w 731790"/>
                  <a:gd name="connsiteY7" fmla="*/ 356875 h 481112"/>
                  <a:gd name="connsiteX8" fmla="*/ 0 w 731790"/>
                  <a:gd name="connsiteY8" fmla="*/ 237851 h 481112"/>
                  <a:gd name="connsiteX9" fmla="*/ 52356 w 731790"/>
                  <a:gd name="connsiteY9" fmla="*/ 195010 h 481112"/>
                  <a:gd name="connsiteX10" fmla="*/ 452434 w 731790"/>
                  <a:gd name="connsiteY10" fmla="*/ 1607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790" h="481112">
                    <a:moveTo>
                      <a:pt x="452434" y="1607"/>
                    </a:moveTo>
                    <a:cubicBezTo>
                      <a:pt x="541957" y="-5207"/>
                      <a:pt x="625350" y="10062"/>
                      <a:pt x="703451" y="39793"/>
                    </a:cubicBezTo>
                    <a:lnTo>
                      <a:pt x="731790" y="52509"/>
                    </a:lnTo>
                    <a:lnTo>
                      <a:pt x="716575" y="62987"/>
                    </a:lnTo>
                    <a:cubicBezTo>
                      <a:pt x="607755" y="149977"/>
                      <a:pt x="509075" y="283359"/>
                      <a:pt x="338085" y="416839"/>
                    </a:cubicBezTo>
                    <a:lnTo>
                      <a:pt x="247853" y="481112"/>
                    </a:lnTo>
                    <a:lnTo>
                      <a:pt x="231029" y="468531"/>
                    </a:lnTo>
                    <a:cubicBezTo>
                      <a:pt x="188308" y="433275"/>
                      <a:pt x="147310" y="396009"/>
                      <a:pt x="108177" y="356875"/>
                    </a:cubicBezTo>
                    <a:lnTo>
                      <a:pt x="0" y="237851"/>
                    </a:lnTo>
                    <a:lnTo>
                      <a:pt x="52356" y="195010"/>
                    </a:lnTo>
                    <a:cubicBezTo>
                      <a:pt x="182928" y="90800"/>
                      <a:pt x="303229" y="12964"/>
                      <a:pt x="452434" y="160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6" name="任意多边形 35"/>
              <p:cNvSpPr/>
              <p:nvPr/>
            </p:nvSpPr>
            <p:spPr>
              <a:xfrm>
                <a:off x="11482908" y="4199004"/>
                <a:ext cx="379958" cy="135222"/>
              </a:xfrm>
              <a:custGeom>
                <a:avLst/>
                <a:gdLst>
                  <a:gd name="connsiteX0" fmla="*/ 172010 w 379958"/>
                  <a:gd name="connsiteY0" fmla="*/ 47 h 135222"/>
                  <a:gd name="connsiteX1" fmla="*/ 376168 w 379958"/>
                  <a:gd name="connsiteY1" fmla="*/ 102829 h 135222"/>
                  <a:gd name="connsiteX2" fmla="*/ 379958 w 379958"/>
                  <a:gd name="connsiteY2" fmla="*/ 105979 h 135222"/>
                  <a:gd name="connsiteX3" fmla="*/ 378434 w 379958"/>
                  <a:gd name="connsiteY3" fmla="*/ 106603 h 135222"/>
                  <a:gd name="connsiteX4" fmla="*/ 123479 w 379958"/>
                  <a:gd name="connsiteY4" fmla="*/ 120525 h 135222"/>
                  <a:gd name="connsiteX5" fmla="*/ 24159 w 379958"/>
                  <a:gd name="connsiteY5" fmla="*/ 74383 h 135222"/>
                  <a:gd name="connsiteX6" fmla="*/ 0 w 379958"/>
                  <a:gd name="connsiteY6" fmla="*/ 56315 h 135222"/>
                  <a:gd name="connsiteX7" fmla="*/ 45236 w 379958"/>
                  <a:gd name="connsiteY7" fmla="*/ 32803 h 135222"/>
                  <a:gd name="connsiteX8" fmla="*/ 172010 w 379958"/>
                  <a:gd name="connsiteY8" fmla="*/ 47 h 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958" h="135222">
                    <a:moveTo>
                      <a:pt x="172010" y="47"/>
                    </a:moveTo>
                    <a:cubicBezTo>
                      <a:pt x="249198" y="1905"/>
                      <a:pt x="311156" y="47855"/>
                      <a:pt x="376168" y="102829"/>
                    </a:cubicBezTo>
                    <a:lnTo>
                      <a:pt x="379958" y="105979"/>
                    </a:lnTo>
                    <a:lnTo>
                      <a:pt x="378434" y="106603"/>
                    </a:lnTo>
                    <a:cubicBezTo>
                      <a:pt x="304960" y="133041"/>
                      <a:pt x="222973" y="148130"/>
                      <a:pt x="123479" y="120525"/>
                    </a:cubicBezTo>
                    <a:cubicBezTo>
                      <a:pt x="90314" y="111324"/>
                      <a:pt x="57367" y="95296"/>
                      <a:pt x="24159" y="74383"/>
                    </a:cubicBezTo>
                    <a:lnTo>
                      <a:pt x="0" y="56315"/>
                    </a:lnTo>
                    <a:lnTo>
                      <a:pt x="45236" y="32803"/>
                    </a:lnTo>
                    <a:cubicBezTo>
                      <a:pt x="90190" y="12260"/>
                      <a:pt x="133416" y="-882"/>
                      <a:pt x="172010" y="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31" name="任意多边形 30"/>
            <p:cNvSpPr/>
            <p:nvPr/>
          </p:nvSpPr>
          <p:spPr>
            <a:xfrm>
              <a:off x="9267768" y="1219414"/>
              <a:ext cx="3459942" cy="3085569"/>
            </a:xfrm>
            <a:custGeom>
              <a:avLst/>
              <a:gdLst>
                <a:gd name="connsiteX0" fmla="*/ 1729971 w 3459942"/>
                <a:gd name="connsiteY0" fmla="*/ 0 h 3085569"/>
                <a:gd name="connsiteX1" fmla="*/ 3459942 w 3459942"/>
                <a:gd name="connsiteY1" fmla="*/ 1729971 h 3085569"/>
                <a:gd name="connsiteX2" fmla="*/ 2953245 w 3459942"/>
                <a:gd name="connsiteY2" fmla="*/ 2953245 h 3085569"/>
                <a:gd name="connsiteX3" fmla="*/ 2901766 w 3459942"/>
                <a:gd name="connsiteY3" fmla="*/ 3000033 h 3085569"/>
                <a:gd name="connsiteX4" fmla="*/ 2863387 w 3459942"/>
                <a:gd name="connsiteY4" fmla="*/ 2994220 h 3085569"/>
                <a:gd name="connsiteX5" fmla="*/ 2664542 w 3459942"/>
                <a:gd name="connsiteY5" fmla="*/ 3057133 h 3085569"/>
                <a:gd name="connsiteX6" fmla="*/ 2595097 w 3459942"/>
                <a:gd name="connsiteY6" fmla="*/ 3085569 h 3085569"/>
                <a:gd name="connsiteX7" fmla="*/ 2591307 w 3459942"/>
                <a:gd name="connsiteY7" fmla="*/ 3082419 h 3085569"/>
                <a:gd name="connsiteX8" fmla="*/ 2387149 w 3459942"/>
                <a:gd name="connsiteY8" fmla="*/ 2979637 h 3085569"/>
                <a:gd name="connsiteX9" fmla="*/ 2260375 w 3459942"/>
                <a:gd name="connsiteY9" fmla="*/ 3012393 h 3085569"/>
                <a:gd name="connsiteX10" fmla="*/ 2215139 w 3459942"/>
                <a:gd name="connsiteY10" fmla="*/ 3035905 h 3085569"/>
                <a:gd name="connsiteX11" fmla="*/ 2138414 w 3459942"/>
                <a:gd name="connsiteY11" fmla="*/ 2978523 h 3085569"/>
                <a:gd name="connsiteX12" fmla="*/ 1339734 w 3459942"/>
                <a:gd name="connsiteY12" fmla="*/ 2562880 h 3085569"/>
                <a:gd name="connsiteX13" fmla="*/ 1182264 w 3459942"/>
                <a:gd name="connsiteY13" fmla="*/ 2613101 h 3085569"/>
                <a:gd name="connsiteX14" fmla="*/ 1130310 w 3459942"/>
                <a:gd name="connsiteY14" fmla="*/ 2648879 h 3085569"/>
                <a:gd name="connsiteX15" fmla="*/ 1101971 w 3459942"/>
                <a:gd name="connsiteY15" fmla="*/ 2636163 h 3085569"/>
                <a:gd name="connsiteX16" fmla="*/ 850954 w 3459942"/>
                <a:gd name="connsiteY16" fmla="*/ 2597977 h 3085569"/>
                <a:gd name="connsiteX17" fmla="*/ 450876 w 3459942"/>
                <a:gd name="connsiteY17" fmla="*/ 2791380 h 3085569"/>
                <a:gd name="connsiteX18" fmla="*/ 398520 w 3459942"/>
                <a:gd name="connsiteY18" fmla="*/ 2834221 h 3085569"/>
                <a:gd name="connsiteX19" fmla="*/ 395041 w 3459942"/>
                <a:gd name="connsiteY19" fmla="*/ 2830393 h 3085569"/>
                <a:gd name="connsiteX20" fmla="*/ 0 w 3459942"/>
                <a:gd name="connsiteY20" fmla="*/ 1729971 h 3085569"/>
                <a:gd name="connsiteX21" fmla="*/ 1729971 w 3459942"/>
                <a:gd name="connsiteY21" fmla="*/ 0 h 308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9942" h="3085569">
                  <a:moveTo>
                    <a:pt x="1729971" y="0"/>
                  </a:moveTo>
                  <a:cubicBezTo>
                    <a:pt x="2685408" y="0"/>
                    <a:pt x="3459942" y="774534"/>
                    <a:pt x="3459942" y="1729971"/>
                  </a:cubicBezTo>
                  <a:cubicBezTo>
                    <a:pt x="3459942" y="2207690"/>
                    <a:pt x="3266309" y="2640182"/>
                    <a:pt x="2953245" y="2953245"/>
                  </a:cubicBezTo>
                  <a:lnTo>
                    <a:pt x="2901766" y="3000033"/>
                  </a:lnTo>
                  <a:lnTo>
                    <a:pt x="2863387" y="2994220"/>
                  </a:lnTo>
                  <a:cubicBezTo>
                    <a:pt x="2796623" y="2995194"/>
                    <a:pt x="2733340" y="3026613"/>
                    <a:pt x="2664542" y="3057133"/>
                  </a:cubicBezTo>
                  <a:lnTo>
                    <a:pt x="2595097" y="3085569"/>
                  </a:lnTo>
                  <a:lnTo>
                    <a:pt x="2591307" y="3082419"/>
                  </a:lnTo>
                  <a:cubicBezTo>
                    <a:pt x="2526295" y="3027445"/>
                    <a:pt x="2464337" y="2981495"/>
                    <a:pt x="2387149" y="2979637"/>
                  </a:cubicBezTo>
                  <a:cubicBezTo>
                    <a:pt x="2348555" y="2978708"/>
                    <a:pt x="2305329" y="2991850"/>
                    <a:pt x="2260375" y="3012393"/>
                  </a:cubicBezTo>
                  <a:lnTo>
                    <a:pt x="2215139" y="3035905"/>
                  </a:lnTo>
                  <a:lnTo>
                    <a:pt x="2138414" y="2978523"/>
                  </a:lnTo>
                  <a:cubicBezTo>
                    <a:pt x="1933171" y="2806085"/>
                    <a:pt x="1701347" y="2527714"/>
                    <a:pt x="1339734" y="2562880"/>
                  </a:cubicBezTo>
                  <a:cubicBezTo>
                    <a:pt x="1279465" y="2568741"/>
                    <a:pt x="1228734" y="2586469"/>
                    <a:pt x="1182264" y="2613101"/>
                  </a:cubicBezTo>
                  <a:lnTo>
                    <a:pt x="1130310" y="2648879"/>
                  </a:lnTo>
                  <a:lnTo>
                    <a:pt x="1101971" y="2636163"/>
                  </a:lnTo>
                  <a:cubicBezTo>
                    <a:pt x="1023870" y="2606432"/>
                    <a:pt x="940477" y="2591163"/>
                    <a:pt x="850954" y="2597977"/>
                  </a:cubicBezTo>
                  <a:cubicBezTo>
                    <a:pt x="701749" y="2609334"/>
                    <a:pt x="581448" y="2687170"/>
                    <a:pt x="450876" y="2791380"/>
                  </a:cubicBezTo>
                  <a:lnTo>
                    <a:pt x="398520" y="2834221"/>
                  </a:lnTo>
                  <a:lnTo>
                    <a:pt x="395041" y="2830393"/>
                  </a:lnTo>
                  <a:cubicBezTo>
                    <a:pt x="148251" y="2531353"/>
                    <a:pt x="0" y="2147975"/>
                    <a:pt x="0" y="1729971"/>
                  </a:cubicBezTo>
                  <a:cubicBezTo>
                    <a:pt x="0" y="774534"/>
                    <a:pt x="774534" y="0"/>
                    <a:pt x="1729971" y="0"/>
                  </a:cubicBez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8" name="矩形 17"/>
          <p:cNvSpPr/>
          <p:nvPr/>
        </p:nvSpPr>
        <p:spPr>
          <a:xfrm>
            <a:off x="3848100" y="1978481"/>
            <a:ext cx="4838700" cy="53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2500"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P</a:t>
            </a:r>
            <a:r>
              <a:rPr kumimoji="0" lang="en-US" altLang="zh-CN" sz="3600" b="1" i="0" u="none" strike="noStrike" kern="1200" cap="none" spc="2500"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ART 0</a:t>
            </a:r>
            <a:r>
              <a:rPr lang="en-US" altLang="zh-CN" sz="3600" b="1" spc="2500" dirty="0">
                <a:solidFill>
                  <a:srgbClr val="222A35"/>
                </a:solidFill>
                <a:latin typeface="Arial" panose="020B0604020202020204"/>
                <a:ea typeface="微软雅黑" panose="020B0503020204020204" pitchFamily="34" charset="-122"/>
                <a:sym typeface="Arial" panose="020B0604020202020204"/>
              </a:rPr>
              <a:t>5</a:t>
            </a:r>
            <a:endParaRPr kumimoji="0" lang="zh-CN" altLang="en-US"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4163431" y="4237668"/>
            <a:ext cx="498635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b="1">
                <a:solidFill>
                  <a:srgbClr val="222A35"/>
                </a:solidFill>
                <a:latin typeface="Arial" panose="020B0604020202020204"/>
                <a:ea typeface="微软雅黑" panose="020B0503020204020204" pitchFamily="34" charset="-122"/>
                <a:sym typeface="Arial" panose="020B0604020202020204"/>
              </a:rPr>
              <a:t>Reference</a:t>
            </a:r>
            <a:endParaRPr kumimoji="0" lang="zh-CN" altLang="en-US" sz="36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15" name="组合 14"/>
          <p:cNvGrpSpPr/>
          <p:nvPr/>
        </p:nvGrpSpPr>
        <p:grpSpPr>
          <a:xfrm>
            <a:off x="1265499" y="-1702443"/>
            <a:ext cx="9661002" cy="9661002"/>
            <a:chOff x="1265499" y="-1702443"/>
            <a:chExt cx="9661002" cy="9661002"/>
          </a:xfrm>
        </p:grpSpPr>
        <p:sp>
          <p:nvSpPr>
            <p:cNvPr id="16" name="椭圆 15"/>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椭圆 16"/>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3424158" cy="678583"/>
            <a:chOff x="5264375" y="752934"/>
            <a:chExt cx="3424158"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5</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6036841" y="793569"/>
              <a:ext cx="265169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600">
                  <a:solidFill>
                    <a:srgbClr val="222A35"/>
                  </a:solidFill>
                  <a:latin typeface="Arial" panose="020B0604020202020204"/>
                  <a:ea typeface="微软雅黑" panose="020B0503020204020204" pitchFamily="34" charset="-122"/>
                  <a:sym typeface="Arial" panose="020B0604020202020204"/>
                </a:rPr>
                <a:t>Reference</a:t>
              </a:r>
              <a:endParaRPr kumimoji="0" lang="zh-CN" altLang="en-US" sz="28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sp>
        <p:nvSpPr>
          <p:cNvPr id="2" name="矩形 1"/>
          <p:cNvSpPr/>
          <p:nvPr/>
        </p:nvSpPr>
        <p:spPr>
          <a:xfrm>
            <a:off x="0" y="1293019"/>
            <a:ext cx="12192000" cy="5282034"/>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文本框 12"/>
          <p:cNvSpPr txBox="1"/>
          <p:nvPr/>
        </p:nvSpPr>
        <p:spPr>
          <a:xfrm>
            <a:off x="3732713" y="1533700"/>
            <a:ext cx="6863426" cy="4799965"/>
          </a:xfrm>
          <a:prstGeom prst="rect">
            <a:avLst/>
          </a:prstGeom>
          <a:noFill/>
        </p:spPr>
        <p:txBody>
          <a:bodyPr wrap="square" rtlCol="0">
            <a:spAutoFit/>
          </a:bodyPr>
          <a:lstStyle/>
          <a:p>
            <a:pPr algn="l">
              <a:buFont typeface="+mj-lt"/>
              <a:buAutoNum type="arabicPeriod"/>
            </a:pPr>
            <a:r>
              <a:rPr lang="en-US" altLang="zh-CN" sz="1200" b="0" i="0">
                <a:solidFill>
                  <a:schemeClr val="bg1"/>
                </a:solidFill>
                <a:effectLst/>
                <a:latin typeface="Söhne"/>
              </a:rPr>
              <a:t>Flask Documentation (Version 3.0.x). Available at: </a:t>
            </a:r>
            <a:r>
              <a:rPr lang="en-US" altLang="zh-CN" sz="1200" b="0" i="0" u="none" strike="noStrike">
                <a:solidFill>
                  <a:srgbClr val="374151"/>
                </a:solidFill>
                <a:effectLst/>
                <a:latin typeface="Söhne"/>
                <a:hlinkClick r:id="rId1"/>
              </a:rPr>
              <a:t>https://flask.palletsprojects.com/en/3.0.x/</a:t>
            </a:r>
            <a:r>
              <a:rPr lang="en-US" altLang="zh-CN" sz="1200" b="0" i="0" u="none" strike="noStrike">
                <a:solidFill>
                  <a:srgbClr val="374151"/>
                </a:solidFill>
                <a:effectLst/>
                <a:latin typeface="Söhne"/>
              </a:rPr>
              <a:t> </a:t>
            </a:r>
            <a:endParaRPr lang="en-US" altLang="zh-CN" sz="1200" b="0" i="0" u="none" strike="noStrike">
              <a:solidFill>
                <a:srgbClr val="374151"/>
              </a:solidFill>
              <a:effectLst/>
              <a:latin typeface="Söhne"/>
            </a:endParaRPr>
          </a:p>
          <a:p>
            <a:pPr algn="l">
              <a:buFont typeface="+mj-lt"/>
              <a:buAutoNum type="arabicPeriod"/>
            </a:pPr>
            <a:endParaRPr lang="en-US" altLang="zh-CN" sz="1200" b="0" i="0">
              <a:solidFill>
                <a:srgbClr val="374151"/>
              </a:solidFill>
              <a:effectLst/>
              <a:latin typeface="Söhne"/>
            </a:endParaRPr>
          </a:p>
          <a:p>
            <a:pPr algn="l">
              <a:buFont typeface="+mj-lt"/>
              <a:buAutoNum type="arabicPeriod"/>
            </a:pPr>
            <a:r>
              <a:rPr lang="en-US" altLang="zh-CN" sz="1200" b="0" i="0">
                <a:solidFill>
                  <a:schemeClr val="bg1"/>
                </a:solidFill>
                <a:effectLst/>
                <a:latin typeface="Söhne"/>
              </a:rPr>
              <a:t>"Flask (web framework)" on Wikipedia. Available at: </a:t>
            </a:r>
            <a:r>
              <a:rPr lang="en-US" altLang="zh-CN" sz="1200" b="0" i="0" u="none" strike="noStrike">
                <a:solidFill>
                  <a:srgbClr val="374151"/>
                </a:solidFill>
                <a:effectLst/>
                <a:latin typeface="Söhne"/>
                <a:hlinkClick r:id="rId2"/>
              </a:rPr>
              <a:t>https://en.wikipedia.org/wiki/Flask_(web_framework)</a:t>
            </a:r>
            <a:endParaRPr lang="en-US" altLang="zh-CN" sz="1200" b="0" i="0" u="none" strike="noStrike">
              <a:solidFill>
                <a:srgbClr val="374151"/>
              </a:solidFill>
              <a:effectLst/>
              <a:latin typeface="Söhne"/>
            </a:endParaRPr>
          </a:p>
          <a:p>
            <a:pPr algn="l">
              <a:buFont typeface="+mj-lt"/>
              <a:buAutoNum type="arabicPeriod"/>
            </a:pPr>
            <a:endParaRPr lang="en-US" altLang="zh-CN" sz="1200" b="0" i="0">
              <a:solidFill>
                <a:srgbClr val="374151"/>
              </a:solidFill>
              <a:effectLst/>
              <a:latin typeface="Söhne"/>
            </a:endParaRPr>
          </a:p>
          <a:p>
            <a:pPr algn="l">
              <a:buFont typeface="+mj-lt"/>
              <a:buAutoNum type="arabicPeriod"/>
            </a:pPr>
            <a:r>
              <a:rPr lang="en-US" altLang="zh-CN" sz="1200" b="0" i="0">
                <a:solidFill>
                  <a:schemeClr val="bg1"/>
                </a:solidFill>
                <a:effectLst/>
                <a:latin typeface="Söhne"/>
              </a:rPr>
              <a:t>Flask-SQLAlchemy Documentation (Version 3.1.x). Available at: </a:t>
            </a:r>
            <a:r>
              <a:rPr lang="en-US" altLang="zh-CN" sz="1200" b="0" i="0" u="none" strike="noStrike">
                <a:solidFill>
                  <a:srgbClr val="374151"/>
                </a:solidFill>
                <a:effectLst/>
                <a:latin typeface="Söhne"/>
                <a:hlinkClick r:id="rId3"/>
              </a:rPr>
              <a:t>https://flask-sqlalchemy.palletsprojects.com/en/3.1.x/</a:t>
            </a:r>
            <a:endParaRPr lang="en-US" altLang="zh-CN" sz="1200" b="0" i="0" u="none" strike="noStrike">
              <a:solidFill>
                <a:srgbClr val="374151"/>
              </a:solidFill>
              <a:effectLst/>
              <a:latin typeface="Söhne"/>
            </a:endParaRPr>
          </a:p>
          <a:p>
            <a:pPr algn="l">
              <a:buFont typeface="+mj-lt"/>
              <a:buAutoNum type="arabicPeriod"/>
            </a:pPr>
            <a:endParaRPr lang="en-US" altLang="zh-CN" sz="1200" b="0" i="0">
              <a:solidFill>
                <a:srgbClr val="374151"/>
              </a:solidFill>
              <a:effectLst/>
              <a:latin typeface="Söhne"/>
            </a:endParaRPr>
          </a:p>
          <a:p>
            <a:pPr algn="l">
              <a:buFont typeface="+mj-lt"/>
              <a:buAutoNum type="arabicPeriod"/>
            </a:pPr>
            <a:r>
              <a:rPr lang="en-US" altLang="zh-CN" sz="1200" b="0" i="0">
                <a:solidFill>
                  <a:schemeClr val="bg1"/>
                </a:solidFill>
                <a:effectLst/>
                <a:latin typeface="Söhne"/>
              </a:rPr>
              <a:t>Grinberg, M. (n.d.). "The Flask Mega-Tutorial Part IV: Database." Available at: </a:t>
            </a:r>
            <a:r>
              <a:rPr lang="en-US" altLang="zh-CN" sz="1200" b="0" i="0" u="none" strike="noStrike">
                <a:solidFill>
                  <a:srgbClr val="374151"/>
                </a:solidFill>
                <a:effectLst/>
                <a:latin typeface="Söhne"/>
                <a:hlinkClick r:id="rId4"/>
              </a:rPr>
              <a:t>https://blog.miguelgrinberg.com/post/the-flask-mega-tutorial-part-iv-database</a:t>
            </a:r>
            <a:endParaRPr lang="en-US" altLang="zh-CN" sz="1200" b="0" i="0" u="none" strike="noStrike">
              <a:solidFill>
                <a:srgbClr val="374151"/>
              </a:solidFill>
              <a:effectLst/>
              <a:latin typeface="Söhne"/>
            </a:endParaRPr>
          </a:p>
          <a:p>
            <a:pPr algn="l"/>
            <a:endParaRPr lang="en-US" altLang="zh-CN" sz="1200">
              <a:solidFill>
                <a:srgbClr val="374151"/>
              </a:solidFill>
              <a:latin typeface="Söhne"/>
            </a:endParaRPr>
          </a:p>
          <a:p>
            <a:pPr algn="l"/>
            <a:r>
              <a:rPr lang="en-US" altLang="zh-CN" sz="1200" b="0" i="0" u="none" strike="noStrike">
                <a:solidFill>
                  <a:schemeClr val="bg1"/>
                </a:solidFill>
                <a:effectLst/>
                <a:latin typeface="Söhne"/>
              </a:rPr>
              <a:t>5. “Templating with Jinja2 in Flask” – GeeksforGeeks</a:t>
            </a:r>
            <a:r>
              <a:rPr lang="en-US" altLang="zh-CN" sz="1200">
                <a:solidFill>
                  <a:schemeClr val="bg1"/>
                </a:solidFill>
                <a:latin typeface="Söhne"/>
              </a:rPr>
              <a:t>.</a:t>
            </a:r>
            <a:r>
              <a:rPr lang="en-US" altLang="zh-CN" sz="1200" b="0" i="0">
                <a:solidFill>
                  <a:schemeClr val="bg1"/>
                </a:solidFill>
                <a:effectLst/>
                <a:latin typeface="Söhne"/>
              </a:rPr>
              <a:t> Available at: </a:t>
            </a:r>
            <a:r>
              <a:rPr lang="en-US" altLang="zh-CN" sz="1200" b="0" i="0" u="none" strike="noStrike">
                <a:solidFill>
                  <a:srgbClr val="374151"/>
                </a:solidFill>
                <a:effectLst/>
                <a:latin typeface="Söhne"/>
                <a:hlinkClick r:id="rId5"/>
              </a:rPr>
              <a:t>https://www.geeksforgeeks.org/templating-with-jinja2-in-flask/</a:t>
            </a:r>
            <a:endParaRPr lang="en-US" altLang="zh-CN" sz="1200" b="0" i="0" u="none" strike="noStrike">
              <a:solidFill>
                <a:srgbClr val="374151"/>
              </a:solidFill>
              <a:effectLst/>
              <a:latin typeface="Söhne"/>
            </a:endParaRPr>
          </a:p>
          <a:p>
            <a:pPr algn="l"/>
            <a:endParaRPr lang="en-US" altLang="zh-CN" sz="1200">
              <a:solidFill>
                <a:srgbClr val="374151"/>
              </a:solidFill>
              <a:latin typeface="Söhne"/>
            </a:endParaRPr>
          </a:p>
          <a:p>
            <a:pPr algn="l"/>
            <a:r>
              <a:rPr lang="en-US" altLang="zh-CN" sz="1200" b="0" i="0" u="none" strike="noStrike">
                <a:solidFill>
                  <a:schemeClr val="bg1"/>
                </a:solidFill>
                <a:effectLst/>
                <a:latin typeface="Söhne"/>
              </a:rPr>
              <a:t>6. "MVC Tutorial" - Guru99. </a:t>
            </a:r>
            <a:r>
              <a:rPr lang="en-US" altLang="zh-CN" sz="1200" b="0" i="0">
                <a:solidFill>
                  <a:schemeClr val="bg1"/>
                </a:solidFill>
                <a:effectLst/>
                <a:latin typeface="Söhne"/>
              </a:rPr>
              <a:t>Available at: </a:t>
            </a:r>
            <a:r>
              <a:rPr lang="en-US" altLang="zh-CN" sz="1200" b="0" i="0" u="none" strike="noStrike">
                <a:effectLst/>
                <a:latin typeface="Söhne"/>
                <a:hlinkClick r:id="rId6"/>
              </a:rPr>
              <a:t>https://www.guru99.com/mvc-tutorial.html</a:t>
            </a:r>
            <a:endParaRPr lang="en-US" altLang="zh-CN" sz="1200" b="0" i="0" u="none" strike="noStrike">
              <a:effectLst/>
              <a:latin typeface="Söhne"/>
            </a:endParaRPr>
          </a:p>
          <a:p>
            <a:pPr algn="l"/>
            <a:endParaRPr lang="en-US" altLang="zh-CN" sz="1200" b="0" i="0" u="none" strike="noStrike">
              <a:solidFill>
                <a:schemeClr val="bg1"/>
              </a:solidFill>
              <a:effectLst/>
              <a:latin typeface="Söhne"/>
            </a:endParaRPr>
          </a:p>
          <a:p>
            <a:pPr algn="l"/>
            <a:r>
              <a:rPr lang="en-US" altLang="zh-CN" sz="1200" b="0" i="0" u="none" strike="noStrike">
                <a:solidFill>
                  <a:schemeClr val="bg1"/>
                </a:solidFill>
                <a:effectLst/>
                <a:latin typeface="Söhne"/>
              </a:rPr>
              <a:t>7. “Companies using Flask” at: https://careerkarma.com/blog/companies-that-use-flask/</a:t>
            </a:r>
            <a:endParaRPr lang="en-US" altLang="zh-CN" sz="1200" b="0" i="0" u="none" strike="noStrike">
              <a:solidFill>
                <a:schemeClr val="bg1"/>
              </a:solidFill>
              <a:effectLst/>
              <a:latin typeface="Söhne"/>
            </a:endParaRPr>
          </a:p>
          <a:p>
            <a:pPr algn="l"/>
            <a:endParaRPr lang="en-US" altLang="zh-CN" sz="1200" b="0" i="0" u="none" strike="noStrike">
              <a:solidFill>
                <a:schemeClr val="bg1"/>
              </a:solidFill>
              <a:effectLst/>
              <a:latin typeface="Söhne"/>
            </a:endParaRPr>
          </a:p>
          <a:p>
            <a:pPr algn="l"/>
            <a:r>
              <a:rPr lang="en-US" altLang="zh-CN" sz="1200" b="0" i="0" u="none" strike="noStrike">
                <a:solidFill>
                  <a:schemeClr val="bg1"/>
                </a:solidFill>
                <a:effectLst/>
                <a:latin typeface="Söhne"/>
              </a:rPr>
              <a:t>8. About Armin Ronacher at: https://en.wikipedia.org/wiki/Armin_Ronacher</a:t>
            </a:r>
            <a:endParaRPr lang="en-US" altLang="zh-CN" sz="1200" b="0" i="0" u="none" strike="noStrike">
              <a:solidFill>
                <a:schemeClr val="bg1"/>
              </a:solidFill>
              <a:effectLst/>
              <a:latin typeface="Söhne"/>
            </a:endParaRPr>
          </a:p>
          <a:p>
            <a:pPr algn="l"/>
            <a:endParaRPr lang="en-US" altLang="zh-CN" sz="1200" b="0" i="0" u="none" strike="noStrike">
              <a:solidFill>
                <a:schemeClr val="bg1"/>
              </a:solidFill>
              <a:effectLst/>
              <a:latin typeface="Söhne"/>
            </a:endParaRPr>
          </a:p>
          <a:p>
            <a:pPr algn="l"/>
            <a:endParaRPr lang="en-US" altLang="zh-CN" sz="1200" b="0" i="0" u="none" strike="noStrike">
              <a:solidFill>
                <a:schemeClr val="bg1"/>
              </a:solidFill>
              <a:effectLst/>
              <a:latin typeface="Söhne"/>
            </a:endParaRPr>
          </a:p>
          <a:p>
            <a:pPr>
              <a:lnSpc>
                <a:spcPct val="150000"/>
              </a:lnSpc>
            </a:pPr>
            <a:endParaRPr lang="zh-CN" altLang="en-US" sz="1200" dirty="0">
              <a:solidFill>
                <a:schemeClr val="bg1"/>
              </a:solidFill>
              <a:latin typeface="Arial" panose="020B0604020202020204"/>
              <a:ea typeface="微软雅黑" panose="020B0503020204020204" pitchFamily="34" charset="-122"/>
              <a:sym typeface="Arial" panose="020B0604020202020204"/>
            </a:endParaRPr>
          </a:p>
        </p:txBody>
      </p:sp>
      <p:grpSp>
        <p:nvGrpSpPr>
          <p:cNvPr id="17" name="组合 16"/>
          <p:cNvGrpSpPr/>
          <p:nvPr/>
        </p:nvGrpSpPr>
        <p:grpSpPr>
          <a:xfrm>
            <a:off x="10835707" y="4433257"/>
            <a:ext cx="219840" cy="1393551"/>
            <a:chOff x="9239030" y="5464449"/>
            <a:chExt cx="219840" cy="1393551"/>
          </a:xfrm>
        </p:grpSpPr>
        <p:sp>
          <p:nvSpPr>
            <p:cNvPr id="18" name="椭圆 17"/>
            <p:cNvSpPr/>
            <p:nvPr/>
          </p:nvSpPr>
          <p:spPr>
            <a:xfrm>
              <a:off x="9239030" y="5464449"/>
              <a:ext cx="219840" cy="219840"/>
            </a:xfrm>
            <a:prstGeom prst="ellipse">
              <a:avLst/>
            </a:prstGeom>
            <a:solidFill>
              <a:srgbClr val="1CA8B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9" name="椭圆 18"/>
            <p:cNvSpPr/>
            <p:nvPr/>
          </p:nvSpPr>
          <p:spPr>
            <a:xfrm>
              <a:off x="9310796" y="5536215"/>
              <a:ext cx="76309" cy="763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20" name="直接连接符 19"/>
            <p:cNvCxnSpPr/>
            <p:nvPr/>
          </p:nvCxnSpPr>
          <p:spPr>
            <a:xfrm>
              <a:off x="9348952" y="5612524"/>
              <a:ext cx="0" cy="12454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7"/>
          <a:stretch>
            <a:fillRect/>
          </a:stretch>
        </p:blipFill>
        <p:spPr>
          <a:xfrm>
            <a:off x="312377" y="1743030"/>
            <a:ext cx="3109229" cy="32433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620298"/>
            <a:ext cx="12192000" cy="1237702"/>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4" name="文本框 13"/>
          <p:cNvSpPr txBox="1"/>
          <p:nvPr/>
        </p:nvSpPr>
        <p:spPr>
          <a:xfrm>
            <a:off x="1648989" y="2375468"/>
            <a:ext cx="8524568" cy="1323439"/>
          </a:xfrm>
          <a:prstGeom prst="rect">
            <a:avLst/>
          </a:prstGeom>
          <a:noFill/>
        </p:spPr>
        <p:txBody>
          <a:bodyPr wrap="square" rtlCol="0">
            <a:spAutoFit/>
          </a:bodyPr>
          <a:lstStyle>
            <a:defPPr>
              <a:defRPr lang="zh-CN"/>
            </a:defPPr>
            <a:lvl1pPr marR="0" lvl="0" indent="0" algn="ctr" fontAlgn="auto">
              <a:lnSpc>
                <a:spcPct val="100000"/>
              </a:lnSpc>
              <a:spcBef>
                <a:spcPts val="0"/>
              </a:spcBef>
              <a:spcAft>
                <a:spcPts val="0"/>
              </a:spcAft>
              <a:buClrTx/>
              <a:buSzTx/>
              <a:buFontTx/>
              <a:buNone/>
              <a:defRPr kumimoji="0" sz="8000" i="0" u="none" strike="noStrike" cap="none" spc="0" normalizeH="0" baseline="0">
                <a:ln>
                  <a:noFill/>
                </a:ln>
                <a:solidFill>
                  <a:srgbClr val="222A35"/>
                </a:solidFill>
                <a:effectLst/>
                <a:uLnTx/>
                <a:uFillTx/>
                <a:latin typeface="字魂59号-创粗黑" panose="00000500000000000000" pitchFamily="2" charset="-122"/>
                <a:ea typeface="字魂59号-创粗黑" panose="00000500000000000000" pitchFamily="2" charset="-122"/>
              </a:defRPr>
            </a:lvl1pPr>
          </a:lstStyle>
          <a:p>
            <a:r>
              <a:rPr lang="en-US" altLang="zh-CN">
                <a:sym typeface="Arial" panose="020B0604020202020204"/>
              </a:rPr>
              <a:t>Thank you</a:t>
            </a:r>
            <a:endParaRPr lang="zh-CN" altLang="en-US" dirty="0">
              <a:sym typeface="Arial" panose="020B0604020202020204"/>
            </a:endParaRPr>
          </a:p>
        </p:txBody>
      </p:sp>
      <p:sp>
        <p:nvSpPr>
          <p:cNvPr id="23" name="椭圆 22"/>
          <p:cNvSpPr/>
          <p:nvPr/>
        </p:nvSpPr>
        <p:spPr bwMode="auto">
          <a:xfrm>
            <a:off x="3677920" y="709978"/>
            <a:ext cx="4836160" cy="4836160"/>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nvGrpSpPr>
          <p:cNvPr id="29" name="组合 28"/>
          <p:cNvGrpSpPr/>
          <p:nvPr/>
        </p:nvGrpSpPr>
        <p:grpSpPr>
          <a:xfrm>
            <a:off x="1265499" y="-1702443"/>
            <a:ext cx="9661002" cy="9661002"/>
            <a:chOff x="1265499" y="-1702443"/>
            <a:chExt cx="9661002" cy="9661002"/>
          </a:xfrm>
        </p:grpSpPr>
        <p:sp>
          <p:nvSpPr>
            <p:cNvPr id="24" name="椭圆 23"/>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25" name="椭圆 24"/>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
        <p:nvSpPr>
          <p:cNvPr id="27" name="圆角矩形 26"/>
          <p:cNvSpPr/>
          <p:nvPr/>
        </p:nvSpPr>
        <p:spPr>
          <a:xfrm>
            <a:off x="5289550" y="3853398"/>
            <a:ext cx="1612900" cy="406400"/>
          </a:xfrm>
          <a:prstGeom prst="roundRect">
            <a:avLst>
              <a:gd name="adj" fmla="val 50000"/>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600" normalizeH="0" baseline="0" noProof="0" dirty="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pic>
        <p:nvPicPr>
          <p:cNvPr id="2" name="图片 1"/>
          <p:cNvPicPr>
            <a:picLocks noChangeAspect="1"/>
          </p:cNvPicPr>
          <p:nvPr/>
        </p:nvPicPr>
        <p:blipFill>
          <a:blip r:embed="rId1"/>
          <a:stretch>
            <a:fillRect/>
          </a:stretch>
        </p:blipFill>
        <p:spPr>
          <a:xfrm>
            <a:off x="2216839" y="2247933"/>
            <a:ext cx="1060796" cy="14509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1000"/>
                                        <p:tgtEl>
                                          <p:spTgt spid="14"/>
                                        </p:tgtEl>
                                      </p:cBhvr>
                                    </p:animEffect>
                                  </p:childTnLst>
                                </p:cTn>
                              </p:par>
                            </p:childTnLst>
                          </p:cTn>
                        </p:par>
                        <p:par>
                          <p:cTn id="18" fill="hold">
                            <p:stCondLst>
                              <p:cond delay="3000"/>
                            </p:stCondLst>
                            <p:childTnLst>
                              <p:par>
                                <p:cTn id="19" presetID="16" presetClass="entr" presetSubtype="42"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outHorizontal)">
                                      <p:cBhvr>
                                        <p:cTn id="21" dur="1500"/>
                                        <p:tgtEl>
                                          <p:spTgt spid="2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arn(inVertic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727987"/>
            <a:ext cx="12192000" cy="1130013"/>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4659515" y="963815"/>
            <a:ext cx="2872971" cy="2872971"/>
            <a:chOff x="9267768" y="1219414"/>
            <a:chExt cx="3459942" cy="3459942"/>
          </a:xfrm>
        </p:grpSpPr>
        <p:grpSp>
          <p:nvGrpSpPr>
            <p:cNvPr id="3" name="组合 2"/>
            <p:cNvGrpSpPr/>
            <p:nvPr/>
          </p:nvGrpSpPr>
          <p:grpSpPr>
            <a:xfrm>
              <a:off x="9666289" y="3779257"/>
              <a:ext cx="2503246" cy="900099"/>
              <a:chOff x="9666289" y="3779257"/>
              <a:chExt cx="2503246" cy="900099"/>
            </a:xfrm>
          </p:grpSpPr>
          <p:sp>
            <p:nvSpPr>
              <p:cNvPr id="39" name="任意多边形 38"/>
              <p:cNvSpPr/>
              <p:nvPr/>
            </p:nvSpPr>
            <p:spPr>
              <a:xfrm>
                <a:off x="9914142" y="3779257"/>
                <a:ext cx="2255393" cy="900099"/>
              </a:xfrm>
              <a:custGeom>
                <a:avLst/>
                <a:gdLst>
                  <a:gd name="connsiteX0" fmla="*/ 781120 w 2255393"/>
                  <a:gd name="connsiteY0" fmla="*/ 535 h 900099"/>
                  <a:gd name="connsiteX1" fmla="*/ 1492041 w 2255393"/>
                  <a:gd name="connsiteY1" fmla="*/ 418680 h 900099"/>
                  <a:gd name="connsiteX2" fmla="*/ 1568766 w 2255393"/>
                  <a:gd name="connsiteY2" fmla="*/ 476062 h 900099"/>
                  <a:gd name="connsiteX3" fmla="*/ 1592925 w 2255393"/>
                  <a:gd name="connsiteY3" fmla="*/ 494130 h 900099"/>
                  <a:gd name="connsiteX4" fmla="*/ 1692245 w 2255393"/>
                  <a:gd name="connsiteY4" fmla="*/ 540272 h 900099"/>
                  <a:gd name="connsiteX5" fmla="*/ 1947200 w 2255393"/>
                  <a:gd name="connsiteY5" fmla="*/ 526350 h 900099"/>
                  <a:gd name="connsiteX6" fmla="*/ 1948724 w 2255393"/>
                  <a:gd name="connsiteY6" fmla="*/ 525726 h 900099"/>
                  <a:gd name="connsiteX7" fmla="*/ 2018169 w 2255393"/>
                  <a:gd name="connsiteY7" fmla="*/ 497290 h 900099"/>
                  <a:gd name="connsiteX8" fmla="*/ 2217014 w 2255393"/>
                  <a:gd name="connsiteY8" fmla="*/ 434377 h 900099"/>
                  <a:gd name="connsiteX9" fmla="*/ 2255393 w 2255393"/>
                  <a:gd name="connsiteY9" fmla="*/ 440190 h 900099"/>
                  <a:gd name="connsiteX10" fmla="*/ 2184020 w 2255393"/>
                  <a:gd name="connsiteY10" fmla="*/ 505058 h 900099"/>
                  <a:gd name="connsiteX11" fmla="*/ 2050841 w 2255393"/>
                  <a:gd name="connsiteY11" fmla="*/ 604647 h 900099"/>
                  <a:gd name="connsiteX12" fmla="*/ 2046707 w 2255393"/>
                  <a:gd name="connsiteY12" fmla="*/ 607159 h 900099"/>
                  <a:gd name="connsiteX13" fmla="*/ 1908205 w 2255393"/>
                  <a:gd name="connsiteY13" fmla="*/ 691301 h 900099"/>
                  <a:gd name="connsiteX14" fmla="*/ 1432248 w 2255393"/>
                  <a:gd name="connsiteY14" fmla="*/ 864952 h 900099"/>
                  <a:gd name="connsiteX15" fmla="*/ 1364615 w 2255393"/>
                  <a:gd name="connsiteY15" fmla="*/ 875274 h 900099"/>
                  <a:gd name="connsiteX16" fmla="*/ 1260478 w 2255393"/>
                  <a:gd name="connsiteY16" fmla="*/ 891167 h 900099"/>
                  <a:gd name="connsiteX17" fmla="*/ 1083598 w 2255393"/>
                  <a:gd name="connsiteY17" fmla="*/ 900099 h 900099"/>
                  <a:gd name="connsiteX18" fmla="*/ 906718 w 2255393"/>
                  <a:gd name="connsiteY18" fmla="*/ 891167 h 900099"/>
                  <a:gd name="connsiteX19" fmla="*/ 802581 w 2255393"/>
                  <a:gd name="connsiteY19" fmla="*/ 875274 h 900099"/>
                  <a:gd name="connsiteX20" fmla="*/ 734948 w 2255393"/>
                  <a:gd name="connsiteY20" fmla="*/ 864952 h 900099"/>
                  <a:gd name="connsiteX21" fmla="*/ 116355 w 2255393"/>
                  <a:gd name="connsiteY21" fmla="*/ 604647 h 900099"/>
                  <a:gd name="connsiteX22" fmla="*/ 0 w 2255393"/>
                  <a:gd name="connsiteY22" fmla="*/ 517639 h 900099"/>
                  <a:gd name="connsiteX23" fmla="*/ 90232 w 2255393"/>
                  <a:gd name="connsiteY23" fmla="*/ 453366 h 900099"/>
                  <a:gd name="connsiteX24" fmla="*/ 468722 w 2255393"/>
                  <a:gd name="connsiteY24" fmla="*/ 99514 h 900099"/>
                  <a:gd name="connsiteX25" fmla="*/ 483937 w 2255393"/>
                  <a:gd name="connsiteY25" fmla="*/ 89036 h 900099"/>
                  <a:gd name="connsiteX26" fmla="*/ 535891 w 2255393"/>
                  <a:gd name="connsiteY26" fmla="*/ 53258 h 900099"/>
                  <a:gd name="connsiteX27" fmla="*/ 693361 w 2255393"/>
                  <a:gd name="connsiteY27" fmla="*/ 3037 h 900099"/>
                  <a:gd name="connsiteX28" fmla="*/ 781120 w 2255393"/>
                  <a:gd name="connsiteY28" fmla="*/ 535 h 9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5393" h="900099">
                    <a:moveTo>
                      <a:pt x="781120" y="535"/>
                    </a:moveTo>
                    <a:cubicBezTo>
                      <a:pt x="1093427" y="13531"/>
                      <a:pt x="1303902" y="260612"/>
                      <a:pt x="1492041" y="418680"/>
                    </a:cubicBezTo>
                    <a:lnTo>
                      <a:pt x="1568766" y="476062"/>
                    </a:lnTo>
                    <a:lnTo>
                      <a:pt x="1592925" y="494130"/>
                    </a:lnTo>
                    <a:cubicBezTo>
                      <a:pt x="1626133" y="515043"/>
                      <a:pt x="1659080" y="531071"/>
                      <a:pt x="1692245" y="540272"/>
                    </a:cubicBezTo>
                    <a:cubicBezTo>
                      <a:pt x="1791739" y="567877"/>
                      <a:pt x="1873726" y="552788"/>
                      <a:pt x="1947200" y="526350"/>
                    </a:cubicBezTo>
                    <a:lnTo>
                      <a:pt x="1948724" y="525726"/>
                    </a:lnTo>
                    <a:lnTo>
                      <a:pt x="2018169" y="497290"/>
                    </a:lnTo>
                    <a:cubicBezTo>
                      <a:pt x="2086967" y="466770"/>
                      <a:pt x="2150250" y="435351"/>
                      <a:pt x="2217014" y="434377"/>
                    </a:cubicBezTo>
                    <a:lnTo>
                      <a:pt x="2255393" y="440190"/>
                    </a:lnTo>
                    <a:lnTo>
                      <a:pt x="2184020" y="505058"/>
                    </a:lnTo>
                    <a:cubicBezTo>
                      <a:pt x="2141300" y="540314"/>
                      <a:pt x="2096859" y="573559"/>
                      <a:pt x="2050841" y="604647"/>
                    </a:cubicBezTo>
                    <a:lnTo>
                      <a:pt x="2046707" y="607159"/>
                    </a:lnTo>
                    <a:lnTo>
                      <a:pt x="1908205" y="691301"/>
                    </a:lnTo>
                    <a:cubicBezTo>
                      <a:pt x="1761130" y="771197"/>
                      <a:pt x="1601173" y="830385"/>
                      <a:pt x="1432248" y="864952"/>
                    </a:cubicBezTo>
                    <a:lnTo>
                      <a:pt x="1364615" y="875274"/>
                    </a:lnTo>
                    <a:lnTo>
                      <a:pt x="1260478" y="891167"/>
                    </a:lnTo>
                    <a:cubicBezTo>
                      <a:pt x="1202321" y="897074"/>
                      <a:pt x="1143313" y="900099"/>
                      <a:pt x="1083598" y="900099"/>
                    </a:cubicBezTo>
                    <a:cubicBezTo>
                      <a:pt x="1023883" y="900099"/>
                      <a:pt x="964875" y="897074"/>
                      <a:pt x="906718" y="891167"/>
                    </a:cubicBezTo>
                    <a:lnTo>
                      <a:pt x="802581" y="875274"/>
                    </a:lnTo>
                    <a:lnTo>
                      <a:pt x="734948" y="864952"/>
                    </a:lnTo>
                    <a:cubicBezTo>
                      <a:pt x="509714" y="818863"/>
                      <a:pt x="300425" y="729003"/>
                      <a:pt x="116355" y="604647"/>
                    </a:cubicBezTo>
                    <a:lnTo>
                      <a:pt x="0" y="517639"/>
                    </a:lnTo>
                    <a:lnTo>
                      <a:pt x="90232" y="453366"/>
                    </a:lnTo>
                    <a:cubicBezTo>
                      <a:pt x="261222" y="319886"/>
                      <a:pt x="359902" y="186504"/>
                      <a:pt x="468722" y="99514"/>
                    </a:cubicBezTo>
                    <a:lnTo>
                      <a:pt x="483937" y="89036"/>
                    </a:lnTo>
                    <a:lnTo>
                      <a:pt x="535891" y="53258"/>
                    </a:lnTo>
                    <a:cubicBezTo>
                      <a:pt x="582361" y="26626"/>
                      <a:pt x="633092" y="8898"/>
                      <a:pt x="693361" y="3037"/>
                    </a:cubicBezTo>
                    <a:cubicBezTo>
                      <a:pt x="723495" y="107"/>
                      <a:pt x="752729" y="-647"/>
                      <a:pt x="781120" y="53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7" name="任意多边形 36"/>
              <p:cNvSpPr/>
              <p:nvPr/>
            </p:nvSpPr>
            <p:spPr>
              <a:xfrm>
                <a:off x="9666289" y="3815784"/>
                <a:ext cx="731790" cy="481112"/>
              </a:xfrm>
              <a:custGeom>
                <a:avLst/>
                <a:gdLst>
                  <a:gd name="connsiteX0" fmla="*/ 452434 w 731790"/>
                  <a:gd name="connsiteY0" fmla="*/ 1607 h 481112"/>
                  <a:gd name="connsiteX1" fmla="*/ 703451 w 731790"/>
                  <a:gd name="connsiteY1" fmla="*/ 39793 h 481112"/>
                  <a:gd name="connsiteX2" fmla="*/ 731790 w 731790"/>
                  <a:gd name="connsiteY2" fmla="*/ 52509 h 481112"/>
                  <a:gd name="connsiteX3" fmla="*/ 716575 w 731790"/>
                  <a:gd name="connsiteY3" fmla="*/ 62987 h 481112"/>
                  <a:gd name="connsiteX4" fmla="*/ 338085 w 731790"/>
                  <a:gd name="connsiteY4" fmla="*/ 416839 h 481112"/>
                  <a:gd name="connsiteX5" fmla="*/ 247853 w 731790"/>
                  <a:gd name="connsiteY5" fmla="*/ 481112 h 481112"/>
                  <a:gd name="connsiteX6" fmla="*/ 231029 w 731790"/>
                  <a:gd name="connsiteY6" fmla="*/ 468531 h 481112"/>
                  <a:gd name="connsiteX7" fmla="*/ 108177 w 731790"/>
                  <a:gd name="connsiteY7" fmla="*/ 356875 h 481112"/>
                  <a:gd name="connsiteX8" fmla="*/ 0 w 731790"/>
                  <a:gd name="connsiteY8" fmla="*/ 237851 h 481112"/>
                  <a:gd name="connsiteX9" fmla="*/ 52356 w 731790"/>
                  <a:gd name="connsiteY9" fmla="*/ 195010 h 481112"/>
                  <a:gd name="connsiteX10" fmla="*/ 452434 w 731790"/>
                  <a:gd name="connsiteY10" fmla="*/ 1607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790" h="481112">
                    <a:moveTo>
                      <a:pt x="452434" y="1607"/>
                    </a:moveTo>
                    <a:cubicBezTo>
                      <a:pt x="541957" y="-5207"/>
                      <a:pt x="625350" y="10062"/>
                      <a:pt x="703451" y="39793"/>
                    </a:cubicBezTo>
                    <a:lnTo>
                      <a:pt x="731790" y="52509"/>
                    </a:lnTo>
                    <a:lnTo>
                      <a:pt x="716575" y="62987"/>
                    </a:lnTo>
                    <a:cubicBezTo>
                      <a:pt x="607755" y="149977"/>
                      <a:pt x="509075" y="283359"/>
                      <a:pt x="338085" y="416839"/>
                    </a:cubicBezTo>
                    <a:lnTo>
                      <a:pt x="247853" y="481112"/>
                    </a:lnTo>
                    <a:lnTo>
                      <a:pt x="231029" y="468531"/>
                    </a:lnTo>
                    <a:cubicBezTo>
                      <a:pt x="188308" y="433275"/>
                      <a:pt x="147310" y="396009"/>
                      <a:pt x="108177" y="356875"/>
                    </a:cubicBezTo>
                    <a:lnTo>
                      <a:pt x="0" y="237851"/>
                    </a:lnTo>
                    <a:lnTo>
                      <a:pt x="52356" y="195010"/>
                    </a:lnTo>
                    <a:cubicBezTo>
                      <a:pt x="182928" y="90800"/>
                      <a:pt x="303229" y="12964"/>
                      <a:pt x="452434" y="160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6" name="任意多边形 35"/>
              <p:cNvSpPr/>
              <p:nvPr/>
            </p:nvSpPr>
            <p:spPr>
              <a:xfrm>
                <a:off x="11482908" y="4199004"/>
                <a:ext cx="379958" cy="135222"/>
              </a:xfrm>
              <a:custGeom>
                <a:avLst/>
                <a:gdLst>
                  <a:gd name="connsiteX0" fmla="*/ 172010 w 379958"/>
                  <a:gd name="connsiteY0" fmla="*/ 47 h 135222"/>
                  <a:gd name="connsiteX1" fmla="*/ 376168 w 379958"/>
                  <a:gd name="connsiteY1" fmla="*/ 102829 h 135222"/>
                  <a:gd name="connsiteX2" fmla="*/ 379958 w 379958"/>
                  <a:gd name="connsiteY2" fmla="*/ 105979 h 135222"/>
                  <a:gd name="connsiteX3" fmla="*/ 378434 w 379958"/>
                  <a:gd name="connsiteY3" fmla="*/ 106603 h 135222"/>
                  <a:gd name="connsiteX4" fmla="*/ 123479 w 379958"/>
                  <a:gd name="connsiteY4" fmla="*/ 120525 h 135222"/>
                  <a:gd name="connsiteX5" fmla="*/ 24159 w 379958"/>
                  <a:gd name="connsiteY5" fmla="*/ 74383 h 135222"/>
                  <a:gd name="connsiteX6" fmla="*/ 0 w 379958"/>
                  <a:gd name="connsiteY6" fmla="*/ 56315 h 135222"/>
                  <a:gd name="connsiteX7" fmla="*/ 45236 w 379958"/>
                  <a:gd name="connsiteY7" fmla="*/ 32803 h 135222"/>
                  <a:gd name="connsiteX8" fmla="*/ 172010 w 379958"/>
                  <a:gd name="connsiteY8" fmla="*/ 47 h 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958" h="135222">
                    <a:moveTo>
                      <a:pt x="172010" y="47"/>
                    </a:moveTo>
                    <a:cubicBezTo>
                      <a:pt x="249198" y="1905"/>
                      <a:pt x="311156" y="47855"/>
                      <a:pt x="376168" y="102829"/>
                    </a:cubicBezTo>
                    <a:lnTo>
                      <a:pt x="379958" y="105979"/>
                    </a:lnTo>
                    <a:lnTo>
                      <a:pt x="378434" y="106603"/>
                    </a:lnTo>
                    <a:cubicBezTo>
                      <a:pt x="304960" y="133041"/>
                      <a:pt x="222973" y="148130"/>
                      <a:pt x="123479" y="120525"/>
                    </a:cubicBezTo>
                    <a:cubicBezTo>
                      <a:pt x="90314" y="111324"/>
                      <a:pt x="57367" y="95296"/>
                      <a:pt x="24159" y="74383"/>
                    </a:cubicBezTo>
                    <a:lnTo>
                      <a:pt x="0" y="56315"/>
                    </a:lnTo>
                    <a:lnTo>
                      <a:pt x="45236" y="32803"/>
                    </a:lnTo>
                    <a:cubicBezTo>
                      <a:pt x="90190" y="12260"/>
                      <a:pt x="133416" y="-882"/>
                      <a:pt x="172010" y="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31" name="任意多边形 30"/>
            <p:cNvSpPr/>
            <p:nvPr/>
          </p:nvSpPr>
          <p:spPr>
            <a:xfrm>
              <a:off x="9267768" y="1219414"/>
              <a:ext cx="3459942" cy="3085569"/>
            </a:xfrm>
            <a:custGeom>
              <a:avLst/>
              <a:gdLst>
                <a:gd name="connsiteX0" fmla="*/ 1729971 w 3459942"/>
                <a:gd name="connsiteY0" fmla="*/ 0 h 3085569"/>
                <a:gd name="connsiteX1" fmla="*/ 3459942 w 3459942"/>
                <a:gd name="connsiteY1" fmla="*/ 1729971 h 3085569"/>
                <a:gd name="connsiteX2" fmla="*/ 2953245 w 3459942"/>
                <a:gd name="connsiteY2" fmla="*/ 2953245 h 3085569"/>
                <a:gd name="connsiteX3" fmla="*/ 2901766 w 3459942"/>
                <a:gd name="connsiteY3" fmla="*/ 3000033 h 3085569"/>
                <a:gd name="connsiteX4" fmla="*/ 2863387 w 3459942"/>
                <a:gd name="connsiteY4" fmla="*/ 2994220 h 3085569"/>
                <a:gd name="connsiteX5" fmla="*/ 2664542 w 3459942"/>
                <a:gd name="connsiteY5" fmla="*/ 3057133 h 3085569"/>
                <a:gd name="connsiteX6" fmla="*/ 2595097 w 3459942"/>
                <a:gd name="connsiteY6" fmla="*/ 3085569 h 3085569"/>
                <a:gd name="connsiteX7" fmla="*/ 2591307 w 3459942"/>
                <a:gd name="connsiteY7" fmla="*/ 3082419 h 3085569"/>
                <a:gd name="connsiteX8" fmla="*/ 2387149 w 3459942"/>
                <a:gd name="connsiteY8" fmla="*/ 2979637 h 3085569"/>
                <a:gd name="connsiteX9" fmla="*/ 2260375 w 3459942"/>
                <a:gd name="connsiteY9" fmla="*/ 3012393 h 3085569"/>
                <a:gd name="connsiteX10" fmla="*/ 2215139 w 3459942"/>
                <a:gd name="connsiteY10" fmla="*/ 3035905 h 3085569"/>
                <a:gd name="connsiteX11" fmla="*/ 2138414 w 3459942"/>
                <a:gd name="connsiteY11" fmla="*/ 2978523 h 3085569"/>
                <a:gd name="connsiteX12" fmla="*/ 1339734 w 3459942"/>
                <a:gd name="connsiteY12" fmla="*/ 2562880 h 3085569"/>
                <a:gd name="connsiteX13" fmla="*/ 1182264 w 3459942"/>
                <a:gd name="connsiteY13" fmla="*/ 2613101 h 3085569"/>
                <a:gd name="connsiteX14" fmla="*/ 1130310 w 3459942"/>
                <a:gd name="connsiteY14" fmla="*/ 2648879 h 3085569"/>
                <a:gd name="connsiteX15" fmla="*/ 1101971 w 3459942"/>
                <a:gd name="connsiteY15" fmla="*/ 2636163 h 3085569"/>
                <a:gd name="connsiteX16" fmla="*/ 850954 w 3459942"/>
                <a:gd name="connsiteY16" fmla="*/ 2597977 h 3085569"/>
                <a:gd name="connsiteX17" fmla="*/ 450876 w 3459942"/>
                <a:gd name="connsiteY17" fmla="*/ 2791380 h 3085569"/>
                <a:gd name="connsiteX18" fmla="*/ 398520 w 3459942"/>
                <a:gd name="connsiteY18" fmla="*/ 2834221 h 3085569"/>
                <a:gd name="connsiteX19" fmla="*/ 395041 w 3459942"/>
                <a:gd name="connsiteY19" fmla="*/ 2830393 h 3085569"/>
                <a:gd name="connsiteX20" fmla="*/ 0 w 3459942"/>
                <a:gd name="connsiteY20" fmla="*/ 1729971 h 3085569"/>
                <a:gd name="connsiteX21" fmla="*/ 1729971 w 3459942"/>
                <a:gd name="connsiteY21" fmla="*/ 0 h 308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9942" h="3085569">
                  <a:moveTo>
                    <a:pt x="1729971" y="0"/>
                  </a:moveTo>
                  <a:cubicBezTo>
                    <a:pt x="2685408" y="0"/>
                    <a:pt x="3459942" y="774534"/>
                    <a:pt x="3459942" y="1729971"/>
                  </a:cubicBezTo>
                  <a:cubicBezTo>
                    <a:pt x="3459942" y="2207690"/>
                    <a:pt x="3266309" y="2640182"/>
                    <a:pt x="2953245" y="2953245"/>
                  </a:cubicBezTo>
                  <a:lnTo>
                    <a:pt x="2901766" y="3000033"/>
                  </a:lnTo>
                  <a:lnTo>
                    <a:pt x="2863387" y="2994220"/>
                  </a:lnTo>
                  <a:cubicBezTo>
                    <a:pt x="2796623" y="2995194"/>
                    <a:pt x="2733340" y="3026613"/>
                    <a:pt x="2664542" y="3057133"/>
                  </a:cubicBezTo>
                  <a:lnTo>
                    <a:pt x="2595097" y="3085569"/>
                  </a:lnTo>
                  <a:lnTo>
                    <a:pt x="2591307" y="3082419"/>
                  </a:lnTo>
                  <a:cubicBezTo>
                    <a:pt x="2526295" y="3027445"/>
                    <a:pt x="2464337" y="2981495"/>
                    <a:pt x="2387149" y="2979637"/>
                  </a:cubicBezTo>
                  <a:cubicBezTo>
                    <a:pt x="2348555" y="2978708"/>
                    <a:pt x="2305329" y="2991850"/>
                    <a:pt x="2260375" y="3012393"/>
                  </a:cubicBezTo>
                  <a:lnTo>
                    <a:pt x="2215139" y="3035905"/>
                  </a:lnTo>
                  <a:lnTo>
                    <a:pt x="2138414" y="2978523"/>
                  </a:lnTo>
                  <a:cubicBezTo>
                    <a:pt x="1933171" y="2806085"/>
                    <a:pt x="1701347" y="2527714"/>
                    <a:pt x="1339734" y="2562880"/>
                  </a:cubicBezTo>
                  <a:cubicBezTo>
                    <a:pt x="1279465" y="2568741"/>
                    <a:pt x="1228734" y="2586469"/>
                    <a:pt x="1182264" y="2613101"/>
                  </a:cubicBezTo>
                  <a:lnTo>
                    <a:pt x="1130310" y="2648879"/>
                  </a:lnTo>
                  <a:lnTo>
                    <a:pt x="1101971" y="2636163"/>
                  </a:lnTo>
                  <a:cubicBezTo>
                    <a:pt x="1023870" y="2606432"/>
                    <a:pt x="940477" y="2591163"/>
                    <a:pt x="850954" y="2597977"/>
                  </a:cubicBezTo>
                  <a:cubicBezTo>
                    <a:pt x="701749" y="2609334"/>
                    <a:pt x="581448" y="2687170"/>
                    <a:pt x="450876" y="2791380"/>
                  </a:cubicBezTo>
                  <a:lnTo>
                    <a:pt x="398520" y="2834221"/>
                  </a:lnTo>
                  <a:lnTo>
                    <a:pt x="395041" y="2830393"/>
                  </a:lnTo>
                  <a:cubicBezTo>
                    <a:pt x="148251" y="2531353"/>
                    <a:pt x="0" y="2147975"/>
                    <a:pt x="0" y="1729971"/>
                  </a:cubicBezTo>
                  <a:cubicBezTo>
                    <a:pt x="0" y="774534"/>
                    <a:pt x="774534" y="0"/>
                    <a:pt x="1729971" y="0"/>
                  </a:cubicBez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8" name="矩形 17"/>
          <p:cNvSpPr/>
          <p:nvPr/>
        </p:nvSpPr>
        <p:spPr>
          <a:xfrm>
            <a:off x="3848100" y="1978481"/>
            <a:ext cx="4838700" cy="53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P</a:t>
            </a:r>
            <a:r>
              <a:rPr kumimoji="0" lang="en-US" altLang="zh-CN" sz="3600" b="1" i="0" u="none" strike="noStrike" kern="1200" cap="none" spc="2500"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rPr>
              <a:t>ART 0</a:t>
            </a: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1</a:t>
            </a:r>
            <a:endParaRPr kumimoji="0" lang="zh-CN" altLang="en-US"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4696133" y="4182222"/>
            <a:ext cx="392139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600"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Background</a:t>
            </a:r>
            <a:endParaRPr kumimoji="0" lang="zh-CN" altLang="en-US" sz="36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45" name="组合 44"/>
          <p:cNvGrpSpPr/>
          <p:nvPr/>
        </p:nvGrpSpPr>
        <p:grpSpPr>
          <a:xfrm>
            <a:off x="1265499" y="-1702443"/>
            <a:ext cx="9661002" cy="9661002"/>
            <a:chOff x="1265499" y="-1702443"/>
            <a:chExt cx="9661002" cy="9661002"/>
          </a:xfrm>
        </p:grpSpPr>
        <p:sp>
          <p:nvSpPr>
            <p:cNvPr id="46" name="椭圆 45"/>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47" name="椭圆 46"/>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anim calcmode="lin" valueType="num">
                                      <p:cBhvr>
                                        <p:cTn id="12" dur="1000" fill="hold"/>
                                        <p:tgtEl>
                                          <p:spTgt spid="45"/>
                                        </p:tgtEl>
                                        <p:attrNameLst>
                                          <p:attrName>ppt_x</p:attrName>
                                        </p:attrNameLst>
                                      </p:cBhvr>
                                      <p:tavLst>
                                        <p:tav tm="0">
                                          <p:val>
                                            <p:strVal val="#ppt_x"/>
                                          </p:val>
                                        </p:tav>
                                        <p:tav tm="100000">
                                          <p:val>
                                            <p:strVal val="#ppt_x"/>
                                          </p:val>
                                        </p:tav>
                                      </p:tavLst>
                                    </p:anim>
                                    <p:anim calcmode="lin" valueType="num">
                                      <p:cBhvr>
                                        <p:cTn id="13" dur="1000" fill="hold"/>
                                        <p:tgtEl>
                                          <p:spTgt spid="4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3" y="320673"/>
            <a:ext cx="4000595" cy="678583"/>
            <a:chOff x="5264375" y="752934"/>
            <a:chExt cx="3438519"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1</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5954111" y="830034"/>
              <a:ext cx="2748783" cy="523220"/>
            </a:xfrm>
            <a:prstGeom prst="rect">
              <a:avLst/>
            </a:prstGeom>
            <a:noFill/>
          </p:spPr>
          <p:txBody>
            <a:bodyPr wrap="square" rtlCol="0">
              <a:spAutoFit/>
            </a:bodyPr>
            <a:lstStyle/>
            <a:p>
              <a:pPr lvl="0" algn="ctr">
                <a:defRPr/>
              </a:pPr>
              <a:r>
                <a:rPr lang="en-US" altLang="zh-CN" sz="2800" b="1" spc="600" dirty="0">
                  <a:solidFill>
                    <a:srgbClr val="222A35"/>
                  </a:solidFill>
                  <a:latin typeface="Arial" panose="020B0604020202020204"/>
                  <a:ea typeface="微软雅黑" panose="020B0503020204020204" pitchFamily="34" charset="-122"/>
                  <a:sym typeface="Arial" panose="020B0604020202020204"/>
                </a:rPr>
                <a:t>Background</a:t>
              </a:r>
              <a:endParaRPr lang="zh-CN" altLang="en-US" sz="2800" b="1" spc="600" dirty="0">
                <a:solidFill>
                  <a:srgbClr val="222A35"/>
                </a:solidFill>
                <a:latin typeface="Arial" panose="020B0604020202020204"/>
                <a:ea typeface="微软雅黑" panose="020B0503020204020204" pitchFamily="34" charset="-122"/>
                <a:sym typeface="Arial" panose="020B0604020202020204"/>
              </a:endParaRPr>
            </a:p>
          </p:txBody>
        </p:sp>
      </p:grpSp>
      <p:grpSp>
        <p:nvGrpSpPr>
          <p:cNvPr id="10" name="组合 9"/>
          <p:cNvGrpSpPr/>
          <p:nvPr/>
        </p:nvGrpSpPr>
        <p:grpSpPr>
          <a:xfrm rot="5400000">
            <a:off x="603561" y="2034724"/>
            <a:ext cx="153018" cy="1360141"/>
            <a:chOff x="9272442" y="5497859"/>
            <a:chExt cx="153018" cy="1360141"/>
          </a:xfrm>
        </p:grpSpPr>
        <p:sp>
          <p:nvSpPr>
            <p:cNvPr id="11" name="椭圆 10"/>
            <p:cNvSpPr/>
            <p:nvPr/>
          </p:nvSpPr>
          <p:spPr>
            <a:xfrm>
              <a:off x="9272442" y="5497859"/>
              <a:ext cx="153018" cy="153018"/>
            </a:xfrm>
            <a:prstGeom prst="ellipse">
              <a:avLst/>
            </a:prstGeom>
            <a:solidFill>
              <a:srgbClr val="1CA8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2" name="椭圆 11"/>
            <p:cNvSpPr/>
            <p:nvPr/>
          </p:nvSpPr>
          <p:spPr>
            <a:xfrm>
              <a:off x="9310796" y="5536215"/>
              <a:ext cx="76309" cy="76309"/>
            </a:xfrm>
            <a:prstGeom prst="ellipse">
              <a:avLst/>
            </a:prstGeom>
            <a:solidFill>
              <a:srgbClr val="1C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13" name="直接连接符 12"/>
            <p:cNvCxnSpPr/>
            <p:nvPr/>
          </p:nvCxnSpPr>
          <p:spPr>
            <a:xfrm>
              <a:off x="9348952" y="5612524"/>
              <a:ext cx="0" cy="12454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641908" y="2463420"/>
            <a:ext cx="4353560" cy="932285"/>
            <a:chOff x="1090747" y="2977770"/>
            <a:chExt cx="4353560" cy="932285"/>
          </a:xfrm>
        </p:grpSpPr>
        <p:sp>
          <p:nvSpPr>
            <p:cNvPr id="15" name="文本框 12"/>
            <p:cNvSpPr txBox="1"/>
            <p:nvPr/>
          </p:nvSpPr>
          <p:spPr>
            <a:xfrm>
              <a:off x="1090747" y="2977770"/>
              <a:ext cx="4353560"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spc="300" dirty="0">
                  <a:solidFill>
                    <a:srgbClr val="222A35"/>
                  </a:solidFill>
                  <a:latin typeface="Arial" panose="020B0604020202020204"/>
                  <a:ea typeface="微软雅黑" panose="020B0503020204020204" pitchFamily="34" charset="-122"/>
                  <a:sym typeface="Arial" panose="020B0604020202020204"/>
                </a:rPr>
                <a:t>Armin Ronacher</a:t>
              </a:r>
              <a:endParaRPr lang="zh-CN" altLang="en-US" sz="2800" b="1" spc="300" dirty="0">
                <a:solidFill>
                  <a:srgbClr val="222A35"/>
                </a:solidFill>
                <a:latin typeface="Arial" panose="020B0604020202020204"/>
                <a:ea typeface="微软雅黑" panose="020B0503020204020204" pitchFamily="34" charset="-122"/>
                <a:sym typeface="Arial" panose="020B0604020202020204"/>
              </a:endParaRPr>
            </a:p>
          </p:txBody>
        </p:sp>
        <p:sp>
          <p:nvSpPr>
            <p:cNvPr id="16" name="文本框 15"/>
            <p:cNvSpPr txBox="1"/>
            <p:nvPr/>
          </p:nvSpPr>
          <p:spPr>
            <a:xfrm>
              <a:off x="1090747" y="3541755"/>
              <a:ext cx="2801679" cy="368300"/>
            </a:xfrm>
            <a:prstGeom prst="rect">
              <a:avLst/>
            </a:prstGeom>
            <a:noFill/>
          </p:spPr>
          <p:txBody>
            <a:bodyPr wrap="square" rtlCol="0">
              <a:spAutoFit/>
            </a:bodyPr>
            <a:lstStyle/>
            <a:p>
              <a:pPr>
                <a:lnSpc>
                  <a:spcPct val="150000"/>
                </a:lnSpc>
              </a:pP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grpSp>
      <p:pic>
        <p:nvPicPr>
          <p:cNvPr id="2" name="图片 1"/>
          <p:cNvPicPr>
            <a:picLocks noChangeAspect="1"/>
          </p:cNvPicPr>
          <p:nvPr>
            <p:custDataLst>
              <p:tags r:id="rId1"/>
            </p:custDataLst>
          </p:nvPr>
        </p:nvPicPr>
        <p:blipFill>
          <a:blip r:embed="rId2"/>
          <a:stretch>
            <a:fillRect/>
          </a:stretch>
        </p:blipFill>
        <p:spPr>
          <a:xfrm>
            <a:off x="7353300" y="1569085"/>
            <a:ext cx="3870960" cy="3284855"/>
          </a:xfrm>
          <a:prstGeom prst="rect">
            <a:avLst/>
          </a:prstGeom>
        </p:spPr>
      </p:pic>
      <p:sp>
        <p:nvSpPr>
          <p:cNvPr id="3" name="文本框 2"/>
          <p:cNvSpPr txBox="1"/>
          <p:nvPr/>
        </p:nvSpPr>
        <p:spPr>
          <a:xfrm>
            <a:off x="984250" y="3723005"/>
            <a:ext cx="5779770" cy="829945"/>
          </a:xfrm>
          <a:prstGeom prst="rect">
            <a:avLst/>
          </a:prstGeom>
          <a:noFill/>
        </p:spPr>
        <p:txBody>
          <a:bodyPr wrap="square" rtlCol="0">
            <a:spAutoFit/>
          </a:bodyPr>
          <a:lstStyle/>
          <a:p>
            <a:r>
              <a:rPr lang="en-US" altLang="zh-CN" sz="2400"/>
              <a:t>From April fools’ joke to a famous python framework</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flexibility of Flask </a:t>
            </a:r>
            <a:endParaRPr lang="en-US" altLang="zh-CN"/>
          </a:p>
        </p:txBody>
      </p:sp>
      <p:sp>
        <p:nvSpPr>
          <p:cNvPr id="4" name="圆角矩形 3"/>
          <p:cNvSpPr/>
          <p:nvPr/>
        </p:nvSpPr>
        <p:spPr>
          <a:xfrm>
            <a:off x="4647565" y="3104515"/>
            <a:ext cx="2803525" cy="1409065"/>
          </a:xfrm>
          <a:prstGeom prst="round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4800"/>
              <a:t>Flask</a:t>
            </a:r>
            <a:endParaRPr lang="en-US" altLang="zh-CN" sz="4800"/>
          </a:p>
        </p:txBody>
      </p:sp>
      <p:cxnSp>
        <p:nvCxnSpPr>
          <p:cNvPr id="5" name="直接连接符 4"/>
          <p:cNvCxnSpPr/>
          <p:nvPr/>
        </p:nvCxnSpPr>
        <p:spPr>
          <a:xfrm flipV="1">
            <a:off x="7441565" y="2543810"/>
            <a:ext cx="1178560" cy="690245"/>
          </a:xfrm>
          <a:prstGeom prst="line">
            <a:avLst/>
          </a:prstGeom>
          <a:ln w="41275">
            <a:solidFill>
              <a:srgbClr val="FF0000"/>
            </a:solidFill>
          </a:ln>
        </p:spPr>
        <p:style>
          <a:lnRef idx="2">
            <a:schemeClr val="accent1"/>
          </a:lnRef>
          <a:fillRef idx="0">
            <a:srgbClr val="FFFFFF"/>
          </a:fillRef>
          <a:effectRef idx="0">
            <a:srgbClr val="FFFFFF"/>
          </a:effectRef>
          <a:fontRef idx="minor">
            <a:schemeClr val="tx1"/>
          </a:fontRef>
        </p:style>
      </p:cxnSp>
      <p:sp>
        <p:nvSpPr>
          <p:cNvPr id="6" name="椭圆 5"/>
          <p:cNvSpPr/>
          <p:nvPr/>
        </p:nvSpPr>
        <p:spPr>
          <a:xfrm>
            <a:off x="8548370" y="1430655"/>
            <a:ext cx="1783080" cy="1911985"/>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200">
                <a:solidFill>
                  <a:schemeClr val="tx1"/>
                </a:solidFill>
              </a:rPr>
              <a:t>Jinja2</a:t>
            </a:r>
            <a:endParaRPr lang="en-US" altLang="zh-CN" sz="3200">
              <a:solidFill>
                <a:schemeClr val="tx1"/>
              </a:solidFill>
            </a:endParaRPr>
          </a:p>
        </p:txBody>
      </p:sp>
      <p:sp>
        <p:nvSpPr>
          <p:cNvPr id="7" name="椭圆 6"/>
          <p:cNvSpPr/>
          <p:nvPr>
            <p:custDataLst>
              <p:tags r:id="rId1"/>
            </p:custDataLst>
          </p:nvPr>
        </p:nvSpPr>
        <p:spPr>
          <a:xfrm>
            <a:off x="605155" y="1430655"/>
            <a:ext cx="3060700" cy="1674495"/>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200">
                <a:solidFill>
                  <a:schemeClr val="tx1"/>
                </a:solidFill>
              </a:rPr>
              <a:t>Werkzeug</a:t>
            </a:r>
            <a:endParaRPr lang="en-US" altLang="zh-CN" sz="3200">
              <a:solidFill>
                <a:schemeClr val="tx1"/>
              </a:solidFill>
            </a:endParaRPr>
          </a:p>
        </p:txBody>
      </p:sp>
      <p:cxnSp>
        <p:nvCxnSpPr>
          <p:cNvPr id="10" name="直接连接符 9"/>
          <p:cNvCxnSpPr>
            <a:stCxn id="7" idx="6"/>
          </p:cNvCxnSpPr>
          <p:nvPr/>
        </p:nvCxnSpPr>
        <p:spPr>
          <a:xfrm>
            <a:off x="3665855" y="2268220"/>
            <a:ext cx="1057910" cy="879475"/>
          </a:xfrm>
          <a:prstGeom prst="line">
            <a:avLst/>
          </a:prstGeom>
          <a:ln w="41275">
            <a:solidFill>
              <a:srgbClr val="FF0000"/>
            </a:solidFill>
          </a:ln>
        </p:spPr>
        <p:style>
          <a:lnRef idx="2">
            <a:schemeClr val="accent1"/>
          </a:lnRef>
          <a:fillRef idx="0">
            <a:srgbClr val="FFFFFF"/>
          </a:fillRef>
          <a:effectRef idx="0">
            <a:srgbClr val="FFFFFF"/>
          </a:effectRef>
          <a:fontRef idx="minor">
            <a:schemeClr val="tx1"/>
          </a:fontRef>
        </p:style>
      </p:cxnSp>
      <p:sp>
        <p:nvSpPr>
          <p:cNvPr id="11" name="椭圆 10"/>
          <p:cNvSpPr/>
          <p:nvPr>
            <p:custDataLst>
              <p:tags r:id="rId2"/>
            </p:custDataLst>
          </p:nvPr>
        </p:nvSpPr>
        <p:spPr>
          <a:xfrm>
            <a:off x="317500" y="3542030"/>
            <a:ext cx="3635375" cy="1674495"/>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200">
                <a:solidFill>
                  <a:schemeClr val="tx1"/>
                </a:solidFill>
              </a:rPr>
              <a:t>SQLalchemy</a:t>
            </a:r>
            <a:endParaRPr lang="en-US" altLang="zh-CN" sz="3200">
              <a:solidFill>
                <a:schemeClr val="tx1"/>
              </a:solidFill>
            </a:endParaRPr>
          </a:p>
        </p:txBody>
      </p:sp>
      <p:cxnSp>
        <p:nvCxnSpPr>
          <p:cNvPr id="12" name="直接连接符 11"/>
          <p:cNvCxnSpPr>
            <a:stCxn id="11" idx="6"/>
          </p:cNvCxnSpPr>
          <p:nvPr/>
        </p:nvCxnSpPr>
        <p:spPr>
          <a:xfrm flipV="1">
            <a:off x="3952875" y="4226560"/>
            <a:ext cx="685165" cy="153035"/>
          </a:xfrm>
          <a:prstGeom prst="line">
            <a:avLst/>
          </a:prstGeom>
          <a:ln w="41275"/>
        </p:spPr>
        <p:style>
          <a:lnRef idx="2">
            <a:schemeClr val="accent1"/>
          </a:lnRef>
          <a:fillRef idx="0">
            <a:srgbClr val="FFFFFF"/>
          </a:fillRef>
          <a:effectRef idx="0">
            <a:srgbClr val="FFFFFF"/>
          </a:effectRef>
          <a:fontRef idx="minor">
            <a:schemeClr val="tx1"/>
          </a:fontRef>
        </p:style>
      </p:cxnSp>
      <p:sp>
        <p:nvSpPr>
          <p:cNvPr id="13" name="椭圆 12"/>
          <p:cNvSpPr/>
          <p:nvPr>
            <p:custDataLst>
              <p:tags r:id="rId3"/>
            </p:custDataLst>
          </p:nvPr>
        </p:nvSpPr>
        <p:spPr>
          <a:xfrm>
            <a:off x="8675370" y="4088130"/>
            <a:ext cx="1998345" cy="1911985"/>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200">
                <a:solidFill>
                  <a:schemeClr val="tx1"/>
                </a:solidFill>
              </a:rPr>
              <a:t>admin</a:t>
            </a:r>
            <a:endParaRPr lang="en-US" altLang="zh-CN" sz="3200">
              <a:solidFill>
                <a:schemeClr val="tx1"/>
              </a:solidFill>
            </a:endParaRPr>
          </a:p>
        </p:txBody>
      </p:sp>
      <p:cxnSp>
        <p:nvCxnSpPr>
          <p:cNvPr id="14" name="直接连接符 13"/>
          <p:cNvCxnSpPr>
            <a:endCxn id="13" idx="2"/>
          </p:cNvCxnSpPr>
          <p:nvPr/>
        </p:nvCxnSpPr>
        <p:spPr>
          <a:xfrm>
            <a:off x="7426960" y="4341495"/>
            <a:ext cx="1248410" cy="702945"/>
          </a:xfrm>
          <a:prstGeom prst="line">
            <a:avLst/>
          </a:prstGeom>
          <a:ln w="41275"/>
        </p:spPr>
        <p:style>
          <a:lnRef idx="2">
            <a:schemeClr val="accent1"/>
          </a:lnRef>
          <a:fillRef idx="0">
            <a:srgbClr val="FFFFFF"/>
          </a:fillRef>
          <a:effectRef idx="0">
            <a:srgbClr val="FFFFFF"/>
          </a:effectRef>
          <a:fontRef idx="minor">
            <a:schemeClr val="tx1"/>
          </a:fontRef>
        </p:style>
      </p:cxnSp>
      <p:sp>
        <p:nvSpPr>
          <p:cNvPr id="15" name="椭圆 14"/>
          <p:cNvSpPr/>
          <p:nvPr>
            <p:custDataLst>
              <p:tags r:id="rId4"/>
            </p:custDataLst>
          </p:nvPr>
        </p:nvSpPr>
        <p:spPr>
          <a:xfrm>
            <a:off x="5157470" y="4946015"/>
            <a:ext cx="1783080" cy="1911985"/>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200">
                <a:solidFill>
                  <a:schemeClr val="tx1"/>
                </a:solidFill>
              </a:rPr>
              <a:t>....</a:t>
            </a:r>
            <a:endParaRPr lang="en-US" altLang="zh-CN" sz="3200">
              <a:solidFill>
                <a:schemeClr val="tx1"/>
              </a:solidFill>
            </a:endParaRPr>
          </a:p>
        </p:txBody>
      </p:sp>
      <p:cxnSp>
        <p:nvCxnSpPr>
          <p:cNvPr id="16" name="直接连接符 15"/>
          <p:cNvCxnSpPr>
            <a:endCxn id="15" idx="0"/>
          </p:cNvCxnSpPr>
          <p:nvPr/>
        </p:nvCxnSpPr>
        <p:spPr>
          <a:xfrm>
            <a:off x="5701665" y="4499610"/>
            <a:ext cx="347345" cy="446405"/>
          </a:xfrm>
          <a:prstGeom prst="line">
            <a:avLst/>
          </a:prstGeom>
          <a:ln w="41275"/>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15390" y="283210"/>
            <a:ext cx="4013835" cy="753745"/>
            <a:chOff x="6593413" y="739274"/>
            <a:chExt cx="4420580" cy="830445"/>
          </a:xfrm>
        </p:grpSpPr>
        <p:sp>
          <p:nvSpPr>
            <p:cNvPr id="8" name="文本框 7"/>
            <p:cNvSpPr txBox="1"/>
            <p:nvPr/>
          </p:nvSpPr>
          <p:spPr>
            <a:xfrm>
              <a:off x="6593413" y="739274"/>
              <a:ext cx="4420580" cy="5748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222A35"/>
                  </a:solidFill>
                  <a:latin typeface="Arial" panose="020B0604020202020204"/>
                  <a:ea typeface="微软雅黑" panose="020B0503020204020204" pitchFamily="34" charset="-122"/>
                  <a:sym typeface="Arial" panose="020B0604020202020204"/>
                </a:rPr>
                <a:t>Other advatages</a:t>
              </a:r>
              <a:endParaRPr kumimoji="0" lang="zh-CN" altLang="en-US" sz="28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9" name="矩形 8"/>
            <p:cNvSpPr/>
            <p:nvPr/>
          </p:nvSpPr>
          <p:spPr>
            <a:xfrm>
              <a:off x="6593413" y="1209960"/>
              <a:ext cx="223600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800"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sp>
        <p:nvSpPr>
          <p:cNvPr id="2" name="矩形 1"/>
          <p:cNvSpPr/>
          <p:nvPr/>
        </p:nvSpPr>
        <p:spPr>
          <a:xfrm>
            <a:off x="8153400" y="0"/>
            <a:ext cx="4038600"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矩形 2"/>
          <p:cNvSpPr/>
          <p:nvPr/>
        </p:nvSpPr>
        <p:spPr>
          <a:xfrm>
            <a:off x="7272655" y="1127455"/>
            <a:ext cx="3352800" cy="4601819"/>
          </a:xfrm>
          <a:prstGeom prst="rect">
            <a:avLst/>
          </a:prstGeom>
          <a:blipFill>
            <a:blip r:embed="rId1"/>
            <a:stretch>
              <a:fillRect l="-53141" r="-5273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0" name="矩形 9"/>
          <p:cNvSpPr/>
          <p:nvPr/>
        </p:nvSpPr>
        <p:spPr>
          <a:xfrm>
            <a:off x="10625455" y="1470988"/>
            <a:ext cx="171450" cy="2853361"/>
          </a:xfrm>
          <a:prstGeom prst="rect">
            <a:avLst/>
          </a:prstGeom>
          <a:solidFill>
            <a:srgbClr val="1C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11" name="组合 10"/>
          <p:cNvGrpSpPr/>
          <p:nvPr/>
        </p:nvGrpSpPr>
        <p:grpSpPr>
          <a:xfrm>
            <a:off x="1215390" y="5981065"/>
            <a:ext cx="219710" cy="876935"/>
            <a:chOff x="9239030" y="5464449"/>
            <a:chExt cx="219840" cy="1393551"/>
          </a:xfrm>
        </p:grpSpPr>
        <p:sp>
          <p:nvSpPr>
            <p:cNvPr id="12" name="椭圆 11"/>
            <p:cNvSpPr/>
            <p:nvPr/>
          </p:nvSpPr>
          <p:spPr>
            <a:xfrm>
              <a:off x="9239030" y="5464449"/>
              <a:ext cx="219840" cy="219840"/>
            </a:xfrm>
            <a:prstGeom prst="ellipse">
              <a:avLst/>
            </a:prstGeom>
            <a:solidFill>
              <a:srgbClr val="222A35">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椭圆 12"/>
            <p:cNvSpPr/>
            <p:nvPr/>
          </p:nvSpPr>
          <p:spPr>
            <a:xfrm>
              <a:off x="9310796" y="5536215"/>
              <a:ext cx="76309" cy="763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14" name="直接连接符 13"/>
            <p:cNvCxnSpPr/>
            <p:nvPr/>
          </p:nvCxnSpPr>
          <p:spPr>
            <a:xfrm>
              <a:off x="9348952" y="5612524"/>
              <a:ext cx="0" cy="12454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5400000">
            <a:off x="1725136" y="579303"/>
            <a:ext cx="153018" cy="1360141"/>
            <a:chOff x="9272442" y="5497859"/>
            <a:chExt cx="153018" cy="1360141"/>
          </a:xfrm>
        </p:grpSpPr>
        <p:sp>
          <p:nvSpPr>
            <p:cNvPr id="16" name="椭圆 15"/>
            <p:cNvSpPr/>
            <p:nvPr/>
          </p:nvSpPr>
          <p:spPr>
            <a:xfrm>
              <a:off x="9272442" y="5497859"/>
              <a:ext cx="153018" cy="153018"/>
            </a:xfrm>
            <a:prstGeom prst="ellipse">
              <a:avLst/>
            </a:prstGeom>
            <a:solidFill>
              <a:srgbClr val="1CA8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7" name="椭圆 16"/>
            <p:cNvSpPr/>
            <p:nvPr/>
          </p:nvSpPr>
          <p:spPr>
            <a:xfrm>
              <a:off x="9310796" y="5536215"/>
              <a:ext cx="76309" cy="76309"/>
            </a:xfrm>
            <a:prstGeom prst="ellipse">
              <a:avLst/>
            </a:prstGeom>
            <a:solidFill>
              <a:srgbClr val="1C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18" name="直接连接符 17"/>
            <p:cNvCxnSpPr/>
            <p:nvPr/>
          </p:nvCxnSpPr>
          <p:spPr>
            <a:xfrm>
              <a:off x="9348952" y="5612524"/>
              <a:ext cx="0" cy="12454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090930" y="1481455"/>
            <a:ext cx="5589905" cy="4173220"/>
            <a:chOff x="1090747" y="1481710"/>
            <a:chExt cx="3017136" cy="2797517"/>
          </a:xfrm>
        </p:grpSpPr>
        <p:sp>
          <p:nvSpPr>
            <p:cNvPr id="19" name="文本框 12"/>
            <p:cNvSpPr txBox="1"/>
            <p:nvPr/>
          </p:nvSpPr>
          <p:spPr>
            <a:xfrm>
              <a:off x="1090747" y="1481710"/>
              <a:ext cx="3017136" cy="34990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b="1" spc="300" dirty="0">
                <a:solidFill>
                  <a:srgbClr val="222A35"/>
                </a:solidFill>
                <a:latin typeface="Arial" panose="020B0604020202020204"/>
                <a:ea typeface="微软雅黑" panose="020B0503020204020204" pitchFamily="34" charset="-122"/>
                <a:sym typeface="Arial" panose="020B0604020202020204"/>
              </a:endParaRPr>
            </a:p>
          </p:txBody>
        </p:sp>
        <p:sp>
          <p:nvSpPr>
            <p:cNvPr id="20" name="文本框 19"/>
            <p:cNvSpPr txBox="1"/>
            <p:nvPr/>
          </p:nvSpPr>
          <p:spPr>
            <a:xfrm>
              <a:off x="1090747" y="1575784"/>
              <a:ext cx="2801853" cy="2703443"/>
            </a:xfrm>
            <a:prstGeom prst="rect">
              <a:avLst/>
            </a:prstGeom>
            <a:noFill/>
          </p:spPr>
          <p:txBody>
            <a:bodyPr wrap="square" rtlCol="0">
              <a:noAutofit/>
            </a:bodyPr>
            <a:lstStyle/>
            <a:p>
              <a:pPr algn="l">
                <a:lnSpc>
                  <a:spcPct val="150000"/>
                </a:lnSpc>
                <a:buClrTx/>
                <a:buSzTx/>
                <a:buFontTx/>
              </a:pPr>
              <a:r>
                <a:rPr lang="zh-CN" altLang="en-US" sz="2000" b="1" dirty="0">
                  <a:solidFill>
                    <a:schemeClr val="tx1"/>
                  </a:solidFill>
                  <a:latin typeface="Arial" panose="020B0604020202020204"/>
                  <a:ea typeface="微软雅黑" panose="020B0503020204020204" pitchFamily="34" charset="-122"/>
                  <a:sym typeface="Arial" panose="020B0604020202020204"/>
                </a:rPr>
                <a:t>Open Source</a:t>
              </a:r>
              <a:r>
                <a:rPr lang="zh-CN" altLang="en-US" sz="2000" dirty="0">
                  <a:solidFill>
                    <a:schemeClr val="tx1"/>
                  </a:solidFill>
                  <a:latin typeface="Arial" panose="020B0604020202020204"/>
                  <a:ea typeface="微软雅黑" panose="020B0503020204020204" pitchFamily="34" charset="-122"/>
                  <a:sym typeface="Arial" panose="020B0604020202020204"/>
                </a:rPr>
                <a:t>. </a:t>
              </a:r>
              <a:r>
                <a:rPr lang="en-US" altLang="zh-CN" sz="2000" dirty="0">
                  <a:solidFill>
                    <a:schemeClr val="tx1"/>
                  </a:solidFill>
                  <a:latin typeface="Arial" panose="020B0604020202020204"/>
                  <a:ea typeface="微软雅黑" panose="020B0503020204020204" pitchFamily="34" charset="-122"/>
                  <a:sym typeface="Arial" panose="020B0604020202020204"/>
                </a:rPr>
                <a:t>In developer community, many people like flask are developing new tools for it and solving some problems.</a:t>
              </a:r>
              <a:endParaRPr lang="en-US" altLang="zh-CN" sz="2000" dirty="0">
                <a:solidFill>
                  <a:schemeClr val="tx1"/>
                </a:solidFill>
                <a:latin typeface="Arial" panose="020B0604020202020204"/>
                <a:ea typeface="微软雅黑" panose="020B0503020204020204" pitchFamily="34" charset="-122"/>
                <a:sym typeface="Arial" panose="020B0604020202020204"/>
              </a:endParaRPr>
            </a:p>
            <a:p>
              <a:pPr algn="l">
                <a:lnSpc>
                  <a:spcPct val="150000"/>
                </a:lnSpc>
                <a:buClrTx/>
                <a:buSzTx/>
                <a:buFontTx/>
              </a:pPr>
              <a:r>
                <a:rPr lang="en-US" altLang="zh-CN" sz="2000" b="1" dirty="0">
                  <a:solidFill>
                    <a:schemeClr val="tx1"/>
                  </a:solidFill>
                  <a:latin typeface="Arial" panose="020B0604020202020204"/>
                  <a:ea typeface="微软雅黑" panose="020B0503020204020204" pitchFamily="34" charset="-122"/>
                  <a:sym typeface="Arial" panose="020B0604020202020204"/>
                </a:rPr>
                <a:t>Easy to Use: </a:t>
              </a:r>
              <a:r>
                <a:rPr lang="en-US" altLang="zh-CN" sz="2000" dirty="0">
                  <a:solidFill>
                    <a:schemeClr val="tx1"/>
                  </a:solidFill>
                  <a:latin typeface="Arial" panose="020B0604020202020204"/>
                  <a:ea typeface="微软雅黑" panose="020B0503020204020204" pitchFamily="34" charset="-122"/>
                  <a:sym typeface="Arial" panose="020B0604020202020204"/>
                </a:rPr>
                <a:t>Flask is friendly to the beginner, it’s not so complex.</a:t>
              </a:r>
              <a:endParaRPr lang="en-US" altLang="zh-CN" sz="2000" dirty="0">
                <a:solidFill>
                  <a:schemeClr val="tx1"/>
                </a:solidFill>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2000"/>
                            </p:stCondLst>
                            <p:childTnLst>
                              <p:par>
                                <p:cTn id="22" presetID="22" presetClass="entr" presetSubtype="4"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childTnLst>
                          </p:cTn>
                        </p:par>
                        <p:par>
                          <p:cTn id="25" fill="hold">
                            <p:stCondLst>
                              <p:cond delay="2500"/>
                            </p:stCondLst>
                            <p:childTnLst>
                              <p:par>
                                <p:cTn id="26" presetID="22" presetClass="entr" presetSubtype="4"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7890815" cy="678583"/>
            <a:chOff x="5264375" y="752934"/>
            <a:chExt cx="7890815"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6036840" y="799028"/>
              <a:ext cx="711835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big company using Flask</a:t>
              </a:r>
              <a:endParaRPr kumimoji="0" lang="en-US" altLang="zh-CN" sz="28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23" name="组合 22"/>
          <p:cNvGrpSpPr/>
          <p:nvPr/>
        </p:nvGrpSpPr>
        <p:grpSpPr>
          <a:xfrm>
            <a:off x="842010" y="2742565"/>
            <a:ext cx="3016885" cy="3375025"/>
            <a:chOff x="841765" y="2742638"/>
            <a:chExt cx="3017136" cy="758005"/>
          </a:xfrm>
        </p:grpSpPr>
        <p:sp>
          <p:nvSpPr>
            <p:cNvPr id="14" name="文本框 12"/>
            <p:cNvSpPr txBox="1"/>
            <p:nvPr/>
          </p:nvSpPr>
          <p:spPr>
            <a:xfrm>
              <a:off x="841765" y="2742638"/>
              <a:ext cx="3017136" cy="103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spc="300" dirty="0">
                  <a:solidFill>
                    <a:srgbClr val="1CA8BC"/>
                  </a:solidFill>
                  <a:latin typeface="Arial" panose="020B0604020202020204"/>
                  <a:ea typeface="微软雅黑" panose="020B0503020204020204" pitchFamily="34" charset="-122"/>
                  <a:sym typeface="Arial" panose="020B0604020202020204"/>
                </a:rPr>
                <a:t>Samsung</a:t>
              </a:r>
              <a:endParaRPr lang="zh-CN" altLang="en-US" sz="2400" b="1" spc="300" dirty="0">
                <a:solidFill>
                  <a:srgbClr val="1CA8BC"/>
                </a:solidFill>
                <a:latin typeface="Arial" panose="020B0604020202020204"/>
                <a:ea typeface="微软雅黑" panose="020B0503020204020204" pitchFamily="34" charset="-122"/>
                <a:sym typeface="Arial" panose="020B0604020202020204"/>
              </a:endParaRPr>
            </a:p>
          </p:txBody>
        </p:sp>
        <p:sp>
          <p:nvSpPr>
            <p:cNvPr id="16" name="矩形 15"/>
            <p:cNvSpPr/>
            <p:nvPr/>
          </p:nvSpPr>
          <p:spPr>
            <a:xfrm>
              <a:off x="2045491" y="3454924"/>
              <a:ext cx="609685" cy="45719"/>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grpSp>
      <p:grpSp>
        <p:nvGrpSpPr>
          <p:cNvPr id="13" name="组合 12"/>
          <p:cNvGrpSpPr/>
          <p:nvPr/>
        </p:nvGrpSpPr>
        <p:grpSpPr>
          <a:xfrm>
            <a:off x="4499610" y="2742565"/>
            <a:ext cx="3016885" cy="3460750"/>
            <a:chOff x="4499365" y="2742638"/>
            <a:chExt cx="3017136" cy="758005"/>
          </a:xfrm>
        </p:grpSpPr>
        <p:sp>
          <p:nvSpPr>
            <p:cNvPr id="17" name="文本框 12"/>
            <p:cNvSpPr txBox="1"/>
            <p:nvPr/>
          </p:nvSpPr>
          <p:spPr>
            <a:xfrm>
              <a:off x="4499365" y="2742638"/>
              <a:ext cx="3017136" cy="1008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spc="300" dirty="0">
                  <a:solidFill>
                    <a:srgbClr val="1CA8BC"/>
                  </a:solidFill>
                  <a:latin typeface="Arial" panose="020B0604020202020204"/>
                  <a:ea typeface="微软雅黑" panose="020B0503020204020204" pitchFamily="34" charset="-122"/>
                  <a:sym typeface="Arial" panose="020B0604020202020204"/>
                </a:rPr>
                <a:t>Netflix</a:t>
              </a:r>
              <a:endParaRPr lang="zh-CN" altLang="en-US" sz="2400" b="1" spc="300" dirty="0">
                <a:solidFill>
                  <a:srgbClr val="1CA8BC"/>
                </a:solidFill>
                <a:latin typeface="Arial" panose="020B0604020202020204"/>
                <a:ea typeface="微软雅黑" panose="020B0503020204020204" pitchFamily="34" charset="-122"/>
                <a:sym typeface="Arial" panose="020B0604020202020204"/>
              </a:endParaRPr>
            </a:p>
          </p:txBody>
        </p:sp>
        <p:sp>
          <p:nvSpPr>
            <p:cNvPr id="19" name="矩形 18"/>
            <p:cNvSpPr/>
            <p:nvPr/>
          </p:nvSpPr>
          <p:spPr>
            <a:xfrm>
              <a:off x="5703091" y="3454924"/>
              <a:ext cx="609685" cy="45719"/>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grpSp>
      <p:grpSp>
        <p:nvGrpSpPr>
          <p:cNvPr id="15" name="组合 14"/>
          <p:cNvGrpSpPr/>
          <p:nvPr/>
        </p:nvGrpSpPr>
        <p:grpSpPr>
          <a:xfrm>
            <a:off x="8157210" y="2742565"/>
            <a:ext cx="3016885" cy="3460750"/>
            <a:chOff x="8156965" y="2742638"/>
            <a:chExt cx="3017136" cy="758005"/>
          </a:xfrm>
        </p:grpSpPr>
        <p:sp>
          <p:nvSpPr>
            <p:cNvPr id="20" name="文本框 12"/>
            <p:cNvSpPr txBox="1"/>
            <p:nvPr/>
          </p:nvSpPr>
          <p:spPr>
            <a:xfrm>
              <a:off x="8156965" y="2742638"/>
              <a:ext cx="3017136" cy="1008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spc="300" dirty="0">
                  <a:solidFill>
                    <a:srgbClr val="1CA8BC"/>
                  </a:solidFill>
                  <a:latin typeface="Arial" panose="020B0604020202020204"/>
                  <a:ea typeface="微软雅黑" panose="020B0503020204020204" pitchFamily="34" charset="-122"/>
                  <a:sym typeface="Arial" panose="020B0604020202020204"/>
                </a:rPr>
                <a:t>Uber</a:t>
              </a:r>
              <a:endParaRPr lang="zh-CN" altLang="en-US" sz="2400" b="1" spc="300" dirty="0">
                <a:solidFill>
                  <a:srgbClr val="1CA8BC"/>
                </a:solidFill>
                <a:latin typeface="Arial" panose="020B0604020202020204"/>
                <a:ea typeface="微软雅黑" panose="020B0503020204020204" pitchFamily="34" charset="-122"/>
                <a:sym typeface="Arial" panose="020B0604020202020204"/>
              </a:endParaRPr>
            </a:p>
          </p:txBody>
        </p:sp>
        <p:sp>
          <p:nvSpPr>
            <p:cNvPr id="22" name="矩形 21"/>
            <p:cNvSpPr/>
            <p:nvPr/>
          </p:nvSpPr>
          <p:spPr>
            <a:xfrm>
              <a:off x="9360691" y="3454924"/>
              <a:ext cx="609685" cy="45719"/>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grpSp>
      <p:sp>
        <p:nvSpPr>
          <p:cNvPr id="24" name="文本框 23"/>
          <p:cNvSpPr txBox="1"/>
          <p:nvPr/>
        </p:nvSpPr>
        <p:spPr>
          <a:xfrm>
            <a:off x="858520" y="3435350"/>
            <a:ext cx="3000375" cy="2250440"/>
          </a:xfrm>
          <a:prstGeom prst="rect">
            <a:avLst/>
          </a:prstGeom>
          <a:noFill/>
        </p:spPr>
        <p:txBody>
          <a:bodyPr wrap="square" rtlCol="0">
            <a:noAutofit/>
          </a:bodyPr>
          <a:lstStyle/>
          <a:p>
            <a:r>
              <a:rPr lang="zh-CN" altLang="en-US" sz="2800"/>
              <a:t>a tech giant headquartered in Seoul, South Korea</a:t>
            </a:r>
            <a:endParaRPr lang="zh-CN" altLang="en-US" sz="2800"/>
          </a:p>
        </p:txBody>
      </p:sp>
      <p:sp>
        <p:nvSpPr>
          <p:cNvPr id="25" name="文本框 24"/>
          <p:cNvSpPr txBox="1"/>
          <p:nvPr/>
        </p:nvSpPr>
        <p:spPr>
          <a:xfrm>
            <a:off x="4839970" y="3447415"/>
            <a:ext cx="2511425" cy="2245360"/>
          </a:xfrm>
          <a:prstGeom prst="rect">
            <a:avLst/>
          </a:prstGeom>
          <a:noFill/>
        </p:spPr>
        <p:txBody>
          <a:bodyPr wrap="square" rtlCol="0">
            <a:spAutoFit/>
          </a:bodyPr>
          <a:lstStyle/>
          <a:p>
            <a:r>
              <a:rPr lang="zh-CN" altLang="en-US" sz="2000"/>
              <a:t>a subscription-based online streaming platform that provides a large library of movies, TV shows, and documentaries.</a:t>
            </a:r>
            <a:endParaRPr lang="zh-CN" altLang="en-US" sz="2000"/>
          </a:p>
        </p:txBody>
      </p:sp>
      <p:sp>
        <p:nvSpPr>
          <p:cNvPr id="26" name="文本框 25"/>
          <p:cNvSpPr txBox="1"/>
          <p:nvPr/>
        </p:nvSpPr>
        <p:spPr>
          <a:xfrm>
            <a:off x="8332470" y="3445510"/>
            <a:ext cx="2870835" cy="2306955"/>
          </a:xfrm>
          <a:prstGeom prst="rect">
            <a:avLst/>
          </a:prstGeom>
          <a:noFill/>
        </p:spPr>
        <p:txBody>
          <a:bodyPr wrap="square" rtlCol="0">
            <a:spAutoFit/>
          </a:bodyPr>
          <a:lstStyle/>
          <a:p>
            <a:r>
              <a:rPr lang="zh-CN" altLang="en-US" sz="2400"/>
              <a:t>a ride-sharing application that allows its users to book transportation services or food delivery.</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727987"/>
            <a:ext cx="12192000" cy="1130013"/>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4659515" y="963815"/>
            <a:ext cx="2872971" cy="2872971"/>
            <a:chOff x="9267768" y="1219414"/>
            <a:chExt cx="3459942" cy="3459942"/>
          </a:xfrm>
        </p:grpSpPr>
        <p:grpSp>
          <p:nvGrpSpPr>
            <p:cNvPr id="3" name="组合 2"/>
            <p:cNvGrpSpPr/>
            <p:nvPr/>
          </p:nvGrpSpPr>
          <p:grpSpPr>
            <a:xfrm>
              <a:off x="9666289" y="3779257"/>
              <a:ext cx="2503246" cy="900099"/>
              <a:chOff x="9666289" y="3779257"/>
              <a:chExt cx="2503246" cy="900099"/>
            </a:xfrm>
          </p:grpSpPr>
          <p:sp>
            <p:nvSpPr>
              <p:cNvPr id="39" name="任意多边形 38"/>
              <p:cNvSpPr/>
              <p:nvPr/>
            </p:nvSpPr>
            <p:spPr>
              <a:xfrm>
                <a:off x="9914142" y="3779257"/>
                <a:ext cx="2255393" cy="900099"/>
              </a:xfrm>
              <a:custGeom>
                <a:avLst/>
                <a:gdLst>
                  <a:gd name="connsiteX0" fmla="*/ 781120 w 2255393"/>
                  <a:gd name="connsiteY0" fmla="*/ 535 h 900099"/>
                  <a:gd name="connsiteX1" fmla="*/ 1492041 w 2255393"/>
                  <a:gd name="connsiteY1" fmla="*/ 418680 h 900099"/>
                  <a:gd name="connsiteX2" fmla="*/ 1568766 w 2255393"/>
                  <a:gd name="connsiteY2" fmla="*/ 476062 h 900099"/>
                  <a:gd name="connsiteX3" fmla="*/ 1592925 w 2255393"/>
                  <a:gd name="connsiteY3" fmla="*/ 494130 h 900099"/>
                  <a:gd name="connsiteX4" fmla="*/ 1692245 w 2255393"/>
                  <a:gd name="connsiteY4" fmla="*/ 540272 h 900099"/>
                  <a:gd name="connsiteX5" fmla="*/ 1947200 w 2255393"/>
                  <a:gd name="connsiteY5" fmla="*/ 526350 h 900099"/>
                  <a:gd name="connsiteX6" fmla="*/ 1948724 w 2255393"/>
                  <a:gd name="connsiteY6" fmla="*/ 525726 h 900099"/>
                  <a:gd name="connsiteX7" fmla="*/ 2018169 w 2255393"/>
                  <a:gd name="connsiteY7" fmla="*/ 497290 h 900099"/>
                  <a:gd name="connsiteX8" fmla="*/ 2217014 w 2255393"/>
                  <a:gd name="connsiteY8" fmla="*/ 434377 h 900099"/>
                  <a:gd name="connsiteX9" fmla="*/ 2255393 w 2255393"/>
                  <a:gd name="connsiteY9" fmla="*/ 440190 h 900099"/>
                  <a:gd name="connsiteX10" fmla="*/ 2184020 w 2255393"/>
                  <a:gd name="connsiteY10" fmla="*/ 505058 h 900099"/>
                  <a:gd name="connsiteX11" fmla="*/ 2050841 w 2255393"/>
                  <a:gd name="connsiteY11" fmla="*/ 604647 h 900099"/>
                  <a:gd name="connsiteX12" fmla="*/ 2046707 w 2255393"/>
                  <a:gd name="connsiteY12" fmla="*/ 607159 h 900099"/>
                  <a:gd name="connsiteX13" fmla="*/ 1908205 w 2255393"/>
                  <a:gd name="connsiteY13" fmla="*/ 691301 h 900099"/>
                  <a:gd name="connsiteX14" fmla="*/ 1432248 w 2255393"/>
                  <a:gd name="connsiteY14" fmla="*/ 864952 h 900099"/>
                  <a:gd name="connsiteX15" fmla="*/ 1364615 w 2255393"/>
                  <a:gd name="connsiteY15" fmla="*/ 875274 h 900099"/>
                  <a:gd name="connsiteX16" fmla="*/ 1260478 w 2255393"/>
                  <a:gd name="connsiteY16" fmla="*/ 891167 h 900099"/>
                  <a:gd name="connsiteX17" fmla="*/ 1083598 w 2255393"/>
                  <a:gd name="connsiteY17" fmla="*/ 900099 h 900099"/>
                  <a:gd name="connsiteX18" fmla="*/ 906718 w 2255393"/>
                  <a:gd name="connsiteY18" fmla="*/ 891167 h 900099"/>
                  <a:gd name="connsiteX19" fmla="*/ 802581 w 2255393"/>
                  <a:gd name="connsiteY19" fmla="*/ 875274 h 900099"/>
                  <a:gd name="connsiteX20" fmla="*/ 734948 w 2255393"/>
                  <a:gd name="connsiteY20" fmla="*/ 864952 h 900099"/>
                  <a:gd name="connsiteX21" fmla="*/ 116355 w 2255393"/>
                  <a:gd name="connsiteY21" fmla="*/ 604647 h 900099"/>
                  <a:gd name="connsiteX22" fmla="*/ 0 w 2255393"/>
                  <a:gd name="connsiteY22" fmla="*/ 517639 h 900099"/>
                  <a:gd name="connsiteX23" fmla="*/ 90232 w 2255393"/>
                  <a:gd name="connsiteY23" fmla="*/ 453366 h 900099"/>
                  <a:gd name="connsiteX24" fmla="*/ 468722 w 2255393"/>
                  <a:gd name="connsiteY24" fmla="*/ 99514 h 900099"/>
                  <a:gd name="connsiteX25" fmla="*/ 483937 w 2255393"/>
                  <a:gd name="connsiteY25" fmla="*/ 89036 h 900099"/>
                  <a:gd name="connsiteX26" fmla="*/ 535891 w 2255393"/>
                  <a:gd name="connsiteY26" fmla="*/ 53258 h 900099"/>
                  <a:gd name="connsiteX27" fmla="*/ 693361 w 2255393"/>
                  <a:gd name="connsiteY27" fmla="*/ 3037 h 900099"/>
                  <a:gd name="connsiteX28" fmla="*/ 781120 w 2255393"/>
                  <a:gd name="connsiteY28" fmla="*/ 535 h 9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5393" h="900099">
                    <a:moveTo>
                      <a:pt x="781120" y="535"/>
                    </a:moveTo>
                    <a:cubicBezTo>
                      <a:pt x="1093427" y="13531"/>
                      <a:pt x="1303902" y="260612"/>
                      <a:pt x="1492041" y="418680"/>
                    </a:cubicBezTo>
                    <a:lnTo>
                      <a:pt x="1568766" y="476062"/>
                    </a:lnTo>
                    <a:lnTo>
                      <a:pt x="1592925" y="494130"/>
                    </a:lnTo>
                    <a:cubicBezTo>
                      <a:pt x="1626133" y="515043"/>
                      <a:pt x="1659080" y="531071"/>
                      <a:pt x="1692245" y="540272"/>
                    </a:cubicBezTo>
                    <a:cubicBezTo>
                      <a:pt x="1791739" y="567877"/>
                      <a:pt x="1873726" y="552788"/>
                      <a:pt x="1947200" y="526350"/>
                    </a:cubicBezTo>
                    <a:lnTo>
                      <a:pt x="1948724" y="525726"/>
                    </a:lnTo>
                    <a:lnTo>
                      <a:pt x="2018169" y="497290"/>
                    </a:lnTo>
                    <a:cubicBezTo>
                      <a:pt x="2086967" y="466770"/>
                      <a:pt x="2150250" y="435351"/>
                      <a:pt x="2217014" y="434377"/>
                    </a:cubicBezTo>
                    <a:lnTo>
                      <a:pt x="2255393" y="440190"/>
                    </a:lnTo>
                    <a:lnTo>
                      <a:pt x="2184020" y="505058"/>
                    </a:lnTo>
                    <a:cubicBezTo>
                      <a:pt x="2141300" y="540314"/>
                      <a:pt x="2096859" y="573559"/>
                      <a:pt x="2050841" y="604647"/>
                    </a:cubicBezTo>
                    <a:lnTo>
                      <a:pt x="2046707" y="607159"/>
                    </a:lnTo>
                    <a:lnTo>
                      <a:pt x="1908205" y="691301"/>
                    </a:lnTo>
                    <a:cubicBezTo>
                      <a:pt x="1761130" y="771197"/>
                      <a:pt x="1601173" y="830385"/>
                      <a:pt x="1432248" y="864952"/>
                    </a:cubicBezTo>
                    <a:lnTo>
                      <a:pt x="1364615" y="875274"/>
                    </a:lnTo>
                    <a:lnTo>
                      <a:pt x="1260478" y="891167"/>
                    </a:lnTo>
                    <a:cubicBezTo>
                      <a:pt x="1202321" y="897074"/>
                      <a:pt x="1143313" y="900099"/>
                      <a:pt x="1083598" y="900099"/>
                    </a:cubicBezTo>
                    <a:cubicBezTo>
                      <a:pt x="1023883" y="900099"/>
                      <a:pt x="964875" y="897074"/>
                      <a:pt x="906718" y="891167"/>
                    </a:cubicBezTo>
                    <a:lnTo>
                      <a:pt x="802581" y="875274"/>
                    </a:lnTo>
                    <a:lnTo>
                      <a:pt x="734948" y="864952"/>
                    </a:lnTo>
                    <a:cubicBezTo>
                      <a:pt x="509714" y="818863"/>
                      <a:pt x="300425" y="729003"/>
                      <a:pt x="116355" y="604647"/>
                    </a:cubicBezTo>
                    <a:lnTo>
                      <a:pt x="0" y="517639"/>
                    </a:lnTo>
                    <a:lnTo>
                      <a:pt x="90232" y="453366"/>
                    </a:lnTo>
                    <a:cubicBezTo>
                      <a:pt x="261222" y="319886"/>
                      <a:pt x="359902" y="186504"/>
                      <a:pt x="468722" y="99514"/>
                    </a:cubicBezTo>
                    <a:lnTo>
                      <a:pt x="483937" y="89036"/>
                    </a:lnTo>
                    <a:lnTo>
                      <a:pt x="535891" y="53258"/>
                    </a:lnTo>
                    <a:cubicBezTo>
                      <a:pt x="582361" y="26626"/>
                      <a:pt x="633092" y="8898"/>
                      <a:pt x="693361" y="3037"/>
                    </a:cubicBezTo>
                    <a:cubicBezTo>
                      <a:pt x="723495" y="107"/>
                      <a:pt x="752729" y="-647"/>
                      <a:pt x="781120" y="53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7" name="任意多边形 36"/>
              <p:cNvSpPr/>
              <p:nvPr/>
            </p:nvSpPr>
            <p:spPr>
              <a:xfrm>
                <a:off x="9666289" y="3815784"/>
                <a:ext cx="731790" cy="481112"/>
              </a:xfrm>
              <a:custGeom>
                <a:avLst/>
                <a:gdLst>
                  <a:gd name="connsiteX0" fmla="*/ 452434 w 731790"/>
                  <a:gd name="connsiteY0" fmla="*/ 1607 h 481112"/>
                  <a:gd name="connsiteX1" fmla="*/ 703451 w 731790"/>
                  <a:gd name="connsiteY1" fmla="*/ 39793 h 481112"/>
                  <a:gd name="connsiteX2" fmla="*/ 731790 w 731790"/>
                  <a:gd name="connsiteY2" fmla="*/ 52509 h 481112"/>
                  <a:gd name="connsiteX3" fmla="*/ 716575 w 731790"/>
                  <a:gd name="connsiteY3" fmla="*/ 62987 h 481112"/>
                  <a:gd name="connsiteX4" fmla="*/ 338085 w 731790"/>
                  <a:gd name="connsiteY4" fmla="*/ 416839 h 481112"/>
                  <a:gd name="connsiteX5" fmla="*/ 247853 w 731790"/>
                  <a:gd name="connsiteY5" fmla="*/ 481112 h 481112"/>
                  <a:gd name="connsiteX6" fmla="*/ 231029 w 731790"/>
                  <a:gd name="connsiteY6" fmla="*/ 468531 h 481112"/>
                  <a:gd name="connsiteX7" fmla="*/ 108177 w 731790"/>
                  <a:gd name="connsiteY7" fmla="*/ 356875 h 481112"/>
                  <a:gd name="connsiteX8" fmla="*/ 0 w 731790"/>
                  <a:gd name="connsiteY8" fmla="*/ 237851 h 481112"/>
                  <a:gd name="connsiteX9" fmla="*/ 52356 w 731790"/>
                  <a:gd name="connsiteY9" fmla="*/ 195010 h 481112"/>
                  <a:gd name="connsiteX10" fmla="*/ 452434 w 731790"/>
                  <a:gd name="connsiteY10" fmla="*/ 1607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790" h="481112">
                    <a:moveTo>
                      <a:pt x="452434" y="1607"/>
                    </a:moveTo>
                    <a:cubicBezTo>
                      <a:pt x="541957" y="-5207"/>
                      <a:pt x="625350" y="10062"/>
                      <a:pt x="703451" y="39793"/>
                    </a:cubicBezTo>
                    <a:lnTo>
                      <a:pt x="731790" y="52509"/>
                    </a:lnTo>
                    <a:lnTo>
                      <a:pt x="716575" y="62987"/>
                    </a:lnTo>
                    <a:cubicBezTo>
                      <a:pt x="607755" y="149977"/>
                      <a:pt x="509075" y="283359"/>
                      <a:pt x="338085" y="416839"/>
                    </a:cubicBezTo>
                    <a:lnTo>
                      <a:pt x="247853" y="481112"/>
                    </a:lnTo>
                    <a:lnTo>
                      <a:pt x="231029" y="468531"/>
                    </a:lnTo>
                    <a:cubicBezTo>
                      <a:pt x="188308" y="433275"/>
                      <a:pt x="147310" y="396009"/>
                      <a:pt x="108177" y="356875"/>
                    </a:cubicBezTo>
                    <a:lnTo>
                      <a:pt x="0" y="237851"/>
                    </a:lnTo>
                    <a:lnTo>
                      <a:pt x="52356" y="195010"/>
                    </a:lnTo>
                    <a:cubicBezTo>
                      <a:pt x="182928" y="90800"/>
                      <a:pt x="303229" y="12964"/>
                      <a:pt x="452434" y="160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6" name="任意多边形 35"/>
              <p:cNvSpPr/>
              <p:nvPr/>
            </p:nvSpPr>
            <p:spPr>
              <a:xfrm>
                <a:off x="11482908" y="4199004"/>
                <a:ext cx="379958" cy="135222"/>
              </a:xfrm>
              <a:custGeom>
                <a:avLst/>
                <a:gdLst>
                  <a:gd name="connsiteX0" fmla="*/ 172010 w 379958"/>
                  <a:gd name="connsiteY0" fmla="*/ 47 h 135222"/>
                  <a:gd name="connsiteX1" fmla="*/ 376168 w 379958"/>
                  <a:gd name="connsiteY1" fmla="*/ 102829 h 135222"/>
                  <a:gd name="connsiteX2" fmla="*/ 379958 w 379958"/>
                  <a:gd name="connsiteY2" fmla="*/ 105979 h 135222"/>
                  <a:gd name="connsiteX3" fmla="*/ 378434 w 379958"/>
                  <a:gd name="connsiteY3" fmla="*/ 106603 h 135222"/>
                  <a:gd name="connsiteX4" fmla="*/ 123479 w 379958"/>
                  <a:gd name="connsiteY4" fmla="*/ 120525 h 135222"/>
                  <a:gd name="connsiteX5" fmla="*/ 24159 w 379958"/>
                  <a:gd name="connsiteY5" fmla="*/ 74383 h 135222"/>
                  <a:gd name="connsiteX6" fmla="*/ 0 w 379958"/>
                  <a:gd name="connsiteY6" fmla="*/ 56315 h 135222"/>
                  <a:gd name="connsiteX7" fmla="*/ 45236 w 379958"/>
                  <a:gd name="connsiteY7" fmla="*/ 32803 h 135222"/>
                  <a:gd name="connsiteX8" fmla="*/ 172010 w 379958"/>
                  <a:gd name="connsiteY8" fmla="*/ 47 h 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958" h="135222">
                    <a:moveTo>
                      <a:pt x="172010" y="47"/>
                    </a:moveTo>
                    <a:cubicBezTo>
                      <a:pt x="249198" y="1905"/>
                      <a:pt x="311156" y="47855"/>
                      <a:pt x="376168" y="102829"/>
                    </a:cubicBezTo>
                    <a:lnTo>
                      <a:pt x="379958" y="105979"/>
                    </a:lnTo>
                    <a:lnTo>
                      <a:pt x="378434" y="106603"/>
                    </a:lnTo>
                    <a:cubicBezTo>
                      <a:pt x="304960" y="133041"/>
                      <a:pt x="222973" y="148130"/>
                      <a:pt x="123479" y="120525"/>
                    </a:cubicBezTo>
                    <a:cubicBezTo>
                      <a:pt x="90314" y="111324"/>
                      <a:pt x="57367" y="95296"/>
                      <a:pt x="24159" y="74383"/>
                    </a:cubicBezTo>
                    <a:lnTo>
                      <a:pt x="0" y="56315"/>
                    </a:lnTo>
                    <a:lnTo>
                      <a:pt x="45236" y="32803"/>
                    </a:lnTo>
                    <a:cubicBezTo>
                      <a:pt x="90190" y="12260"/>
                      <a:pt x="133416" y="-882"/>
                      <a:pt x="172010" y="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31" name="任意多边形 30"/>
            <p:cNvSpPr/>
            <p:nvPr/>
          </p:nvSpPr>
          <p:spPr>
            <a:xfrm>
              <a:off x="9267768" y="1219414"/>
              <a:ext cx="3459942" cy="3085569"/>
            </a:xfrm>
            <a:custGeom>
              <a:avLst/>
              <a:gdLst>
                <a:gd name="connsiteX0" fmla="*/ 1729971 w 3459942"/>
                <a:gd name="connsiteY0" fmla="*/ 0 h 3085569"/>
                <a:gd name="connsiteX1" fmla="*/ 3459942 w 3459942"/>
                <a:gd name="connsiteY1" fmla="*/ 1729971 h 3085569"/>
                <a:gd name="connsiteX2" fmla="*/ 2953245 w 3459942"/>
                <a:gd name="connsiteY2" fmla="*/ 2953245 h 3085569"/>
                <a:gd name="connsiteX3" fmla="*/ 2901766 w 3459942"/>
                <a:gd name="connsiteY3" fmla="*/ 3000033 h 3085569"/>
                <a:gd name="connsiteX4" fmla="*/ 2863387 w 3459942"/>
                <a:gd name="connsiteY4" fmla="*/ 2994220 h 3085569"/>
                <a:gd name="connsiteX5" fmla="*/ 2664542 w 3459942"/>
                <a:gd name="connsiteY5" fmla="*/ 3057133 h 3085569"/>
                <a:gd name="connsiteX6" fmla="*/ 2595097 w 3459942"/>
                <a:gd name="connsiteY6" fmla="*/ 3085569 h 3085569"/>
                <a:gd name="connsiteX7" fmla="*/ 2591307 w 3459942"/>
                <a:gd name="connsiteY7" fmla="*/ 3082419 h 3085569"/>
                <a:gd name="connsiteX8" fmla="*/ 2387149 w 3459942"/>
                <a:gd name="connsiteY8" fmla="*/ 2979637 h 3085569"/>
                <a:gd name="connsiteX9" fmla="*/ 2260375 w 3459942"/>
                <a:gd name="connsiteY9" fmla="*/ 3012393 h 3085569"/>
                <a:gd name="connsiteX10" fmla="*/ 2215139 w 3459942"/>
                <a:gd name="connsiteY10" fmla="*/ 3035905 h 3085569"/>
                <a:gd name="connsiteX11" fmla="*/ 2138414 w 3459942"/>
                <a:gd name="connsiteY11" fmla="*/ 2978523 h 3085569"/>
                <a:gd name="connsiteX12" fmla="*/ 1339734 w 3459942"/>
                <a:gd name="connsiteY12" fmla="*/ 2562880 h 3085569"/>
                <a:gd name="connsiteX13" fmla="*/ 1182264 w 3459942"/>
                <a:gd name="connsiteY13" fmla="*/ 2613101 h 3085569"/>
                <a:gd name="connsiteX14" fmla="*/ 1130310 w 3459942"/>
                <a:gd name="connsiteY14" fmla="*/ 2648879 h 3085569"/>
                <a:gd name="connsiteX15" fmla="*/ 1101971 w 3459942"/>
                <a:gd name="connsiteY15" fmla="*/ 2636163 h 3085569"/>
                <a:gd name="connsiteX16" fmla="*/ 850954 w 3459942"/>
                <a:gd name="connsiteY16" fmla="*/ 2597977 h 3085569"/>
                <a:gd name="connsiteX17" fmla="*/ 450876 w 3459942"/>
                <a:gd name="connsiteY17" fmla="*/ 2791380 h 3085569"/>
                <a:gd name="connsiteX18" fmla="*/ 398520 w 3459942"/>
                <a:gd name="connsiteY18" fmla="*/ 2834221 h 3085569"/>
                <a:gd name="connsiteX19" fmla="*/ 395041 w 3459942"/>
                <a:gd name="connsiteY19" fmla="*/ 2830393 h 3085569"/>
                <a:gd name="connsiteX20" fmla="*/ 0 w 3459942"/>
                <a:gd name="connsiteY20" fmla="*/ 1729971 h 3085569"/>
                <a:gd name="connsiteX21" fmla="*/ 1729971 w 3459942"/>
                <a:gd name="connsiteY21" fmla="*/ 0 h 308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9942" h="3085569">
                  <a:moveTo>
                    <a:pt x="1729971" y="0"/>
                  </a:moveTo>
                  <a:cubicBezTo>
                    <a:pt x="2685408" y="0"/>
                    <a:pt x="3459942" y="774534"/>
                    <a:pt x="3459942" y="1729971"/>
                  </a:cubicBezTo>
                  <a:cubicBezTo>
                    <a:pt x="3459942" y="2207690"/>
                    <a:pt x="3266309" y="2640182"/>
                    <a:pt x="2953245" y="2953245"/>
                  </a:cubicBezTo>
                  <a:lnTo>
                    <a:pt x="2901766" y="3000033"/>
                  </a:lnTo>
                  <a:lnTo>
                    <a:pt x="2863387" y="2994220"/>
                  </a:lnTo>
                  <a:cubicBezTo>
                    <a:pt x="2796623" y="2995194"/>
                    <a:pt x="2733340" y="3026613"/>
                    <a:pt x="2664542" y="3057133"/>
                  </a:cubicBezTo>
                  <a:lnTo>
                    <a:pt x="2595097" y="3085569"/>
                  </a:lnTo>
                  <a:lnTo>
                    <a:pt x="2591307" y="3082419"/>
                  </a:lnTo>
                  <a:cubicBezTo>
                    <a:pt x="2526295" y="3027445"/>
                    <a:pt x="2464337" y="2981495"/>
                    <a:pt x="2387149" y="2979637"/>
                  </a:cubicBezTo>
                  <a:cubicBezTo>
                    <a:pt x="2348555" y="2978708"/>
                    <a:pt x="2305329" y="2991850"/>
                    <a:pt x="2260375" y="3012393"/>
                  </a:cubicBezTo>
                  <a:lnTo>
                    <a:pt x="2215139" y="3035905"/>
                  </a:lnTo>
                  <a:lnTo>
                    <a:pt x="2138414" y="2978523"/>
                  </a:lnTo>
                  <a:cubicBezTo>
                    <a:pt x="1933171" y="2806085"/>
                    <a:pt x="1701347" y="2527714"/>
                    <a:pt x="1339734" y="2562880"/>
                  </a:cubicBezTo>
                  <a:cubicBezTo>
                    <a:pt x="1279465" y="2568741"/>
                    <a:pt x="1228734" y="2586469"/>
                    <a:pt x="1182264" y="2613101"/>
                  </a:cubicBezTo>
                  <a:lnTo>
                    <a:pt x="1130310" y="2648879"/>
                  </a:lnTo>
                  <a:lnTo>
                    <a:pt x="1101971" y="2636163"/>
                  </a:lnTo>
                  <a:cubicBezTo>
                    <a:pt x="1023870" y="2606432"/>
                    <a:pt x="940477" y="2591163"/>
                    <a:pt x="850954" y="2597977"/>
                  </a:cubicBezTo>
                  <a:cubicBezTo>
                    <a:pt x="701749" y="2609334"/>
                    <a:pt x="581448" y="2687170"/>
                    <a:pt x="450876" y="2791380"/>
                  </a:cubicBezTo>
                  <a:lnTo>
                    <a:pt x="398520" y="2834221"/>
                  </a:lnTo>
                  <a:lnTo>
                    <a:pt x="395041" y="2830393"/>
                  </a:lnTo>
                  <a:cubicBezTo>
                    <a:pt x="148251" y="2531353"/>
                    <a:pt x="0" y="2147975"/>
                    <a:pt x="0" y="1729971"/>
                  </a:cubicBezTo>
                  <a:cubicBezTo>
                    <a:pt x="0" y="774534"/>
                    <a:pt x="774534" y="0"/>
                    <a:pt x="1729971" y="0"/>
                  </a:cubicBez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8" name="矩形 17"/>
          <p:cNvSpPr/>
          <p:nvPr/>
        </p:nvSpPr>
        <p:spPr>
          <a:xfrm>
            <a:off x="3848100" y="1978481"/>
            <a:ext cx="4838700" cy="53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P</a:t>
            </a:r>
            <a:r>
              <a:rPr kumimoji="0" lang="en-US" altLang="zh-CN" sz="3600" b="1" i="0" u="none" strike="noStrike" kern="1200" cap="none" spc="2500"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rPr>
              <a:t>ART 0</a:t>
            </a: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2</a:t>
            </a:r>
            <a:endParaRPr kumimoji="0" lang="zh-CN" altLang="en-US"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3545332" y="4147244"/>
            <a:ext cx="5743232" cy="1539268"/>
          </a:xfrm>
          <a:prstGeom prst="rect">
            <a:avLst/>
          </a:prstGeom>
          <a:noFill/>
        </p:spPr>
        <p:txBody>
          <a:bodyPr wrap="square" rtlCol="0">
            <a:spAutoFit/>
          </a:bodyPr>
          <a:lstStyle/>
          <a:p>
            <a:pPr algn="ctr">
              <a:lnSpc>
                <a:spcPct val="107000"/>
              </a:lnSpc>
              <a:spcAft>
                <a:spcPts val="800"/>
              </a:spcAft>
            </a:pPr>
            <a:r>
              <a:rPr lang="en-GB" sz="2400" b="1" kern="100" dirty="0">
                <a:effectLst/>
                <a:latin typeface="Arial" panose="020B0604020202020204" pitchFamily="34" charset="0"/>
                <a:ea typeface="Calibri" panose="020F0502020204030204" pitchFamily="34" charset="0"/>
                <a:cs typeface="Arial" panose="020B0604020202020204" pitchFamily="34" charset="0"/>
              </a:rPr>
              <a:t>Model-view-controller (MVC) &amp; Model-template-view (MTV) Architecture</a:t>
            </a:r>
            <a:endParaRPr lang="en-GB" sz="2400" b="1" kern="1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15" name="组合 14"/>
          <p:cNvGrpSpPr/>
          <p:nvPr/>
        </p:nvGrpSpPr>
        <p:grpSpPr>
          <a:xfrm>
            <a:off x="1265499" y="-1702443"/>
            <a:ext cx="9661002" cy="9661002"/>
            <a:chOff x="1265499" y="-1702443"/>
            <a:chExt cx="9661002" cy="9661002"/>
          </a:xfrm>
        </p:grpSpPr>
        <p:sp>
          <p:nvSpPr>
            <p:cNvPr id="16" name="椭圆 15"/>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椭圆 16"/>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42992" y="220315"/>
            <a:ext cx="5757408" cy="954107"/>
            <a:chOff x="5264375" y="652576"/>
            <a:chExt cx="5757408" cy="954107"/>
          </a:xfrm>
        </p:grpSpPr>
        <p:sp>
          <p:nvSpPr>
            <p:cNvPr id="28" name="椭圆 27"/>
            <p:cNvSpPr/>
            <p:nvPr>
              <p:custDataLst>
                <p:tags r:id="rId1"/>
              </p:custDataLst>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30" name="文本框 29"/>
            <p:cNvSpPr txBox="1"/>
            <p:nvPr>
              <p:custDataLst>
                <p:tags r:id="rId2"/>
              </p:custDataLst>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2</a:t>
              </a:r>
              <a:endParaRPr lang="en-US" altLang="zh-CN" sz="3200" b="1" dirty="0">
                <a:solidFill>
                  <a:srgbClr val="222A35"/>
                </a:solidFill>
                <a:latin typeface="Arial" panose="020B0604020202020204"/>
                <a:ea typeface="微软雅黑" panose="020B0503020204020204" pitchFamily="34" charset="-122"/>
                <a:sym typeface="Arial" panose="020B0604020202020204"/>
              </a:endParaRPr>
            </a:p>
          </p:txBody>
        </p:sp>
        <p:sp>
          <p:nvSpPr>
            <p:cNvPr id="31" name="文本框 30"/>
            <p:cNvSpPr txBox="1"/>
            <p:nvPr>
              <p:custDataLst>
                <p:tags r:id="rId3"/>
              </p:custDataLst>
            </p:nvPr>
          </p:nvSpPr>
          <p:spPr>
            <a:xfrm>
              <a:off x="5942958" y="652576"/>
              <a:ext cx="507882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zh-CN"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The Model-view-controller (MVC) architecture</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sp>
        <p:nvSpPr>
          <p:cNvPr id="34" name="矩形 33"/>
          <p:cNvSpPr>
            <a:spLocks noGrp="1" noRot="1" noMove="1" noResize="1" noEditPoints="1" noAdjustHandles="1" noChangeArrowheads="1" noChangeShapeType="1"/>
          </p:cNvSpPr>
          <p:nvPr>
            <p:custDataLst>
              <p:tags r:id="rId4"/>
            </p:custDataLst>
          </p:nvPr>
        </p:nvSpPr>
        <p:spPr>
          <a:xfrm>
            <a:off x="6448097" y="0"/>
            <a:ext cx="5743903"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5" name="文本框 12"/>
          <p:cNvSpPr txBox="1"/>
          <p:nvPr>
            <p:custDataLst>
              <p:tags r:id="rId5"/>
            </p:custDataLst>
          </p:nvPr>
        </p:nvSpPr>
        <p:spPr>
          <a:xfrm>
            <a:off x="1121575" y="4142361"/>
            <a:ext cx="4251094" cy="5384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GB" sz="1400" b="1" kern="100" dirty="0">
                <a:effectLst/>
                <a:latin typeface="微软雅黑" panose="020B0503020204020204" pitchFamily="34" charset="-122"/>
                <a:ea typeface="微软雅黑" panose="020B0503020204020204" pitchFamily="34" charset="-122"/>
                <a:cs typeface="Times New Roman" panose="02020603050405020304" pitchFamily="18" charset="0"/>
              </a:rPr>
              <a:t>The Model-view-controller (MVC) architecture</a:t>
            </a:r>
            <a:endParaRPr lang="en-GB"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文本框 35"/>
          <p:cNvSpPr txBox="1"/>
          <p:nvPr>
            <p:custDataLst>
              <p:tags r:id="rId6"/>
            </p:custDataLst>
          </p:nvPr>
        </p:nvSpPr>
        <p:spPr>
          <a:xfrm>
            <a:off x="1121575" y="4667894"/>
            <a:ext cx="4622330" cy="889154"/>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MVC, or Model-View-Controller is a software architectural pattern in which an application is divided into three main logical components:</a:t>
            </a: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37" name="文本框 23"/>
          <p:cNvSpPr txBox="1"/>
          <p:nvPr>
            <p:custDataLst>
              <p:tags r:id="rId7"/>
            </p:custDataLst>
          </p:nvPr>
        </p:nvSpPr>
        <p:spPr>
          <a:xfrm>
            <a:off x="1377388" y="5557048"/>
            <a:ext cx="2055352" cy="889154"/>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   Model</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   View</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   Controller</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38" name="文本框 23"/>
          <p:cNvSpPr txBox="1"/>
          <p:nvPr>
            <p:custDataLst>
              <p:tags r:id="rId8"/>
            </p:custDataLst>
          </p:nvPr>
        </p:nvSpPr>
        <p:spPr>
          <a:xfrm>
            <a:off x="1091891" y="1589061"/>
            <a:ext cx="4681697" cy="612155"/>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Flask is a microframework, and so by default does not contain built-in support for any architectural pattern.</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pic>
        <p:nvPicPr>
          <p:cNvPr id="39" name="Picture 6" descr="A diagram of a monkey&#10;&#10;Description automatically generated"/>
          <p:cNvPicPr>
            <a:picLocks noChangeAspect="1"/>
          </p:cNvPicPr>
          <p:nvPr>
            <p:custDataLst>
              <p:tags r:id="rId9"/>
            </p:custDataLst>
          </p:nvPr>
        </p:nvPicPr>
        <p:blipFill>
          <a:blip r:embed="rId10"/>
          <a:stretch>
            <a:fillRect/>
          </a:stretch>
        </p:blipFill>
        <p:spPr>
          <a:xfrm>
            <a:off x="6686143" y="2269888"/>
            <a:ext cx="5282943" cy="3744946"/>
          </a:xfrm>
          <a:prstGeom prst="rect">
            <a:avLst/>
          </a:prstGeom>
        </p:spPr>
      </p:pic>
      <p:sp>
        <p:nvSpPr>
          <p:cNvPr id="40" name="文本框 23"/>
          <p:cNvSpPr txBox="1"/>
          <p:nvPr>
            <p:custDataLst>
              <p:tags r:id="rId11"/>
            </p:custDataLst>
          </p:nvPr>
        </p:nvSpPr>
        <p:spPr>
          <a:xfrm>
            <a:off x="7067311" y="658294"/>
            <a:ext cx="4681697" cy="1443152"/>
          </a:xfrm>
          <a:prstGeom prst="rect">
            <a:avLst/>
          </a:prstGeom>
          <a:noFill/>
        </p:spPr>
        <p:txBody>
          <a:bodyPr wrap="square" rtlCol="0">
            <a:spAutoFit/>
          </a:bodyPr>
          <a:lstStyle/>
          <a:p>
            <a:pPr>
              <a:lnSpc>
                <a:spcPct val="150000"/>
              </a:lnSpc>
            </a:pPr>
            <a:r>
              <a:rPr lang="en-GB" altLang="zh-CN" sz="1200" dirty="0">
                <a:solidFill>
                  <a:schemeClr val="bg1"/>
                </a:solidFill>
                <a:latin typeface="Arial" panose="020B0604020202020204"/>
                <a:ea typeface="微软雅黑" panose="020B0503020204020204" pitchFamily="34" charset="-122"/>
                <a:sym typeface="Arial" panose="020B0604020202020204"/>
              </a:rPr>
              <a:t>Each of these components is designed to manage a specific development aspect of an application. MVC separates the business/domain logic i.e., the algorithm that defines the way a database and the end-user application exchange data between each other, and presentation layer. </a:t>
            </a:r>
            <a:endParaRPr lang="zh-CN" altLang="en-US" sz="1200" dirty="0">
              <a:solidFill>
                <a:schemeClr val="bg1"/>
              </a:solidFill>
              <a:latin typeface="Arial" panose="020B0604020202020204"/>
              <a:ea typeface="微软雅黑" panose="020B0503020204020204" pitchFamily="34" charset="-122"/>
              <a:sym typeface="Arial" panose="020B0604020202020204"/>
            </a:endParaRPr>
          </a:p>
        </p:txBody>
      </p:sp>
      <p:sp>
        <p:nvSpPr>
          <p:cNvPr id="41" name="文本框 12"/>
          <p:cNvSpPr txBox="1"/>
          <p:nvPr>
            <p:custDataLst>
              <p:tags r:id="rId12"/>
            </p:custDataLst>
          </p:nvPr>
        </p:nvSpPr>
        <p:spPr>
          <a:xfrm>
            <a:off x="1091890" y="1312979"/>
            <a:ext cx="4251094" cy="3079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GB" sz="1400" b="1" kern="100" dirty="0">
                <a:effectLst/>
                <a:latin typeface="微软雅黑" panose="020B0503020204020204" pitchFamily="34" charset="-122"/>
                <a:ea typeface="微软雅黑" panose="020B0503020204020204" pitchFamily="34" charset="-122"/>
                <a:cs typeface="Times New Roman" panose="02020603050405020304" pitchFamily="18" charset="0"/>
              </a:rPr>
              <a:t>Microframeworks</a:t>
            </a:r>
            <a:endParaRPr lang="en-GB"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文本框 23"/>
          <p:cNvSpPr txBox="1"/>
          <p:nvPr>
            <p:custDataLst>
              <p:tags r:id="rId13"/>
            </p:custDataLst>
          </p:nvPr>
        </p:nvSpPr>
        <p:spPr>
          <a:xfrm>
            <a:off x="1091890" y="2201216"/>
            <a:ext cx="4681697" cy="1720151"/>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A microframework is a type of web framework designed with simplicity and flexibility in mind and provides only the most basic tools and components required for developing web applications. However, Flask does have extension support, allowing developers to choose their own tools and libraries that can implement various application features. </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ISPRING_PRESENTATION_TITLE" val="dd"/>
  <p:tag name="COMMONDATA" val="eyJoZGlkIjoiYzExMzc2Mjk1Y2IyZGQzNDUzMzczNjVlZmFlNjQxMzE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6565</Words>
  <Application>WPS 演示</Application>
  <PresentationFormat>宽屏</PresentationFormat>
  <Paragraphs>268</Paragraphs>
  <Slides>25</Slides>
  <Notes>25</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25</vt:i4>
      </vt:variant>
    </vt:vector>
  </HeadingPairs>
  <TitlesOfParts>
    <vt:vector size="43" baseType="lpstr">
      <vt:lpstr>Arial</vt:lpstr>
      <vt:lpstr>宋体</vt:lpstr>
      <vt:lpstr>Wingdings</vt:lpstr>
      <vt:lpstr>微软雅黑</vt:lpstr>
      <vt:lpstr>等线</vt:lpstr>
      <vt:lpstr>Arial</vt:lpstr>
      <vt:lpstr>字魂59号-创粗黑</vt:lpstr>
      <vt:lpstr>黑体</vt:lpstr>
      <vt:lpstr>Calibri</vt:lpstr>
      <vt:lpstr>Times New Roman</vt:lpstr>
      <vt:lpstr>Arial Unicode MS</vt:lpstr>
      <vt:lpstr>等线 Light</vt:lpstr>
      <vt:lpstr>Arial Unicode MS</vt:lpstr>
      <vt:lpstr>Söhne</vt:lpstr>
      <vt:lpstr>Segoe Print</vt:lpstr>
      <vt:lpstr>第一PPT，www.1ppt.com</vt:lpstr>
      <vt:lpstr>第一PPT，www.1ppt.com </vt:lpstr>
      <vt:lpstr>自定义设计方案</vt:lpstr>
      <vt:lpstr>PowerPoint 演示文稿</vt:lpstr>
      <vt:lpstr>PowerPoint 演示文稿</vt:lpstr>
      <vt:lpstr>PowerPoint 演示文稿</vt:lpstr>
      <vt:lpstr>PowerPoint 演示文稿</vt:lpstr>
      <vt:lpstr>The flexibility of Flask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夜霄爱夜宵</cp:lastModifiedBy>
  <cp:revision>46</cp:revision>
  <dcterms:created xsi:type="dcterms:W3CDTF">2019-11-06T07:10:00Z</dcterms:created>
  <dcterms:modified xsi:type="dcterms:W3CDTF">2023-10-29T17:44:01Z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280D507ED4794BD2B64C6EA614CAF763_13</vt:lpwstr>
  </property>
  <property fmtid="{D5CDD505-2E9C-101B-9397-08002B2CF9AE}" pid="3" name="KSOProductBuildVer">
    <vt:lpwstr>2052-12.1.0.15374</vt:lpwstr>
  </property>
</Properties>
</file>