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embeddedFontLst>
    <p:embeddedFont>
      <p:font typeface="Libre Franklin"/>
      <p:regular r:id="rId10"/>
      <p:bold r:id="rId11"/>
      <p:italic r:id="rId12"/>
      <p:boldItalic r:id="rId13"/>
    </p:embeddedFont>
    <p:embeddedFont>
      <p:font typeface="Book Antiqua"/>
      <p:regular r:id="rId14"/>
      <p:bold r:id="rId15"/>
      <p:italic r:id="rId16"/>
      <p:boldItalic r:id="rId17"/>
    </p:embeddedFont>
    <p:embeddedFont>
      <p:font typeface="Tajawal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bold.fntdata"/><Relationship Id="rId10" Type="http://schemas.openxmlformats.org/officeDocument/2006/relationships/font" Target="fonts/LibreFranklin-regular.fntdata"/><Relationship Id="rId13" Type="http://schemas.openxmlformats.org/officeDocument/2006/relationships/font" Target="fonts/LibreFranklin-boldItalic.fntdata"/><Relationship Id="rId12" Type="http://schemas.openxmlformats.org/officeDocument/2006/relationships/font" Target="fonts/LibreFranklin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ookAntiqua-bold.fntdata"/><Relationship Id="rId14" Type="http://schemas.openxmlformats.org/officeDocument/2006/relationships/font" Target="fonts/BookAntiqua-regular.fntdata"/><Relationship Id="rId17" Type="http://schemas.openxmlformats.org/officeDocument/2006/relationships/font" Target="fonts/BookAntiqua-boldItalic.fntdata"/><Relationship Id="rId16" Type="http://schemas.openxmlformats.org/officeDocument/2006/relationships/font" Target="fonts/BookAntiqu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ajawal-bold.fntdata"/><Relationship Id="rId6" Type="http://schemas.openxmlformats.org/officeDocument/2006/relationships/slide" Target="slides/slide1.xml"/><Relationship Id="rId18" Type="http://schemas.openxmlformats.org/officeDocument/2006/relationships/font" Target="fonts/Tajawa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b83152a3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ajawal"/>
                <a:ea typeface="Tajawal"/>
                <a:cs typeface="Tajawal"/>
                <a:sym typeface="Tajawal"/>
              </a:rPr>
              <a:t>It’s useful for the physicians to know because we would be able to read the samples immediately by automating the sputum sample process, instead of asking the patient to return in a couple of days.  This automated process could also bypass the chest x-ray.</a:t>
            </a:r>
            <a:endParaRPr sz="14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3" name="Google Shape;83;g29b83152a38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ajawal"/>
                <a:ea typeface="Tajawal"/>
                <a:cs typeface="Tajawal"/>
                <a:sym typeface="Tajawal"/>
              </a:rPr>
              <a:t>It’s useful for the physicians to know because we would be able to read the samples immediately by automating the sputum sample process, instead of asking the patient to return in a couple of days.  This automated process could also bypass the chest x-ray.</a:t>
            </a:r>
            <a:endParaRPr sz="14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74638"/>
            <a:ext cx="8229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–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–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»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57200" y="274638"/>
            <a:ext cx="8229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74638"/>
            <a:ext cx="8229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»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»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»"/>
              <a:defRPr sz="2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–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»"/>
              <a:defRPr sz="2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4638"/>
            <a:ext cx="8229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337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53275" y="2626088"/>
            <a:ext cx="5177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2F3373"/>
                </a:solidFill>
                <a:highlight>
                  <a:srgbClr val="FFFFFF"/>
                </a:highlight>
                <a:latin typeface="Tajawal"/>
                <a:ea typeface="Tajawal"/>
                <a:cs typeface="Tajawal"/>
                <a:sym typeface="Tajawal"/>
              </a:rPr>
              <a:t>Mobile TB Care  </a:t>
            </a:r>
            <a:endParaRPr sz="6000">
              <a:solidFill>
                <a:srgbClr val="2F3373"/>
              </a:solidFill>
              <a:highlight>
                <a:srgbClr val="FFFFFF"/>
              </a:highlight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1533200" y="3771413"/>
            <a:ext cx="6560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F3373"/>
                </a:solidFill>
                <a:highlight>
                  <a:schemeClr val="lt1"/>
                </a:highlight>
                <a:latin typeface="Tajawal"/>
                <a:ea typeface="Tajawal"/>
                <a:cs typeface="Tajawal"/>
                <a:sym typeface="Tajawal"/>
              </a:rPr>
              <a:t>Meriem Cherif, Dream Lopez, Meilin Yen,</a:t>
            </a:r>
            <a:endParaRPr>
              <a:solidFill>
                <a:srgbClr val="2F3373"/>
              </a:solidFill>
              <a:highlight>
                <a:schemeClr val="lt1"/>
              </a:highlight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F3373"/>
                </a:solidFill>
                <a:highlight>
                  <a:schemeClr val="lt1"/>
                </a:highlight>
                <a:latin typeface="Tajawal"/>
                <a:ea typeface="Tajawal"/>
                <a:cs typeface="Tajawal"/>
                <a:sym typeface="Tajawal"/>
              </a:rPr>
              <a:t> Akshar Bhagat, Coco Sheng </a:t>
            </a:r>
            <a:endParaRPr>
              <a:solidFill>
                <a:srgbClr val="2F3373"/>
              </a:solidFill>
              <a:highlight>
                <a:schemeClr val="lt1"/>
              </a:highlight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28600" y="2285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Prediction problem</a:t>
            </a:r>
            <a:endParaRPr sz="28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087525" y="193050"/>
            <a:ext cx="4921200" cy="6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ajawal"/>
              <a:buChar char="•"/>
            </a:pPr>
            <a:r>
              <a:rPr b="1" lang="en-US" sz="25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What is the decision?</a:t>
            </a:r>
            <a:endParaRPr b="1" sz="25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24130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ajawal"/>
              <a:buChar char="–"/>
            </a:pP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The decision </a:t>
            </a:r>
            <a:r>
              <a:rPr i="1"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T </a:t>
            </a: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that the algorithm improves is whether to initiate Active Tuberculosis (TB) </a:t>
            </a: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treatment, by using smear image data to detect TB in a patient’s sputum</a:t>
            </a:r>
            <a:endParaRPr sz="17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24130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ajawal"/>
              <a:buChar char="–"/>
            </a:pP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The decision maker is the physician, who will decide whether to treat the patient given sputum analysis and algorithm results </a:t>
            </a:r>
            <a:endParaRPr sz="17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24130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ajawal"/>
              <a:buChar char="–"/>
            </a:pP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The final decision is made once the physician runs the algorithm </a:t>
            </a: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and analyzes its conclusion</a:t>
            </a:r>
            <a:endParaRPr sz="25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4925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ajawal"/>
              <a:buChar char="•"/>
            </a:pPr>
            <a:r>
              <a:rPr b="1" lang="en-US" sz="25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What are we predicting? </a:t>
            </a:r>
            <a:endParaRPr b="1" sz="25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24130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ajawal"/>
              <a:buChar char="–"/>
            </a:pP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Based on the smear images, we can calculate probabilities that the patient has Active TB in their sputum</a:t>
            </a:r>
            <a:endParaRPr sz="17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24130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ajawal"/>
              <a:buChar char="–"/>
            </a:pP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This prediction benefits the physician since the sputum analysis process is automated, allowing them to </a:t>
            </a: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bypass</a:t>
            </a: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 chest x-rays and expand TB screening </a:t>
            </a: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access</a:t>
            </a: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 by keeping services mobile</a:t>
            </a:r>
            <a:endParaRPr sz="17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2554420" y="951650"/>
            <a:ext cx="1019700" cy="9426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Smear Image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2554420" y="2487478"/>
            <a:ext cx="1019700" cy="9426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TB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554420" y="4023306"/>
            <a:ext cx="1019700" cy="9426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3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Health$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619650" y="2212273"/>
            <a:ext cx="1019700" cy="942600"/>
          </a:xfrm>
          <a:prstGeom prst="ellipse">
            <a:avLst/>
          </a:prstGeom>
          <a:solidFill>
            <a:srgbClr val="A0B9D9"/>
          </a:solidFill>
          <a:ln cap="flat" cmpd="sng" w="25400">
            <a:solidFill>
              <a:srgbClr val="A0B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Start RX</a:t>
            </a:r>
            <a:endParaRPr b="1" baseline="-25000" i="1" sz="16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97" name="Google Shape;97;p14"/>
          <p:cNvCxnSpPr>
            <a:stCxn id="93" idx="4"/>
            <a:endCxn id="94" idx="0"/>
          </p:cNvCxnSpPr>
          <p:nvPr/>
        </p:nvCxnSpPr>
        <p:spPr>
          <a:xfrm>
            <a:off x="3064270" y="1894250"/>
            <a:ext cx="0" cy="593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" name="Google Shape;98;p14"/>
          <p:cNvCxnSpPr>
            <a:stCxn id="96" idx="6"/>
            <a:endCxn id="94" idx="2"/>
          </p:cNvCxnSpPr>
          <p:nvPr/>
        </p:nvCxnSpPr>
        <p:spPr>
          <a:xfrm>
            <a:off x="1639350" y="2683573"/>
            <a:ext cx="915000" cy="275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" name="Google Shape;99;p14"/>
          <p:cNvCxnSpPr>
            <a:stCxn id="94" idx="4"/>
            <a:endCxn id="95" idx="0"/>
          </p:cNvCxnSpPr>
          <p:nvPr/>
        </p:nvCxnSpPr>
        <p:spPr>
          <a:xfrm>
            <a:off x="3064270" y="3430078"/>
            <a:ext cx="0" cy="593100"/>
          </a:xfrm>
          <a:prstGeom prst="straightConnector1">
            <a:avLst/>
          </a:prstGeom>
          <a:noFill/>
          <a:ln cap="flat" cmpd="sng" w="28575">
            <a:solidFill>
              <a:srgbClr val="A0B9D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" name="Google Shape;100;p14"/>
          <p:cNvCxnSpPr>
            <a:endCxn id="95" idx="1"/>
          </p:cNvCxnSpPr>
          <p:nvPr/>
        </p:nvCxnSpPr>
        <p:spPr>
          <a:xfrm>
            <a:off x="1490251" y="3020147"/>
            <a:ext cx="1213500" cy="1141200"/>
          </a:xfrm>
          <a:prstGeom prst="straightConnector1">
            <a:avLst/>
          </a:prstGeom>
          <a:noFill/>
          <a:ln cap="flat" cmpd="sng" w="28575">
            <a:solidFill>
              <a:srgbClr val="A0B9D9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FOOD TRUCK: K-Nam Style 11.7.19 · The Glasser/Schoenbaum Human Services  Center" id="101" name="Google Shape;101;p14"/>
          <p:cNvPicPr preferRelativeResize="0"/>
          <p:nvPr/>
        </p:nvPicPr>
        <p:blipFill>
          <a:blip r:embed="rId3">
            <a:alphaModFix amt="84000"/>
          </a:blip>
          <a:stretch>
            <a:fillRect/>
          </a:stretch>
        </p:blipFill>
        <p:spPr>
          <a:xfrm>
            <a:off x="-1000492" y="5241426"/>
            <a:ext cx="4574592" cy="119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cope clipart. Free download transparent .PNG | Creazilla"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440550" y="5075876"/>
            <a:ext cx="1005576" cy="136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4"/>
          <p:cNvCxnSpPr/>
          <p:nvPr/>
        </p:nvCxnSpPr>
        <p:spPr>
          <a:xfrm rot="10800000">
            <a:off x="2511725" y="5840876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A0B9D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3005851" y="2693466"/>
            <a:ext cx="1084800" cy="10869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Y*</a:t>
            </a:r>
            <a:endParaRPr/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228600" y="2285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Prediction pitfalls</a:t>
            </a:r>
            <a:endParaRPr sz="28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225175" y="296100"/>
            <a:ext cx="4596300" cy="6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ajawal"/>
              <a:buChar char="•"/>
            </a:pPr>
            <a:r>
              <a:rPr b="1" lang="en-US" sz="25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Do we have exactly the variable we want? </a:t>
            </a:r>
            <a:endParaRPr b="1" sz="25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241300" lvl="1" marL="74295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ajawal"/>
              <a:buChar char="–"/>
            </a:pP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Yes, the </a:t>
            </a: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measured Y is the visual identification of Active TB or other indications of TB on the smear images, which is a direct proxy for our true goal of identifying TB (Y*).</a:t>
            </a:r>
            <a:endParaRPr sz="17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4925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ajawal"/>
              <a:buChar char="•"/>
            </a:pPr>
            <a:r>
              <a:rPr b="1" lang="en-US" sz="25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Is there a causal link between the decision and the variable?</a:t>
            </a:r>
            <a:endParaRPr b="1" sz="25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24130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ajawal"/>
              <a:buChar char="–"/>
            </a:pP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No, there exists no causal link between the decision and the variable, rendering the algorithm a pure prediction problem </a:t>
            </a:r>
            <a:endParaRPr sz="17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24130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ajawal"/>
              <a:buChar char="–"/>
            </a:pP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The algorithm utilizes the input variables X0 to directly predict the likelihood of a patient having TB, without modifying the underlying conditions that determine the presence or absence of TB in that patient.</a:t>
            </a:r>
            <a:endParaRPr sz="17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2478652" y="1372775"/>
            <a:ext cx="1084800" cy="10869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2478652" y="3143352"/>
            <a:ext cx="1084800" cy="10869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Y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2478652" y="4913929"/>
            <a:ext cx="1084800" cy="10869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π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20525" y="2826083"/>
            <a:ext cx="1084800" cy="1086900"/>
          </a:xfrm>
          <a:prstGeom prst="ellipse">
            <a:avLst/>
          </a:prstGeom>
          <a:solidFill>
            <a:srgbClr val="A0B9D9"/>
          </a:solidFill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5" name="Google Shape;115;p15"/>
          <p:cNvCxnSpPr>
            <a:stCxn id="111" idx="4"/>
            <a:endCxn id="112" idx="0"/>
          </p:cNvCxnSpPr>
          <p:nvPr/>
        </p:nvCxnSpPr>
        <p:spPr>
          <a:xfrm>
            <a:off x="3021052" y="2459675"/>
            <a:ext cx="0" cy="6837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5"/>
          <p:cNvCxnSpPr>
            <a:stCxn id="114" idx="6"/>
            <a:endCxn id="112" idx="2"/>
          </p:cNvCxnSpPr>
          <p:nvPr/>
        </p:nvCxnSpPr>
        <p:spPr>
          <a:xfrm>
            <a:off x="1505325" y="3369533"/>
            <a:ext cx="973200" cy="3174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5"/>
          <p:cNvCxnSpPr>
            <a:stCxn id="112" idx="4"/>
            <a:endCxn id="113" idx="0"/>
          </p:cNvCxnSpPr>
          <p:nvPr/>
        </p:nvCxnSpPr>
        <p:spPr>
          <a:xfrm>
            <a:off x="3021052" y="4230252"/>
            <a:ext cx="0" cy="6837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A0B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5"/>
          <p:cNvCxnSpPr>
            <a:endCxn id="113" idx="1"/>
          </p:cNvCxnSpPr>
          <p:nvPr/>
        </p:nvCxnSpPr>
        <p:spPr>
          <a:xfrm>
            <a:off x="1346617" y="3757602"/>
            <a:ext cx="1290900" cy="13155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A0B9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59425" y="2285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Summary</a:t>
            </a:r>
            <a:endParaRPr sz="28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402550" y="788225"/>
            <a:ext cx="8322300" cy="58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B9D9"/>
              </a:buClr>
              <a:buSzPts val="2300"/>
              <a:buFont typeface="Tajawal"/>
              <a:buChar char="•"/>
            </a:pPr>
            <a:r>
              <a:rPr b="1" lang="en-US" sz="2300">
                <a:solidFill>
                  <a:srgbClr val="A0B9D9"/>
                </a:solidFill>
                <a:latin typeface="Tajawal"/>
                <a:ea typeface="Tajawal"/>
                <a:cs typeface="Tajawal"/>
                <a:sym typeface="Tajawal"/>
              </a:rPr>
              <a:t>Our high-level goal is to help the physician detect active TB in a patient, in order to provide them life-saving </a:t>
            </a:r>
            <a:r>
              <a:rPr b="1" lang="en-US" sz="2300">
                <a:solidFill>
                  <a:srgbClr val="A0B9D9"/>
                </a:solidFill>
                <a:latin typeface="Tajawal"/>
                <a:ea typeface="Tajawal"/>
                <a:cs typeface="Tajawal"/>
                <a:sym typeface="Tajawal"/>
              </a:rPr>
              <a:t>treatment immediately</a:t>
            </a:r>
            <a:endParaRPr sz="23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3655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jawal"/>
              <a:buChar char="•"/>
            </a:pPr>
            <a:r>
              <a:rPr b="1" lang="en-US" sz="23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Our dataset </a:t>
            </a:r>
            <a:r>
              <a:rPr b="1" lang="en-US" sz="23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includes key limitations:</a:t>
            </a:r>
            <a:endParaRPr b="1" sz="15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241300" lvl="1" marL="74295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ajawal"/>
              <a:buChar char="–"/>
            </a:pP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Of ~75,000 images in the Nightingale Open Science dataset, only 5.2% of them show </a:t>
            </a: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positive</a:t>
            </a: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 TB smears. This can lead to a </a:t>
            </a: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high accuracy algorithm by predicting negative for every sample</a:t>
            </a:r>
            <a:endParaRPr sz="17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241300" lvl="1" marL="74295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ajawal"/>
              <a:buChar char="–"/>
            </a:pP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The images come from </a:t>
            </a: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smears taken in Asia; this regional </a:t>
            </a: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uniformity could introduce confounding variables in the algorithm</a:t>
            </a: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 </a:t>
            </a:r>
            <a:endParaRPr sz="17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3655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ajawal"/>
              <a:buChar char="•"/>
            </a:pPr>
            <a:r>
              <a:rPr b="1" lang="en-US" sz="23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These limitations have implications for how we would deploy our algorithm </a:t>
            </a:r>
            <a:endParaRPr b="1" sz="23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241300" lvl="1" marL="74295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ajawal"/>
              <a:buChar char="–"/>
            </a:pP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In terms of how we adjust our algorithm, we might have to use other metrics of measuring algorithm performance such as precision and/or recall, as maximizing accuracy might not be the right course of action.</a:t>
            </a:r>
            <a:endParaRPr sz="17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241300" lvl="1" marL="74295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ajawal"/>
              <a:buChar char="–"/>
            </a:pP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To enhance generalizability of the algorithm, we </a:t>
            </a: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would</a:t>
            </a:r>
            <a:r>
              <a:rPr lang="en-US" sz="17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 also diversify the dataset by incorporating images from different geographical regions. </a:t>
            </a:r>
            <a:endParaRPr sz="17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