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>
        <p:scale>
          <a:sx n="110" d="100"/>
          <a:sy n="110" d="100"/>
        </p:scale>
        <p:origin x="80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AD94-438C-48E6-9501-C79D93E97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463F61-0082-4D96-B68B-B38F8F33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87EFA-F27E-4CDA-A526-D248402B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C0A9B-8B8E-4E8B-BDEA-873EADE2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15A2-4B91-4341-A72A-367A9FC5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0AA44-564B-47EB-AB7D-717556B6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36E1C-10D9-4BD0-9FCA-893511AF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75595-ADE3-4905-9BD2-EFDCBB75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0D941-8F32-487B-9278-6C128F5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83DC1-7863-462A-A450-0D2D5F2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84A9E-E8D2-4D43-9DF0-0ACEE3550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A71B58-6C04-435D-975F-33FCC3D0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551F0-7E52-4F74-AF77-9ED4080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E0CCE-5E26-4A94-BCE9-1C136431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4E319-3CF3-4011-ACA0-26D9F52C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39E9-D11B-4DAD-91EA-67F82A1E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2F780-BA04-4433-8A43-8EB6B203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36D37-81DF-4435-9FCD-0CA66AE1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67613-D2D3-4F9E-B953-B16DC317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678B6-8990-4FBA-B5E5-4F4266E9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8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3461-2B58-4D99-A003-53E9634E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5CF3D-4024-48A6-AE9E-D00A14E9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4B5DA-B87A-46CD-AE6E-0B82B0E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15FCA-7917-430B-9A37-5AF71BE6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2EED4-99D3-4244-A59B-8C1D7141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D3894-0EC0-48ED-A09E-E4E62DE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72E97-0130-4B11-8C03-196D20DB9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4835E-1F7B-4968-86A6-71E3B369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631B0-A61A-44A3-8D12-92E7287E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5A8AE-2085-4EBB-ACD3-C2F32424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47BBA-82C9-4CE2-8CC9-8530A6D0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77ADF-A23B-419D-87C1-2D59B0D9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1DB97-EEF1-48D0-ABE9-EF2F0B59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925E7-6CAD-4AA0-B9A1-AB14C705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F4BF1-7E56-424C-9E68-0965625A6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83DA08-FC11-424D-9DAE-BDB5CF358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79CAD-AABB-4C55-849F-E4017AB7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FBF676-E485-4DCA-BE97-9B639697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51D06B-29EE-4E85-84D8-4A366E9F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2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E2124-CE6A-4E35-85EA-11217B4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895E7-9B5D-41E8-B2AF-6A97E746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1063F-A4EB-4E63-A796-3786ACBE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AAD57-50B2-477E-B72B-4C511F06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9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FB0E9D-ACCA-473B-9EDB-16B46187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C82DE6-4D89-4E7C-ABE3-54F4E2B4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2146E-F71E-47A2-8BC9-162224F3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421CE-3FCA-44ED-9875-13F2F7A0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8E2A4-9A35-40C2-8E31-BEA6C73D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51549-19A9-428D-A17A-6E26461C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75EDD-96D1-48C0-8F82-B3A4AD88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8C500-F16C-45AE-8590-8063FEFA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763D4-174F-4878-9DFA-3F712125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DF7C-CF53-4DE3-B8B7-939B1ADE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695D06-3BF1-40DB-865C-B60BF6B1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2C435-9560-4D2F-81E0-68C36027C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151A9-471C-478E-8C7C-4C319509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D84CE-0F12-451F-BA7E-BFB34FD6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5C302-242F-4D83-BBA8-F983BAFB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5A37A-7EA8-4E8C-ABFF-1E5060AC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C7F91-2AFA-4522-9A16-74B5396C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10028-F849-4776-909A-984A967E5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5A06-E639-4AC2-B19D-20B60FA21E25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F4F51-EC8F-4FE6-993F-71A6F729F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FC4BD-A734-43A8-8786-4CF53A10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7428-16D6-4EAD-A9A9-23F5330DC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30FA06-5A5B-484F-A12A-954082DD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3" y="840324"/>
            <a:ext cx="9983273" cy="1536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C0ADDE-112F-4311-89DD-326C6595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86" y="2683109"/>
            <a:ext cx="5223274" cy="8671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DC7EFF-E2F9-4F40-B4DB-F811221AE275}"/>
              </a:ext>
            </a:extLst>
          </p:cNvPr>
          <p:cNvSpPr/>
          <p:nvPr/>
        </p:nvSpPr>
        <p:spPr>
          <a:xfrm>
            <a:off x="1680693" y="2614410"/>
            <a:ext cx="457200" cy="100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B4C474-52B3-432D-92DB-8B7363C73F76}"/>
              </a:ext>
            </a:extLst>
          </p:cNvPr>
          <p:cNvSpPr/>
          <p:nvPr/>
        </p:nvSpPr>
        <p:spPr>
          <a:xfrm>
            <a:off x="210354" y="909497"/>
            <a:ext cx="611746" cy="160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E9445E6-AA03-4810-BF49-5C2F96F338BF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16200000" flipV="1">
            <a:off x="1164118" y="1869235"/>
            <a:ext cx="97284" cy="13930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内部贮存 14">
            <a:extLst>
              <a:ext uri="{FF2B5EF4-FFF2-40B4-BE49-F238E27FC236}">
                <a16:creationId xmlns:a16="http://schemas.microsoft.com/office/drawing/2014/main" id="{E0589E8F-C204-415A-A579-64AA258BAFA3}"/>
              </a:ext>
            </a:extLst>
          </p:cNvPr>
          <p:cNvSpPr/>
          <p:nvPr/>
        </p:nvSpPr>
        <p:spPr>
          <a:xfrm>
            <a:off x="5998334" y="2550019"/>
            <a:ext cx="2433033" cy="1536281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F7CFBC-43B0-4AAA-BB40-0387D17F0E72}"/>
              </a:ext>
            </a:extLst>
          </p:cNvPr>
          <p:cNvSpPr/>
          <p:nvPr/>
        </p:nvSpPr>
        <p:spPr>
          <a:xfrm>
            <a:off x="210354" y="2865547"/>
            <a:ext cx="5482107" cy="140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557D6A-5FE4-46EC-87A2-1885F984A689}"/>
              </a:ext>
            </a:extLst>
          </p:cNvPr>
          <p:cNvSpPr txBox="1"/>
          <p:nvPr/>
        </p:nvSpPr>
        <p:spPr>
          <a:xfrm>
            <a:off x="6316551" y="2488841"/>
            <a:ext cx="164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工单号：</a:t>
            </a:r>
            <a:r>
              <a:rPr lang="en-US" altLang="zh-CN" sz="1400" dirty="0">
                <a:latin typeface="+mj-ea"/>
                <a:ea typeface="+mj-ea"/>
              </a:rPr>
              <a:t>122xxxx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7A220F-B195-4997-A0E6-47261B0AD15E}"/>
              </a:ext>
            </a:extLst>
          </p:cNvPr>
          <p:cNvSpPr txBox="1"/>
          <p:nvPr/>
        </p:nvSpPr>
        <p:spPr>
          <a:xfrm>
            <a:off x="6034825" y="2852180"/>
            <a:ext cx="22076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报销单号</a:t>
            </a:r>
            <a:endParaRPr lang="en-US" altLang="zh-CN" sz="105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报销单信息（申请人，提交日期，快递单号信息</a:t>
            </a:r>
            <a:r>
              <a:rPr lang="en-US" altLang="zh-CN" sz="1050" dirty="0">
                <a:latin typeface="+mj-ea"/>
                <a:ea typeface="+mj-ea"/>
              </a:rPr>
              <a:t>#</a:t>
            </a:r>
            <a:r>
              <a:rPr lang="zh-CN" altLang="en-US" sz="1050" dirty="0">
                <a:latin typeface="+mj-ea"/>
                <a:ea typeface="+mj-ea"/>
              </a:rPr>
              <a:t>。。。）</a:t>
            </a:r>
            <a:endParaRPr lang="en-US" altLang="zh-CN" sz="105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050" dirty="0">
                <a:latin typeface="+mj-ea"/>
                <a:ea typeface="+mj-ea"/>
              </a:rPr>
              <a:t>工单类型：快递收件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审核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交互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FC39E1DE-9B2F-4E2E-ADCE-DB7529FA7346}"/>
              </a:ext>
            </a:extLst>
          </p:cNvPr>
          <p:cNvSpPr/>
          <p:nvPr/>
        </p:nvSpPr>
        <p:spPr>
          <a:xfrm>
            <a:off x="8431367" y="2919197"/>
            <a:ext cx="251138" cy="833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0AFBB9-52E4-4233-AB98-95C7428D98B0}"/>
              </a:ext>
            </a:extLst>
          </p:cNvPr>
          <p:cNvSpPr txBox="1"/>
          <p:nvPr/>
        </p:nvSpPr>
        <p:spPr>
          <a:xfrm>
            <a:off x="8620255" y="2942245"/>
            <a:ext cx="27711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快递收件（系统赋值）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审核（用户填写）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交互（用户填写）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F724E9-6991-4825-9007-D0C6197E6FE1}"/>
              </a:ext>
            </a:extLst>
          </p:cNvPr>
          <p:cNvSpPr txBox="1"/>
          <p:nvPr/>
        </p:nvSpPr>
        <p:spPr>
          <a:xfrm>
            <a:off x="7844573" y="2481824"/>
            <a:ext cx="164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工单日期时间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6C0A098-C599-4ED7-85CF-66E39D6A7A3B}"/>
              </a:ext>
            </a:extLst>
          </p:cNvPr>
          <p:cNvSpPr/>
          <p:nvPr/>
        </p:nvSpPr>
        <p:spPr>
          <a:xfrm>
            <a:off x="5795493" y="2488841"/>
            <a:ext cx="521058" cy="251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</a:t>
            </a:r>
          </a:p>
        </p:txBody>
      </p:sp>
      <p:sp>
        <p:nvSpPr>
          <p:cNvPr id="24" name="流程图: 预定义过程 23">
            <a:extLst>
              <a:ext uri="{FF2B5EF4-FFF2-40B4-BE49-F238E27FC236}">
                <a16:creationId xmlns:a16="http://schemas.microsoft.com/office/drawing/2014/main" id="{CC3AB2CA-7F67-4696-9478-8BACD82BA83D}"/>
              </a:ext>
            </a:extLst>
          </p:cNvPr>
          <p:cNvSpPr/>
          <p:nvPr/>
        </p:nvSpPr>
        <p:spPr>
          <a:xfrm>
            <a:off x="6034825" y="4198502"/>
            <a:ext cx="5221310" cy="236972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54A1DB31-9A89-48FD-9896-CC8F36D74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34039"/>
              </p:ext>
            </p:extLst>
          </p:nvPr>
        </p:nvGraphicFramePr>
        <p:xfrm>
          <a:off x="6735651" y="4899746"/>
          <a:ext cx="4391695" cy="102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52">
                  <a:extLst>
                    <a:ext uri="{9D8B030D-6E8A-4147-A177-3AD203B41FA5}">
                      <a16:colId xmlns:a16="http://schemas.microsoft.com/office/drawing/2014/main" val="3304904976"/>
                    </a:ext>
                  </a:extLst>
                </a:gridCol>
                <a:gridCol w="1391008">
                  <a:extLst>
                    <a:ext uri="{9D8B030D-6E8A-4147-A177-3AD203B41FA5}">
                      <a16:colId xmlns:a16="http://schemas.microsoft.com/office/drawing/2014/main" val="3020029015"/>
                    </a:ext>
                  </a:extLst>
                </a:gridCol>
                <a:gridCol w="807878">
                  <a:extLst>
                    <a:ext uri="{9D8B030D-6E8A-4147-A177-3AD203B41FA5}">
                      <a16:colId xmlns:a16="http://schemas.microsoft.com/office/drawing/2014/main" val="3714030860"/>
                    </a:ext>
                  </a:extLst>
                </a:gridCol>
                <a:gridCol w="713117">
                  <a:extLst>
                    <a:ext uri="{9D8B030D-6E8A-4147-A177-3AD203B41FA5}">
                      <a16:colId xmlns:a16="http://schemas.microsoft.com/office/drawing/2014/main" val="381908476"/>
                    </a:ext>
                  </a:extLst>
                </a:gridCol>
                <a:gridCol w="878340">
                  <a:extLst>
                    <a:ext uri="{9D8B030D-6E8A-4147-A177-3AD203B41FA5}">
                      <a16:colId xmlns:a16="http://schemas.microsoft.com/office/drawing/2014/main" val="3885319134"/>
                    </a:ext>
                  </a:extLst>
                </a:gridCol>
              </a:tblGrid>
              <a:tr h="243621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工单时间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工单类型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操作人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处理结果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36017"/>
                  </a:ext>
                </a:extLst>
              </a:tr>
              <a:tr h="243621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快递收件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07283"/>
                  </a:ext>
                </a:extLst>
              </a:tr>
              <a:tr h="243621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1112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通过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39425"/>
                  </a:ext>
                </a:extLst>
              </a:tr>
              <a:tr h="297055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113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快递收件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40756"/>
                  </a:ext>
                </a:extLst>
              </a:tr>
            </a:tbl>
          </a:graphicData>
        </a:graphic>
      </p:graphicFrame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50068FD-A0CE-4F0D-9A08-9C27E13A5409}"/>
              </a:ext>
            </a:extLst>
          </p:cNvPr>
          <p:cNvSpPr/>
          <p:nvPr/>
        </p:nvSpPr>
        <p:spPr>
          <a:xfrm>
            <a:off x="5795493" y="4171513"/>
            <a:ext cx="940158" cy="251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查看报销单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CF9193-816E-427B-AC98-FB4F72726DFB}"/>
              </a:ext>
            </a:extLst>
          </p:cNvPr>
          <p:cNvSpPr txBox="1"/>
          <p:nvPr/>
        </p:nvSpPr>
        <p:spPr>
          <a:xfrm>
            <a:off x="6788239" y="4194064"/>
            <a:ext cx="220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ea"/>
                <a:ea typeface="+mj-ea"/>
              </a:rPr>
              <a:t>报销单号</a:t>
            </a:r>
            <a:endParaRPr lang="en-US" altLang="zh-CN" sz="1050" dirty="0">
              <a:latin typeface="+mj-ea"/>
              <a:ea typeface="+mj-ea"/>
            </a:endParaRPr>
          </a:p>
          <a:p>
            <a:r>
              <a:rPr lang="zh-CN" altLang="en-US" sz="1050" dirty="0">
                <a:latin typeface="+mj-ea"/>
                <a:ea typeface="+mj-ea"/>
              </a:rPr>
              <a:t>报销单信息（申请人，提交日期，</a:t>
            </a:r>
            <a:endParaRPr lang="en-US" altLang="zh-CN" sz="1050" dirty="0">
              <a:latin typeface="+mj-ea"/>
              <a:ea typeface="+mj-ea"/>
            </a:endParaRPr>
          </a:p>
          <a:p>
            <a:r>
              <a:rPr lang="zh-CN" altLang="en-US" sz="1050" dirty="0">
                <a:latin typeface="+mj-ea"/>
                <a:ea typeface="+mj-ea"/>
              </a:rPr>
              <a:t>工单类型：快递收件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审核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交互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</a:p>
          <a:p>
            <a:r>
              <a:rPr lang="zh-CN" altLang="en-US" sz="1050" dirty="0">
                <a:latin typeface="+mj-ea"/>
                <a:ea typeface="+mj-ea"/>
              </a:rPr>
              <a:t>报销单状态：</a:t>
            </a:r>
            <a:r>
              <a:rPr lang="zh-CN" altLang="en-US" sz="1050" dirty="0">
                <a:solidFill>
                  <a:srgbClr val="FF0000"/>
                </a:solidFill>
                <a:latin typeface="+mj-ea"/>
                <a:ea typeface="+mj-ea"/>
              </a:rPr>
              <a:t>未收件</a:t>
            </a:r>
            <a:r>
              <a:rPr lang="en-US" altLang="zh-CN" sz="105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1050" dirty="0">
                <a:solidFill>
                  <a:srgbClr val="FF0000"/>
                </a:solidFill>
                <a:latin typeface="+mj-ea"/>
                <a:ea typeface="+mj-ea"/>
              </a:rPr>
              <a:t>通过</a:t>
            </a:r>
            <a:endParaRPr lang="en-US" altLang="zh-CN" sz="10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8B4B4F-FA94-4B2A-8C12-B56CA4FE26A7}"/>
              </a:ext>
            </a:extLst>
          </p:cNvPr>
          <p:cNvSpPr/>
          <p:nvPr/>
        </p:nvSpPr>
        <p:spPr>
          <a:xfrm>
            <a:off x="10371785" y="4591154"/>
            <a:ext cx="884349" cy="25113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新增工单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F028D3-DB0F-42BD-BFAF-178BF7F95AA6}"/>
              </a:ext>
            </a:extLst>
          </p:cNvPr>
          <p:cNvSpPr txBox="1"/>
          <p:nvPr/>
        </p:nvSpPr>
        <p:spPr>
          <a:xfrm>
            <a:off x="977007" y="3886221"/>
            <a:ext cx="39672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u="sng" dirty="0">
                <a:latin typeface="+mj-ea"/>
                <a:ea typeface="+mj-ea"/>
              </a:rPr>
              <a:t>待处理报销单判断逻辑</a:t>
            </a:r>
            <a:endParaRPr lang="en-US" altLang="zh-CN" sz="1400" u="sng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比对单号是否新增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当前审批节点 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审核状态</a:t>
            </a:r>
            <a:r>
              <a:rPr lang="en-US" altLang="zh-CN" sz="1400" dirty="0">
                <a:latin typeface="+mj-ea"/>
                <a:ea typeface="+mj-ea"/>
              </a:rPr>
              <a:t>/</a:t>
            </a:r>
            <a:r>
              <a:rPr lang="zh-CN" altLang="en-US" sz="1400" dirty="0">
                <a:latin typeface="+mj-ea"/>
                <a:ea typeface="+mj-ea"/>
              </a:rPr>
              <a:t>按审核人分配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引入记录上次操作时间， 比对操作时间变化</a:t>
            </a:r>
            <a:endParaRPr lang="en-US" altLang="zh-CN" sz="14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将识别报销单导入待分配报销单界面</a:t>
            </a:r>
            <a:endParaRPr lang="en-US" altLang="zh-CN" sz="1400" dirty="0">
              <a:latin typeface="+mj-ea"/>
              <a:ea typeface="+mj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4586206-71D8-4952-8DCF-4994BA339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73" y="96506"/>
            <a:ext cx="8861922" cy="736644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11B5B20-CC19-482C-8795-2C33D7A3E2A1}"/>
              </a:ext>
            </a:extLst>
          </p:cNvPr>
          <p:cNvSpPr/>
          <p:nvPr/>
        </p:nvSpPr>
        <p:spPr>
          <a:xfrm>
            <a:off x="1710557" y="54872"/>
            <a:ext cx="427336" cy="909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AE5848-CAF9-415B-96EE-3ED84D41CBA5}"/>
              </a:ext>
            </a:extLst>
          </p:cNvPr>
          <p:cNvSpPr/>
          <p:nvPr/>
        </p:nvSpPr>
        <p:spPr>
          <a:xfrm>
            <a:off x="7260277" y="131217"/>
            <a:ext cx="787757" cy="82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AC0037-9AAC-4782-A951-FF09AA326B48}"/>
              </a:ext>
            </a:extLst>
          </p:cNvPr>
          <p:cNvSpPr/>
          <p:nvPr/>
        </p:nvSpPr>
        <p:spPr>
          <a:xfrm>
            <a:off x="9191031" y="111468"/>
            <a:ext cx="787757" cy="82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6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699175-0B2A-4511-AD8A-BFAE4E96F782}"/>
              </a:ext>
            </a:extLst>
          </p:cNvPr>
          <p:cNvSpPr txBox="1"/>
          <p:nvPr/>
        </p:nvSpPr>
        <p:spPr>
          <a:xfrm>
            <a:off x="3737241" y="1011118"/>
            <a:ext cx="177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HLY报销单报表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FA137-7611-41F2-AF74-F5A2CEA1AA6E}"/>
              </a:ext>
            </a:extLst>
          </p:cNvPr>
          <p:cNvSpPr txBox="1"/>
          <p:nvPr/>
        </p:nvSpPr>
        <p:spPr>
          <a:xfrm>
            <a:off x="3745512" y="1884060"/>
            <a:ext cx="258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HLY</a:t>
            </a:r>
            <a:r>
              <a:rPr lang="zh-CN" altLang="en-US" dirty="0"/>
              <a:t>快递收单导出数据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FE5260-EFAF-46B9-AC72-288648B2B1D5}"/>
              </a:ext>
            </a:extLst>
          </p:cNvPr>
          <p:cNvSpPr txBox="1"/>
          <p:nvPr/>
        </p:nvSpPr>
        <p:spPr>
          <a:xfrm>
            <a:off x="3764402" y="1565116"/>
            <a:ext cx="258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HLY</a:t>
            </a:r>
            <a:r>
              <a:rPr lang="zh-CN" altLang="en-US" dirty="0"/>
              <a:t>每单操作历史数据</a:t>
            </a:r>
          </a:p>
        </p:txBody>
      </p:sp>
      <p:sp>
        <p:nvSpPr>
          <p:cNvPr id="8" name="流程图: 内部贮存 7">
            <a:extLst>
              <a:ext uri="{FF2B5EF4-FFF2-40B4-BE49-F238E27FC236}">
                <a16:creationId xmlns:a16="http://schemas.microsoft.com/office/drawing/2014/main" id="{342B6EDC-540F-462C-950A-670DDEAF700A}"/>
              </a:ext>
            </a:extLst>
          </p:cNvPr>
          <p:cNvSpPr/>
          <p:nvPr/>
        </p:nvSpPr>
        <p:spPr>
          <a:xfrm>
            <a:off x="994974" y="994533"/>
            <a:ext cx="2233535" cy="1236688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48A333-9FD2-4880-995D-042C1290F62B}"/>
              </a:ext>
            </a:extLst>
          </p:cNvPr>
          <p:cNvSpPr txBox="1"/>
          <p:nvPr/>
        </p:nvSpPr>
        <p:spPr>
          <a:xfrm>
            <a:off x="994974" y="504881"/>
            <a:ext cx="2400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报销单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2F81F52-F057-41EE-B28D-E05948675434}"/>
              </a:ext>
            </a:extLst>
          </p:cNvPr>
          <p:cNvSpPr/>
          <p:nvPr/>
        </p:nvSpPr>
        <p:spPr>
          <a:xfrm>
            <a:off x="3395272" y="936885"/>
            <a:ext cx="202367" cy="1394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96EE6D15-9648-449F-A5E8-75071DE827DC}"/>
              </a:ext>
            </a:extLst>
          </p:cNvPr>
          <p:cNvSpPr/>
          <p:nvPr/>
        </p:nvSpPr>
        <p:spPr>
          <a:xfrm>
            <a:off x="5622249" y="874213"/>
            <a:ext cx="111490" cy="6220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9F668F-0962-4AB2-A2E1-F447B42697C8}"/>
              </a:ext>
            </a:extLst>
          </p:cNvPr>
          <p:cNvSpPr txBox="1"/>
          <p:nvPr/>
        </p:nvSpPr>
        <p:spPr>
          <a:xfrm>
            <a:off x="5829304" y="752219"/>
            <a:ext cx="418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对比后，进行增量及更新覆盖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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所有对应条目简单覆盖（每日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/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每次）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单圆角 13">
            <a:extLst>
              <a:ext uri="{FF2B5EF4-FFF2-40B4-BE49-F238E27FC236}">
                <a16:creationId xmlns:a16="http://schemas.microsoft.com/office/drawing/2014/main" id="{ED471FBE-AD18-4290-BE67-DA7F3CC907C8}"/>
              </a:ext>
            </a:extLst>
          </p:cNvPr>
          <p:cNvSpPr/>
          <p:nvPr/>
        </p:nvSpPr>
        <p:spPr>
          <a:xfrm>
            <a:off x="5509827" y="5568763"/>
            <a:ext cx="1872212" cy="72520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HLY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快递收单信息</a:t>
            </a:r>
          </a:p>
        </p:txBody>
      </p:sp>
      <p:sp>
        <p:nvSpPr>
          <p:cNvPr id="15" name="矩形: 单圆角 14">
            <a:extLst>
              <a:ext uri="{FF2B5EF4-FFF2-40B4-BE49-F238E27FC236}">
                <a16:creationId xmlns:a16="http://schemas.microsoft.com/office/drawing/2014/main" id="{C7FC599F-CA23-459A-A091-5F7F8455D4C9}"/>
              </a:ext>
            </a:extLst>
          </p:cNvPr>
          <p:cNvSpPr/>
          <p:nvPr/>
        </p:nvSpPr>
        <p:spPr>
          <a:xfrm>
            <a:off x="1888761" y="2849177"/>
            <a:ext cx="1994439" cy="97759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当日待处理报销单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</a:p>
        </p:txBody>
      </p:sp>
      <p:sp>
        <p:nvSpPr>
          <p:cNvPr id="16" name="矩形: 单圆角 15">
            <a:extLst>
              <a:ext uri="{FF2B5EF4-FFF2-40B4-BE49-F238E27FC236}">
                <a16:creationId xmlns:a16="http://schemas.microsoft.com/office/drawing/2014/main" id="{CE000AF2-E599-4BBB-9AE8-796C68FA57F6}"/>
              </a:ext>
            </a:extLst>
          </p:cNvPr>
          <p:cNvSpPr/>
          <p:nvPr/>
        </p:nvSpPr>
        <p:spPr>
          <a:xfrm>
            <a:off x="6318353" y="2849177"/>
            <a:ext cx="2098622" cy="9775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SCI</a:t>
            </a:r>
            <a:r>
              <a:rPr lang="zh-CN" altLang="en-US" dirty="0"/>
              <a:t>工单列表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8290CF8-BD8B-47CD-8CEE-52EE5937D88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2189883" y="2153079"/>
            <a:ext cx="617956" cy="774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FF7FDD7-516F-4DCA-AAD4-5B8BFD53FE4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4430725" y="-87762"/>
            <a:ext cx="617956" cy="5255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2B41D63-7AC1-4258-A9C2-5F592BE60778}"/>
              </a:ext>
            </a:extLst>
          </p:cNvPr>
          <p:cNvCxnSpPr>
            <a:cxnSpLocks/>
            <a:stCxn id="16" idx="2"/>
            <a:endCxn id="32" idx="3"/>
          </p:cNvCxnSpPr>
          <p:nvPr/>
        </p:nvCxnSpPr>
        <p:spPr>
          <a:xfrm rot="5400000">
            <a:off x="6603410" y="3670223"/>
            <a:ext cx="607711" cy="920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1BC6D1DF-F12C-4ECC-8DA6-421400C4AB84}"/>
              </a:ext>
            </a:extLst>
          </p:cNvPr>
          <p:cNvSpPr/>
          <p:nvPr/>
        </p:nvSpPr>
        <p:spPr>
          <a:xfrm>
            <a:off x="1898121" y="5113162"/>
            <a:ext cx="1992575" cy="807953"/>
          </a:xfrm>
          <a:prstGeom prst="snip1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当日待处理按审核人可区分的报销单列表</a:t>
            </a:r>
          </a:p>
          <a:p>
            <a:pPr algn="ctr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680FD55D-FA39-4FD6-AC9E-1AFA5429AE5B}"/>
              </a:ext>
            </a:extLst>
          </p:cNvPr>
          <p:cNvSpPr/>
          <p:nvPr/>
        </p:nvSpPr>
        <p:spPr>
          <a:xfrm>
            <a:off x="5510759" y="4434478"/>
            <a:ext cx="1872212" cy="790896"/>
          </a:xfrm>
          <a:prstGeom prst="snip1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快递收单信息（快递收件）</a:t>
            </a:r>
          </a:p>
        </p:txBody>
      </p:sp>
      <p:sp>
        <p:nvSpPr>
          <p:cNvPr id="49" name="矩形: 剪去单角 48">
            <a:extLst>
              <a:ext uri="{FF2B5EF4-FFF2-40B4-BE49-F238E27FC236}">
                <a16:creationId xmlns:a16="http://schemas.microsoft.com/office/drawing/2014/main" id="{AF2128D1-C515-4C13-B804-876CAD1EA6E0}"/>
              </a:ext>
            </a:extLst>
          </p:cNvPr>
          <p:cNvSpPr/>
          <p:nvPr/>
        </p:nvSpPr>
        <p:spPr>
          <a:xfrm>
            <a:off x="7546917" y="4434478"/>
            <a:ext cx="1872212" cy="790896"/>
          </a:xfrm>
          <a:prstGeom prst="snip1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审核工单列表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（审核工作）</a:t>
            </a:r>
          </a:p>
        </p:txBody>
      </p:sp>
      <p:sp>
        <p:nvSpPr>
          <p:cNvPr id="50" name="矩形: 剪去单角 49">
            <a:extLst>
              <a:ext uri="{FF2B5EF4-FFF2-40B4-BE49-F238E27FC236}">
                <a16:creationId xmlns:a16="http://schemas.microsoft.com/office/drawing/2014/main" id="{09F24737-42C8-40EE-9269-3FC7F351B1A2}"/>
              </a:ext>
            </a:extLst>
          </p:cNvPr>
          <p:cNvSpPr/>
          <p:nvPr/>
        </p:nvSpPr>
        <p:spPr>
          <a:xfrm>
            <a:off x="9583705" y="4434478"/>
            <a:ext cx="1872212" cy="790896"/>
          </a:xfrm>
          <a:prstGeom prst="snip1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交互工单列表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（沟通交互工作）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001B9FE-C11C-4CDB-A016-35E3835E4B61}"/>
              </a:ext>
            </a:extLst>
          </p:cNvPr>
          <p:cNvSpPr txBox="1"/>
          <p:nvPr/>
        </p:nvSpPr>
        <p:spPr>
          <a:xfrm>
            <a:off x="7382971" y="3915178"/>
            <a:ext cx="1199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100" dirty="0"/>
              <a:t>按工单类型查询分列数据表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EF8D982-D426-40A0-8C1E-FEA633A1AECB}"/>
              </a:ext>
            </a:extLst>
          </p:cNvPr>
          <p:cNvCxnSpPr>
            <a:cxnSpLocks/>
            <a:stCxn id="16" idx="2"/>
            <a:endCxn id="49" idx="3"/>
          </p:cNvCxnSpPr>
          <p:nvPr/>
        </p:nvCxnSpPr>
        <p:spPr>
          <a:xfrm rot="16200000" flipH="1">
            <a:off x="7621488" y="3572942"/>
            <a:ext cx="607711" cy="1115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956C428-02E7-44B0-B11A-F45DCBD6367D}"/>
              </a:ext>
            </a:extLst>
          </p:cNvPr>
          <p:cNvCxnSpPr>
            <a:cxnSpLocks/>
            <a:stCxn id="16" idx="2"/>
            <a:endCxn id="50" idx="3"/>
          </p:cNvCxnSpPr>
          <p:nvPr/>
        </p:nvCxnSpPr>
        <p:spPr>
          <a:xfrm rot="16200000" flipH="1">
            <a:off x="8639882" y="2554548"/>
            <a:ext cx="607711" cy="3152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菱形 58">
            <a:extLst>
              <a:ext uri="{FF2B5EF4-FFF2-40B4-BE49-F238E27FC236}">
                <a16:creationId xmlns:a16="http://schemas.microsoft.com/office/drawing/2014/main" id="{468FC417-5B3D-43B7-B274-AE31264FA314}"/>
              </a:ext>
            </a:extLst>
          </p:cNvPr>
          <p:cNvSpPr/>
          <p:nvPr/>
        </p:nvSpPr>
        <p:spPr>
          <a:xfrm>
            <a:off x="1888761" y="4087480"/>
            <a:ext cx="2001934" cy="78163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分配审核人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A526F6C-DD2E-415F-BD12-0620225A41AA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rot="16200000" flipH="1">
            <a:off x="2757498" y="3955250"/>
            <a:ext cx="260712" cy="3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7C28160-A890-4063-983F-151EAFBFD137}"/>
              </a:ext>
            </a:extLst>
          </p:cNvPr>
          <p:cNvCxnSpPr>
            <a:cxnSpLocks/>
            <a:stCxn id="59" idx="2"/>
            <a:endCxn id="26" idx="3"/>
          </p:cNvCxnSpPr>
          <p:nvPr/>
        </p:nvCxnSpPr>
        <p:spPr>
          <a:xfrm rot="16200000" flipH="1">
            <a:off x="2770043" y="4988795"/>
            <a:ext cx="244051" cy="4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C2730FD-41B2-4B7D-A39C-7355B44872CE}"/>
              </a:ext>
            </a:extLst>
          </p:cNvPr>
          <p:cNvSpPr txBox="1"/>
          <p:nvPr/>
        </p:nvSpPr>
        <p:spPr>
          <a:xfrm>
            <a:off x="3854534" y="4189530"/>
            <a:ext cx="16122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/>
              <a:t>更新状态报销单按已分配审核人继承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/>
              <a:t>新报销单按报销单类别罗列</a:t>
            </a:r>
            <a:endParaRPr lang="en-US" altLang="zh-CN" sz="1100" dirty="0"/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100" dirty="0"/>
              <a:t>提供标识全电</a:t>
            </a:r>
            <a:r>
              <a:rPr lang="en-US" altLang="zh-CN" sz="1100" dirty="0"/>
              <a:t>/</a:t>
            </a:r>
            <a:r>
              <a:rPr lang="zh-CN" altLang="en-US" sz="1100" dirty="0"/>
              <a:t>非全电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F5D3E69-DC02-427D-B967-82B1577B21B0}"/>
              </a:ext>
            </a:extLst>
          </p:cNvPr>
          <p:cNvCxnSpPr>
            <a:stCxn id="32" idx="1"/>
            <a:endCxn id="14" idx="0"/>
          </p:cNvCxnSpPr>
          <p:nvPr/>
        </p:nvCxnSpPr>
        <p:spPr>
          <a:xfrm flipH="1">
            <a:off x="6445933" y="5225374"/>
            <a:ext cx="932" cy="34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单圆角 108">
            <a:extLst>
              <a:ext uri="{FF2B5EF4-FFF2-40B4-BE49-F238E27FC236}">
                <a16:creationId xmlns:a16="http://schemas.microsoft.com/office/drawing/2014/main" id="{8C75F65D-D78A-4447-A6F3-6C367FEE81CF}"/>
              </a:ext>
            </a:extLst>
          </p:cNvPr>
          <p:cNvSpPr/>
          <p:nvPr/>
        </p:nvSpPr>
        <p:spPr>
          <a:xfrm>
            <a:off x="184571" y="2849174"/>
            <a:ext cx="1421436" cy="97759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未完结报销单列表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A2A3078-FA5B-446F-8E6E-FEAB6234E407}"/>
              </a:ext>
            </a:extLst>
          </p:cNvPr>
          <p:cNvCxnSpPr>
            <a:cxnSpLocks/>
            <a:stCxn id="8" idx="2"/>
            <a:endCxn id="109" idx="0"/>
          </p:cNvCxnSpPr>
          <p:nvPr/>
        </p:nvCxnSpPr>
        <p:spPr>
          <a:xfrm rot="5400000">
            <a:off x="1194540" y="1931971"/>
            <a:ext cx="617953" cy="1216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>
            <a:extLst>
              <a:ext uri="{FF2B5EF4-FFF2-40B4-BE49-F238E27FC236}">
                <a16:creationId xmlns:a16="http://schemas.microsoft.com/office/drawing/2014/main" id="{F750314C-6CE9-4E7C-A4AD-EF50E84714DB}"/>
              </a:ext>
            </a:extLst>
          </p:cNvPr>
          <p:cNvSpPr/>
          <p:nvPr/>
        </p:nvSpPr>
        <p:spPr>
          <a:xfrm>
            <a:off x="243594" y="4127569"/>
            <a:ext cx="1324561" cy="78163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过期核销逻辑</a:t>
            </a: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C69C691-371E-49F5-BA95-61BDE5D339E1}"/>
              </a:ext>
            </a:extLst>
          </p:cNvPr>
          <p:cNvCxnSpPr>
            <a:cxnSpLocks/>
            <a:stCxn id="109" idx="2"/>
            <a:endCxn id="113" idx="0"/>
          </p:cNvCxnSpPr>
          <p:nvPr/>
        </p:nvCxnSpPr>
        <p:spPr>
          <a:xfrm rot="16200000" flipH="1">
            <a:off x="750180" y="3971874"/>
            <a:ext cx="300804" cy="10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A643728-440A-4EDA-AA98-15D451AA27FC}"/>
              </a:ext>
            </a:extLst>
          </p:cNvPr>
          <p:cNvSpPr txBox="1"/>
          <p:nvPr/>
        </p:nvSpPr>
        <p:spPr>
          <a:xfrm>
            <a:off x="7519041" y="5497534"/>
            <a:ext cx="418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快递单独立按次序产生工单编号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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其他所有工单为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NP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工单，连续编号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0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内部贮存 7">
            <a:extLst>
              <a:ext uri="{FF2B5EF4-FFF2-40B4-BE49-F238E27FC236}">
                <a16:creationId xmlns:a16="http://schemas.microsoft.com/office/drawing/2014/main" id="{342B6EDC-540F-462C-950A-670DDEAF700A}"/>
              </a:ext>
            </a:extLst>
          </p:cNvPr>
          <p:cNvSpPr/>
          <p:nvPr/>
        </p:nvSpPr>
        <p:spPr>
          <a:xfrm>
            <a:off x="873115" y="989909"/>
            <a:ext cx="2380375" cy="1236688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48A333-9FD2-4880-995D-042C1290F62B}"/>
              </a:ext>
            </a:extLst>
          </p:cNvPr>
          <p:cNvSpPr txBox="1"/>
          <p:nvPr/>
        </p:nvSpPr>
        <p:spPr>
          <a:xfrm>
            <a:off x="1049315" y="476815"/>
            <a:ext cx="2400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SCI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报销单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82F81F52-F057-41EE-B28D-E05948675434}"/>
              </a:ext>
            </a:extLst>
          </p:cNvPr>
          <p:cNvSpPr/>
          <p:nvPr/>
        </p:nvSpPr>
        <p:spPr>
          <a:xfrm>
            <a:off x="3395272" y="936885"/>
            <a:ext cx="202367" cy="1394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FF7FDD7-516F-4DCA-AAD4-5B8BFD53FE4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>
            <a:off x="8260843" y="1826252"/>
            <a:ext cx="327922" cy="338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A2A3078-FA5B-446F-8E6E-FEAB6234E40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rot="5400000">
            <a:off x="1930547" y="2357213"/>
            <a:ext cx="263373" cy="2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单角 32">
            <a:extLst>
              <a:ext uri="{FF2B5EF4-FFF2-40B4-BE49-F238E27FC236}">
                <a16:creationId xmlns:a16="http://schemas.microsoft.com/office/drawing/2014/main" id="{9EB2A668-2B77-4E15-8AC6-20E29E621C5F}"/>
              </a:ext>
            </a:extLst>
          </p:cNvPr>
          <p:cNvSpPr/>
          <p:nvPr/>
        </p:nvSpPr>
        <p:spPr>
          <a:xfrm>
            <a:off x="3830734" y="437114"/>
            <a:ext cx="4430109" cy="2778276"/>
          </a:xfrm>
          <a:prstGeom prst="snip1Rect">
            <a:avLst>
              <a:gd name="adj" fmla="val 98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: 单圆角 33">
            <a:extLst>
              <a:ext uri="{FF2B5EF4-FFF2-40B4-BE49-F238E27FC236}">
                <a16:creationId xmlns:a16="http://schemas.microsoft.com/office/drawing/2014/main" id="{E2081C08-E742-472B-8BBC-EADE91A03293}"/>
              </a:ext>
            </a:extLst>
          </p:cNvPr>
          <p:cNvSpPr/>
          <p:nvPr/>
        </p:nvSpPr>
        <p:spPr>
          <a:xfrm>
            <a:off x="868833" y="2489970"/>
            <a:ext cx="2384657" cy="1396730"/>
          </a:xfrm>
          <a:prstGeom prst="round1Rect">
            <a:avLst>
              <a:gd name="adj" fmla="val 156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SCI</a:t>
            </a:r>
            <a:r>
              <a:rPr lang="zh-CN" altLang="en-US" dirty="0"/>
              <a:t>工单列表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3FB1996-80FF-4319-89C4-769D6AEB1C3C}"/>
              </a:ext>
            </a:extLst>
          </p:cNvPr>
          <p:cNvSpPr txBox="1"/>
          <p:nvPr/>
        </p:nvSpPr>
        <p:spPr>
          <a:xfrm>
            <a:off x="8562504" y="698530"/>
            <a:ext cx="2580181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HLY</a:t>
            </a:r>
            <a:r>
              <a:rPr lang="zh-CN" altLang="en-US" dirty="0"/>
              <a:t>单据费用明细报表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6382C8-C5DA-4A95-84CD-E23BAA0D59F8}"/>
              </a:ext>
            </a:extLst>
          </p:cNvPr>
          <p:cNvSpPr/>
          <p:nvPr/>
        </p:nvSpPr>
        <p:spPr>
          <a:xfrm>
            <a:off x="7431352" y="726498"/>
            <a:ext cx="620900" cy="3133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详情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1E8C654-88BD-461F-A244-D4A495DCCBF0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8052252" y="883196"/>
            <a:ext cx="510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单角 37">
            <a:extLst>
              <a:ext uri="{FF2B5EF4-FFF2-40B4-BE49-F238E27FC236}">
                <a16:creationId xmlns:a16="http://schemas.microsoft.com/office/drawing/2014/main" id="{A04941CF-ACCE-4428-AA9E-ED9538938AC2}"/>
              </a:ext>
            </a:extLst>
          </p:cNvPr>
          <p:cNvSpPr/>
          <p:nvPr/>
        </p:nvSpPr>
        <p:spPr>
          <a:xfrm>
            <a:off x="8588765" y="1274574"/>
            <a:ext cx="2350034" cy="1781061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费用条目明细，金额</a:t>
            </a:r>
          </a:p>
        </p:txBody>
      </p:sp>
      <p:sp>
        <p:nvSpPr>
          <p:cNvPr id="39" name="矩形: 剪去单角 38">
            <a:extLst>
              <a:ext uri="{FF2B5EF4-FFF2-40B4-BE49-F238E27FC236}">
                <a16:creationId xmlns:a16="http://schemas.microsoft.com/office/drawing/2014/main" id="{047D27C3-BDDF-428E-8E45-7C2E91720288}"/>
              </a:ext>
            </a:extLst>
          </p:cNvPr>
          <p:cNvSpPr/>
          <p:nvPr/>
        </p:nvSpPr>
        <p:spPr>
          <a:xfrm>
            <a:off x="7271812" y="3597358"/>
            <a:ext cx="4430109" cy="3031235"/>
          </a:xfrm>
          <a:prstGeom prst="snip1Rect">
            <a:avLst>
              <a:gd name="adj" fmla="val 833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CF38F09-6473-4C41-B196-B3B100B88B86}"/>
              </a:ext>
            </a:extLst>
          </p:cNvPr>
          <p:cNvCxnSpPr>
            <a:cxnSpLocks/>
          </p:cNvCxnSpPr>
          <p:nvPr/>
        </p:nvCxnSpPr>
        <p:spPr>
          <a:xfrm flipV="1">
            <a:off x="11289536" y="3864352"/>
            <a:ext cx="459625" cy="2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25">
            <a:extLst>
              <a:ext uri="{FF2B5EF4-FFF2-40B4-BE49-F238E27FC236}">
                <a16:creationId xmlns:a16="http://schemas.microsoft.com/office/drawing/2014/main" id="{D7A6FC14-0DF5-48DD-BBD1-E3ED5ED7A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12094"/>
              </p:ext>
            </p:extLst>
          </p:nvPr>
        </p:nvGraphicFramePr>
        <p:xfrm>
          <a:off x="3967891" y="1886372"/>
          <a:ext cx="4184125" cy="117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930">
                  <a:extLst>
                    <a:ext uri="{9D8B030D-6E8A-4147-A177-3AD203B41FA5}">
                      <a16:colId xmlns:a16="http://schemas.microsoft.com/office/drawing/2014/main" val="3304904976"/>
                    </a:ext>
                  </a:extLst>
                </a:gridCol>
                <a:gridCol w="1494403">
                  <a:extLst>
                    <a:ext uri="{9D8B030D-6E8A-4147-A177-3AD203B41FA5}">
                      <a16:colId xmlns:a16="http://schemas.microsoft.com/office/drawing/2014/main" val="3020029015"/>
                    </a:ext>
                  </a:extLst>
                </a:gridCol>
                <a:gridCol w="771993">
                  <a:extLst>
                    <a:ext uri="{9D8B030D-6E8A-4147-A177-3AD203B41FA5}">
                      <a16:colId xmlns:a16="http://schemas.microsoft.com/office/drawing/2014/main" val="3714030860"/>
                    </a:ext>
                  </a:extLst>
                </a:gridCol>
                <a:gridCol w="592112">
                  <a:extLst>
                    <a:ext uri="{9D8B030D-6E8A-4147-A177-3AD203B41FA5}">
                      <a16:colId xmlns:a16="http://schemas.microsoft.com/office/drawing/2014/main" val="381908476"/>
                    </a:ext>
                  </a:extLst>
                </a:gridCol>
                <a:gridCol w="752687">
                  <a:extLst>
                    <a:ext uri="{9D8B030D-6E8A-4147-A177-3AD203B41FA5}">
                      <a16:colId xmlns:a16="http://schemas.microsoft.com/office/drawing/2014/main" val="3885319134"/>
                    </a:ext>
                  </a:extLst>
                </a:gridCol>
              </a:tblGrid>
              <a:tr h="277477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工单时间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工单类型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操作人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处理结果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36017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快递收件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07283"/>
                  </a:ext>
                </a:extLst>
              </a:tr>
              <a:tr h="277477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1112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zzz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通过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39425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113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2024/03/31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02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快递收件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4075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2B9C7943-8EDE-4205-8F6B-4D062BEBD4EB}"/>
              </a:ext>
            </a:extLst>
          </p:cNvPr>
          <p:cNvSpPr txBox="1"/>
          <p:nvPr/>
        </p:nvSpPr>
        <p:spPr>
          <a:xfrm>
            <a:off x="3929311" y="761073"/>
            <a:ext cx="22076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ea"/>
                <a:ea typeface="+mj-ea"/>
              </a:rPr>
              <a:t>报销单号：</a:t>
            </a:r>
            <a:r>
              <a:rPr lang="en-US" altLang="zh-CN" sz="1050" dirty="0">
                <a:latin typeface="+mj-ea"/>
                <a:ea typeface="+mj-ea"/>
              </a:rPr>
              <a:t>11323xxxxx</a:t>
            </a:r>
          </a:p>
          <a:p>
            <a:r>
              <a:rPr lang="zh-CN" altLang="en-US" sz="1050" dirty="0">
                <a:latin typeface="+mj-ea"/>
                <a:ea typeface="+mj-ea"/>
              </a:rPr>
              <a:t>报销单信息（申请人，提交日期，</a:t>
            </a:r>
            <a:endParaRPr lang="en-US" altLang="zh-CN" sz="1050" dirty="0">
              <a:latin typeface="+mj-ea"/>
              <a:ea typeface="+mj-ea"/>
            </a:endParaRPr>
          </a:p>
          <a:p>
            <a:r>
              <a:rPr lang="zh-CN" altLang="en-US" sz="1050" dirty="0">
                <a:latin typeface="+mj-ea"/>
                <a:ea typeface="+mj-ea"/>
              </a:rPr>
              <a:t>工单类型：快递收件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审核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交互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</a:p>
          <a:p>
            <a:r>
              <a:rPr lang="zh-CN" altLang="en-US" sz="1050" dirty="0">
                <a:latin typeface="+mj-ea"/>
                <a:ea typeface="+mj-ea"/>
              </a:rPr>
              <a:t>报销单状态：</a:t>
            </a:r>
            <a:r>
              <a:rPr lang="zh-CN" altLang="en-US" sz="1050" dirty="0">
                <a:solidFill>
                  <a:srgbClr val="FF0000"/>
                </a:solidFill>
                <a:latin typeface="+mj-ea"/>
                <a:ea typeface="+mj-ea"/>
              </a:rPr>
              <a:t>未收件</a:t>
            </a:r>
            <a:r>
              <a:rPr lang="en-US" altLang="zh-CN" sz="105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zh-CN" altLang="en-US" sz="1050" dirty="0">
                <a:solidFill>
                  <a:srgbClr val="FF0000"/>
                </a:solidFill>
                <a:latin typeface="+mj-ea"/>
                <a:ea typeface="+mj-ea"/>
              </a:rPr>
              <a:t>通过</a:t>
            </a:r>
            <a:endParaRPr lang="en-US" altLang="zh-CN" sz="10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6F11417-B149-432B-94BC-190CFA13FAE4}"/>
              </a:ext>
            </a:extLst>
          </p:cNvPr>
          <p:cNvSpPr/>
          <p:nvPr/>
        </p:nvSpPr>
        <p:spPr>
          <a:xfrm>
            <a:off x="3929311" y="1604855"/>
            <a:ext cx="884349" cy="2511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新增工单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D322C0-1EE9-4B06-8679-81CAF8B0851E}"/>
              </a:ext>
            </a:extLst>
          </p:cNvPr>
          <p:cNvSpPr txBox="1"/>
          <p:nvPr/>
        </p:nvSpPr>
        <p:spPr>
          <a:xfrm>
            <a:off x="7406938" y="3720065"/>
            <a:ext cx="308787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+mj-ea"/>
                <a:ea typeface="+mj-ea"/>
              </a:rPr>
              <a:t>工单号：</a:t>
            </a:r>
            <a:r>
              <a:rPr lang="en-US" altLang="zh-CN" sz="1050" dirty="0">
                <a:latin typeface="+mj-ea"/>
                <a:ea typeface="+mj-ea"/>
              </a:rPr>
              <a:t>RV12121323424/CM1298989283</a:t>
            </a:r>
          </a:p>
          <a:p>
            <a:r>
              <a:rPr lang="zh-CN" altLang="en-US" sz="1050" dirty="0">
                <a:latin typeface="+mj-ea"/>
                <a:ea typeface="+mj-ea"/>
              </a:rPr>
              <a:t>报销单号：</a:t>
            </a:r>
            <a:r>
              <a:rPr lang="en-US" altLang="zh-CN" sz="1050" dirty="0">
                <a:latin typeface="+mj-ea"/>
                <a:ea typeface="+mj-ea"/>
              </a:rPr>
              <a:t>11323xxxxx</a:t>
            </a:r>
          </a:p>
          <a:p>
            <a:r>
              <a:rPr lang="zh-CN" altLang="en-US" sz="1050" dirty="0">
                <a:latin typeface="+mj-ea"/>
                <a:ea typeface="+mj-ea"/>
              </a:rPr>
              <a:t>报销单信息（申请人，提交日期，</a:t>
            </a:r>
            <a:endParaRPr lang="en-US" altLang="zh-CN" sz="1050" dirty="0">
              <a:latin typeface="+mj-ea"/>
              <a:ea typeface="+mj-ea"/>
            </a:endParaRPr>
          </a:p>
          <a:p>
            <a:r>
              <a:rPr lang="zh-CN" altLang="en-US" sz="1050" dirty="0">
                <a:latin typeface="+mj-ea"/>
                <a:ea typeface="+mj-ea"/>
              </a:rPr>
              <a:t>工单类型：审核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latin typeface="+mj-ea"/>
                <a:ea typeface="+mj-ea"/>
              </a:rPr>
              <a:t>交互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</a:p>
          <a:p>
            <a:r>
              <a:rPr lang="zh-CN" altLang="en-US" sz="1050" dirty="0">
                <a:latin typeface="+mj-ea"/>
                <a:ea typeface="+mj-ea"/>
              </a:rPr>
              <a:t>意见状态：存在问题</a:t>
            </a:r>
            <a:r>
              <a:rPr lang="en-US" altLang="zh-CN" sz="1050" dirty="0">
                <a:latin typeface="+mj-ea"/>
                <a:ea typeface="+mj-ea"/>
              </a:rPr>
              <a:t>/</a:t>
            </a:r>
            <a:r>
              <a:rPr lang="zh-CN" altLang="en-US" sz="1050" dirty="0">
                <a:solidFill>
                  <a:srgbClr val="FF0000"/>
                </a:solidFill>
                <a:latin typeface="+mj-ea"/>
                <a:ea typeface="+mj-ea"/>
              </a:rPr>
              <a:t>通过</a:t>
            </a:r>
            <a:endParaRPr lang="en-US" altLang="zh-CN" sz="10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46" name="表格 25">
            <a:extLst>
              <a:ext uri="{FF2B5EF4-FFF2-40B4-BE49-F238E27FC236}">
                <a16:creationId xmlns:a16="http://schemas.microsoft.com/office/drawing/2014/main" id="{7384C0DA-29FD-42C1-B327-4ED588E7E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61483"/>
              </p:ext>
            </p:extLst>
          </p:nvPr>
        </p:nvGraphicFramePr>
        <p:xfrm>
          <a:off x="7431352" y="4698856"/>
          <a:ext cx="3970940" cy="1840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19">
                  <a:extLst>
                    <a:ext uri="{9D8B030D-6E8A-4147-A177-3AD203B41FA5}">
                      <a16:colId xmlns:a16="http://schemas.microsoft.com/office/drawing/2014/main" val="3304904976"/>
                    </a:ext>
                  </a:extLst>
                </a:gridCol>
                <a:gridCol w="1005737">
                  <a:extLst>
                    <a:ext uri="{9D8B030D-6E8A-4147-A177-3AD203B41FA5}">
                      <a16:colId xmlns:a16="http://schemas.microsoft.com/office/drawing/2014/main" val="381908476"/>
                    </a:ext>
                  </a:extLst>
                </a:gridCol>
                <a:gridCol w="1278484">
                  <a:extLst>
                    <a:ext uri="{9D8B030D-6E8A-4147-A177-3AD203B41FA5}">
                      <a16:colId xmlns:a16="http://schemas.microsoft.com/office/drawing/2014/main" val="3885319134"/>
                    </a:ext>
                  </a:extLst>
                </a:gridCol>
              </a:tblGrid>
              <a:tr h="35826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item</a:t>
                      </a:r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问题类型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显示时间信息</a:t>
                      </a:r>
                      <a:endParaRPr lang="en-US" altLang="zh-CN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36017"/>
                  </a:ext>
                </a:extLst>
              </a:tr>
              <a:tr h="291381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问题对象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全部</a:t>
                      </a:r>
                      <a:r>
                        <a:rPr lang="en-US" altLang="zh-CN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08925"/>
                  </a:ext>
                </a:extLst>
              </a:tr>
              <a:tr h="291381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问题类型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已收件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007283"/>
                  </a:ext>
                </a:extLst>
              </a:tr>
              <a:tr h="291381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问题说明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639425"/>
                  </a:ext>
                </a:extLst>
              </a:tr>
              <a:tr h="304256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40756"/>
                  </a:ext>
                </a:extLst>
              </a:tr>
              <a:tr h="304256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变更报销单处理意见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21157"/>
                  </a:ext>
                </a:extLst>
              </a:tr>
            </a:tbl>
          </a:graphicData>
        </a:graphic>
      </p:graphicFrame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3740F84-A4B8-40A0-A18A-97FCB9EC47AF}"/>
              </a:ext>
            </a:extLst>
          </p:cNvPr>
          <p:cNvSpPr/>
          <p:nvPr/>
        </p:nvSpPr>
        <p:spPr>
          <a:xfrm>
            <a:off x="10732283" y="3751741"/>
            <a:ext cx="620900" cy="3133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93AD6E8-19F1-46AC-B4C4-49EC448B12D0}"/>
              </a:ext>
            </a:extLst>
          </p:cNvPr>
          <p:cNvSpPr/>
          <p:nvPr/>
        </p:nvSpPr>
        <p:spPr>
          <a:xfrm rot="10800000">
            <a:off x="8962729" y="4266557"/>
            <a:ext cx="213544" cy="1614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831F20CE-4206-47EB-9AF9-093B5660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52183"/>
              </p:ext>
            </p:extLst>
          </p:nvPr>
        </p:nvGraphicFramePr>
        <p:xfrm>
          <a:off x="739764" y="4030462"/>
          <a:ext cx="6318437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981">
                  <a:extLst>
                    <a:ext uri="{9D8B030D-6E8A-4147-A177-3AD203B41FA5}">
                      <a16:colId xmlns:a16="http://schemas.microsoft.com/office/drawing/2014/main" val="351330448"/>
                    </a:ext>
                  </a:extLst>
                </a:gridCol>
                <a:gridCol w="865211">
                  <a:extLst>
                    <a:ext uri="{9D8B030D-6E8A-4147-A177-3AD203B41FA5}">
                      <a16:colId xmlns:a16="http://schemas.microsoft.com/office/drawing/2014/main" val="2691250627"/>
                    </a:ext>
                  </a:extLst>
                </a:gridCol>
                <a:gridCol w="783480">
                  <a:extLst>
                    <a:ext uri="{9D8B030D-6E8A-4147-A177-3AD203B41FA5}">
                      <a16:colId xmlns:a16="http://schemas.microsoft.com/office/drawing/2014/main" val="409553602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0347196"/>
                    </a:ext>
                  </a:extLst>
                </a:gridCol>
                <a:gridCol w="900546">
                  <a:extLst>
                    <a:ext uri="{9D8B030D-6E8A-4147-A177-3AD203B41FA5}">
                      <a16:colId xmlns:a16="http://schemas.microsoft.com/office/drawing/2014/main" val="34348869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87756832"/>
                    </a:ext>
                  </a:extLst>
                </a:gridCol>
                <a:gridCol w="1017619">
                  <a:extLst>
                    <a:ext uri="{9D8B030D-6E8A-4147-A177-3AD203B41FA5}">
                      <a16:colId xmlns:a16="http://schemas.microsoft.com/office/drawing/2014/main" val="2776955779"/>
                    </a:ext>
                  </a:extLst>
                </a:gridCol>
              </a:tblGrid>
              <a:tr h="288673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创建时间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工单类型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对应报销单号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操作人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工作说明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是否变更报销单状态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38957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69792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86690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240390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111780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63186"/>
                  </a:ext>
                </a:extLst>
              </a:tr>
              <a:tr h="35743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75302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D6B57A1F-DF7E-4E51-ACA5-B7BEF2D57740}"/>
              </a:ext>
            </a:extLst>
          </p:cNvPr>
          <p:cNvSpPr txBox="1"/>
          <p:nvPr/>
        </p:nvSpPr>
        <p:spPr>
          <a:xfrm>
            <a:off x="3780144" y="67782"/>
            <a:ext cx="167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报销单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5692B45-A02D-4AF7-9C8D-F780DAD49703}"/>
              </a:ext>
            </a:extLst>
          </p:cNvPr>
          <p:cNvSpPr txBox="1"/>
          <p:nvPr/>
        </p:nvSpPr>
        <p:spPr>
          <a:xfrm>
            <a:off x="7271812" y="3225253"/>
            <a:ext cx="167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工单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</a:t>
            </a:r>
            <a:endParaRPr lang="zh-CN" altLang="en-US" dirty="0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E820A80B-0608-41F2-A520-4DD1F7275C56}"/>
              </a:ext>
            </a:extLst>
          </p:cNvPr>
          <p:cNvSpPr/>
          <p:nvPr/>
        </p:nvSpPr>
        <p:spPr>
          <a:xfrm rot="10800000">
            <a:off x="9879673" y="6296409"/>
            <a:ext cx="217872" cy="1896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04815F3C-3873-4255-9CE2-82377D65D395}"/>
              </a:ext>
            </a:extLst>
          </p:cNvPr>
          <p:cNvSpPr/>
          <p:nvPr/>
        </p:nvSpPr>
        <p:spPr>
          <a:xfrm rot="10800000">
            <a:off x="9862291" y="5411838"/>
            <a:ext cx="235256" cy="1715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D5E545AF-EBC6-4061-9DE9-D5DBC9036B40}"/>
              </a:ext>
            </a:extLst>
          </p:cNvPr>
          <p:cNvSpPr/>
          <p:nvPr/>
        </p:nvSpPr>
        <p:spPr>
          <a:xfrm rot="10800000">
            <a:off x="9897059" y="5713868"/>
            <a:ext cx="200486" cy="1715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DA47D8A-6582-4F4E-AED8-DAA336BEFB89}"/>
              </a:ext>
            </a:extLst>
          </p:cNvPr>
          <p:cNvCxnSpPr>
            <a:cxnSpLocks/>
            <a:stCxn id="38" idx="1"/>
            <a:endCxn id="46" idx="0"/>
          </p:cNvCxnSpPr>
          <p:nvPr/>
        </p:nvCxnSpPr>
        <p:spPr>
          <a:xfrm rot="5400000">
            <a:off x="8768692" y="3703765"/>
            <a:ext cx="1643221" cy="346960"/>
          </a:xfrm>
          <a:prstGeom prst="bentConnector3">
            <a:avLst>
              <a:gd name="adj1" fmla="val 76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FAD9976-4EC7-4200-9179-9D61DDB477C4}"/>
              </a:ext>
            </a:extLst>
          </p:cNvPr>
          <p:cNvSpPr txBox="1"/>
          <p:nvPr/>
        </p:nvSpPr>
        <p:spPr>
          <a:xfrm>
            <a:off x="8606969" y="3248624"/>
            <a:ext cx="2580181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/>
              <a:t>工单时间戳变更影响</a:t>
            </a:r>
            <a:r>
              <a:rPr lang="en-US" altLang="zh-CN" sz="1400" dirty="0"/>
              <a:t>/</a:t>
            </a:r>
            <a:r>
              <a:rPr lang="zh-CN" altLang="en-US" sz="1400" dirty="0"/>
              <a:t>可编辑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2AC3FA2-C47A-426E-AF48-A2A21E122026}"/>
              </a:ext>
            </a:extLst>
          </p:cNvPr>
          <p:cNvSpPr/>
          <p:nvPr/>
        </p:nvSpPr>
        <p:spPr>
          <a:xfrm>
            <a:off x="7190095" y="6202574"/>
            <a:ext cx="4593541" cy="4413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521</Words>
  <Application>Microsoft Office PowerPoint</Application>
  <PresentationFormat>宽屏</PresentationFormat>
  <Paragraphs>117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Bernard</dc:creator>
  <cp:lastModifiedBy>Zhao Bernard</cp:lastModifiedBy>
  <cp:revision>54</cp:revision>
  <dcterms:created xsi:type="dcterms:W3CDTF">2025-04-02T08:02:02Z</dcterms:created>
  <dcterms:modified xsi:type="dcterms:W3CDTF">2025-04-08T06:39:28Z</dcterms:modified>
</cp:coreProperties>
</file>