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58" r:id="rId4"/>
    <p:sldId id="265" r:id="rId5"/>
    <p:sldId id="261" r:id="rId6"/>
    <p:sldId id="262" r:id="rId7"/>
    <p:sldId id="268" r:id="rId8"/>
    <p:sldId id="263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B"/>
    <a:srgbClr val="FF5050"/>
    <a:srgbClr val="FFFFFF"/>
    <a:srgbClr val="E6E6E6"/>
    <a:srgbClr val="FAB3A0"/>
    <a:srgbClr val="0045C1"/>
    <a:srgbClr val="FFC000"/>
    <a:srgbClr val="013A89"/>
    <a:srgbClr val="455EAF"/>
    <a:srgbClr val="334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E320F-5DAA-4464-8E5D-FEDE22B420E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85E8D-8C6B-42A1-824D-8C0C9B492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3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5E8D-8C6B-42A1-824D-8C0C9B4925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4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CF7EF1F-989F-41BF-E2E3-4FDE5A58B122}"/>
              </a:ext>
            </a:extLst>
          </p:cNvPr>
          <p:cNvSpPr/>
          <p:nvPr userDrawn="1"/>
        </p:nvSpPr>
        <p:spPr>
          <a:xfrm>
            <a:off x="0" y="-38512"/>
            <a:ext cx="12192000" cy="6896512"/>
          </a:xfrm>
          <a:prstGeom prst="rect">
            <a:avLst/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37071DF-165F-F9FC-7A49-85A527186A2D}"/>
              </a:ext>
            </a:extLst>
          </p:cNvPr>
          <p:cNvSpPr>
            <a:spLocks/>
          </p:cNvSpPr>
          <p:nvPr userDrawn="1"/>
        </p:nvSpPr>
        <p:spPr bwMode="auto">
          <a:xfrm>
            <a:off x="354" y="4999055"/>
            <a:ext cx="12191646" cy="185894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B01E4B7-4444-9303-6140-570ACB22BB21}"/>
              </a:ext>
            </a:extLst>
          </p:cNvPr>
          <p:cNvSpPr>
            <a:spLocks/>
          </p:cNvSpPr>
          <p:nvPr userDrawn="1"/>
        </p:nvSpPr>
        <p:spPr bwMode="auto">
          <a:xfrm>
            <a:off x="0" y="4725665"/>
            <a:ext cx="12191646" cy="562283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42258-50CC-3F3E-3F54-FB2DCFF3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08B0F2-EE99-9B20-E069-73AC7CF52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F85C2B-306E-ECCC-B367-C4783A4B3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A0407-9049-BC2E-0F76-E26F71FF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1604D-AC4A-4F5A-942E-8E86660798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831B37-8F64-ECAA-5036-41F3A5BF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EE6DD0-B9B9-BBA8-6720-5CAC4722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72919A-A6E4-4AA7-8358-259FC2C9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1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CFD5A-5AF7-AA26-5A7B-48AAC336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71151-008D-6CFF-9363-66CE6FF8E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7BA18-4788-B98A-DB0C-65930C58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1604D-AC4A-4F5A-942E-8E86660798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DAC45-BA5F-B8B4-6216-00647318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77754-F22B-F9D0-59ED-F9E94F94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72919A-A6E4-4AA7-8358-259FC2C9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32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3DE871-6B58-177B-517D-09CF098CF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0E9CFB-80E6-AA07-3817-A0F17500E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97648-104D-1AFE-3232-8D110DA2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1604D-AC4A-4F5A-942E-8E86660798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A639A-DF6D-4562-D51A-F6A26198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73BB2-122C-1C5E-6ABE-8D673085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72919A-A6E4-4AA7-8358-259FC2C9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5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ACE59-B3F6-9F27-53F0-09CD0867C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7CD8A4-AD37-FE6A-3DB9-96AE68676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9451A-B605-C2DA-B6C7-C7A02006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1769-9A55-4A83-AC69-0B9988D90F9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D9B91-3DD2-71AF-0D38-520282A6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D1E90-28CD-52C7-4A05-DEA81077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2074-0015-44F7-8893-DCBF9D75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9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14744-EF7A-21B1-E737-46F75B92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A3C52-A1EE-650E-6EC0-94FEC676C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731C0-FB40-780A-45A6-3D99DA3A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1769-9A55-4A83-AC69-0B9988D90F9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58827-3922-81A7-2D5D-A08EC1CF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D5DC5-CC01-F384-B6D9-29FE6543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2074-0015-44F7-8893-DCBF9D75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03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B57C5-EAE8-E362-76AA-2595B726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76CEF-2FD4-EDA2-2DD5-08E3AEBD0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5AAB3-0DA4-293A-D439-0065C165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1769-9A55-4A83-AC69-0B9988D90F9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5D2A7-55B6-2A9E-D824-A3CC9C4C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534CC-76AB-1808-CF27-831751A9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2074-0015-44F7-8893-DCBF9D75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5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8D5F9-4234-8A9E-6569-4488C81D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D3C85-BEDB-8825-8BE2-E2D802D10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9F8919-8098-B71D-A0D3-8FD5A105C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B2609-3F96-FA91-582E-02B3DF12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1769-9A55-4A83-AC69-0B9988D90F9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BBBC2-BAC8-9105-4C1F-BE13F7C7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1C36B1-AA5E-69DE-5B94-A1231764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2074-0015-44F7-8893-DCBF9D75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13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08A71-A1AA-0F00-3CBA-4C5D53E2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6F804-B4D9-C6EC-B252-8162436CD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776120-B028-7E55-0968-B35E84458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D33404-B629-59B8-58E6-5DAAB8B9F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0E1189-C1FA-72E7-B371-C864DE378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E40D83-7926-BDF7-AC97-9558511C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1769-9A55-4A83-AC69-0B9988D90F9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6D0D3D-EA9A-092E-BFB4-EF8ACFFB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183524-2828-B10D-3011-BE4293B9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2074-0015-44F7-8893-DCBF9D75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42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FC593-EC92-4F29-DE95-FA837CE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E37799-B640-54B5-2192-64DE9321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1769-9A55-4A83-AC69-0B9988D90F9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B90329-587F-CCEB-7283-C7A37D05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162482-BC30-34AD-D47E-949821F1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2074-0015-44F7-8893-DCBF9D75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2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ECB0D4-CBB3-7742-16C8-95891E22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1769-9A55-4A83-AC69-0B9988D90F9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08F0AA-ACB4-271E-755D-EAEF4D50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03EB6F-7BA7-9608-5FE0-168DC2B5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2074-0015-44F7-8893-DCBF9D75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01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9CFCBC-0FD1-D9CA-AB58-790B08D2DAD7}"/>
              </a:ext>
            </a:extLst>
          </p:cNvPr>
          <p:cNvSpPr txBox="1"/>
          <p:nvPr userDrawn="1"/>
        </p:nvSpPr>
        <p:spPr>
          <a:xfrm>
            <a:off x="3884497" y="448984"/>
            <a:ext cx="4423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alpha val="8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POSans M" panose="00020600040101010101" pitchFamily="18" charset="-122"/>
              </a:rPr>
              <a:t>CONTENTS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alpha val="8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POSans M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F1F3B3-3D1A-B66C-C5D9-D93C99BE9DF5}"/>
              </a:ext>
            </a:extLst>
          </p:cNvPr>
          <p:cNvSpPr/>
          <p:nvPr userDrawn="1"/>
        </p:nvSpPr>
        <p:spPr>
          <a:xfrm>
            <a:off x="5403502" y="729314"/>
            <a:ext cx="1384995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POSans H" panose="00020600040101010101" pitchFamily="18" charset="-122"/>
              </a:rPr>
              <a:t>目录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AE5CC67-E415-2B67-76CF-5A105F817568}"/>
              </a:ext>
            </a:extLst>
          </p:cNvPr>
          <p:cNvGrpSpPr/>
          <p:nvPr userDrawn="1"/>
        </p:nvGrpSpPr>
        <p:grpSpPr>
          <a:xfrm>
            <a:off x="2841478" y="1091632"/>
            <a:ext cx="2260601" cy="106360"/>
            <a:chOff x="76200" y="2185195"/>
            <a:chExt cx="2260601" cy="10636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ECCE153-A1E2-BEFC-A50F-081AC8F46D75}"/>
                </a:ext>
              </a:extLst>
            </p:cNvPr>
            <p:cNvSpPr/>
            <p:nvPr/>
          </p:nvSpPr>
          <p:spPr>
            <a:xfrm>
              <a:off x="2230441" y="2185195"/>
              <a:ext cx="106360" cy="106360"/>
            </a:xfrm>
            <a:prstGeom prst="ellipse">
              <a:avLst/>
            </a:prstGeom>
            <a:noFill/>
            <a:ln w="6350">
              <a:solidFill>
                <a:srgbClr val="093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F36651-26F5-63B7-2F64-4BBE0A1DBAAD}"/>
                </a:ext>
              </a:extLst>
            </p:cNvPr>
            <p:cNvCxnSpPr/>
            <p:nvPr/>
          </p:nvCxnSpPr>
          <p:spPr>
            <a:xfrm flipH="1">
              <a:off x="76200" y="2243428"/>
              <a:ext cx="2152650" cy="0"/>
            </a:xfrm>
            <a:prstGeom prst="line">
              <a:avLst/>
            </a:prstGeom>
            <a:ln>
              <a:gradFill>
                <a:gsLst>
                  <a:gs pos="70000">
                    <a:srgbClr val="0937BE">
                      <a:alpha val="0"/>
                    </a:srgbClr>
                  </a:gs>
                  <a:gs pos="0">
                    <a:srgbClr val="0937BE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FA2BCB1-2767-2701-5E7E-D7C947C386C7}"/>
              </a:ext>
            </a:extLst>
          </p:cNvPr>
          <p:cNvGrpSpPr/>
          <p:nvPr userDrawn="1"/>
        </p:nvGrpSpPr>
        <p:grpSpPr>
          <a:xfrm flipH="1">
            <a:off x="7089922" y="1091632"/>
            <a:ext cx="2260601" cy="106360"/>
            <a:chOff x="76200" y="2185195"/>
            <a:chExt cx="2260601" cy="10636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5CF141E-C475-15DF-FE1F-808B6C6A7E9D}"/>
                </a:ext>
              </a:extLst>
            </p:cNvPr>
            <p:cNvSpPr/>
            <p:nvPr/>
          </p:nvSpPr>
          <p:spPr>
            <a:xfrm>
              <a:off x="2230441" y="2185195"/>
              <a:ext cx="106360" cy="106360"/>
            </a:xfrm>
            <a:prstGeom prst="ellipse">
              <a:avLst/>
            </a:prstGeom>
            <a:noFill/>
            <a:ln w="6350">
              <a:solidFill>
                <a:srgbClr val="093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99717D7-EE0F-6A11-7580-5FC6189E2314}"/>
                </a:ext>
              </a:extLst>
            </p:cNvPr>
            <p:cNvCxnSpPr/>
            <p:nvPr/>
          </p:nvCxnSpPr>
          <p:spPr>
            <a:xfrm flipH="1">
              <a:off x="76200" y="2243428"/>
              <a:ext cx="2152650" cy="0"/>
            </a:xfrm>
            <a:prstGeom prst="line">
              <a:avLst/>
            </a:prstGeom>
            <a:ln>
              <a:gradFill>
                <a:gsLst>
                  <a:gs pos="70000">
                    <a:srgbClr val="0937BE">
                      <a:alpha val="0"/>
                    </a:srgbClr>
                  </a:gs>
                  <a:gs pos="0">
                    <a:srgbClr val="0937BE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2120709-0AD4-7A85-72F4-8C39FAB70A46}"/>
              </a:ext>
            </a:extLst>
          </p:cNvPr>
          <p:cNvSpPr/>
          <p:nvPr userDrawn="1"/>
        </p:nvSpPr>
        <p:spPr>
          <a:xfrm>
            <a:off x="839341" y="2108562"/>
            <a:ext cx="2379662" cy="3140500"/>
          </a:xfrm>
          <a:prstGeom prst="roundRect">
            <a:avLst>
              <a:gd name="adj" fmla="val 4790"/>
            </a:avLst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65F34C2-588E-BBCD-8ED8-B0616338EAE2}"/>
              </a:ext>
            </a:extLst>
          </p:cNvPr>
          <p:cNvSpPr/>
          <p:nvPr userDrawn="1"/>
        </p:nvSpPr>
        <p:spPr>
          <a:xfrm>
            <a:off x="3550668" y="2108562"/>
            <a:ext cx="2379662" cy="3140500"/>
          </a:xfrm>
          <a:prstGeom prst="roundRect">
            <a:avLst>
              <a:gd name="adj" fmla="val 4790"/>
            </a:avLst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04995B8-30FC-67D6-4B50-8E8B06F39B03}"/>
              </a:ext>
            </a:extLst>
          </p:cNvPr>
          <p:cNvSpPr/>
          <p:nvPr userDrawn="1"/>
        </p:nvSpPr>
        <p:spPr>
          <a:xfrm>
            <a:off x="8973321" y="2108562"/>
            <a:ext cx="2379662" cy="3140500"/>
          </a:xfrm>
          <a:prstGeom prst="roundRect">
            <a:avLst>
              <a:gd name="adj" fmla="val 4790"/>
            </a:avLst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22520FC-653F-D5E7-F484-DB62C64A7D76}"/>
              </a:ext>
            </a:extLst>
          </p:cNvPr>
          <p:cNvSpPr/>
          <p:nvPr userDrawn="1"/>
        </p:nvSpPr>
        <p:spPr>
          <a:xfrm>
            <a:off x="6261995" y="2108562"/>
            <a:ext cx="2379662" cy="3140500"/>
          </a:xfrm>
          <a:prstGeom prst="roundRect">
            <a:avLst>
              <a:gd name="adj" fmla="val 4790"/>
            </a:avLst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A60C470-FB57-304C-6422-A508CA981FAB}"/>
              </a:ext>
            </a:extLst>
          </p:cNvPr>
          <p:cNvSpPr/>
          <p:nvPr userDrawn="1"/>
        </p:nvSpPr>
        <p:spPr>
          <a:xfrm>
            <a:off x="2013229" y="6638111"/>
            <a:ext cx="10178554" cy="226785"/>
          </a:xfrm>
          <a:prstGeom prst="rect">
            <a:avLst/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Regular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7C919D-8371-0D5C-2CDA-826531BCB58C}"/>
              </a:ext>
            </a:extLst>
          </p:cNvPr>
          <p:cNvSpPr/>
          <p:nvPr userDrawn="1"/>
        </p:nvSpPr>
        <p:spPr>
          <a:xfrm>
            <a:off x="-240" y="6638111"/>
            <a:ext cx="2013446" cy="227676"/>
          </a:xfrm>
          <a:prstGeom prst="rect">
            <a:avLst/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295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0D408-9E59-888C-FF71-549D0FCB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52118-C24E-7AAF-F990-5DB4B2F4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3FC3D3-4689-0467-F586-CEA80CEC6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758E1-086E-FB5D-C4E0-AEFEB768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1769-9A55-4A83-AC69-0B9988D90F9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64FFD-4724-A1F2-EC61-3728AEEB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3F694-06FB-9A07-C9D6-019AE22B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2074-0015-44F7-8893-DCBF9D75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11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E348C-2536-1457-07C6-A0E5D438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AFC70A-035D-77A2-057F-3FBEAA298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1ACFD-2089-87F1-D656-358AB67DE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AA44A-13F8-BFF7-9295-9403C5A1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1769-9A55-4A83-AC69-0B9988D90F9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3DB28D-B36B-066D-9037-F01C79EA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E351D-1EB2-73A8-243E-8BB65835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2074-0015-44F7-8893-DCBF9D75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85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88E37-EB1C-F515-31F5-2B91A286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F62BA6-4A76-353F-14CF-A08A902F6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79C0F-09B7-BD0A-E5FD-7912CC51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1769-9A55-4A83-AC69-0B9988D90F9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46404-EDCD-C39C-A1E4-1B513475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B51E4-0332-04DA-750D-0E95C813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2074-0015-44F7-8893-DCBF9D75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30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0761E0-2179-34D1-AC46-AE7920426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3D78DB-A45D-BFCB-6B98-2B4B9680F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EFA75-5273-71AC-FA55-B2B76076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1769-9A55-4A83-AC69-0B9988D90F9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4D9F0-FDE9-0476-AA0D-164FA1CA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E880D-B76E-C54F-3185-8B5993C3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2074-0015-44F7-8893-DCBF9D75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0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2375F47-D4AD-AEFF-C8D6-EA8C7DAC9915}"/>
              </a:ext>
            </a:extLst>
          </p:cNvPr>
          <p:cNvSpPr/>
          <p:nvPr userDrawn="1"/>
        </p:nvSpPr>
        <p:spPr>
          <a:xfrm>
            <a:off x="1588902" y="896654"/>
            <a:ext cx="10603098" cy="45719"/>
          </a:xfrm>
          <a:prstGeom prst="rect">
            <a:avLst/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8">
            <a:extLst>
              <a:ext uri="{FF2B5EF4-FFF2-40B4-BE49-F238E27FC236}">
                <a16:creationId xmlns:a16="http://schemas.microsoft.com/office/drawing/2014/main" id="{AF7595BE-E0E9-3C96-5CF2-0C7636415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8902" y="462688"/>
            <a:ext cx="3541363" cy="3877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b="1">
                <a:solidFill>
                  <a:srgbClr val="013A89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10B63DC-9A1E-0A76-B0D7-8B230F4DE3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2" y="109387"/>
            <a:ext cx="1092579" cy="1094400"/>
          </a:xfrm>
          <a:prstGeom prst="ellipse">
            <a:avLst/>
          </a:prstGeom>
          <a:noFill/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813666A5-878E-DAA2-6643-3DC0650DE84A}"/>
              </a:ext>
            </a:extLst>
          </p:cNvPr>
          <p:cNvSpPr/>
          <p:nvPr userDrawn="1"/>
        </p:nvSpPr>
        <p:spPr>
          <a:xfrm>
            <a:off x="2013229" y="6638111"/>
            <a:ext cx="10178554" cy="226785"/>
          </a:xfrm>
          <a:prstGeom prst="rect">
            <a:avLst/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Regular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CDF499-3082-F8A8-CD77-AEFA9B9DF09F}"/>
              </a:ext>
            </a:extLst>
          </p:cNvPr>
          <p:cNvSpPr/>
          <p:nvPr userDrawn="1"/>
        </p:nvSpPr>
        <p:spPr>
          <a:xfrm>
            <a:off x="-240" y="6638111"/>
            <a:ext cx="2013446" cy="227676"/>
          </a:xfrm>
          <a:prstGeom prst="rect">
            <a:avLst/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12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5A6E766-EDDD-D4CD-797C-2AD26EEF46E8}"/>
              </a:ext>
            </a:extLst>
          </p:cNvPr>
          <p:cNvSpPr/>
          <p:nvPr userDrawn="1"/>
        </p:nvSpPr>
        <p:spPr>
          <a:xfrm>
            <a:off x="0" y="6420886"/>
            <a:ext cx="10463349" cy="339635"/>
          </a:xfrm>
          <a:prstGeom prst="rect">
            <a:avLst/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FAD00C-E2AE-0F44-14E3-96D459645F7A}"/>
              </a:ext>
            </a:extLst>
          </p:cNvPr>
          <p:cNvSpPr/>
          <p:nvPr userDrawn="1"/>
        </p:nvSpPr>
        <p:spPr>
          <a:xfrm>
            <a:off x="11303727" y="6420885"/>
            <a:ext cx="888273" cy="339636"/>
          </a:xfrm>
          <a:prstGeom prst="rect">
            <a:avLst/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A50B9E-8719-CF5D-B7CD-F45C61426CAD}"/>
              </a:ext>
            </a:extLst>
          </p:cNvPr>
          <p:cNvSpPr/>
          <p:nvPr userDrawn="1"/>
        </p:nvSpPr>
        <p:spPr>
          <a:xfrm>
            <a:off x="1588902" y="896654"/>
            <a:ext cx="10603098" cy="45719"/>
          </a:xfrm>
          <a:prstGeom prst="rect">
            <a:avLst/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2C99DC-A0A1-B760-BFFE-AC80A1EB8397}"/>
              </a:ext>
            </a:extLst>
          </p:cNvPr>
          <p:cNvSpPr/>
          <p:nvPr userDrawn="1"/>
        </p:nvSpPr>
        <p:spPr>
          <a:xfrm>
            <a:off x="0" y="6518365"/>
            <a:ext cx="10463349" cy="339635"/>
          </a:xfrm>
          <a:prstGeom prst="rect">
            <a:avLst/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3F2D81-B697-08ED-5687-BB5411EE2101}"/>
              </a:ext>
            </a:extLst>
          </p:cNvPr>
          <p:cNvSpPr/>
          <p:nvPr userDrawn="1"/>
        </p:nvSpPr>
        <p:spPr>
          <a:xfrm>
            <a:off x="11303727" y="6518364"/>
            <a:ext cx="888273" cy="339636"/>
          </a:xfrm>
          <a:prstGeom prst="rect">
            <a:avLst/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7">
            <a:extLst>
              <a:ext uri="{FF2B5EF4-FFF2-40B4-BE49-F238E27FC236}">
                <a16:creationId xmlns:a16="http://schemas.microsoft.com/office/drawing/2014/main" id="{42CDEEFA-2665-32F9-250F-388B32481A5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463349" y="6420885"/>
            <a:ext cx="840378" cy="437115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tx1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defRPr>
            </a:lvl1pPr>
          </a:lstStyle>
          <a:p>
            <a:pPr lvl="0"/>
            <a:r>
              <a:rPr lang="zh-CN" altLang="en-US" dirty="0"/>
              <a:t>页码</a:t>
            </a:r>
          </a:p>
        </p:txBody>
      </p:sp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23D0FF0F-520E-4FBD-66D4-2B4CC3B646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8902" y="462688"/>
            <a:ext cx="3541363" cy="3877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b="1">
                <a:solidFill>
                  <a:srgbClr val="013A89"/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96EF79-828F-B49E-0F18-61E80985B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2" y="109387"/>
            <a:ext cx="1092579" cy="1094400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550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FF6E6-A2F2-F0DA-9C80-D6F7F749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E7876-25DC-D657-CB92-9FA1B1393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6901C-8240-1876-9C0D-BA78C84F9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B2FE5-01E6-3548-7E71-8F2DCD87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1604D-AC4A-4F5A-942E-8E86660798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340EC-2106-C7E7-1B68-DCA5E224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0A7A0-4652-8077-C568-1AC9B987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72919A-A6E4-4AA7-8358-259FC2C9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2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A469A-23B4-3CDA-10F2-16C2FB82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EA522-E63B-5FE1-4327-9B221C04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60F9A9-97DD-EAD7-3EB2-2014D9B5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49866D-36EB-E66E-8E61-D1962DE07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9DDC83-DC96-75AB-68C4-0D34EA7B7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891B64-459F-6925-BE45-764056F0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1604D-AC4A-4F5A-942E-8E86660798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D1DE52-0D2D-C96F-7F02-21FAE55F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C30C17-37A6-524A-B93F-53C91F01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72919A-A6E4-4AA7-8358-259FC2C9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8DA50-F74B-BEB6-3418-4E38E686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8FCD74-AADD-2202-C452-5CA04C69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1604D-AC4A-4F5A-942E-8E86660798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584DF4-4E00-65D7-3674-3DDA4E2E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125C6F-39AF-2E90-2A39-ED70BD12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72919A-A6E4-4AA7-8358-259FC2C9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9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DE4D8B-882E-3CD5-57D5-7717299F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1604D-AC4A-4F5A-942E-8E86660798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A0B993-3DD6-43FD-B85C-BDB3F491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4DE9A7-B0EA-63AA-76CA-38380A25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72919A-A6E4-4AA7-8358-259FC2C9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1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25E98-1EA0-1133-D779-256F54A6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98B17-C320-EE2B-6DDF-B0DB71665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ED717-085D-D748-1585-ECAAD85D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BA0F01-3875-0D1D-F914-0D9AA560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A1604D-AC4A-4F5A-942E-8E86660798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6AF3B9-531E-2701-A9DC-32CFDBE6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3EF421-F0C7-CD25-A976-3856B357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72919A-A6E4-4AA7-8358-259FC2C9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4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7F9888-4A25-92EE-6BA5-421FB3E6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6051B-E2E9-A98D-92A6-C9846003B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D31EA-C658-A8CA-D944-6A1957658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604D-AC4A-4F5A-942E-8E866607988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4BAC52-2287-6BBE-6BEE-8FEDA940E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1B799-1DF6-6DCC-0FA1-CF966FE57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919A-A6E4-4AA7-8358-259FC2C9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4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7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915674-B7AF-575D-D1D5-0067F150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5662B-753E-E15C-ADCD-C41D424E7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E0D60-0D47-F37E-BE35-1167EFF7E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1769-9A55-4A83-AC69-0B9988D90F9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60DE0-37F1-2C3A-967C-7043C3FEB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43B6E-CEC2-3431-4988-9F80D94DD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2074-0015-44F7-8893-DCBF9D75A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1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0B4707-1BCC-9E8F-66D9-250F409EA208}"/>
              </a:ext>
            </a:extLst>
          </p:cNvPr>
          <p:cNvSpPr/>
          <p:nvPr/>
        </p:nvSpPr>
        <p:spPr bwMode="auto">
          <a:xfrm>
            <a:off x="1387017" y="2057515"/>
            <a:ext cx="941796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7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学校图书管理信息系统</a:t>
            </a:r>
            <a:endParaRPr lang="en-US" altLang="zh-CN" sz="72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 Light" panose="020B0502040204020203" pitchFamily="34" charset="-122"/>
            </a:endParaRPr>
          </a:p>
          <a:p>
            <a:pPr algn="ctr">
              <a:defRPr/>
            </a:pPr>
            <a:r>
              <a:rPr lang="zh-CN" altLang="en-US" sz="7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的设计与实现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A840AD5-C653-EA87-AB65-16DF6CDEE318}"/>
              </a:ext>
            </a:extLst>
          </p:cNvPr>
          <p:cNvGrpSpPr/>
          <p:nvPr/>
        </p:nvGrpSpPr>
        <p:grpSpPr>
          <a:xfrm>
            <a:off x="512380" y="5820619"/>
            <a:ext cx="2386530" cy="497054"/>
            <a:chOff x="1691946" y="6380497"/>
            <a:chExt cx="1680360" cy="320344"/>
          </a:xfrm>
          <a:solidFill>
            <a:srgbClr val="FFC000"/>
          </a:solidFill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647CFD9-361D-9B0F-AEE4-96146C9304DF}"/>
                </a:ext>
              </a:extLst>
            </p:cNvPr>
            <p:cNvSpPr/>
            <p:nvPr/>
          </p:nvSpPr>
          <p:spPr>
            <a:xfrm>
              <a:off x="1691946" y="6380497"/>
              <a:ext cx="1680360" cy="32034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Regular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2801E1F-2B58-90E4-913F-36F18197894B}"/>
                </a:ext>
              </a:extLst>
            </p:cNvPr>
            <p:cNvSpPr/>
            <p:nvPr/>
          </p:nvSpPr>
          <p:spPr>
            <a:xfrm>
              <a:off x="1776575" y="6447136"/>
              <a:ext cx="1511101" cy="158686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L" panose="00020600040101010101" pitchFamily="18" charset="-122"/>
                </a:rPr>
                <a:t>答辩人：孟孝龙</a:t>
              </a:r>
              <a:endParaRPr kumimoji="0" lang="zh-CN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" panose="00020600040101010101" pitchFamily="18" charset="-122"/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FD1A13E7-6637-35A7-1224-DC34E366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8" y="543801"/>
            <a:ext cx="3095625" cy="81915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9FFEA67E-0F94-465E-6377-7A3C871D50E4}"/>
              </a:ext>
            </a:extLst>
          </p:cNvPr>
          <p:cNvGrpSpPr/>
          <p:nvPr/>
        </p:nvGrpSpPr>
        <p:grpSpPr>
          <a:xfrm>
            <a:off x="3442327" y="5822356"/>
            <a:ext cx="2386529" cy="493580"/>
            <a:chOff x="1691946" y="6380497"/>
            <a:chExt cx="1680360" cy="320344"/>
          </a:xfrm>
          <a:solidFill>
            <a:srgbClr val="FFC000"/>
          </a:solidFill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4BD8BFF-5C85-D727-BE59-FA7119385931}"/>
                </a:ext>
              </a:extLst>
            </p:cNvPr>
            <p:cNvSpPr/>
            <p:nvPr/>
          </p:nvSpPr>
          <p:spPr>
            <a:xfrm>
              <a:off x="1691946" y="6380497"/>
              <a:ext cx="1680360" cy="32034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Regular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409E8C1-B618-AE56-C17A-540A01FB437F}"/>
                </a:ext>
              </a:extLst>
            </p:cNvPr>
            <p:cNvSpPr/>
            <p:nvPr/>
          </p:nvSpPr>
          <p:spPr>
            <a:xfrm>
              <a:off x="1776575" y="6452608"/>
              <a:ext cx="1511101" cy="159803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L" panose="00020600040101010101" pitchFamily="18" charset="-122"/>
                </a:rPr>
                <a:t>专业：计算机信息管理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F34DFED-C7BC-CEF6-F59A-4C5436181C26}"/>
              </a:ext>
            </a:extLst>
          </p:cNvPr>
          <p:cNvGrpSpPr/>
          <p:nvPr/>
        </p:nvGrpSpPr>
        <p:grpSpPr>
          <a:xfrm>
            <a:off x="9383710" y="5822356"/>
            <a:ext cx="2468019" cy="493580"/>
            <a:chOff x="1691946" y="6380497"/>
            <a:chExt cx="1680360" cy="320344"/>
          </a:xfrm>
          <a:solidFill>
            <a:srgbClr val="FFC000"/>
          </a:solidFill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91B1606-0BD6-2DBD-86C2-43E06269023F}"/>
                </a:ext>
              </a:extLst>
            </p:cNvPr>
            <p:cNvSpPr/>
            <p:nvPr/>
          </p:nvSpPr>
          <p:spPr>
            <a:xfrm>
              <a:off x="1691946" y="6380497"/>
              <a:ext cx="1680360" cy="32034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Regular"/>
                <a:cs typeface="+mn-cs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BC80FDD-0D9C-EFAC-37C0-405136F03454}"/>
                </a:ext>
              </a:extLst>
            </p:cNvPr>
            <p:cNvSpPr/>
            <p:nvPr/>
          </p:nvSpPr>
          <p:spPr>
            <a:xfrm>
              <a:off x="1776575" y="6447213"/>
              <a:ext cx="1511101" cy="159803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L" panose="00020600040101010101" pitchFamily="18" charset="-122"/>
                </a:rPr>
                <a:t>岗位：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L" panose="00020600040101010101" pitchFamily="18" charset="-122"/>
                </a:rPr>
                <a:t>Java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L" panose="00020600040101010101" pitchFamily="18" charset="-122"/>
                </a:rPr>
                <a:t>开发工程师</a:t>
              </a:r>
              <a:endParaRPr kumimoji="0" lang="zh-CN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" panose="00020600040101010101" pitchFamily="18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891E413-16AA-6F91-89C9-92AB5F9DED6D}"/>
              </a:ext>
            </a:extLst>
          </p:cNvPr>
          <p:cNvGrpSpPr/>
          <p:nvPr/>
        </p:nvGrpSpPr>
        <p:grpSpPr>
          <a:xfrm>
            <a:off x="6372273" y="5822356"/>
            <a:ext cx="2468019" cy="493580"/>
            <a:chOff x="1691946" y="6380497"/>
            <a:chExt cx="1680360" cy="320344"/>
          </a:xfrm>
          <a:solidFill>
            <a:srgbClr val="FFC000"/>
          </a:solidFill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97493702-8EF1-8A46-C2A1-BACA27ACB4D7}"/>
                </a:ext>
              </a:extLst>
            </p:cNvPr>
            <p:cNvSpPr/>
            <p:nvPr/>
          </p:nvSpPr>
          <p:spPr>
            <a:xfrm>
              <a:off x="1691946" y="6380497"/>
              <a:ext cx="1680360" cy="32034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Regular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06871B1-C689-DD8F-8EDE-A7E0516E3E7B}"/>
                </a:ext>
              </a:extLst>
            </p:cNvPr>
            <p:cNvSpPr/>
            <p:nvPr/>
          </p:nvSpPr>
          <p:spPr>
            <a:xfrm>
              <a:off x="1776575" y="6452608"/>
              <a:ext cx="1511101" cy="159803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L" panose="00020600040101010101" pitchFamily="18" charset="-122"/>
                </a:rPr>
                <a:t>公司：北京网医联盟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205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FC2EC0A-7461-28AD-B685-CEAC8B8EB964}"/>
              </a:ext>
            </a:extLst>
          </p:cNvPr>
          <p:cNvSpPr/>
          <p:nvPr/>
        </p:nvSpPr>
        <p:spPr bwMode="auto">
          <a:xfrm>
            <a:off x="5080337" y="222896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7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 Light" panose="020B0502040204020203" pitchFamily="34" charset="-122"/>
              </a:rPr>
              <a:t>谢谢</a:t>
            </a:r>
            <a:endParaRPr lang="en-US" altLang="zh-CN" sz="72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D55E17-6B38-40BA-9753-C5918C5B9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8" y="543801"/>
            <a:ext cx="3095625" cy="81915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F6A3662-7948-4F2C-A2BB-5F453421374C}"/>
              </a:ext>
            </a:extLst>
          </p:cNvPr>
          <p:cNvGrpSpPr/>
          <p:nvPr/>
        </p:nvGrpSpPr>
        <p:grpSpPr>
          <a:xfrm>
            <a:off x="4101375" y="5820619"/>
            <a:ext cx="3989251" cy="493580"/>
            <a:chOff x="1691946" y="6380497"/>
            <a:chExt cx="1680360" cy="320344"/>
          </a:xfrm>
          <a:solidFill>
            <a:srgbClr val="FFC000"/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9B94269-9F51-9E9B-AC69-7E14CFA44C0A}"/>
                </a:ext>
              </a:extLst>
            </p:cNvPr>
            <p:cNvSpPr/>
            <p:nvPr/>
          </p:nvSpPr>
          <p:spPr>
            <a:xfrm>
              <a:off x="1691946" y="6380497"/>
              <a:ext cx="1680360" cy="32034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Regular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1110F8-9DB0-294E-FB4D-28E50856985F}"/>
                </a:ext>
              </a:extLst>
            </p:cNvPr>
            <p:cNvSpPr/>
            <p:nvPr/>
          </p:nvSpPr>
          <p:spPr>
            <a:xfrm>
              <a:off x="1776575" y="6452608"/>
              <a:ext cx="1511101" cy="159803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L" panose="00020600040101010101" pitchFamily="18" charset="-122"/>
                </a:rPr>
                <a:t>系统网址</a:t>
              </a: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L" panose="00020600040101010101" pitchFamily="18" charset="-122"/>
                </a:rPr>
                <a:t>：</a:t>
              </a:r>
              <a:r>
                <a:rPr kumimoji="0" lang="en-US" altLang="zh-CN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L" panose="00020600040101010101" pitchFamily="18" charset="-122"/>
                </a:rPr>
                <a:t>dreamsbishe.ypfblog.com</a:t>
              </a:r>
              <a:endParaRPr kumimoji="0" lang="zh-CN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77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6055574-C08B-6F9F-572E-9C36D1020305}"/>
              </a:ext>
            </a:extLst>
          </p:cNvPr>
          <p:cNvSpPr txBox="1"/>
          <p:nvPr/>
        </p:nvSpPr>
        <p:spPr>
          <a:xfrm>
            <a:off x="1387883" y="2580452"/>
            <a:ext cx="1229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F6F315-6823-6F19-D463-BB57251E323F}"/>
              </a:ext>
            </a:extLst>
          </p:cNvPr>
          <p:cNvSpPr txBox="1"/>
          <p:nvPr/>
        </p:nvSpPr>
        <p:spPr>
          <a:xfrm>
            <a:off x="4099210" y="2580452"/>
            <a:ext cx="1229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00B5EF-1513-201D-7FB2-38364815C139}"/>
              </a:ext>
            </a:extLst>
          </p:cNvPr>
          <p:cNvSpPr txBox="1"/>
          <p:nvPr/>
        </p:nvSpPr>
        <p:spPr>
          <a:xfrm>
            <a:off x="9521863" y="2580452"/>
            <a:ext cx="1229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F2BEA3-0052-7C75-E239-289B9777C3DD}"/>
              </a:ext>
            </a:extLst>
          </p:cNvPr>
          <p:cNvSpPr txBox="1"/>
          <p:nvPr/>
        </p:nvSpPr>
        <p:spPr>
          <a:xfrm>
            <a:off x="6810537" y="2580452"/>
            <a:ext cx="1229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802650-BC04-C5BB-CFC8-313908D77472}"/>
              </a:ext>
            </a:extLst>
          </p:cNvPr>
          <p:cNvSpPr/>
          <p:nvPr/>
        </p:nvSpPr>
        <p:spPr>
          <a:xfrm>
            <a:off x="1147346" y="387295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zh-CN" altLang="en-US" sz="28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选题背景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D111FEB-4BA4-3E61-8F13-4DA73C1BD06F}"/>
              </a:ext>
            </a:extLst>
          </p:cNvPr>
          <p:cNvSpPr/>
          <p:nvPr/>
        </p:nvSpPr>
        <p:spPr>
          <a:xfrm>
            <a:off x="3890827" y="3872959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zh-CN" altLang="en-US" sz="28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应用技术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C61D035-F3DA-71B5-E477-A6848174432B}"/>
              </a:ext>
            </a:extLst>
          </p:cNvPr>
          <p:cNvSpPr/>
          <p:nvPr/>
        </p:nvSpPr>
        <p:spPr>
          <a:xfrm>
            <a:off x="6634309" y="3872959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zh-CN" altLang="en-US" sz="28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功能模块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1AB26B-3BBB-D9D4-2000-E60E27562F25}"/>
              </a:ext>
            </a:extLst>
          </p:cNvPr>
          <p:cNvSpPr/>
          <p:nvPr/>
        </p:nvSpPr>
        <p:spPr>
          <a:xfrm>
            <a:off x="9198257" y="387295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zh-CN" altLang="en-US" sz="28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rPr>
              <a:t>数据库设计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33A4958-7FFB-08C4-AEB2-9D6A2D3D0836}"/>
              </a:ext>
            </a:extLst>
          </p:cNvPr>
          <p:cNvSpPr/>
          <p:nvPr/>
        </p:nvSpPr>
        <p:spPr>
          <a:xfrm>
            <a:off x="745750" y="6154867"/>
            <a:ext cx="312791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latin typeface="+mn-ea"/>
                <a:cs typeface="阿里巴巴普惠体 L" panose="00020600040101010101" pitchFamily="18" charset="-122"/>
              </a:rPr>
              <a:t>校训</a:t>
            </a: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阿里巴巴普惠体 L" panose="00020600040101010101" pitchFamily="18" charset="-122"/>
              </a:rPr>
              <a:t>：厚德博学，敬业乐群</a:t>
            </a:r>
          </a:p>
        </p:txBody>
      </p:sp>
    </p:spTree>
    <p:extLst>
      <p:ext uri="{BB962C8B-B14F-4D97-AF65-F5344CB8AC3E}">
        <p14:creationId xmlns:p14="http://schemas.microsoft.com/office/powerpoint/2010/main" val="45279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D2499E-8445-62E4-082F-F77E988975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F9DC71-6B81-0B2B-9498-3B2E27AC08BC}"/>
              </a:ext>
            </a:extLst>
          </p:cNvPr>
          <p:cNvSpPr/>
          <p:nvPr/>
        </p:nvSpPr>
        <p:spPr>
          <a:xfrm>
            <a:off x="1414775" y="3038909"/>
            <a:ext cx="676275" cy="735747"/>
          </a:xfrm>
          <a:prstGeom prst="ellipse">
            <a:avLst/>
          </a:prstGeom>
          <a:solidFill>
            <a:srgbClr val="003F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2800" spc="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spc="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396A9D-044A-CD94-2FDC-7E315B1B709D}"/>
              </a:ext>
            </a:extLst>
          </p:cNvPr>
          <p:cNvSpPr/>
          <p:nvPr/>
        </p:nvSpPr>
        <p:spPr>
          <a:xfrm>
            <a:off x="737249" y="381983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信息化已成为趋势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F9B286-1299-6EAD-0765-94435F698ADB}"/>
              </a:ext>
            </a:extLst>
          </p:cNvPr>
          <p:cNvSpPr/>
          <p:nvPr/>
        </p:nvSpPr>
        <p:spPr>
          <a:xfrm>
            <a:off x="5757862" y="3038909"/>
            <a:ext cx="676275" cy="735747"/>
          </a:xfrm>
          <a:prstGeom prst="ellipse">
            <a:avLst/>
          </a:prstGeom>
          <a:solidFill>
            <a:srgbClr val="003F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2800" spc="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spc="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F7717C-AF43-5F0F-753D-478F2DBB56DE}"/>
              </a:ext>
            </a:extLst>
          </p:cNvPr>
          <p:cNvSpPr/>
          <p:nvPr/>
        </p:nvSpPr>
        <p:spPr>
          <a:xfrm>
            <a:off x="10100950" y="3038909"/>
            <a:ext cx="676275" cy="735747"/>
          </a:xfrm>
          <a:prstGeom prst="ellipse">
            <a:avLst/>
          </a:prstGeom>
          <a:solidFill>
            <a:srgbClr val="003F8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2800" spc="8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spc="8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CD552E-C7D9-4529-EB09-22A9BF3A106D}"/>
              </a:ext>
            </a:extLst>
          </p:cNvPr>
          <p:cNvSpPr txBox="1"/>
          <p:nvPr/>
        </p:nvSpPr>
        <p:spPr>
          <a:xfrm>
            <a:off x="737249" y="4276126"/>
            <a:ext cx="2285151" cy="96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各行各业都在向信息化转变，学校图书管理也需向信息化转变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BC781F-EB66-5FE0-C4F4-13901A7FF9A5}"/>
              </a:ext>
            </a:extLst>
          </p:cNvPr>
          <p:cNvSpPr/>
          <p:nvPr/>
        </p:nvSpPr>
        <p:spPr>
          <a:xfrm>
            <a:off x="5426584" y="381884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3F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发展不平衡</a:t>
            </a:r>
            <a:endParaRPr lang="en-US" altLang="zh-CN" b="1" dirty="0">
              <a:solidFill>
                <a:srgbClr val="003F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F52933-D731-0FB5-52CC-EFB834EB5ADE}"/>
              </a:ext>
            </a:extLst>
          </p:cNvPr>
          <p:cNvSpPr/>
          <p:nvPr/>
        </p:nvSpPr>
        <p:spPr>
          <a:xfrm>
            <a:off x="9717829" y="381952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发展程度不</a:t>
            </a:r>
            <a:r>
              <a:rPr lang="zh-CN" altLang="en-US" b="1" dirty="0">
                <a:solidFill>
                  <a:srgbClr val="003F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F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420342-FC6B-66A2-FA34-BE8C316AE815}"/>
              </a:ext>
            </a:extLst>
          </p:cNvPr>
          <p:cNvSpPr txBox="1"/>
          <p:nvPr/>
        </p:nvSpPr>
        <p:spPr>
          <a:xfrm>
            <a:off x="4953423" y="4276126"/>
            <a:ext cx="2285151" cy="964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有些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学校拥有信息化的系统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，有些学校还在使用传统方式管理图书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5063C7-1739-FB1D-44BD-96FEA11A6AF0}"/>
              </a:ext>
            </a:extLst>
          </p:cNvPr>
          <p:cNvSpPr txBox="1"/>
          <p:nvPr/>
        </p:nvSpPr>
        <p:spPr>
          <a:xfrm>
            <a:off x="9360084" y="4276126"/>
            <a:ext cx="2285151" cy="964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在学校内部，各个校区的数据不能共享，会形成信息“孤岛”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超时空性">
            <a:extLst>
              <a:ext uri="{FF2B5EF4-FFF2-40B4-BE49-F238E27FC236}">
                <a16:creationId xmlns:a16="http://schemas.microsoft.com/office/drawing/2014/main" id="{6B20DB78-E4D1-D756-D0ED-EAE2DC9CC683}"/>
              </a:ext>
            </a:extLst>
          </p:cNvPr>
          <p:cNvSpPr/>
          <p:nvPr/>
        </p:nvSpPr>
        <p:spPr>
          <a:xfrm>
            <a:off x="4455349" y="1444239"/>
            <a:ext cx="2725449" cy="512632"/>
          </a:xfrm>
          <a:prstGeom prst="roundRect">
            <a:avLst>
              <a:gd name="adj" fmla="val 15000"/>
            </a:avLst>
          </a:prstGeom>
          <a:solidFill>
            <a:srgbClr val="003F8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学校图书管理的信息化</a:t>
            </a:r>
            <a:endParaRPr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A7485D5-80C5-C2A9-DEB4-F09FE4263B82}"/>
              </a:ext>
            </a:extLst>
          </p:cNvPr>
          <p:cNvCxnSpPr>
            <a:cxnSpLocks/>
          </p:cNvCxnSpPr>
          <p:nvPr/>
        </p:nvCxnSpPr>
        <p:spPr>
          <a:xfrm>
            <a:off x="3968809" y="1734788"/>
            <a:ext cx="0" cy="4503642"/>
          </a:xfrm>
          <a:prstGeom prst="line">
            <a:avLst/>
          </a:prstGeom>
          <a:ln>
            <a:solidFill>
              <a:srgbClr val="003F8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超时空性">
            <a:extLst>
              <a:ext uri="{FF2B5EF4-FFF2-40B4-BE49-F238E27FC236}">
                <a16:creationId xmlns:a16="http://schemas.microsoft.com/office/drawing/2014/main" id="{D78571DF-7275-1F37-6776-C0CC18335153}"/>
              </a:ext>
            </a:extLst>
          </p:cNvPr>
          <p:cNvSpPr/>
          <p:nvPr/>
        </p:nvSpPr>
        <p:spPr>
          <a:xfrm>
            <a:off x="531387" y="1444239"/>
            <a:ext cx="1117949" cy="512632"/>
          </a:xfrm>
          <a:prstGeom prst="roundRect">
            <a:avLst>
              <a:gd name="adj" fmla="val 15000"/>
            </a:avLst>
          </a:prstGeom>
          <a:solidFill>
            <a:srgbClr val="003F8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endParaRPr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15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58B0458-01DE-732A-1A91-92D5AEDDAC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106F96D-0DEE-A6BE-28DB-4193BBFAA503}"/>
              </a:ext>
            </a:extLst>
          </p:cNvPr>
          <p:cNvSpPr/>
          <p:nvPr/>
        </p:nvSpPr>
        <p:spPr>
          <a:xfrm>
            <a:off x="4896672" y="2472976"/>
            <a:ext cx="2926193" cy="2925199"/>
          </a:xfrm>
          <a:prstGeom prst="ellipse">
            <a:avLst/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/>
              <a:ea typeface="思源黑体 CN Normal"/>
              <a:cs typeface="+mn-cs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16D2AE8-6C89-A42F-D756-14203FD887F7}"/>
              </a:ext>
            </a:extLst>
          </p:cNvPr>
          <p:cNvSpPr/>
          <p:nvPr/>
        </p:nvSpPr>
        <p:spPr>
          <a:xfrm>
            <a:off x="4604847" y="2179783"/>
            <a:ext cx="3509844" cy="3511584"/>
          </a:xfrm>
          <a:custGeom>
            <a:avLst/>
            <a:gdLst>
              <a:gd name="connsiteX0" fmla="*/ 0 w 3182400"/>
              <a:gd name="connsiteY0" fmla="*/ 1591989 h 3183978"/>
              <a:gd name="connsiteX1" fmla="*/ 1591200 w 3182400"/>
              <a:gd name="connsiteY1" fmla="*/ 0 h 3183978"/>
              <a:gd name="connsiteX2" fmla="*/ 3182400 w 3182400"/>
              <a:gd name="connsiteY2" fmla="*/ 1591989 h 3183978"/>
              <a:gd name="connsiteX3" fmla="*/ 1591200 w 3182400"/>
              <a:gd name="connsiteY3" fmla="*/ 3183978 h 3183978"/>
              <a:gd name="connsiteX4" fmla="*/ 0 w 3182400"/>
              <a:gd name="connsiteY4" fmla="*/ 1591989 h 3183978"/>
              <a:gd name="connsiteX0" fmla="*/ 4504800 w 7687200"/>
              <a:gd name="connsiteY0" fmla="*/ 4173456 h 5765445"/>
              <a:gd name="connsiteX1" fmla="*/ 0 w 7687200"/>
              <a:gd name="connsiteY1" fmla="*/ 0 h 5765445"/>
              <a:gd name="connsiteX2" fmla="*/ 6096000 w 7687200"/>
              <a:gd name="connsiteY2" fmla="*/ 2581467 h 5765445"/>
              <a:gd name="connsiteX3" fmla="*/ 7687200 w 7687200"/>
              <a:gd name="connsiteY3" fmla="*/ 4173456 h 5765445"/>
              <a:gd name="connsiteX4" fmla="*/ 6096000 w 7687200"/>
              <a:gd name="connsiteY4" fmla="*/ 5765445 h 5765445"/>
              <a:gd name="connsiteX5" fmla="*/ 4504800 w 7687200"/>
              <a:gd name="connsiteY5" fmla="*/ 4173456 h 5765445"/>
              <a:gd name="connsiteX0" fmla="*/ 0 w 3182400"/>
              <a:gd name="connsiteY0" fmla="*/ 1591989 h 3183978"/>
              <a:gd name="connsiteX1" fmla="*/ 1591200 w 3182400"/>
              <a:gd name="connsiteY1" fmla="*/ 0 h 3183978"/>
              <a:gd name="connsiteX2" fmla="*/ 3182400 w 3182400"/>
              <a:gd name="connsiteY2" fmla="*/ 1591989 h 3183978"/>
              <a:gd name="connsiteX3" fmla="*/ 1591200 w 3182400"/>
              <a:gd name="connsiteY3" fmla="*/ 3183978 h 3183978"/>
              <a:gd name="connsiteX4" fmla="*/ 0 w 3182400"/>
              <a:gd name="connsiteY4" fmla="*/ 1591989 h 3183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2400" h="3183978">
                <a:moveTo>
                  <a:pt x="0" y="1591989"/>
                </a:moveTo>
                <a:cubicBezTo>
                  <a:pt x="0" y="712758"/>
                  <a:pt x="712405" y="0"/>
                  <a:pt x="1591200" y="0"/>
                </a:cubicBezTo>
                <a:cubicBezTo>
                  <a:pt x="2469995" y="0"/>
                  <a:pt x="3182400" y="712758"/>
                  <a:pt x="3182400" y="1591989"/>
                </a:cubicBezTo>
                <a:cubicBezTo>
                  <a:pt x="3182400" y="2471220"/>
                  <a:pt x="2469995" y="3183978"/>
                  <a:pt x="1591200" y="3183978"/>
                </a:cubicBezTo>
                <a:cubicBezTo>
                  <a:pt x="712405" y="3183978"/>
                  <a:pt x="0" y="2471220"/>
                  <a:pt x="0" y="1591989"/>
                </a:cubicBezTo>
                <a:close/>
              </a:path>
            </a:pathLst>
          </a:cu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8664EC0-7FCA-7B70-A542-D59F29F535B8}"/>
              </a:ext>
            </a:extLst>
          </p:cNvPr>
          <p:cNvSpPr/>
          <p:nvPr/>
        </p:nvSpPr>
        <p:spPr>
          <a:xfrm>
            <a:off x="4001344" y="1577339"/>
            <a:ext cx="4716849" cy="4716472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19050" tIns="19050" rIns="19050" bIns="1905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D2B77EE-1FCE-A55D-F373-07DEA70F68EF}"/>
              </a:ext>
            </a:extLst>
          </p:cNvPr>
          <p:cNvSpPr/>
          <p:nvPr/>
        </p:nvSpPr>
        <p:spPr>
          <a:xfrm>
            <a:off x="6250142" y="2084404"/>
            <a:ext cx="194038" cy="194038"/>
          </a:xfrm>
          <a:prstGeom prst="ellipse">
            <a:avLst/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/>
              <a:ea typeface="思源黑体 CN Normal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29EFF20-DBDE-8D8C-450D-DD46255342E7}"/>
              </a:ext>
            </a:extLst>
          </p:cNvPr>
          <p:cNvSpPr/>
          <p:nvPr/>
        </p:nvSpPr>
        <p:spPr>
          <a:xfrm>
            <a:off x="4868058" y="4929743"/>
            <a:ext cx="194038" cy="194038"/>
          </a:xfrm>
          <a:prstGeom prst="ellipse">
            <a:avLst/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/>
              <a:ea typeface="思源黑体 CN Normal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23B222A-E6FD-A25C-FFD6-3BD0B234909D}"/>
              </a:ext>
            </a:extLst>
          </p:cNvPr>
          <p:cNvSpPr/>
          <p:nvPr/>
        </p:nvSpPr>
        <p:spPr>
          <a:xfrm>
            <a:off x="7637144" y="4929743"/>
            <a:ext cx="194038" cy="194038"/>
          </a:xfrm>
          <a:prstGeom prst="ellipse">
            <a:avLst/>
          </a:prstGeom>
          <a:solidFill>
            <a:srgbClr val="003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/>
              <a:ea typeface="思源黑体 CN Normal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333144-1148-4C7C-6FD9-8552E27FD115}"/>
              </a:ext>
            </a:extLst>
          </p:cNvPr>
          <p:cNvSpPr/>
          <p:nvPr/>
        </p:nvSpPr>
        <p:spPr>
          <a:xfrm>
            <a:off x="5086746" y="3728274"/>
            <a:ext cx="2520829" cy="414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</a:rPr>
              <a:t>本系统意义与价值</a:t>
            </a:r>
            <a:endParaRPr lang="en-US" altLang="zh-CN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7C5307D-1663-842C-66C5-E06A5EE673F7}"/>
              </a:ext>
            </a:extLst>
          </p:cNvPr>
          <p:cNvGrpSpPr/>
          <p:nvPr/>
        </p:nvGrpSpPr>
        <p:grpSpPr>
          <a:xfrm>
            <a:off x="4346510" y="1250625"/>
            <a:ext cx="4195340" cy="627936"/>
            <a:chOff x="4266893" y="915746"/>
            <a:chExt cx="4195340" cy="627936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A29E9CF-A50C-A8E4-A6C5-DE298FD61816}"/>
                </a:ext>
              </a:extLst>
            </p:cNvPr>
            <p:cNvSpPr/>
            <p:nvPr/>
          </p:nvSpPr>
          <p:spPr>
            <a:xfrm flipH="1">
              <a:off x="4454416" y="963083"/>
              <a:ext cx="4007817" cy="526169"/>
            </a:xfrm>
            <a:prstGeom prst="roundRect">
              <a:avLst>
                <a:gd name="adj" fmla="val 4737"/>
              </a:avLst>
            </a:prstGeom>
            <a:solidFill>
              <a:schemeClr val="bg1"/>
            </a:solidFill>
            <a:ln w="3175">
              <a:miter lim="400000"/>
            </a:ln>
            <a:effectLst>
              <a:outerShdw blurRad="101600" dist="25400" dir="4200000" algn="t" rotWithShape="0">
                <a:prstClr val="black">
                  <a:alpha val="29000"/>
                </a:prst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B957CE-1091-C94F-B17E-99FFFF05CF9F}"/>
                </a:ext>
              </a:extLst>
            </p:cNvPr>
            <p:cNvSpPr/>
            <p:nvPr/>
          </p:nvSpPr>
          <p:spPr>
            <a:xfrm>
              <a:off x="4266893" y="915746"/>
              <a:ext cx="627936" cy="627936"/>
            </a:xfrm>
            <a:prstGeom prst="ellipse">
              <a:avLst/>
            </a:prstGeom>
            <a:solidFill>
              <a:srgbClr val="003F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2800" spc="8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800" spc="8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048684DF-BA8C-5F90-958D-EC834164B1DA}"/>
              </a:ext>
            </a:extLst>
          </p:cNvPr>
          <p:cNvSpPr txBox="1"/>
          <p:nvPr/>
        </p:nvSpPr>
        <p:spPr>
          <a:xfrm>
            <a:off x="4868058" y="1385921"/>
            <a:ext cx="3658844" cy="3465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1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/>
            <a:r>
              <a:rPr lang="zh-CN" altLang="en-US" sz="1400" dirty="0">
                <a:solidFill>
                  <a:schemeClr val="tx1"/>
                </a:solidFill>
                <a:sym typeface="+mn-lt"/>
              </a:rPr>
              <a:t>方便学校管理图书，提高多校区的信息共享</a:t>
            </a:r>
            <a:endParaRPr lang="en-US" sz="1400" dirty="0">
              <a:solidFill>
                <a:schemeClr val="tx1"/>
              </a:solidFill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4C4B20E-B70C-5597-9366-F0C9CB48CAB5}"/>
              </a:ext>
            </a:extLst>
          </p:cNvPr>
          <p:cNvGrpSpPr/>
          <p:nvPr/>
        </p:nvGrpSpPr>
        <p:grpSpPr>
          <a:xfrm>
            <a:off x="7769861" y="5195610"/>
            <a:ext cx="3632069" cy="627936"/>
            <a:chOff x="4266893" y="915746"/>
            <a:chExt cx="3632069" cy="627936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66A351E-E2CC-3F53-CBDE-64336571BE02}"/>
                </a:ext>
              </a:extLst>
            </p:cNvPr>
            <p:cNvSpPr/>
            <p:nvPr/>
          </p:nvSpPr>
          <p:spPr>
            <a:xfrm flipH="1">
              <a:off x="4454416" y="963083"/>
              <a:ext cx="3444546" cy="526169"/>
            </a:xfrm>
            <a:prstGeom prst="roundRect">
              <a:avLst>
                <a:gd name="adj" fmla="val 4737"/>
              </a:avLst>
            </a:prstGeom>
            <a:solidFill>
              <a:schemeClr val="bg1"/>
            </a:solidFill>
            <a:ln w="3175">
              <a:miter lim="400000"/>
            </a:ln>
            <a:effectLst>
              <a:outerShdw blurRad="101600" dist="25400" dir="4200000" algn="t" rotWithShape="0">
                <a:prstClr val="black">
                  <a:alpha val="29000"/>
                </a:prst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B927AE5-3C72-C37A-A57B-F981CEBBD960}"/>
                </a:ext>
              </a:extLst>
            </p:cNvPr>
            <p:cNvSpPr/>
            <p:nvPr/>
          </p:nvSpPr>
          <p:spPr>
            <a:xfrm>
              <a:off x="4266893" y="915746"/>
              <a:ext cx="627936" cy="627936"/>
            </a:xfrm>
            <a:prstGeom prst="ellipse">
              <a:avLst/>
            </a:prstGeom>
            <a:solidFill>
              <a:srgbClr val="003F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2800" spc="8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zh-CN" altLang="en-US" sz="2800" spc="8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58ACAE3-BDD1-E70C-7F06-D2322B2EF932}"/>
              </a:ext>
            </a:extLst>
          </p:cNvPr>
          <p:cNvSpPr txBox="1"/>
          <p:nvPr/>
        </p:nvSpPr>
        <p:spPr>
          <a:xfrm>
            <a:off x="8387175" y="5330906"/>
            <a:ext cx="3149274" cy="3465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1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/>
                </a:solidFill>
                <a:sym typeface="+mn-lt"/>
              </a:rPr>
              <a:t>没有图书管理系统的学校使用本系统</a:t>
            </a:r>
            <a:endParaRPr lang="en-US" altLang="zh-CN" sz="1400" dirty="0">
              <a:solidFill>
                <a:schemeClr val="tx1"/>
              </a:solidFill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46760CB-517E-EB8E-E3BE-757AB4A8500C}"/>
              </a:ext>
            </a:extLst>
          </p:cNvPr>
          <p:cNvGrpSpPr/>
          <p:nvPr/>
        </p:nvGrpSpPr>
        <p:grpSpPr>
          <a:xfrm>
            <a:off x="2282100" y="5148273"/>
            <a:ext cx="2720459" cy="627936"/>
            <a:chOff x="4266893" y="915746"/>
            <a:chExt cx="2720459" cy="627936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0357C467-2E7C-BFF9-8C5D-30A138436B04}"/>
                </a:ext>
              </a:extLst>
            </p:cNvPr>
            <p:cNvSpPr/>
            <p:nvPr/>
          </p:nvSpPr>
          <p:spPr>
            <a:xfrm flipH="1">
              <a:off x="4454417" y="963083"/>
              <a:ext cx="2532935" cy="526169"/>
            </a:xfrm>
            <a:prstGeom prst="roundRect">
              <a:avLst>
                <a:gd name="adj" fmla="val 4737"/>
              </a:avLst>
            </a:prstGeom>
            <a:solidFill>
              <a:schemeClr val="bg1"/>
            </a:solidFill>
            <a:ln w="3175">
              <a:miter lim="400000"/>
            </a:ln>
            <a:effectLst>
              <a:outerShdw blurRad="101600" dist="25400" dir="4200000" algn="t" rotWithShape="0">
                <a:prstClr val="black">
                  <a:alpha val="29000"/>
                </a:prstClr>
              </a:out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6F2AD83-87D1-D312-ECE4-3A481FEBB05C}"/>
                </a:ext>
              </a:extLst>
            </p:cNvPr>
            <p:cNvSpPr/>
            <p:nvPr/>
          </p:nvSpPr>
          <p:spPr>
            <a:xfrm>
              <a:off x="4266893" y="915746"/>
              <a:ext cx="627936" cy="627936"/>
            </a:xfrm>
            <a:prstGeom prst="ellipse">
              <a:avLst/>
            </a:prstGeom>
            <a:solidFill>
              <a:srgbClr val="003F8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2800" spc="8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zh-CN" altLang="en-US" sz="2800" spc="8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8174C35-825D-627E-3FF5-06FC0F24E986}"/>
              </a:ext>
            </a:extLst>
          </p:cNvPr>
          <p:cNvSpPr txBox="1"/>
          <p:nvPr/>
        </p:nvSpPr>
        <p:spPr>
          <a:xfrm>
            <a:off x="2971465" y="5284916"/>
            <a:ext cx="2017950" cy="3465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1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>
                <a:solidFill>
                  <a:schemeClr val="tx1"/>
                </a:solidFill>
                <a:sym typeface="+mn-lt"/>
              </a:rPr>
              <a:t>增强学校信息化程度</a:t>
            </a:r>
            <a:endParaRPr lang="en-US" sz="1400" dirty="0">
              <a:solidFill>
                <a:schemeClr val="tx1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151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070481-78D7-4BF8-2E90-6C4EEEF727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应用技术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51D837-B613-7CC3-2471-838F18140C5F}"/>
              </a:ext>
            </a:extLst>
          </p:cNvPr>
          <p:cNvCxnSpPr>
            <a:cxnSpLocks/>
          </p:cNvCxnSpPr>
          <p:nvPr/>
        </p:nvCxnSpPr>
        <p:spPr>
          <a:xfrm>
            <a:off x="3968809" y="1828791"/>
            <a:ext cx="0" cy="4503642"/>
          </a:xfrm>
          <a:prstGeom prst="line">
            <a:avLst/>
          </a:prstGeom>
          <a:ln>
            <a:solidFill>
              <a:srgbClr val="003F8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4AD3EF7-F71D-F878-273D-BEC84BFC27F7}"/>
              </a:ext>
            </a:extLst>
          </p:cNvPr>
          <p:cNvCxnSpPr>
            <a:cxnSpLocks/>
          </p:cNvCxnSpPr>
          <p:nvPr/>
        </p:nvCxnSpPr>
        <p:spPr>
          <a:xfrm>
            <a:off x="8274464" y="1828791"/>
            <a:ext cx="0" cy="4503642"/>
          </a:xfrm>
          <a:prstGeom prst="line">
            <a:avLst/>
          </a:prstGeom>
          <a:ln>
            <a:solidFill>
              <a:srgbClr val="003F8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超时空性">
            <a:extLst>
              <a:ext uri="{FF2B5EF4-FFF2-40B4-BE49-F238E27FC236}">
                <a16:creationId xmlns:a16="http://schemas.microsoft.com/office/drawing/2014/main" id="{5977351B-2BA6-056E-C0E7-7CADC9BD6680}"/>
              </a:ext>
            </a:extLst>
          </p:cNvPr>
          <p:cNvSpPr/>
          <p:nvPr/>
        </p:nvSpPr>
        <p:spPr>
          <a:xfrm>
            <a:off x="1257008" y="1478423"/>
            <a:ext cx="1117949" cy="512632"/>
          </a:xfrm>
          <a:prstGeom prst="roundRect">
            <a:avLst>
              <a:gd name="adj" fmla="val 15000"/>
            </a:avLst>
          </a:prstGeom>
          <a:solidFill>
            <a:srgbClr val="003F8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超时空性">
            <a:extLst>
              <a:ext uri="{FF2B5EF4-FFF2-40B4-BE49-F238E27FC236}">
                <a16:creationId xmlns:a16="http://schemas.microsoft.com/office/drawing/2014/main" id="{E548B8AA-89EB-BD16-87D2-16FEE49706E1}"/>
              </a:ext>
            </a:extLst>
          </p:cNvPr>
          <p:cNvSpPr/>
          <p:nvPr/>
        </p:nvSpPr>
        <p:spPr>
          <a:xfrm>
            <a:off x="5529255" y="1478423"/>
            <a:ext cx="1117949" cy="512632"/>
          </a:xfrm>
          <a:prstGeom prst="roundRect">
            <a:avLst>
              <a:gd name="adj" fmla="val 15000"/>
            </a:avLst>
          </a:prstGeom>
          <a:solidFill>
            <a:srgbClr val="003F8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超时空性">
            <a:extLst>
              <a:ext uri="{FF2B5EF4-FFF2-40B4-BE49-F238E27FC236}">
                <a16:creationId xmlns:a16="http://schemas.microsoft.com/office/drawing/2014/main" id="{74B7D72D-E8AA-B5B7-5C71-B722263EC64E}"/>
              </a:ext>
            </a:extLst>
          </p:cNvPr>
          <p:cNvSpPr/>
          <p:nvPr/>
        </p:nvSpPr>
        <p:spPr>
          <a:xfrm>
            <a:off x="9834909" y="1478423"/>
            <a:ext cx="1117949" cy="512632"/>
          </a:xfrm>
          <a:prstGeom prst="roundRect">
            <a:avLst>
              <a:gd name="adj" fmla="val 15000"/>
            </a:avLst>
          </a:prstGeom>
          <a:solidFill>
            <a:srgbClr val="003F8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FEC088-58D9-7CC7-2566-B66018AAFEE2}"/>
              </a:ext>
            </a:extLst>
          </p:cNvPr>
          <p:cNvSpPr/>
          <p:nvPr/>
        </p:nvSpPr>
        <p:spPr>
          <a:xfrm>
            <a:off x="938177" y="2618992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F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A6EDBE-A19D-48F8-4811-E59606799B48}"/>
              </a:ext>
            </a:extLst>
          </p:cNvPr>
          <p:cNvSpPr/>
          <p:nvPr/>
        </p:nvSpPr>
        <p:spPr>
          <a:xfrm>
            <a:off x="828757" y="3809268"/>
            <a:ext cx="1974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elment-ui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F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2DD85B-4167-7C70-2BA3-FADCDB44384F}"/>
              </a:ext>
            </a:extLst>
          </p:cNvPr>
          <p:cNvSpPr/>
          <p:nvPr/>
        </p:nvSpPr>
        <p:spPr>
          <a:xfrm>
            <a:off x="977026" y="4903931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F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A08652-2DE3-5152-3556-FB766A2D3497}"/>
              </a:ext>
            </a:extLst>
          </p:cNvPr>
          <p:cNvSpPr/>
          <p:nvPr/>
        </p:nvSpPr>
        <p:spPr>
          <a:xfrm>
            <a:off x="5130265" y="2618992"/>
            <a:ext cx="1903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3F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solidFill>
                  <a:srgbClr val="003F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rgbClr val="003F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Javaweb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F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CBF685-6B7E-CE48-FC06-A9E9ABEFB68E}"/>
              </a:ext>
            </a:extLst>
          </p:cNvPr>
          <p:cNvSpPr/>
          <p:nvPr/>
        </p:nvSpPr>
        <p:spPr>
          <a:xfrm>
            <a:off x="4173213" y="3809268"/>
            <a:ext cx="410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springboot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F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19CAA5-C5C6-4A3C-E515-D7F73EAA8183}"/>
              </a:ext>
            </a:extLst>
          </p:cNvPr>
          <p:cNvSpPr/>
          <p:nvPr/>
        </p:nvSpPr>
        <p:spPr>
          <a:xfrm>
            <a:off x="5529255" y="4903931"/>
            <a:ext cx="969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3F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F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511D01-110E-7BC9-AD2F-8F6B7C02B42C}"/>
              </a:ext>
            </a:extLst>
          </p:cNvPr>
          <p:cNvSpPr/>
          <p:nvPr/>
        </p:nvSpPr>
        <p:spPr>
          <a:xfrm>
            <a:off x="9883404" y="2618992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F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338416-D66A-9159-753B-C516999F1DFA}"/>
              </a:ext>
            </a:extLst>
          </p:cNvPr>
          <p:cNvSpPr/>
          <p:nvPr/>
        </p:nvSpPr>
        <p:spPr>
          <a:xfrm>
            <a:off x="9982725" y="4178600"/>
            <a:ext cx="81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F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43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03FC26-81E3-5A17-1AAB-452EF9B76E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功能模块</a:t>
            </a:r>
          </a:p>
        </p:txBody>
      </p:sp>
      <p:sp>
        <p:nvSpPr>
          <p:cNvPr id="6" name="超时空性">
            <a:extLst>
              <a:ext uri="{FF2B5EF4-FFF2-40B4-BE49-F238E27FC236}">
                <a16:creationId xmlns:a16="http://schemas.microsoft.com/office/drawing/2014/main" id="{24323580-7EC8-F743-6A00-6FA9FC1F8355}"/>
              </a:ext>
            </a:extLst>
          </p:cNvPr>
          <p:cNvSpPr/>
          <p:nvPr/>
        </p:nvSpPr>
        <p:spPr>
          <a:xfrm>
            <a:off x="5022370" y="1319685"/>
            <a:ext cx="1785450" cy="583133"/>
          </a:xfrm>
          <a:prstGeom prst="roundRect">
            <a:avLst>
              <a:gd name="adj" fmla="val 15000"/>
            </a:avLst>
          </a:prstGeom>
          <a:solidFill>
            <a:srgbClr val="003F8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系统角色</a:t>
            </a:r>
            <a:endParaRPr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57CD64-FADA-9D8D-9DD4-7AF5C13239B8}"/>
              </a:ext>
            </a:extLst>
          </p:cNvPr>
          <p:cNvSpPr/>
          <p:nvPr/>
        </p:nvSpPr>
        <p:spPr>
          <a:xfrm>
            <a:off x="1163807" y="537415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3F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系统管理人员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F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E64DB8-1D2C-6124-3220-D49B3D8034D6}"/>
              </a:ext>
            </a:extLst>
          </p:cNvPr>
          <p:cNvSpPr/>
          <p:nvPr/>
        </p:nvSpPr>
        <p:spPr>
          <a:xfrm>
            <a:off x="5130265" y="537415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3F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图书管理人员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F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029C78-0096-FEBC-D5EE-8981BD964E45}"/>
              </a:ext>
            </a:extLst>
          </p:cNvPr>
          <p:cNvSpPr/>
          <p:nvPr/>
        </p:nvSpPr>
        <p:spPr>
          <a:xfrm>
            <a:off x="9096722" y="537415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3F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图书借阅人员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F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B6126E5-680D-11C0-251D-E326D26D89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964" y="2311451"/>
            <a:ext cx="2847619" cy="2828571"/>
          </a:xfrm>
          <a:prstGeom prst="rect">
            <a:avLst/>
          </a:prstGeom>
          <a:noFill/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A56DA25-550F-0792-7DFD-28CC10B6EE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5717" y="2311451"/>
            <a:ext cx="2847619" cy="2828571"/>
          </a:xfrm>
          <a:prstGeom prst="rect">
            <a:avLst/>
          </a:prstGeom>
          <a:noFill/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0EE48CF-C061-E4EA-3442-704CE4F07A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9470" y="2311451"/>
            <a:ext cx="2847619" cy="2828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277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777090-536F-785B-9E48-687B56FCAD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功能模块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D3EC0C-C397-1435-B2D7-38E9A2AF99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3F8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383926" y="1017634"/>
            <a:ext cx="10385286" cy="5544826"/>
          </a:xfrm>
          <a:prstGeom prst="rect">
            <a:avLst/>
          </a:prstGeom>
          <a:noFill/>
        </p:spPr>
      </p:pic>
      <p:sp>
        <p:nvSpPr>
          <p:cNvPr id="5" name="超时空性">
            <a:extLst>
              <a:ext uri="{FF2B5EF4-FFF2-40B4-BE49-F238E27FC236}">
                <a16:creationId xmlns:a16="http://schemas.microsoft.com/office/drawing/2014/main" id="{AAA79677-6C84-CA47-2691-D04AD7F8CC8B}"/>
              </a:ext>
            </a:extLst>
          </p:cNvPr>
          <p:cNvSpPr/>
          <p:nvPr/>
        </p:nvSpPr>
        <p:spPr>
          <a:xfrm>
            <a:off x="980805" y="1380101"/>
            <a:ext cx="1477260" cy="512632"/>
          </a:xfrm>
          <a:prstGeom prst="roundRect">
            <a:avLst>
              <a:gd name="adj" fmla="val 15000"/>
            </a:avLst>
          </a:prstGeom>
          <a:solidFill>
            <a:srgbClr val="003F8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功能模块图</a:t>
            </a:r>
            <a:endParaRPr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43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C631AE-3CE1-32BC-C847-1F10926F7A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功能模块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A9BBDE-80A8-2691-2254-412DE8AFBD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3F8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11046" y="1032388"/>
            <a:ext cx="10756489" cy="5732206"/>
          </a:xfrm>
          <a:prstGeom prst="rect">
            <a:avLst/>
          </a:prstGeom>
        </p:spPr>
      </p:pic>
      <p:sp>
        <p:nvSpPr>
          <p:cNvPr id="7" name="超时空性">
            <a:extLst>
              <a:ext uri="{FF2B5EF4-FFF2-40B4-BE49-F238E27FC236}">
                <a16:creationId xmlns:a16="http://schemas.microsoft.com/office/drawing/2014/main" id="{378B75D7-6191-C409-1E8D-41427E2B5B8F}"/>
              </a:ext>
            </a:extLst>
          </p:cNvPr>
          <p:cNvSpPr/>
          <p:nvPr/>
        </p:nvSpPr>
        <p:spPr>
          <a:xfrm>
            <a:off x="226143" y="1734062"/>
            <a:ext cx="1462604" cy="512632"/>
          </a:xfrm>
          <a:prstGeom prst="roundRect">
            <a:avLst>
              <a:gd name="adj" fmla="val 15000"/>
            </a:avLst>
          </a:prstGeom>
          <a:solidFill>
            <a:srgbClr val="003F8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系统序列图</a:t>
            </a:r>
            <a:endParaRPr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16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71D5C50-62FD-8AD2-B564-3597845C52EB}"/>
              </a:ext>
            </a:extLst>
          </p:cNvPr>
          <p:cNvSpPr/>
          <p:nvPr/>
        </p:nvSpPr>
        <p:spPr>
          <a:xfrm>
            <a:off x="5130265" y="2759825"/>
            <a:ext cx="4911510" cy="12967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50D957-461A-1254-FF2D-F2BD3D3B6257}"/>
              </a:ext>
            </a:extLst>
          </p:cNvPr>
          <p:cNvSpPr/>
          <p:nvPr/>
        </p:nvSpPr>
        <p:spPr>
          <a:xfrm>
            <a:off x="997527" y="2759825"/>
            <a:ext cx="3873731" cy="379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114A0FE-9274-3FE0-C61D-13C028A54974}"/>
              </a:ext>
            </a:extLst>
          </p:cNvPr>
          <p:cNvSpPr/>
          <p:nvPr/>
        </p:nvSpPr>
        <p:spPr>
          <a:xfrm>
            <a:off x="1338349" y="1047404"/>
            <a:ext cx="10490662" cy="5453149"/>
          </a:xfrm>
          <a:custGeom>
            <a:avLst/>
            <a:gdLst>
              <a:gd name="connsiteX0" fmla="*/ 66502 w 10490662"/>
              <a:gd name="connsiteY0" fmla="*/ 24938 h 5453149"/>
              <a:gd name="connsiteX1" fmla="*/ 10457411 w 10490662"/>
              <a:gd name="connsiteY1" fmla="*/ 0 h 5453149"/>
              <a:gd name="connsiteX2" fmla="*/ 10490662 w 10490662"/>
              <a:gd name="connsiteY2" fmla="*/ 5444836 h 5453149"/>
              <a:gd name="connsiteX3" fmla="*/ 5228706 w 10490662"/>
              <a:gd name="connsiteY3" fmla="*/ 5453149 h 5453149"/>
              <a:gd name="connsiteX4" fmla="*/ 5212080 w 10490662"/>
              <a:gd name="connsiteY4" fmla="*/ 4089861 h 5453149"/>
              <a:gd name="connsiteX5" fmla="*/ 8778240 w 10490662"/>
              <a:gd name="connsiteY5" fmla="*/ 4106487 h 5453149"/>
              <a:gd name="connsiteX6" fmla="*/ 8753302 w 10490662"/>
              <a:gd name="connsiteY6" fmla="*/ 1463040 h 5453149"/>
              <a:gd name="connsiteX7" fmla="*/ 8753302 w 10490662"/>
              <a:gd name="connsiteY7" fmla="*/ 1230283 h 5453149"/>
              <a:gd name="connsiteX8" fmla="*/ 8313 w 10490662"/>
              <a:gd name="connsiteY8" fmla="*/ 1205345 h 5453149"/>
              <a:gd name="connsiteX9" fmla="*/ 0 w 10490662"/>
              <a:gd name="connsiteY9" fmla="*/ 33251 h 5453149"/>
              <a:gd name="connsiteX10" fmla="*/ 66502 w 10490662"/>
              <a:gd name="connsiteY10" fmla="*/ 24938 h 54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90662" h="5453149">
                <a:moveTo>
                  <a:pt x="66502" y="24938"/>
                </a:moveTo>
                <a:lnTo>
                  <a:pt x="10457411" y="0"/>
                </a:lnTo>
                <a:lnTo>
                  <a:pt x="10490662" y="5444836"/>
                </a:lnTo>
                <a:lnTo>
                  <a:pt x="5228706" y="5453149"/>
                </a:lnTo>
                <a:lnTo>
                  <a:pt x="5212080" y="4089861"/>
                </a:lnTo>
                <a:lnTo>
                  <a:pt x="8778240" y="4106487"/>
                </a:lnTo>
                <a:lnTo>
                  <a:pt x="8753302" y="1463040"/>
                </a:lnTo>
                <a:lnTo>
                  <a:pt x="8753302" y="1230283"/>
                </a:lnTo>
                <a:lnTo>
                  <a:pt x="8313" y="1205345"/>
                </a:lnTo>
                <a:lnTo>
                  <a:pt x="0" y="33251"/>
                </a:lnTo>
                <a:lnTo>
                  <a:pt x="66502" y="2493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B9E4AE-0F6D-DA94-EC71-E67534F7F3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C85152-2687-300F-B756-57998EE652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3F8B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64437" y="1098731"/>
            <a:ext cx="10573601" cy="5459241"/>
          </a:xfrm>
          <a:prstGeom prst="rect">
            <a:avLst/>
          </a:prstGeom>
        </p:spPr>
      </p:pic>
      <p:sp>
        <p:nvSpPr>
          <p:cNvPr id="5" name="超时空性">
            <a:extLst>
              <a:ext uri="{FF2B5EF4-FFF2-40B4-BE49-F238E27FC236}">
                <a16:creationId xmlns:a16="http://schemas.microsoft.com/office/drawing/2014/main" id="{9B6BE214-BAF5-11B0-CCE8-51A9345BF12C}"/>
              </a:ext>
            </a:extLst>
          </p:cNvPr>
          <p:cNvSpPr/>
          <p:nvPr/>
        </p:nvSpPr>
        <p:spPr>
          <a:xfrm>
            <a:off x="216311" y="1360436"/>
            <a:ext cx="1048126" cy="512632"/>
          </a:xfrm>
          <a:prstGeom prst="roundRect">
            <a:avLst>
              <a:gd name="adj" fmla="val 15000"/>
            </a:avLst>
          </a:prstGeom>
          <a:solidFill>
            <a:srgbClr val="003F8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5EF53D-4FA1-9B35-EEF3-A7B2C0DF3EBC}"/>
              </a:ext>
            </a:extLst>
          </p:cNvPr>
          <p:cNvSpPr/>
          <p:nvPr/>
        </p:nvSpPr>
        <p:spPr>
          <a:xfrm>
            <a:off x="2524144" y="47091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4CA197-5FDD-7C1B-E0DC-81A670E27E69}"/>
              </a:ext>
            </a:extLst>
          </p:cNvPr>
          <p:cNvSpPr/>
          <p:nvPr/>
        </p:nvSpPr>
        <p:spPr>
          <a:xfrm>
            <a:off x="6650182" y="3589312"/>
            <a:ext cx="19915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3F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图书和借阅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F8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30AF82-1915-7A10-E046-40D0DCE53DFB}"/>
              </a:ext>
            </a:extLst>
          </p:cNvPr>
          <p:cNvSpPr/>
          <p:nvPr/>
        </p:nvSpPr>
        <p:spPr>
          <a:xfrm>
            <a:off x="9684173" y="18730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3F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基础配置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F8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08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4875</TotalTime>
  <Words>221</Words>
  <Application>Microsoft Office PowerPoint</Application>
  <PresentationFormat>宽屏</PresentationFormat>
  <Paragraphs>64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Roboto Regular</vt:lpstr>
      <vt:lpstr>等线</vt:lpstr>
      <vt:lpstr>等线 Light</vt:lpstr>
      <vt:lpstr>思源黑体 CN Normal</vt:lpstr>
      <vt:lpstr>思源宋体 CN Medium</vt:lpstr>
      <vt:lpstr>微软雅黑</vt:lpstr>
      <vt:lpstr>微软雅黑 Light</vt:lpstr>
      <vt:lpstr>Arial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xiaolong meng</dc:creator>
  <cp:lastModifiedBy>xiaolong meng</cp:lastModifiedBy>
  <cp:revision>28</cp:revision>
  <dcterms:created xsi:type="dcterms:W3CDTF">2023-10-08T11:08:39Z</dcterms:created>
  <dcterms:modified xsi:type="dcterms:W3CDTF">2023-10-22T09:00:45Z</dcterms:modified>
</cp:coreProperties>
</file>