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29"/>
  </p:notesMasterIdLst>
  <p:sldIdLst>
    <p:sldId id="256" r:id="rId2"/>
    <p:sldId id="281" r:id="rId3"/>
    <p:sldId id="257" r:id="rId4"/>
    <p:sldId id="264" r:id="rId5"/>
    <p:sldId id="258" r:id="rId6"/>
    <p:sldId id="259" r:id="rId7"/>
    <p:sldId id="282" r:id="rId8"/>
    <p:sldId id="260" r:id="rId9"/>
    <p:sldId id="262" r:id="rId10"/>
    <p:sldId id="261" r:id="rId11"/>
    <p:sldId id="263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7" r:id="rId22"/>
    <p:sldId id="280" r:id="rId23"/>
    <p:sldId id="278" r:id="rId24"/>
    <p:sldId id="279" r:id="rId25"/>
    <p:sldId id="274" r:id="rId26"/>
    <p:sldId id="27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80" d="100"/>
          <a:sy n="80" d="100"/>
        </p:scale>
        <p:origin x="12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79EB1-71FF-4B48-A7BF-C29A63D4BC88}" type="datetimeFigureOut">
              <a:rPr kumimoji="1" lang="zh-CN" altLang="en-US" smtClean="0"/>
              <a:t>16/10/26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D8918-77FA-8B4F-B195-936182289B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3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28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5" y="1637733"/>
            <a:ext cx="8361229" cy="1132764"/>
          </a:xfrm>
        </p:spPr>
        <p:txBody>
          <a:bodyPr>
            <a:normAutofit/>
          </a:bodyPr>
          <a:lstStyle/>
          <a:p>
            <a:r>
              <a:rPr kumimoji="1" lang="en-US" altLang="zh-CN" cap="none" dirty="0" smtClean="0"/>
              <a:t>React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Native</a:t>
            </a:r>
            <a:r>
              <a:rPr kumimoji="1" lang="zh-CN" altLang="en-US" cap="none" dirty="0" smtClean="0"/>
              <a:t>进阶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4" y="3546846"/>
            <a:ext cx="6831673" cy="1086237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Redux</a:t>
            </a:r>
            <a:r>
              <a:rPr kumimoji="1" lang="zh-CN" altLang="en-US" sz="4000" dirty="0" smtClean="0"/>
              <a:t>架构和</a:t>
            </a:r>
            <a:r>
              <a:rPr kumimoji="1" lang="zh-CN" altLang="en-US" sz="4000" dirty="0"/>
              <a:t>状态管理</a:t>
            </a:r>
          </a:p>
        </p:txBody>
      </p:sp>
    </p:spTree>
    <p:extLst>
      <p:ext uri="{BB962C8B-B14F-4D97-AF65-F5344CB8AC3E}">
        <p14:creationId xmlns:p14="http://schemas.microsoft.com/office/powerpoint/2010/main" val="169960659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的三个原则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>
            <a:noAutofit/>
          </a:bodyPr>
          <a:lstStyle/>
          <a:p>
            <a:pPr>
              <a:lnSpc>
                <a:spcPct val="84000"/>
              </a:lnSpc>
            </a:pPr>
            <a:r>
              <a:rPr kumimoji="1" lang="zh-CN" altLang="en-US" sz="2800" b="1" dirty="0"/>
              <a:t>单一数据源</a:t>
            </a:r>
            <a:endParaRPr kumimoji="1" lang="en-US" altLang="zh-CN" sz="2800" b="1" dirty="0"/>
          </a:p>
          <a:p>
            <a:pPr marL="0" indent="0">
              <a:lnSpc>
                <a:spcPct val="84000"/>
              </a:lnSpc>
              <a:buNone/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整个</a:t>
            </a:r>
            <a:r>
              <a:rPr kumimoji="1" lang="zh-CN" altLang="en-US" sz="2400" dirty="0"/>
              <a:t>应用</a:t>
            </a:r>
            <a:r>
              <a:rPr kumimoji="1" lang="zh-CN" altLang="en-US" sz="2400" dirty="0" smtClean="0"/>
              <a:t>的 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state</a:t>
            </a:r>
            <a:r>
              <a:rPr kumimoji="1" lang="zh-CN" altLang="en-US" sz="2400" dirty="0" smtClean="0"/>
              <a:t> 被</a:t>
            </a:r>
            <a:r>
              <a:rPr kumimoji="1" lang="zh-CN" altLang="en-US" sz="2400" dirty="0"/>
              <a:t>储存在</a:t>
            </a:r>
            <a:r>
              <a:rPr kumimoji="1" lang="zh-CN" altLang="en-US" sz="2400" dirty="0" smtClean="0"/>
              <a:t>一个对象树中，对象树存在</a:t>
            </a:r>
            <a:r>
              <a:rPr kumimoji="1" lang="zh-CN" altLang="en-US" sz="2400" dirty="0"/>
              <a:t>于</a:t>
            </a:r>
            <a:r>
              <a:rPr kumimoji="1" lang="zh-CN" altLang="en-US" sz="2400" dirty="0" smtClean="0"/>
              <a:t>唯一的 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 中。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中的 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 绑定到组件</a:t>
            </a:r>
          </a:p>
          <a:p>
            <a:pPr>
              <a:lnSpc>
                <a:spcPct val="84000"/>
              </a:lnSpc>
            </a:pPr>
            <a:r>
              <a:rPr kumimoji="1" lang="en-US" altLang="zh-CN" sz="2800" b="1" dirty="0" smtClean="0"/>
              <a:t>State </a:t>
            </a:r>
            <a:r>
              <a:rPr kumimoji="1" lang="zh-CN" altLang="en-US" sz="2800" b="1" dirty="0" smtClean="0"/>
              <a:t>是只读的</a:t>
            </a:r>
          </a:p>
          <a:p>
            <a:pPr marL="0" indent="0">
              <a:lnSpc>
                <a:spcPct val="84000"/>
              </a:lnSpc>
              <a:buNone/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惟</a:t>
            </a:r>
            <a:r>
              <a:rPr kumimoji="1" lang="zh-CN" altLang="en-US" sz="2400" dirty="0"/>
              <a:t>一</a:t>
            </a:r>
            <a:r>
              <a:rPr kumimoji="1" lang="zh-CN" altLang="en-US" sz="2400" dirty="0" smtClean="0"/>
              <a:t>改变 </a:t>
            </a:r>
            <a:r>
              <a:rPr kumimoji="1" lang="en-US" altLang="zh-CN" sz="2400" dirty="0" smtClean="0"/>
              <a:t>state </a:t>
            </a:r>
            <a:r>
              <a:rPr kumimoji="1" lang="zh-CN" altLang="en-US" sz="2400" dirty="0" smtClean="0"/>
              <a:t>的</a:t>
            </a:r>
            <a:r>
              <a:rPr kumimoji="1" lang="zh-CN" altLang="en-US" sz="2400" dirty="0"/>
              <a:t>方法就</a:t>
            </a:r>
            <a:r>
              <a:rPr kumimoji="1" lang="zh-CN" altLang="en-US" sz="2400" dirty="0" smtClean="0"/>
              <a:t>是触发</a:t>
            </a:r>
            <a:r>
              <a:rPr kumimoji="1" lang="zh-CN" altLang="en-US" sz="2400" dirty="0"/>
              <a:t> 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/>
              <a:t>。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是</a:t>
            </a:r>
            <a:r>
              <a:rPr kumimoji="1" lang="zh-CN" altLang="en-US" sz="2400" dirty="0"/>
              <a:t>一</a:t>
            </a:r>
            <a:r>
              <a:rPr kumimoji="1" lang="zh-CN" altLang="en-US" sz="2400" dirty="0" smtClean="0"/>
              <a:t>个含有 </a:t>
            </a:r>
            <a:r>
              <a:rPr kumimoji="1" lang="en-US" altLang="zh-CN" sz="2400" dirty="0" smtClean="0"/>
              <a:t>type</a:t>
            </a:r>
            <a:r>
              <a:rPr kumimoji="1" lang="zh-CN" altLang="en-US" sz="2400" dirty="0" smtClean="0"/>
              <a:t> 属性的普通</a:t>
            </a:r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对象，</a:t>
            </a:r>
            <a:r>
              <a:rPr kumimoji="1" lang="en-US" altLang="zh-CN" sz="2400" dirty="0" smtClean="0"/>
              <a:t>type</a:t>
            </a:r>
            <a:r>
              <a:rPr kumimoji="1" lang="zh-CN" altLang="en-US" sz="2400" dirty="0" smtClean="0"/>
              <a:t> 可以用常量表示事件。</a:t>
            </a:r>
            <a:endParaRPr kumimoji="1" lang="zh-CN" altLang="en-US" sz="2400" dirty="0"/>
          </a:p>
          <a:p>
            <a:pPr>
              <a:lnSpc>
                <a:spcPct val="84000"/>
              </a:lnSpc>
            </a:pPr>
            <a:r>
              <a:rPr kumimoji="1" lang="zh-CN" altLang="en-US" sz="2800" b="1" dirty="0"/>
              <a:t>使用纯函数来执行</a:t>
            </a:r>
            <a:r>
              <a:rPr kumimoji="1" lang="zh-CN" altLang="en-US" sz="2800" b="1" dirty="0" smtClean="0"/>
              <a:t>修改</a:t>
            </a:r>
            <a:endParaRPr kumimoji="1" lang="zh-CN" altLang="en-US" sz="2800" b="1" dirty="0"/>
          </a:p>
          <a:p>
            <a:pPr marL="0" indent="0">
              <a:lnSpc>
                <a:spcPct val="84000"/>
              </a:lnSpc>
              <a:buNone/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编写</a:t>
            </a:r>
            <a:r>
              <a:rPr kumimoji="1" lang="zh-CN" altLang="en-US" sz="2400" dirty="0"/>
              <a:t> </a:t>
            </a:r>
            <a:r>
              <a:rPr kumimoji="1" lang="en-US" altLang="zh-CN" sz="2400" dirty="0" smtClean="0"/>
              <a:t>reducers</a:t>
            </a:r>
            <a:r>
              <a:rPr kumimoji="1" lang="zh-CN" altLang="en-US" sz="2400" dirty="0" smtClean="0"/>
              <a:t> 来描述对应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如何修改 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 。一般可以用 </a:t>
            </a:r>
            <a:r>
              <a:rPr kumimoji="1" lang="en-US" altLang="zh-CN" sz="2400" dirty="0" smtClean="0"/>
              <a:t>switch(</a:t>
            </a:r>
            <a:r>
              <a:rPr kumimoji="1" lang="en-US" altLang="zh-CN" sz="2400" dirty="0" err="1" smtClean="0"/>
              <a:t>action.type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来处理，无副作用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541417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932910" y="1702359"/>
            <a:ext cx="11023138" cy="4839270"/>
            <a:chOff x="1029162" y="1365475"/>
            <a:chExt cx="11023138" cy="4839270"/>
          </a:xfrm>
        </p:grpSpPr>
        <p:sp>
          <p:nvSpPr>
            <p:cNvPr id="6" name="Shape 326"/>
            <p:cNvSpPr/>
            <p:nvPr/>
          </p:nvSpPr>
          <p:spPr>
            <a:xfrm>
              <a:off x="5160895" y="1896897"/>
              <a:ext cx="2759672" cy="1605295"/>
            </a:xfrm>
            <a:prstGeom prst="roundRect">
              <a:avLst>
                <a:gd name="adj" fmla="val 11867"/>
              </a:avLst>
            </a:prstGeom>
            <a:solidFill>
              <a:srgbClr val="FFC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Store</a:t>
              </a:r>
            </a:p>
          </p:txBody>
        </p:sp>
        <p:sp>
          <p:nvSpPr>
            <p:cNvPr id="7" name="Shape 327"/>
            <p:cNvSpPr/>
            <p:nvPr/>
          </p:nvSpPr>
          <p:spPr>
            <a:xfrm>
              <a:off x="1029162" y="1896897"/>
              <a:ext cx="2759671" cy="1605295"/>
            </a:xfrm>
            <a:prstGeom prst="roundRect">
              <a:avLst>
                <a:gd name="adj" fmla="val 11867"/>
              </a:avLst>
            </a:prstGeom>
            <a:solidFill>
              <a:srgbClr val="FF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r>
                <a:rPr dirty="0"/>
                <a:t>Action</a:t>
              </a:r>
            </a:p>
            <a:p>
              <a:pPr algn="ctr">
                <a:defRPr sz="3400">
                  <a:solidFill>
                    <a:srgbClr val="FFFFFF"/>
                  </a:solidFill>
                </a:defRPr>
              </a:pPr>
              <a:r>
                <a:rPr dirty="0"/>
                <a:t>Creators</a:t>
              </a:r>
            </a:p>
          </p:txBody>
        </p:sp>
        <p:sp>
          <p:nvSpPr>
            <p:cNvPr id="8" name="Shape 328"/>
            <p:cNvSpPr/>
            <p:nvPr/>
          </p:nvSpPr>
          <p:spPr>
            <a:xfrm>
              <a:off x="5160895" y="4599451"/>
              <a:ext cx="2759672" cy="1605294"/>
            </a:xfrm>
            <a:prstGeom prst="roundRect">
              <a:avLst>
                <a:gd name="adj" fmla="val 11867"/>
              </a:avLst>
            </a:prstGeom>
            <a:solidFill>
              <a:srgbClr val="00B0F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r>
                <a:rPr dirty="0"/>
                <a:t>React</a:t>
              </a:r>
            </a:p>
            <a:p>
              <a:pPr algn="ctr">
                <a:defRPr sz="3400">
                  <a:solidFill>
                    <a:srgbClr val="FFFFFF"/>
                  </a:solidFill>
                </a:defRPr>
              </a:pPr>
              <a:r>
                <a:rPr dirty="0"/>
                <a:t>Components</a:t>
              </a:r>
            </a:p>
          </p:txBody>
        </p:sp>
        <p:sp>
          <p:nvSpPr>
            <p:cNvPr id="9" name="Shape 329"/>
            <p:cNvSpPr/>
            <p:nvPr/>
          </p:nvSpPr>
          <p:spPr>
            <a:xfrm>
              <a:off x="9292628" y="1896897"/>
              <a:ext cx="2759672" cy="1605295"/>
            </a:xfrm>
            <a:prstGeom prst="roundRect">
              <a:avLst>
                <a:gd name="adj" fmla="val 11867"/>
              </a:avLst>
            </a:prstGeom>
            <a:solidFill>
              <a:srgbClr val="7030A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/>
                <a:t>Reducers</a:t>
              </a:r>
            </a:p>
          </p:txBody>
        </p:sp>
        <p:sp>
          <p:nvSpPr>
            <p:cNvPr id="10" name="Shape 330"/>
            <p:cNvSpPr/>
            <p:nvPr/>
          </p:nvSpPr>
          <p:spPr>
            <a:xfrm rot="5400000">
              <a:off x="5992102" y="3820636"/>
              <a:ext cx="1097260" cy="460376"/>
            </a:xfrm>
            <a:prstGeom prst="rightArrow">
              <a:avLst>
                <a:gd name="adj1" fmla="val 25849"/>
                <a:gd name="adj2" fmla="val 82658"/>
              </a:avLst>
            </a:prstGeom>
            <a:solidFill>
              <a:srgbClr val="92D05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333"/>
            <p:cNvSpPr/>
            <p:nvPr/>
          </p:nvSpPr>
          <p:spPr>
            <a:xfrm>
              <a:off x="3788833" y="2164556"/>
              <a:ext cx="1372062" cy="460376"/>
            </a:xfrm>
            <a:prstGeom prst="rightArrow">
              <a:avLst>
                <a:gd name="adj1" fmla="val 25849"/>
                <a:gd name="adj2" fmla="val 82658"/>
              </a:avLst>
            </a:prstGeom>
            <a:solidFill>
              <a:srgbClr val="92D0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14" name="Shape 334"/>
            <p:cNvSpPr/>
            <p:nvPr/>
          </p:nvSpPr>
          <p:spPr>
            <a:xfrm flipH="1">
              <a:off x="7920566" y="2865074"/>
              <a:ext cx="1372062" cy="460376"/>
            </a:xfrm>
            <a:prstGeom prst="rightArrow">
              <a:avLst>
                <a:gd name="adj1" fmla="val 25849"/>
                <a:gd name="adj2" fmla="val 82658"/>
              </a:avLst>
            </a:prstGeom>
            <a:solidFill>
              <a:srgbClr val="92D0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16" name="Shape 336"/>
            <p:cNvSpPr/>
            <p:nvPr/>
          </p:nvSpPr>
          <p:spPr>
            <a:xfrm>
              <a:off x="3376601" y="1429312"/>
              <a:ext cx="232566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sz="2400" dirty="0"/>
                <a:t>dispatch(action)</a:t>
              </a:r>
            </a:p>
          </p:txBody>
        </p:sp>
        <p:sp>
          <p:nvSpPr>
            <p:cNvPr id="17" name="Shape 337"/>
            <p:cNvSpPr/>
            <p:nvPr/>
          </p:nvSpPr>
          <p:spPr>
            <a:xfrm>
              <a:off x="7841802" y="3506372"/>
              <a:ext cx="2297061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sz="2400" dirty="0"/>
                <a:t>(newState)</a:t>
              </a:r>
            </a:p>
          </p:txBody>
        </p:sp>
        <p:sp>
          <p:nvSpPr>
            <p:cNvPr id="18" name="Shape 338"/>
            <p:cNvSpPr/>
            <p:nvPr/>
          </p:nvSpPr>
          <p:spPr>
            <a:xfrm>
              <a:off x="7920567" y="2164556"/>
              <a:ext cx="1372062" cy="460376"/>
            </a:xfrm>
            <a:prstGeom prst="rightArrow">
              <a:avLst>
                <a:gd name="adj1" fmla="val 25849"/>
                <a:gd name="adj2" fmla="val 82658"/>
              </a:avLst>
            </a:prstGeom>
            <a:solidFill>
              <a:srgbClr val="92D0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19" name="Shape 339"/>
            <p:cNvSpPr/>
            <p:nvPr/>
          </p:nvSpPr>
          <p:spPr>
            <a:xfrm flipH="1">
              <a:off x="5232737" y="2394744"/>
              <a:ext cx="2495015" cy="1"/>
            </a:xfrm>
            <a:prstGeom prst="line">
              <a:avLst/>
            </a:prstGeom>
            <a:ln w="101600" cap="rnd">
              <a:solidFill>
                <a:srgbClr val="92D050"/>
              </a:solidFill>
              <a:custDash>
                <a:ds d="1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20" name="Shape 340"/>
            <p:cNvSpPr/>
            <p:nvPr/>
          </p:nvSpPr>
          <p:spPr>
            <a:xfrm>
              <a:off x="5319273" y="3814858"/>
              <a:ext cx="145164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t>(</a:t>
              </a:r>
              <a:r>
                <a:rPr sz="2400"/>
                <a:t>state</a:t>
              </a:r>
              <a:r>
                <a:t>)</a:t>
              </a:r>
            </a:p>
          </p:txBody>
        </p:sp>
        <p:sp>
          <p:nvSpPr>
            <p:cNvPr id="21" name="Shape 341"/>
            <p:cNvSpPr/>
            <p:nvPr/>
          </p:nvSpPr>
          <p:spPr>
            <a:xfrm>
              <a:off x="7074328" y="1365475"/>
              <a:ext cx="306453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sz="2400" dirty="0"/>
                <a:t>(previousState, action</a:t>
              </a:r>
              <a:r>
                <a:rPr sz="2400" dirty="0" smtClean="0"/>
                <a:t>)</a:t>
              </a:r>
              <a:endParaRPr sz="2400" dirty="0"/>
            </a:p>
          </p:txBody>
        </p:sp>
        <p:sp>
          <p:nvSpPr>
            <p:cNvPr id="24" name="Shape 333"/>
            <p:cNvSpPr/>
            <p:nvPr/>
          </p:nvSpPr>
          <p:spPr>
            <a:xfrm rot="12974824">
              <a:off x="2120446" y="4209079"/>
              <a:ext cx="3357891" cy="561010"/>
            </a:xfrm>
            <a:prstGeom prst="rightArrow">
              <a:avLst>
                <a:gd name="adj1" fmla="val 25849"/>
                <a:gd name="adj2" fmla="val 82658"/>
              </a:avLst>
            </a:prstGeom>
            <a:solidFill>
              <a:srgbClr val="92D0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25" name="Shape 336"/>
            <p:cNvSpPr/>
            <p:nvPr/>
          </p:nvSpPr>
          <p:spPr>
            <a:xfrm>
              <a:off x="2282197" y="4635650"/>
              <a:ext cx="2878698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en-US" sz="2400" dirty="0" smtClean="0"/>
                <a:t>trigger(action</a:t>
              </a:r>
              <a:r>
                <a:rPr lang="en-US" dirty="0" smtClean="0"/>
                <a:t>)</a:t>
              </a:r>
              <a:endParaRPr dirty="0"/>
            </a:p>
          </p:txBody>
        </p:sp>
      </p:grp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1371600" y="668938"/>
            <a:ext cx="9601200" cy="973924"/>
          </a:xfrm>
        </p:spPr>
        <p:txBody>
          <a:bodyPr/>
          <a:lstStyle/>
          <a:p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 数据流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6544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3558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是一</a:t>
            </a:r>
            <a:r>
              <a:rPr kumimoji="1" lang="zh-CN" altLang="en-US" sz="2400" dirty="0" smtClean="0">
                <a:latin typeface="+mj-lt"/>
              </a:rPr>
              <a:t>个普通</a:t>
            </a:r>
            <a:r>
              <a:rPr kumimoji="1" lang="en-US" altLang="zh-CN" sz="2400" dirty="0" smtClean="0">
                <a:latin typeface="+mj-lt"/>
              </a:rPr>
              <a:t>JS</a:t>
            </a:r>
            <a:r>
              <a:rPr kumimoji="1" lang="zh-CN" altLang="en-US" sz="2400" dirty="0" smtClean="0">
                <a:latin typeface="+mj-lt"/>
              </a:rPr>
              <a:t>对象，至少</a:t>
            </a:r>
            <a:r>
              <a:rPr kumimoji="1" lang="zh-CN" altLang="en-US" sz="2400" dirty="0" smtClean="0"/>
              <a:t>包括一个</a:t>
            </a:r>
            <a:r>
              <a:rPr kumimoji="1" lang="en-US" altLang="zh-CN" sz="2400" dirty="0" smtClean="0"/>
              <a:t>type</a:t>
            </a:r>
            <a:r>
              <a:rPr kumimoji="1" lang="zh-CN" altLang="en-US" sz="2400" dirty="0" smtClean="0"/>
              <a:t>属性代表事件，其他属性可以用来传递数据。实践上对一个流程定义一个函数，流程可以包括网络请求，最后返回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，这个函数叫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</a:p>
          <a:p>
            <a:r>
              <a:rPr lang="zh-CN" altLang="en-US" sz="2400" dirty="0" smtClean="0"/>
              <a:t>举例：</a:t>
            </a:r>
            <a:endParaRPr lang="en-US" altLang="zh-CN" sz="2400" dirty="0" smtClean="0"/>
          </a:p>
          <a:p>
            <a:r>
              <a:rPr lang="en-US" altLang="zh-CN" sz="2400" dirty="0" smtClean="0"/>
              <a:t>Type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ADD_TODO = </a:t>
            </a:r>
            <a:r>
              <a:rPr lang="en-US" altLang="zh-CN" sz="2400" dirty="0" smtClean="0"/>
              <a:t>'ADD_TODO</a:t>
            </a:r>
            <a:r>
              <a:rPr lang="en-US" altLang="zh-CN" sz="2400" dirty="0"/>
              <a:t>'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Action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 </a:t>
            </a:r>
            <a:r>
              <a:rPr lang="en-US" altLang="zh-CN" sz="2400" dirty="0"/>
              <a:t>type: ADD_TODO, text: 'Build my first Redux app' }</a:t>
            </a:r>
            <a:endParaRPr lang="en-US" altLang="zh-CN" sz="2400" dirty="0" smtClean="0"/>
          </a:p>
          <a:p>
            <a:r>
              <a:rPr lang="en-US" altLang="zh-CN" sz="2400" dirty="0" smtClean="0"/>
              <a:t>Action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Creator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addTodo</a:t>
            </a:r>
            <a:r>
              <a:rPr lang="en-US" altLang="zh-CN" sz="2400" dirty="0" smtClean="0"/>
              <a:t>(input)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{ type: ADD_TODO, </a:t>
            </a:r>
            <a:r>
              <a:rPr lang="en-US" altLang="zh-CN" sz="2400" dirty="0" smtClean="0"/>
              <a:t>text: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input }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40234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16" y="1"/>
            <a:ext cx="506002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6" y="4810044"/>
            <a:ext cx="5678905" cy="1205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316" y="208547"/>
            <a:ext cx="3593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说明：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写的时候，把</a:t>
            </a:r>
            <a:r>
              <a:rPr kumimoji="1" lang="en-US" altLang="zh-CN" sz="2000" dirty="0" smtClean="0"/>
              <a:t>Action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Type</a:t>
            </a:r>
            <a:r>
              <a:rPr kumimoji="1" lang="zh-CN" altLang="en-US" sz="2000" dirty="0" smtClean="0"/>
              <a:t>定义在一个文件（因为之后的</a:t>
            </a:r>
            <a:r>
              <a:rPr kumimoji="1" lang="en-US" altLang="zh-CN" sz="2000" dirty="0" smtClean="0"/>
              <a:t>reducer</a:t>
            </a:r>
            <a:r>
              <a:rPr kumimoji="1" lang="zh-CN" altLang="en-US" sz="2000" dirty="0" smtClean="0"/>
              <a:t>需要可见），相关业务的</a:t>
            </a:r>
            <a:r>
              <a:rPr kumimoji="1" lang="en-US" altLang="zh-CN" sz="2000" dirty="0" smtClean="0"/>
              <a:t>Action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Creator</a:t>
            </a:r>
            <a:r>
              <a:rPr kumimoji="1" lang="zh-CN" altLang="en-US" sz="2000" dirty="0" smtClean="0"/>
              <a:t>放在一个文件。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2000" dirty="0" smtClean="0"/>
              <a:t>dispatch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 smtClean="0"/>
              <a:t>Redux</a:t>
            </a:r>
            <a:r>
              <a:rPr kumimoji="1" lang="zh-CN" altLang="en-US" sz="2000" dirty="0" smtClean="0"/>
              <a:t>提供的，用来分发</a:t>
            </a:r>
            <a:r>
              <a:rPr kumimoji="1" lang="en-US" altLang="zh-CN" sz="2000" dirty="0" smtClean="0"/>
              <a:t>Action</a:t>
            </a:r>
            <a:r>
              <a:rPr kumimoji="1" lang="zh-CN" altLang="en-US" sz="2000" dirty="0" smtClean="0"/>
              <a:t>到</a:t>
            </a:r>
            <a:r>
              <a:rPr kumimoji="1" lang="en-US" altLang="zh-CN" sz="2000" dirty="0" smtClean="0"/>
              <a:t>Store</a:t>
            </a:r>
            <a:r>
              <a:rPr kumimoji="1" lang="zh-CN" altLang="en-US" sz="2000" dirty="0" smtClean="0"/>
              <a:t>的函数，参数为一个具体的</a:t>
            </a:r>
            <a:r>
              <a:rPr kumimoji="1" lang="en-US" altLang="zh-CN" sz="2000" dirty="0" smtClean="0"/>
              <a:t>Action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323803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98909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是一个函数，根据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中的前一次的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，和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中被</a:t>
            </a:r>
            <a:r>
              <a:rPr kumimoji="1" lang="en-US" altLang="zh-CN" sz="2400" dirty="0" smtClean="0"/>
              <a:t>dispatch</a:t>
            </a:r>
            <a:r>
              <a:rPr kumimoji="1" lang="zh-CN" altLang="en-US" sz="2400" dirty="0" smtClean="0"/>
              <a:t>过来的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，返回一个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新的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state</a:t>
            </a:r>
            <a:r>
              <a:rPr kumimoji="1" lang="zh-CN" altLang="en-US" sz="2400" dirty="0" smtClean="0"/>
              <a:t>并写入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，即：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previousState</a:t>
            </a:r>
            <a:r>
              <a:rPr lang="en-US" altLang="zh-CN" sz="2400" dirty="0"/>
              <a:t>, action) =&gt; </a:t>
            </a:r>
            <a:r>
              <a:rPr lang="en-US" altLang="zh-CN" sz="2400" dirty="0" err="1" smtClean="0"/>
              <a:t>newState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一般实现的时候，通过</a:t>
            </a:r>
            <a:r>
              <a:rPr kumimoji="1" lang="en-US" altLang="zh-CN" sz="2400" dirty="0" smtClean="0"/>
              <a:t>switch(</a:t>
            </a:r>
            <a:r>
              <a:rPr kumimoji="1" lang="en-US" altLang="zh-CN" sz="2400" dirty="0" err="1" smtClean="0"/>
              <a:t>action.type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来判断不同的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default</a:t>
            </a:r>
            <a:r>
              <a:rPr kumimoji="1" lang="zh-CN" altLang="en-US" sz="2400" dirty="0" smtClean="0"/>
              <a:t>为旧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。同时可以定义初始状态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举例：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switch(</a:t>
            </a:r>
            <a:r>
              <a:rPr kumimoji="1" lang="en-US" altLang="zh-CN" sz="2400" dirty="0" err="1" smtClean="0"/>
              <a:t>action.type</a:t>
            </a:r>
            <a:r>
              <a:rPr kumimoji="1" lang="en-US" altLang="zh-CN" sz="24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	case </a:t>
            </a:r>
            <a:r>
              <a:rPr lang="en-US" altLang="zh-CN" sz="2400" dirty="0" smtClean="0"/>
              <a:t>ADD_TODO: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return {text</a:t>
            </a:r>
            <a:r>
              <a:rPr lang="en-US" altLang="zh-CN" sz="2400" dirty="0"/>
              <a:t>: </a:t>
            </a:r>
            <a:r>
              <a:rPr lang="en-US" altLang="zh-CN" sz="2400" dirty="0" err="1" smtClean="0"/>
              <a:t>action.text,completed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false}</a:t>
            </a:r>
          </a:p>
          <a:p>
            <a:r>
              <a:rPr kumimoji="1" lang="zh-CN" altLang="en-US" sz="2400" dirty="0" smtClean="0"/>
              <a:t>注意返回的是新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，如果需要保留部分旧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值，使用</a:t>
            </a:r>
            <a:r>
              <a:rPr kumimoji="1" lang="is-IS" altLang="zh-CN" sz="2400" dirty="0" smtClean="0"/>
              <a:t>…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ES7</a:t>
            </a:r>
            <a:r>
              <a:rPr kumimoji="1" lang="zh-CN" altLang="en-US" sz="2400" dirty="0" smtClean="0"/>
              <a:t>的对象展开语法，对对象会浅拷贝对应属性，这里等价于</a:t>
            </a:r>
            <a:r>
              <a:rPr kumimoji="1" lang="en-US" altLang="zh-CN" sz="2400" dirty="0" err="1" smtClean="0"/>
              <a:t>Object.assign</a:t>
            </a:r>
            <a:r>
              <a:rPr kumimoji="1" lang="en-US" altLang="zh-CN" sz="2400" dirty="0" smtClean="0"/>
              <a:t>({},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state,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newState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），而如果合并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的话只会合并一层，对复杂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需要手动合并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31009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932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7405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 合并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由于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是一个纯函数（无函数内部状态和副作用，同样的输入，输出一定相同），因此可以把多个不同业务的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合并成一个大的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。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提供了对应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，实际项目中不同业务定义自己的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，最后暴露一个大的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给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App</a:t>
            </a:r>
            <a:r>
              <a:rPr kumimoji="1" lang="zh-CN" altLang="en-US" sz="2400" dirty="0" smtClean="0"/>
              <a:t>入口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 } from </a:t>
            </a:r>
            <a:r>
              <a:rPr lang="en-US" altLang="zh-CN" sz="2400" dirty="0" smtClean="0"/>
              <a:t>'redux’;</a:t>
            </a:r>
          </a:p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todos</a:t>
            </a:r>
            <a:r>
              <a:rPr lang="en-US" altLang="zh-CN" sz="2400" dirty="0"/>
              <a:t> from './</a:t>
            </a:r>
            <a:r>
              <a:rPr lang="en-US" altLang="zh-CN" sz="2400" dirty="0" err="1" smtClean="0"/>
              <a:t>todos</a:t>
            </a:r>
            <a:r>
              <a:rPr lang="en-US" altLang="zh-CN" sz="2400" dirty="0" smtClean="0"/>
              <a:t>’;</a:t>
            </a:r>
          </a:p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/>
              <a:t>counter from './</a:t>
            </a:r>
            <a:r>
              <a:rPr lang="en-US" altLang="zh-CN" sz="2400" dirty="0" smtClean="0"/>
              <a:t>counter’;</a:t>
            </a:r>
          </a:p>
          <a:p>
            <a:pPr marL="0" indent="0">
              <a:buNone/>
            </a:pPr>
            <a:r>
              <a:rPr lang="en-US" altLang="zh-CN" sz="2400" dirty="0" smtClean="0"/>
              <a:t>export </a:t>
            </a:r>
            <a:r>
              <a:rPr lang="en-US" altLang="zh-CN" sz="2400" dirty="0"/>
              <a:t>default </a:t>
            </a:r>
            <a:r>
              <a:rPr lang="en-US" altLang="zh-CN" sz="2400" dirty="0" err="1"/>
              <a:t>combineReducers</a:t>
            </a:r>
            <a:r>
              <a:rPr lang="en-US" altLang="zh-CN" sz="2400" dirty="0"/>
              <a:t>({ </a:t>
            </a:r>
            <a:r>
              <a:rPr lang="en-US" altLang="zh-CN" sz="2400" dirty="0" err="1"/>
              <a:t>todos</a:t>
            </a:r>
            <a:r>
              <a:rPr lang="en-US" altLang="zh-CN" sz="2400" dirty="0"/>
              <a:t>, counter </a:t>
            </a:r>
            <a:r>
              <a:rPr lang="en-US" altLang="zh-CN" sz="2400" dirty="0" smtClean="0"/>
              <a:t>})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62654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2716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存储了所有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，同时接收</a:t>
            </a:r>
            <a:r>
              <a:rPr kumimoji="1" lang="en-US" altLang="zh-CN" sz="2400" dirty="0" smtClean="0"/>
              <a:t>dispatch</a:t>
            </a:r>
            <a:r>
              <a:rPr kumimoji="1" lang="zh-CN" altLang="en-US" sz="2400" dirty="0" smtClean="0"/>
              <a:t>过来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/>
              <a:t>。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提供的每个</a:t>
            </a:r>
            <a:r>
              <a:rPr kumimoji="1" lang="en-US" altLang="zh-CN" sz="2400" dirty="0" smtClean="0"/>
              <a:t>Provider</a:t>
            </a:r>
            <a:r>
              <a:rPr kumimoji="1" lang="zh-CN" altLang="en-US" sz="2400" dirty="0" smtClean="0"/>
              <a:t>根组件有唯一对应的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。实践中可以拆分多个业务模块到多个</a:t>
            </a:r>
            <a:r>
              <a:rPr kumimoji="1" lang="en-US" altLang="zh-CN" sz="2400" dirty="0" smtClean="0"/>
              <a:t>Provider</a:t>
            </a:r>
            <a:r>
              <a:rPr kumimoji="1" lang="zh-CN" altLang="en-US" sz="2400" dirty="0" smtClean="0"/>
              <a:t>组件，每个</a:t>
            </a:r>
            <a:r>
              <a:rPr kumimoji="1" lang="en-US" altLang="zh-CN" sz="2400" dirty="0" smtClean="0"/>
              <a:t>Provider</a:t>
            </a:r>
            <a:r>
              <a:rPr kumimoji="1" lang="zh-CN" altLang="en-US" sz="2400" dirty="0" smtClean="0"/>
              <a:t>组件利用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架构，绑定自己的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，模块内的业务流程写到对应的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  <a:r>
              <a:rPr kumimoji="1" lang="zh-CN" altLang="en-US" sz="2400" dirty="0" smtClean="0"/>
              <a:t>中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的读写，可以调用</a:t>
            </a:r>
            <a:r>
              <a:rPr kumimoji="1" lang="en-US" altLang="zh-CN" sz="2400" dirty="0" err="1" smtClean="0"/>
              <a:t>getState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来获取当前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，用</a:t>
            </a:r>
            <a:r>
              <a:rPr kumimoji="1" lang="en-US" altLang="zh-CN" sz="2400" dirty="0" smtClean="0"/>
              <a:t>dispatch()</a:t>
            </a:r>
            <a:r>
              <a:rPr kumimoji="1" lang="zh-CN" altLang="en-US" sz="2400" dirty="0" smtClean="0"/>
              <a:t>来分发</a:t>
            </a:r>
            <a:r>
              <a:rPr kumimoji="1" lang="en-US" altLang="zh-CN" sz="2400" smtClean="0"/>
              <a:t>Action</a:t>
            </a:r>
            <a:r>
              <a:rPr kumimoji="1" lang="zh-CN" altLang="en-US" sz="2400" smtClean="0"/>
              <a:t>改变</a:t>
            </a:r>
            <a:r>
              <a:rPr kumimoji="1" lang="en-US" altLang="zh-CN" sz="2400" smtClean="0"/>
              <a:t>state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创建的时候，除了需要绑定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，还可以应用中间件，比如日志中间件，</a:t>
            </a:r>
            <a:r>
              <a:rPr kumimoji="1" lang="en-US" altLang="zh-CN" sz="2400" dirty="0" smtClean="0"/>
              <a:t>React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Thunk</a:t>
            </a:r>
            <a:r>
              <a:rPr kumimoji="1" lang="zh-CN" altLang="en-US" sz="2400" dirty="0" smtClean="0"/>
              <a:t>中间件（针对异步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  <a:r>
              <a:rPr kumimoji="1" lang="zh-CN" altLang="en-US" sz="2400" dirty="0" smtClean="0"/>
              <a:t>）等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对于高级用法，比如监听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改变，动态替换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得到新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等，可以参考官网说明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76866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0"/>
            <a:ext cx="8801100" cy="3327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600" y="4828570"/>
            <a:ext cx="2216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自定义中间件，参数参考官网说明，中间件可叠加：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36600" y="1248201"/>
            <a:ext cx="192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根据</a:t>
            </a:r>
            <a:r>
              <a:rPr kumimoji="1" lang="en-US" altLang="zh-CN" sz="2400" dirty="0" smtClean="0"/>
              <a:t>Reducer</a:t>
            </a:r>
            <a:r>
              <a:rPr kumimoji="1" lang="zh-CN" altLang="en-US" sz="2400" dirty="0" smtClean="0"/>
              <a:t>，创建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：</a:t>
            </a:r>
            <a:endParaRPr kumimoji="1"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368800"/>
            <a:ext cx="9093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443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绑定到组件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44842"/>
            <a:ext cx="9601200" cy="230805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整个控制流，就差最后</a:t>
            </a:r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中的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绑定到组件了，我们通过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提供的</a:t>
            </a:r>
            <a:r>
              <a:rPr kumimoji="1" lang="en-US" altLang="zh-CN" sz="2400" dirty="0" smtClean="0"/>
              <a:t>connect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，绑定需要的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props</a:t>
            </a:r>
            <a:r>
              <a:rPr kumimoji="1" lang="zh-CN" altLang="en-US" sz="2400" dirty="0" smtClean="0"/>
              <a:t>，以及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  <a:r>
              <a:rPr kumimoji="1" lang="zh-CN" altLang="en-US" sz="2400" dirty="0" smtClean="0"/>
              <a:t>到你的组件中，这样组件就可以通过</a:t>
            </a:r>
            <a:r>
              <a:rPr kumimoji="1" lang="en-US" altLang="zh-CN" sz="2400" dirty="0" smtClean="0"/>
              <a:t>props</a:t>
            </a:r>
            <a:r>
              <a:rPr kumimoji="1" lang="zh-CN" altLang="en-US" sz="2400" dirty="0" smtClean="0"/>
              <a:t>来调用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  <a:r>
              <a:rPr kumimoji="1" lang="zh-CN" altLang="en-US" sz="2400" dirty="0" smtClean="0"/>
              <a:t>，或者根据不同</a:t>
            </a:r>
            <a:r>
              <a:rPr kumimoji="1" lang="en-US" altLang="zh-CN" sz="2400" dirty="0" smtClean="0"/>
              <a:t>props</a:t>
            </a:r>
            <a:r>
              <a:rPr kumimoji="1" lang="zh-CN" altLang="en-US" sz="2400" dirty="0" smtClean="0"/>
              <a:t>来</a:t>
            </a:r>
            <a:r>
              <a:rPr kumimoji="1" lang="en-US" altLang="zh-CN" sz="2400" dirty="0" smtClean="0"/>
              <a:t>render()</a:t>
            </a:r>
            <a:r>
              <a:rPr kumimoji="1" lang="zh-CN" altLang="en-US" sz="2400" dirty="0" smtClean="0"/>
              <a:t>不同的组件。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注意</a:t>
            </a:r>
            <a:r>
              <a:rPr kumimoji="1" lang="en-US" altLang="zh-CN" sz="2400" dirty="0" smtClean="0"/>
              <a:t>connect</a:t>
            </a:r>
            <a:r>
              <a:rPr kumimoji="1" lang="zh-CN" altLang="en-US" sz="2400" dirty="0" smtClean="0"/>
              <a:t>返回的就是绑定后的</a:t>
            </a:r>
            <a:r>
              <a:rPr kumimoji="1" lang="en-US" altLang="zh-CN" sz="2400" dirty="0" smtClean="0"/>
              <a:t>React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Component</a:t>
            </a:r>
            <a:r>
              <a:rPr kumimoji="1" lang="zh-CN" altLang="en-US" sz="2400" dirty="0" smtClean="0"/>
              <a:t>，用的时候记得</a:t>
            </a:r>
            <a:r>
              <a:rPr kumimoji="1" lang="en-US" altLang="zh-CN" sz="2400" dirty="0" smtClean="0"/>
              <a:t>export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default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05" y="4152900"/>
            <a:ext cx="8293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1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800" dirty="0"/>
              <a:t>Promise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/>
              <a:t>Redux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/>
              <a:t>Action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Reducer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Store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Immutable.js</a:t>
            </a:r>
            <a:endParaRPr lang="en-US" altLang="zh-CN" sz="2800" dirty="0"/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Demo</a:t>
            </a:r>
            <a:r>
              <a:rPr lang="zh-CN" altLang="en-US" sz="2800" dirty="0" smtClean="0"/>
              <a:t>和探讨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2985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4013200"/>
            <a:ext cx="5016500" cy="284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63" y="0"/>
            <a:ext cx="6418627" cy="4013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7936" y="1406435"/>
            <a:ext cx="359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传来的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绑定到</a:t>
            </a:r>
            <a:r>
              <a:rPr kumimoji="1" lang="en-US" altLang="zh-CN" sz="2400" dirty="0" smtClean="0"/>
              <a:t>props</a:t>
            </a:r>
            <a:r>
              <a:rPr kumimoji="1" lang="zh-CN" altLang="en-US" sz="2400" dirty="0" smtClean="0"/>
              <a:t>，来决定不同的</a:t>
            </a:r>
            <a:r>
              <a:rPr kumimoji="1" lang="en-US" altLang="zh-CN" sz="2400" dirty="0" smtClean="0"/>
              <a:t>render</a:t>
            </a:r>
            <a:r>
              <a:rPr kumimoji="1" lang="zh-CN" altLang="en-US" sz="2400" dirty="0" smtClean="0"/>
              <a:t>：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37936" y="5020101"/>
            <a:ext cx="338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Store</a:t>
            </a:r>
            <a:r>
              <a:rPr kumimoji="1" lang="zh-CN" altLang="en-US" sz="2400" dirty="0" smtClean="0"/>
              <a:t>绑定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Creator</a:t>
            </a:r>
            <a:r>
              <a:rPr kumimoji="1" lang="zh-CN" altLang="en-US" sz="2400" dirty="0" smtClean="0"/>
              <a:t>，用来触发</a:t>
            </a:r>
            <a:r>
              <a:rPr kumimoji="1" lang="en-US" altLang="zh-CN" sz="2400" dirty="0" smtClean="0"/>
              <a:t>Action</a:t>
            </a:r>
            <a:r>
              <a:rPr kumimoji="1" lang="zh-CN" altLang="en-US" sz="2400" dirty="0" smtClean="0"/>
              <a:t>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028541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179285"/>
            <a:ext cx="10547684" cy="3317768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中，通过</a:t>
            </a:r>
            <a:r>
              <a:rPr kumimoji="1" lang="en-US" altLang="zh-CN" dirty="0" smtClean="0"/>
              <a:t>...state</a:t>
            </a:r>
            <a:r>
              <a:rPr kumimoji="1" lang="zh-CN" altLang="en-US" dirty="0" smtClean="0"/>
              <a:t>对象扩展符，再合并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，这种合并是一层合并，不会合并子属性而会直接覆盖掉，意味着对于复杂的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，如果想要修改子层级的属性，就得手动创建一个新的对象，并合并部分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的属性，而不是用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直接扩展。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为了保持纯函数性，应当禁止对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直接修改部分属性，但直接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的拷贝在大量项目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树庞大的情形下会有一定的效率影响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两条的情形下，如何在不修改原始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的前提上，又能返回一个原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属性部分变化后的</a:t>
            </a:r>
            <a:r>
              <a:rPr kumimoji="1" lang="en-US" altLang="zh-CN" dirty="0" err="1" smtClean="0"/>
              <a:t>newState</a:t>
            </a:r>
            <a:r>
              <a:rPr kumimoji="1" lang="zh-CN" altLang="en-US" dirty="0" smtClean="0"/>
              <a:t>就成了一个问题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ImmutableJS</a:t>
            </a:r>
            <a:r>
              <a:rPr kumimoji="1" lang="zh-CN" altLang="en-US" dirty="0" smtClean="0"/>
              <a:t>就提供了一个不可变（保持纯函数性）又能高效合并部分属性（可修改性）的方案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2" y="0"/>
            <a:ext cx="4331368" cy="29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Immutable.js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0358"/>
            <a:ext cx="9601200" cy="1965158"/>
          </a:xfrm>
        </p:spPr>
        <p:txBody>
          <a:bodyPr>
            <a:noAutofit/>
          </a:bodyPr>
          <a:lstStyle/>
          <a:p>
            <a:r>
              <a:rPr kumimoji="1" lang="en-US" altLang="zh-CN" sz="2400" dirty="0" err="1" smtClean="0"/>
              <a:t>Immutable.js</a:t>
            </a:r>
            <a:r>
              <a:rPr kumimoji="1" lang="zh-CN" altLang="en-US" sz="2400" dirty="0" smtClean="0"/>
              <a:t>的实现复杂不可变对象的高效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和部分修改，内部通过</a:t>
            </a:r>
            <a:r>
              <a:rPr kumimoji="1" lang="en-US" altLang="zh-CN" sz="2400" dirty="0" smtClean="0"/>
              <a:t>Persistent </a:t>
            </a:r>
            <a:r>
              <a:rPr kumimoji="1" lang="en-US" altLang="zh-CN" sz="2400" dirty="0"/>
              <a:t>Data Structure</a:t>
            </a:r>
            <a:r>
              <a:rPr kumimoji="1" lang="zh-CN" altLang="en-US" sz="2400" dirty="0"/>
              <a:t>（持久化数据结构</a:t>
            </a:r>
            <a:r>
              <a:rPr kumimoji="1" lang="zh-CN" altLang="en-US" sz="2400" dirty="0" smtClean="0"/>
              <a:t>），即一个不可变的对象树。在使用</a:t>
            </a:r>
            <a:r>
              <a:rPr kumimoji="1" lang="zh-CN" altLang="en-US" sz="2400" dirty="0"/>
              <a:t>旧数据创建新数据时</a:t>
            </a:r>
            <a:r>
              <a:rPr kumimoji="1" lang="zh-CN" altLang="en-US" sz="2400" dirty="0" smtClean="0"/>
              <a:t>，通过部分结构共享，如果</a:t>
            </a:r>
            <a:r>
              <a:rPr kumimoji="1" lang="zh-CN" altLang="en-US" sz="2400" dirty="0"/>
              <a:t>对象树中一个节点发生变化，只修改这个节点和受它影响的父节点，其它节点则进行共享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这样既避免了</a:t>
            </a:r>
            <a:r>
              <a:rPr kumimoji="1" lang="en-US" altLang="zh-CN" sz="2400" dirty="0" err="1" smtClean="0"/>
              <a:t>DeepCopy</a:t>
            </a:r>
            <a:r>
              <a:rPr kumimoji="1" lang="zh-CN" altLang="en-US" sz="2400" dirty="0" smtClean="0"/>
              <a:t>造成的性能开销，又能达到所有返回的数据仍然是不可变的，符合了</a:t>
            </a:r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educer(</a:t>
            </a:r>
            <a:r>
              <a:rPr kumimoji="1" lang="en-US" altLang="zh-CN" sz="2400" dirty="0" err="1" smtClean="0"/>
              <a:t>state,action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=&gt;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newState</a:t>
            </a:r>
            <a:r>
              <a:rPr kumimoji="1" lang="zh-CN" altLang="en-US" sz="2400" dirty="0" smtClean="0"/>
              <a:t>的纯函数性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33" y="4435221"/>
            <a:ext cx="6375735" cy="24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72000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对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中部分复杂的属性，可以使用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的数据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单独包裹</a:t>
            </a:r>
            <a:r>
              <a:rPr kumimoji="1" lang="zh-CN" altLang="en-US" sz="2400" dirty="0" smtClean="0"/>
              <a:t>，到组件</a:t>
            </a:r>
            <a:r>
              <a:rPr kumimoji="1" lang="en-US" altLang="zh-CN" sz="2400" dirty="0" smtClean="0"/>
              <a:t>render</a:t>
            </a:r>
            <a:r>
              <a:rPr kumimoji="1" lang="zh-CN" altLang="en-US" sz="2400" dirty="0" smtClean="0"/>
              <a:t>处单独解包所有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对象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如果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本身就含有各种复杂属性，可以直接把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state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本身包裹</a:t>
            </a:r>
            <a:r>
              <a:rPr kumimoji="1" lang="zh-CN" altLang="en-US" sz="2400" dirty="0" smtClean="0"/>
              <a:t>，用</a:t>
            </a:r>
            <a:r>
              <a:rPr kumimoji="1" lang="en-US" altLang="zh-CN" sz="2400" dirty="0" err="1" smtClean="0"/>
              <a:t>Immutable.Map</a:t>
            </a:r>
            <a:r>
              <a:rPr kumimoji="1" lang="zh-CN" altLang="en-US" sz="2400" dirty="0" smtClean="0"/>
              <a:t>表示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本身，然后通过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操作修改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部分属性</a:t>
            </a:r>
            <a:r>
              <a:rPr kumimoji="1" lang="zh-CN" altLang="en-US" sz="2400" dirty="0" smtClean="0"/>
              <a:t>，返回一个新的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对象作为</a:t>
            </a:r>
            <a:r>
              <a:rPr kumimoji="1" lang="en-US" altLang="zh-CN" sz="2400" dirty="0" err="1" smtClean="0"/>
              <a:t>newState</a:t>
            </a:r>
            <a:r>
              <a:rPr kumimoji="1" lang="zh-CN" altLang="en-US" sz="2400" dirty="0" smtClean="0"/>
              <a:t>，在组件的</a:t>
            </a:r>
            <a:r>
              <a:rPr kumimoji="1" lang="en-US" altLang="zh-CN" sz="2400" dirty="0" err="1" smtClean="0"/>
              <a:t>mapStateToProps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方法中，把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对象包裹的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解包为</a:t>
            </a:r>
            <a:r>
              <a:rPr kumimoji="1" lang="en-US" altLang="zh-CN" sz="2400" dirty="0" smtClean="0"/>
              <a:t>JavaScript</a:t>
            </a:r>
            <a:r>
              <a:rPr kumimoji="1" lang="zh-CN" altLang="en-US" sz="2400" dirty="0" smtClean="0"/>
              <a:t>的对象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对于其他组件，可以在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shouldComponentUpdate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()</a:t>
            </a:r>
            <a:r>
              <a:rPr kumimoji="1" lang="zh-CN" altLang="en-US" sz="2400" dirty="0" smtClean="0"/>
              <a:t>方法中，通过</a:t>
            </a:r>
            <a:r>
              <a:rPr kumimoji="1" lang="en-US" altLang="zh-CN" sz="2400" dirty="0" smtClean="0"/>
              <a:t>Immutable</a:t>
            </a:r>
            <a:r>
              <a:rPr kumimoji="1" lang="zh-CN" altLang="en-US" sz="2400" dirty="0" smtClean="0"/>
              <a:t>的比较，来避免无用的</a:t>
            </a:r>
            <a:r>
              <a:rPr kumimoji="1" lang="en-US" altLang="zh-CN" sz="2400" dirty="0" smtClean="0"/>
              <a:t>re-render</a:t>
            </a:r>
          </a:p>
        </p:txBody>
      </p:sp>
    </p:spTree>
    <p:extLst>
      <p:ext uri="{BB962C8B-B14F-4D97-AF65-F5344CB8AC3E}">
        <p14:creationId xmlns:p14="http://schemas.microsoft.com/office/powerpoint/2010/main" val="88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31" y="713873"/>
            <a:ext cx="4013200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31" y="4556626"/>
            <a:ext cx="5194300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31" y="2405212"/>
            <a:ext cx="7899400" cy="1206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8358" y="713873"/>
            <a:ext cx="2999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简单举例：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是一个</a:t>
            </a:r>
            <a:r>
              <a:rPr kumimoji="1" lang="en-US" altLang="zh-CN" sz="2400" dirty="0" err="1" smtClean="0"/>
              <a:t>Immutable.Array</a:t>
            </a:r>
            <a:r>
              <a:rPr kumimoji="1" lang="zh-CN" altLang="en-US" sz="2400" dirty="0" smtClean="0"/>
              <a:t>的对象，而</a:t>
            </a:r>
            <a:r>
              <a:rPr kumimoji="1" lang="en-US" altLang="zh-CN" sz="2400" dirty="0" err="1" smtClean="0"/>
              <a:t>toArray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会返回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Immutable.Map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Immutable.Map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is-IS" altLang="zh-CN" sz="2400" dirty="0" smtClean="0"/>
              <a:t>…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的对象。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err="1" smtClean="0"/>
              <a:t>rowHasChanged</a:t>
            </a:r>
            <a:r>
              <a:rPr kumimoji="1" lang="zh-CN" altLang="en-US" sz="2400" dirty="0" smtClean="0"/>
              <a:t>的判断利用</a:t>
            </a:r>
            <a:r>
              <a:rPr kumimoji="1" lang="en-US" altLang="zh-CN" sz="2400" dirty="0" smtClean="0"/>
              <a:t>is()</a:t>
            </a:r>
            <a:r>
              <a:rPr kumimoji="1" lang="zh-CN" altLang="en-US" sz="2400" dirty="0" smtClean="0"/>
              <a:t>可以避免手动编写</a:t>
            </a:r>
            <a:r>
              <a:rPr kumimoji="1" lang="en-US" altLang="zh-CN" sz="2400" dirty="0" err="1" smtClean="0"/>
              <a:t>DeepEqual</a:t>
            </a:r>
            <a:r>
              <a:rPr kumimoji="1" lang="zh-CN" altLang="en-US" sz="2400" dirty="0"/>
              <a:t>。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最后别忘记在</a:t>
            </a:r>
            <a:r>
              <a:rPr kumimoji="1" lang="en-US" altLang="zh-CN" sz="2400" dirty="0" err="1" smtClean="0"/>
              <a:t>renderRow</a:t>
            </a:r>
            <a:r>
              <a:rPr kumimoji="1" lang="zh-CN" altLang="en-US" sz="2400" dirty="0" smtClean="0"/>
              <a:t>中把</a:t>
            </a:r>
            <a:r>
              <a:rPr kumimoji="1" lang="en-US" altLang="zh-CN" sz="2400" dirty="0" err="1" smtClean="0"/>
              <a:t>Immutable.Map</a:t>
            </a:r>
            <a:r>
              <a:rPr kumimoji="1" lang="zh-CN" altLang="en-US" sz="2400" dirty="0" smtClean="0"/>
              <a:t>转成</a:t>
            </a:r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Object</a:t>
            </a:r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31" y="3944469"/>
            <a:ext cx="6184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手动管理</a:t>
            </a:r>
            <a:r>
              <a:rPr kumimoji="1" lang="en-US" altLang="zh-CN" sz="2400" dirty="0" smtClean="0"/>
              <a:t>State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Redux</a:t>
            </a:r>
            <a:r>
              <a:rPr kumimoji="1" lang="zh-CN" altLang="en-US" sz="2400" dirty="0" smtClean="0"/>
              <a:t>框架对比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8330021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更多探讨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355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的定义规范？（对于不需要</a:t>
            </a:r>
            <a:r>
              <a:rPr kumimoji="1" lang="en-US" altLang="zh-CN" dirty="0" err="1" smtClean="0"/>
              <a:t>rerender</a:t>
            </a:r>
            <a:r>
              <a:rPr kumimoji="1" lang="zh-CN" altLang="en-US" dirty="0" smtClean="0"/>
              <a:t>的所有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定义一个单独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？）</a:t>
            </a:r>
          </a:p>
          <a:p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复杂多级结构，如何规范合并得到</a:t>
            </a:r>
            <a:r>
              <a:rPr kumimoji="1" lang="en-US" altLang="zh-CN" dirty="0" err="1" smtClean="0"/>
              <a:t>newState</a:t>
            </a:r>
            <a:r>
              <a:rPr kumimoji="1" lang="zh-CN" altLang="en-US" dirty="0" smtClean="0"/>
              <a:t>？（</a:t>
            </a:r>
            <a:r>
              <a:rPr kumimoji="1" lang="en-US" altLang="zh-CN" dirty="0" err="1" smtClean="0"/>
              <a:t>Immutable.js</a:t>
            </a:r>
            <a:r>
              <a:rPr kumimoji="1" lang="zh-CN" altLang="en-US" dirty="0" smtClean="0"/>
              <a:t>必要性）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大型组件的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方法解耦合方式（</a:t>
            </a:r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？）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移动端是否有服务端渲染的必要？（</a:t>
            </a:r>
            <a:r>
              <a:rPr kumimoji="1" lang="en-US" altLang="zh-CN" dirty="0" smtClean="0"/>
              <a:t>dispatch</a:t>
            </a:r>
            <a:r>
              <a:rPr kumimoji="1" lang="zh-CN" altLang="en-US" dirty="0" smtClean="0"/>
              <a:t>过去的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如果需要复杂计算，把整个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交给服务端来计算）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网络请求使用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封装是否足够？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端引入（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？还是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更多中间件的开发？（打点，统计？服务端渲染？）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测试的具体实践？（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Reducer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三个方面）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87240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官方文档：</a:t>
            </a:r>
            <a:r>
              <a:rPr kumimoji="1" lang="en-US" altLang="zh-CN" dirty="0"/>
              <a:t> http://</a:t>
            </a:r>
            <a:r>
              <a:rPr kumimoji="1" lang="en-US" altLang="zh-CN" dirty="0" err="1" smtClean="0"/>
              <a:t>facebook.github.io</a:t>
            </a:r>
            <a:r>
              <a:rPr kumimoji="1" lang="en-US" altLang="zh-CN" dirty="0" smtClean="0"/>
              <a:t>/react-native/docs</a:t>
            </a:r>
          </a:p>
          <a:p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官方文档：</a:t>
            </a:r>
            <a:r>
              <a:rPr kumimoji="1" lang="en-US" altLang="zh-CN" dirty="0" smtClean="0"/>
              <a:t> http://</a:t>
            </a:r>
            <a:r>
              <a:rPr kumimoji="1" lang="en-US" altLang="zh-CN" dirty="0" err="1" smtClean="0"/>
              <a:t>redux.js.org</a:t>
            </a:r>
            <a:endParaRPr kumimoji="1" lang="en-US" altLang="zh-CN" dirty="0" smtClean="0"/>
          </a:p>
          <a:p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官方文档（中文）：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http://</a:t>
            </a:r>
            <a:r>
              <a:rPr kumimoji="1" lang="en-US" altLang="zh-CN" dirty="0" err="1" smtClean="0"/>
              <a:t>cn.redux.js.org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Immutable.js</a:t>
            </a:r>
            <a:r>
              <a:rPr kumimoji="1" lang="zh-CN" altLang="en-US" dirty="0" smtClean="0"/>
              <a:t>解析：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camsong</a:t>
            </a:r>
            <a:r>
              <a:rPr kumimoji="1" lang="en-US" altLang="zh-CN" dirty="0"/>
              <a:t>/blog/issues/3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https://</a:t>
            </a:r>
            <a:r>
              <a:rPr kumimoji="1" lang="en-US" altLang="zh-CN" dirty="0" err="1" smtClean="0"/>
              <a:t>developer.mozilla.org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-US/docs/Web/JavaScript/Reference/</a:t>
            </a:r>
            <a:r>
              <a:rPr kumimoji="1" lang="en-US" altLang="zh-CN" dirty="0" err="1" smtClean="0"/>
              <a:t>Global_Objects</a:t>
            </a:r>
            <a:r>
              <a:rPr kumimoji="1" lang="en-US" altLang="zh-CN" dirty="0" smtClean="0"/>
              <a:t>/Promise</a:t>
            </a:r>
          </a:p>
          <a:p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Syntax</a:t>
            </a:r>
            <a:r>
              <a:rPr kumimoji="1" lang="zh-CN" altLang="en-US" dirty="0" smtClean="0"/>
              <a:t>（对象展开符）：</a:t>
            </a: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redux.js.org</a:t>
            </a:r>
            <a:r>
              <a:rPr kumimoji="1" lang="en-US" altLang="zh-CN" dirty="0"/>
              <a:t>/docs/recipes/</a:t>
            </a:r>
            <a:r>
              <a:rPr kumimoji="1" lang="en-US" altLang="zh-CN" dirty="0" err="1"/>
              <a:t>UsingObjectSpreadOperator.html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架构参考：</a:t>
            </a:r>
            <a:r>
              <a:rPr kumimoji="1" lang="en-US" altLang="zh-CN" dirty="0" smtClean="0"/>
              <a:t> http://</a:t>
            </a:r>
            <a:r>
              <a:rPr kumimoji="1" lang="en-US" altLang="zh-CN" dirty="0" err="1" smtClean="0"/>
              <a:t>www.jianshu.com</a:t>
            </a:r>
            <a:r>
              <a:rPr kumimoji="1" lang="en-US" altLang="zh-CN" dirty="0" smtClean="0"/>
              <a:t>/p/14933fd9c312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79541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知识补充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04599"/>
            <a:ext cx="9601200" cy="4536833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Promise</a:t>
            </a:r>
            <a:r>
              <a:rPr kumimoji="1" lang="zh-CN" altLang="en-US" sz="3200" dirty="0" smtClean="0"/>
              <a:t>是</a:t>
            </a:r>
            <a:r>
              <a:rPr kumimoji="1" lang="en-US" altLang="zh-CN" sz="3200" dirty="0" smtClean="0"/>
              <a:t>JavaScript</a:t>
            </a:r>
            <a:r>
              <a:rPr kumimoji="1" lang="zh-CN" altLang="en-US" sz="3200" dirty="0" smtClean="0"/>
              <a:t>的一个内置对象，用来作为异步流程处理的解决方式。避免了传统多级回调函数（类比</a:t>
            </a:r>
            <a:r>
              <a:rPr kumimoji="1" lang="en-US" altLang="zh-CN" sz="3200" dirty="0" smtClean="0"/>
              <a:t>OC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smtClean="0"/>
              <a:t>block</a:t>
            </a:r>
            <a:r>
              <a:rPr kumimoji="1" lang="zh-CN" altLang="en-US" sz="3200" dirty="0" smtClean="0"/>
              <a:t>）造成的</a:t>
            </a:r>
            <a:r>
              <a:rPr kumimoji="1" lang="en-US" altLang="zh-CN" sz="3200" dirty="0" smtClean="0"/>
              <a:t>callback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hell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Promise</a:t>
            </a:r>
            <a:r>
              <a:rPr kumimoji="1" lang="zh-CN" altLang="en-US" sz="3200" dirty="0" smtClean="0"/>
              <a:t>对象包括了三种状态，初始的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pending</a:t>
            </a:r>
            <a:r>
              <a:rPr kumimoji="1" lang="zh-CN" altLang="en-US" sz="3200" dirty="0" smtClean="0"/>
              <a:t>、完成的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fulfilled</a:t>
            </a:r>
            <a:r>
              <a:rPr kumimoji="1" lang="zh-CN" altLang="en-US" sz="3200" dirty="0" smtClean="0"/>
              <a:t>、出错时的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rejected</a:t>
            </a:r>
          </a:p>
          <a:p>
            <a:r>
              <a:rPr kumimoji="1" lang="en-US" altLang="zh-CN" sz="3200" dirty="0" smtClean="0"/>
              <a:t>Promise</a:t>
            </a:r>
            <a:r>
              <a:rPr kumimoji="1" lang="zh-CN" altLang="en-US" sz="3200" dirty="0" smtClean="0"/>
              <a:t>对象有两个</a:t>
            </a:r>
            <a:r>
              <a:rPr kumimoji="1" lang="zh-CN" altLang="en-US" sz="3200" dirty="0"/>
              <a:t>原型方法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then(</a:t>
            </a:r>
            <a:r>
              <a:rPr kumimoji="1" lang="en-US" altLang="zh-CN" sz="3200" b="1" dirty="0" err="1" smtClean="0">
                <a:solidFill>
                  <a:srgbClr val="FF0000"/>
                </a:solidFill>
              </a:rPr>
              <a:t>onFulfilled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3200" b="1" dirty="0" err="1">
                <a:solidFill>
                  <a:srgbClr val="FF0000"/>
                </a:solidFill>
              </a:rPr>
              <a:t>onRejected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和</a:t>
            </a:r>
            <a:r>
              <a:rPr lang="en-US" altLang="zh-CN" sz="3200" b="1" dirty="0">
                <a:solidFill>
                  <a:srgbClr val="FF0000"/>
                </a:solidFill>
              </a:rPr>
              <a:t>catch(</a:t>
            </a:r>
            <a:r>
              <a:rPr lang="en-US" altLang="zh-CN" sz="3200" b="1" dirty="0" err="1">
                <a:solidFill>
                  <a:srgbClr val="FF0000"/>
                </a:solidFill>
              </a:rPr>
              <a:t>onRejected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3200" dirty="0"/>
              <a:t>，返回一个新的</a:t>
            </a:r>
            <a:r>
              <a:rPr kumimoji="1" lang="en-US" altLang="zh-CN" sz="3200" dirty="0"/>
              <a:t>Promise</a:t>
            </a:r>
            <a:r>
              <a:rPr kumimoji="1" lang="zh-CN" altLang="en-US" sz="3200" dirty="0" smtClean="0"/>
              <a:t>对象，</a:t>
            </a:r>
            <a:r>
              <a:rPr kumimoji="1" lang="zh-CN" altLang="en-US" sz="3200" dirty="0"/>
              <a:t>以实现链式</a:t>
            </a:r>
            <a:r>
              <a:rPr kumimoji="1" lang="zh-CN" altLang="en-US" sz="3200" dirty="0" smtClean="0"/>
              <a:t>调用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  <a:endParaRPr kumimoji="1" lang="en-US" altLang="zh-CN" sz="32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92" y="403430"/>
            <a:ext cx="3929608" cy="1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703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10" y="1552742"/>
            <a:ext cx="10825280" cy="40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955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1896" y="0"/>
            <a:ext cx="4299284" cy="685800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使用示例：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1.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便捷方法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Promise.resolve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()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Promise.reject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()</a:t>
            </a:r>
            <a:r>
              <a:rPr kumimoji="1" lang="zh-CN" altLang="en-US" sz="2800" dirty="0" smtClean="0"/>
              <a:t>，直接通过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raw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value</a:t>
            </a:r>
            <a:r>
              <a:rPr kumimoji="1" lang="zh-CN" altLang="en-US" sz="2800" dirty="0" smtClean="0"/>
              <a:t>生成一个</a:t>
            </a:r>
            <a:r>
              <a:rPr kumimoji="1" lang="en-US" altLang="zh-CN" sz="2800" dirty="0" err="1" smtClean="0"/>
              <a:t>fulfiled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rejected</a:t>
            </a:r>
            <a:r>
              <a:rPr kumimoji="1" lang="zh-CN" altLang="en-US" sz="2800" dirty="0" smtClean="0"/>
              <a:t>状态的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对象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在</a:t>
            </a:r>
            <a:r>
              <a:rPr kumimoji="1" lang="en-US" altLang="zh-CN" sz="2800" dirty="0"/>
              <a:t>then()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catch()</a:t>
            </a:r>
            <a:r>
              <a:rPr kumimoji="1" lang="zh-CN" altLang="en-US" sz="2800" dirty="0"/>
              <a:t>中</a:t>
            </a:r>
            <a:r>
              <a:rPr kumimoji="1" lang="zh-CN" altLang="en-US" sz="2800" dirty="0" smtClean="0"/>
              <a:t>，都可以</a:t>
            </a:r>
            <a:r>
              <a:rPr kumimoji="1" lang="en-US" altLang="zh-CN" sz="2800" dirty="0" smtClean="0"/>
              <a:t>return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raw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value</a:t>
            </a:r>
            <a:r>
              <a:rPr kumimoji="1" lang="zh-CN" altLang="en-US" sz="2800" dirty="0" smtClean="0"/>
              <a:t>，等价于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Promise.resolve</a:t>
            </a:r>
            <a:r>
              <a:rPr kumimoji="1" lang="zh-CN" altLang="en-US" sz="2800" dirty="0" smtClean="0"/>
              <a:t>。而</a:t>
            </a:r>
            <a:r>
              <a:rPr kumimoji="1" lang="en-US" altLang="zh-CN" sz="2800" dirty="0" smtClean="0"/>
              <a:t>return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reject</a:t>
            </a:r>
            <a:r>
              <a:rPr kumimoji="1" lang="zh-CN" altLang="en-US" sz="2800" dirty="0" smtClean="0"/>
              <a:t>需要手动写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/>
              <a:t/>
            </a:r>
            <a:br>
              <a:rPr kumimoji="1" lang="zh-CN" altLang="en-US" sz="2800" dirty="0"/>
            </a:b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对象可以链式调用，因此可以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分拆</a:t>
            </a:r>
            <a:r>
              <a:rPr kumimoji="1" lang="zh-CN" altLang="en-US" sz="2800" dirty="0" smtClean="0"/>
              <a:t>成多个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流程来执行</a:t>
            </a:r>
            <a:endParaRPr kumimoji="1"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3" y="0"/>
            <a:ext cx="616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076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1895" y="0"/>
            <a:ext cx="4620126" cy="685800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进阶使用：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 smtClean="0"/>
              <a:t>Promise.all</a:t>
            </a:r>
            <a:r>
              <a:rPr kumimoji="1" lang="en-US" altLang="zh-CN" sz="2800" dirty="0" smtClean="0"/>
              <a:t>([p1,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p2])</a:t>
            </a:r>
            <a:r>
              <a:rPr kumimoji="1" lang="zh-CN" altLang="en-US" sz="2800" dirty="0" smtClean="0"/>
              <a:t>，合成一个新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对象，当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数组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全部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fulfilled</a:t>
            </a:r>
            <a:r>
              <a:rPr kumimoji="1" lang="zh-CN" altLang="en-US" sz="2800" dirty="0" smtClean="0"/>
              <a:t>时</a:t>
            </a:r>
            <a:r>
              <a:rPr kumimoji="1" lang="en-US" altLang="zh-CN" sz="2800" dirty="0" smtClean="0"/>
              <a:t>fulfilled</a:t>
            </a:r>
            <a:r>
              <a:rPr kumimoji="1" lang="zh-CN" altLang="en-US" sz="2800" dirty="0" smtClean="0"/>
              <a:t>，任一个</a:t>
            </a:r>
            <a:r>
              <a:rPr kumimoji="1" lang="en-US" altLang="zh-CN" sz="2800" dirty="0" smtClean="0"/>
              <a:t>rejected</a:t>
            </a:r>
            <a:r>
              <a:rPr kumimoji="1" lang="zh-CN" altLang="en-US" sz="2800" dirty="0" smtClean="0"/>
              <a:t>时</a:t>
            </a:r>
            <a:r>
              <a:rPr kumimoji="1" lang="en-US" altLang="zh-CN" sz="2800" dirty="0" smtClean="0"/>
              <a:t>rejected</a:t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Promise.race</a:t>
            </a:r>
            <a:r>
              <a:rPr kumimoji="1" lang="en-US" altLang="zh-CN" sz="2800" dirty="0" smtClean="0"/>
              <a:t>([p1,p2])</a:t>
            </a:r>
            <a:r>
              <a:rPr kumimoji="1" lang="zh-CN" altLang="en-US" sz="2800" dirty="0" smtClean="0"/>
              <a:t>，合成一</a:t>
            </a:r>
            <a:r>
              <a:rPr kumimoji="1" lang="zh-CN" altLang="en-US" sz="2800" dirty="0"/>
              <a:t>个新</a:t>
            </a:r>
            <a:r>
              <a:rPr kumimoji="1" lang="en-US" altLang="zh-CN" sz="2800" dirty="0"/>
              <a:t>Promise</a:t>
            </a:r>
            <a:r>
              <a:rPr kumimoji="1" lang="zh-CN" altLang="en-US" sz="2800" dirty="0" smtClean="0"/>
              <a:t>对象，当</a:t>
            </a:r>
            <a:r>
              <a:rPr kumimoji="1" lang="en-US" altLang="zh-CN" sz="2800" dirty="0" smtClean="0"/>
              <a:t>Promise</a:t>
            </a:r>
            <a:r>
              <a:rPr kumimoji="1" lang="zh-CN" altLang="en-US" sz="2800" dirty="0" smtClean="0"/>
              <a:t>数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组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任一个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fulfilled</a:t>
            </a:r>
            <a:r>
              <a:rPr kumimoji="1" lang="zh-CN" altLang="en-US" sz="2800" dirty="0" smtClean="0"/>
              <a:t>时</a:t>
            </a:r>
            <a:r>
              <a:rPr kumimoji="1" lang="en-US" altLang="zh-CN" sz="2800" dirty="0" smtClean="0"/>
              <a:t>fulfilled</a:t>
            </a:r>
            <a:r>
              <a:rPr kumimoji="1" lang="zh-CN" altLang="en-US" sz="2800" dirty="0" smtClean="0"/>
              <a:t>，任一个</a:t>
            </a:r>
            <a:r>
              <a:rPr kumimoji="1" lang="en-US" altLang="zh-CN" sz="2800" dirty="0" smtClean="0"/>
              <a:t>rejected</a:t>
            </a:r>
            <a:r>
              <a:rPr kumimoji="1" lang="zh-CN" altLang="en-US" sz="2800" dirty="0" smtClean="0"/>
              <a:t>时</a:t>
            </a:r>
            <a:r>
              <a:rPr kumimoji="1" lang="en-US" altLang="zh-CN" sz="2800" dirty="0" smtClean="0"/>
              <a:t>rejected</a:t>
            </a:r>
            <a:br>
              <a:rPr kumimoji="1" lang="en-US" altLang="zh-CN" sz="2800" dirty="0" smtClean="0"/>
            </a:br>
            <a:r>
              <a:rPr kumimoji="1" lang="en-US" altLang="zh-CN" sz="2800" dirty="0"/>
              <a:t/>
            </a:r>
            <a:br>
              <a:rPr kumimoji="1" lang="en-US" altLang="zh-CN" sz="2800" dirty="0"/>
            </a:br>
            <a:r>
              <a:rPr kumimoji="1" lang="en-US" altLang="zh-CN" sz="2800" dirty="0" smtClean="0"/>
              <a:t>3.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 smtClean="0"/>
              <a:t>Promise.all</a:t>
            </a:r>
            <a:r>
              <a:rPr kumimoji="1" lang="en-US" altLang="zh-CN" sz="2800" dirty="0" smtClean="0"/>
              <a:t>()</a:t>
            </a:r>
            <a:r>
              <a:rPr kumimoji="1" lang="zh-CN" altLang="en-US" sz="2800" dirty="0" smtClean="0"/>
              <a:t>对应</a:t>
            </a:r>
            <a:r>
              <a:rPr kumimoji="1" lang="en-US" altLang="zh-CN" sz="2800" dirty="0" smtClean="0"/>
              <a:t>then(values,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error)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values</a:t>
            </a:r>
            <a:r>
              <a:rPr kumimoji="1" lang="zh-CN" altLang="en-US" sz="2800" dirty="0" smtClean="0"/>
              <a:t>为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数组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0"/>
            <a:ext cx="617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43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探讨：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96189"/>
            <a:ext cx="9601200" cy="2468879"/>
          </a:xfrm>
        </p:spPr>
        <p:txBody>
          <a:bodyPr/>
          <a:lstStyle/>
          <a:p>
            <a:r>
              <a:rPr kumimoji="1" lang="zh-CN" altLang="en-US" dirty="0" smtClean="0"/>
              <a:t>除去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ES7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/await</a:t>
            </a:r>
            <a:r>
              <a:rPr kumimoji="1" lang="zh-CN" altLang="en-US" dirty="0" smtClean="0"/>
              <a:t>语法也是一种处理异步的解决方式，对于异步方法，我们需要在函数前声明关键字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，同时，在需要等待某个异步函数返回的时候，通过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asyncFunction</a:t>
            </a:r>
            <a:r>
              <a:rPr kumimoji="1" lang="zh-CN" altLang="en-US" dirty="0" smtClean="0"/>
              <a:t>就可以在不真正阻塞线程的情况下的到异步返回数据。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为了处理错误，</a:t>
            </a:r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/await</a:t>
            </a:r>
            <a:r>
              <a:rPr kumimoji="1" lang="zh-CN" altLang="en-US" dirty="0" smtClean="0"/>
              <a:t>方法一般搭配</a:t>
            </a:r>
            <a:r>
              <a:rPr kumimoji="1" lang="en-US" altLang="zh-CN" dirty="0" smtClean="0"/>
              <a:t>try/catch</a:t>
            </a:r>
            <a:r>
              <a:rPr kumimoji="1" lang="zh-CN" altLang="en-US" dirty="0" smtClean="0"/>
              <a:t>来处理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/await</a:t>
            </a:r>
            <a:r>
              <a:rPr kumimoji="1" lang="zh-CN" altLang="en-US" dirty="0" smtClean="0"/>
              <a:t>可以与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对象搭配使用，在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fulfilled</a:t>
            </a:r>
            <a:r>
              <a:rPr kumimoji="1" lang="zh-CN" altLang="en-US" dirty="0" smtClean="0"/>
              <a:t>时，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的到返回值。而</a:t>
            </a:r>
            <a:r>
              <a:rPr kumimoji="1" lang="en-US" altLang="zh-CN" dirty="0" smtClean="0"/>
              <a:t>rejected</a:t>
            </a:r>
            <a:r>
              <a:rPr kumimoji="1" lang="zh-CN" altLang="en-US" dirty="0" smtClean="0"/>
              <a:t>时，用</a:t>
            </a:r>
            <a:r>
              <a:rPr kumimoji="1" lang="en-US" altLang="zh-CN" dirty="0" smtClean="0"/>
              <a:t>try/catch</a:t>
            </a:r>
            <a:r>
              <a:rPr kumimoji="1" lang="zh-CN" altLang="en-US" dirty="0" smtClean="0"/>
              <a:t>捕获到</a:t>
            </a:r>
            <a:r>
              <a:rPr kumimoji="1" lang="en-US" altLang="zh-CN" dirty="0" smtClean="0"/>
              <a:t>rejected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156734"/>
            <a:ext cx="58420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065068"/>
            <a:ext cx="5196974" cy="27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正题</a:t>
            </a:r>
            <a:r>
              <a:rPr kumimoji="1" lang="en-US" altLang="zh-CN" dirty="0" smtClean="0"/>
              <a:t>-Redux</a:t>
            </a:r>
            <a:r>
              <a:rPr kumimoji="1" lang="zh-CN" altLang="en-US" dirty="0" smtClean="0"/>
              <a:t>架构和状态管理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302042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3200" dirty="0" smtClean="0"/>
              <a:t>背景：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RN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 smtClean="0"/>
              <a:t>state</a:t>
            </a:r>
            <a:r>
              <a:rPr kumimoji="1" lang="zh-CN" altLang="en-US" sz="3200" dirty="0" smtClean="0"/>
              <a:t>（可变，子组件不可见）和</a:t>
            </a:r>
            <a:r>
              <a:rPr kumimoji="1" lang="en-US" altLang="zh-CN" sz="3200" dirty="0" smtClean="0"/>
              <a:t>props</a:t>
            </a:r>
            <a:r>
              <a:rPr kumimoji="1" lang="zh-CN" altLang="en-US" sz="3200" dirty="0" smtClean="0"/>
              <a:t>（不可变，子组件可见）的设计，在面对大型项目时候，容易因为不经意修改</a:t>
            </a:r>
            <a:r>
              <a:rPr kumimoji="1" lang="en-US" altLang="zh-CN" sz="3200" dirty="0" smtClean="0"/>
              <a:t>state</a:t>
            </a:r>
            <a:r>
              <a:rPr kumimoji="1" lang="zh-CN" altLang="en-US" sz="3200" dirty="0" smtClean="0"/>
              <a:t>造成状态混乱，组件渲染错误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RN</a:t>
            </a:r>
            <a:r>
              <a:rPr kumimoji="1" lang="zh-CN" altLang="en-US" sz="3200" dirty="0" smtClean="0"/>
              <a:t>使用了</a:t>
            </a:r>
            <a:r>
              <a:rPr kumimoji="1" lang="en-US" altLang="zh-CN" sz="3200" dirty="0" smtClean="0"/>
              <a:t>Virtual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DOM</a:t>
            </a:r>
            <a:r>
              <a:rPr kumimoji="1" lang="zh-CN" altLang="en-US" sz="3200" dirty="0" smtClean="0"/>
              <a:t>，不需要</a:t>
            </a:r>
            <a:r>
              <a:rPr kumimoji="1" lang="en-US" altLang="zh-CN" sz="3200" dirty="0"/>
              <a:t>Target</a:t>
            </a:r>
            <a:r>
              <a:rPr kumimoji="1" lang="zh-CN" altLang="en-US" sz="3200" dirty="0" smtClean="0"/>
              <a:t>绑定</a:t>
            </a:r>
            <a:r>
              <a:rPr kumimoji="1" lang="en-US" altLang="zh-CN" sz="3200" dirty="0" smtClean="0"/>
              <a:t>-&gt;Action</a:t>
            </a:r>
            <a:r>
              <a:rPr kumimoji="1" lang="zh-CN" altLang="en-US" sz="3200" dirty="0" smtClean="0"/>
              <a:t>修改</a:t>
            </a:r>
            <a:r>
              <a:rPr kumimoji="1" lang="en-US" altLang="zh-CN" sz="3200" dirty="0" smtClean="0"/>
              <a:t>UI</a:t>
            </a:r>
            <a:r>
              <a:rPr kumimoji="1" lang="zh-CN" altLang="en-US" sz="3200" dirty="0" smtClean="0"/>
              <a:t>属性，只要当状态变化，</a:t>
            </a:r>
            <a:r>
              <a:rPr kumimoji="1" lang="en-US" altLang="zh-CN" sz="3200" dirty="0" smtClean="0"/>
              <a:t>render</a:t>
            </a:r>
            <a:r>
              <a:rPr kumimoji="1" lang="zh-CN" altLang="en-US" sz="3200" dirty="0" smtClean="0"/>
              <a:t>新状态下的组件，数据单向传递，而</a:t>
            </a:r>
            <a:r>
              <a:rPr kumimoji="1" lang="en-US" altLang="zh-CN" sz="3200" dirty="0" smtClean="0"/>
              <a:t>MVC</a:t>
            </a:r>
            <a:r>
              <a:rPr kumimoji="1" lang="zh-CN" altLang="en-US" sz="3200" dirty="0"/>
              <a:t>的设计模式存在双向数据</a:t>
            </a:r>
            <a:r>
              <a:rPr kumimoji="1" lang="zh-CN" altLang="en-US" sz="3200" dirty="0" smtClean="0"/>
              <a:t>流。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RN</a:t>
            </a:r>
            <a:r>
              <a:rPr kumimoji="1" lang="zh-CN" altLang="en-US" sz="3200" dirty="0" smtClean="0"/>
              <a:t>不易进行测试，</a:t>
            </a:r>
            <a:r>
              <a:rPr kumimoji="1" lang="en-US" altLang="zh-CN" sz="3200" dirty="0" smtClean="0"/>
              <a:t>Redux</a:t>
            </a:r>
            <a:r>
              <a:rPr kumimoji="1" lang="zh-CN" altLang="en-US" sz="3200" dirty="0" smtClean="0"/>
              <a:t>提供了非常方便的</a:t>
            </a:r>
            <a:r>
              <a:rPr kumimoji="1" lang="en-US" altLang="zh-CN" sz="3200" dirty="0" smtClean="0"/>
              <a:t>mock</a:t>
            </a:r>
            <a:r>
              <a:rPr kumimoji="1" lang="zh-CN" altLang="en-US" sz="3200" dirty="0" smtClean="0"/>
              <a:t>测试方式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654947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3200" dirty="0" smtClean="0"/>
              <a:t>安装</a:t>
            </a:r>
            <a:r>
              <a:rPr kumimoji="1" lang="en-US" altLang="zh-CN" sz="3200" dirty="0" smtClean="0"/>
              <a:t>Redux</a:t>
            </a:r>
            <a:r>
              <a:rPr kumimoji="1" lang="zh-CN" altLang="en-US" sz="3200" dirty="0" smtClean="0"/>
              <a:t>：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err="1" smtClean="0"/>
              <a:t>npm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install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--save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redux</a:t>
            </a:r>
          </a:p>
          <a:p>
            <a:r>
              <a:rPr kumimoji="1" lang="zh-CN" altLang="en-US" sz="3200" dirty="0" smtClean="0"/>
              <a:t>安装</a:t>
            </a:r>
            <a:r>
              <a:rPr kumimoji="1" lang="en-US" altLang="zh-CN" sz="3200" dirty="0"/>
              <a:t>React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Native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Redux</a:t>
            </a:r>
            <a:r>
              <a:rPr kumimoji="1" lang="zh-CN" altLang="en-US" sz="3200" dirty="0" smtClean="0"/>
              <a:t>绑定库：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npm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install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--save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react-redux</a:t>
            </a:r>
          </a:p>
          <a:p>
            <a:r>
              <a:rPr kumimoji="1" lang="zh-CN" altLang="en-US" sz="3200" dirty="0" smtClean="0"/>
              <a:t>安装</a:t>
            </a:r>
            <a:r>
              <a:rPr kumimoji="1" lang="en-US" altLang="zh-CN" sz="3200" dirty="0" smtClean="0"/>
              <a:t>Redux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/>
              <a:t>T</a:t>
            </a:r>
            <a:r>
              <a:rPr kumimoji="1" lang="en-US" altLang="zh-CN" sz="3200" dirty="0" err="1" smtClean="0"/>
              <a:t>hunk</a:t>
            </a:r>
            <a:r>
              <a:rPr kumimoji="1" lang="zh-CN" altLang="en-US" sz="3200" dirty="0" smtClean="0"/>
              <a:t>异步</a:t>
            </a:r>
            <a:r>
              <a:rPr kumimoji="1" lang="en-US" altLang="zh-CN" sz="3200" dirty="0" smtClean="0"/>
              <a:t>Action</a:t>
            </a:r>
            <a:r>
              <a:rPr kumimoji="1" lang="zh-CN" altLang="en-US" sz="3200" dirty="0" smtClean="0"/>
              <a:t>中间件：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err="1" smtClean="0"/>
              <a:t>npm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install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--save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redux-</a:t>
            </a:r>
            <a:r>
              <a:rPr kumimoji="1" lang="en-US" altLang="zh-CN" sz="3200" dirty="0" err="1" smtClean="0"/>
              <a:t>thunk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149837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995</TotalTime>
  <Words>1603</Words>
  <Application>Microsoft Macintosh PowerPoint</Application>
  <PresentationFormat>宽屏</PresentationFormat>
  <Paragraphs>128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DengXian</vt:lpstr>
      <vt:lpstr>Franklin Gothic Book</vt:lpstr>
      <vt:lpstr>Wingdings</vt:lpstr>
      <vt:lpstr>裁剪</vt:lpstr>
      <vt:lpstr>React Native进阶</vt:lpstr>
      <vt:lpstr>PowerPoint 演示文稿</vt:lpstr>
      <vt:lpstr>Promise知识补充</vt:lpstr>
      <vt:lpstr>PowerPoint 演示文稿</vt:lpstr>
      <vt:lpstr>使用示例：  1. 便捷方法Promise.resolve()和Promise.reject()，直接通过raw value生成一个fulfiled和rejected状态的Promise对象  2. 在then()和catch()中，都可以return raw value，等价于Promise.resolve。而return reject需要手动写  3. Promise对象可以链式调用，因此可以分拆成多个Promise流程来执行</vt:lpstr>
      <vt:lpstr>进阶使用：  1. Promise.all([p1, p2])，合成一个新Promise对象，当Promise数组全部fulfilled时fulfilled，任一个rejected时rejected  2. Promise.race([p1,p2])，合成一个新Promise对象，当Promise数组任一个fulfilled时fulfilled，任一个rejected时rejected  3. Promise.all()对应then(values, error)，values为数组</vt:lpstr>
      <vt:lpstr>探讨：async await使用</vt:lpstr>
      <vt:lpstr>正题-Redux架构和状态管理</vt:lpstr>
      <vt:lpstr>Redux开发环境</vt:lpstr>
      <vt:lpstr>Redux的三个原则</vt:lpstr>
      <vt:lpstr>Redux 数据流</vt:lpstr>
      <vt:lpstr>Action</vt:lpstr>
      <vt:lpstr>PowerPoint 演示文稿</vt:lpstr>
      <vt:lpstr>Reducer</vt:lpstr>
      <vt:lpstr>PowerPoint 演示文稿</vt:lpstr>
      <vt:lpstr>Reducer 合并</vt:lpstr>
      <vt:lpstr>Store</vt:lpstr>
      <vt:lpstr>PowerPoint 演示文稿</vt:lpstr>
      <vt:lpstr>Store绑定到组件</vt:lpstr>
      <vt:lpstr>PowerPoint 演示文稿</vt:lpstr>
      <vt:lpstr>Reducer state问题</vt:lpstr>
      <vt:lpstr>Immutable.js</vt:lpstr>
      <vt:lpstr>解决方案</vt:lpstr>
      <vt:lpstr>PowerPoint 演示文稿</vt:lpstr>
      <vt:lpstr>Demo演示</vt:lpstr>
      <vt:lpstr>更多探讨</vt:lpstr>
      <vt:lpstr>参考资料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Native架构Redux</dc:title>
  <dc:creator>Microsoft Office 用户</dc:creator>
  <cp:lastModifiedBy>Microsoft Office 用户</cp:lastModifiedBy>
  <cp:revision>445</cp:revision>
  <dcterms:created xsi:type="dcterms:W3CDTF">2016-10-25T01:20:27Z</dcterms:created>
  <dcterms:modified xsi:type="dcterms:W3CDTF">2016-10-26T08:41:38Z</dcterms:modified>
</cp:coreProperties>
</file>