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65" r:id="rId3"/>
    <p:sldId id="258" r:id="rId4"/>
    <p:sldId id="257" r:id="rId5"/>
    <p:sldId id="259" r:id="rId6"/>
    <p:sldId id="260" r:id="rId7"/>
    <p:sldId id="261" r:id="rId8"/>
    <p:sldId id="262" r:id="rId9"/>
    <p:sldId id="263" r:id="rId10"/>
    <p:sldId id="266" r:id="rId11"/>
    <p:sldId id="264" r:id="rId12"/>
  </p:sldIdLst>
  <p:sldSz cx="9144000" cy="5143500" type="screen16x9"/>
  <p:notesSz cx="6858000" cy="9144000"/>
  <p:defaultTextStyle>
    <a:defPPr>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9" d="100"/>
          <a:sy n="99" d="100"/>
        </p:scale>
        <p:origin x="-1664" y="-11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217FF1-CAC0-DF4B-AE0B-93FEF8799458}" type="datetimeFigureOut">
              <a:rPr kumimoji="1" lang="zh-TW" altLang="en-US" smtClean="0"/>
              <a:t>13/10/23</a:t>
            </a:fld>
            <a:endParaRPr kumimoji="1" lang="zh-TW" altLang="en-US"/>
          </a:p>
        </p:txBody>
      </p:sp>
      <p:sp>
        <p:nvSpPr>
          <p:cNvPr id="4" name="投影片影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200153-6BC4-5143-BF79-D16F15493429}" type="slidenum">
              <a:rPr kumimoji="1" lang="zh-TW" altLang="en-US" smtClean="0"/>
              <a:t>‹#›</a:t>
            </a:fld>
            <a:endParaRPr kumimoji="1" lang="zh-TW" altLang="en-US"/>
          </a:p>
        </p:txBody>
      </p:sp>
    </p:spTree>
    <p:extLst>
      <p:ext uri="{BB962C8B-B14F-4D97-AF65-F5344CB8AC3E}">
        <p14:creationId xmlns:p14="http://schemas.microsoft.com/office/powerpoint/2010/main" val="99815793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smtClean="0"/>
              <a:t>還通過</a:t>
            </a:r>
            <a:r>
              <a:rPr lang="en-US" altLang="zh-TW" sz="1200" kern="1200" dirty="0" smtClean="0">
                <a:solidFill>
                  <a:schemeClr val="tx1"/>
                </a:solidFill>
                <a:effectLst/>
                <a:latin typeface="+mn-lt"/>
                <a:ea typeface="+mn-ea"/>
                <a:cs typeface="+mn-cs"/>
              </a:rPr>
              <a:t>Behavioral Inhibition and Behavioral Activation Scales </a:t>
            </a:r>
            <a:endParaRPr kumimoji="1" lang="zh-TW" altLang="en-US" dirty="0"/>
          </a:p>
        </p:txBody>
      </p:sp>
      <p:sp>
        <p:nvSpPr>
          <p:cNvPr id="4" name="投影片編號版面配置區 3"/>
          <p:cNvSpPr>
            <a:spLocks noGrp="1"/>
          </p:cNvSpPr>
          <p:nvPr>
            <p:ph type="sldNum" sz="quarter" idx="10"/>
          </p:nvPr>
        </p:nvSpPr>
        <p:spPr/>
        <p:txBody>
          <a:bodyPr/>
          <a:lstStyle/>
          <a:p>
            <a:fld id="{76200153-6BC4-5143-BF79-D16F15493429}" type="slidenum">
              <a:rPr kumimoji="1" lang="zh-TW" altLang="en-US" smtClean="0"/>
              <a:t>11</a:t>
            </a:fld>
            <a:endParaRPr kumimoji="1" lang="zh-TW" altLang="en-US"/>
          </a:p>
        </p:txBody>
      </p:sp>
    </p:spTree>
    <p:extLst>
      <p:ext uri="{BB962C8B-B14F-4D97-AF65-F5344CB8AC3E}">
        <p14:creationId xmlns:p14="http://schemas.microsoft.com/office/powerpoint/2010/main" val="2958054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597819"/>
            <a:ext cx="7772400" cy="1102519"/>
          </a:xfrm>
        </p:spPr>
        <p:txBody>
          <a:bodyPr/>
          <a:lstStyle/>
          <a:p>
            <a:r>
              <a:rPr kumimoji="1" lang="zh-TW" altLang="en-US" smtClean="0"/>
              <a:t>按一下以編輯母片標題樣式</a:t>
            </a:r>
            <a:endParaRPr kumimoji="1" lang="zh-TW" altLang="en-US"/>
          </a:p>
        </p:txBody>
      </p:sp>
      <p:sp>
        <p:nvSpPr>
          <p:cNvPr id="3" name="子標題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TW" altLang="en-US" smtClean="0"/>
              <a:t>按一下以編輯母片子標題樣式</a:t>
            </a:r>
            <a:endParaRPr kumimoji="1" lang="zh-TW" altLang="en-US"/>
          </a:p>
        </p:txBody>
      </p:sp>
      <p:sp>
        <p:nvSpPr>
          <p:cNvPr id="4" name="日期版面配置區 3"/>
          <p:cNvSpPr>
            <a:spLocks noGrp="1"/>
          </p:cNvSpPr>
          <p:nvPr>
            <p:ph type="dt" sz="half" idx="10"/>
          </p:nvPr>
        </p:nvSpPr>
        <p:spPr/>
        <p:txBody>
          <a:bodyPr/>
          <a:lstStyle/>
          <a:p>
            <a:fld id="{A5E5DD4A-D0EF-EE4B-AB1E-129F70B7AAD9}" type="datetimeFigureOut">
              <a:rPr kumimoji="1" lang="zh-TW" altLang="en-US" smtClean="0"/>
              <a:t>13/10/23</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BD77E59C-F980-524E-9EB9-1E85FBA99C27}" type="slidenum">
              <a:rPr kumimoji="1" lang="zh-TW" altLang="en-US" smtClean="0"/>
              <a:t>‹#›</a:t>
            </a:fld>
            <a:endParaRPr kumimoji="1" lang="zh-TW" altLang="en-US"/>
          </a:p>
        </p:txBody>
      </p:sp>
    </p:spTree>
    <p:extLst>
      <p:ext uri="{BB962C8B-B14F-4D97-AF65-F5344CB8AC3E}">
        <p14:creationId xmlns:p14="http://schemas.microsoft.com/office/powerpoint/2010/main" val="3516691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直排文字版面配置區 2"/>
          <p:cNvSpPr>
            <a:spLocks noGrp="1"/>
          </p:cNvSpPr>
          <p:nvPr>
            <p:ph type="body" orient="vert" idx="1"/>
          </p:nvPr>
        </p:nvSpPr>
        <p:spPr/>
        <p:txBody>
          <a:bodyPr vert="eaVert"/>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fld id="{A5E5DD4A-D0EF-EE4B-AB1E-129F70B7AAD9}" type="datetimeFigureOut">
              <a:rPr kumimoji="1" lang="zh-TW" altLang="en-US" smtClean="0"/>
              <a:t>13/10/23</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BD77E59C-F980-524E-9EB9-1E85FBA99C27}" type="slidenum">
              <a:rPr kumimoji="1" lang="zh-TW" altLang="en-US" smtClean="0"/>
              <a:t>‹#›</a:t>
            </a:fld>
            <a:endParaRPr kumimoji="1" lang="zh-TW" altLang="en-US"/>
          </a:p>
        </p:txBody>
      </p:sp>
    </p:spTree>
    <p:extLst>
      <p:ext uri="{BB962C8B-B14F-4D97-AF65-F5344CB8AC3E}">
        <p14:creationId xmlns:p14="http://schemas.microsoft.com/office/powerpoint/2010/main" val="1236723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垂直標題 1"/>
          <p:cNvSpPr>
            <a:spLocks noGrp="1"/>
          </p:cNvSpPr>
          <p:nvPr>
            <p:ph type="title" orient="vert"/>
          </p:nvPr>
        </p:nvSpPr>
        <p:spPr>
          <a:xfrm>
            <a:off x="6629400" y="205979"/>
            <a:ext cx="2057400" cy="4388644"/>
          </a:xfrm>
        </p:spPr>
        <p:txBody>
          <a:bodyPr vert="eaVert"/>
          <a:lstStyle/>
          <a:p>
            <a:r>
              <a:rPr kumimoji="1" lang="zh-TW" altLang="en-US" smtClean="0"/>
              <a:t>按一下以編輯母片標題樣式</a:t>
            </a:r>
            <a:endParaRPr kumimoji="1" lang="zh-TW" altLang="en-US"/>
          </a:p>
        </p:txBody>
      </p:sp>
      <p:sp>
        <p:nvSpPr>
          <p:cNvPr id="3" name="直排文字版面配置區 2"/>
          <p:cNvSpPr>
            <a:spLocks noGrp="1"/>
          </p:cNvSpPr>
          <p:nvPr>
            <p:ph type="body" orient="vert" idx="1"/>
          </p:nvPr>
        </p:nvSpPr>
        <p:spPr>
          <a:xfrm>
            <a:off x="457200" y="205979"/>
            <a:ext cx="6019800" cy="4388644"/>
          </a:xfrm>
        </p:spPr>
        <p:txBody>
          <a:bodyPr vert="eaVert"/>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fld id="{A5E5DD4A-D0EF-EE4B-AB1E-129F70B7AAD9}" type="datetimeFigureOut">
              <a:rPr kumimoji="1" lang="zh-TW" altLang="en-US" smtClean="0"/>
              <a:t>13/10/23</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BD77E59C-F980-524E-9EB9-1E85FBA99C27}" type="slidenum">
              <a:rPr kumimoji="1" lang="zh-TW" altLang="en-US" smtClean="0"/>
              <a:t>‹#›</a:t>
            </a:fld>
            <a:endParaRPr kumimoji="1" lang="zh-TW" altLang="en-US"/>
          </a:p>
        </p:txBody>
      </p:sp>
    </p:spTree>
    <p:extLst>
      <p:ext uri="{BB962C8B-B14F-4D97-AF65-F5344CB8AC3E}">
        <p14:creationId xmlns:p14="http://schemas.microsoft.com/office/powerpoint/2010/main" val="610890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內容版面配置區 2"/>
          <p:cNvSpPr>
            <a:spLocks noGrp="1"/>
          </p:cNvSpPr>
          <p:nvPr>
            <p:ph idx="1"/>
          </p:nvPr>
        </p:nvSpPr>
        <p:spPr/>
        <p:txBody>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fld id="{A5E5DD4A-D0EF-EE4B-AB1E-129F70B7AAD9}" type="datetimeFigureOut">
              <a:rPr kumimoji="1" lang="zh-TW" altLang="en-US" smtClean="0"/>
              <a:t>13/10/23</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BD77E59C-F980-524E-9EB9-1E85FBA99C27}" type="slidenum">
              <a:rPr kumimoji="1" lang="zh-TW" altLang="en-US" smtClean="0"/>
              <a:t>‹#›</a:t>
            </a:fld>
            <a:endParaRPr kumimoji="1" lang="zh-TW" altLang="en-US"/>
          </a:p>
        </p:txBody>
      </p:sp>
    </p:spTree>
    <p:extLst>
      <p:ext uri="{BB962C8B-B14F-4D97-AF65-F5344CB8AC3E}">
        <p14:creationId xmlns:p14="http://schemas.microsoft.com/office/powerpoint/2010/main" val="1635713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頭">
    <p:spTree>
      <p:nvGrpSpPr>
        <p:cNvPr id="1" name=""/>
        <p:cNvGrpSpPr/>
        <p:nvPr/>
      </p:nvGrpSpPr>
      <p:grpSpPr>
        <a:xfrm>
          <a:off x="0" y="0"/>
          <a:ext cx="0" cy="0"/>
          <a:chOff x="0" y="0"/>
          <a:chExt cx="0" cy="0"/>
        </a:xfrm>
      </p:grpSpPr>
      <p:sp>
        <p:nvSpPr>
          <p:cNvPr id="2" name="標題 1"/>
          <p:cNvSpPr>
            <a:spLocks noGrp="1"/>
          </p:cNvSpPr>
          <p:nvPr>
            <p:ph type="title"/>
          </p:nvPr>
        </p:nvSpPr>
        <p:spPr>
          <a:xfrm>
            <a:off x="722313" y="3305176"/>
            <a:ext cx="7772400" cy="1021556"/>
          </a:xfrm>
        </p:spPr>
        <p:txBody>
          <a:bodyPr anchor="t"/>
          <a:lstStyle>
            <a:lvl1pPr algn="l">
              <a:defRPr sz="4000" b="1" cap="all"/>
            </a:lvl1p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TW" altLang="en-US" smtClean="0"/>
              <a:t>按一下以編輯母片文字樣式</a:t>
            </a:r>
          </a:p>
        </p:txBody>
      </p:sp>
      <p:sp>
        <p:nvSpPr>
          <p:cNvPr id="4" name="日期版面配置區 3"/>
          <p:cNvSpPr>
            <a:spLocks noGrp="1"/>
          </p:cNvSpPr>
          <p:nvPr>
            <p:ph type="dt" sz="half" idx="10"/>
          </p:nvPr>
        </p:nvSpPr>
        <p:spPr/>
        <p:txBody>
          <a:bodyPr/>
          <a:lstStyle/>
          <a:p>
            <a:fld id="{A5E5DD4A-D0EF-EE4B-AB1E-129F70B7AAD9}" type="datetimeFigureOut">
              <a:rPr kumimoji="1" lang="zh-TW" altLang="en-US" smtClean="0"/>
              <a:t>13/10/23</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BD77E59C-F980-524E-9EB9-1E85FBA99C27}" type="slidenum">
              <a:rPr kumimoji="1" lang="zh-TW" altLang="en-US" smtClean="0"/>
              <a:t>‹#›</a:t>
            </a:fld>
            <a:endParaRPr kumimoji="1" lang="zh-TW" altLang="en-US"/>
          </a:p>
        </p:txBody>
      </p:sp>
    </p:spTree>
    <p:extLst>
      <p:ext uri="{BB962C8B-B14F-4D97-AF65-F5344CB8AC3E}">
        <p14:creationId xmlns:p14="http://schemas.microsoft.com/office/powerpoint/2010/main" val="566794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內容版面配置區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內容版面配置區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5" name="日期版面配置區 4"/>
          <p:cNvSpPr>
            <a:spLocks noGrp="1"/>
          </p:cNvSpPr>
          <p:nvPr>
            <p:ph type="dt" sz="half" idx="10"/>
          </p:nvPr>
        </p:nvSpPr>
        <p:spPr/>
        <p:txBody>
          <a:bodyPr/>
          <a:lstStyle/>
          <a:p>
            <a:fld id="{A5E5DD4A-D0EF-EE4B-AB1E-129F70B7AAD9}" type="datetimeFigureOut">
              <a:rPr kumimoji="1" lang="zh-TW" altLang="en-US" smtClean="0"/>
              <a:t>13/10/23</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BD77E59C-F980-524E-9EB9-1E85FBA99C27}" type="slidenum">
              <a:rPr kumimoji="1" lang="zh-TW" altLang="en-US" smtClean="0"/>
              <a:t>‹#›</a:t>
            </a:fld>
            <a:endParaRPr kumimoji="1" lang="zh-TW" altLang="en-US"/>
          </a:p>
        </p:txBody>
      </p:sp>
    </p:spTree>
    <p:extLst>
      <p:ext uri="{BB962C8B-B14F-4D97-AF65-F5344CB8AC3E}">
        <p14:creationId xmlns:p14="http://schemas.microsoft.com/office/powerpoint/2010/main" val="1175596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smtClean="0"/>
              <a:t>按一下以編輯母片文字樣式</a:t>
            </a:r>
          </a:p>
        </p:txBody>
      </p:sp>
      <p:sp>
        <p:nvSpPr>
          <p:cNvPr id="4" name="內容版面配置區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5" name="文字版面配置區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smtClean="0"/>
              <a:t>按一下以編輯母片文字樣式</a:t>
            </a:r>
          </a:p>
        </p:txBody>
      </p:sp>
      <p:sp>
        <p:nvSpPr>
          <p:cNvPr id="6" name="內容版面配置區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7" name="日期版面配置區 6"/>
          <p:cNvSpPr>
            <a:spLocks noGrp="1"/>
          </p:cNvSpPr>
          <p:nvPr>
            <p:ph type="dt" sz="half" idx="10"/>
          </p:nvPr>
        </p:nvSpPr>
        <p:spPr/>
        <p:txBody>
          <a:bodyPr/>
          <a:lstStyle/>
          <a:p>
            <a:fld id="{A5E5DD4A-D0EF-EE4B-AB1E-129F70B7AAD9}" type="datetimeFigureOut">
              <a:rPr kumimoji="1" lang="zh-TW" altLang="en-US" smtClean="0"/>
              <a:t>13/10/23</a:t>
            </a:fld>
            <a:endParaRPr kumimoji="1" lang="zh-TW" altLang="en-US"/>
          </a:p>
        </p:txBody>
      </p:sp>
      <p:sp>
        <p:nvSpPr>
          <p:cNvPr id="8" name="頁尾版面配置區 7"/>
          <p:cNvSpPr>
            <a:spLocks noGrp="1"/>
          </p:cNvSpPr>
          <p:nvPr>
            <p:ph type="ftr" sz="quarter" idx="11"/>
          </p:nvPr>
        </p:nvSpPr>
        <p:spPr/>
        <p:txBody>
          <a:bodyPr/>
          <a:lstStyle/>
          <a:p>
            <a:endParaRPr kumimoji="1" lang="zh-TW" altLang="en-US"/>
          </a:p>
        </p:txBody>
      </p:sp>
      <p:sp>
        <p:nvSpPr>
          <p:cNvPr id="9" name="投影片編號版面配置區 8"/>
          <p:cNvSpPr>
            <a:spLocks noGrp="1"/>
          </p:cNvSpPr>
          <p:nvPr>
            <p:ph type="sldNum" sz="quarter" idx="12"/>
          </p:nvPr>
        </p:nvSpPr>
        <p:spPr/>
        <p:txBody>
          <a:bodyPr/>
          <a:lstStyle/>
          <a:p>
            <a:fld id="{BD77E59C-F980-524E-9EB9-1E85FBA99C27}" type="slidenum">
              <a:rPr kumimoji="1" lang="zh-TW" altLang="en-US" smtClean="0"/>
              <a:t>‹#›</a:t>
            </a:fld>
            <a:endParaRPr kumimoji="1" lang="zh-TW" altLang="en-US"/>
          </a:p>
        </p:txBody>
      </p:sp>
    </p:spTree>
    <p:extLst>
      <p:ext uri="{BB962C8B-B14F-4D97-AF65-F5344CB8AC3E}">
        <p14:creationId xmlns:p14="http://schemas.microsoft.com/office/powerpoint/2010/main" val="734740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日期版面配置區 2"/>
          <p:cNvSpPr>
            <a:spLocks noGrp="1"/>
          </p:cNvSpPr>
          <p:nvPr>
            <p:ph type="dt" sz="half" idx="10"/>
          </p:nvPr>
        </p:nvSpPr>
        <p:spPr/>
        <p:txBody>
          <a:bodyPr/>
          <a:lstStyle/>
          <a:p>
            <a:fld id="{A5E5DD4A-D0EF-EE4B-AB1E-129F70B7AAD9}" type="datetimeFigureOut">
              <a:rPr kumimoji="1" lang="zh-TW" altLang="en-US" smtClean="0"/>
              <a:t>13/10/23</a:t>
            </a:fld>
            <a:endParaRPr kumimoji="1" lang="zh-TW" altLang="en-US"/>
          </a:p>
        </p:txBody>
      </p:sp>
      <p:sp>
        <p:nvSpPr>
          <p:cNvPr id="4" name="頁尾版面配置區 3"/>
          <p:cNvSpPr>
            <a:spLocks noGrp="1"/>
          </p:cNvSpPr>
          <p:nvPr>
            <p:ph type="ftr" sz="quarter" idx="11"/>
          </p:nvPr>
        </p:nvSpPr>
        <p:spPr/>
        <p:txBody>
          <a:bodyPr/>
          <a:lstStyle/>
          <a:p>
            <a:endParaRPr kumimoji="1" lang="zh-TW" altLang="en-US"/>
          </a:p>
        </p:txBody>
      </p:sp>
      <p:sp>
        <p:nvSpPr>
          <p:cNvPr id="5" name="投影片編號版面配置區 4"/>
          <p:cNvSpPr>
            <a:spLocks noGrp="1"/>
          </p:cNvSpPr>
          <p:nvPr>
            <p:ph type="sldNum" sz="quarter" idx="12"/>
          </p:nvPr>
        </p:nvSpPr>
        <p:spPr/>
        <p:txBody>
          <a:bodyPr/>
          <a:lstStyle/>
          <a:p>
            <a:fld id="{BD77E59C-F980-524E-9EB9-1E85FBA99C27}" type="slidenum">
              <a:rPr kumimoji="1" lang="zh-TW" altLang="en-US" smtClean="0"/>
              <a:t>‹#›</a:t>
            </a:fld>
            <a:endParaRPr kumimoji="1" lang="zh-TW" altLang="en-US"/>
          </a:p>
        </p:txBody>
      </p:sp>
    </p:spTree>
    <p:extLst>
      <p:ext uri="{BB962C8B-B14F-4D97-AF65-F5344CB8AC3E}">
        <p14:creationId xmlns:p14="http://schemas.microsoft.com/office/powerpoint/2010/main" val="2843421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A5E5DD4A-D0EF-EE4B-AB1E-129F70B7AAD9}" type="datetimeFigureOut">
              <a:rPr kumimoji="1" lang="zh-TW" altLang="en-US" smtClean="0"/>
              <a:t>13/10/23</a:t>
            </a:fld>
            <a:endParaRPr kumimoji="1" lang="zh-TW" altLang="en-US"/>
          </a:p>
        </p:txBody>
      </p:sp>
      <p:sp>
        <p:nvSpPr>
          <p:cNvPr id="3" name="頁尾版面配置區 2"/>
          <p:cNvSpPr>
            <a:spLocks noGrp="1"/>
          </p:cNvSpPr>
          <p:nvPr>
            <p:ph type="ftr" sz="quarter" idx="11"/>
          </p:nvPr>
        </p:nvSpPr>
        <p:spPr/>
        <p:txBody>
          <a:bodyPr/>
          <a:lstStyle/>
          <a:p>
            <a:endParaRPr kumimoji="1" lang="zh-TW" altLang="en-US"/>
          </a:p>
        </p:txBody>
      </p:sp>
      <p:sp>
        <p:nvSpPr>
          <p:cNvPr id="4" name="投影片編號版面配置區 3"/>
          <p:cNvSpPr>
            <a:spLocks noGrp="1"/>
          </p:cNvSpPr>
          <p:nvPr>
            <p:ph type="sldNum" sz="quarter" idx="12"/>
          </p:nvPr>
        </p:nvSpPr>
        <p:spPr/>
        <p:txBody>
          <a:bodyPr/>
          <a:lstStyle/>
          <a:p>
            <a:fld id="{BD77E59C-F980-524E-9EB9-1E85FBA99C27}" type="slidenum">
              <a:rPr kumimoji="1" lang="zh-TW" altLang="en-US" smtClean="0"/>
              <a:t>‹#›</a:t>
            </a:fld>
            <a:endParaRPr kumimoji="1" lang="zh-TW" altLang="en-US"/>
          </a:p>
        </p:txBody>
      </p:sp>
    </p:spTree>
    <p:extLst>
      <p:ext uri="{BB962C8B-B14F-4D97-AF65-F5344CB8AC3E}">
        <p14:creationId xmlns:p14="http://schemas.microsoft.com/office/powerpoint/2010/main" val="2984766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1" y="204787"/>
            <a:ext cx="3008313" cy="871538"/>
          </a:xfrm>
        </p:spPr>
        <p:txBody>
          <a:bodyPr anchor="b"/>
          <a:lstStyle>
            <a:lvl1pPr algn="l">
              <a:defRPr sz="2000" b="1"/>
            </a:lvl1pPr>
          </a:lstStyle>
          <a:p>
            <a:r>
              <a:rPr kumimoji="1" lang="zh-TW" altLang="en-US" smtClean="0"/>
              <a:t>按一下以編輯母片標題樣式</a:t>
            </a:r>
            <a:endParaRPr kumimoji="1" lang="zh-TW" altLang="en-US"/>
          </a:p>
        </p:txBody>
      </p:sp>
      <p:sp>
        <p:nvSpPr>
          <p:cNvPr id="3" name="內容版面配置區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文字版面配置區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TW" altLang="en-US" smtClean="0"/>
              <a:t>按一下以編輯母片文字樣式</a:t>
            </a:r>
          </a:p>
        </p:txBody>
      </p:sp>
      <p:sp>
        <p:nvSpPr>
          <p:cNvPr id="5" name="日期版面配置區 4"/>
          <p:cNvSpPr>
            <a:spLocks noGrp="1"/>
          </p:cNvSpPr>
          <p:nvPr>
            <p:ph type="dt" sz="half" idx="10"/>
          </p:nvPr>
        </p:nvSpPr>
        <p:spPr/>
        <p:txBody>
          <a:bodyPr/>
          <a:lstStyle/>
          <a:p>
            <a:fld id="{A5E5DD4A-D0EF-EE4B-AB1E-129F70B7AAD9}" type="datetimeFigureOut">
              <a:rPr kumimoji="1" lang="zh-TW" altLang="en-US" smtClean="0"/>
              <a:t>13/10/23</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BD77E59C-F980-524E-9EB9-1E85FBA99C27}" type="slidenum">
              <a:rPr kumimoji="1" lang="zh-TW" altLang="en-US" smtClean="0"/>
              <a:t>‹#›</a:t>
            </a:fld>
            <a:endParaRPr kumimoji="1" lang="zh-TW" altLang="en-US"/>
          </a:p>
        </p:txBody>
      </p:sp>
    </p:spTree>
    <p:extLst>
      <p:ext uri="{BB962C8B-B14F-4D97-AF65-F5344CB8AC3E}">
        <p14:creationId xmlns:p14="http://schemas.microsoft.com/office/powerpoint/2010/main" val="757894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3600450"/>
            <a:ext cx="5486400" cy="425054"/>
          </a:xfrm>
        </p:spPr>
        <p:txBody>
          <a:bodyPr anchor="b"/>
          <a:lstStyle>
            <a:lvl1pPr algn="l">
              <a:defRPr sz="2000" b="1"/>
            </a:lvl1pPr>
          </a:lstStyle>
          <a:p>
            <a:r>
              <a:rPr kumimoji="1" lang="zh-TW" altLang="en-US" smtClean="0"/>
              <a:t>按一下以編輯母片標題樣式</a:t>
            </a:r>
            <a:endParaRPr kumimoji="1" lang="zh-TW" altLang="en-US"/>
          </a:p>
        </p:txBody>
      </p:sp>
      <p:sp>
        <p:nvSpPr>
          <p:cNvPr id="3" name="圖片版面配置區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TW" altLang="en-US" smtClean="0"/>
              <a:t>按一下以編輯母片文字樣式</a:t>
            </a:r>
          </a:p>
        </p:txBody>
      </p:sp>
      <p:sp>
        <p:nvSpPr>
          <p:cNvPr id="5" name="日期版面配置區 4"/>
          <p:cNvSpPr>
            <a:spLocks noGrp="1"/>
          </p:cNvSpPr>
          <p:nvPr>
            <p:ph type="dt" sz="half" idx="10"/>
          </p:nvPr>
        </p:nvSpPr>
        <p:spPr/>
        <p:txBody>
          <a:bodyPr/>
          <a:lstStyle/>
          <a:p>
            <a:fld id="{A5E5DD4A-D0EF-EE4B-AB1E-129F70B7AAD9}" type="datetimeFigureOut">
              <a:rPr kumimoji="1" lang="zh-TW" altLang="en-US" smtClean="0"/>
              <a:t>13/10/23</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BD77E59C-F980-524E-9EB9-1E85FBA99C27}" type="slidenum">
              <a:rPr kumimoji="1" lang="zh-TW" altLang="en-US" smtClean="0"/>
              <a:t>‹#›</a:t>
            </a:fld>
            <a:endParaRPr kumimoji="1" lang="zh-TW" altLang="en-US"/>
          </a:p>
        </p:txBody>
      </p:sp>
    </p:spTree>
    <p:extLst>
      <p:ext uri="{BB962C8B-B14F-4D97-AF65-F5344CB8AC3E}">
        <p14:creationId xmlns:p14="http://schemas.microsoft.com/office/powerpoint/2010/main" val="27494938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5E5DD4A-D0EF-EE4B-AB1E-129F70B7AAD9}" type="datetimeFigureOut">
              <a:rPr kumimoji="1" lang="zh-TW" altLang="en-US" smtClean="0"/>
              <a:t>13/10/23</a:t>
            </a:fld>
            <a:endParaRPr kumimoji="1" lang="zh-TW" altLang="en-US"/>
          </a:p>
        </p:txBody>
      </p:sp>
      <p:sp>
        <p:nvSpPr>
          <p:cNvPr id="5" name="頁尾版面配置區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D77E59C-F980-524E-9EB9-1E85FBA99C27}" type="slidenum">
              <a:rPr kumimoji="1" lang="zh-TW" altLang="en-US" smtClean="0"/>
              <a:t>‹#›</a:t>
            </a:fld>
            <a:endParaRPr kumimoji="1" lang="zh-TW" altLang="en-US"/>
          </a:p>
        </p:txBody>
      </p:sp>
    </p:spTree>
    <p:extLst>
      <p:ext uri="{BB962C8B-B14F-4D97-AF65-F5344CB8AC3E}">
        <p14:creationId xmlns:p14="http://schemas.microsoft.com/office/powerpoint/2010/main" val="2968076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kumimoji="1" lang="en-US" altLang="zh-TW" dirty="0" smtClean="0"/>
              <a:t>Individual meeting</a:t>
            </a:r>
            <a:endParaRPr kumimoji="1" lang="zh-TW" altLang="en-US" dirty="0"/>
          </a:p>
        </p:txBody>
      </p:sp>
      <p:sp>
        <p:nvSpPr>
          <p:cNvPr id="3" name="子標題 2"/>
          <p:cNvSpPr>
            <a:spLocks noGrp="1"/>
          </p:cNvSpPr>
          <p:nvPr>
            <p:ph type="subTitle" idx="1"/>
          </p:nvPr>
        </p:nvSpPr>
        <p:spPr/>
        <p:txBody>
          <a:bodyPr/>
          <a:lstStyle/>
          <a:p>
            <a:endParaRPr kumimoji="1" lang="zh-TW" altLang="en-US"/>
          </a:p>
        </p:txBody>
      </p:sp>
    </p:spTree>
    <p:extLst>
      <p:ext uri="{BB962C8B-B14F-4D97-AF65-F5344CB8AC3E}">
        <p14:creationId xmlns:p14="http://schemas.microsoft.com/office/powerpoint/2010/main" val="317356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Methods </a:t>
            </a:r>
            <a:endParaRPr kumimoji="1" lang="zh-TW" altLang="en-US" dirty="0"/>
          </a:p>
        </p:txBody>
      </p:sp>
      <p:sp>
        <p:nvSpPr>
          <p:cNvPr id="3" name="文字版面配置區 2"/>
          <p:cNvSpPr>
            <a:spLocks noGrp="1"/>
          </p:cNvSpPr>
          <p:nvPr>
            <p:ph type="body" idx="1"/>
          </p:nvPr>
        </p:nvSpPr>
        <p:spPr/>
        <p:txBody>
          <a:bodyPr/>
          <a:lstStyle/>
          <a:p>
            <a:endParaRPr kumimoji="1" lang="zh-TW" altLang="en-US"/>
          </a:p>
        </p:txBody>
      </p:sp>
    </p:spTree>
    <p:extLst>
      <p:ext uri="{BB962C8B-B14F-4D97-AF65-F5344CB8AC3E}">
        <p14:creationId xmlns:p14="http://schemas.microsoft.com/office/powerpoint/2010/main" val="755454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Participants </a:t>
            </a:r>
            <a:endParaRPr kumimoji="1" lang="zh-TW" altLang="en-US" dirty="0"/>
          </a:p>
        </p:txBody>
      </p:sp>
      <p:sp>
        <p:nvSpPr>
          <p:cNvPr id="3" name="內容版面配置區 2"/>
          <p:cNvSpPr>
            <a:spLocks noGrp="1"/>
          </p:cNvSpPr>
          <p:nvPr>
            <p:ph idx="1"/>
          </p:nvPr>
        </p:nvSpPr>
        <p:spPr/>
        <p:txBody>
          <a:bodyPr>
            <a:normAutofit lnSpcReduction="10000"/>
          </a:bodyPr>
          <a:lstStyle/>
          <a:p>
            <a:pPr marL="0" indent="0">
              <a:buNone/>
            </a:pPr>
            <a:r>
              <a:rPr lang="en-US" altLang="zh-TW" dirty="0"/>
              <a:t>Thirty participants (12 women) with a mean age of 20.6 (SD = 2.6) years, were enrolled in the study. All participants were right-handed, as determined by the Edinburgh Handedness Inventory and reported no history of: epileptic seizures, psychiatric disorders, psychotropic medications, or, nerve damage in arms and legs. </a:t>
            </a:r>
            <a:endParaRPr lang="en-US" altLang="zh-TW" dirty="0"/>
          </a:p>
          <a:p>
            <a:pPr marL="0" indent="0">
              <a:buNone/>
            </a:pPr>
            <a:endParaRPr kumimoji="1" lang="zh-TW" altLang="en-US" dirty="0"/>
          </a:p>
        </p:txBody>
      </p:sp>
    </p:spTree>
    <p:extLst>
      <p:ext uri="{BB962C8B-B14F-4D97-AF65-F5344CB8AC3E}">
        <p14:creationId xmlns:p14="http://schemas.microsoft.com/office/powerpoint/2010/main" val="1385969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introduction</a:t>
            </a:r>
            <a:endParaRPr kumimoji="1" lang="zh-TW" altLang="en-US" dirty="0"/>
          </a:p>
        </p:txBody>
      </p:sp>
      <p:sp>
        <p:nvSpPr>
          <p:cNvPr id="3" name="文字版面配置區 2"/>
          <p:cNvSpPr>
            <a:spLocks noGrp="1"/>
          </p:cNvSpPr>
          <p:nvPr>
            <p:ph type="body" idx="1"/>
          </p:nvPr>
        </p:nvSpPr>
        <p:spPr/>
        <p:txBody>
          <a:bodyPr/>
          <a:lstStyle/>
          <a:p>
            <a:endParaRPr kumimoji="1" lang="zh-TW" altLang="en-US"/>
          </a:p>
        </p:txBody>
      </p:sp>
    </p:spTree>
    <p:extLst>
      <p:ext uri="{BB962C8B-B14F-4D97-AF65-F5344CB8AC3E}">
        <p14:creationId xmlns:p14="http://schemas.microsoft.com/office/powerpoint/2010/main" val="547894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dirty="0" smtClean="0"/>
              <a:t>positive–negative affect (1979~2003)</a:t>
            </a:r>
            <a:endParaRPr kumimoji="1" lang="zh-TW" altLang="en-US" sz="3200" dirty="0"/>
          </a:p>
        </p:txBody>
      </p:sp>
      <p:sp>
        <p:nvSpPr>
          <p:cNvPr id="3" name="內容版面配置區 2"/>
          <p:cNvSpPr>
            <a:spLocks noGrp="1"/>
          </p:cNvSpPr>
          <p:nvPr>
            <p:ph sz="half" idx="1"/>
          </p:nvPr>
        </p:nvSpPr>
        <p:spPr/>
        <p:txBody>
          <a:bodyPr/>
          <a:lstStyle/>
          <a:p>
            <a:r>
              <a:rPr kumimoji="1" lang="zh-TW" altLang="en-US" dirty="0" smtClean="0"/>
              <a:t>左腦關於正面思考</a:t>
            </a:r>
            <a:endParaRPr kumimoji="1" lang="zh-TW" altLang="en-US" dirty="0"/>
          </a:p>
        </p:txBody>
      </p:sp>
      <p:sp>
        <p:nvSpPr>
          <p:cNvPr id="4" name="內容版面配置區 3"/>
          <p:cNvSpPr>
            <a:spLocks noGrp="1"/>
          </p:cNvSpPr>
          <p:nvPr>
            <p:ph sz="half" idx="2"/>
          </p:nvPr>
        </p:nvSpPr>
        <p:spPr/>
        <p:txBody>
          <a:bodyPr/>
          <a:lstStyle/>
          <a:p>
            <a:r>
              <a:rPr kumimoji="1" lang="zh-TW" altLang="en-US" dirty="0" smtClean="0"/>
              <a:t>右腦關於負面思考</a:t>
            </a:r>
            <a:endParaRPr kumimoji="1" lang="zh-TW" altLang="en-US" dirty="0"/>
          </a:p>
        </p:txBody>
      </p:sp>
    </p:spTree>
    <p:extLst>
      <p:ext uri="{BB962C8B-B14F-4D97-AF65-F5344CB8AC3E}">
        <p14:creationId xmlns:p14="http://schemas.microsoft.com/office/powerpoint/2010/main" val="235688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2400" dirty="0"/>
              <a:t>an approximation of the approach–withdrawal dimension of </a:t>
            </a:r>
            <a:r>
              <a:rPr lang="en-US" altLang="zh-TW" sz="2400" dirty="0" smtClean="0"/>
              <a:t>emotion (2003~2006)</a:t>
            </a:r>
            <a:endParaRPr lang="en-US" altLang="zh-TW" sz="2400" dirty="0"/>
          </a:p>
        </p:txBody>
      </p:sp>
      <p:sp>
        <p:nvSpPr>
          <p:cNvPr id="3" name="內容版面配置區 2"/>
          <p:cNvSpPr>
            <a:spLocks noGrp="1"/>
          </p:cNvSpPr>
          <p:nvPr>
            <p:ph sz="half" idx="1"/>
          </p:nvPr>
        </p:nvSpPr>
        <p:spPr/>
        <p:txBody>
          <a:bodyPr>
            <a:normAutofit/>
          </a:bodyPr>
          <a:lstStyle/>
          <a:p>
            <a:pPr marL="0" indent="0">
              <a:buNone/>
            </a:pPr>
            <a:r>
              <a:rPr lang="en-US" altLang="zh-TW" sz="1800" dirty="0" smtClean="0"/>
              <a:t>left </a:t>
            </a:r>
            <a:r>
              <a:rPr lang="en-US" altLang="zh-TW" sz="1800" dirty="0"/>
              <a:t>forebrain </a:t>
            </a:r>
            <a:r>
              <a:rPr lang="en-US" altLang="zh-TW" sz="1800" dirty="0" smtClean="0"/>
              <a:t>:</a:t>
            </a:r>
          </a:p>
          <a:p>
            <a:pPr marL="0" indent="0">
              <a:buNone/>
            </a:pPr>
            <a:endParaRPr lang="en-US" altLang="zh-TW" sz="1800" dirty="0"/>
          </a:p>
          <a:p>
            <a:pPr marL="0" indent="0">
              <a:buNone/>
            </a:pPr>
            <a:r>
              <a:rPr lang="en-US" altLang="zh-TW" sz="1800" dirty="0" smtClean="0"/>
              <a:t>is </a:t>
            </a:r>
            <a:r>
              <a:rPr lang="en-US" altLang="zh-TW" sz="1800" dirty="0"/>
              <a:t>associated </a:t>
            </a:r>
            <a:r>
              <a:rPr lang="en-US" altLang="zh-TW" sz="1800" dirty="0" smtClean="0"/>
              <a:t>predominantly </a:t>
            </a:r>
            <a:r>
              <a:rPr lang="en-US" altLang="zh-TW" sz="1800" dirty="0"/>
              <a:t>with parasympathetic activity, and thus with </a:t>
            </a:r>
            <a:endParaRPr lang="en-US" altLang="zh-TW" sz="1800" dirty="0" smtClean="0"/>
          </a:p>
          <a:p>
            <a:pPr marL="0" indent="0">
              <a:buNone/>
            </a:pPr>
            <a:r>
              <a:rPr lang="en-US" altLang="zh-TW" sz="1800" dirty="0"/>
              <a:t>	</a:t>
            </a:r>
            <a:r>
              <a:rPr lang="en-US" altLang="zh-TW" sz="1800" dirty="0" smtClean="0"/>
              <a:t>nourishment </a:t>
            </a:r>
          </a:p>
          <a:p>
            <a:pPr marL="0" indent="0">
              <a:buNone/>
            </a:pPr>
            <a:r>
              <a:rPr lang="en-US" altLang="zh-TW" sz="1800" dirty="0"/>
              <a:t>	</a:t>
            </a:r>
            <a:r>
              <a:rPr lang="en-US" altLang="zh-TW" sz="1800" dirty="0" smtClean="0"/>
              <a:t>safety</a:t>
            </a:r>
          </a:p>
          <a:p>
            <a:pPr marL="0" indent="0">
              <a:buNone/>
            </a:pPr>
            <a:r>
              <a:rPr lang="en-US" altLang="zh-TW" sz="1800" dirty="0"/>
              <a:t>	</a:t>
            </a:r>
            <a:r>
              <a:rPr lang="en-US" altLang="zh-TW" sz="1800" dirty="0" smtClean="0"/>
              <a:t>positive affect</a:t>
            </a:r>
          </a:p>
          <a:p>
            <a:pPr marL="0" indent="0">
              <a:buNone/>
            </a:pPr>
            <a:r>
              <a:rPr lang="en-US" altLang="zh-TW" sz="1800" dirty="0"/>
              <a:t>	</a:t>
            </a:r>
            <a:r>
              <a:rPr lang="en-US" altLang="zh-TW" sz="1800" dirty="0" smtClean="0"/>
              <a:t>approach </a:t>
            </a:r>
            <a:r>
              <a:rPr lang="en-US" altLang="zh-TW" sz="1800" dirty="0"/>
              <a:t>(appetitive) </a:t>
            </a:r>
            <a:r>
              <a:rPr lang="en-US" altLang="zh-TW" sz="1800" dirty="0" smtClean="0"/>
              <a:t>behavior</a:t>
            </a:r>
          </a:p>
          <a:p>
            <a:pPr marL="0" indent="0">
              <a:buNone/>
            </a:pPr>
            <a:r>
              <a:rPr lang="en-US" altLang="zh-TW" sz="1800" dirty="0"/>
              <a:t>	</a:t>
            </a:r>
            <a:r>
              <a:rPr lang="en-US" altLang="zh-TW" sz="1800" dirty="0" smtClean="0"/>
              <a:t>group</a:t>
            </a:r>
            <a:r>
              <a:rPr lang="en-US" altLang="zh-TW" sz="1800" dirty="0"/>
              <a:t>-</a:t>
            </a:r>
            <a:r>
              <a:rPr lang="en-US" altLang="zh-TW" sz="1800" dirty="0" smtClean="0"/>
              <a:t>oriented(</a:t>
            </a:r>
            <a:r>
              <a:rPr lang="en-US" altLang="zh-TW" sz="1800" dirty="0" err="1"/>
              <a:t>affiliative</a:t>
            </a:r>
            <a:r>
              <a:rPr lang="en-US" altLang="zh-TW" sz="1800" dirty="0"/>
              <a:t> </a:t>
            </a:r>
            <a:r>
              <a:rPr lang="en-US" altLang="zh-TW" sz="1800" dirty="0" smtClean="0"/>
              <a:t>) emotions </a:t>
            </a:r>
          </a:p>
          <a:p>
            <a:endParaRPr kumimoji="1" lang="zh-TW" altLang="en-US" sz="1600" dirty="0"/>
          </a:p>
        </p:txBody>
      </p:sp>
      <p:sp>
        <p:nvSpPr>
          <p:cNvPr id="4" name="內容版面配置區 3"/>
          <p:cNvSpPr>
            <a:spLocks noGrp="1"/>
          </p:cNvSpPr>
          <p:nvPr>
            <p:ph sz="half" idx="2"/>
          </p:nvPr>
        </p:nvSpPr>
        <p:spPr/>
        <p:txBody>
          <a:bodyPr>
            <a:normAutofit/>
          </a:bodyPr>
          <a:lstStyle/>
          <a:p>
            <a:pPr marL="0" indent="0">
              <a:buNone/>
            </a:pPr>
            <a:r>
              <a:rPr lang="en-US" altLang="zh-TW" sz="1800" dirty="0"/>
              <a:t>right forebrain </a:t>
            </a:r>
            <a:r>
              <a:rPr lang="en-US" altLang="zh-TW" sz="1800" dirty="0" smtClean="0"/>
              <a:t>:</a:t>
            </a:r>
          </a:p>
          <a:p>
            <a:pPr marL="0" indent="0">
              <a:buNone/>
            </a:pPr>
            <a:endParaRPr lang="en-US" altLang="zh-TW" sz="1800" dirty="0" smtClean="0"/>
          </a:p>
          <a:p>
            <a:pPr marL="0" indent="0">
              <a:buNone/>
            </a:pPr>
            <a:r>
              <a:rPr lang="en-US" altLang="zh-TW" sz="1800" dirty="0" smtClean="0"/>
              <a:t>is </a:t>
            </a:r>
            <a:r>
              <a:rPr lang="en-US" altLang="zh-TW" sz="1800" dirty="0"/>
              <a:t>associated predominantly with sympathetic activity, and thus with </a:t>
            </a:r>
            <a:r>
              <a:rPr lang="en-US" altLang="zh-TW" sz="1800" dirty="0" smtClean="0"/>
              <a:t>:</a:t>
            </a:r>
          </a:p>
          <a:p>
            <a:pPr marL="0" indent="0">
              <a:buNone/>
            </a:pPr>
            <a:r>
              <a:rPr lang="en-US" altLang="zh-TW" sz="1800" dirty="0" smtClean="0"/>
              <a:t>	arousal</a:t>
            </a:r>
          </a:p>
          <a:p>
            <a:pPr marL="0" indent="0">
              <a:buNone/>
            </a:pPr>
            <a:r>
              <a:rPr lang="en-US" altLang="zh-TW" sz="1800" dirty="0"/>
              <a:t>	</a:t>
            </a:r>
            <a:r>
              <a:rPr lang="en-US" altLang="zh-TW" sz="1800" dirty="0" smtClean="0"/>
              <a:t>danger</a:t>
            </a:r>
          </a:p>
          <a:p>
            <a:pPr marL="0" indent="0">
              <a:buNone/>
            </a:pPr>
            <a:r>
              <a:rPr lang="en-US" altLang="zh-TW" sz="1800" dirty="0"/>
              <a:t>	</a:t>
            </a:r>
            <a:r>
              <a:rPr lang="en-US" altLang="zh-TW" sz="1800" dirty="0" smtClean="0"/>
              <a:t>negative affect</a:t>
            </a:r>
            <a:endParaRPr lang="en-US" altLang="zh-TW" sz="1800" dirty="0"/>
          </a:p>
          <a:p>
            <a:pPr marL="0" indent="0">
              <a:buNone/>
            </a:pPr>
            <a:r>
              <a:rPr lang="en-US" altLang="zh-TW" sz="1800" dirty="0" smtClean="0"/>
              <a:t>	withdrawal </a:t>
            </a:r>
            <a:r>
              <a:rPr lang="en-US" altLang="zh-TW" sz="1800" dirty="0"/>
              <a:t>(aversive) </a:t>
            </a:r>
            <a:r>
              <a:rPr lang="en-US" altLang="zh-TW" sz="1800" dirty="0" smtClean="0"/>
              <a:t>behavior</a:t>
            </a:r>
            <a:endParaRPr lang="en-US" altLang="zh-TW" sz="1800" dirty="0"/>
          </a:p>
          <a:p>
            <a:pPr marL="0" indent="0">
              <a:buNone/>
            </a:pPr>
            <a:r>
              <a:rPr lang="en-US" altLang="zh-TW" sz="1800" dirty="0" smtClean="0"/>
              <a:t>	individual</a:t>
            </a:r>
            <a:r>
              <a:rPr lang="en-US" altLang="zh-TW" sz="1800" dirty="0"/>
              <a:t>-</a:t>
            </a:r>
            <a:r>
              <a:rPr lang="en-US" altLang="zh-TW" sz="1800" dirty="0" smtClean="0"/>
              <a:t>oriented</a:t>
            </a:r>
            <a:r>
              <a:rPr lang="en-US" altLang="zh-TW" sz="1400" dirty="0" smtClean="0"/>
              <a:t>(</a:t>
            </a:r>
            <a:r>
              <a:rPr lang="en-US" altLang="zh-TW" sz="1400" dirty="0"/>
              <a:t>survival</a:t>
            </a:r>
            <a:r>
              <a:rPr lang="en-US" altLang="zh-TW" sz="1400" dirty="0" smtClean="0"/>
              <a:t>) </a:t>
            </a:r>
            <a:r>
              <a:rPr lang="en-US" altLang="zh-TW" sz="1800" dirty="0" smtClean="0"/>
              <a:t>emotions </a:t>
            </a:r>
          </a:p>
          <a:p>
            <a:pPr marL="0" indent="0">
              <a:buNone/>
            </a:pPr>
            <a:endParaRPr kumimoji="1" lang="zh-TW" altLang="en-US" sz="1800" dirty="0"/>
          </a:p>
        </p:txBody>
      </p:sp>
    </p:spTree>
    <p:extLst>
      <p:ext uri="{BB962C8B-B14F-4D97-AF65-F5344CB8AC3E}">
        <p14:creationId xmlns:p14="http://schemas.microsoft.com/office/powerpoint/2010/main" val="1959063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2000" dirty="0"/>
              <a:t>a recognition that state-related frontal EEG asymmetry may account for more variance in human behavior than the trait measure </a:t>
            </a:r>
            <a:br>
              <a:rPr lang="en-US" altLang="zh-TW" sz="2000" dirty="0"/>
            </a:br>
            <a:endParaRPr kumimoji="1" lang="zh-TW" altLang="en-US" sz="2000" dirty="0"/>
          </a:p>
        </p:txBody>
      </p:sp>
      <p:sp>
        <p:nvSpPr>
          <p:cNvPr id="3" name="內容版面配置區 2"/>
          <p:cNvSpPr>
            <a:spLocks noGrp="1"/>
          </p:cNvSpPr>
          <p:nvPr>
            <p:ph idx="1"/>
          </p:nvPr>
        </p:nvSpPr>
        <p:spPr/>
        <p:txBody>
          <a:bodyPr>
            <a:normAutofit/>
          </a:bodyPr>
          <a:lstStyle/>
          <a:p>
            <a:r>
              <a:rPr lang="en-US" altLang="zh-TW" sz="1800" dirty="0" err="1"/>
              <a:t>Cattell</a:t>
            </a:r>
            <a:r>
              <a:rPr lang="en-US" altLang="zh-TW" sz="1800" dirty="0"/>
              <a:t> and </a:t>
            </a:r>
            <a:r>
              <a:rPr lang="en-US" altLang="zh-TW" sz="1800" dirty="0" err="1"/>
              <a:t>Scheier</a:t>
            </a:r>
            <a:r>
              <a:rPr lang="en-US" altLang="zh-TW" sz="1800" dirty="0"/>
              <a:t> (1961) distinguished states from traits in the following way: </a:t>
            </a:r>
            <a:endParaRPr lang="en-US" altLang="zh-TW" sz="1800" dirty="0" smtClean="0"/>
          </a:p>
          <a:p>
            <a:pPr lvl="1"/>
            <a:r>
              <a:rPr lang="en-US" altLang="zh-TW" sz="1800" dirty="0"/>
              <a:t>traits, they argued, are predispositions to respond in particular ways over a variety of environmental conditions. </a:t>
            </a:r>
            <a:endParaRPr lang="en-US" altLang="zh-TW" sz="1800" dirty="0" smtClean="0"/>
          </a:p>
          <a:p>
            <a:pPr lvl="1"/>
            <a:r>
              <a:rPr lang="en-US" altLang="zh-TW" sz="1800" dirty="0" smtClean="0"/>
              <a:t>States</a:t>
            </a:r>
            <a:r>
              <a:rPr lang="en-US" altLang="zh-TW" sz="1800" dirty="0"/>
              <a:t>, on the other hand, are patterns of responses that are specific to certain environmental conditions </a:t>
            </a:r>
          </a:p>
          <a:p>
            <a:endParaRPr kumimoji="1" lang="zh-TW" altLang="en-US" sz="1800" dirty="0"/>
          </a:p>
        </p:txBody>
      </p:sp>
    </p:spTree>
    <p:extLst>
      <p:ext uri="{BB962C8B-B14F-4D97-AF65-F5344CB8AC3E}">
        <p14:creationId xmlns:p14="http://schemas.microsoft.com/office/powerpoint/2010/main" val="3126691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kumimoji="1" lang="zh-TW" altLang="en-US"/>
          </a:p>
        </p:txBody>
      </p:sp>
      <p:sp>
        <p:nvSpPr>
          <p:cNvPr id="3" name="內容版面配置區 2"/>
          <p:cNvSpPr>
            <a:spLocks noGrp="1"/>
          </p:cNvSpPr>
          <p:nvPr>
            <p:ph idx="1"/>
          </p:nvPr>
        </p:nvSpPr>
        <p:spPr/>
        <p:txBody>
          <a:bodyPr>
            <a:normAutofit lnSpcReduction="10000"/>
          </a:bodyPr>
          <a:lstStyle/>
          <a:p>
            <a:pPr marL="0" indent="0">
              <a:buNone/>
            </a:pPr>
            <a:r>
              <a:rPr lang="en-US" altLang="zh-TW" dirty="0" smtClean="0"/>
              <a:t>Jackson </a:t>
            </a:r>
            <a:r>
              <a:rPr lang="en-US" altLang="zh-TW" dirty="0"/>
              <a:t>et al. observed attenuation of the amplitude of the </a:t>
            </a:r>
            <a:r>
              <a:rPr lang="en-US" altLang="zh-TW" dirty="0" err="1"/>
              <a:t>eyeblink</a:t>
            </a:r>
            <a:r>
              <a:rPr lang="en-US" altLang="zh-TW" dirty="0"/>
              <a:t> startle (EBS) response after presentation of negative stimuli in those with trait measures of relative left frontal activity compared to those with relative right activity. The reduced amplitude suggested attenuation of the affective response </a:t>
            </a:r>
            <a:endParaRPr lang="en-US" altLang="zh-TW" dirty="0"/>
          </a:p>
          <a:p>
            <a:pPr marL="0" indent="0">
              <a:buNone/>
            </a:pPr>
            <a:endParaRPr kumimoji="1" lang="zh-TW" altLang="en-US" dirty="0"/>
          </a:p>
        </p:txBody>
      </p:sp>
    </p:spTree>
    <p:extLst>
      <p:ext uri="{BB962C8B-B14F-4D97-AF65-F5344CB8AC3E}">
        <p14:creationId xmlns:p14="http://schemas.microsoft.com/office/powerpoint/2010/main" val="3397900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err="1"/>
              <a:t>Coan</a:t>
            </a:r>
            <a:r>
              <a:rPr lang="en-US" altLang="zh-TW" dirty="0"/>
              <a:t> et al. (2006) proposed a Capability Model </a:t>
            </a:r>
            <a:endParaRPr kumimoji="1" lang="zh-TW" altLang="en-US" dirty="0"/>
          </a:p>
        </p:txBody>
      </p:sp>
      <p:sp>
        <p:nvSpPr>
          <p:cNvPr id="3" name="內容版面配置區 2"/>
          <p:cNvSpPr>
            <a:spLocks noGrp="1"/>
          </p:cNvSpPr>
          <p:nvPr>
            <p:ph idx="1"/>
          </p:nvPr>
        </p:nvSpPr>
        <p:spPr/>
        <p:txBody>
          <a:bodyPr>
            <a:normAutofit fontScale="92500" lnSpcReduction="10000"/>
          </a:bodyPr>
          <a:lstStyle/>
          <a:p>
            <a:pPr marL="0" indent="0">
              <a:buNone/>
            </a:pPr>
            <a:r>
              <a:rPr lang="en-US" altLang="zh-TW" dirty="0"/>
              <a:t>while the dispositional model of frontal EEG asymmetry aims to measure individual approach versus withdrawal disposition regard- less of situation, the capability model aims to measure the degree to which individuals are capable of approach versus withdrawal responses, or, importantly, of inhibiting those responses depending on the demands of the situation </a:t>
            </a:r>
            <a:endParaRPr lang="en-US" altLang="zh-TW" dirty="0"/>
          </a:p>
          <a:p>
            <a:pPr marL="0" indent="0">
              <a:buNone/>
            </a:pPr>
            <a:endParaRPr lang="en-US" altLang="zh-TW" dirty="0"/>
          </a:p>
          <a:p>
            <a:pPr marL="0" indent="0">
              <a:buNone/>
            </a:pPr>
            <a:endParaRPr kumimoji="1" lang="zh-TW" altLang="en-US" dirty="0"/>
          </a:p>
        </p:txBody>
      </p:sp>
    </p:spTree>
    <p:extLst>
      <p:ext uri="{BB962C8B-B14F-4D97-AF65-F5344CB8AC3E}">
        <p14:creationId xmlns:p14="http://schemas.microsoft.com/office/powerpoint/2010/main" val="3847732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fr-FR" altLang="zh-TW" dirty="0"/>
              <a:t>(</a:t>
            </a:r>
            <a:r>
              <a:rPr lang="fr-FR" altLang="zh-TW" dirty="0" err="1"/>
              <a:t>Greenwald</a:t>
            </a:r>
            <a:r>
              <a:rPr lang="fr-FR" altLang="zh-TW" dirty="0"/>
              <a:t> et al., 1998; Martin, 1990; Phelps et al., 2004; </a:t>
            </a:r>
            <a:r>
              <a:rPr lang="fr-FR" altLang="zh-TW" dirty="0" err="1"/>
              <a:t>Shackman</a:t>
            </a:r>
            <a:r>
              <a:rPr lang="fr-FR" altLang="zh-TW" dirty="0"/>
              <a:t> et al., 2006) </a:t>
            </a:r>
            <a:r>
              <a:rPr lang="fr-FR" altLang="zh-TW" dirty="0"/>
              <a:t/>
            </a:r>
            <a:br>
              <a:rPr lang="fr-FR" altLang="zh-TW" dirty="0"/>
            </a:br>
            <a:endParaRPr kumimoji="1" lang="zh-TW" altLang="en-US" dirty="0"/>
          </a:p>
        </p:txBody>
      </p:sp>
      <p:sp>
        <p:nvSpPr>
          <p:cNvPr id="3" name="內容版面配置區 2"/>
          <p:cNvSpPr>
            <a:spLocks noGrp="1"/>
          </p:cNvSpPr>
          <p:nvPr>
            <p:ph idx="1"/>
          </p:nvPr>
        </p:nvSpPr>
        <p:spPr/>
        <p:txBody>
          <a:bodyPr/>
          <a:lstStyle/>
          <a:p>
            <a:pPr marL="0" indent="0">
              <a:buNone/>
            </a:pPr>
            <a:r>
              <a:rPr lang="en-US" altLang="zh-TW" dirty="0"/>
              <a:t>the threat and/or administration of shock have more reliably resulted in fear and state anxiety during laboratory investigations </a:t>
            </a:r>
            <a:endParaRPr lang="en-US" altLang="zh-TW" dirty="0"/>
          </a:p>
          <a:p>
            <a:pPr marL="0" indent="0">
              <a:buNone/>
            </a:pPr>
            <a:endParaRPr kumimoji="1" lang="zh-TW" altLang="en-US" dirty="0"/>
          </a:p>
        </p:txBody>
      </p:sp>
    </p:spTree>
    <p:extLst>
      <p:ext uri="{BB962C8B-B14F-4D97-AF65-F5344CB8AC3E}">
        <p14:creationId xmlns:p14="http://schemas.microsoft.com/office/powerpoint/2010/main" val="4215354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fr-FR" altLang="zh-TW" dirty="0"/>
              <a:t>(Bradley et al., 2006; Bradley et al., 1999; Cuthbert et al., 1996; Grillon et al., 1991; Lang, 1995; Lang et al., 1997a; </a:t>
            </a:r>
            <a:r>
              <a:rPr lang="fr-FR" altLang="zh-TW" dirty="0" err="1"/>
              <a:t>Shackman</a:t>
            </a:r>
            <a:r>
              <a:rPr lang="fr-FR" altLang="zh-TW" dirty="0"/>
              <a:t> et al., 2006) </a:t>
            </a:r>
            <a:r>
              <a:rPr lang="fr-FR" altLang="zh-TW" dirty="0"/>
              <a:t/>
            </a:r>
            <a:br>
              <a:rPr lang="fr-FR" altLang="zh-TW" dirty="0"/>
            </a:br>
            <a:endParaRPr kumimoji="1" lang="zh-TW" altLang="en-US" dirty="0"/>
          </a:p>
        </p:txBody>
      </p:sp>
      <p:sp>
        <p:nvSpPr>
          <p:cNvPr id="3" name="內容版面配置區 2"/>
          <p:cNvSpPr>
            <a:spLocks noGrp="1"/>
          </p:cNvSpPr>
          <p:nvPr>
            <p:ph idx="1"/>
          </p:nvPr>
        </p:nvSpPr>
        <p:spPr/>
        <p:txBody>
          <a:bodyPr/>
          <a:lstStyle/>
          <a:p>
            <a:pPr marL="0" indent="0">
              <a:buNone/>
            </a:pPr>
            <a:r>
              <a:rPr lang="en-US" altLang="zh-TW" dirty="0"/>
              <a:t>the assessment of the reflexive acoustic </a:t>
            </a:r>
            <a:r>
              <a:rPr lang="en-US" altLang="zh-TW" dirty="0" err="1"/>
              <a:t>eyeblink</a:t>
            </a:r>
            <a:r>
              <a:rPr lang="en-US" altLang="zh-TW" dirty="0"/>
              <a:t> startle response has consistently been associated with defensive responding to a wide range of negatively </a:t>
            </a:r>
            <a:r>
              <a:rPr lang="en-US" altLang="zh-TW" dirty="0" err="1"/>
              <a:t>valenced</a:t>
            </a:r>
            <a:r>
              <a:rPr lang="en-US" altLang="zh-TW" dirty="0"/>
              <a:t> affective states and withdrawal behaviors </a:t>
            </a:r>
            <a:endParaRPr lang="en-US" altLang="zh-TW" dirty="0"/>
          </a:p>
          <a:p>
            <a:endParaRPr kumimoji="1" lang="zh-TW" altLang="en-US" dirty="0"/>
          </a:p>
        </p:txBody>
      </p:sp>
    </p:spTree>
    <p:extLst>
      <p:ext uri="{BB962C8B-B14F-4D97-AF65-F5344CB8AC3E}">
        <p14:creationId xmlns:p14="http://schemas.microsoft.com/office/powerpoint/2010/main" val="174956463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153</TotalTime>
  <Words>443</Words>
  <Application>Microsoft Macintosh PowerPoint</Application>
  <PresentationFormat>如螢幕大小 (16:9)</PresentationFormat>
  <Paragraphs>38</Paragraphs>
  <Slides>11</Slides>
  <Notes>1</Notes>
  <HiddenSlides>0</HiddenSlides>
  <MMClips>0</MMClips>
  <ScaleCrop>false</ScaleCrop>
  <HeadingPairs>
    <vt:vector size="4" baseType="variant">
      <vt:variant>
        <vt:lpstr>佈景主題</vt:lpstr>
      </vt:variant>
      <vt:variant>
        <vt:i4>1</vt:i4>
      </vt:variant>
      <vt:variant>
        <vt:lpstr>投影片標題</vt:lpstr>
      </vt:variant>
      <vt:variant>
        <vt:i4>11</vt:i4>
      </vt:variant>
    </vt:vector>
  </HeadingPairs>
  <TitlesOfParts>
    <vt:vector size="12" baseType="lpstr">
      <vt:lpstr>Office 佈景主題</vt:lpstr>
      <vt:lpstr>Individual meeting</vt:lpstr>
      <vt:lpstr>introduction</vt:lpstr>
      <vt:lpstr>positive–negative affect (1979~2003)</vt:lpstr>
      <vt:lpstr>an approximation of the approach–withdrawal dimension of emotion (2003~2006)</vt:lpstr>
      <vt:lpstr>a recognition that state-related frontal EEG asymmetry may account for more variance in human behavior than the trait measure  </vt:lpstr>
      <vt:lpstr>PowerPoint 簡報</vt:lpstr>
      <vt:lpstr>Coan et al. (2006) proposed a Capability Model </vt:lpstr>
      <vt:lpstr>(Greenwald et al., 1998; Martin, 1990; Phelps et al., 2004; Shackman et al., 2006)  </vt:lpstr>
      <vt:lpstr>(Bradley et al., 2006; Bradley et al., 1999; Cuthbert et al., 1996; Grillon et al., 1991; Lang, 1995; Lang et al., 1997a; Shackman et al., 2006)  </vt:lpstr>
      <vt:lpstr>Methods </vt:lpstr>
      <vt:lpstr>Participants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tu</dc:creator>
  <cp:lastModifiedBy>tu</cp:lastModifiedBy>
  <cp:revision>13</cp:revision>
  <dcterms:created xsi:type="dcterms:W3CDTF">2013-10-21T03:06:19Z</dcterms:created>
  <dcterms:modified xsi:type="dcterms:W3CDTF">2013-10-22T17:57:22Z</dcterms:modified>
</cp:coreProperties>
</file>