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16"/>
  </p:notesMasterIdLst>
  <p:sldIdLst>
    <p:sldId id="281" r:id="rId2"/>
    <p:sldId id="258" r:id="rId3"/>
    <p:sldId id="259" r:id="rId4"/>
    <p:sldId id="260" r:id="rId5"/>
    <p:sldId id="261" r:id="rId6"/>
    <p:sldId id="280" r:id="rId7"/>
    <p:sldId id="262" r:id="rId8"/>
    <p:sldId id="264" r:id="rId9"/>
    <p:sldId id="266" r:id="rId10"/>
    <p:sldId id="272" r:id="rId11"/>
    <p:sldId id="268" r:id="rId12"/>
    <p:sldId id="269" r:id="rId13"/>
    <p:sldId id="275" r:id="rId14"/>
    <p:sldId id="270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91" d="100"/>
          <a:sy n="91" d="100"/>
        </p:scale>
        <p:origin x="31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01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2:08:32.1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1 600 24575,'1'28'0,"1"0"0,2 0 0,1 0 0,13 43 0,47 107 0,-39-112 0,155 474 0,-159-443 0,-18-73 0,1 0 0,1 0 0,1 0 0,1-1 0,13 26 0,39 74 0,74 224 0,-130-333 0,-1-3 0,1-1 0,0 1 0,8 15 0,-12-25 0,1 0 0,-1 1 0,1-1 0,0 0 0,-1 0 0,1 0 0,0 0 0,0 0 0,-1 0 0,1 0 0,0-1 0,0 1 0,0 0 0,0 0 0,0-1 0,0 1 0,0-1 0,0 1 0,1-1 0,-1 1 0,0-1 0,0 1 0,0-1 0,0 0 0,1 0 0,-1 0 0,0 0 0,0 0 0,1 0 0,-1 0 0,0 0 0,0 0 0,1 0 0,-1-1 0,0 1 0,0 0 0,0-1 0,0 1 0,3-2 0,4-6 0,1 0 0,-1 0 0,-1-1 0,0 1 0,0-2 0,0 1 0,-1-1 0,-1 0 0,7-15 0,4-5 0,185-372 0,-39 73 0,-92 197 0,292-533 0,-247 475 0,194-244 0,-295 416-273,1 1 0,0 0 0,1 1 0,23-18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2:08:36.7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24575,'3'38'0,"2"0"0,1 0 0,2-1 0,1 0 0,16 37 0,-8-17 0,93 462 0,-85-371 0,131 625 0,-22-238 0,-133-531 0,2 6 0,0 1 0,0-1 0,1 0 0,6 12 0,-9-20 0,0 0 0,1 0 0,-1-1 0,0 1 0,1 0 0,-1-1 0,0 1 0,1 0 0,0-1 0,-1 0 0,1 1 0,0-1 0,0 0 0,0 0 0,0 0 0,0 0 0,0 0 0,0-1 0,0 1 0,0-1 0,0 1 0,1-1 0,-1 0 0,0 1 0,0-1 0,0 0 0,4-1 0,0-1 0,1 0 0,-1 0 0,0 0 0,0-1 0,0 0 0,0 0 0,0-1 0,-1 1 0,1-1 0,-1 0 0,5-6 0,10-10 0,22-29 0,-41 47 0,49-64 0,-3-2 0,40-80 0,65-157 0,-88 168 0,147-233 0,-164 307 0,3 2 0,2 2 0,2 3 0,4 2 0,86-64 0,-41 46 0,2 5 0,183-85 0,14 18-1365,-253 113-5461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2:08:39.9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1 486 24575,'0'4'0,"1"0"0,0 0 0,0 0 0,1-1 0,-1 1 0,1 0 0,0 0 0,0-1 0,3 6 0,6 9 0,96 228 0,102 346 0,-182-497 0,23 152 0,-49-236 0,1 1 0,1-1 0,0 0 0,0 1 0,10 18 0,-13-29 0,1 0 0,-1 0 0,1 0 0,0-1 0,-1 1 0,1 0 0,0 0 0,-1-1 0,1 1 0,0-1 0,0 1 0,0-1 0,0 1 0,0-1 0,-1 1 0,1-1 0,0 0 0,0 1 0,0-1 0,0 0 0,0 0 0,0 0 0,0 1 0,1-2 0,1 1 0,-1 0 0,0-1 0,1 1 0,-1-1 0,0 0 0,1 0 0,-1 0 0,0 0 0,4-3 0,2-2 0,0 0 0,-1-1 0,14-15 0,14-25 0,-3-1 0,-2-2 0,35-76 0,-18 34 0,303-529 0,46 34 0,-243 410-1365,-127 150-5461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2:08:43.4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1 118 24575,'6'7'0,"0"1"0,-1-1 0,0 1 0,0 0 0,-1 0 0,0 0 0,4 11 0,5 11 0,188 423 0,-179-400 0,182 416 0,-106-235 0,-85-199 0,-3 1 0,-1 1 0,-2-1 0,5 65 0,-9-59 0,14 67 0,-17-108 0,0 0 0,0 0 0,0 1 0,0-1 0,0 0 0,0 0 0,1 0 0,-1 1 0,1-1 0,-1 0 0,1 0 0,-1 0 0,1 0 0,-1 0 0,1 0 0,0 0 0,0 0 0,-1 0 0,1 0 0,0 0 0,0 0 0,0-1 0,0 1 0,0 0 0,0-1 0,0 1 0,0-1 0,1 1 0,-1-1 0,0 1 0,0-1 0,0 0 0,1 0 0,-1 0 0,0 1 0,0-1 0,0 0 0,1 0 0,-1-1 0,0 1 0,0 0 0,1 0 0,-1-1 0,0 1 0,0 0 0,0-1 0,2 0 0,5-3 0,-1-1 0,1 0 0,-1 0 0,0 0 0,11-11 0,288-315 0,-90 91 0,336-311 0,42 51 0,-537 458-88,116-81-1189,-132 98-5549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2:08:46.8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24575,'6'13'0,"-1"1"0,-1-1 0,0 1 0,2 17 0,6 20 0,270 810 0,-23-82 0,-247-734 0,9 27 0,-20-70 0,-1-1 0,1 0 0,-1 1 0,1-1 0,0 1 0,0-1 0,-1 0 0,1 0 0,0 1 0,0-1 0,0 0 0,0 0 0,0 0 0,1 0 0,-1 0 0,0 0 0,0-1 0,1 1 0,-1 0 0,0 0 0,1-1 0,-1 1 0,1-1 0,-1 0 0,1 1 0,-1-1 0,1 0 0,-1 0 0,1 0 0,-1 0 0,1 0 0,-1 0 0,1 0 0,-1 0 0,1-1 0,-1 1 0,1 0 0,-1-1 0,3-1 0,6-3 0,-1 0 0,1-1 0,-1 0 0,14-12 0,-12 10 0,287-252 0,-15-21 0,-204 201 0,-51 52 0,296-303 0,-19-16 0,-105 81-313,-159 208-739,-28 40-5774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2:08:49.9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38 24575,'0'0'0,"-1"0"0,1 1 0,-1-1 0,0 0 0,1 1 0,-1-1 0,1 1 0,-1-1 0,1 0 0,-1 1 0,1 0 0,0-1 0,-1 1 0,1-1 0,0 1 0,-1-1 0,1 1 0,0 0 0,-1-1 0,1 1 0,0 0 0,0-1 0,0 1 0,0 0 0,0 0 0,-4 24 0,3-21 0,0 20 0,0 1 0,2 0 0,0-1 0,5 25 0,25 102 0,-16-88 0,126 484 0,-66-276 0,62 210 0,-137-479 0,1-1 0,-1 1 0,0 0 0,1 0 0,0 0 0,-1-1 0,1 1 0,0 0 0,0-1 0,0 1 0,0-1 0,0 1 0,0-1 0,0 1 0,1-1 0,-1 0 0,0 0 0,1 0 0,-1 1 0,1-1 0,-1 0 0,1-1 0,0 1 0,-1 0 0,3 0 0,-1-1 0,-1-1 0,0 1 0,0-1 0,1 0 0,-1 0 0,0 0 0,0 0 0,0 0 0,0 0 0,0 0 0,0-1 0,0 1 0,0-1 0,-1 0 0,1 1 0,-1-1 0,1 0 0,-1 0 0,2-3 0,30-44 0,-3-2 0,30-67 0,-8 16 0,297-481 0,40 25 0,-372 534-103,157-198-1159,-135 181-5564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2:08:54.0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24575,'2'19'0,"0"0"0,1-1 0,1 1 0,1-1 0,1 0 0,0 0 0,10 19 0,2 9 0,310 639 0,-18-43 0,-251-485 0,-8 4 0,53 286 0,-95-375 0,-7-46 0,1 0 0,8 28 0,-11-52 0,0 0 0,1-1 0,-1 1 0,0-1 0,1 1 0,-1-1 0,1 1 0,0-1 0,0 1 0,-1-1 0,1 0 0,0 1 0,0-1 0,0 0 0,0 0 0,1 1 0,-1-1 0,0 0 0,0 0 0,1-1 0,-1 1 0,0 0 0,1 0 0,-1 0 0,1-1 0,-1 1 0,1-1 0,-1 1 0,1-1 0,0 0 0,-1 0 0,1 0 0,-1 0 0,1 0 0,0 0 0,-1 0 0,1 0 0,0 0 0,-1-1 0,1 1 0,1-1 0,4-3 0,1 1 0,-1-1 0,0 0 0,0-1 0,0 0 0,0 0 0,6-7 0,49-51 0,-3-3 0,64-92 0,-45 54 0,399-452 0,-373 451 0,4 4 0,235-166 0,-300 240-682,71-36-1,-66 43-6143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2:09:02.1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24575,'32'44'0,"-2"-4"0,0 17 0,35 91 0,-33-71 0,43 111 0,-8 2 0,-9 3 0,56 331 0,-105-465 0,-4-15 0,3 0 0,1 0 0,2-1 0,23 57 0,-34-98 0,1 1 0,0-1 0,0 0 0,0 1 0,1-1 0,-1 0 0,1 0 0,-1 0 0,1 0 0,-1 0 0,1 0 0,0 0 0,0-1 0,0 1 0,0-1 0,0 1 0,1-1 0,-1 0 0,0 0 0,1 0 0,-1 0 0,0 0 0,1 0 0,4 0 0,-2-2 0,-1 1 0,0-1 0,0 0 0,0 0 0,0-1 0,0 1 0,0-1 0,0 0 0,0 0 0,-1 0 0,1-1 0,-1 1 0,0-1 0,5-4 0,41-41 0,-3-3 0,53-72 0,-43 51 0,393-461 0,-342 420 0,4 5 0,185-138 0,-265 224-682,50-27-1,-39 29-6143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018E01-FEFD-431F-A863-2481B31F79E2}" type="datetimeFigureOut">
              <a:rPr lang="ru-RU" smtClean="0"/>
              <a:pPr/>
              <a:t>13.11.2022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196A3-9FF4-4EBF-B0B6-9C2E09E6FCF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196A3-9FF4-4EBF-B0B6-9C2E09E6FCF9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196A3-9FF4-4EBF-B0B6-9C2E09E6FCF9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35B2-21D6-4F1A-A522-4037630E4A83}" type="datetimeFigureOut">
              <a:rPr lang="ru-RU" smtClean="0"/>
              <a:pPr/>
              <a:t>13.11.2022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7D252-7EE0-40F6-922C-9C7A9AFD6BE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35B2-21D6-4F1A-A522-4037630E4A83}" type="datetimeFigureOut">
              <a:rPr lang="ru-RU" smtClean="0"/>
              <a:pPr/>
              <a:t>13.11.2022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7D252-7EE0-40F6-922C-9C7A9AFD6BE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35B2-21D6-4F1A-A522-4037630E4A83}" type="datetimeFigureOut">
              <a:rPr lang="ru-RU" smtClean="0"/>
              <a:pPr/>
              <a:t>13.11.2022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7D252-7EE0-40F6-922C-9C7A9AFD6BE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ru-RU" noProof="0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5C9BA5-197A-4004-956D-22F13DFB896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35B2-21D6-4F1A-A522-4037630E4A83}" type="datetimeFigureOut">
              <a:rPr lang="ru-RU" smtClean="0"/>
              <a:pPr/>
              <a:t>13.11.2022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7D252-7EE0-40F6-922C-9C7A9AFD6BE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35B2-21D6-4F1A-A522-4037630E4A83}" type="datetimeFigureOut">
              <a:rPr lang="ru-RU" smtClean="0"/>
              <a:pPr/>
              <a:t>13.11.2022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7D252-7EE0-40F6-922C-9C7A9AFD6BE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35B2-21D6-4F1A-A522-4037630E4A83}" type="datetimeFigureOut">
              <a:rPr lang="ru-RU" smtClean="0"/>
              <a:pPr/>
              <a:t>13.11.2022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7D252-7EE0-40F6-922C-9C7A9AFD6BE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35B2-21D6-4F1A-A522-4037630E4A83}" type="datetimeFigureOut">
              <a:rPr lang="ru-RU" smtClean="0"/>
              <a:pPr/>
              <a:t>13.11.2022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7D252-7EE0-40F6-922C-9C7A9AFD6BE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35B2-21D6-4F1A-A522-4037630E4A83}" type="datetimeFigureOut">
              <a:rPr lang="ru-RU" smtClean="0"/>
              <a:pPr/>
              <a:t>13.11.2022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7D252-7EE0-40F6-922C-9C7A9AFD6BE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35B2-21D6-4F1A-A522-4037630E4A83}" type="datetimeFigureOut">
              <a:rPr lang="ru-RU" smtClean="0"/>
              <a:pPr/>
              <a:t>13.11.2022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7D252-7EE0-40F6-922C-9C7A9AFD6BE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35B2-21D6-4F1A-A522-4037630E4A83}" type="datetimeFigureOut">
              <a:rPr lang="ru-RU" smtClean="0"/>
              <a:pPr/>
              <a:t>13.11.2022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7D252-7EE0-40F6-922C-9C7A9AFD6BE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35B2-21D6-4F1A-A522-4037630E4A83}" type="datetimeFigureOut">
              <a:rPr lang="ru-RU" smtClean="0"/>
              <a:pPr/>
              <a:t>13.11.2022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837D252-7EE0-40F6-922C-9C7A9AFD6BE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86F35B2-21D6-4F1A-A522-4037630E4A83}" type="datetimeFigureOut">
              <a:rPr lang="ru-RU" smtClean="0"/>
              <a:pPr/>
              <a:t>13.11.2022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837D252-7EE0-40F6-922C-9C7A9AFD6BED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ransition>
    <p:wipe dir="d"/>
  </p:transition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ctrTitle"/>
          </p:nvPr>
        </p:nvSpPr>
        <p:spPr>
          <a:xfrm>
            <a:off x="500034" y="785794"/>
            <a:ext cx="7851648" cy="164307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6000" dirty="0"/>
              <a:t>Решение задач по генетике</a:t>
            </a:r>
            <a:endParaRPr lang="ru-RU" dirty="0"/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3415174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</a:rPr>
              <a:t>Памятка для студентов</a:t>
            </a:r>
          </a:p>
          <a:p>
            <a:pPr algn="ctr"/>
            <a:endParaRPr lang="ru-RU" sz="2800" dirty="0">
              <a:solidFill>
                <a:schemeClr val="bg1"/>
              </a:solidFill>
            </a:endParaRPr>
          </a:p>
          <a:p>
            <a:r>
              <a:rPr lang="ru-RU" sz="3200" dirty="0" err="1">
                <a:solidFill>
                  <a:schemeClr val="bg1"/>
                </a:solidFill>
              </a:rPr>
              <a:t>Сапаргалиев</a:t>
            </a:r>
            <a:r>
              <a:rPr lang="ru-RU" sz="3200" dirty="0">
                <a:solidFill>
                  <a:schemeClr val="bg1"/>
                </a:solidFill>
              </a:rPr>
              <a:t> С.К</a:t>
            </a:r>
            <a:r>
              <a:rPr lang="ru-RU" sz="3200" dirty="0"/>
              <a:t>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Рукописный ввод 1">
                <a:extLst>
                  <a:ext uri="{FF2B5EF4-FFF2-40B4-BE49-F238E27FC236}">
                    <a16:creationId xmlns:a16="http://schemas.microsoft.com/office/drawing/2014/main" id="{700A3CCC-EC39-573F-CB69-DCE99CEB5321}"/>
                  </a:ext>
                </a:extLst>
              </p14:cNvPr>
              <p14:cNvContentPartPr/>
              <p14:nvPr/>
            </p14:nvContentPartPr>
            <p14:xfrm>
              <a:off x="1543436" y="4918092"/>
              <a:ext cx="738360" cy="861840"/>
            </p14:xfrm>
          </p:contentPart>
        </mc:Choice>
        <mc:Fallback>
          <p:pic>
            <p:nvPicPr>
              <p:cNvPr id="2" name="Рукописный ввод 1">
                <a:extLst>
                  <a:ext uri="{FF2B5EF4-FFF2-40B4-BE49-F238E27FC236}">
                    <a16:creationId xmlns:a16="http://schemas.microsoft.com/office/drawing/2014/main" id="{700A3CCC-EC39-573F-CB69-DCE99CEB532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25796" y="4900092"/>
                <a:ext cx="774000" cy="897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214290"/>
            <a:ext cx="8229600" cy="1139825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ru-RU" sz="2800" dirty="0"/>
              <a:t>Сцепленное с полом наследование </a:t>
            </a:r>
          </a:p>
        </p:txBody>
      </p:sp>
      <p:graphicFrame>
        <p:nvGraphicFramePr>
          <p:cNvPr id="93246" name="Group 62"/>
          <p:cNvGraphicFramePr>
            <a:graphicFrameLocks noGrp="1"/>
          </p:cNvGraphicFramePr>
          <p:nvPr>
            <p:ph type="tbl"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0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X</a:t>
                      </a:r>
                      <a:r>
                        <a:rPr kumimoji="0" lang="ru-RU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А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X</a:t>
                      </a:r>
                      <a:r>
                        <a:rPr kumimoji="0" lang="ru-RU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а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X</a:t>
                      </a:r>
                      <a:r>
                        <a:rPr kumimoji="0" lang="ru-RU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А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¼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X</a:t>
                      </a:r>
                      <a:r>
                        <a:rPr kumimoji="0" lang="ru-RU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А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X</a:t>
                      </a:r>
                      <a:r>
                        <a:rPr kumimoji="0" lang="ru-RU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А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30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Долгожит.+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¼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X</a:t>
                      </a:r>
                      <a:r>
                        <a:rPr kumimoji="0" lang="ru-RU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А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X</a:t>
                      </a:r>
                      <a:r>
                        <a:rPr kumimoji="0" lang="ru-RU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а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30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Долгожит.+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8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¼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X</a:t>
                      </a:r>
                      <a:r>
                        <a:rPr kumimoji="0" lang="ru-RU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А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Долгожит.</a:t>
                      </a:r>
                      <a:r>
                        <a:rPr kumimoji="0" lang="ru-RU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+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¼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X</a:t>
                      </a:r>
                      <a:r>
                        <a:rPr kumimoji="0" lang="ru-RU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а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Долгожит</a:t>
                      </a: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  <a:r>
                        <a:rPr kumimoji="0" lang="ru-RU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333" name="Line 54"/>
          <p:cNvSpPr>
            <a:spLocks noChangeShapeType="1"/>
          </p:cNvSpPr>
          <p:nvPr/>
        </p:nvSpPr>
        <p:spPr bwMode="auto">
          <a:xfrm>
            <a:off x="428596" y="1643050"/>
            <a:ext cx="2735262" cy="143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3334" name="Oval 55"/>
          <p:cNvSpPr>
            <a:spLocks noChangeArrowheads="1"/>
          </p:cNvSpPr>
          <p:nvPr/>
        </p:nvSpPr>
        <p:spPr bwMode="auto">
          <a:xfrm>
            <a:off x="2268538" y="1700213"/>
            <a:ext cx="625475" cy="5762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dirty="0"/>
              <a:t>X</a:t>
            </a:r>
            <a:r>
              <a:rPr lang="ru-RU" sz="2400" b="1" baseline="30000" dirty="0"/>
              <a:t>А</a:t>
            </a:r>
            <a:r>
              <a:rPr lang="en-US" sz="2400" b="1" dirty="0"/>
              <a:t>X</a:t>
            </a:r>
            <a:r>
              <a:rPr lang="ru-RU" sz="2400" b="1" baseline="30000" dirty="0"/>
              <a:t>а</a:t>
            </a:r>
            <a:endParaRPr lang="ru-RU" sz="2400" b="1" dirty="0"/>
          </a:p>
        </p:txBody>
      </p:sp>
      <p:sp>
        <p:nvSpPr>
          <p:cNvPr id="13335" name="Rectangle 56"/>
          <p:cNvSpPr>
            <a:spLocks noChangeArrowheads="1"/>
          </p:cNvSpPr>
          <p:nvPr/>
        </p:nvSpPr>
        <p:spPr bwMode="auto">
          <a:xfrm>
            <a:off x="684213" y="2349500"/>
            <a:ext cx="574675" cy="48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/>
              <a:t>X</a:t>
            </a:r>
            <a:r>
              <a:rPr lang="ru-RU" sz="2400" b="1" baseline="30000"/>
              <a:t>А</a:t>
            </a:r>
            <a:r>
              <a:rPr lang="en-US" sz="2400" b="1"/>
              <a:t>Y</a:t>
            </a:r>
            <a:endParaRPr lang="ru-RU" sz="2400" b="1"/>
          </a:p>
        </p:txBody>
      </p:sp>
    </p:spTree>
  </p:cSld>
  <p:clrMapOvr>
    <a:masterClrMapping/>
  </p:clrMapOvr>
  <p:transition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4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sz="2800" dirty="0"/>
              <a:t>Наследование признаков, сцепленных с полом </a:t>
            </a:r>
          </a:p>
        </p:txBody>
      </p:sp>
      <p:sp>
        <p:nvSpPr>
          <p:cNvPr id="9933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/>
              <a:t>Доминантные гены, локализованные в Х – хромосоме</a:t>
            </a:r>
          </a:p>
          <a:p>
            <a:pPr eaLnBrk="1" hangingPunct="1">
              <a:defRPr/>
            </a:pPr>
            <a:r>
              <a:rPr lang="ru-RU" dirty="0"/>
              <a:t>Рецессивные гены, локализованные в Х – хромосоме</a:t>
            </a:r>
          </a:p>
          <a:p>
            <a:pPr eaLnBrk="1" hangingPunct="1">
              <a:defRPr/>
            </a:pPr>
            <a:r>
              <a:rPr lang="ru-RU" dirty="0"/>
              <a:t>Гены, локализованные в </a:t>
            </a:r>
            <a:r>
              <a:rPr lang="en-US" dirty="0"/>
              <a:t>Y</a:t>
            </a:r>
            <a:r>
              <a:rPr lang="ru-RU" dirty="0"/>
              <a:t> – хромосоме</a:t>
            </a:r>
          </a:p>
          <a:p>
            <a:pPr eaLnBrk="1" hangingPunct="1">
              <a:defRPr/>
            </a:pPr>
            <a:r>
              <a:rPr lang="ru-RU" dirty="0"/>
              <a:t>Явление сцепленного наследия и кроссинговер</a:t>
            </a:r>
          </a:p>
        </p:txBody>
      </p:sp>
    </p:spTree>
  </p:cSld>
  <p:clrMapOvr>
    <a:masterClrMapping/>
  </p:clrMapOvr>
  <p:transition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6" name="Rectangle 4"/>
          <p:cNvSpPr>
            <a:spLocks noChangeArrowheads="1"/>
          </p:cNvSpPr>
          <p:nvPr/>
        </p:nvSpPr>
        <p:spPr bwMode="auto">
          <a:xfrm>
            <a:off x="611188" y="333375"/>
            <a:ext cx="81375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2800" dirty="0">
                <a:solidFill>
                  <a:schemeClr val="tx2"/>
                </a:solidFill>
                <a:latin typeface="Calibri" pitchFamily="34" charset="0"/>
              </a:rPr>
              <a:t>Доминантные гены, локализованные в </a:t>
            </a:r>
            <a:r>
              <a:rPr lang="ru-RU" sz="2800" dirty="0" err="1">
                <a:solidFill>
                  <a:schemeClr val="tx2"/>
                </a:solidFill>
                <a:latin typeface="Calibri" pitchFamily="34" charset="0"/>
              </a:rPr>
              <a:t>х</a:t>
            </a:r>
            <a:r>
              <a:rPr lang="ru-RU" sz="2800" dirty="0">
                <a:solidFill>
                  <a:schemeClr val="tx2"/>
                </a:solidFill>
                <a:latin typeface="Calibri" pitchFamily="34" charset="0"/>
              </a:rPr>
              <a:t> - хромосоме</a:t>
            </a:r>
          </a:p>
        </p:txBody>
      </p:sp>
      <p:sp>
        <p:nvSpPr>
          <p:cNvPr id="100357" name="Rectangle 5"/>
          <p:cNvSpPr>
            <a:spLocks noChangeArrowheads="1"/>
          </p:cNvSpPr>
          <p:nvPr/>
        </p:nvSpPr>
        <p:spPr bwMode="auto">
          <a:xfrm>
            <a:off x="250825" y="1700213"/>
            <a:ext cx="8893175" cy="5201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3200" dirty="0"/>
              <a:t>P</a:t>
            </a:r>
            <a:r>
              <a:rPr lang="en-US" sz="2800" dirty="0"/>
              <a:t>: </a:t>
            </a:r>
            <a:r>
              <a:rPr lang="ru-RU" sz="2800" u="sng" dirty="0"/>
              <a:t>гипоплазия эмали </a:t>
            </a:r>
            <a:r>
              <a:rPr lang="ru-RU" sz="2800" u="sng" baseline="30000" dirty="0"/>
              <a:t>+</a:t>
            </a:r>
            <a:r>
              <a:rPr lang="en-US" sz="2800" u="sng" baseline="30000" dirty="0"/>
              <a:t>  </a:t>
            </a:r>
            <a:r>
              <a:rPr lang="ru-RU" sz="2800" u="sng" baseline="30000" dirty="0"/>
              <a:t>            </a:t>
            </a:r>
            <a:r>
              <a:rPr lang="en-US" sz="2800" dirty="0"/>
              <a:t>x </a:t>
            </a:r>
            <a:r>
              <a:rPr lang="ru-RU" sz="2800" dirty="0"/>
              <a:t>       </a:t>
            </a:r>
            <a:r>
              <a:rPr lang="ru-RU" sz="2800" u="sng" dirty="0"/>
              <a:t>гипоплазия эмали</a:t>
            </a:r>
            <a:r>
              <a:rPr lang="ru-RU" sz="2800" u="sng" baseline="30000" dirty="0"/>
              <a:t>-</a:t>
            </a:r>
            <a:endParaRPr lang="ru-RU" sz="2800" u="sng" dirty="0"/>
          </a:p>
          <a:p>
            <a:pPr>
              <a:defRPr/>
            </a:pPr>
            <a:r>
              <a:rPr lang="ru-RU" sz="2800" dirty="0"/>
              <a:t>                         </a:t>
            </a:r>
            <a:r>
              <a:rPr lang="ru-RU" sz="2800" dirty="0" err="1"/>
              <a:t>Х</a:t>
            </a:r>
            <a:r>
              <a:rPr lang="ru-RU" sz="2800" baseline="30000" dirty="0" err="1"/>
              <a:t>А</a:t>
            </a:r>
            <a:r>
              <a:rPr lang="ru-RU" sz="2800" dirty="0" err="1"/>
              <a:t>Х</a:t>
            </a:r>
            <a:r>
              <a:rPr lang="ru-RU" sz="2800" baseline="30000" dirty="0" err="1"/>
              <a:t>а</a:t>
            </a:r>
            <a:r>
              <a:rPr lang="ru-RU" sz="2800" dirty="0"/>
              <a:t>                                   Х</a:t>
            </a:r>
            <a:r>
              <a:rPr lang="ru-RU" sz="2800" baseline="30000" dirty="0"/>
              <a:t>А</a:t>
            </a:r>
            <a:r>
              <a:rPr lang="en-US" sz="2800" dirty="0"/>
              <a:t>Y</a:t>
            </a:r>
            <a:endParaRPr lang="ru-RU" sz="2800" dirty="0"/>
          </a:p>
          <a:p>
            <a:pPr>
              <a:defRPr/>
            </a:pPr>
            <a:r>
              <a:rPr lang="ru-RU" sz="2400" dirty="0"/>
              <a:t>Мейоз </a:t>
            </a:r>
            <a:endParaRPr lang="ru-RU" sz="2400" u="sng" dirty="0"/>
          </a:p>
          <a:p>
            <a:pPr>
              <a:defRPr/>
            </a:pPr>
            <a:r>
              <a:rPr lang="en-US" sz="2800" dirty="0"/>
              <a:t>G:</a:t>
            </a:r>
            <a:r>
              <a:rPr lang="ru-RU" sz="2800" dirty="0"/>
              <a:t> </a:t>
            </a:r>
          </a:p>
          <a:p>
            <a:pPr>
              <a:defRPr/>
            </a:pPr>
            <a:r>
              <a:rPr lang="ru-RU" sz="2400" dirty="0"/>
              <a:t>Случайное </a:t>
            </a:r>
          </a:p>
          <a:p>
            <a:pPr>
              <a:defRPr/>
            </a:pPr>
            <a:r>
              <a:rPr lang="ru-RU" sz="2400" dirty="0"/>
              <a:t>оплодотворение</a:t>
            </a:r>
            <a:endParaRPr lang="en-US" sz="2400" dirty="0"/>
          </a:p>
          <a:p>
            <a:pPr>
              <a:defRPr/>
            </a:pPr>
            <a:r>
              <a:rPr lang="en-US" sz="3200" dirty="0"/>
              <a:t>F</a:t>
            </a:r>
            <a:r>
              <a:rPr lang="en-US" sz="3200" baseline="-25000" dirty="0"/>
              <a:t>1</a:t>
            </a:r>
            <a:r>
              <a:rPr lang="ru-RU" sz="3200" baseline="-25000" dirty="0"/>
              <a:t>        </a:t>
            </a:r>
            <a:r>
              <a:rPr lang="ru-RU" sz="2000" u="sng" dirty="0"/>
              <a:t>гипоплазия эмали-</a:t>
            </a:r>
            <a:r>
              <a:rPr lang="ru-RU" sz="3200" baseline="30000" dirty="0"/>
              <a:t>                                 </a:t>
            </a:r>
            <a:r>
              <a:rPr lang="ru-RU" sz="3200" u="sng" baseline="30000" dirty="0"/>
              <a:t>гипоплазия эмали-</a:t>
            </a:r>
          </a:p>
          <a:p>
            <a:pPr>
              <a:defRPr/>
            </a:pPr>
            <a:r>
              <a:rPr lang="ru-RU" sz="3200" dirty="0"/>
              <a:t>           ¼ Х</a:t>
            </a:r>
            <a:r>
              <a:rPr lang="ru-RU" sz="3200" baseline="30000" dirty="0"/>
              <a:t>а </a:t>
            </a:r>
            <a:r>
              <a:rPr lang="ru-RU" sz="3200" dirty="0"/>
              <a:t>Х</a:t>
            </a:r>
            <a:r>
              <a:rPr lang="ru-RU" sz="3200" baseline="30000" dirty="0"/>
              <a:t>а                                                           1/4    </a:t>
            </a:r>
            <a:r>
              <a:rPr lang="ru-RU" sz="3200" dirty="0"/>
              <a:t>Х</a:t>
            </a:r>
            <a:r>
              <a:rPr lang="ru-RU" sz="3200" baseline="30000" dirty="0"/>
              <a:t>А</a:t>
            </a:r>
            <a:r>
              <a:rPr lang="en-US" sz="3200" dirty="0"/>
              <a:t>Y</a:t>
            </a:r>
            <a:endParaRPr lang="ru-RU" sz="3200" dirty="0"/>
          </a:p>
          <a:p>
            <a:pPr>
              <a:defRPr/>
            </a:pPr>
            <a:r>
              <a:rPr lang="ru-RU" sz="2000" dirty="0"/>
              <a:t>              </a:t>
            </a:r>
            <a:r>
              <a:rPr lang="ru-RU" sz="2000" u="sng" dirty="0"/>
              <a:t>гипоплазия </a:t>
            </a:r>
            <a:r>
              <a:rPr lang="ru-RU" sz="2000" u="sng" dirty="0" err="1"/>
              <a:t>эмали</a:t>
            </a:r>
            <a:r>
              <a:rPr lang="ru-RU" sz="3200" baseline="30000" dirty="0" err="1"/>
              <a:t>+</a:t>
            </a:r>
            <a:r>
              <a:rPr lang="ru-RU" sz="3200" dirty="0"/>
              <a:t>                        </a:t>
            </a:r>
            <a:r>
              <a:rPr lang="ru-RU" dirty="0"/>
              <a:t> </a:t>
            </a:r>
            <a:r>
              <a:rPr lang="ru-RU" u="sng" dirty="0" err="1"/>
              <a:t>гипоплазия</a:t>
            </a:r>
            <a:r>
              <a:rPr lang="ru-RU" sz="3200" u="sng" dirty="0"/>
              <a:t> </a:t>
            </a:r>
            <a:r>
              <a:rPr lang="ru-RU" u="sng" dirty="0" err="1"/>
              <a:t>эмали</a:t>
            </a:r>
            <a:r>
              <a:rPr lang="ru-RU" u="sng" baseline="30000" dirty="0" err="1"/>
              <a:t>+</a:t>
            </a:r>
            <a:endParaRPr lang="ru-RU" u="sng" dirty="0"/>
          </a:p>
          <a:p>
            <a:pPr>
              <a:defRPr/>
            </a:pPr>
            <a:r>
              <a:rPr lang="ru-RU" sz="3200" dirty="0"/>
              <a:t>        </a:t>
            </a:r>
            <a:r>
              <a:rPr lang="ru-RU" sz="2000" dirty="0"/>
              <a:t>1/4</a:t>
            </a:r>
            <a:r>
              <a:rPr lang="ru-RU" sz="3200" dirty="0"/>
              <a:t> Х</a:t>
            </a:r>
            <a:r>
              <a:rPr lang="ru-RU" sz="3200" baseline="30000" dirty="0"/>
              <a:t>А</a:t>
            </a:r>
            <a:r>
              <a:rPr lang="ru-RU" sz="3200" dirty="0"/>
              <a:t> Х</a:t>
            </a:r>
            <a:r>
              <a:rPr lang="ru-RU" sz="3200" baseline="30000" dirty="0"/>
              <a:t>а                                                             1/4  </a:t>
            </a:r>
            <a:r>
              <a:rPr lang="ru-RU" sz="3200" dirty="0"/>
              <a:t>Х</a:t>
            </a:r>
            <a:r>
              <a:rPr lang="ru-RU" sz="3200" baseline="30000" dirty="0"/>
              <a:t>а</a:t>
            </a:r>
            <a:r>
              <a:rPr lang="en-US" sz="3200" dirty="0"/>
              <a:t>Y</a:t>
            </a:r>
            <a:endParaRPr lang="ru-RU" sz="3200" dirty="0"/>
          </a:p>
          <a:p>
            <a:pPr>
              <a:defRPr/>
            </a:pPr>
            <a:endParaRPr lang="ru-RU" sz="32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364" name="Oval 6"/>
          <p:cNvSpPr>
            <a:spLocks noChangeArrowheads="1"/>
          </p:cNvSpPr>
          <p:nvPr/>
        </p:nvSpPr>
        <p:spPr bwMode="auto">
          <a:xfrm>
            <a:off x="1908175" y="3213100"/>
            <a:ext cx="554038" cy="503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X</a:t>
            </a:r>
            <a:r>
              <a:rPr lang="en-US" baseline="30000"/>
              <a:t>A</a:t>
            </a:r>
            <a:endParaRPr lang="ru-RU"/>
          </a:p>
        </p:txBody>
      </p:sp>
      <p:sp>
        <p:nvSpPr>
          <p:cNvPr id="15365" name="Oval 7"/>
          <p:cNvSpPr>
            <a:spLocks noChangeArrowheads="1"/>
          </p:cNvSpPr>
          <p:nvPr/>
        </p:nvSpPr>
        <p:spPr bwMode="auto">
          <a:xfrm>
            <a:off x="3348038" y="3213100"/>
            <a:ext cx="576262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X</a:t>
            </a:r>
            <a:r>
              <a:rPr lang="en-US" baseline="30000"/>
              <a:t>a</a:t>
            </a:r>
            <a:endParaRPr lang="ru-RU"/>
          </a:p>
        </p:txBody>
      </p:sp>
      <p:sp>
        <p:nvSpPr>
          <p:cNvPr id="15366" name="Oval 8"/>
          <p:cNvSpPr>
            <a:spLocks noChangeArrowheads="1"/>
          </p:cNvSpPr>
          <p:nvPr/>
        </p:nvSpPr>
        <p:spPr bwMode="auto">
          <a:xfrm>
            <a:off x="7308850" y="3213100"/>
            <a:ext cx="576263" cy="5762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Y</a:t>
            </a:r>
            <a:endParaRPr lang="ru-RU"/>
          </a:p>
        </p:txBody>
      </p:sp>
      <p:sp>
        <p:nvSpPr>
          <p:cNvPr id="15367" name="Oval 9"/>
          <p:cNvSpPr>
            <a:spLocks noChangeArrowheads="1"/>
          </p:cNvSpPr>
          <p:nvPr/>
        </p:nvSpPr>
        <p:spPr bwMode="auto">
          <a:xfrm>
            <a:off x="5724525" y="3213100"/>
            <a:ext cx="627063" cy="5762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X</a:t>
            </a:r>
            <a:r>
              <a:rPr lang="en-US" baseline="30000"/>
              <a:t>A</a:t>
            </a:r>
            <a:endParaRPr lang="ru-RU"/>
          </a:p>
        </p:txBody>
      </p:sp>
      <p:sp>
        <p:nvSpPr>
          <p:cNvPr id="15368" name="Line 15"/>
          <p:cNvSpPr>
            <a:spLocks noChangeShapeType="1"/>
          </p:cNvSpPr>
          <p:nvPr/>
        </p:nvSpPr>
        <p:spPr bwMode="auto">
          <a:xfrm>
            <a:off x="4787900" y="2133600"/>
            <a:ext cx="0" cy="280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5373" name="AutoShape 23"/>
          <p:cNvSpPr>
            <a:spLocks noChangeArrowheads="1"/>
          </p:cNvSpPr>
          <p:nvPr/>
        </p:nvSpPr>
        <p:spPr bwMode="auto">
          <a:xfrm>
            <a:off x="785786" y="4786322"/>
            <a:ext cx="431800" cy="4318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5643570" y="4786322"/>
            <a:ext cx="42862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3643306" y="2285992"/>
            <a:ext cx="428628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5643570" y="2285992"/>
            <a:ext cx="35719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0" name="Rectangle 4"/>
          <p:cNvSpPr>
            <a:spLocks noChangeArrowheads="1"/>
          </p:cNvSpPr>
          <p:nvPr/>
        </p:nvSpPr>
        <p:spPr bwMode="auto">
          <a:xfrm>
            <a:off x="0" y="333375"/>
            <a:ext cx="882015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endParaRPr lang="ru-RU" sz="2800" dirty="0">
              <a:solidFill>
                <a:schemeClr val="tx2"/>
              </a:solidFill>
            </a:endParaRPr>
          </a:p>
          <a:p>
            <a:pPr algn="ctr">
              <a:defRPr/>
            </a:pPr>
            <a:r>
              <a:rPr lang="ru-RU" sz="2800" dirty="0">
                <a:solidFill>
                  <a:schemeClr val="tx2"/>
                </a:solidFill>
              </a:rPr>
              <a:t>Рецессивные  гены, локализованные в </a:t>
            </a:r>
            <a:r>
              <a:rPr lang="ru-RU" sz="2800" dirty="0" err="1">
                <a:solidFill>
                  <a:schemeClr val="tx2"/>
                </a:solidFill>
              </a:rPr>
              <a:t>х</a:t>
            </a:r>
            <a:r>
              <a:rPr lang="ru-RU" sz="2800" dirty="0">
                <a:solidFill>
                  <a:schemeClr val="tx2"/>
                </a:solidFill>
              </a:rPr>
              <a:t> - хромосоме</a:t>
            </a:r>
          </a:p>
        </p:txBody>
      </p:sp>
      <p:sp>
        <p:nvSpPr>
          <p:cNvPr id="101382" name="Rectangle 6"/>
          <p:cNvSpPr>
            <a:spLocks noChangeArrowheads="1"/>
          </p:cNvSpPr>
          <p:nvPr/>
        </p:nvSpPr>
        <p:spPr bwMode="auto">
          <a:xfrm>
            <a:off x="323850" y="1628775"/>
            <a:ext cx="8569325" cy="5091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/>
              <a:t>P: </a:t>
            </a:r>
            <a:r>
              <a:rPr lang="ru-RU" sz="2000" u="sng" dirty="0"/>
              <a:t>нарушенное потоотделение </a:t>
            </a:r>
            <a:r>
              <a:rPr lang="en-US" sz="2000" u="sng" dirty="0"/>
              <a:t> </a:t>
            </a:r>
            <a:r>
              <a:rPr lang="ru-RU" sz="2000" u="sng" dirty="0"/>
              <a:t>  </a:t>
            </a:r>
            <a:r>
              <a:rPr lang="en-US" sz="2000" u="sng" dirty="0"/>
              <a:t> </a:t>
            </a:r>
            <a:r>
              <a:rPr lang="en-US" sz="2000" dirty="0"/>
              <a:t>x </a:t>
            </a:r>
            <a:r>
              <a:rPr lang="ru-RU" sz="2000" dirty="0"/>
              <a:t>  </a:t>
            </a:r>
            <a:r>
              <a:rPr lang="ru-RU" sz="2000" u="sng" dirty="0"/>
              <a:t>нормальное потоотделение</a:t>
            </a:r>
          </a:p>
          <a:p>
            <a:pPr>
              <a:defRPr/>
            </a:pPr>
            <a:r>
              <a:rPr lang="ru-RU" sz="2000" dirty="0"/>
              <a:t>                  </a:t>
            </a:r>
            <a:r>
              <a:rPr lang="ru-RU" sz="2800" dirty="0"/>
              <a:t>Х</a:t>
            </a:r>
            <a:r>
              <a:rPr lang="ru-RU" sz="2800" baseline="30000" dirty="0"/>
              <a:t>а</a:t>
            </a:r>
            <a:r>
              <a:rPr lang="ru-RU" sz="2800" dirty="0"/>
              <a:t> Х</a:t>
            </a:r>
            <a:r>
              <a:rPr lang="ru-RU" sz="2800" baseline="30000" dirty="0"/>
              <a:t>а</a:t>
            </a:r>
            <a:r>
              <a:rPr lang="ru-RU" sz="2000" dirty="0"/>
              <a:t>                                           </a:t>
            </a:r>
            <a:r>
              <a:rPr lang="ru-RU" sz="2800" dirty="0"/>
              <a:t>Х</a:t>
            </a:r>
            <a:r>
              <a:rPr lang="ru-RU" sz="2800" baseline="30000" dirty="0"/>
              <a:t>А </a:t>
            </a:r>
            <a:r>
              <a:rPr lang="en-US" sz="2800" dirty="0"/>
              <a:t>Y</a:t>
            </a:r>
            <a:endParaRPr lang="ru-RU" sz="2800" dirty="0"/>
          </a:p>
          <a:p>
            <a:pPr>
              <a:defRPr/>
            </a:pPr>
            <a:r>
              <a:rPr lang="ru-RU" sz="2000" dirty="0"/>
              <a:t>Мейоз </a:t>
            </a:r>
          </a:p>
          <a:p>
            <a:pPr>
              <a:defRPr/>
            </a:pPr>
            <a:endParaRPr lang="ru-RU" sz="2000" u="sng" dirty="0"/>
          </a:p>
          <a:p>
            <a:pPr>
              <a:defRPr/>
            </a:pPr>
            <a:r>
              <a:rPr lang="en-US" sz="2000" dirty="0"/>
              <a:t>G:</a:t>
            </a:r>
            <a:r>
              <a:rPr lang="ru-RU" sz="2000" dirty="0"/>
              <a:t> </a:t>
            </a:r>
          </a:p>
          <a:p>
            <a:pPr>
              <a:defRPr/>
            </a:pPr>
            <a:endParaRPr lang="ru-RU" sz="2000" dirty="0"/>
          </a:p>
          <a:p>
            <a:pPr>
              <a:defRPr/>
            </a:pPr>
            <a:r>
              <a:rPr lang="ru-RU" sz="2000" dirty="0"/>
              <a:t>Случайное </a:t>
            </a:r>
          </a:p>
          <a:p>
            <a:pPr>
              <a:defRPr/>
            </a:pPr>
            <a:r>
              <a:rPr lang="ru-RU" sz="2000" dirty="0"/>
              <a:t>Оплодотворение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F1</a:t>
            </a:r>
            <a:r>
              <a:rPr lang="ru-RU" sz="2000" dirty="0"/>
              <a:t>                                   </a:t>
            </a:r>
            <a:r>
              <a:rPr lang="ru-RU" sz="2000" u="sng" dirty="0"/>
              <a:t>нарушенное потоотделение</a:t>
            </a:r>
            <a:r>
              <a:rPr lang="ru-RU" sz="2000" dirty="0"/>
              <a:t>               % ? </a:t>
            </a:r>
          </a:p>
          <a:p>
            <a:pPr>
              <a:defRPr/>
            </a:pPr>
            <a:endParaRPr lang="ru-RU" sz="2000" dirty="0"/>
          </a:p>
          <a:p>
            <a:pPr>
              <a:defRPr/>
            </a:pPr>
            <a:r>
              <a:rPr lang="ru-RU" sz="2000" dirty="0"/>
              <a:t>                                                     </a:t>
            </a:r>
            <a:r>
              <a:rPr lang="en-US" sz="3200" dirty="0"/>
              <a:t>½ </a:t>
            </a:r>
            <a:r>
              <a:rPr lang="ru-RU" sz="3200" dirty="0"/>
              <a:t> </a:t>
            </a:r>
            <a:r>
              <a:rPr lang="en-US" sz="3200" dirty="0" err="1"/>
              <a:t>X</a:t>
            </a:r>
            <a:r>
              <a:rPr lang="en-US" sz="3200" baseline="30000" dirty="0" err="1"/>
              <a:t>a</a:t>
            </a:r>
            <a:r>
              <a:rPr lang="en-US" sz="3200" baseline="30000" dirty="0"/>
              <a:t> </a:t>
            </a:r>
            <a:r>
              <a:rPr lang="en-US" sz="3200" dirty="0"/>
              <a:t>Y</a:t>
            </a:r>
            <a:endParaRPr lang="ru-RU" sz="3200" dirty="0"/>
          </a:p>
          <a:p>
            <a:pPr>
              <a:defRPr/>
            </a:pPr>
            <a:r>
              <a:rPr lang="ru-RU" sz="2000" dirty="0"/>
              <a:t>                                    </a:t>
            </a:r>
            <a:r>
              <a:rPr lang="ru-RU" sz="2000" u="sng" dirty="0"/>
              <a:t>нормальное потоотделение</a:t>
            </a:r>
          </a:p>
          <a:p>
            <a:pPr>
              <a:spcBef>
                <a:spcPct val="50000"/>
              </a:spcBef>
              <a:defRPr/>
            </a:pPr>
            <a:r>
              <a:rPr lang="ru-RU" sz="2000" dirty="0"/>
              <a:t>                                                </a:t>
            </a:r>
            <a:r>
              <a:rPr lang="ru-RU" sz="3200" dirty="0"/>
              <a:t>1/2 Х</a:t>
            </a:r>
            <a:r>
              <a:rPr lang="ru-RU" sz="3200" baseline="30000" dirty="0"/>
              <a:t>А </a:t>
            </a:r>
            <a:r>
              <a:rPr lang="ru-RU" sz="3200" dirty="0"/>
              <a:t>Х</a:t>
            </a:r>
            <a:r>
              <a:rPr lang="ru-RU" sz="3200" baseline="30000" dirty="0"/>
              <a:t>а</a:t>
            </a:r>
            <a:endParaRPr lang="ru-RU" sz="3200" dirty="0"/>
          </a:p>
        </p:txBody>
      </p:sp>
      <p:sp>
        <p:nvSpPr>
          <p:cNvPr id="16388" name="Line 7"/>
          <p:cNvSpPr>
            <a:spLocks noChangeShapeType="1"/>
          </p:cNvSpPr>
          <p:nvPr/>
        </p:nvSpPr>
        <p:spPr bwMode="auto">
          <a:xfrm>
            <a:off x="4572000" y="1916113"/>
            <a:ext cx="0" cy="2160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6389" name="AutoShape 9"/>
          <p:cNvSpPr>
            <a:spLocks noChangeArrowheads="1"/>
          </p:cNvSpPr>
          <p:nvPr/>
        </p:nvSpPr>
        <p:spPr bwMode="auto">
          <a:xfrm>
            <a:off x="1763713" y="2997200"/>
            <a:ext cx="457200" cy="433388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  <a:r>
              <a:rPr lang="ru-RU" baseline="30000"/>
              <a:t>а</a:t>
            </a:r>
            <a:endParaRPr lang="ru-RU"/>
          </a:p>
        </p:txBody>
      </p:sp>
      <p:sp>
        <p:nvSpPr>
          <p:cNvPr id="16391" name="AutoShape 11"/>
          <p:cNvSpPr>
            <a:spLocks noChangeArrowheads="1"/>
          </p:cNvSpPr>
          <p:nvPr/>
        </p:nvSpPr>
        <p:spPr bwMode="auto">
          <a:xfrm>
            <a:off x="5651500" y="29972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  <a:r>
              <a:rPr lang="ru-RU" baseline="30000"/>
              <a:t>А</a:t>
            </a:r>
            <a:endParaRPr lang="ru-RU"/>
          </a:p>
        </p:txBody>
      </p:sp>
      <p:sp>
        <p:nvSpPr>
          <p:cNvPr id="16392" name="AutoShape 12"/>
          <p:cNvSpPr>
            <a:spLocks noChangeArrowheads="1"/>
          </p:cNvSpPr>
          <p:nvPr/>
        </p:nvSpPr>
        <p:spPr bwMode="auto">
          <a:xfrm>
            <a:off x="7019925" y="2924175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Y</a:t>
            </a:r>
            <a:endParaRPr lang="ru-RU"/>
          </a:p>
        </p:txBody>
      </p:sp>
      <p:sp>
        <p:nvSpPr>
          <p:cNvPr id="16393" name="AutoShape 20"/>
          <p:cNvSpPr>
            <a:spLocks noChangeArrowheads="1"/>
          </p:cNvSpPr>
          <p:nvPr/>
        </p:nvSpPr>
        <p:spPr bwMode="auto">
          <a:xfrm rot="10800000">
            <a:off x="1331913" y="5589588"/>
            <a:ext cx="457200" cy="433387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1357290" y="4572008"/>
            <a:ext cx="35719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323850" y="333375"/>
            <a:ext cx="842486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2800" dirty="0">
                <a:solidFill>
                  <a:schemeClr val="tx2"/>
                </a:solidFill>
                <a:latin typeface="Calibri" pitchFamily="34" charset="0"/>
              </a:rPr>
              <a:t>Гены, локализованные в  </a:t>
            </a:r>
            <a:endParaRPr lang="en-US" sz="2800" dirty="0">
              <a:solidFill>
                <a:schemeClr val="tx2"/>
              </a:solidFill>
              <a:latin typeface="Calibri" pitchFamily="34" charset="0"/>
            </a:endParaRPr>
          </a:p>
          <a:p>
            <a:pPr algn="ctr">
              <a:defRPr/>
            </a:pPr>
            <a:r>
              <a:rPr lang="en-US" sz="2800" dirty="0">
                <a:solidFill>
                  <a:schemeClr val="tx2"/>
                </a:solidFill>
                <a:latin typeface="Calibri" pitchFamily="34" charset="0"/>
              </a:rPr>
              <a:t>Y</a:t>
            </a:r>
            <a:r>
              <a:rPr lang="ru-RU" sz="2800" dirty="0">
                <a:solidFill>
                  <a:schemeClr val="tx2"/>
                </a:solidFill>
                <a:latin typeface="Calibri" pitchFamily="34" charset="0"/>
              </a:rPr>
              <a:t>- хромосоме</a:t>
            </a:r>
          </a:p>
        </p:txBody>
      </p:sp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395288" y="1700213"/>
            <a:ext cx="8135937" cy="637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/>
              <a:t>P: </a:t>
            </a:r>
            <a:r>
              <a:rPr lang="ru-RU" sz="2400" dirty="0"/>
              <a:t>        </a:t>
            </a:r>
            <a:r>
              <a:rPr lang="ru-RU" sz="2400" u="sng" dirty="0"/>
              <a:t>Гипертрихоз</a:t>
            </a:r>
            <a:r>
              <a:rPr lang="ru-RU" sz="2400" u="sng" baseline="30000" dirty="0"/>
              <a:t>-</a:t>
            </a:r>
            <a:r>
              <a:rPr lang="en-US" sz="2400" u="sng" dirty="0"/>
              <a:t>  </a:t>
            </a:r>
            <a:r>
              <a:rPr lang="ru-RU" sz="2400" u="sng" dirty="0"/>
              <a:t>    </a:t>
            </a:r>
            <a:r>
              <a:rPr lang="en-US" sz="2400" dirty="0"/>
              <a:t>x </a:t>
            </a:r>
            <a:r>
              <a:rPr lang="ru-RU" sz="2400" dirty="0"/>
              <a:t>  </a:t>
            </a:r>
            <a:r>
              <a:rPr lang="ru-RU" sz="2400" u="sng" dirty="0" err="1"/>
              <a:t>Гипертрихоз</a:t>
            </a:r>
            <a:r>
              <a:rPr lang="ru-RU" sz="2400" u="sng" baseline="30000" dirty="0" err="1"/>
              <a:t>+</a:t>
            </a:r>
            <a:r>
              <a:rPr lang="ru-RU" sz="2400" u="sng" dirty="0"/>
              <a:t> </a:t>
            </a:r>
          </a:p>
          <a:p>
            <a:pPr>
              <a:defRPr/>
            </a:pPr>
            <a:r>
              <a:rPr lang="ru-RU" sz="2400" dirty="0"/>
              <a:t>                </a:t>
            </a:r>
            <a:r>
              <a:rPr lang="ru-RU" sz="3200" dirty="0"/>
              <a:t>Х Х</a:t>
            </a:r>
            <a:r>
              <a:rPr lang="ru-RU" sz="2400" dirty="0"/>
              <a:t>                                  </a:t>
            </a:r>
            <a:r>
              <a:rPr lang="ru-RU" sz="3200" dirty="0"/>
              <a:t>Х </a:t>
            </a:r>
            <a:r>
              <a:rPr lang="en-US" sz="3200" dirty="0"/>
              <a:t>Y</a:t>
            </a:r>
            <a:r>
              <a:rPr lang="ru-RU" sz="3200" baseline="30000" dirty="0"/>
              <a:t>в</a:t>
            </a:r>
            <a:endParaRPr lang="ru-RU" sz="3200" dirty="0"/>
          </a:p>
          <a:p>
            <a:pPr>
              <a:defRPr/>
            </a:pPr>
            <a:r>
              <a:rPr lang="ru-RU" sz="2400" dirty="0"/>
              <a:t>Мейоз </a:t>
            </a:r>
          </a:p>
          <a:p>
            <a:pPr>
              <a:defRPr/>
            </a:pPr>
            <a:endParaRPr lang="ru-RU" sz="2400" u="sng" dirty="0"/>
          </a:p>
          <a:p>
            <a:pPr>
              <a:defRPr/>
            </a:pPr>
            <a:r>
              <a:rPr lang="en-US" sz="2400" dirty="0"/>
              <a:t>G:</a:t>
            </a:r>
            <a:r>
              <a:rPr lang="ru-RU" sz="2400" dirty="0"/>
              <a:t> </a:t>
            </a:r>
          </a:p>
          <a:p>
            <a:pPr>
              <a:defRPr/>
            </a:pPr>
            <a:endParaRPr lang="ru-RU" sz="2400" dirty="0"/>
          </a:p>
          <a:p>
            <a:pPr>
              <a:defRPr/>
            </a:pPr>
            <a:r>
              <a:rPr lang="ru-RU" sz="2400" dirty="0"/>
              <a:t>Случайное </a:t>
            </a:r>
          </a:p>
          <a:p>
            <a:pPr>
              <a:defRPr/>
            </a:pPr>
            <a:r>
              <a:rPr lang="ru-RU" sz="2400" dirty="0"/>
              <a:t>Оплодотворение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F1</a:t>
            </a:r>
            <a:r>
              <a:rPr lang="ru-RU" sz="2400" dirty="0"/>
              <a:t>                   : 100%                                  : 100%</a:t>
            </a:r>
          </a:p>
          <a:p>
            <a:pPr>
              <a:defRPr/>
            </a:pPr>
            <a:r>
              <a:rPr lang="ru-RU" sz="2400" dirty="0"/>
              <a:t>             </a:t>
            </a:r>
            <a:r>
              <a:rPr lang="ru-RU" sz="2400" u="sng" dirty="0"/>
              <a:t> Гипертрихоз</a:t>
            </a:r>
            <a:r>
              <a:rPr lang="ru-RU" sz="2400" u="sng" baseline="30000" dirty="0"/>
              <a:t>-</a:t>
            </a:r>
            <a:r>
              <a:rPr lang="ru-RU" sz="2400" u="sng" dirty="0"/>
              <a:t>    </a:t>
            </a:r>
            <a:r>
              <a:rPr lang="ru-RU" sz="2400" dirty="0"/>
              <a:t>                       </a:t>
            </a:r>
            <a:r>
              <a:rPr lang="ru-RU" sz="2400" u="sng" dirty="0" err="1"/>
              <a:t>Гипертрихоз</a:t>
            </a:r>
            <a:r>
              <a:rPr lang="ru-RU" sz="2400" u="sng" baseline="30000" dirty="0" err="1"/>
              <a:t>+</a:t>
            </a:r>
            <a:r>
              <a:rPr lang="ru-RU" sz="2400" dirty="0"/>
              <a:t>                 </a:t>
            </a:r>
          </a:p>
          <a:p>
            <a:pPr>
              <a:defRPr/>
            </a:pPr>
            <a:r>
              <a:rPr lang="ru-RU" sz="2400" dirty="0"/>
              <a:t>                       </a:t>
            </a:r>
            <a:r>
              <a:rPr lang="ru-RU" sz="3200" dirty="0"/>
              <a:t>  ХХ</a:t>
            </a:r>
            <a:r>
              <a:rPr lang="ru-RU" sz="2400" dirty="0"/>
              <a:t>                                  </a:t>
            </a:r>
            <a:r>
              <a:rPr lang="ru-RU" sz="3200" dirty="0"/>
              <a:t>Х </a:t>
            </a:r>
            <a:r>
              <a:rPr lang="en-US" sz="3200" dirty="0"/>
              <a:t>Y</a:t>
            </a:r>
            <a:r>
              <a:rPr lang="ru-RU" sz="3200" baseline="30000" dirty="0"/>
              <a:t>в</a:t>
            </a:r>
            <a:endParaRPr lang="ru-RU" sz="3200" dirty="0"/>
          </a:p>
          <a:p>
            <a:pPr>
              <a:defRPr/>
            </a:pPr>
            <a:endParaRPr lang="ru-RU" sz="3200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defRPr/>
            </a:pPr>
            <a:r>
              <a:rPr lang="ru-RU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                                                              </a:t>
            </a:r>
          </a:p>
          <a:p>
            <a:pPr>
              <a:defRPr/>
            </a:pPr>
            <a:endParaRPr lang="ru-RU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defRPr/>
            </a:pPr>
            <a:r>
              <a:rPr lang="ru-RU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                    </a:t>
            </a:r>
            <a:endParaRPr lang="ru-RU" u="sng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defRPr/>
            </a:pPr>
            <a:r>
              <a:rPr lang="ru-RU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                                </a:t>
            </a:r>
          </a:p>
        </p:txBody>
      </p:sp>
      <p:sp>
        <p:nvSpPr>
          <p:cNvPr id="17412" name="Line 6"/>
          <p:cNvSpPr>
            <a:spLocks noChangeShapeType="1"/>
          </p:cNvSpPr>
          <p:nvPr/>
        </p:nvSpPr>
        <p:spPr bwMode="auto">
          <a:xfrm>
            <a:off x="3995738" y="2133600"/>
            <a:ext cx="0" cy="2879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7413" name="AutoShape 7"/>
          <p:cNvSpPr>
            <a:spLocks noChangeArrowheads="1"/>
          </p:cNvSpPr>
          <p:nvPr/>
        </p:nvSpPr>
        <p:spPr bwMode="auto">
          <a:xfrm>
            <a:off x="1692275" y="3284538"/>
            <a:ext cx="4318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17414" name="AutoShape 8"/>
          <p:cNvSpPr>
            <a:spLocks noChangeArrowheads="1"/>
          </p:cNvSpPr>
          <p:nvPr/>
        </p:nvSpPr>
        <p:spPr bwMode="auto">
          <a:xfrm>
            <a:off x="4284663" y="3141663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17415" name="AutoShape 9"/>
          <p:cNvSpPr>
            <a:spLocks noChangeArrowheads="1"/>
          </p:cNvSpPr>
          <p:nvPr/>
        </p:nvSpPr>
        <p:spPr bwMode="auto">
          <a:xfrm>
            <a:off x="5435600" y="3141663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Y</a:t>
            </a:r>
            <a:r>
              <a:rPr lang="en-US" baseline="30000"/>
              <a:t>b</a:t>
            </a:r>
            <a:endParaRPr lang="ru-RU"/>
          </a:p>
        </p:txBody>
      </p:sp>
      <p:sp>
        <p:nvSpPr>
          <p:cNvPr id="17416" name="AutoShape 10"/>
          <p:cNvSpPr>
            <a:spLocks noChangeArrowheads="1"/>
          </p:cNvSpPr>
          <p:nvPr/>
        </p:nvSpPr>
        <p:spPr bwMode="auto">
          <a:xfrm>
            <a:off x="1116013" y="5084763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7419" name="Line 14"/>
          <p:cNvSpPr>
            <a:spLocks noChangeShapeType="1"/>
          </p:cNvSpPr>
          <p:nvPr/>
        </p:nvSpPr>
        <p:spPr bwMode="auto">
          <a:xfrm>
            <a:off x="1908175" y="4365625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4643438" y="5143512"/>
            <a:ext cx="35719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2500298" y="2143116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4214810" y="2214554"/>
            <a:ext cx="42862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Алгоритм решения генетических задач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ru-RU" sz="1600" dirty="0"/>
              <a:t>Краткая запись условий задачи. Введение буквенных обозначений генов, обычно </a:t>
            </a:r>
            <a:r>
              <a:rPr lang="ru-RU" sz="1600" b="1" dirty="0"/>
              <a:t>А </a:t>
            </a:r>
            <a:r>
              <a:rPr lang="ru-RU" sz="1600" dirty="0"/>
              <a:t>и </a:t>
            </a:r>
            <a:r>
              <a:rPr lang="ru-RU" sz="1600" b="1" dirty="0"/>
              <a:t>В </a:t>
            </a:r>
            <a:r>
              <a:rPr lang="ru-RU" sz="1600" dirty="0"/>
              <a:t>(</a:t>
            </a:r>
            <a:r>
              <a:rPr lang="ru-RU" sz="1600" dirty="0" err="1"/>
              <a:t>в</a:t>
            </a:r>
            <a:r>
              <a:rPr lang="ru-RU" sz="1600" dirty="0"/>
              <a:t> задачах они частично уже даны). Определение типа наследования (</a:t>
            </a:r>
            <a:r>
              <a:rPr lang="ru-RU" sz="1600" dirty="0" err="1"/>
              <a:t>доминантность</a:t>
            </a:r>
            <a:r>
              <a:rPr lang="ru-RU" sz="1600" dirty="0"/>
              <a:t>, рецессивность), если это не указано.</a:t>
            </a:r>
          </a:p>
          <a:p>
            <a:r>
              <a:rPr lang="ru-RU" sz="1600" dirty="0"/>
              <a:t> Запись фенотипов и схемы скрещивания (словами для наглядности).</a:t>
            </a:r>
          </a:p>
          <a:p>
            <a:r>
              <a:rPr lang="ru-RU" sz="1600" dirty="0"/>
              <a:t>Определение генотипов в соответствии с условиями. Запись генотипов символами генов под фенотипами.</a:t>
            </a:r>
          </a:p>
          <a:p>
            <a:r>
              <a:rPr lang="ru-RU" sz="1600" dirty="0"/>
              <a:t> Определение гамет. Выяснение их числа и находящихся в них генов на основе установленных генотипов.</a:t>
            </a:r>
          </a:p>
          <a:p>
            <a:r>
              <a:rPr lang="ru-RU" sz="1600" dirty="0"/>
              <a:t> Составление решетки </a:t>
            </a:r>
            <a:r>
              <a:rPr lang="ru-RU" sz="1600" dirty="0" err="1"/>
              <a:t>Пеннета</a:t>
            </a:r>
            <a:r>
              <a:rPr lang="ru-RU" sz="1600" dirty="0"/>
              <a:t>.</a:t>
            </a:r>
          </a:p>
          <a:p>
            <a:r>
              <a:rPr lang="ru-RU" sz="1600" dirty="0"/>
              <a:t> Анализ решетки согласно поставленным вопросам.</a:t>
            </a:r>
          </a:p>
          <a:p>
            <a:r>
              <a:rPr lang="ru-RU" sz="1600" dirty="0"/>
              <a:t> Краткая запись ответа.</a:t>
            </a:r>
          </a:p>
          <a:p>
            <a:endParaRPr lang="ru-RU" sz="16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310C210D-B5FD-42B0-B3A4-9E88AC3966F2}"/>
                  </a:ext>
                </a:extLst>
              </p14:cNvPr>
              <p14:cNvContentPartPr/>
              <p14:nvPr/>
            </p14:nvContentPartPr>
            <p14:xfrm>
              <a:off x="897596" y="5075052"/>
              <a:ext cx="928080" cy="860760"/>
            </p14:xfrm>
          </p:contentPart>
        </mc:Choice>
        <mc:Fallback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310C210D-B5FD-42B0-B3A4-9E88AC3966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9596" y="5057412"/>
                <a:ext cx="963720" cy="896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u="sng" dirty="0"/>
              <a:t>Правила при решении генетических задач.</a:t>
            </a:r>
            <a:br>
              <a:rPr lang="ru-RU" sz="2800" dirty="0"/>
            </a:b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b="1" u="sng" dirty="0"/>
              <a:t>Правило первое</a:t>
            </a:r>
            <a:r>
              <a:rPr lang="ru-RU" b="1" dirty="0"/>
              <a:t>.</a:t>
            </a:r>
          </a:p>
          <a:p>
            <a:pPr>
              <a:buNone/>
            </a:pPr>
            <a:r>
              <a:rPr lang="ru-RU" dirty="0"/>
              <a:t>Если при скрещивании двух </a:t>
            </a:r>
            <a:r>
              <a:rPr lang="ru-RU" dirty="0" err="1"/>
              <a:t>фенотипически</a:t>
            </a:r>
            <a:r>
              <a:rPr lang="ru-RU" dirty="0"/>
              <a:t> одинаковых особей в их потомстве наблюдается расщепление признаков, то эти особи </a:t>
            </a:r>
            <a:r>
              <a:rPr lang="ru-RU" dirty="0" err="1"/>
              <a:t>гетерозиготны</a:t>
            </a:r>
            <a:r>
              <a:rPr lang="ru-RU" dirty="0"/>
              <a:t>.</a:t>
            </a:r>
          </a:p>
          <a:p>
            <a:r>
              <a:rPr lang="ru-RU" b="1" dirty="0"/>
              <a:t> </a:t>
            </a:r>
            <a:r>
              <a:rPr lang="ru-RU" b="1" u="sng" dirty="0"/>
              <a:t>Правило второе</a:t>
            </a:r>
            <a:r>
              <a:rPr lang="ru-RU" b="1" dirty="0"/>
              <a:t>.</a:t>
            </a:r>
          </a:p>
          <a:p>
            <a:pPr>
              <a:buNone/>
            </a:pPr>
            <a:r>
              <a:rPr lang="ru-RU" dirty="0"/>
              <a:t>Если в результате скрещивания особей, отличающихся </a:t>
            </a:r>
            <a:r>
              <a:rPr lang="ru-RU" dirty="0" err="1"/>
              <a:t>фенотипически</a:t>
            </a:r>
            <a:r>
              <a:rPr lang="ru-RU" dirty="0"/>
              <a:t> по одной паре признаков, получается потомство, у которого наблюдается расщепление по этой же паре признаков, то одна из родительских особей </a:t>
            </a:r>
            <a:r>
              <a:rPr lang="ru-RU" dirty="0" err="1"/>
              <a:t>гетерозиготна</a:t>
            </a:r>
            <a:r>
              <a:rPr lang="ru-RU" dirty="0"/>
              <a:t>, а другая – </a:t>
            </a:r>
            <a:r>
              <a:rPr lang="ru-RU" dirty="0" err="1"/>
              <a:t>гомозиготна</a:t>
            </a:r>
            <a:r>
              <a:rPr lang="ru-RU" dirty="0"/>
              <a:t> по рецессивному признаку.</a:t>
            </a:r>
          </a:p>
          <a:p>
            <a:r>
              <a:rPr lang="ru-RU" b="1" dirty="0"/>
              <a:t> </a:t>
            </a:r>
            <a:r>
              <a:rPr lang="ru-RU" b="1" u="sng" dirty="0"/>
              <a:t>Правило третье.</a:t>
            </a:r>
            <a:endParaRPr lang="ru-RU" b="1" dirty="0"/>
          </a:p>
          <a:p>
            <a:pPr>
              <a:buNone/>
            </a:pPr>
            <a:r>
              <a:rPr lang="ru-RU" dirty="0"/>
              <a:t>Если при скрещивании </a:t>
            </a:r>
            <a:r>
              <a:rPr lang="ru-RU" dirty="0" err="1"/>
              <a:t>фенотипически</a:t>
            </a:r>
            <a:r>
              <a:rPr lang="ru-RU" dirty="0"/>
              <a:t> одинаковых особей (по одной паре признаков) в первом поколении гибридов происходит расщепление признаков на три фенотипические группы в отношениях 1:2:1 , то это свидетельствует о неполном доминировании и о том, что родительские особи </a:t>
            </a:r>
            <a:r>
              <a:rPr lang="ru-RU" dirty="0" err="1"/>
              <a:t>гетерозиготны</a:t>
            </a:r>
            <a:r>
              <a:rPr lang="ru-RU" dirty="0"/>
              <a:t>.</a:t>
            </a:r>
          </a:p>
          <a:p>
            <a:r>
              <a:rPr lang="ru-RU" b="1" dirty="0"/>
              <a:t> </a:t>
            </a:r>
            <a:r>
              <a:rPr lang="ru-RU" b="1" u="sng" dirty="0"/>
              <a:t>Правило четвертое.</a:t>
            </a:r>
            <a:endParaRPr lang="ru-RU" b="1" dirty="0"/>
          </a:p>
          <a:p>
            <a:pPr>
              <a:buNone/>
            </a:pPr>
            <a:r>
              <a:rPr lang="ru-RU" dirty="0"/>
              <a:t>Если при скрещивании двух </a:t>
            </a:r>
            <a:r>
              <a:rPr lang="ru-RU" dirty="0" err="1"/>
              <a:t>фенотипически</a:t>
            </a:r>
            <a:r>
              <a:rPr lang="ru-RU" dirty="0"/>
              <a:t> одинаковых особей в потомстве происходит расщепление признаков в соотношении 9:3:3:1, то исходные особи были </a:t>
            </a:r>
            <a:r>
              <a:rPr lang="ru-RU" dirty="0" err="1"/>
              <a:t>дигетерозиготны</a:t>
            </a:r>
            <a:r>
              <a:rPr lang="ru-RU" dirty="0"/>
              <a:t>.</a:t>
            </a:r>
          </a:p>
          <a:p>
            <a:r>
              <a:rPr lang="ru-RU" dirty="0"/>
              <a:t> </a:t>
            </a:r>
            <a:r>
              <a:rPr lang="ru-RU" b="1" u="sng" dirty="0"/>
              <a:t>Правило пятое.</a:t>
            </a:r>
            <a:endParaRPr lang="ru-RU" b="1" dirty="0"/>
          </a:p>
          <a:p>
            <a:pPr>
              <a:buNone/>
            </a:pPr>
            <a:r>
              <a:rPr lang="ru-RU" dirty="0"/>
              <a:t>Если при скрещивании двух </a:t>
            </a:r>
            <a:r>
              <a:rPr lang="ru-RU" dirty="0" err="1"/>
              <a:t>фенотипически</a:t>
            </a:r>
            <a:r>
              <a:rPr lang="ru-RU" dirty="0"/>
              <a:t> одинаковых особей в потомстве происходит расщепление признаков в соотношении 9:3:4 , 9:6:1 , 9:7 , 12:3:1, то это свидетельствует о взаимодействии генов, а расщепление в отношениях 12:3:1, 13:3 и 15:1 – об эпистатическом взаимодействии генов.</a:t>
            </a:r>
          </a:p>
          <a:p>
            <a:endParaRPr lang="ru-R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F7073412-E42A-508B-B05D-1B675DB6B23B}"/>
                  </a:ext>
                </a:extLst>
              </p14:cNvPr>
              <p14:cNvContentPartPr/>
              <p14:nvPr/>
            </p14:nvContentPartPr>
            <p14:xfrm>
              <a:off x="326996" y="5898732"/>
              <a:ext cx="602280" cy="657720"/>
            </p14:xfrm>
          </p:contentPart>
        </mc:Choice>
        <mc:Fallback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F7073412-E42A-508B-B05D-1B675DB6B2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9356" y="5880732"/>
                <a:ext cx="637920" cy="693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/>
              <a:t>Оформление задач по генетике.</a:t>
            </a:r>
            <a:br>
              <a:rPr lang="ru-RU" sz="2800" dirty="0"/>
            </a:b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895864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dirty="0"/>
              <a:t>При оформлении задач необходимо уметь пользоваться символами, принятыми в генетике, и приведенными ниже:</a:t>
            </a:r>
          </a:p>
          <a:p>
            <a:r>
              <a:rPr lang="ru-RU" dirty="0"/>
              <a:t>♀ - женский организм     </a:t>
            </a:r>
          </a:p>
          <a:p>
            <a:r>
              <a:rPr lang="ru-RU" dirty="0"/>
              <a:t>♂ - мужской организм</a:t>
            </a:r>
          </a:p>
          <a:p>
            <a:r>
              <a:rPr lang="ru-RU" b="1" dirty="0"/>
              <a:t>Х</a:t>
            </a:r>
            <a:r>
              <a:rPr lang="ru-RU" dirty="0"/>
              <a:t> – знак скрещивания</a:t>
            </a:r>
          </a:p>
          <a:p>
            <a:r>
              <a:rPr lang="ru-RU" b="1" dirty="0"/>
              <a:t>Р</a:t>
            </a:r>
            <a:r>
              <a:rPr lang="ru-RU" dirty="0"/>
              <a:t> – родительские формы</a:t>
            </a:r>
          </a:p>
          <a:p>
            <a:r>
              <a:rPr lang="ru-RU" b="1" dirty="0"/>
              <a:t>F1, 2</a:t>
            </a:r>
            <a:r>
              <a:rPr lang="ru-RU" dirty="0"/>
              <a:t> –дочерние организмы первого и второго поколений</a:t>
            </a:r>
          </a:p>
          <a:p>
            <a:r>
              <a:rPr lang="ru-RU" b="1" dirty="0"/>
              <a:t>А, В</a:t>
            </a:r>
            <a:r>
              <a:rPr lang="ru-RU" dirty="0"/>
              <a:t> – гены, кодирующие доминантные признаки</a:t>
            </a:r>
          </a:p>
          <a:p>
            <a:r>
              <a:rPr lang="ru-RU" b="1" dirty="0"/>
              <a:t>а, </a:t>
            </a:r>
            <a:r>
              <a:rPr lang="ru-RU" b="1" dirty="0" err="1"/>
              <a:t>b</a:t>
            </a:r>
            <a:r>
              <a:rPr lang="ru-RU" dirty="0"/>
              <a:t> – гены, кодирующие рецессивные признаки</a:t>
            </a:r>
          </a:p>
          <a:p>
            <a:r>
              <a:rPr lang="ru-RU" b="1" dirty="0"/>
              <a:t>АА, ВВ</a:t>
            </a:r>
            <a:r>
              <a:rPr lang="ru-RU" dirty="0"/>
              <a:t> – генотипы особей, </a:t>
            </a:r>
            <a:r>
              <a:rPr lang="ru-RU" dirty="0" err="1"/>
              <a:t>моногомозиготных</a:t>
            </a:r>
            <a:r>
              <a:rPr lang="ru-RU" dirty="0"/>
              <a:t> по доминантному признаку</a:t>
            </a:r>
          </a:p>
          <a:p>
            <a:r>
              <a:rPr lang="ru-RU" b="1" dirty="0" err="1"/>
              <a:t>аa</a:t>
            </a:r>
            <a:r>
              <a:rPr lang="ru-RU" b="1" dirty="0"/>
              <a:t>, </a:t>
            </a:r>
            <a:r>
              <a:rPr lang="ru-RU" b="1" dirty="0" err="1"/>
              <a:t>bb</a:t>
            </a:r>
            <a:r>
              <a:rPr lang="ru-RU" dirty="0"/>
              <a:t> – генотипы особей, </a:t>
            </a:r>
            <a:r>
              <a:rPr lang="ru-RU" dirty="0" err="1"/>
              <a:t>моногомозиготных</a:t>
            </a:r>
            <a:r>
              <a:rPr lang="ru-RU" dirty="0"/>
              <a:t> по рецессивному признаку</a:t>
            </a:r>
          </a:p>
          <a:p>
            <a:r>
              <a:rPr lang="ru-RU" b="1" dirty="0" err="1"/>
              <a:t>Aa</a:t>
            </a:r>
            <a:r>
              <a:rPr lang="ru-RU" b="1" dirty="0"/>
              <a:t>, </a:t>
            </a:r>
            <a:r>
              <a:rPr lang="ru-RU" b="1" dirty="0" err="1"/>
              <a:t>Bb</a:t>
            </a:r>
            <a:r>
              <a:rPr lang="ru-RU" dirty="0"/>
              <a:t> – генотипы гетерозиготных особей</a:t>
            </a:r>
          </a:p>
          <a:p>
            <a:r>
              <a:rPr lang="ru-RU" b="1" dirty="0" err="1"/>
              <a:t>AaBb</a:t>
            </a:r>
            <a:r>
              <a:rPr lang="ru-RU" dirty="0"/>
              <a:t> – генотипы </a:t>
            </a:r>
            <a:r>
              <a:rPr lang="ru-RU" dirty="0" err="1"/>
              <a:t>дигетерозигот</a:t>
            </a:r>
            <a:endParaRPr lang="ru-RU" dirty="0"/>
          </a:p>
          <a:p>
            <a:r>
              <a:rPr lang="en-US" b="1" dirty="0"/>
              <a:t>A, a, B, b</a:t>
            </a:r>
            <a:r>
              <a:rPr lang="en-US" dirty="0"/>
              <a:t> – </a:t>
            </a:r>
            <a:r>
              <a:rPr lang="ru-RU" dirty="0"/>
              <a:t>гаметы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/>
              <a:t>Если речь идет о людях:          женщина;         мужчина</a:t>
            </a:r>
          </a:p>
          <a:p>
            <a:r>
              <a:rPr lang="ru-RU" dirty="0"/>
              <a:t>                     - женщина и мужчина, состоящие в браке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3428992" y="5429264"/>
            <a:ext cx="357190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       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000628" y="5429264"/>
            <a:ext cx="28575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  </a:t>
            </a:r>
          </a:p>
        </p:txBody>
      </p:sp>
      <p:sp>
        <p:nvSpPr>
          <p:cNvPr id="6" name="Овал 5"/>
          <p:cNvSpPr/>
          <p:nvPr/>
        </p:nvSpPr>
        <p:spPr>
          <a:xfrm>
            <a:off x="714348" y="5715016"/>
            <a:ext cx="285752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571604" y="5715016"/>
            <a:ext cx="28575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>
            <a:stCxn id="6" idx="6"/>
            <a:endCxn id="7" idx="1"/>
          </p:cNvCxnSpPr>
          <p:nvPr/>
        </p:nvCxnSpPr>
        <p:spPr>
          <a:xfrm>
            <a:off x="1000100" y="5857892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Рукописный ввод 7">
                <a:extLst>
                  <a:ext uri="{FF2B5EF4-FFF2-40B4-BE49-F238E27FC236}">
                    <a16:creationId xmlns:a16="http://schemas.microsoft.com/office/drawing/2014/main" id="{50E58B9F-5A06-D5F8-5E04-D82AEE3A8E57}"/>
                  </a:ext>
                </a:extLst>
              </p14:cNvPr>
              <p14:cNvContentPartPr/>
              <p14:nvPr/>
            </p14:nvContentPartPr>
            <p14:xfrm>
              <a:off x="7105076" y="5511012"/>
              <a:ext cx="968040" cy="668520"/>
            </p14:xfrm>
          </p:contentPart>
        </mc:Choice>
        <mc:Fallback>
          <p:pic>
            <p:nvPicPr>
              <p:cNvPr id="8" name="Рукописный ввод 7">
                <a:extLst>
                  <a:ext uri="{FF2B5EF4-FFF2-40B4-BE49-F238E27FC236}">
                    <a16:creationId xmlns:a16="http://schemas.microsoft.com/office/drawing/2014/main" id="{50E58B9F-5A06-D5F8-5E04-D82AEE3A8E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87436" y="5493012"/>
                <a:ext cx="1003680" cy="704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/>
              <a:t>Запись условия и решения задач</a:t>
            </a:r>
            <a:br>
              <a:rPr lang="ru-RU" sz="2800" dirty="0"/>
            </a:b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u="sng" dirty="0"/>
              <a:t>Дано:</a:t>
            </a:r>
            <a:endParaRPr lang="ru-RU" dirty="0"/>
          </a:p>
          <a:p>
            <a:r>
              <a:rPr lang="ru-RU" dirty="0"/>
              <a:t>А – ген </a:t>
            </a:r>
            <a:r>
              <a:rPr lang="ru-RU" dirty="0" err="1"/>
              <a:t>кареглазости</a:t>
            </a:r>
            <a:endParaRPr lang="ru-RU" dirty="0"/>
          </a:p>
          <a:p>
            <a:r>
              <a:rPr lang="ru-RU" dirty="0"/>
              <a:t>а- ген </a:t>
            </a:r>
            <a:r>
              <a:rPr lang="ru-RU" dirty="0" err="1"/>
              <a:t>голубоглазости</a:t>
            </a:r>
            <a:endParaRPr lang="ru-RU" dirty="0"/>
          </a:p>
          <a:p>
            <a:r>
              <a:rPr lang="ru-RU" dirty="0"/>
              <a:t>♀ - </a:t>
            </a:r>
            <a:r>
              <a:rPr lang="ru-RU" dirty="0" err="1"/>
              <a:t>Аа</a:t>
            </a:r>
            <a:endParaRPr lang="ru-RU" dirty="0"/>
          </a:p>
          <a:p>
            <a:r>
              <a:rPr lang="ru-RU" dirty="0"/>
              <a:t>♂- </a:t>
            </a:r>
            <a:r>
              <a:rPr lang="ru-RU" dirty="0" err="1"/>
              <a:t>аа</a:t>
            </a:r>
            <a:endParaRPr lang="ru-RU" dirty="0"/>
          </a:p>
          <a:p>
            <a:r>
              <a:rPr lang="ru-RU" dirty="0"/>
              <a:t>_____________________</a:t>
            </a:r>
          </a:p>
          <a:p>
            <a:r>
              <a:rPr lang="ru-RU" dirty="0"/>
              <a:t>Генотип F1-?</a:t>
            </a:r>
          </a:p>
          <a:p>
            <a:r>
              <a:rPr lang="ru-RU" u="sng" dirty="0"/>
              <a:t>Решение:</a:t>
            </a:r>
            <a:endParaRPr lang="ru-RU" dirty="0"/>
          </a:p>
          <a:p>
            <a:r>
              <a:rPr lang="ru-RU" dirty="0"/>
              <a:t>Р ♀ </a:t>
            </a:r>
            <a:r>
              <a:rPr lang="ru-RU" dirty="0" err="1"/>
              <a:t>Аа</a:t>
            </a:r>
            <a:r>
              <a:rPr lang="ru-RU" dirty="0"/>
              <a:t>        Х        ♂</a:t>
            </a:r>
            <a:r>
              <a:rPr lang="ru-RU" dirty="0" err="1"/>
              <a:t>аа</a:t>
            </a:r>
            <a:endParaRPr lang="ru-RU" dirty="0"/>
          </a:p>
          <a:p>
            <a:r>
              <a:rPr lang="ru-RU" dirty="0"/>
              <a:t>     карий                </a:t>
            </a:r>
            <a:r>
              <a:rPr lang="ru-RU" dirty="0" err="1"/>
              <a:t>голубой</a:t>
            </a:r>
            <a:endParaRPr lang="ru-RU" dirty="0"/>
          </a:p>
          <a:p>
            <a:r>
              <a:rPr lang="ru-RU" dirty="0"/>
              <a:t>Гаметы А, а         </a:t>
            </a:r>
            <a:r>
              <a:rPr lang="ru-RU" dirty="0" err="1"/>
              <a:t>а</a:t>
            </a:r>
            <a:r>
              <a:rPr lang="ru-RU" dirty="0"/>
              <a:t>, </a:t>
            </a:r>
            <a:r>
              <a:rPr lang="ru-RU" dirty="0" err="1"/>
              <a:t>а</a:t>
            </a:r>
            <a:endParaRPr lang="ru-RU" dirty="0"/>
          </a:p>
          <a:p>
            <a:r>
              <a:rPr lang="ru-RU" dirty="0"/>
              <a:t>F1 </a:t>
            </a:r>
            <a:r>
              <a:rPr lang="ru-RU" dirty="0" err="1"/>
              <a:t>Аа</a:t>
            </a:r>
            <a:r>
              <a:rPr lang="ru-RU" dirty="0"/>
              <a:t>(карий)  </a:t>
            </a:r>
            <a:r>
              <a:rPr lang="ru-RU" dirty="0" err="1"/>
              <a:t>аа</a:t>
            </a:r>
            <a:r>
              <a:rPr lang="ru-RU" dirty="0"/>
              <a:t>(</a:t>
            </a:r>
            <a:r>
              <a:rPr lang="ru-RU" dirty="0" err="1"/>
              <a:t>голубой</a:t>
            </a:r>
            <a:r>
              <a:rPr lang="ru-RU" dirty="0"/>
              <a:t>)</a:t>
            </a:r>
          </a:p>
          <a:p>
            <a:r>
              <a:rPr lang="ru-RU" dirty="0"/>
              <a:t>     </a:t>
            </a:r>
            <a:r>
              <a:rPr lang="ru-RU" dirty="0" err="1"/>
              <a:t>Аа</a:t>
            </a:r>
            <a:r>
              <a:rPr lang="ru-RU" dirty="0"/>
              <a:t>(карий)  </a:t>
            </a:r>
            <a:r>
              <a:rPr lang="ru-RU" dirty="0" err="1"/>
              <a:t>аа</a:t>
            </a:r>
            <a:r>
              <a:rPr lang="ru-RU" dirty="0"/>
              <a:t>(</a:t>
            </a:r>
            <a:r>
              <a:rPr lang="ru-RU" dirty="0" err="1"/>
              <a:t>голубой</a:t>
            </a:r>
            <a:r>
              <a:rPr lang="ru-RU" dirty="0"/>
              <a:t>)</a:t>
            </a:r>
          </a:p>
          <a:p>
            <a:r>
              <a:rPr lang="ru-RU" dirty="0"/>
              <a:t>Расщепление в соотношении 1:1;</a:t>
            </a:r>
          </a:p>
          <a:p>
            <a:r>
              <a:rPr lang="ru-RU" u="sng" dirty="0"/>
              <a:t>Ответ:</a:t>
            </a:r>
            <a:r>
              <a:rPr lang="ru-RU" dirty="0"/>
              <a:t> 50% - глаза </a:t>
            </a:r>
            <a:r>
              <a:rPr lang="ru-RU" dirty="0" err="1"/>
              <a:t>голубые</a:t>
            </a:r>
            <a:r>
              <a:rPr lang="ru-RU" dirty="0"/>
              <a:t>; 50% - глаза карие. </a:t>
            </a:r>
          </a:p>
          <a:p>
            <a:endParaRPr lang="ru-R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DA770520-5925-7E57-86C6-74124134D5D5}"/>
                  </a:ext>
                </a:extLst>
              </p14:cNvPr>
              <p14:cNvContentPartPr/>
              <p14:nvPr/>
            </p14:nvContentPartPr>
            <p14:xfrm>
              <a:off x="7449236" y="5729532"/>
              <a:ext cx="830160" cy="691200"/>
            </p14:xfrm>
          </p:contentPart>
        </mc:Choice>
        <mc:Fallback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DA770520-5925-7E57-86C6-74124134D5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31236" y="5711532"/>
                <a:ext cx="865800" cy="726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ru-RU" sz="2400" b="1" dirty="0"/>
              <a:t>Решетка </a:t>
            </a:r>
            <a:r>
              <a:rPr lang="ru-RU" sz="2400" b="1" dirty="0" err="1"/>
              <a:t>Пеннета</a:t>
            </a:r>
            <a:endParaRPr lang="ru-RU" sz="2400" b="1" dirty="0"/>
          </a:p>
        </p:txBody>
      </p:sp>
      <p:graphicFrame>
        <p:nvGraphicFramePr>
          <p:cNvPr id="89111" name="Group 23"/>
          <p:cNvGraphicFramePr>
            <a:graphicFrameLocks noGrp="1"/>
          </p:cNvGraphicFramePr>
          <p:nvPr>
            <p:ph type="tbl"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0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¼ Аа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карие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¼ </a:t>
                      </a:r>
                      <a:r>
                        <a:rPr kumimoji="0" lang="ru-RU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Аа</a:t>
                      </a:r>
                      <a:endParaRPr kumimoji="0" lang="ru-RU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карие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8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¼ Аа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карие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¼ </a:t>
                      </a:r>
                      <a:r>
                        <a:rPr kumimoji="0" lang="ru-RU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Аа</a:t>
                      </a:r>
                      <a:endParaRPr kumimoji="0" lang="ru-RU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карие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309" name="Line 25"/>
          <p:cNvSpPr>
            <a:spLocks noChangeShapeType="1"/>
          </p:cNvSpPr>
          <p:nvPr/>
        </p:nvSpPr>
        <p:spPr bwMode="auto">
          <a:xfrm>
            <a:off x="468313" y="1628775"/>
            <a:ext cx="273685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2310" name="Oval 29"/>
          <p:cNvSpPr>
            <a:spLocks noChangeArrowheads="1"/>
          </p:cNvSpPr>
          <p:nvPr/>
        </p:nvSpPr>
        <p:spPr bwMode="auto">
          <a:xfrm>
            <a:off x="2484438" y="1700213"/>
            <a:ext cx="482600" cy="5032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400" b="1"/>
              <a:t>аа</a:t>
            </a:r>
          </a:p>
        </p:txBody>
      </p:sp>
      <p:sp>
        <p:nvSpPr>
          <p:cNvPr id="12311" name="Rectangle 36"/>
          <p:cNvSpPr>
            <a:spLocks noChangeArrowheads="1"/>
          </p:cNvSpPr>
          <p:nvPr/>
        </p:nvSpPr>
        <p:spPr bwMode="auto">
          <a:xfrm>
            <a:off x="611188" y="2349500"/>
            <a:ext cx="504825" cy="4810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400" b="1"/>
              <a:t>АА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Рукописный ввод 1">
                <a:extLst>
                  <a:ext uri="{FF2B5EF4-FFF2-40B4-BE49-F238E27FC236}">
                    <a16:creationId xmlns:a16="http://schemas.microsoft.com/office/drawing/2014/main" id="{E13A2DBE-1005-53CE-5722-5284F9C667D8}"/>
                  </a:ext>
                </a:extLst>
              </p14:cNvPr>
              <p14:cNvContentPartPr/>
              <p14:nvPr/>
            </p14:nvContentPartPr>
            <p14:xfrm>
              <a:off x="547676" y="6051732"/>
              <a:ext cx="583560" cy="640080"/>
            </p14:xfrm>
          </p:contentPart>
        </mc:Choice>
        <mc:Fallback>
          <p:pic>
            <p:nvPicPr>
              <p:cNvPr id="2" name="Рукописный ввод 1">
                <a:extLst>
                  <a:ext uri="{FF2B5EF4-FFF2-40B4-BE49-F238E27FC236}">
                    <a16:creationId xmlns:a16="http://schemas.microsoft.com/office/drawing/2014/main" id="{E13A2DBE-1005-53CE-5722-5284F9C667D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9676" y="6034092"/>
                <a:ext cx="619200" cy="675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/>
              <a:t>Примеры решения задач: </a:t>
            </a:r>
            <a:br>
              <a:rPr lang="ru-RU" sz="2800" dirty="0"/>
            </a:br>
            <a:r>
              <a:rPr lang="ru-RU" sz="2800" dirty="0"/>
              <a:t>1. Моногибридное скрещивание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1600" dirty="0"/>
              <a:t>Родительские особи различаются по одному признаку .</a:t>
            </a:r>
          </a:p>
          <a:p>
            <a:pPr>
              <a:buNone/>
            </a:pPr>
            <a:r>
              <a:rPr lang="ru-RU" sz="1600" dirty="0"/>
              <a:t>Задача.</a:t>
            </a:r>
          </a:p>
          <a:p>
            <a:pPr>
              <a:buNone/>
            </a:pPr>
            <a:r>
              <a:rPr lang="ru-RU" sz="1600" dirty="0"/>
              <a:t>Гладкая окраска арбузов наследуется как рецессивный признак. Какое потомство получится от скрещивания двух гетерозиготных растений с полосатыми плодами?</a:t>
            </a:r>
          </a:p>
          <a:p>
            <a:pPr>
              <a:buNone/>
            </a:pPr>
            <a:r>
              <a:rPr lang="ru-RU" sz="1600" dirty="0"/>
              <a:t>Дано:                                              Решение: </a:t>
            </a:r>
          </a:p>
          <a:p>
            <a:pPr>
              <a:buNone/>
            </a:pPr>
            <a:r>
              <a:rPr lang="ru-RU" sz="1000" dirty="0"/>
              <a:t>                                                                                                   пол                            </a:t>
            </a:r>
            <a:r>
              <a:rPr lang="ru-RU" sz="1000" dirty="0" err="1"/>
              <a:t>пол</a:t>
            </a:r>
            <a:r>
              <a:rPr lang="ru-RU" sz="1000" dirty="0"/>
              <a:t>    </a:t>
            </a:r>
          </a:p>
          <a:p>
            <a:pPr>
              <a:buNone/>
            </a:pPr>
            <a:r>
              <a:rPr lang="ru-RU" sz="1600" dirty="0"/>
              <a:t>а – гладкая окраска                     Р: ♀</a:t>
            </a:r>
            <a:r>
              <a:rPr lang="ru-RU" sz="1600" dirty="0" err="1"/>
              <a:t>Аа</a:t>
            </a:r>
            <a:r>
              <a:rPr lang="ru-RU" sz="1600" dirty="0"/>
              <a:t>      </a:t>
            </a:r>
            <a:r>
              <a:rPr lang="ru-RU" sz="1600" dirty="0" err="1"/>
              <a:t>х</a:t>
            </a:r>
            <a:r>
              <a:rPr lang="ru-RU" sz="1600" dirty="0"/>
              <a:t>       ♂</a:t>
            </a:r>
            <a:r>
              <a:rPr lang="ru-RU" sz="1600" dirty="0" err="1"/>
              <a:t>Аа</a:t>
            </a:r>
            <a:endParaRPr lang="ru-RU" sz="1600" dirty="0"/>
          </a:p>
          <a:p>
            <a:pPr>
              <a:buNone/>
            </a:pPr>
            <a:r>
              <a:rPr lang="ru-RU" sz="1600" dirty="0"/>
              <a:t>А – полосатая окраска                </a:t>
            </a:r>
            <a:r>
              <a:rPr lang="en-US" sz="1600" dirty="0"/>
              <a:t>G   </a:t>
            </a:r>
            <a:r>
              <a:rPr lang="ru-RU" sz="1600" dirty="0"/>
              <a:t>А   </a:t>
            </a:r>
            <a:r>
              <a:rPr lang="ru-RU" sz="1600" dirty="0" err="1"/>
              <a:t>а</a:t>
            </a:r>
            <a:r>
              <a:rPr lang="ru-RU" sz="1600" dirty="0"/>
              <a:t>               А    </a:t>
            </a:r>
            <a:r>
              <a:rPr lang="ru-RU" sz="1600" dirty="0" err="1"/>
              <a:t>а</a:t>
            </a:r>
            <a:endParaRPr lang="ru-RU" sz="1600" dirty="0"/>
          </a:p>
          <a:p>
            <a:pPr>
              <a:buNone/>
            </a:pPr>
            <a:r>
              <a:rPr lang="ru-RU" sz="1600" dirty="0"/>
              <a:t>Р: ♀</a:t>
            </a:r>
            <a:r>
              <a:rPr lang="ru-RU" sz="1600" dirty="0" err="1"/>
              <a:t>Аа</a:t>
            </a:r>
            <a:r>
              <a:rPr lang="ru-RU" sz="1600" dirty="0"/>
              <a:t> </a:t>
            </a:r>
            <a:r>
              <a:rPr lang="ru-RU" sz="1600" dirty="0" err="1"/>
              <a:t>х</a:t>
            </a:r>
            <a:r>
              <a:rPr lang="ru-RU" sz="1600" dirty="0"/>
              <a:t> ♂</a:t>
            </a:r>
            <a:r>
              <a:rPr lang="ru-RU" sz="1600" dirty="0" err="1"/>
              <a:t>Аа</a:t>
            </a:r>
            <a:r>
              <a:rPr lang="ru-RU" sz="1600" dirty="0"/>
              <a:t>                                 </a:t>
            </a:r>
            <a:r>
              <a:rPr lang="en-US" sz="1600" dirty="0"/>
              <a:t>F</a:t>
            </a:r>
            <a:r>
              <a:rPr lang="en-US" sz="900" dirty="0"/>
              <a:t>1 </a:t>
            </a:r>
            <a:r>
              <a:rPr lang="ru-RU" sz="1600" dirty="0"/>
              <a:t>:   АА:      </a:t>
            </a:r>
            <a:r>
              <a:rPr lang="ru-RU" sz="1600" dirty="0" err="1"/>
              <a:t>Аа</a:t>
            </a:r>
            <a:r>
              <a:rPr lang="ru-RU" sz="1600" dirty="0"/>
              <a:t>:    </a:t>
            </a:r>
            <a:r>
              <a:rPr lang="ru-RU" sz="1600" dirty="0" err="1"/>
              <a:t>Аа</a:t>
            </a:r>
            <a:r>
              <a:rPr lang="ru-RU" sz="1600" dirty="0"/>
              <a:t>:   </a:t>
            </a:r>
            <a:r>
              <a:rPr lang="ru-RU" sz="1600" dirty="0" err="1"/>
              <a:t>аа</a:t>
            </a:r>
            <a:r>
              <a:rPr lang="en-US" sz="1600" dirty="0"/>
              <a:t>    </a:t>
            </a:r>
            <a:endParaRPr lang="ru-RU" sz="1600" dirty="0"/>
          </a:p>
          <a:p>
            <a:pPr>
              <a:buNone/>
            </a:pPr>
            <a:r>
              <a:rPr lang="ru-RU" sz="1600" dirty="0"/>
              <a:t>Найти: </a:t>
            </a:r>
            <a:r>
              <a:rPr lang="en-US" sz="1600" dirty="0"/>
              <a:t>F</a:t>
            </a:r>
            <a:r>
              <a:rPr lang="en-US" sz="900" dirty="0"/>
              <a:t>1 </a:t>
            </a:r>
            <a:r>
              <a:rPr lang="ru-RU" sz="900" dirty="0"/>
              <a:t> </a:t>
            </a:r>
            <a:r>
              <a:rPr lang="ru-RU" sz="1600" dirty="0"/>
              <a:t>-?                                           </a:t>
            </a:r>
            <a:r>
              <a:rPr lang="ru-RU" sz="900" dirty="0"/>
              <a:t>пол              </a:t>
            </a:r>
            <a:r>
              <a:rPr lang="ru-RU" sz="900" dirty="0" err="1"/>
              <a:t>пол</a:t>
            </a:r>
            <a:r>
              <a:rPr lang="ru-RU" sz="900" dirty="0"/>
              <a:t>            </a:t>
            </a:r>
            <a:r>
              <a:rPr lang="ru-RU" sz="900" dirty="0" err="1"/>
              <a:t>пол</a:t>
            </a:r>
            <a:r>
              <a:rPr lang="ru-RU" sz="900" dirty="0"/>
              <a:t>       глад</a:t>
            </a:r>
          </a:p>
          <a:p>
            <a:pPr>
              <a:buNone/>
            </a:pPr>
            <a:endParaRPr lang="ru-RU" sz="900" dirty="0"/>
          </a:p>
          <a:p>
            <a:pPr>
              <a:buNone/>
            </a:pPr>
            <a:r>
              <a:rPr lang="ru-RU" sz="1600" dirty="0"/>
              <a:t>Ответ: 75% - с полосатой окраской;</a:t>
            </a:r>
          </a:p>
          <a:p>
            <a:pPr>
              <a:buNone/>
            </a:pPr>
            <a:r>
              <a:rPr lang="ru-RU" sz="1600" dirty="0"/>
              <a:t>             25% - с гладкой окраской.</a:t>
            </a: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 rot="5400000">
            <a:off x="2143902" y="3785396"/>
            <a:ext cx="128588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500034" y="4429132"/>
            <a:ext cx="228601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9EF23193-4487-B42E-ACC0-6F8E8534813B}"/>
                  </a:ext>
                </a:extLst>
              </p14:cNvPr>
              <p14:cNvContentPartPr/>
              <p14:nvPr/>
            </p14:nvContentPartPr>
            <p14:xfrm>
              <a:off x="964556" y="5838252"/>
              <a:ext cx="940680" cy="906120"/>
            </p14:xfrm>
          </p:contentPart>
        </mc:Choice>
        <mc:Fallback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9EF23193-4487-B42E-ACC0-6F8E853481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6556" y="5820612"/>
                <a:ext cx="976320" cy="941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7467600" cy="868346"/>
          </a:xfrm>
        </p:spPr>
        <p:txBody>
          <a:bodyPr>
            <a:normAutofit/>
          </a:bodyPr>
          <a:lstStyle/>
          <a:p>
            <a:pPr algn="ctr"/>
            <a:r>
              <a:rPr lang="ru-RU" sz="2800" dirty="0"/>
              <a:t>3. Промежуточное наследование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sz="1400" dirty="0"/>
              <a:t>В природе часто встречается явление неполного доминирования или промежуточного наследования, когда фенотип гетерозиготного гибрида отличается от фенотипа обеих родительских гомозиготных форм.  </a:t>
            </a:r>
          </a:p>
          <a:p>
            <a:pPr>
              <a:buNone/>
            </a:pPr>
            <a:r>
              <a:rPr lang="ru-RU" sz="1400" dirty="0"/>
              <a:t>Причина неполного доминирования состоит в том, что в ряде случаев у гетерозиготных гибридов доминантный аллель недостаточно активен и не обеспечивает в полной мере подавления рецессивного признака.</a:t>
            </a:r>
          </a:p>
          <a:p>
            <a:pPr>
              <a:buNone/>
            </a:pPr>
            <a:r>
              <a:rPr lang="ru-RU" sz="1400" b="1" dirty="0"/>
              <a:t>Задача.</a:t>
            </a:r>
          </a:p>
          <a:p>
            <a:pPr>
              <a:buNone/>
            </a:pPr>
            <a:r>
              <a:rPr lang="ru-RU" sz="1400" dirty="0"/>
              <a:t>Форма чашечки у земляники может быть нормальная (доминантный признак) и листовидная. У </a:t>
            </a:r>
            <a:r>
              <a:rPr lang="ru-RU" sz="1400" dirty="0" err="1"/>
              <a:t>гетерозигот</a:t>
            </a:r>
            <a:r>
              <a:rPr lang="ru-RU" sz="1400" dirty="0"/>
              <a:t> чашечки имеют промежуточную форму между нормальной и листовидной. Определите возможные генотипы и фенотипы потомства от скрещивания двух растений, имеющих промежуточную форму чашечки.</a:t>
            </a:r>
          </a:p>
          <a:p>
            <a:pPr>
              <a:buNone/>
            </a:pPr>
            <a:r>
              <a:rPr lang="ru-RU" sz="1400" b="1" dirty="0"/>
              <a:t>Дано:                                                          Решение: </a:t>
            </a:r>
            <a:r>
              <a:rPr lang="ru-RU" sz="1400" dirty="0"/>
              <a:t>Р</a:t>
            </a:r>
            <a:r>
              <a:rPr lang="ru-RU" sz="900" dirty="0"/>
              <a:t>1</a:t>
            </a:r>
            <a:r>
              <a:rPr lang="ru-RU" sz="1400" dirty="0"/>
              <a:t>: ♀АА(нор)      </a:t>
            </a:r>
            <a:r>
              <a:rPr lang="ru-RU" sz="1400" dirty="0" err="1"/>
              <a:t>х</a:t>
            </a:r>
            <a:r>
              <a:rPr lang="ru-RU" sz="1400" dirty="0"/>
              <a:t>       ♂</a:t>
            </a:r>
            <a:r>
              <a:rPr lang="ru-RU" sz="1400" dirty="0" err="1"/>
              <a:t>аа</a:t>
            </a:r>
            <a:r>
              <a:rPr lang="ru-RU" sz="1400" dirty="0"/>
              <a:t>(лист)</a:t>
            </a:r>
          </a:p>
          <a:p>
            <a:pPr>
              <a:buNone/>
            </a:pPr>
            <a:r>
              <a:rPr lang="ru-RU" sz="1400" dirty="0"/>
              <a:t>А – нормальная форма                                                 </a:t>
            </a:r>
            <a:r>
              <a:rPr lang="en-US" sz="1400" dirty="0"/>
              <a:t>G   </a:t>
            </a:r>
            <a:r>
              <a:rPr lang="ru-RU" sz="1400" dirty="0"/>
              <a:t>А                               </a:t>
            </a:r>
            <a:r>
              <a:rPr lang="ru-RU" sz="1400" dirty="0" err="1"/>
              <a:t>а</a:t>
            </a:r>
            <a:endParaRPr lang="ru-RU" sz="1400" dirty="0"/>
          </a:p>
          <a:p>
            <a:pPr>
              <a:buNone/>
            </a:pPr>
            <a:r>
              <a:rPr lang="ru-RU" sz="1400" dirty="0"/>
              <a:t>а -  листовидная                                                          </a:t>
            </a:r>
            <a:r>
              <a:rPr lang="en-US" sz="1400" dirty="0"/>
              <a:t>F</a:t>
            </a:r>
            <a:r>
              <a:rPr lang="ru-RU" sz="900" dirty="0"/>
              <a:t>1</a:t>
            </a:r>
            <a:r>
              <a:rPr lang="ru-RU" sz="1400" dirty="0"/>
              <a:t>:  </a:t>
            </a:r>
            <a:r>
              <a:rPr lang="ru-RU" sz="1400" dirty="0" err="1"/>
              <a:t>Аа</a:t>
            </a:r>
            <a:r>
              <a:rPr lang="ru-RU" sz="1400" dirty="0"/>
              <a:t> – промежуточная форма чашечки.              </a:t>
            </a:r>
          </a:p>
          <a:p>
            <a:pPr>
              <a:buNone/>
            </a:pPr>
            <a:r>
              <a:rPr lang="ru-RU" sz="1400" dirty="0" err="1"/>
              <a:t>Аа</a:t>
            </a:r>
            <a:r>
              <a:rPr lang="ru-RU" sz="1400" dirty="0"/>
              <a:t> – промежуточная форма                                     Р</a:t>
            </a:r>
            <a:r>
              <a:rPr lang="ru-RU" sz="900" dirty="0"/>
              <a:t>1</a:t>
            </a:r>
            <a:r>
              <a:rPr lang="ru-RU" sz="1400" dirty="0"/>
              <a:t>: ♀</a:t>
            </a:r>
            <a:r>
              <a:rPr lang="ru-RU" sz="1400" dirty="0" err="1"/>
              <a:t>Аа</a:t>
            </a:r>
            <a:r>
              <a:rPr lang="ru-RU" sz="1400" dirty="0"/>
              <a:t>      </a:t>
            </a:r>
            <a:r>
              <a:rPr lang="ru-RU" sz="1400" dirty="0" err="1"/>
              <a:t>х</a:t>
            </a:r>
            <a:r>
              <a:rPr lang="ru-RU" sz="1400" dirty="0"/>
              <a:t>       ♂</a:t>
            </a:r>
            <a:r>
              <a:rPr lang="ru-RU" sz="1400" dirty="0" err="1"/>
              <a:t>Аа</a:t>
            </a:r>
            <a:endParaRPr lang="ru-RU" sz="1400" dirty="0"/>
          </a:p>
          <a:p>
            <a:pPr>
              <a:buNone/>
            </a:pPr>
            <a:r>
              <a:rPr lang="ru-RU" sz="1400" dirty="0"/>
              <a:t>Р: ♀</a:t>
            </a:r>
            <a:r>
              <a:rPr lang="ru-RU" sz="1400" dirty="0" err="1"/>
              <a:t>Аа</a:t>
            </a:r>
            <a:r>
              <a:rPr lang="ru-RU" sz="1400" dirty="0"/>
              <a:t> </a:t>
            </a:r>
            <a:r>
              <a:rPr lang="ru-RU" sz="1400" dirty="0" err="1"/>
              <a:t>х</a:t>
            </a:r>
            <a:r>
              <a:rPr lang="ru-RU" sz="1400" dirty="0"/>
              <a:t> ♂</a:t>
            </a:r>
            <a:r>
              <a:rPr lang="ru-RU" sz="1400" dirty="0" err="1"/>
              <a:t>Аа</a:t>
            </a:r>
            <a:r>
              <a:rPr lang="ru-RU" sz="1400" dirty="0"/>
              <a:t>                                                                  </a:t>
            </a:r>
            <a:r>
              <a:rPr lang="en-US" sz="1400" dirty="0"/>
              <a:t>G   </a:t>
            </a:r>
            <a:r>
              <a:rPr lang="ru-RU" sz="1400" dirty="0"/>
              <a:t>А     </a:t>
            </a:r>
            <a:r>
              <a:rPr lang="ru-RU" sz="1400" dirty="0" err="1"/>
              <a:t>а</a:t>
            </a:r>
            <a:r>
              <a:rPr lang="ru-RU" sz="1400" dirty="0"/>
              <a:t>             А     </a:t>
            </a:r>
            <a:r>
              <a:rPr lang="ru-RU" sz="1400" dirty="0" err="1"/>
              <a:t>а</a:t>
            </a:r>
            <a:r>
              <a:rPr lang="ru-RU" sz="1400" dirty="0"/>
              <a:t>                                                        </a:t>
            </a:r>
          </a:p>
          <a:p>
            <a:pPr>
              <a:buNone/>
            </a:pPr>
            <a:endParaRPr lang="ru-RU" sz="1400" dirty="0"/>
          </a:p>
          <a:p>
            <a:pPr>
              <a:buNone/>
            </a:pPr>
            <a:r>
              <a:rPr lang="ru-RU" sz="1400" dirty="0"/>
              <a:t>Найти: генотипы                                                         </a:t>
            </a:r>
            <a:r>
              <a:rPr lang="en-US" sz="1400" dirty="0"/>
              <a:t>F</a:t>
            </a:r>
            <a:r>
              <a:rPr lang="en-US" sz="900" dirty="0"/>
              <a:t>2</a:t>
            </a:r>
            <a:r>
              <a:rPr lang="ru-RU" sz="1400" dirty="0"/>
              <a:t> : АА   :  </a:t>
            </a:r>
            <a:r>
              <a:rPr lang="ru-RU" sz="1400" dirty="0" err="1"/>
              <a:t>Аа</a:t>
            </a:r>
            <a:r>
              <a:rPr lang="ru-RU" sz="1400" dirty="0"/>
              <a:t>     :    </a:t>
            </a:r>
            <a:r>
              <a:rPr lang="ru-RU" sz="1400" dirty="0" err="1"/>
              <a:t>Аа</a:t>
            </a:r>
            <a:r>
              <a:rPr lang="ru-RU" sz="1400" dirty="0"/>
              <a:t>   :    </a:t>
            </a:r>
            <a:r>
              <a:rPr lang="ru-RU" sz="1400" dirty="0" err="1"/>
              <a:t>аа</a:t>
            </a:r>
            <a:r>
              <a:rPr lang="ru-RU" sz="1400" dirty="0"/>
              <a:t>    </a:t>
            </a:r>
          </a:p>
          <a:p>
            <a:pPr>
              <a:buNone/>
            </a:pPr>
            <a:r>
              <a:rPr lang="ru-RU" sz="1400" dirty="0"/>
              <a:t> и фенотипы </a:t>
            </a:r>
            <a:r>
              <a:rPr lang="en-US" sz="1400" dirty="0"/>
              <a:t>F</a:t>
            </a:r>
            <a:r>
              <a:rPr lang="en-US" sz="900" dirty="0"/>
              <a:t>2</a:t>
            </a:r>
            <a:r>
              <a:rPr lang="en-US" sz="1400" dirty="0"/>
              <a:t> - </a:t>
            </a:r>
            <a:r>
              <a:rPr lang="ru-RU" sz="1400" dirty="0"/>
              <a:t>?                                                            нор.    </a:t>
            </a:r>
            <a:r>
              <a:rPr lang="ru-RU" sz="1400" dirty="0" err="1"/>
              <a:t>пром</a:t>
            </a:r>
            <a:r>
              <a:rPr lang="ru-RU" sz="1400" dirty="0"/>
              <a:t>.   </a:t>
            </a:r>
            <a:r>
              <a:rPr lang="ru-RU" sz="1400" dirty="0" err="1"/>
              <a:t>пром</a:t>
            </a:r>
            <a:r>
              <a:rPr lang="ru-RU" sz="1400" dirty="0"/>
              <a:t>.  лист.</a:t>
            </a:r>
          </a:p>
          <a:p>
            <a:pPr>
              <a:buNone/>
            </a:pPr>
            <a:r>
              <a:rPr lang="ru-RU" sz="1400" dirty="0"/>
              <a:t>                                                                                по фенотипу: 1  :  2  1; по генотипу: 1АА :2Аа : 1аа</a:t>
            </a:r>
          </a:p>
          <a:p>
            <a:pPr>
              <a:buNone/>
            </a:pPr>
            <a:r>
              <a:rPr lang="ru-RU" sz="1400" dirty="0"/>
              <a:t>                          </a:t>
            </a:r>
            <a:r>
              <a:rPr lang="ru-RU" sz="1400" b="1" dirty="0"/>
              <a:t>Ответ:   </a:t>
            </a:r>
            <a:r>
              <a:rPr lang="ru-RU" sz="1900" b="1" dirty="0"/>
              <a:t> </a:t>
            </a:r>
            <a:r>
              <a:rPr lang="ru-RU" sz="1900" dirty="0"/>
              <a:t>1 </a:t>
            </a:r>
            <a:r>
              <a:rPr lang="ru-RU" sz="1400" dirty="0"/>
              <a:t>АА :</a:t>
            </a:r>
            <a:r>
              <a:rPr lang="ru-RU" sz="1900" dirty="0"/>
              <a:t>2</a:t>
            </a:r>
            <a:r>
              <a:rPr lang="ru-RU" sz="1400" dirty="0"/>
              <a:t>Аа : </a:t>
            </a:r>
            <a:r>
              <a:rPr lang="ru-RU" sz="1900" dirty="0"/>
              <a:t>1</a:t>
            </a:r>
            <a:r>
              <a:rPr lang="ru-RU" sz="1400" dirty="0"/>
              <a:t>аа; </a:t>
            </a:r>
          </a:p>
          <a:p>
            <a:pPr>
              <a:buNone/>
            </a:pPr>
            <a:r>
              <a:rPr lang="ru-RU" sz="1400" dirty="0"/>
              <a:t>                         25% имеют нормальную чашечку, 50% - промежуточную и 25% - листовидную.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rot="5400000">
            <a:off x="2321703" y="4607727"/>
            <a:ext cx="192882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571472" y="4714884"/>
            <a:ext cx="271464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txBody>
          <a:bodyPr>
            <a:normAutofit/>
          </a:bodyPr>
          <a:lstStyle/>
          <a:p>
            <a:pPr algn="ctr"/>
            <a:r>
              <a:rPr lang="ru-RU" sz="2800" dirty="0"/>
              <a:t>5. </a:t>
            </a:r>
            <a:r>
              <a:rPr lang="ru-RU" sz="2800" dirty="0" err="1"/>
              <a:t>Дигибридное</a:t>
            </a:r>
            <a:r>
              <a:rPr lang="ru-RU" sz="2800" dirty="0"/>
              <a:t> скрещивание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507209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400" dirty="0" err="1"/>
              <a:t>Дигибридным</a:t>
            </a:r>
            <a:r>
              <a:rPr lang="ru-RU" sz="1400" dirty="0"/>
              <a:t> называют скрещивание в котором участвуют особи, отличающиеся по двум парам аллелей.</a:t>
            </a:r>
          </a:p>
          <a:p>
            <a:pPr>
              <a:buNone/>
            </a:pPr>
            <a:r>
              <a:rPr lang="ru-RU" sz="1400" dirty="0"/>
              <a:t>Задача.</a:t>
            </a:r>
          </a:p>
          <a:p>
            <a:pPr>
              <a:buNone/>
            </a:pPr>
            <a:r>
              <a:rPr lang="ru-RU" sz="1400" dirty="0"/>
              <a:t>Полидактилия (шестипалость) и близорукость передаются как доминантные признаки. Какова вероятность рождения детей без аномалий в семье, если оба родителя страдают обоими недостатками  и при этом являются </a:t>
            </a:r>
            <a:r>
              <a:rPr lang="ru-RU" sz="1400" dirty="0" err="1"/>
              <a:t>гетерозиготами</a:t>
            </a:r>
            <a:r>
              <a:rPr lang="ru-RU" sz="1400" dirty="0"/>
              <a:t> по обоим признакам?</a:t>
            </a:r>
          </a:p>
          <a:p>
            <a:pPr>
              <a:buNone/>
            </a:pPr>
            <a:r>
              <a:rPr lang="ru-RU" sz="1400" dirty="0"/>
              <a:t>Дано:</a:t>
            </a:r>
          </a:p>
          <a:p>
            <a:pPr>
              <a:buNone/>
            </a:pPr>
            <a:r>
              <a:rPr lang="ru-RU" sz="1400" dirty="0"/>
              <a:t>А – полидактилия                           Решение: Р: </a:t>
            </a:r>
            <a:r>
              <a:rPr lang="ru-RU" sz="1400" dirty="0" err="1"/>
              <a:t>АаВв</a:t>
            </a:r>
            <a:r>
              <a:rPr lang="ru-RU" sz="1400" dirty="0"/>
              <a:t>                          </a:t>
            </a:r>
            <a:r>
              <a:rPr lang="ru-RU" sz="1400" dirty="0" err="1"/>
              <a:t>АаВв</a:t>
            </a:r>
            <a:endParaRPr lang="ru-RU" sz="1400" dirty="0"/>
          </a:p>
          <a:p>
            <a:pPr>
              <a:buNone/>
            </a:pPr>
            <a:r>
              <a:rPr lang="ru-RU" sz="1400" dirty="0"/>
              <a:t>а -  здоровые                                           </a:t>
            </a:r>
            <a:r>
              <a:rPr lang="en-US" sz="1400" dirty="0"/>
              <a:t>G  </a:t>
            </a:r>
            <a:r>
              <a:rPr lang="ru-RU" sz="1400" dirty="0"/>
              <a:t>АВ  </a:t>
            </a:r>
            <a:r>
              <a:rPr lang="ru-RU" sz="1400" dirty="0" err="1"/>
              <a:t>Ав</a:t>
            </a:r>
            <a:r>
              <a:rPr lang="ru-RU" sz="1400" dirty="0"/>
              <a:t>  </a:t>
            </a:r>
            <a:r>
              <a:rPr lang="ru-RU" sz="1400" dirty="0" err="1"/>
              <a:t>аВ</a:t>
            </a:r>
            <a:r>
              <a:rPr lang="ru-RU" sz="1400" dirty="0"/>
              <a:t>  </a:t>
            </a:r>
            <a:r>
              <a:rPr lang="ru-RU" sz="1400" dirty="0" err="1"/>
              <a:t>ав</a:t>
            </a:r>
            <a:r>
              <a:rPr lang="ru-RU" sz="1400" dirty="0"/>
              <a:t>                АВ  </a:t>
            </a:r>
            <a:r>
              <a:rPr lang="ru-RU" sz="1400" dirty="0" err="1"/>
              <a:t>Ав</a:t>
            </a:r>
            <a:r>
              <a:rPr lang="ru-RU" sz="1400" dirty="0"/>
              <a:t>  </a:t>
            </a:r>
            <a:r>
              <a:rPr lang="ru-RU" sz="1400" dirty="0" err="1"/>
              <a:t>аВ</a:t>
            </a:r>
            <a:r>
              <a:rPr lang="ru-RU" sz="1400" dirty="0"/>
              <a:t>  </a:t>
            </a:r>
            <a:r>
              <a:rPr lang="ru-RU" sz="1400" dirty="0" err="1"/>
              <a:t>ав</a:t>
            </a:r>
            <a:r>
              <a:rPr lang="ru-RU" sz="1400" dirty="0"/>
              <a:t>    </a:t>
            </a:r>
          </a:p>
          <a:p>
            <a:pPr>
              <a:buNone/>
            </a:pPr>
            <a:r>
              <a:rPr lang="ru-RU" sz="1400" dirty="0"/>
              <a:t>В – близорукость                             </a:t>
            </a:r>
            <a:r>
              <a:rPr lang="en-US" sz="1400" dirty="0"/>
              <a:t>F1      </a:t>
            </a:r>
            <a:r>
              <a:rPr lang="ru-RU" sz="1400" dirty="0"/>
              <a:t>                АВ                        </a:t>
            </a:r>
            <a:r>
              <a:rPr lang="ru-RU" sz="1400" dirty="0" err="1"/>
              <a:t>Ав</a:t>
            </a:r>
            <a:r>
              <a:rPr lang="ru-RU" sz="1400" dirty="0"/>
              <a:t>                 </a:t>
            </a:r>
            <a:r>
              <a:rPr lang="ru-RU" sz="1400" dirty="0" err="1"/>
              <a:t>аВ</a:t>
            </a:r>
            <a:r>
              <a:rPr lang="ru-RU" sz="1400" dirty="0"/>
              <a:t>                </a:t>
            </a:r>
            <a:r>
              <a:rPr lang="ru-RU" sz="1400" dirty="0" err="1"/>
              <a:t>ав</a:t>
            </a:r>
            <a:r>
              <a:rPr lang="ru-RU" sz="1400" dirty="0"/>
              <a:t>                                                                                       </a:t>
            </a:r>
          </a:p>
          <a:p>
            <a:pPr>
              <a:buNone/>
            </a:pPr>
            <a:r>
              <a:rPr lang="ru-RU" sz="1400" dirty="0"/>
              <a:t>в -  здоровые                                            АВ         ААВВ                   </a:t>
            </a:r>
            <a:r>
              <a:rPr lang="ru-RU" sz="1400" dirty="0" err="1"/>
              <a:t>ААВв</a:t>
            </a:r>
            <a:r>
              <a:rPr lang="ru-RU" sz="1400" dirty="0"/>
              <a:t>            </a:t>
            </a:r>
            <a:r>
              <a:rPr lang="ru-RU" sz="1400" dirty="0" err="1"/>
              <a:t>АаВВ</a:t>
            </a:r>
            <a:r>
              <a:rPr lang="ru-RU" sz="1400" dirty="0"/>
              <a:t>           </a:t>
            </a:r>
            <a:r>
              <a:rPr lang="ru-RU" sz="1400" dirty="0" err="1"/>
              <a:t>АаВв</a:t>
            </a:r>
            <a:endParaRPr lang="ru-RU" sz="1400" dirty="0"/>
          </a:p>
          <a:p>
            <a:pPr>
              <a:buNone/>
            </a:pPr>
            <a:r>
              <a:rPr lang="ru-RU" sz="1400" dirty="0"/>
              <a:t>Р :    </a:t>
            </a:r>
            <a:r>
              <a:rPr lang="ru-RU" sz="1400" dirty="0" err="1"/>
              <a:t>АаВв</a:t>
            </a:r>
            <a:r>
              <a:rPr lang="ru-RU" sz="1400" dirty="0"/>
              <a:t>                                                   </a:t>
            </a:r>
            <a:r>
              <a:rPr lang="ru-RU" sz="1400" dirty="0" err="1"/>
              <a:t>Ав</a:t>
            </a:r>
            <a:r>
              <a:rPr lang="ru-RU" sz="1400" dirty="0"/>
              <a:t>          </a:t>
            </a:r>
            <a:r>
              <a:rPr lang="ru-RU" sz="1400" dirty="0" err="1"/>
              <a:t>ААВв</a:t>
            </a:r>
            <a:r>
              <a:rPr lang="ru-RU" sz="1400" dirty="0"/>
              <a:t>                   </a:t>
            </a:r>
            <a:r>
              <a:rPr lang="ru-RU" sz="1400" dirty="0" err="1"/>
              <a:t>Аавв</a:t>
            </a:r>
            <a:r>
              <a:rPr lang="ru-RU" sz="1400" dirty="0"/>
              <a:t>            </a:t>
            </a:r>
            <a:r>
              <a:rPr lang="ru-RU" sz="1400" dirty="0" err="1"/>
              <a:t>АаВВ</a:t>
            </a:r>
            <a:r>
              <a:rPr lang="ru-RU" sz="1400" dirty="0"/>
              <a:t>           </a:t>
            </a:r>
            <a:r>
              <a:rPr lang="ru-RU" sz="1400" dirty="0" err="1"/>
              <a:t>Аавв</a:t>
            </a:r>
            <a:endParaRPr lang="ru-RU" sz="1400" dirty="0"/>
          </a:p>
          <a:p>
            <a:pPr>
              <a:buNone/>
            </a:pPr>
            <a:r>
              <a:rPr lang="ru-RU" sz="1400" dirty="0"/>
              <a:t>        </a:t>
            </a:r>
            <a:r>
              <a:rPr lang="ru-RU" sz="1400" dirty="0" err="1"/>
              <a:t>АаВв</a:t>
            </a:r>
            <a:r>
              <a:rPr lang="ru-RU" sz="1400" dirty="0"/>
              <a:t>                                                   </a:t>
            </a:r>
            <a:r>
              <a:rPr lang="ru-RU" sz="1400" dirty="0" err="1"/>
              <a:t>аВ</a:t>
            </a:r>
            <a:r>
              <a:rPr lang="ru-RU" sz="1400" dirty="0"/>
              <a:t>          </a:t>
            </a:r>
            <a:r>
              <a:rPr lang="ru-RU" sz="1400" dirty="0" err="1"/>
              <a:t>АаВВ</a:t>
            </a:r>
            <a:r>
              <a:rPr lang="ru-RU" sz="1400" dirty="0"/>
              <a:t>                   </a:t>
            </a:r>
            <a:r>
              <a:rPr lang="ru-RU" sz="1400" dirty="0" err="1"/>
              <a:t>АаВв</a:t>
            </a:r>
            <a:r>
              <a:rPr lang="ru-RU" sz="1400" dirty="0"/>
              <a:t>            </a:t>
            </a:r>
            <a:r>
              <a:rPr lang="ru-RU" sz="1400" dirty="0" err="1"/>
              <a:t>ааВВ</a:t>
            </a:r>
            <a:r>
              <a:rPr lang="ru-RU" sz="1400" dirty="0"/>
              <a:t>           </a:t>
            </a:r>
            <a:r>
              <a:rPr lang="ru-RU" sz="1400" dirty="0" err="1"/>
              <a:t>ааВв</a:t>
            </a:r>
            <a:r>
              <a:rPr lang="ru-RU" sz="1400" dirty="0"/>
              <a:t>   </a:t>
            </a:r>
          </a:p>
          <a:p>
            <a:pPr>
              <a:buNone/>
            </a:pPr>
            <a:r>
              <a:rPr lang="ru-RU" sz="1400" dirty="0"/>
              <a:t>Найти : </a:t>
            </a:r>
            <a:r>
              <a:rPr lang="en-US" sz="1400" dirty="0"/>
              <a:t>F </a:t>
            </a:r>
            <a:r>
              <a:rPr lang="en-US" sz="900" dirty="0"/>
              <a:t>1</a:t>
            </a:r>
            <a:r>
              <a:rPr lang="en-US" sz="1400" dirty="0"/>
              <a:t> </a:t>
            </a:r>
            <a:r>
              <a:rPr lang="ru-RU" sz="1400" dirty="0"/>
              <a:t>без аномалий - ?                    </a:t>
            </a:r>
            <a:r>
              <a:rPr lang="ru-RU" sz="1400" dirty="0" err="1"/>
              <a:t>ав</a:t>
            </a:r>
            <a:r>
              <a:rPr lang="ru-RU" sz="1400" dirty="0"/>
              <a:t>           </a:t>
            </a:r>
            <a:r>
              <a:rPr lang="ru-RU" sz="1400" dirty="0" err="1"/>
              <a:t>АаВв</a:t>
            </a:r>
            <a:r>
              <a:rPr lang="ru-RU" sz="1400" dirty="0"/>
              <a:t>                    </a:t>
            </a:r>
            <a:r>
              <a:rPr lang="ru-RU" sz="1400" dirty="0" err="1"/>
              <a:t>Аавв</a:t>
            </a:r>
            <a:r>
              <a:rPr lang="ru-RU" sz="1400" dirty="0"/>
              <a:t>            </a:t>
            </a:r>
            <a:r>
              <a:rPr lang="ru-RU" sz="1400" dirty="0" err="1"/>
              <a:t>ааВв</a:t>
            </a:r>
            <a:r>
              <a:rPr lang="ru-RU" sz="1400" dirty="0"/>
              <a:t>           </a:t>
            </a:r>
            <a:r>
              <a:rPr lang="ru-RU" sz="1400" dirty="0" err="1"/>
              <a:t>аавв</a:t>
            </a:r>
            <a:r>
              <a:rPr lang="ru-RU" sz="1400" dirty="0"/>
              <a:t>  </a:t>
            </a:r>
          </a:p>
          <a:p>
            <a:pPr>
              <a:buNone/>
            </a:pPr>
            <a:r>
              <a:rPr lang="ru-RU" sz="1400" dirty="0"/>
              <a:t>                            </a:t>
            </a:r>
          </a:p>
          <a:p>
            <a:pPr>
              <a:buNone/>
            </a:pPr>
            <a:r>
              <a:rPr lang="ru-RU" sz="1400" dirty="0"/>
              <a:t>                                   Ответ: вероятность рождения детей без аномалий (</a:t>
            </a:r>
            <a:r>
              <a:rPr lang="ru-RU" sz="1400" dirty="0" err="1"/>
              <a:t>аавв</a:t>
            </a:r>
            <a:r>
              <a:rPr lang="ru-RU" sz="1400" dirty="0"/>
              <a:t>) составляет  1/16.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rot="5400000">
            <a:off x="2250265" y="4250537"/>
            <a:ext cx="17859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571472" y="4786322"/>
            <a:ext cx="257176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3571868" y="3786190"/>
            <a:ext cx="42148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rot="5400000">
            <a:off x="3394067" y="4464057"/>
            <a:ext cx="135732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rot="5400000">
            <a:off x="4429918" y="4428338"/>
            <a:ext cx="128588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rot="5400000">
            <a:off x="5430050" y="4428338"/>
            <a:ext cx="128588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rot="5400000">
            <a:off x="6357950" y="4429132"/>
            <a:ext cx="128588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rot="5400000">
            <a:off x="7179487" y="4393413"/>
            <a:ext cx="121444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rot="5400000">
            <a:off x="2751125" y="4464057"/>
            <a:ext cx="135732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3428992" y="4071942"/>
            <a:ext cx="435771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428992" y="4572008"/>
            <a:ext cx="435771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428992" y="4857760"/>
            <a:ext cx="435771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rot="10800000">
            <a:off x="3428992" y="3786190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 rot="5400000" flipH="1" flipV="1">
            <a:off x="7750991" y="5036355"/>
            <a:ext cx="7143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>
            <a:off x="3428992" y="5143512"/>
            <a:ext cx="435771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 rot="5400000">
            <a:off x="5000628" y="5072074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/>
          <p:nvPr/>
        </p:nvCxnSpPr>
        <p:spPr>
          <a:xfrm rot="5400000">
            <a:off x="6036479" y="5107793"/>
            <a:ext cx="7143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/>
          <p:nvPr/>
        </p:nvCxnSpPr>
        <p:spPr>
          <a:xfrm rot="5400000">
            <a:off x="6929454" y="5072074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/>
          <p:nvPr/>
        </p:nvCxnSpPr>
        <p:spPr>
          <a:xfrm rot="5400000">
            <a:off x="7750991" y="5107793"/>
            <a:ext cx="7143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/>
          <p:nvPr/>
        </p:nvCxnSpPr>
        <p:spPr>
          <a:xfrm>
            <a:off x="3428992" y="4286256"/>
            <a:ext cx="435771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6B935D5C-D3C8-B802-C9B8-9EB6E9A35780}"/>
                  </a:ext>
                </a:extLst>
              </p14:cNvPr>
              <p14:cNvContentPartPr/>
              <p14:nvPr/>
            </p14:nvContentPartPr>
            <p14:xfrm>
              <a:off x="964556" y="5553492"/>
              <a:ext cx="740880" cy="661680"/>
            </p14:xfrm>
          </p:contentPart>
        </mc:Choice>
        <mc:Fallback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6B935D5C-D3C8-B802-C9B8-9EB6E9A357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6556" y="5535492"/>
                <a:ext cx="776520" cy="697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wipe dir="d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583</TotalTime>
  <Words>1228</Words>
  <Application>Microsoft Office PowerPoint</Application>
  <PresentationFormat>Экран (4:3)</PresentationFormat>
  <Paragraphs>193</Paragraphs>
  <Slides>14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Calibri</vt:lpstr>
      <vt:lpstr>Constantia</vt:lpstr>
      <vt:lpstr>Wingdings</vt:lpstr>
      <vt:lpstr>Wingdings 2</vt:lpstr>
      <vt:lpstr>Поток</vt:lpstr>
      <vt:lpstr>Решение задач по генетике</vt:lpstr>
      <vt:lpstr>Алгоритм решения генетических задач</vt:lpstr>
      <vt:lpstr>Правила при решении генетических задач. </vt:lpstr>
      <vt:lpstr>Оформление задач по генетике. </vt:lpstr>
      <vt:lpstr>Запись условия и решения задач </vt:lpstr>
      <vt:lpstr>Решетка Пеннета</vt:lpstr>
      <vt:lpstr>Примеры решения задач:  1. Моногибридное скрещивание</vt:lpstr>
      <vt:lpstr>3. Промежуточное наследование</vt:lpstr>
      <vt:lpstr>5. Дигибридное скрещивание</vt:lpstr>
      <vt:lpstr>Сцепленное с полом наследование </vt:lpstr>
      <vt:lpstr>Наследование признаков, сцепленных с полом </vt:lpstr>
      <vt:lpstr>Презентация PowerPoint</vt:lpstr>
      <vt:lpstr>Презентация PowerPoint</vt:lpstr>
      <vt:lpstr>Презентация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методика решения задач по генетике </dc:title>
  <dc:creator>Rimma</dc:creator>
  <cp:lastModifiedBy>Saken Sapargaliyev</cp:lastModifiedBy>
  <cp:revision>60</cp:revision>
  <dcterms:created xsi:type="dcterms:W3CDTF">2013-09-22T07:10:39Z</dcterms:created>
  <dcterms:modified xsi:type="dcterms:W3CDTF">2022-11-13T12:09:21Z</dcterms:modified>
</cp:coreProperties>
</file>