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0" r:id="rId1"/>
  </p:sldMasterIdLst>
  <p:notesMasterIdLst>
    <p:notesMasterId r:id="rId23"/>
  </p:notesMasterIdLst>
  <p:sldIdLst>
    <p:sldId id="256" r:id="rId2"/>
    <p:sldId id="303" r:id="rId3"/>
    <p:sldId id="320" r:id="rId4"/>
    <p:sldId id="304" r:id="rId5"/>
    <p:sldId id="258" r:id="rId6"/>
    <p:sldId id="307" r:id="rId7"/>
    <p:sldId id="308" r:id="rId8"/>
    <p:sldId id="319" r:id="rId9"/>
    <p:sldId id="331" r:id="rId10"/>
    <p:sldId id="259" r:id="rId11"/>
    <p:sldId id="330" r:id="rId12"/>
    <p:sldId id="274" r:id="rId13"/>
    <p:sldId id="292" r:id="rId14"/>
    <p:sldId id="332" r:id="rId15"/>
    <p:sldId id="337" r:id="rId16"/>
    <p:sldId id="338" r:id="rId17"/>
    <p:sldId id="339" r:id="rId18"/>
    <p:sldId id="340" r:id="rId19"/>
    <p:sldId id="341" r:id="rId20"/>
    <p:sldId id="287" r:id="rId21"/>
    <p:sldId id="334" r:id="rId22"/>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080"/>
    <a:srgbClr val="0080FF"/>
    <a:srgbClr val="FFCC66"/>
    <a:srgbClr val="408000"/>
    <a:srgbClr val="66CCFF"/>
    <a:srgbClr val="367E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3" autoAdjust="0"/>
    <p:restoredTop sz="80265" autoAdjust="0"/>
  </p:normalViewPr>
  <p:slideViewPr>
    <p:cSldViewPr snapToGrid="0" snapToObjects="1">
      <p:cViewPr>
        <p:scale>
          <a:sx n="108" d="100"/>
          <a:sy n="108" d="100"/>
        </p:scale>
        <p:origin x="-80" y="392"/>
      </p:cViewPr>
      <p:guideLst>
        <p:guide orient="horz" pos="2160"/>
        <p:guide pos="2880"/>
      </p:guideLst>
    </p:cSldViewPr>
  </p:slideViewPr>
  <p:outlineViewPr>
    <p:cViewPr>
      <p:scale>
        <a:sx n="33" d="100"/>
        <a:sy n="33" d="100"/>
      </p:scale>
      <p:origin x="32" y="416"/>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512DF4-9396-DD44-AAD2-9BF7B9B397C3}" type="datetimeFigureOut">
              <a:rPr kumimoji="1" lang="zh-CN" altLang="en-US" smtClean="0"/>
              <a:t>8/28/14</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98794A-FBA2-914B-A761-062651C116E2}" type="slidenum">
              <a:rPr kumimoji="1" lang="zh-CN" altLang="en-US" smtClean="0"/>
              <a:t>‹#›</a:t>
            </a:fld>
            <a:endParaRPr kumimoji="1" lang="zh-CN" altLang="en-US"/>
          </a:p>
        </p:txBody>
      </p:sp>
    </p:spTree>
    <p:extLst>
      <p:ext uri="{BB962C8B-B14F-4D97-AF65-F5344CB8AC3E}">
        <p14:creationId xmlns:p14="http://schemas.microsoft.com/office/powerpoint/2010/main" val="21382819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98794A-FBA2-914B-A761-062651C116E2}" type="slidenum">
              <a:rPr kumimoji="1" lang="zh-CN" altLang="en-US" smtClean="0"/>
              <a:t>1</a:t>
            </a:fld>
            <a:endParaRPr kumimoji="1" lang="zh-CN" altLang="en-US"/>
          </a:p>
        </p:txBody>
      </p:sp>
    </p:spTree>
    <p:extLst>
      <p:ext uri="{BB962C8B-B14F-4D97-AF65-F5344CB8AC3E}">
        <p14:creationId xmlns:p14="http://schemas.microsoft.com/office/powerpoint/2010/main" val="552052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To</a:t>
            </a:r>
            <a:r>
              <a:rPr kumimoji="1" lang="zh-CN" altLang="en-US" dirty="0" smtClean="0"/>
              <a:t> </a:t>
            </a:r>
            <a:r>
              <a:rPr kumimoji="1" lang="en-US" altLang="zh-CN" dirty="0" err="1" smtClean="0"/>
              <a:t>alliviate</a:t>
            </a:r>
            <a:r>
              <a:rPr kumimoji="1" lang="zh-CN" altLang="en-US" dirty="0" smtClean="0"/>
              <a:t> </a:t>
            </a:r>
            <a:r>
              <a:rPr kumimoji="1" lang="en-US" altLang="zh-CN" dirty="0" smtClean="0"/>
              <a:t>the</a:t>
            </a:r>
            <a:r>
              <a:rPr kumimoji="1" lang="zh-CN" altLang="en-US" dirty="0" smtClean="0"/>
              <a:t> </a:t>
            </a:r>
            <a:r>
              <a:rPr kumimoji="1" lang="en-US" altLang="zh-CN" dirty="0" smtClean="0"/>
              <a:t>work</a:t>
            </a:r>
            <a:r>
              <a:rPr kumimoji="1" lang="zh-CN" altLang="en-US" dirty="0" smtClean="0"/>
              <a:t>-</a:t>
            </a:r>
            <a:r>
              <a:rPr kumimoji="1" lang="en-US" altLang="zh-CN" dirty="0" smtClean="0"/>
              <a:t>imbalance</a:t>
            </a:r>
            <a:r>
              <a:rPr kumimoji="1" lang="zh-CN" altLang="en-US" dirty="0" smtClean="0"/>
              <a:t> </a:t>
            </a:r>
            <a:r>
              <a:rPr kumimoji="1" lang="en-US" altLang="zh-CN" dirty="0" smtClean="0"/>
              <a:t>problem,</a:t>
            </a:r>
            <a:r>
              <a:rPr kumimoji="1" lang="zh-CN" altLang="en-US" dirty="0" smtClean="0"/>
              <a:t> </a:t>
            </a:r>
            <a:r>
              <a:rPr kumimoji="1" lang="en-US" altLang="zh-CN" dirty="0" smtClean="0"/>
              <a:t>thee</a:t>
            </a:r>
            <a:r>
              <a:rPr kumimoji="1" lang="zh-CN" altLang="en-US" dirty="0" smtClean="0"/>
              <a:t> </a:t>
            </a:r>
            <a:r>
              <a:rPr kumimoji="1" lang="en-US" altLang="zh-CN" dirty="0" smtClean="0"/>
              <a:t>alternative</a:t>
            </a:r>
            <a:r>
              <a:rPr kumimoji="1" lang="zh-CN" altLang="en-US" dirty="0" smtClean="0"/>
              <a:t> </a:t>
            </a:r>
            <a:r>
              <a:rPr kumimoji="1" lang="en-US" altLang="zh-CN" dirty="0" smtClean="0"/>
              <a:t>way is</a:t>
            </a:r>
            <a:r>
              <a:rPr kumimoji="1" lang="en-US" altLang="zh-CN" baseline="0" dirty="0" smtClean="0"/>
              <a:t> to </a:t>
            </a:r>
            <a:r>
              <a:rPr kumimoji="1" lang="en-US" altLang="zh-CN" dirty="0" smtClean="0"/>
              <a:t>assign</a:t>
            </a:r>
            <a:r>
              <a:rPr kumimoji="1" lang="zh-CN" altLang="en-US" dirty="0" smtClean="0"/>
              <a:t> </a:t>
            </a:r>
            <a:r>
              <a:rPr kumimoji="1" lang="en-US" altLang="zh-CN" dirty="0" smtClean="0"/>
              <a:t>each</a:t>
            </a:r>
            <a:r>
              <a:rPr kumimoji="1" lang="zh-CN" altLang="en-US" dirty="0" smtClean="0"/>
              <a:t> </a:t>
            </a:r>
            <a:r>
              <a:rPr kumimoji="1" lang="en-US" altLang="zh-CN" dirty="0" smtClean="0"/>
              <a:t>task</a:t>
            </a:r>
            <a:r>
              <a:rPr kumimoji="1" lang="zh-CN" altLang="en-US" dirty="0" smtClean="0"/>
              <a:t> </a:t>
            </a:r>
            <a:r>
              <a:rPr kumimoji="1" lang="en-US" altLang="zh-CN" dirty="0" smtClean="0"/>
              <a:t>with</a:t>
            </a:r>
            <a:r>
              <a:rPr kumimoji="1" lang="zh-CN" altLang="en-US" dirty="0" smtClean="0"/>
              <a:t> </a:t>
            </a:r>
            <a:r>
              <a:rPr kumimoji="1" lang="en-US" altLang="zh-CN" dirty="0" smtClean="0"/>
              <a:t>a</a:t>
            </a:r>
            <a:r>
              <a:rPr kumimoji="1" lang="zh-CN" altLang="en-US" dirty="0" smtClean="0"/>
              <a:t> </a:t>
            </a:r>
            <a:r>
              <a:rPr kumimoji="1" lang="en-US" altLang="zh-CN" dirty="0" smtClean="0"/>
              <a:t>warp</a:t>
            </a:r>
            <a:r>
              <a:rPr kumimoji="1" lang="zh-CN" altLang="en-US" dirty="0" smtClean="0"/>
              <a:t> </a:t>
            </a:r>
            <a:r>
              <a:rPr kumimoji="1" lang="en-US" altLang="zh-CN" dirty="0" smtClean="0"/>
              <a:t>of</a:t>
            </a:r>
            <a:r>
              <a:rPr kumimoji="1" lang="zh-CN" altLang="en-US" dirty="0" smtClean="0"/>
              <a:t> </a:t>
            </a:r>
            <a:r>
              <a:rPr kumimoji="1" lang="en-US" altLang="zh-CN" dirty="0" smtClean="0"/>
              <a:t>threads</a:t>
            </a:r>
          </a:p>
          <a:p>
            <a:r>
              <a:rPr kumimoji="1" lang="en-US" altLang="zh-CN" dirty="0" smtClean="0"/>
              <a:t>(click)</a:t>
            </a: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*However*, the</a:t>
            </a:r>
            <a:r>
              <a:rPr kumimoji="1" lang="zh-CN" altLang="en-US" dirty="0" smtClean="0"/>
              <a:t> </a:t>
            </a:r>
            <a:r>
              <a:rPr kumimoji="1" lang="en-US" altLang="zh-CN" dirty="0" err="1" smtClean="0"/>
              <a:t>Sim-dee</a:t>
            </a:r>
            <a:r>
              <a:rPr kumimoji="1" lang="en-US" altLang="zh-CN" dirty="0" smtClean="0"/>
              <a:t> lanes</a:t>
            </a:r>
            <a:r>
              <a:rPr kumimoji="1" lang="zh-CN" altLang="en-US" dirty="0" smtClean="0"/>
              <a:t> </a:t>
            </a:r>
            <a:r>
              <a:rPr kumimoji="1" lang="en-US" altLang="zh-CN" dirty="0" smtClean="0"/>
              <a:t>cab</a:t>
            </a:r>
            <a:r>
              <a:rPr kumimoji="1" lang="zh-CN" altLang="en-US" dirty="0" smtClean="0"/>
              <a:t> </a:t>
            </a:r>
            <a:r>
              <a:rPr kumimoji="1" lang="en-US" altLang="zh-CN" dirty="0" smtClean="0"/>
              <a:t>still</a:t>
            </a:r>
            <a:r>
              <a:rPr kumimoji="1" lang="zh-CN" altLang="en-US" dirty="0" smtClean="0"/>
              <a:t> </a:t>
            </a:r>
            <a:r>
              <a:rPr kumimoji="1" lang="en-US" altLang="zh-CN" dirty="0" smtClean="0"/>
              <a:t>be</a:t>
            </a:r>
            <a:r>
              <a:rPr kumimoji="1" lang="zh-CN" altLang="en-US" dirty="0" smtClean="0"/>
              <a:t> </a:t>
            </a:r>
            <a:r>
              <a:rPr kumimoji="1" lang="en-US" altLang="zh-CN" dirty="0" smtClean="0"/>
              <a:t>wasted</a:t>
            </a:r>
            <a:r>
              <a:rPr kumimoji="1" lang="zh-CN" altLang="en-US" dirty="0" smtClean="0"/>
              <a:t> </a:t>
            </a:r>
            <a:r>
              <a:rPr kumimoji="1" lang="en-US" altLang="zh-CN" dirty="0" smtClean="0"/>
              <a:t>when</a:t>
            </a:r>
            <a:r>
              <a:rPr kumimoji="1" lang="zh-CN" altLang="en-US" dirty="0" smtClean="0"/>
              <a:t> </a:t>
            </a:r>
            <a:r>
              <a:rPr kumimoji="1" lang="en-US" altLang="zh-CN" dirty="0" smtClean="0"/>
              <a:t>the</a:t>
            </a:r>
            <a:r>
              <a:rPr kumimoji="1" lang="zh-CN" altLang="en-US" dirty="0" smtClean="0"/>
              <a:t> </a:t>
            </a:r>
            <a:r>
              <a:rPr kumimoji="1" lang="en-US" altLang="zh-CN" dirty="0" smtClean="0"/>
              <a:t>average</a:t>
            </a:r>
            <a:r>
              <a:rPr kumimoji="1" lang="zh-CN" altLang="en-US" dirty="0" smtClean="0"/>
              <a:t> </a:t>
            </a:r>
            <a:r>
              <a:rPr kumimoji="1" lang="en-US" altLang="zh-CN" dirty="0" smtClean="0"/>
              <a:t>out</a:t>
            </a:r>
            <a:r>
              <a:rPr kumimoji="1" lang="zh-CN" altLang="en-US" dirty="0" smtClean="0"/>
              <a:t>-</a:t>
            </a:r>
            <a:r>
              <a:rPr kumimoji="1" lang="en-US" altLang="zh-CN" dirty="0" smtClean="0"/>
              <a:t>degree</a:t>
            </a:r>
            <a:r>
              <a:rPr kumimoji="1" lang="zh-CN" altLang="en-US" dirty="0" smtClean="0"/>
              <a:t> </a:t>
            </a:r>
            <a:r>
              <a:rPr kumimoji="1" lang="en-US" altLang="zh-CN" dirty="0" smtClean="0"/>
              <a:t>is</a:t>
            </a:r>
            <a:r>
              <a:rPr kumimoji="1" lang="zh-CN" altLang="en-US" dirty="0" smtClean="0"/>
              <a:t> </a:t>
            </a:r>
            <a:r>
              <a:rPr kumimoji="1" lang="en-US" altLang="zh-CN" dirty="0" smtClean="0"/>
              <a:t>much</a:t>
            </a:r>
            <a:r>
              <a:rPr kumimoji="1" lang="zh-CN" altLang="en-US" dirty="0" smtClean="0"/>
              <a:t> </a:t>
            </a:r>
            <a:r>
              <a:rPr kumimoji="1" lang="en-US" altLang="zh-CN" dirty="0" smtClean="0"/>
              <a:t>smaller</a:t>
            </a:r>
            <a:r>
              <a:rPr kumimoji="1" lang="zh-CN" altLang="en-US" dirty="0" smtClean="0"/>
              <a:t> </a:t>
            </a:r>
            <a:r>
              <a:rPr kumimoji="1" lang="en-US" altLang="zh-CN" dirty="0" smtClean="0"/>
              <a:t>than</a:t>
            </a:r>
            <a:r>
              <a:rPr kumimoji="1" lang="zh-CN" altLang="en-US" dirty="0" smtClean="0"/>
              <a:t> </a:t>
            </a:r>
            <a:r>
              <a:rPr kumimoji="1" lang="en-US" altLang="zh-CN" dirty="0" smtClean="0"/>
              <a:t>the</a:t>
            </a:r>
            <a:r>
              <a:rPr kumimoji="1" lang="zh-CN" altLang="en-US" dirty="0" smtClean="0"/>
              <a:t> </a:t>
            </a:r>
            <a:r>
              <a:rPr kumimoji="1" lang="en-US" altLang="zh-CN" dirty="0" smtClean="0"/>
              <a:t>warp</a:t>
            </a:r>
            <a:r>
              <a:rPr kumimoji="1" lang="zh-CN" altLang="en-US" dirty="0" smtClean="0"/>
              <a:t> </a:t>
            </a:r>
            <a:r>
              <a:rPr kumimoji="1" lang="en-US" altLang="zh-CN" dirty="0" smtClean="0"/>
              <a:t>size.</a:t>
            </a:r>
          </a:p>
          <a:p>
            <a:r>
              <a:rPr kumimoji="1" lang="zh-CN" altLang="zh-CN" dirty="0" smtClean="0"/>
              <a:t>(</a:t>
            </a:r>
            <a:r>
              <a:rPr kumimoji="1" lang="en-US" altLang="zh-CN" dirty="0" smtClean="0"/>
              <a:t>click)</a:t>
            </a:r>
          </a:p>
          <a:p>
            <a:r>
              <a:rPr kumimoji="1" lang="en-US" altLang="zh-CN" dirty="0" smtClean="0"/>
              <a:t>This</a:t>
            </a:r>
            <a:r>
              <a:rPr kumimoji="1" lang="zh-CN" altLang="en-US" dirty="0" smtClean="0"/>
              <a:t> </a:t>
            </a:r>
            <a:r>
              <a:rPr kumimoji="1" lang="en-US" altLang="zh-CN" dirty="0" smtClean="0"/>
              <a:t>observation</a:t>
            </a:r>
            <a:r>
              <a:rPr kumimoji="1" lang="zh-CN" altLang="en-US" dirty="0" smtClean="0"/>
              <a:t> </a:t>
            </a:r>
            <a:r>
              <a:rPr kumimoji="1" lang="en-US" altLang="zh-CN" dirty="0" smtClean="0"/>
              <a:t>leads</a:t>
            </a:r>
            <a:r>
              <a:rPr kumimoji="1" lang="zh-CN" altLang="en-US" dirty="0" smtClean="0"/>
              <a:t> </a:t>
            </a:r>
            <a:r>
              <a:rPr kumimoji="1" lang="en-US" altLang="zh-CN" dirty="0" smtClean="0"/>
              <a:t>us</a:t>
            </a:r>
            <a:r>
              <a:rPr kumimoji="1" lang="zh-CN" altLang="en-US" dirty="0" smtClean="0"/>
              <a:t> </a:t>
            </a:r>
            <a:r>
              <a:rPr kumimoji="1" lang="en-US" altLang="zh-CN" dirty="0" smtClean="0"/>
              <a:t>to</a:t>
            </a:r>
            <a:r>
              <a:rPr kumimoji="1" lang="zh-CN" altLang="en-US" dirty="0" smtClean="0"/>
              <a:t> </a:t>
            </a:r>
            <a:r>
              <a:rPr kumimoji="1" lang="en-US" altLang="zh-CN" dirty="0" smtClean="0"/>
              <a:t>ask</a:t>
            </a:r>
            <a:r>
              <a:rPr kumimoji="1" lang="zh-CN" altLang="en-US" dirty="0" smtClean="0"/>
              <a:t> </a:t>
            </a:r>
            <a:r>
              <a:rPr kumimoji="1" lang="en-US" altLang="zh-CN" dirty="0" smtClean="0"/>
              <a:t>the</a:t>
            </a:r>
            <a:r>
              <a:rPr kumimoji="1" lang="zh-CN" altLang="en-US" dirty="0" smtClean="0"/>
              <a:t> </a:t>
            </a:r>
            <a:r>
              <a:rPr kumimoji="1" lang="en-US" altLang="zh-CN" dirty="0" smtClean="0"/>
              <a:t>question:</a:t>
            </a:r>
            <a:r>
              <a:rPr kumimoji="1" lang="zh-CN" altLang="en-US" dirty="0" smtClean="0"/>
              <a:t> </a:t>
            </a:r>
            <a:r>
              <a:rPr kumimoji="1" lang="en-US" altLang="zh-CN" dirty="0" smtClean="0"/>
              <a:t>what’s</a:t>
            </a:r>
            <a:r>
              <a:rPr kumimoji="1" lang="zh-CN" altLang="en-US" dirty="0" smtClean="0"/>
              <a:t> </a:t>
            </a:r>
            <a:r>
              <a:rPr kumimoji="1" lang="en-US" altLang="zh-CN" dirty="0" smtClean="0"/>
              <a:t>the</a:t>
            </a:r>
            <a:r>
              <a:rPr kumimoji="1" lang="zh-CN" altLang="en-US" dirty="0" smtClean="0"/>
              <a:t> </a:t>
            </a:r>
            <a:r>
              <a:rPr kumimoji="1" lang="en-US" altLang="zh-CN" dirty="0" smtClean="0"/>
              <a:t>relationship</a:t>
            </a:r>
            <a:r>
              <a:rPr kumimoji="1" lang="zh-CN" altLang="en-US" dirty="0" smtClean="0"/>
              <a:t> </a:t>
            </a:r>
            <a:r>
              <a:rPr kumimoji="1" lang="en-US" altLang="zh-CN" dirty="0" smtClean="0"/>
              <a:t>between</a:t>
            </a:r>
            <a:r>
              <a:rPr kumimoji="1" lang="zh-CN" altLang="en-US" dirty="0" smtClean="0"/>
              <a:t> </a:t>
            </a:r>
            <a:r>
              <a:rPr kumimoji="1" lang="en-US" altLang="zh-CN" dirty="0" smtClean="0"/>
              <a:t>graph</a:t>
            </a:r>
            <a:r>
              <a:rPr kumimoji="1" lang="zh-CN" altLang="en-US" dirty="0" smtClean="0"/>
              <a:t> </a:t>
            </a:r>
            <a:r>
              <a:rPr kumimoji="1" lang="en-US" altLang="zh-CN" dirty="0" smtClean="0"/>
              <a:t>topology</a:t>
            </a:r>
            <a:r>
              <a:rPr kumimoji="1" lang="zh-CN" altLang="en-US" dirty="0" smtClean="0"/>
              <a:t> </a:t>
            </a:r>
            <a:r>
              <a:rPr kumimoji="1" lang="en-US" altLang="zh-CN" dirty="0" smtClean="0"/>
              <a:t>and</a:t>
            </a:r>
            <a:r>
              <a:rPr kumimoji="1" lang="zh-CN" altLang="en-US" dirty="0" smtClean="0"/>
              <a:t> </a:t>
            </a:r>
            <a:r>
              <a:rPr kumimoji="1" lang="en-US" altLang="zh-CN" dirty="0" err="1" smtClean="0"/>
              <a:t>Sim-dee</a:t>
            </a:r>
            <a:r>
              <a:rPr kumimoji="1" lang="zh-CN" altLang="en-US" dirty="0" smtClean="0"/>
              <a:t> </a:t>
            </a:r>
            <a:r>
              <a:rPr kumimoji="1" lang="en-US" altLang="zh-CN" dirty="0" smtClean="0"/>
              <a:t>efficiency?</a:t>
            </a:r>
            <a:r>
              <a:rPr kumimoji="1" lang="zh-CN" altLang="en-US" dirty="0" smtClean="0"/>
              <a:t> </a:t>
            </a:r>
            <a:endParaRPr kumimoji="1" lang="en-US" altLang="zh-CN" dirty="0" smtClean="0"/>
          </a:p>
          <a:p>
            <a:r>
              <a:rPr kumimoji="1" lang="en-US" altLang="zh-CN" dirty="0" smtClean="0"/>
              <a:t>*And*</a:t>
            </a:r>
            <a:r>
              <a:rPr kumimoji="1" lang="zh-CN" altLang="en-US" dirty="0" smtClean="0"/>
              <a:t> </a:t>
            </a:r>
            <a:r>
              <a:rPr kumimoji="1" lang="en-US" altLang="zh-CN" dirty="0" smtClean="0"/>
              <a:t>what’s</a:t>
            </a:r>
            <a:r>
              <a:rPr kumimoji="1" lang="zh-CN" altLang="en-US" dirty="0" smtClean="0"/>
              <a:t> </a:t>
            </a:r>
            <a:r>
              <a:rPr kumimoji="1" lang="en-US" altLang="zh-CN" dirty="0" smtClean="0"/>
              <a:t>the</a:t>
            </a:r>
            <a:r>
              <a:rPr kumimoji="1" lang="zh-CN" altLang="en-US" dirty="0" smtClean="0"/>
              <a:t> </a:t>
            </a:r>
            <a:r>
              <a:rPr kumimoji="1" lang="en-US" altLang="zh-CN" dirty="0" smtClean="0"/>
              <a:t>trade-off</a:t>
            </a:r>
            <a:r>
              <a:rPr kumimoji="1" lang="zh-CN" altLang="en-US" dirty="0" smtClean="0"/>
              <a:t> </a:t>
            </a:r>
            <a:r>
              <a:rPr kumimoji="1" lang="en-US" altLang="zh-CN" dirty="0" smtClean="0"/>
              <a:t>between</a:t>
            </a:r>
            <a:r>
              <a:rPr kumimoji="1" lang="zh-CN" altLang="en-US" dirty="0" smtClean="0"/>
              <a:t> </a:t>
            </a:r>
            <a:r>
              <a:rPr kumimoji="1" lang="en-US" altLang="zh-CN" dirty="0" smtClean="0"/>
              <a:t>the</a:t>
            </a:r>
            <a:r>
              <a:rPr kumimoji="1" lang="zh-CN" altLang="en-US" dirty="0" smtClean="0"/>
              <a:t> </a:t>
            </a:r>
            <a:r>
              <a:rPr kumimoji="1" lang="en-US" altLang="zh-CN" dirty="0" smtClean="0"/>
              <a:t>two</a:t>
            </a:r>
            <a:r>
              <a:rPr kumimoji="1" lang="zh-CN" altLang="en-US" dirty="0" smtClean="0"/>
              <a:t> </a:t>
            </a:r>
            <a:r>
              <a:rPr kumimoji="1" lang="en-US" altLang="zh-CN" dirty="0" smtClean="0"/>
              <a:t>mapping</a:t>
            </a:r>
            <a:r>
              <a:rPr kumimoji="1" lang="zh-CN" altLang="en-US" dirty="0" smtClean="0"/>
              <a:t> </a:t>
            </a:r>
            <a:r>
              <a:rPr kumimoji="1" lang="en-US" altLang="zh-CN" dirty="0" smtClean="0"/>
              <a:t>strategies.</a:t>
            </a:r>
            <a:endParaRPr kumimoji="1" lang="zh-CN" altLang="en-US" dirty="0"/>
          </a:p>
        </p:txBody>
      </p:sp>
      <p:sp>
        <p:nvSpPr>
          <p:cNvPr id="4" name="幻灯片编号占位符 3"/>
          <p:cNvSpPr>
            <a:spLocks noGrp="1"/>
          </p:cNvSpPr>
          <p:nvPr>
            <p:ph type="sldNum" sz="quarter" idx="10"/>
          </p:nvPr>
        </p:nvSpPr>
        <p:spPr/>
        <p:txBody>
          <a:bodyPr/>
          <a:lstStyle/>
          <a:p>
            <a:fld id="{0D98794A-FBA2-914B-A761-062651C116E2}" type="slidenum">
              <a:rPr kumimoji="1" lang="zh-CN" altLang="en-US" smtClean="0"/>
              <a:t>10</a:t>
            </a:fld>
            <a:endParaRPr kumimoji="1" lang="zh-CN" altLang="en-US"/>
          </a:p>
        </p:txBody>
      </p:sp>
    </p:spTree>
    <p:extLst>
      <p:ext uri="{BB962C8B-B14F-4D97-AF65-F5344CB8AC3E}">
        <p14:creationId xmlns:p14="http://schemas.microsoft.com/office/powerpoint/2010/main" val="4031920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We</a:t>
            </a:r>
            <a:r>
              <a:rPr kumimoji="1" lang="zh-CN" altLang="en-US" dirty="0" smtClean="0"/>
              <a:t> </a:t>
            </a:r>
            <a:r>
              <a:rPr kumimoji="1" lang="en-US" altLang="zh-CN" dirty="0" smtClean="0"/>
              <a:t>present</a:t>
            </a:r>
            <a:r>
              <a:rPr kumimoji="1" lang="zh-CN" altLang="en-US" dirty="0" smtClean="0"/>
              <a:t> </a:t>
            </a:r>
            <a:r>
              <a:rPr kumimoji="1" lang="en-US" altLang="zh-CN" dirty="0" smtClean="0"/>
              <a:t>a</a:t>
            </a:r>
            <a:r>
              <a:rPr kumimoji="1" lang="zh-CN" altLang="en-US" dirty="0" smtClean="0"/>
              <a:t> </a:t>
            </a:r>
            <a:r>
              <a:rPr kumimoji="1" lang="en-US" altLang="zh-CN" dirty="0" smtClean="0"/>
              <a:t>model</a:t>
            </a:r>
            <a:r>
              <a:rPr kumimoji="1" lang="zh-CN" altLang="en-US" dirty="0" smtClean="0"/>
              <a:t> </a:t>
            </a:r>
            <a:r>
              <a:rPr kumimoji="1" lang="en-US" altLang="zh-CN" dirty="0" smtClean="0"/>
              <a:t>to</a:t>
            </a:r>
            <a:r>
              <a:rPr kumimoji="1" lang="zh-CN" altLang="en-US" dirty="0" smtClean="0"/>
              <a:t> </a:t>
            </a:r>
            <a:r>
              <a:rPr kumimoji="1" lang="en-US" altLang="zh-CN" dirty="0" smtClean="0"/>
              <a:t>answer</a:t>
            </a:r>
            <a:r>
              <a:rPr kumimoji="1" lang="zh-CN" altLang="en-US" dirty="0" smtClean="0"/>
              <a:t> </a:t>
            </a:r>
            <a:r>
              <a:rPr kumimoji="1" lang="en-US" altLang="zh-CN" dirty="0" smtClean="0"/>
              <a:t>the</a:t>
            </a:r>
            <a:r>
              <a:rPr kumimoji="1" lang="zh-CN" altLang="en-US" dirty="0" smtClean="0"/>
              <a:t> </a:t>
            </a:r>
            <a:r>
              <a:rPr kumimoji="1" lang="en-US" altLang="zh-CN" dirty="0" smtClean="0"/>
              <a:t>question.</a:t>
            </a:r>
            <a:r>
              <a:rPr kumimoji="1" lang="zh-CN" altLang="en-US" dirty="0" smtClean="0"/>
              <a:t> </a:t>
            </a:r>
            <a:r>
              <a:rPr kumimoji="1" lang="en-US" altLang="zh-CN" dirty="0" smtClean="0"/>
              <a:t>First,</a:t>
            </a:r>
            <a:r>
              <a:rPr kumimoji="1" lang="zh-CN" altLang="en-US" dirty="0" smtClean="0"/>
              <a:t> </a:t>
            </a:r>
            <a:r>
              <a:rPr kumimoji="1" lang="en-US" altLang="zh-CN" dirty="0" smtClean="0"/>
              <a:t>we</a:t>
            </a:r>
            <a:r>
              <a:rPr kumimoji="1" lang="zh-CN" altLang="en-US" dirty="0" smtClean="0"/>
              <a:t> </a:t>
            </a:r>
            <a:r>
              <a:rPr kumimoji="1" lang="en-US" altLang="zh-CN" dirty="0" smtClean="0"/>
              <a:t>assign</a:t>
            </a:r>
            <a:r>
              <a:rPr kumimoji="1" lang="zh-CN" altLang="en-US" dirty="0" smtClean="0"/>
              <a:t> </a:t>
            </a:r>
            <a:r>
              <a:rPr kumimoji="1" lang="en-US" altLang="zh-CN" dirty="0" smtClean="0"/>
              <a:t>each</a:t>
            </a:r>
            <a:r>
              <a:rPr kumimoji="1" lang="zh-CN" altLang="en-US" dirty="0" smtClean="0"/>
              <a:t> </a:t>
            </a:r>
            <a:r>
              <a:rPr kumimoji="1" lang="en-US" altLang="zh-CN" dirty="0" smtClean="0"/>
              <a:t>vertex</a:t>
            </a:r>
            <a:r>
              <a:rPr kumimoji="1" lang="zh-CN" altLang="en-US" dirty="0" smtClean="0"/>
              <a:t> </a:t>
            </a:r>
            <a:r>
              <a:rPr kumimoji="1" lang="en-US" altLang="zh-CN" dirty="0" smtClean="0"/>
              <a:t>with</a:t>
            </a:r>
            <a:r>
              <a:rPr kumimoji="1" lang="zh-CN" altLang="en-US" dirty="0" smtClean="0"/>
              <a:t> </a:t>
            </a:r>
            <a:r>
              <a:rPr kumimoji="1" lang="en-US" altLang="zh-CN" dirty="0" smtClean="0"/>
              <a:t>a</a:t>
            </a:r>
            <a:r>
              <a:rPr kumimoji="1" lang="zh-CN" altLang="en-US" dirty="0" smtClean="0"/>
              <a:t> </a:t>
            </a:r>
            <a:r>
              <a:rPr kumimoji="1" lang="en-US" altLang="zh-CN" dirty="0" smtClean="0"/>
              <a:t>group</a:t>
            </a:r>
            <a:r>
              <a:rPr kumimoji="1" lang="zh-CN" altLang="en-US" dirty="0" smtClean="0"/>
              <a:t> </a:t>
            </a:r>
            <a:r>
              <a:rPr kumimoji="1" lang="en-US" altLang="zh-CN" dirty="0" smtClean="0"/>
              <a:t>of</a:t>
            </a:r>
            <a:r>
              <a:rPr kumimoji="1" lang="zh-CN" altLang="en-US" dirty="0" smtClean="0"/>
              <a:t> </a:t>
            </a:r>
            <a:r>
              <a:rPr kumimoji="1" lang="en-US" altLang="zh-CN" dirty="0" smtClean="0"/>
              <a:t>threads,</a:t>
            </a:r>
            <a:r>
              <a:rPr kumimoji="1" lang="zh-CN" altLang="en-US" dirty="0" smtClean="0"/>
              <a:t> </a:t>
            </a:r>
            <a:r>
              <a:rPr kumimoji="1" lang="en-US" altLang="zh-CN" dirty="0" smtClean="0"/>
              <a:t>instead</a:t>
            </a:r>
            <a:r>
              <a:rPr kumimoji="1" lang="zh-CN" altLang="en-US" dirty="0" smtClean="0"/>
              <a:t> </a:t>
            </a:r>
            <a:r>
              <a:rPr kumimoji="1" lang="en-US" altLang="zh-CN" dirty="0" smtClean="0"/>
              <a:t>of</a:t>
            </a:r>
            <a:r>
              <a:rPr kumimoji="1" lang="zh-CN" altLang="en-US" dirty="0" smtClean="0"/>
              <a:t> </a:t>
            </a:r>
            <a:r>
              <a:rPr kumimoji="1" lang="en-US" altLang="zh-CN" dirty="0" smtClean="0"/>
              <a:t>a</a:t>
            </a:r>
            <a:r>
              <a:rPr kumimoji="1" lang="zh-CN" altLang="en-US" dirty="0" smtClean="0"/>
              <a:t> </a:t>
            </a:r>
            <a:r>
              <a:rPr kumimoji="1" lang="en-US" altLang="zh-CN" dirty="0" smtClean="0"/>
              <a:t>single</a:t>
            </a:r>
            <a:r>
              <a:rPr kumimoji="1" lang="zh-CN" altLang="en-US" dirty="0" smtClean="0"/>
              <a:t> </a:t>
            </a:r>
            <a:r>
              <a:rPr kumimoji="1" lang="en-US" altLang="zh-CN" dirty="0" smtClean="0"/>
              <a:t>thread</a:t>
            </a:r>
            <a:r>
              <a:rPr kumimoji="1" lang="zh-CN" altLang="en-US" dirty="0" smtClean="0"/>
              <a:t>, </a:t>
            </a:r>
            <a:r>
              <a:rPr kumimoji="1" lang="en-US" altLang="zh-CN" dirty="0" smtClean="0"/>
              <a:t>or</a:t>
            </a:r>
            <a:r>
              <a:rPr kumimoji="1" lang="zh-CN" altLang="en-US" dirty="0" smtClean="0"/>
              <a:t> </a:t>
            </a:r>
            <a:r>
              <a:rPr kumimoji="1" lang="en-US" altLang="zh-CN" dirty="0" smtClean="0"/>
              <a:t>a</a:t>
            </a:r>
            <a:r>
              <a:rPr kumimoji="1" lang="zh-CN" altLang="en-US" dirty="0" smtClean="0"/>
              <a:t> </a:t>
            </a:r>
            <a:r>
              <a:rPr kumimoji="1" lang="en-US" altLang="zh-CN" dirty="0" smtClean="0"/>
              <a:t>warp</a:t>
            </a:r>
            <a:r>
              <a:rPr kumimoji="1" lang="zh-CN" altLang="en-US" dirty="0" smtClean="0"/>
              <a:t> </a:t>
            </a:r>
            <a:r>
              <a:rPr kumimoji="1" lang="en-US" altLang="zh-CN" dirty="0" smtClean="0"/>
              <a:t>of</a:t>
            </a:r>
            <a:r>
              <a:rPr kumimoji="1" lang="zh-CN" altLang="en-US" dirty="0" smtClean="0"/>
              <a:t> </a:t>
            </a:r>
            <a:r>
              <a:rPr kumimoji="1" lang="en-US" altLang="zh-CN" dirty="0" smtClean="0"/>
              <a:t>threads.</a:t>
            </a:r>
          </a:p>
          <a:p>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In</a:t>
            </a:r>
            <a:r>
              <a:rPr kumimoji="1" lang="zh-CN" altLang="en-US" dirty="0" smtClean="0"/>
              <a:t> </a:t>
            </a:r>
            <a:r>
              <a:rPr kumimoji="1" lang="en-US" altLang="zh-CN" dirty="0" smtClean="0"/>
              <a:t>each</a:t>
            </a:r>
            <a:r>
              <a:rPr kumimoji="1" lang="zh-CN" altLang="en-US" dirty="0" smtClean="0"/>
              <a:t> </a:t>
            </a:r>
            <a:r>
              <a:rPr kumimoji="1" lang="en-US" altLang="zh-CN" dirty="0" smtClean="0"/>
              <a:t>BFS</a:t>
            </a:r>
            <a:r>
              <a:rPr kumimoji="1" lang="zh-CN" altLang="en-US" dirty="0" smtClean="0"/>
              <a:t> </a:t>
            </a:r>
            <a:r>
              <a:rPr kumimoji="1" lang="en-US" altLang="zh-CN" dirty="0" smtClean="0"/>
              <a:t>iteration,</a:t>
            </a:r>
            <a:r>
              <a:rPr kumimoji="1" lang="zh-CN" altLang="en-US" dirty="0" smtClean="0"/>
              <a:t> </a:t>
            </a:r>
            <a:r>
              <a:rPr kumimoji="1" lang="en-US" altLang="zh-CN" dirty="0" smtClean="0"/>
              <a:t>each</a:t>
            </a:r>
            <a:r>
              <a:rPr kumimoji="1" lang="zh-CN" altLang="en-US" dirty="0" smtClean="0"/>
              <a:t> </a:t>
            </a:r>
            <a:r>
              <a:rPr kumimoji="1" lang="en-US" altLang="zh-CN" dirty="0" smtClean="0"/>
              <a:t>thread</a:t>
            </a:r>
            <a:r>
              <a:rPr kumimoji="1" lang="zh-CN" altLang="en-US" dirty="0" smtClean="0"/>
              <a:t> </a:t>
            </a:r>
            <a:r>
              <a:rPr kumimoji="1" lang="en-US" altLang="zh-CN" dirty="0" smtClean="0"/>
              <a:t>group</a:t>
            </a:r>
            <a:r>
              <a:rPr kumimoji="1" lang="zh-CN" altLang="en-US" dirty="0" smtClean="0"/>
              <a:t> </a:t>
            </a:r>
            <a:r>
              <a:rPr kumimoji="1" lang="en-US" altLang="zh-CN" dirty="0" smtClean="0"/>
              <a:t>processes</a:t>
            </a:r>
            <a:r>
              <a:rPr kumimoji="1" lang="zh-CN" altLang="en-US" dirty="0" smtClean="0"/>
              <a:t> </a:t>
            </a:r>
            <a:r>
              <a:rPr kumimoji="1" lang="zh-CN" altLang="zh-CN" dirty="0" smtClean="0"/>
              <a:t>[</a:t>
            </a:r>
            <a:r>
              <a:rPr kumimoji="1" lang="en-US" altLang="zh-CN" dirty="0" err="1" smtClean="0"/>
              <a:t>prao</a:t>
            </a:r>
            <a:r>
              <a:rPr kumimoji="1" lang="zh-CN" altLang="en-US" dirty="0" smtClean="0"/>
              <a:t> </a:t>
            </a:r>
            <a:r>
              <a:rPr kumimoji="1" lang="en-US" altLang="zh-CN" dirty="0" err="1" smtClean="0"/>
              <a:t>ce</a:t>
            </a:r>
            <a:r>
              <a:rPr kumimoji="1" lang="zh-CN" altLang="en-US" dirty="0" smtClean="0"/>
              <a:t> </a:t>
            </a:r>
            <a:r>
              <a:rPr kumimoji="1" lang="en-US" altLang="zh-CN" dirty="0" err="1" smtClean="0"/>
              <a:t>cess</a:t>
            </a:r>
            <a:r>
              <a:rPr kumimoji="1" lang="en-US" altLang="zh-CN" dirty="0" smtClean="0"/>
              <a:t>]</a:t>
            </a:r>
            <a:r>
              <a:rPr kumimoji="1" lang="zh-CN" altLang="en-US" dirty="0" smtClean="0"/>
              <a:t> </a:t>
            </a:r>
            <a:r>
              <a:rPr kumimoji="1" lang="en-US" altLang="zh-CN" dirty="0" smtClean="0"/>
              <a:t>its</a:t>
            </a:r>
            <a:r>
              <a:rPr kumimoji="1" lang="zh-CN" altLang="en-US" dirty="0" smtClean="0"/>
              <a:t> </a:t>
            </a:r>
            <a:r>
              <a:rPr kumimoji="1" lang="en-US" altLang="zh-CN" dirty="0" smtClean="0"/>
              <a:t>task</a:t>
            </a:r>
            <a:r>
              <a:rPr kumimoji="1" lang="zh-CN" altLang="en-US" dirty="0" smtClean="0"/>
              <a:t> </a:t>
            </a:r>
            <a:r>
              <a:rPr kumimoji="1" lang="en-US" altLang="zh-CN" dirty="0" smtClean="0"/>
              <a:t>in</a:t>
            </a:r>
            <a:r>
              <a:rPr kumimoji="1" lang="zh-CN" altLang="en-US" dirty="0" smtClean="0"/>
              <a:t> </a:t>
            </a:r>
            <a:r>
              <a:rPr kumimoji="1" lang="en-US" altLang="zh-CN" dirty="0" smtClean="0"/>
              <a:t>a</a:t>
            </a:r>
            <a:r>
              <a:rPr kumimoji="1" lang="zh-CN" altLang="en-US" dirty="0" smtClean="0"/>
              <a:t> </a:t>
            </a:r>
            <a:r>
              <a:rPr kumimoji="1" lang="en-US" altLang="zh-CN" dirty="0" smtClean="0"/>
              <a:t>*logical*</a:t>
            </a:r>
            <a:r>
              <a:rPr kumimoji="1" lang="zh-CN" altLang="en-US" dirty="0" smtClean="0"/>
              <a:t> </a:t>
            </a:r>
            <a:r>
              <a:rPr kumimoji="1" lang="en-US" altLang="zh-CN" dirty="0" err="1" smtClean="0"/>
              <a:t>Sim-dee</a:t>
            </a:r>
            <a:r>
              <a:rPr kumimoji="1" lang="zh-CN" altLang="en-US" dirty="0" smtClean="0"/>
              <a:t> </a:t>
            </a:r>
            <a:r>
              <a:rPr kumimoji="1" lang="en-US" altLang="zh-CN" dirty="0" smtClean="0"/>
              <a:t>window.</a:t>
            </a:r>
          </a:p>
          <a:p>
            <a:endParaRPr kumimoji="1" lang="en-US" altLang="zh-CN" dirty="0" smtClean="0"/>
          </a:p>
          <a:p>
            <a:r>
              <a:rPr kumimoji="1" lang="en-US" altLang="zh-CN" dirty="0" smtClean="0"/>
              <a:t>In</a:t>
            </a:r>
            <a:r>
              <a:rPr kumimoji="1" lang="zh-CN" altLang="en-US" dirty="0" smtClean="0"/>
              <a:t> </a:t>
            </a:r>
            <a:r>
              <a:rPr kumimoji="1" lang="en-US" altLang="zh-CN" dirty="0" smtClean="0"/>
              <a:t>this</a:t>
            </a:r>
            <a:r>
              <a:rPr kumimoji="1" lang="zh-CN" altLang="en-US" dirty="0" smtClean="0"/>
              <a:t> </a:t>
            </a:r>
            <a:r>
              <a:rPr kumimoji="1" lang="en-US" altLang="zh-CN" dirty="0" smtClean="0"/>
              <a:t>example</a:t>
            </a:r>
            <a:r>
              <a:rPr kumimoji="1" lang="zh-CN" altLang="en-US" dirty="0" smtClean="0"/>
              <a:t>,</a:t>
            </a:r>
            <a:r>
              <a:rPr kumimoji="1" lang="en-US" altLang="zh-CN" dirty="0" smtClean="0"/>
              <a:t>the</a:t>
            </a:r>
            <a:r>
              <a:rPr kumimoji="1" lang="zh-CN" altLang="en-US" dirty="0" smtClean="0"/>
              <a:t> </a:t>
            </a:r>
            <a:r>
              <a:rPr kumimoji="1" lang="en-US" altLang="zh-CN" dirty="0" smtClean="0"/>
              <a:t>logical</a:t>
            </a:r>
            <a:r>
              <a:rPr kumimoji="1" lang="zh-CN" altLang="en-US" dirty="0" smtClean="0"/>
              <a:t> </a:t>
            </a:r>
            <a:r>
              <a:rPr kumimoji="1" lang="en-US" altLang="zh-CN" dirty="0" err="1" smtClean="0"/>
              <a:t>Sim-dee</a:t>
            </a:r>
            <a:r>
              <a:rPr kumimoji="1" lang="zh-CN" altLang="en-US" dirty="0" smtClean="0"/>
              <a:t> </a:t>
            </a:r>
            <a:r>
              <a:rPr kumimoji="1" lang="en-US" altLang="zh-CN" dirty="0" smtClean="0"/>
              <a:t>window</a:t>
            </a:r>
            <a:r>
              <a:rPr kumimoji="1" lang="zh-CN" altLang="en-US" dirty="0" smtClean="0"/>
              <a:t> </a:t>
            </a:r>
            <a:r>
              <a:rPr kumimoji="1" lang="en-US" altLang="zh-CN" dirty="0" smtClean="0"/>
              <a:t>size</a:t>
            </a:r>
            <a:r>
              <a:rPr kumimoji="1" lang="zh-CN" altLang="en-US" dirty="0" smtClean="0"/>
              <a:t> </a:t>
            </a:r>
            <a:r>
              <a:rPr kumimoji="1" lang="en-US" altLang="zh-CN" dirty="0" smtClean="0"/>
              <a:t>is</a:t>
            </a:r>
            <a:r>
              <a:rPr kumimoji="1" lang="zh-CN" altLang="en-US" dirty="0" smtClean="0"/>
              <a:t> </a:t>
            </a:r>
            <a:r>
              <a:rPr kumimoji="1" lang="en-US" altLang="zh-CN" dirty="0" smtClean="0"/>
              <a:t>two,</a:t>
            </a:r>
            <a:r>
              <a:rPr kumimoji="1" lang="zh-CN" altLang="en-US" dirty="0" smtClean="0"/>
              <a:t> </a:t>
            </a:r>
            <a:r>
              <a:rPr kumimoji="1" lang="en-US" altLang="zh-CN" dirty="0" smtClean="0"/>
              <a:t>and</a:t>
            </a:r>
            <a:r>
              <a:rPr kumimoji="1" lang="zh-CN" altLang="en-US" dirty="0" smtClean="0"/>
              <a:t> </a:t>
            </a:r>
            <a:r>
              <a:rPr kumimoji="1" lang="en-US" altLang="zh-CN" dirty="0" smtClean="0"/>
              <a:t>thread</a:t>
            </a:r>
            <a:r>
              <a:rPr kumimoji="1" lang="zh-CN" altLang="en-US" dirty="0" smtClean="0"/>
              <a:t> </a:t>
            </a:r>
            <a:r>
              <a:rPr kumimoji="1" lang="en-US" altLang="zh-CN" dirty="0" smtClean="0"/>
              <a:t>group</a:t>
            </a:r>
            <a:r>
              <a:rPr kumimoji="1" lang="zh-CN" altLang="en-US" dirty="0" smtClean="0"/>
              <a:t> </a:t>
            </a:r>
            <a:r>
              <a:rPr kumimoji="1" lang="en-US" altLang="zh-CN" dirty="0" smtClean="0"/>
              <a:t>1</a:t>
            </a:r>
            <a:r>
              <a:rPr kumimoji="1" lang="zh-CN" altLang="en-US" dirty="0" smtClean="0"/>
              <a:t> </a:t>
            </a:r>
            <a:r>
              <a:rPr kumimoji="1" lang="en-US" altLang="zh-CN" dirty="0" smtClean="0"/>
              <a:t>requires</a:t>
            </a:r>
            <a:r>
              <a:rPr kumimoji="1" lang="zh-CN" altLang="en-US" dirty="0" smtClean="0"/>
              <a:t> </a:t>
            </a:r>
            <a:r>
              <a:rPr kumimoji="1" lang="zh-CN" altLang="zh-CN" dirty="0" smtClean="0"/>
              <a:t>2</a:t>
            </a:r>
            <a:r>
              <a:rPr kumimoji="1" lang="zh-CN" altLang="en-US" dirty="0" smtClean="0"/>
              <a:t> </a:t>
            </a:r>
            <a:r>
              <a:rPr kumimoji="1" lang="en-US" altLang="zh-CN" dirty="0" smtClean="0"/>
              <a:t>sub-iterations</a:t>
            </a:r>
            <a:r>
              <a:rPr kumimoji="1" lang="zh-CN" altLang="en-US" dirty="0" smtClean="0"/>
              <a:t> </a:t>
            </a:r>
            <a:r>
              <a:rPr kumimoji="1" lang="en-US" altLang="zh-CN" dirty="0" smtClean="0"/>
              <a:t>to</a:t>
            </a:r>
            <a:r>
              <a:rPr kumimoji="1" lang="zh-CN" altLang="en-US" dirty="0" smtClean="0"/>
              <a:t> </a:t>
            </a:r>
            <a:r>
              <a:rPr kumimoji="1" lang="en-US" altLang="zh-CN" dirty="0" smtClean="0"/>
              <a:t>finish</a:t>
            </a:r>
            <a:r>
              <a:rPr kumimoji="1" lang="zh-CN" altLang="en-US" dirty="0" smtClean="0"/>
              <a:t> </a:t>
            </a:r>
            <a:r>
              <a:rPr kumimoji="1" lang="en-US" altLang="zh-CN" dirty="0" smtClean="0"/>
              <a:t>its</a:t>
            </a:r>
            <a:r>
              <a:rPr kumimoji="1" lang="zh-CN" altLang="en-US" dirty="0" smtClean="0"/>
              <a:t> </a:t>
            </a:r>
            <a:r>
              <a:rPr kumimoji="1" lang="en-US" altLang="zh-CN" dirty="0" smtClean="0"/>
              <a:t>task</a:t>
            </a:r>
            <a:r>
              <a:rPr kumimoji="1" lang="zh-CN" altLang="en-US" dirty="0" smtClean="0"/>
              <a:t> </a:t>
            </a:r>
            <a:r>
              <a:rPr kumimoji="1" lang="en-US" altLang="zh-CN" dirty="0" smtClean="0"/>
              <a:t>and</a:t>
            </a:r>
            <a:r>
              <a:rPr kumimoji="1" lang="zh-CN" altLang="en-US" dirty="0" smtClean="0"/>
              <a:t> </a:t>
            </a:r>
            <a:r>
              <a:rPr kumimoji="1" lang="en-US" altLang="zh-CN" dirty="0" smtClean="0"/>
              <a:t>thread</a:t>
            </a:r>
            <a:r>
              <a:rPr kumimoji="1" lang="zh-CN" altLang="en-US" dirty="0" smtClean="0"/>
              <a:t> </a:t>
            </a:r>
            <a:r>
              <a:rPr kumimoji="1" lang="en-US" altLang="zh-CN" dirty="0" smtClean="0"/>
              <a:t>group</a:t>
            </a:r>
            <a:r>
              <a:rPr kumimoji="1" lang="zh-CN" altLang="en-US" dirty="0" smtClean="0"/>
              <a:t> </a:t>
            </a:r>
            <a:r>
              <a:rPr kumimoji="1" lang="en-US" altLang="zh-CN" dirty="0" smtClean="0"/>
              <a:t>2</a:t>
            </a:r>
            <a:r>
              <a:rPr kumimoji="1" lang="zh-CN" altLang="en-US" dirty="0" smtClean="0"/>
              <a:t> </a:t>
            </a:r>
            <a:r>
              <a:rPr kumimoji="1" lang="en-US" altLang="zh-CN" dirty="0" smtClean="0"/>
              <a:t>requires</a:t>
            </a:r>
            <a:r>
              <a:rPr kumimoji="1" lang="zh-CN" altLang="en-US" dirty="0" smtClean="0"/>
              <a:t> </a:t>
            </a:r>
            <a:r>
              <a:rPr kumimoji="1" lang="en-US" altLang="zh-CN" dirty="0" smtClean="0"/>
              <a:t>one</a:t>
            </a:r>
            <a:r>
              <a:rPr kumimoji="1" lang="zh-CN" altLang="en-US" dirty="0" smtClean="0"/>
              <a:t> </a:t>
            </a:r>
            <a:r>
              <a:rPr kumimoji="1" lang="en-US" altLang="zh-CN" dirty="0" smtClean="0"/>
              <a:t>sub-iteration.</a:t>
            </a:r>
          </a:p>
          <a:p>
            <a:endParaRPr kumimoji="1" lang="en-US" altLang="zh-CN" dirty="0" smtClean="0"/>
          </a:p>
        </p:txBody>
      </p:sp>
      <p:sp>
        <p:nvSpPr>
          <p:cNvPr id="4" name="幻灯片编号占位符 3"/>
          <p:cNvSpPr>
            <a:spLocks noGrp="1"/>
          </p:cNvSpPr>
          <p:nvPr>
            <p:ph type="sldNum" sz="quarter" idx="10"/>
          </p:nvPr>
        </p:nvSpPr>
        <p:spPr/>
        <p:txBody>
          <a:bodyPr/>
          <a:lstStyle/>
          <a:p>
            <a:fld id="{0D98794A-FBA2-914B-A761-062651C116E2}" type="slidenum">
              <a:rPr kumimoji="1" lang="zh-CN" altLang="en-US" smtClean="0"/>
              <a:t>11</a:t>
            </a:fld>
            <a:endParaRPr kumimoji="1" lang="zh-CN" altLang="en-US"/>
          </a:p>
        </p:txBody>
      </p:sp>
    </p:spTree>
    <p:extLst>
      <p:ext uri="{BB962C8B-B14F-4D97-AF65-F5344CB8AC3E}">
        <p14:creationId xmlns:p14="http://schemas.microsoft.com/office/powerpoint/2010/main" val="3838170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And then</a:t>
            </a:r>
            <a:r>
              <a:rPr kumimoji="1" lang="zh-CN" altLang="en-US" dirty="0" smtClean="0"/>
              <a:t> </a:t>
            </a:r>
            <a:r>
              <a:rPr kumimoji="1" lang="en-US" altLang="zh-CN" dirty="0" smtClean="0"/>
              <a:t>we</a:t>
            </a:r>
            <a:r>
              <a:rPr kumimoji="1" lang="zh-CN" altLang="en-US" dirty="0" smtClean="0"/>
              <a:t> </a:t>
            </a:r>
            <a:r>
              <a:rPr kumimoji="1" lang="en-US" altLang="zh-CN" dirty="0" smtClean="0"/>
              <a:t>can</a:t>
            </a:r>
            <a:r>
              <a:rPr kumimoji="1" lang="zh-CN" altLang="en-US" dirty="0" smtClean="0"/>
              <a:t> </a:t>
            </a:r>
            <a:r>
              <a:rPr kumimoji="1" lang="en-US" altLang="zh-CN" dirty="0" smtClean="0"/>
              <a:t>divide</a:t>
            </a:r>
            <a:r>
              <a:rPr kumimoji="1" lang="zh-CN" altLang="en-US" dirty="0" smtClean="0"/>
              <a:t> </a:t>
            </a:r>
            <a:r>
              <a:rPr kumimoji="1" lang="en-US" altLang="zh-CN" dirty="0" smtClean="0"/>
              <a:t>the</a:t>
            </a:r>
            <a:r>
              <a:rPr kumimoji="1" lang="zh-CN" altLang="en-US" dirty="0" smtClean="0"/>
              <a:t> </a:t>
            </a:r>
            <a:r>
              <a:rPr kumimoji="1" lang="en-US" altLang="zh-CN" dirty="0" err="1" smtClean="0"/>
              <a:t>Sim-dee</a:t>
            </a:r>
            <a:r>
              <a:rPr kumimoji="1" lang="zh-CN" altLang="en-US" dirty="0" smtClean="0"/>
              <a:t> </a:t>
            </a:r>
            <a:r>
              <a:rPr kumimoji="1" lang="en-US" altLang="zh-CN" dirty="0" err="1" smtClean="0"/>
              <a:t>underutiliztion</a:t>
            </a:r>
            <a:r>
              <a:rPr kumimoji="1" lang="zh-CN" altLang="en-US" dirty="0" smtClean="0"/>
              <a:t> </a:t>
            </a:r>
            <a:r>
              <a:rPr kumimoji="1" lang="en-US" altLang="zh-CN" dirty="0" smtClean="0"/>
              <a:t>into</a:t>
            </a:r>
            <a:r>
              <a:rPr kumimoji="1" lang="zh-CN" altLang="en-US" dirty="0" smtClean="0"/>
              <a:t> </a:t>
            </a:r>
            <a:r>
              <a:rPr kumimoji="1" lang="en-US" altLang="zh-CN" dirty="0" smtClean="0"/>
              <a:t>two</a:t>
            </a:r>
            <a:r>
              <a:rPr kumimoji="1" lang="zh-CN" altLang="en-US" dirty="0" smtClean="0"/>
              <a:t> </a:t>
            </a:r>
            <a:r>
              <a:rPr kumimoji="1" lang="en-US" altLang="zh-CN" dirty="0" smtClean="0"/>
              <a:t>parts,</a:t>
            </a:r>
          </a:p>
          <a:p>
            <a:r>
              <a:rPr kumimoji="1" lang="zh-CN" altLang="zh-CN" dirty="0" smtClean="0"/>
              <a:t>(</a:t>
            </a:r>
            <a:r>
              <a:rPr kumimoji="1" lang="en-US" altLang="zh-CN" dirty="0" smtClean="0"/>
              <a:t>click)</a:t>
            </a:r>
          </a:p>
          <a:p>
            <a:r>
              <a:rPr kumimoji="1" lang="en-US" altLang="zh-CN" dirty="0" smtClean="0"/>
              <a:t>Thee</a:t>
            </a:r>
            <a:r>
              <a:rPr kumimoji="1" lang="zh-CN" altLang="en-US" dirty="0" smtClean="0"/>
              <a:t> </a:t>
            </a:r>
            <a:r>
              <a:rPr kumimoji="1" lang="en-US" altLang="zh-CN" dirty="0" smtClean="0"/>
              <a:t>intra-group</a:t>
            </a:r>
            <a:r>
              <a:rPr kumimoji="1" lang="zh-CN" altLang="en-US" dirty="0" smtClean="0"/>
              <a:t> </a:t>
            </a:r>
            <a:r>
              <a:rPr kumimoji="1" lang="en-US" altLang="zh-CN" dirty="0" err="1" smtClean="0"/>
              <a:t>underutiliztion</a:t>
            </a:r>
            <a:r>
              <a:rPr kumimoji="1" lang="zh-CN" altLang="en-US" dirty="0" smtClean="0"/>
              <a:t> </a:t>
            </a:r>
            <a:r>
              <a:rPr kumimoji="1" lang="en-US" altLang="zh-CN" dirty="0" smtClean="0"/>
              <a:t>is</a:t>
            </a:r>
            <a:r>
              <a:rPr kumimoji="1" lang="zh-CN" altLang="en-US" dirty="0" smtClean="0"/>
              <a:t> </a:t>
            </a:r>
            <a:r>
              <a:rPr kumimoji="1" lang="en-US" altLang="zh-CN" dirty="0" smtClean="0"/>
              <a:t>represented</a:t>
            </a:r>
            <a:r>
              <a:rPr kumimoji="1" lang="zh-CN" altLang="en-US" dirty="0" smtClean="0"/>
              <a:t> </a:t>
            </a:r>
            <a:r>
              <a:rPr kumimoji="1" lang="en-US" altLang="zh-CN" dirty="0" smtClean="0"/>
              <a:t>by</a:t>
            </a:r>
            <a:r>
              <a:rPr kumimoji="1" lang="zh-CN" altLang="en-US" dirty="0" smtClean="0"/>
              <a:t> </a:t>
            </a:r>
            <a:r>
              <a:rPr kumimoji="1" lang="en-US" altLang="zh-CN" dirty="0" smtClean="0"/>
              <a:t>the</a:t>
            </a:r>
            <a:r>
              <a:rPr kumimoji="1" lang="zh-CN" altLang="en-US" dirty="0" smtClean="0"/>
              <a:t> </a:t>
            </a:r>
            <a:r>
              <a:rPr kumimoji="1" lang="en-US" altLang="zh-CN" dirty="0" smtClean="0"/>
              <a:t>wasted</a:t>
            </a:r>
            <a:r>
              <a:rPr kumimoji="1" lang="zh-CN" altLang="en-US" dirty="0" smtClean="0"/>
              <a:t> </a:t>
            </a:r>
            <a:r>
              <a:rPr kumimoji="1" lang="en-US" altLang="zh-CN" dirty="0" smtClean="0"/>
              <a:t>slots</a:t>
            </a:r>
            <a:r>
              <a:rPr kumimoji="1" lang="zh-CN" altLang="en-US" dirty="0" smtClean="0"/>
              <a:t> </a:t>
            </a:r>
            <a:r>
              <a:rPr kumimoji="1" lang="en-US" altLang="zh-CN" dirty="0" smtClean="0"/>
              <a:t>inside</a:t>
            </a:r>
            <a:r>
              <a:rPr kumimoji="1" lang="zh-CN" altLang="en-US" dirty="0" smtClean="0"/>
              <a:t> </a:t>
            </a:r>
            <a:r>
              <a:rPr kumimoji="1" lang="en-US" altLang="zh-CN" dirty="0" smtClean="0"/>
              <a:t>the</a:t>
            </a:r>
            <a:r>
              <a:rPr kumimoji="1" lang="zh-CN" altLang="en-US" dirty="0" smtClean="0"/>
              <a:t> </a:t>
            </a:r>
            <a:r>
              <a:rPr kumimoji="1" lang="en-US" altLang="zh-CN" dirty="0" smtClean="0"/>
              <a:t>logical</a:t>
            </a:r>
            <a:r>
              <a:rPr kumimoji="1" lang="zh-CN" altLang="en-US" dirty="0" smtClean="0"/>
              <a:t> </a:t>
            </a:r>
            <a:r>
              <a:rPr kumimoji="1" lang="en-US" altLang="zh-CN" dirty="0" err="1" smtClean="0"/>
              <a:t>Sim-dee</a:t>
            </a:r>
            <a:r>
              <a:rPr kumimoji="1" lang="zh-CN" altLang="en-US" dirty="0" smtClean="0"/>
              <a:t> </a:t>
            </a:r>
            <a:r>
              <a:rPr kumimoji="1" lang="en-US" altLang="zh-CN" dirty="0" smtClean="0"/>
              <a:t>windows.</a:t>
            </a:r>
            <a:r>
              <a:rPr kumimoji="1" lang="zh-CN" altLang="en-US" dirty="0" smtClean="0"/>
              <a:t> </a:t>
            </a:r>
            <a:r>
              <a:rPr kumimoji="1" lang="en-US" altLang="zh-CN" dirty="0" smtClean="0"/>
              <a:t>They</a:t>
            </a:r>
            <a:r>
              <a:rPr kumimoji="1" lang="zh-CN" altLang="en-US" dirty="0" smtClean="0"/>
              <a:t> </a:t>
            </a:r>
            <a:r>
              <a:rPr kumimoji="1" lang="en-US" altLang="zh-CN" dirty="0" smtClean="0"/>
              <a:t>are</a:t>
            </a:r>
            <a:r>
              <a:rPr kumimoji="1" lang="zh-CN" altLang="en-US" dirty="0" smtClean="0"/>
              <a:t> </a:t>
            </a:r>
            <a:r>
              <a:rPr kumimoji="1" lang="en-US" altLang="zh-CN" dirty="0" smtClean="0"/>
              <a:t>underutilized</a:t>
            </a:r>
            <a:r>
              <a:rPr kumimoji="1" lang="zh-CN" altLang="en-US" dirty="0" smtClean="0"/>
              <a:t> </a:t>
            </a:r>
            <a:r>
              <a:rPr kumimoji="1" lang="en-US" altLang="zh-CN" dirty="0" smtClean="0"/>
              <a:t>because</a:t>
            </a:r>
            <a:r>
              <a:rPr kumimoji="1" lang="zh-CN" altLang="en-US" dirty="0" smtClean="0"/>
              <a:t> </a:t>
            </a:r>
            <a:r>
              <a:rPr kumimoji="1" lang="en-US" altLang="zh-CN" dirty="0" smtClean="0"/>
              <a:t>the</a:t>
            </a:r>
            <a:r>
              <a:rPr kumimoji="1" lang="zh-CN" altLang="en-US" dirty="0" smtClean="0"/>
              <a:t> </a:t>
            </a:r>
            <a:r>
              <a:rPr kumimoji="1" lang="en-US" altLang="zh-CN" dirty="0" smtClean="0"/>
              <a:t>vertex</a:t>
            </a:r>
            <a:r>
              <a:rPr kumimoji="1" lang="zh-CN" altLang="en-US" dirty="0" smtClean="0"/>
              <a:t> </a:t>
            </a:r>
            <a:r>
              <a:rPr kumimoji="1" lang="en-US" altLang="zh-CN" dirty="0" smtClean="0"/>
              <a:t>degree</a:t>
            </a:r>
            <a:r>
              <a:rPr kumimoji="1" lang="zh-CN" altLang="en-US" dirty="0" smtClean="0"/>
              <a:t> </a:t>
            </a:r>
            <a:r>
              <a:rPr kumimoji="1" lang="en-US" altLang="zh-CN" dirty="0" smtClean="0"/>
              <a:t>is</a:t>
            </a:r>
            <a:r>
              <a:rPr kumimoji="1" lang="zh-CN" altLang="en-US" dirty="0" smtClean="0"/>
              <a:t> </a:t>
            </a:r>
            <a:r>
              <a:rPr kumimoji="1" lang="en-US" altLang="zh-CN" dirty="0" smtClean="0"/>
              <a:t>not</a:t>
            </a:r>
            <a:r>
              <a:rPr kumimoji="1" lang="zh-CN" altLang="en-US" dirty="0" smtClean="0"/>
              <a:t> </a:t>
            </a:r>
            <a:r>
              <a:rPr kumimoji="1" lang="en-US" altLang="zh-CN" dirty="0" smtClean="0"/>
              <a:t>*always</a:t>
            </a:r>
            <a:r>
              <a:rPr kumimoji="1" lang="zh-CN" altLang="en-US" dirty="0" smtClean="0"/>
              <a:t> </a:t>
            </a:r>
            <a:r>
              <a:rPr kumimoji="1" lang="en-US" altLang="zh-CN" dirty="0" smtClean="0"/>
              <a:t>divisible</a:t>
            </a:r>
            <a:r>
              <a:rPr kumimoji="1" lang="zh-CN" altLang="en-US" dirty="0" smtClean="0"/>
              <a:t>* </a:t>
            </a:r>
            <a:r>
              <a:rPr kumimoji="1" lang="en-US" altLang="zh-CN" dirty="0" smtClean="0"/>
              <a:t>[di</a:t>
            </a:r>
            <a:r>
              <a:rPr kumimoji="1" lang="zh-CN" altLang="en-US" dirty="0" smtClean="0"/>
              <a:t> </a:t>
            </a:r>
            <a:r>
              <a:rPr kumimoji="1" lang="en-US" altLang="zh-CN" dirty="0" err="1" smtClean="0"/>
              <a:t>visi</a:t>
            </a:r>
            <a:r>
              <a:rPr kumimoji="1" lang="zh-CN" altLang="en-US" dirty="0" smtClean="0"/>
              <a:t> </a:t>
            </a:r>
            <a:r>
              <a:rPr kumimoji="1" lang="en-US" altLang="zh-CN" dirty="0" smtClean="0"/>
              <a:t>able]</a:t>
            </a:r>
            <a:r>
              <a:rPr kumimoji="1" lang="zh-CN" altLang="en-US" dirty="0" smtClean="0"/>
              <a:t> </a:t>
            </a:r>
            <a:r>
              <a:rPr kumimoji="1" lang="en-US" altLang="zh-CN" dirty="0" smtClean="0"/>
              <a:t>by</a:t>
            </a:r>
            <a:r>
              <a:rPr kumimoji="1" lang="zh-CN" altLang="en-US" dirty="0" smtClean="0"/>
              <a:t> </a:t>
            </a:r>
            <a:r>
              <a:rPr kumimoji="1" lang="en-US" altLang="zh-CN" dirty="0" smtClean="0"/>
              <a:t>group</a:t>
            </a:r>
            <a:r>
              <a:rPr kumimoji="1" lang="zh-CN" altLang="en-US" dirty="0" smtClean="0"/>
              <a:t> </a:t>
            </a:r>
            <a:r>
              <a:rPr kumimoji="1" lang="en-US" altLang="zh-CN" dirty="0" smtClean="0"/>
              <a:t>size.</a:t>
            </a:r>
          </a:p>
          <a:p>
            <a:r>
              <a:rPr kumimoji="1" lang="zh-CN" altLang="zh-CN" dirty="0" smtClean="0"/>
              <a:t>(</a:t>
            </a:r>
            <a:r>
              <a:rPr kumimoji="1" lang="en-US" altLang="zh-CN" dirty="0" smtClean="0"/>
              <a:t>click)</a:t>
            </a:r>
          </a:p>
          <a:p>
            <a:r>
              <a:rPr kumimoji="1" lang="en-US" altLang="zh-CN" dirty="0" smtClean="0"/>
              <a:t>Thee</a:t>
            </a:r>
            <a:r>
              <a:rPr kumimoji="1" lang="zh-CN" altLang="en-US" dirty="0" smtClean="0"/>
              <a:t> </a:t>
            </a:r>
            <a:r>
              <a:rPr kumimoji="1" lang="en-US" altLang="zh-CN" dirty="0" smtClean="0"/>
              <a:t>inter-group</a:t>
            </a:r>
            <a:r>
              <a:rPr kumimoji="1" lang="zh-CN" altLang="en-US" dirty="0" smtClean="0"/>
              <a:t> </a:t>
            </a:r>
            <a:r>
              <a:rPr kumimoji="1" lang="en-US" altLang="zh-CN" dirty="0" err="1" smtClean="0"/>
              <a:t>underutiliztion</a:t>
            </a:r>
            <a:r>
              <a:rPr kumimoji="1" lang="zh-CN" altLang="en-US" dirty="0" smtClean="0"/>
              <a:t> </a:t>
            </a:r>
            <a:r>
              <a:rPr kumimoji="1" lang="en-US" altLang="zh-CN" dirty="0" smtClean="0"/>
              <a:t>is</a:t>
            </a:r>
            <a:r>
              <a:rPr kumimoji="1" lang="zh-CN" altLang="en-US" dirty="0" smtClean="0"/>
              <a:t> </a:t>
            </a:r>
            <a:r>
              <a:rPr kumimoji="1" lang="en-US" altLang="zh-CN" dirty="0" smtClean="0"/>
              <a:t>represented</a:t>
            </a:r>
            <a:r>
              <a:rPr kumimoji="1" lang="zh-CN" altLang="en-US" dirty="0" smtClean="0"/>
              <a:t> </a:t>
            </a:r>
            <a:r>
              <a:rPr kumimoji="1" lang="en-US" altLang="zh-CN" dirty="0" smtClean="0"/>
              <a:t>by</a:t>
            </a:r>
            <a:r>
              <a:rPr kumimoji="1" lang="zh-CN" altLang="en-US" dirty="0" smtClean="0"/>
              <a:t> </a:t>
            </a:r>
            <a:r>
              <a:rPr kumimoji="1" lang="en-US" altLang="zh-CN" dirty="0" smtClean="0"/>
              <a:t>the</a:t>
            </a:r>
            <a:r>
              <a:rPr kumimoji="1" lang="zh-CN" altLang="en-US" dirty="0" smtClean="0"/>
              <a:t> </a:t>
            </a:r>
            <a:r>
              <a:rPr kumimoji="1" lang="en-US" altLang="zh-CN" dirty="0" smtClean="0"/>
              <a:t>wasted</a:t>
            </a:r>
            <a:r>
              <a:rPr kumimoji="1" lang="zh-CN" altLang="en-US" dirty="0" smtClean="0"/>
              <a:t> </a:t>
            </a:r>
            <a:r>
              <a:rPr kumimoji="1" lang="en-US" altLang="zh-CN" dirty="0" smtClean="0"/>
              <a:t>slots</a:t>
            </a:r>
            <a:r>
              <a:rPr kumimoji="1" lang="zh-CN" altLang="en-US" dirty="0" smtClean="0"/>
              <a:t> </a:t>
            </a:r>
            <a:r>
              <a:rPr kumimoji="1" lang="en-US" altLang="zh-CN" dirty="0" smtClean="0"/>
              <a:t>between</a:t>
            </a:r>
            <a:r>
              <a:rPr kumimoji="1" lang="zh-CN" altLang="en-US" dirty="0" smtClean="0"/>
              <a:t> </a:t>
            </a:r>
            <a:r>
              <a:rPr kumimoji="1" lang="en-US" altLang="zh-CN" dirty="0" smtClean="0"/>
              <a:t>the</a:t>
            </a:r>
            <a:r>
              <a:rPr kumimoji="1" lang="zh-CN" altLang="en-US" dirty="0" smtClean="0"/>
              <a:t> </a:t>
            </a:r>
            <a:r>
              <a:rPr kumimoji="1" lang="en-US" altLang="zh-CN" dirty="0" smtClean="0"/>
              <a:t>logical</a:t>
            </a:r>
            <a:r>
              <a:rPr kumimoji="1" lang="zh-CN" altLang="en-US" dirty="0" smtClean="0"/>
              <a:t> </a:t>
            </a:r>
            <a:r>
              <a:rPr kumimoji="1" lang="en-US" altLang="zh-CN" dirty="0" err="1" smtClean="0"/>
              <a:t>Sim-dee</a:t>
            </a:r>
            <a:r>
              <a:rPr kumimoji="1" lang="zh-CN" altLang="en-US" dirty="0" smtClean="0"/>
              <a:t> </a:t>
            </a:r>
            <a:r>
              <a:rPr kumimoji="1" lang="en-US" altLang="zh-CN" dirty="0" smtClean="0"/>
              <a:t>windows.</a:t>
            </a:r>
            <a:r>
              <a:rPr kumimoji="1" lang="zh-CN" altLang="en-US" dirty="0" smtClean="0"/>
              <a:t> </a:t>
            </a:r>
            <a:r>
              <a:rPr kumimoji="1" lang="en-US" altLang="zh-CN" dirty="0" smtClean="0"/>
              <a:t>They</a:t>
            </a:r>
            <a:r>
              <a:rPr kumimoji="1" lang="zh-CN" altLang="en-US" dirty="0" smtClean="0"/>
              <a:t> </a:t>
            </a:r>
            <a:r>
              <a:rPr kumimoji="1" lang="en-US" altLang="zh-CN" dirty="0" smtClean="0"/>
              <a:t>are</a:t>
            </a:r>
            <a:r>
              <a:rPr kumimoji="1" lang="zh-CN" altLang="en-US" dirty="0" smtClean="0"/>
              <a:t> </a:t>
            </a:r>
            <a:r>
              <a:rPr kumimoji="1" lang="en-US" altLang="zh-CN" dirty="0" smtClean="0"/>
              <a:t>caused</a:t>
            </a:r>
            <a:r>
              <a:rPr kumimoji="1" lang="zh-CN" altLang="en-US" dirty="0" smtClean="0"/>
              <a:t> </a:t>
            </a:r>
            <a:r>
              <a:rPr kumimoji="1" lang="en-US" altLang="zh-CN" dirty="0" smtClean="0"/>
              <a:t>by</a:t>
            </a:r>
            <a:r>
              <a:rPr kumimoji="1" lang="zh-CN" altLang="en-US" dirty="0" smtClean="0"/>
              <a:t> </a:t>
            </a:r>
            <a:r>
              <a:rPr kumimoji="1" lang="en-US" altLang="zh-CN" dirty="0" smtClean="0"/>
              <a:t>the</a:t>
            </a:r>
            <a:r>
              <a:rPr kumimoji="1" lang="zh-CN" altLang="en-US" dirty="0" smtClean="0"/>
              <a:t> </a:t>
            </a:r>
            <a:r>
              <a:rPr kumimoji="1" lang="en-US" altLang="zh-CN" dirty="0" smtClean="0"/>
              <a:t>workload</a:t>
            </a:r>
            <a:r>
              <a:rPr kumimoji="1" lang="zh-CN" altLang="en-US" dirty="0" smtClean="0"/>
              <a:t> </a:t>
            </a:r>
            <a:r>
              <a:rPr kumimoji="1" lang="en-US" altLang="zh-CN" dirty="0" smtClean="0"/>
              <a:t>imbalance</a:t>
            </a:r>
            <a:r>
              <a:rPr kumimoji="1" lang="zh-CN" altLang="en-US" dirty="0" smtClean="0"/>
              <a:t> </a:t>
            </a:r>
            <a:r>
              <a:rPr kumimoji="1" lang="en-US" altLang="zh-CN" dirty="0" smtClean="0"/>
              <a:t>among</a:t>
            </a:r>
            <a:r>
              <a:rPr kumimoji="1" lang="zh-CN" altLang="en-US" dirty="0" smtClean="0"/>
              <a:t> </a:t>
            </a:r>
            <a:r>
              <a:rPr kumimoji="1" lang="en-US" altLang="zh-CN" dirty="0" smtClean="0"/>
              <a:t>different</a:t>
            </a:r>
            <a:r>
              <a:rPr kumimoji="1" lang="zh-CN" altLang="en-US" dirty="0" smtClean="0"/>
              <a:t> </a:t>
            </a:r>
            <a:r>
              <a:rPr kumimoji="1" lang="en-US" altLang="zh-CN" dirty="0" smtClean="0"/>
              <a:t>thread</a:t>
            </a:r>
            <a:r>
              <a:rPr kumimoji="1" lang="zh-CN" altLang="en-US" dirty="0" smtClean="0"/>
              <a:t> </a:t>
            </a:r>
            <a:r>
              <a:rPr kumimoji="1" lang="en-US" altLang="zh-CN" dirty="0" smtClean="0"/>
              <a:t>groups.</a:t>
            </a:r>
          </a:p>
          <a:p>
            <a:r>
              <a:rPr kumimoji="1" lang="zh-CN" altLang="zh-CN" dirty="0" smtClean="0"/>
              <a:t>(</a:t>
            </a:r>
            <a:r>
              <a:rPr kumimoji="1" lang="en-US" altLang="zh-CN" dirty="0" smtClean="0"/>
              <a:t>click)</a:t>
            </a:r>
            <a:endParaRPr kumimoji="1" lang="zh-CN" altLang="en-US" dirty="0"/>
          </a:p>
        </p:txBody>
      </p:sp>
      <p:sp>
        <p:nvSpPr>
          <p:cNvPr id="4" name="幻灯片编号占位符 3"/>
          <p:cNvSpPr>
            <a:spLocks noGrp="1"/>
          </p:cNvSpPr>
          <p:nvPr>
            <p:ph type="sldNum" sz="quarter" idx="10"/>
          </p:nvPr>
        </p:nvSpPr>
        <p:spPr/>
        <p:txBody>
          <a:bodyPr/>
          <a:lstStyle/>
          <a:p>
            <a:fld id="{0D98794A-FBA2-914B-A761-062651C116E2}" type="slidenum">
              <a:rPr kumimoji="1" lang="zh-CN" altLang="en-US" smtClean="0"/>
              <a:t>12</a:t>
            </a:fld>
            <a:endParaRPr kumimoji="1" lang="zh-CN" altLang="en-US"/>
          </a:p>
        </p:txBody>
      </p:sp>
    </p:spTree>
    <p:extLst>
      <p:ext uri="{BB962C8B-B14F-4D97-AF65-F5344CB8AC3E}">
        <p14:creationId xmlns:p14="http://schemas.microsoft.com/office/powerpoint/2010/main" val="3020858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r>
              <a:rPr kumimoji="1" lang="en-US" altLang="zh-CN" sz="1200" dirty="0" smtClean="0">
                <a:solidFill>
                  <a:srgbClr val="292934"/>
                </a:solidFill>
              </a:rPr>
              <a:t>Here</a:t>
            </a:r>
            <a:r>
              <a:rPr kumimoji="1" lang="zh-CN" altLang="en-US" sz="1200" dirty="0" smtClean="0">
                <a:solidFill>
                  <a:srgbClr val="292934"/>
                </a:solidFill>
              </a:rPr>
              <a:t> </a:t>
            </a:r>
            <a:r>
              <a:rPr kumimoji="1" lang="en-US" altLang="zh-CN" sz="1200" dirty="0" smtClean="0">
                <a:solidFill>
                  <a:srgbClr val="292934"/>
                </a:solidFill>
              </a:rPr>
              <a:t>we</a:t>
            </a:r>
            <a:r>
              <a:rPr kumimoji="1" lang="zh-CN" altLang="en-US" sz="1200" dirty="0" smtClean="0">
                <a:solidFill>
                  <a:srgbClr val="292934"/>
                </a:solidFill>
              </a:rPr>
              <a:t> </a:t>
            </a:r>
            <a:r>
              <a:rPr kumimoji="1" lang="en-US" altLang="zh-CN" sz="1200" dirty="0" smtClean="0">
                <a:solidFill>
                  <a:srgbClr val="292934"/>
                </a:solidFill>
              </a:rPr>
              <a:t>just</a:t>
            </a:r>
            <a:r>
              <a:rPr kumimoji="1" lang="zh-CN" altLang="en-US" sz="1200" dirty="0" smtClean="0">
                <a:solidFill>
                  <a:srgbClr val="292934"/>
                </a:solidFill>
              </a:rPr>
              <a:t> </a:t>
            </a:r>
            <a:r>
              <a:rPr kumimoji="1" lang="en-US" altLang="zh-CN" sz="1200" dirty="0" smtClean="0">
                <a:solidFill>
                  <a:srgbClr val="292934"/>
                </a:solidFill>
              </a:rPr>
              <a:t>present</a:t>
            </a:r>
            <a:r>
              <a:rPr kumimoji="1" lang="zh-CN" altLang="en-US" sz="1200" dirty="0" smtClean="0">
                <a:solidFill>
                  <a:srgbClr val="292934"/>
                </a:solidFill>
              </a:rPr>
              <a:t> </a:t>
            </a:r>
            <a:r>
              <a:rPr kumimoji="1" lang="en-US" altLang="zh-CN" sz="1200" dirty="0" smtClean="0">
                <a:solidFill>
                  <a:srgbClr val="292934"/>
                </a:solidFill>
              </a:rPr>
              <a:t>the</a:t>
            </a:r>
            <a:r>
              <a:rPr kumimoji="1" lang="zh-CN" altLang="en-US" sz="1200" dirty="0" smtClean="0">
                <a:solidFill>
                  <a:srgbClr val="292934"/>
                </a:solidFill>
              </a:rPr>
              <a:t> </a:t>
            </a:r>
            <a:r>
              <a:rPr kumimoji="1" lang="en-US" altLang="zh-CN" sz="1200" dirty="0" smtClean="0">
                <a:solidFill>
                  <a:srgbClr val="292934"/>
                </a:solidFill>
              </a:rPr>
              <a:t>conclusions</a:t>
            </a:r>
            <a:r>
              <a:rPr kumimoji="1" lang="zh-CN" altLang="en-US" sz="1200" dirty="0" smtClean="0">
                <a:solidFill>
                  <a:srgbClr val="292934"/>
                </a:solidFill>
              </a:rPr>
              <a:t> </a:t>
            </a:r>
            <a:r>
              <a:rPr kumimoji="1" lang="en-US" altLang="zh-CN" sz="1200" dirty="0" smtClean="0">
                <a:solidFill>
                  <a:srgbClr val="292934"/>
                </a:solidFill>
              </a:rPr>
              <a:t>coming</a:t>
            </a:r>
            <a:r>
              <a:rPr kumimoji="1" lang="zh-CN" altLang="en-US" sz="1200" dirty="0" smtClean="0">
                <a:solidFill>
                  <a:srgbClr val="292934"/>
                </a:solidFill>
              </a:rPr>
              <a:t> </a:t>
            </a:r>
            <a:r>
              <a:rPr kumimoji="1" lang="en-US" altLang="zh-CN" sz="1200" dirty="0" smtClean="0">
                <a:solidFill>
                  <a:srgbClr val="292934"/>
                </a:solidFill>
              </a:rPr>
              <a:t>from</a:t>
            </a:r>
            <a:r>
              <a:rPr kumimoji="1" lang="zh-CN" altLang="en-US" sz="1200" dirty="0" smtClean="0">
                <a:solidFill>
                  <a:srgbClr val="292934"/>
                </a:solidFill>
              </a:rPr>
              <a:t> </a:t>
            </a:r>
            <a:r>
              <a:rPr kumimoji="1" lang="en-US" altLang="zh-CN" sz="1200" dirty="0" smtClean="0">
                <a:solidFill>
                  <a:srgbClr val="292934"/>
                </a:solidFill>
              </a:rPr>
              <a:t>the</a:t>
            </a:r>
            <a:r>
              <a:rPr kumimoji="1" lang="zh-CN" altLang="en-US" sz="1200" dirty="0" smtClean="0">
                <a:solidFill>
                  <a:srgbClr val="292934"/>
                </a:solidFill>
              </a:rPr>
              <a:t> </a:t>
            </a:r>
            <a:r>
              <a:rPr kumimoji="1" lang="en-US" altLang="zh-CN" sz="1200" dirty="0" smtClean="0">
                <a:solidFill>
                  <a:srgbClr val="292934"/>
                </a:solidFill>
              </a:rPr>
              <a:t>model.</a:t>
            </a:r>
            <a:r>
              <a:rPr kumimoji="1" lang="zh-CN" altLang="en-US" sz="1200" dirty="0" smtClean="0">
                <a:solidFill>
                  <a:srgbClr val="292934"/>
                </a:solidFill>
              </a:rPr>
              <a:t> </a:t>
            </a:r>
            <a:r>
              <a:rPr kumimoji="1" lang="en-US" altLang="zh-CN" sz="1200" dirty="0" smtClean="0">
                <a:solidFill>
                  <a:srgbClr val="292934"/>
                </a:solidFill>
              </a:rPr>
              <a:t>Please</a:t>
            </a:r>
            <a:r>
              <a:rPr kumimoji="1" lang="zh-CN" altLang="en-US" sz="1200" dirty="0" smtClean="0">
                <a:solidFill>
                  <a:srgbClr val="292934"/>
                </a:solidFill>
              </a:rPr>
              <a:t> </a:t>
            </a:r>
            <a:r>
              <a:rPr kumimoji="1" lang="en-US" altLang="zh-CN" sz="1200" dirty="0" smtClean="0">
                <a:solidFill>
                  <a:srgbClr val="292934"/>
                </a:solidFill>
              </a:rPr>
              <a:t>refer</a:t>
            </a:r>
            <a:r>
              <a:rPr kumimoji="1" lang="zh-CN" altLang="en-US" sz="1200" dirty="0" smtClean="0">
                <a:solidFill>
                  <a:srgbClr val="292934"/>
                </a:solidFill>
              </a:rPr>
              <a:t> </a:t>
            </a:r>
            <a:r>
              <a:rPr kumimoji="1" lang="en-US" altLang="zh-CN" sz="1200" dirty="0" smtClean="0">
                <a:solidFill>
                  <a:srgbClr val="292934"/>
                </a:solidFill>
              </a:rPr>
              <a:t>to</a:t>
            </a:r>
            <a:r>
              <a:rPr kumimoji="1" lang="zh-CN" altLang="en-US" sz="1200" dirty="0" smtClean="0">
                <a:solidFill>
                  <a:srgbClr val="292934"/>
                </a:solidFill>
              </a:rPr>
              <a:t> </a:t>
            </a:r>
            <a:r>
              <a:rPr kumimoji="1" lang="en-US" altLang="zh-CN" sz="1200" dirty="0" smtClean="0">
                <a:solidFill>
                  <a:srgbClr val="292934"/>
                </a:solidFill>
              </a:rPr>
              <a:t>our</a:t>
            </a:r>
            <a:r>
              <a:rPr kumimoji="1" lang="zh-CN" altLang="en-US" sz="1200" dirty="0" smtClean="0">
                <a:solidFill>
                  <a:srgbClr val="292934"/>
                </a:solidFill>
              </a:rPr>
              <a:t> </a:t>
            </a:r>
            <a:r>
              <a:rPr kumimoji="1" lang="en-US" altLang="zh-CN" sz="1200" dirty="0" smtClean="0">
                <a:solidFill>
                  <a:srgbClr val="292934"/>
                </a:solidFill>
              </a:rPr>
              <a:t>paper</a:t>
            </a:r>
            <a:r>
              <a:rPr kumimoji="1" lang="zh-CN" altLang="en-US" sz="1200" dirty="0" smtClean="0">
                <a:solidFill>
                  <a:srgbClr val="292934"/>
                </a:solidFill>
              </a:rPr>
              <a:t> </a:t>
            </a:r>
            <a:r>
              <a:rPr kumimoji="1" lang="en-US" altLang="zh-CN" sz="1200" dirty="0" smtClean="0">
                <a:solidFill>
                  <a:srgbClr val="292934"/>
                </a:solidFill>
              </a:rPr>
              <a:t>for</a:t>
            </a:r>
            <a:r>
              <a:rPr kumimoji="1" lang="zh-CN" altLang="en-US" sz="1200" dirty="0" smtClean="0">
                <a:solidFill>
                  <a:srgbClr val="292934"/>
                </a:solidFill>
              </a:rPr>
              <a:t> </a:t>
            </a:r>
            <a:r>
              <a:rPr kumimoji="1" lang="en-US" altLang="zh-CN" sz="1200" dirty="0" smtClean="0">
                <a:solidFill>
                  <a:srgbClr val="292934"/>
                </a:solidFill>
              </a:rPr>
              <a:t>the</a:t>
            </a:r>
            <a:r>
              <a:rPr kumimoji="1" lang="zh-CN" altLang="en-US" sz="1200" dirty="0" smtClean="0">
                <a:solidFill>
                  <a:srgbClr val="292934"/>
                </a:solidFill>
              </a:rPr>
              <a:t> </a:t>
            </a:r>
            <a:r>
              <a:rPr kumimoji="1" lang="en-US" altLang="zh-CN" sz="1200" dirty="0" smtClean="0">
                <a:solidFill>
                  <a:srgbClr val="292934"/>
                </a:solidFill>
              </a:rPr>
              <a:t>formalization</a:t>
            </a:r>
            <a:r>
              <a:rPr kumimoji="1" lang="zh-CN" altLang="en-US" sz="1200" dirty="0" smtClean="0">
                <a:solidFill>
                  <a:srgbClr val="292934"/>
                </a:solidFill>
              </a:rPr>
              <a:t> </a:t>
            </a:r>
            <a:r>
              <a:rPr kumimoji="1" lang="en-US" altLang="zh-CN" sz="1200" dirty="0" smtClean="0">
                <a:solidFill>
                  <a:srgbClr val="292934"/>
                </a:solidFill>
              </a:rPr>
              <a:t>[formal</a:t>
            </a:r>
            <a:r>
              <a:rPr kumimoji="1" lang="zh-CN" altLang="en-US" sz="1200" dirty="0" smtClean="0">
                <a:solidFill>
                  <a:srgbClr val="292934"/>
                </a:solidFill>
              </a:rPr>
              <a:t> </a:t>
            </a:r>
            <a:r>
              <a:rPr kumimoji="1" lang="en-US" altLang="zh-CN" sz="1200" dirty="0" err="1" smtClean="0">
                <a:solidFill>
                  <a:srgbClr val="292934"/>
                </a:solidFill>
              </a:rPr>
              <a:t>i</a:t>
            </a:r>
            <a:r>
              <a:rPr kumimoji="1" lang="zh-CN" altLang="en-US" sz="1200" dirty="0" smtClean="0">
                <a:solidFill>
                  <a:srgbClr val="292934"/>
                </a:solidFill>
              </a:rPr>
              <a:t> </a:t>
            </a:r>
            <a:r>
              <a:rPr kumimoji="1" lang="en-US" altLang="zh-CN" sz="1200" dirty="0" err="1" smtClean="0">
                <a:solidFill>
                  <a:srgbClr val="292934"/>
                </a:solidFill>
              </a:rPr>
              <a:t>zation</a:t>
            </a:r>
            <a:r>
              <a:rPr kumimoji="1" lang="en-US" altLang="zh-CN" sz="1200" dirty="0" smtClean="0">
                <a:solidFill>
                  <a:srgbClr val="292934"/>
                </a:solidFill>
              </a:rPr>
              <a:t>]</a:t>
            </a:r>
            <a:r>
              <a:rPr kumimoji="1" lang="zh-CN" altLang="en-US" sz="1200" dirty="0" smtClean="0">
                <a:solidFill>
                  <a:srgbClr val="292934"/>
                </a:solidFill>
              </a:rPr>
              <a:t> </a:t>
            </a:r>
            <a:r>
              <a:rPr kumimoji="1" lang="en-US" altLang="zh-CN" sz="1200" dirty="0" smtClean="0">
                <a:solidFill>
                  <a:srgbClr val="292934"/>
                </a:solidFill>
              </a:rPr>
              <a:t>of</a:t>
            </a:r>
            <a:r>
              <a:rPr kumimoji="1" lang="zh-CN" altLang="en-US" sz="1200" dirty="0" smtClean="0">
                <a:solidFill>
                  <a:srgbClr val="292934"/>
                </a:solidFill>
              </a:rPr>
              <a:t> </a:t>
            </a:r>
            <a:r>
              <a:rPr kumimoji="1" lang="en-US" altLang="zh-CN" sz="1200" dirty="0" smtClean="0">
                <a:solidFill>
                  <a:srgbClr val="292934"/>
                </a:solidFill>
              </a:rPr>
              <a:t>the</a:t>
            </a:r>
            <a:r>
              <a:rPr kumimoji="1" lang="zh-CN" altLang="en-US" sz="1200" dirty="0" smtClean="0">
                <a:solidFill>
                  <a:srgbClr val="292934"/>
                </a:solidFill>
              </a:rPr>
              <a:t> </a:t>
            </a:r>
            <a:r>
              <a:rPr kumimoji="1" lang="en-US" altLang="zh-CN" sz="1200" dirty="0" smtClean="0">
                <a:solidFill>
                  <a:srgbClr val="292934"/>
                </a:solidFill>
              </a:rPr>
              <a:t>model,</a:t>
            </a:r>
            <a:r>
              <a:rPr kumimoji="1" lang="zh-CN" altLang="en-US" sz="1200" dirty="0" smtClean="0">
                <a:solidFill>
                  <a:srgbClr val="292934"/>
                </a:solidFill>
              </a:rPr>
              <a:t> </a:t>
            </a:r>
            <a:r>
              <a:rPr kumimoji="1" lang="en-US" altLang="zh-CN" sz="1200" dirty="0" smtClean="0">
                <a:solidFill>
                  <a:srgbClr val="292934"/>
                </a:solidFill>
              </a:rPr>
              <a:t>which</a:t>
            </a:r>
            <a:r>
              <a:rPr kumimoji="1" lang="zh-CN" altLang="en-US" sz="1200" dirty="0" smtClean="0">
                <a:solidFill>
                  <a:srgbClr val="292934"/>
                </a:solidFill>
              </a:rPr>
              <a:t> </a:t>
            </a:r>
            <a:r>
              <a:rPr kumimoji="1" lang="en-US" altLang="zh-CN" sz="1200" dirty="0" smtClean="0">
                <a:solidFill>
                  <a:srgbClr val="292934"/>
                </a:solidFill>
              </a:rPr>
              <a:t>is</a:t>
            </a:r>
            <a:r>
              <a:rPr kumimoji="1" lang="zh-CN" altLang="en-US" sz="1200" dirty="0" smtClean="0">
                <a:solidFill>
                  <a:srgbClr val="292934"/>
                </a:solidFill>
              </a:rPr>
              <a:t> </a:t>
            </a:r>
            <a:r>
              <a:rPr kumimoji="1" lang="en-US" altLang="zh-CN" sz="1200" dirty="0" smtClean="0">
                <a:solidFill>
                  <a:srgbClr val="292934"/>
                </a:solidFill>
              </a:rPr>
              <a:t>actually</a:t>
            </a:r>
            <a:r>
              <a:rPr kumimoji="1" lang="zh-CN" altLang="en-US" sz="1200" dirty="0" smtClean="0">
                <a:solidFill>
                  <a:srgbClr val="292934"/>
                </a:solidFill>
              </a:rPr>
              <a:t> </a:t>
            </a:r>
            <a:r>
              <a:rPr kumimoji="1" lang="en-US" altLang="zh-CN" sz="1200" dirty="0" smtClean="0">
                <a:solidFill>
                  <a:srgbClr val="292934"/>
                </a:solidFill>
              </a:rPr>
              <a:t>not</a:t>
            </a:r>
            <a:r>
              <a:rPr kumimoji="1" lang="zh-CN" altLang="en-US" sz="1200" dirty="0" smtClean="0">
                <a:solidFill>
                  <a:srgbClr val="292934"/>
                </a:solidFill>
              </a:rPr>
              <a:t> </a:t>
            </a:r>
            <a:r>
              <a:rPr kumimoji="1" lang="en-US" altLang="zh-CN" sz="1200" dirty="0" smtClean="0">
                <a:solidFill>
                  <a:srgbClr val="292934"/>
                </a:solidFill>
              </a:rPr>
              <a:t>that</a:t>
            </a:r>
            <a:r>
              <a:rPr kumimoji="1" lang="zh-CN" altLang="en-US" sz="1200" dirty="0" smtClean="0">
                <a:solidFill>
                  <a:srgbClr val="292934"/>
                </a:solidFill>
              </a:rPr>
              <a:t> </a:t>
            </a:r>
            <a:r>
              <a:rPr kumimoji="1" lang="en-US" altLang="zh-CN" sz="1200" dirty="0" smtClean="0">
                <a:solidFill>
                  <a:srgbClr val="292934"/>
                </a:solidFill>
              </a:rPr>
              <a:t>interesting. : )</a:t>
            </a:r>
          </a:p>
          <a:p>
            <a:pPr marL="0" indent="0">
              <a:buFont typeface="Arial"/>
              <a:buNone/>
            </a:pPr>
            <a:endParaRPr kumimoji="1" lang="en-US" altLang="zh-CN" dirty="0" smtClean="0">
              <a:solidFill>
                <a:srgbClr val="292934"/>
              </a:solidFill>
            </a:endParaRPr>
          </a:p>
          <a:p>
            <a:pPr marL="0" indent="0">
              <a:buFont typeface="Arial"/>
              <a:buNone/>
            </a:pPr>
            <a:r>
              <a:rPr kumimoji="1" lang="en-US" altLang="zh-CN" dirty="0" smtClean="0">
                <a:solidFill>
                  <a:srgbClr val="292934"/>
                </a:solidFill>
              </a:rPr>
              <a:t>We</a:t>
            </a:r>
            <a:r>
              <a:rPr kumimoji="1" lang="zh-CN" altLang="en-US" dirty="0" smtClean="0">
                <a:solidFill>
                  <a:srgbClr val="292934"/>
                </a:solidFill>
              </a:rPr>
              <a:t> </a:t>
            </a:r>
            <a:r>
              <a:rPr kumimoji="1" lang="en-US" altLang="zh-CN" dirty="0" smtClean="0">
                <a:solidFill>
                  <a:srgbClr val="292934"/>
                </a:solidFill>
              </a:rPr>
              <a:t>discovered</a:t>
            </a:r>
            <a:r>
              <a:rPr kumimoji="1" lang="zh-CN" altLang="en-US" dirty="0" smtClean="0">
                <a:solidFill>
                  <a:srgbClr val="292934"/>
                </a:solidFill>
              </a:rPr>
              <a:t> </a:t>
            </a:r>
            <a:r>
              <a:rPr kumimoji="1" lang="en-US" altLang="zh-CN" dirty="0" smtClean="0">
                <a:solidFill>
                  <a:srgbClr val="292934"/>
                </a:solidFill>
              </a:rPr>
              <a:t>that</a:t>
            </a:r>
            <a:r>
              <a:rPr kumimoji="1" lang="zh-CN" altLang="en-US" dirty="0" smtClean="0">
                <a:solidFill>
                  <a:srgbClr val="292934"/>
                </a:solidFill>
              </a:rPr>
              <a:t> </a:t>
            </a:r>
            <a:r>
              <a:rPr kumimoji="1" lang="en-US" altLang="zh-CN" dirty="0" smtClean="0">
                <a:solidFill>
                  <a:srgbClr val="292934"/>
                </a:solidFill>
              </a:rPr>
              <a:t>thee</a:t>
            </a:r>
            <a:r>
              <a:rPr kumimoji="1" lang="zh-CN" altLang="en-US" dirty="0" smtClean="0">
                <a:solidFill>
                  <a:srgbClr val="292934"/>
                </a:solidFill>
              </a:rPr>
              <a:t> </a:t>
            </a:r>
            <a:r>
              <a:rPr kumimoji="1" lang="en-US" altLang="zh-CN" dirty="0" smtClean="0">
                <a:solidFill>
                  <a:srgbClr val="292934"/>
                </a:solidFill>
              </a:rPr>
              <a:t>inter-group</a:t>
            </a:r>
            <a:r>
              <a:rPr kumimoji="1" lang="zh-CN" altLang="en-US" dirty="0" smtClean="0">
                <a:solidFill>
                  <a:srgbClr val="292934"/>
                </a:solidFill>
              </a:rPr>
              <a:t> </a:t>
            </a:r>
            <a:r>
              <a:rPr kumimoji="1" lang="en-US" altLang="zh-CN" dirty="0" smtClean="0">
                <a:solidFill>
                  <a:srgbClr val="292934"/>
                </a:solidFill>
              </a:rPr>
              <a:t>underutilization</a:t>
            </a:r>
            <a:r>
              <a:rPr kumimoji="1" lang="zh-CN" altLang="en-US" dirty="0" smtClean="0">
                <a:solidFill>
                  <a:srgbClr val="292934"/>
                </a:solidFill>
              </a:rPr>
              <a:t> </a:t>
            </a:r>
            <a:r>
              <a:rPr kumimoji="1" lang="en-US" altLang="zh-CN" dirty="0" smtClean="0">
                <a:solidFill>
                  <a:srgbClr val="292934"/>
                </a:solidFill>
              </a:rPr>
              <a:t>is</a:t>
            </a:r>
            <a:r>
              <a:rPr kumimoji="1" lang="zh-CN" altLang="en-US" dirty="0" smtClean="0">
                <a:solidFill>
                  <a:srgbClr val="292934"/>
                </a:solidFill>
              </a:rPr>
              <a:t> </a:t>
            </a:r>
            <a:r>
              <a:rPr kumimoji="1" lang="en-US" altLang="zh-CN" dirty="0" smtClean="0">
                <a:solidFill>
                  <a:srgbClr val="292934"/>
                </a:solidFill>
              </a:rPr>
              <a:t>induced</a:t>
            </a:r>
            <a:r>
              <a:rPr kumimoji="1" lang="zh-CN" altLang="en-US" dirty="0" smtClean="0">
                <a:solidFill>
                  <a:srgbClr val="292934"/>
                </a:solidFill>
              </a:rPr>
              <a:t> </a:t>
            </a:r>
            <a:r>
              <a:rPr kumimoji="1" lang="en-US" altLang="zh-CN" dirty="0" smtClean="0">
                <a:solidFill>
                  <a:srgbClr val="292934"/>
                </a:solidFill>
              </a:rPr>
              <a:t>by</a:t>
            </a:r>
            <a:r>
              <a:rPr kumimoji="1" lang="zh-CN" altLang="en-US" dirty="0" smtClean="0">
                <a:solidFill>
                  <a:srgbClr val="292934"/>
                </a:solidFill>
              </a:rPr>
              <a:t> </a:t>
            </a:r>
            <a:r>
              <a:rPr kumimoji="1" lang="en-US" altLang="zh-CN" dirty="0" smtClean="0">
                <a:solidFill>
                  <a:srgbClr val="292934"/>
                </a:solidFill>
              </a:rPr>
              <a:t>the</a:t>
            </a:r>
            <a:r>
              <a:rPr kumimoji="1" lang="zh-CN" altLang="en-US" dirty="0" smtClean="0">
                <a:solidFill>
                  <a:srgbClr val="292934"/>
                </a:solidFill>
              </a:rPr>
              <a:t> </a:t>
            </a:r>
            <a:r>
              <a:rPr kumimoji="1" lang="en-US" altLang="zh-CN" dirty="0" smtClean="0">
                <a:solidFill>
                  <a:srgbClr val="292934"/>
                </a:solidFill>
              </a:rPr>
              <a:t>heterogeneity</a:t>
            </a:r>
            <a:r>
              <a:rPr kumimoji="1" lang="zh-CN" altLang="en-US" dirty="0" smtClean="0">
                <a:solidFill>
                  <a:srgbClr val="292934"/>
                </a:solidFill>
              </a:rPr>
              <a:t> </a:t>
            </a:r>
            <a:r>
              <a:rPr kumimoji="1" lang="en-US" altLang="zh-CN" dirty="0" smtClean="0">
                <a:solidFill>
                  <a:srgbClr val="292934"/>
                </a:solidFill>
              </a:rPr>
              <a:t>of</a:t>
            </a:r>
            <a:r>
              <a:rPr kumimoji="1" lang="zh-CN" altLang="en-US" dirty="0" smtClean="0">
                <a:solidFill>
                  <a:srgbClr val="292934"/>
                </a:solidFill>
              </a:rPr>
              <a:t> </a:t>
            </a:r>
            <a:r>
              <a:rPr kumimoji="1" lang="en-US" altLang="zh-CN" dirty="0" smtClean="0">
                <a:solidFill>
                  <a:srgbClr val="292934"/>
                </a:solidFill>
              </a:rPr>
              <a:t>workloads</a:t>
            </a:r>
            <a:r>
              <a:rPr kumimoji="1" lang="zh-CN" altLang="en-US" dirty="0" smtClean="0">
                <a:solidFill>
                  <a:srgbClr val="292934"/>
                </a:solidFill>
              </a:rPr>
              <a:t>，</a:t>
            </a:r>
            <a:r>
              <a:rPr kumimoji="1" lang="en-US" altLang="zh-CN" dirty="0" smtClean="0">
                <a:solidFill>
                  <a:srgbClr val="292934"/>
                </a:solidFill>
              </a:rPr>
              <a:t>which</a:t>
            </a:r>
            <a:r>
              <a:rPr kumimoji="1" lang="zh-CN" altLang="en-US" dirty="0" smtClean="0">
                <a:solidFill>
                  <a:srgbClr val="292934"/>
                </a:solidFill>
              </a:rPr>
              <a:t> </a:t>
            </a:r>
            <a:r>
              <a:rPr kumimoji="1" lang="en-US" altLang="zh-CN" dirty="0" smtClean="0">
                <a:solidFill>
                  <a:srgbClr val="292934"/>
                </a:solidFill>
              </a:rPr>
              <a:t>is</a:t>
            </a:r>
            <a:r>
              <a:rPr kumimoji="1" lang="zh-CN" altLang="en-US" dirty="0" smtClean="0">
                <a:solidFill>
                  <a:srgbClr val="292934"/>
                </a:solidFill>
              </a:rPr>
              <a:t> </a:t>
            </a:r>
            <a:r>
              <a:rPr kumimoji="1" lang="en-US" altLang="zh-CN" dirty="0" smtClean="0">
                <a:solidFill>
                  <a:srgbClr val="292934"/>
                </a:solidFill>
              </a:rPr>
              <a:t>*affected*</a:t>
            </a:r>
            <a:r>
              <a:rPr kumimoji="1" lang="zh-CN" altLang="en-US" dirty="0" smtClean="0">
                <a:solidFill>
                  <a:srgbClr val="292934"/>
                </a:solidFill>
              </a:rPr>
              <a:t> </a:t>
            </a:r>
            <a:r>
              <a:rPr kumimoji="1" lang="en-US" altLang="zh-CN" dirty="0" smtClean="0">
                <a:solidFill>
                  <a:srgbClr val="292934"/>
                </a:solidFill>
              </a:rPr>
              <a:t>by</a:t>
            </a:r>
            <a:r>
              <a:rPr kumimoji="1" lang="zh-CN" altLang="en-US" dirty="0" smtClean="0">
                <a:solidFill>
                  <a:srgbClr val="292934"/>
                </a:solidFill>
              </a:rPr>
              <a:t> </a:t>
            </a:r>
            <a:r>
              <a:rPr kumimoji="1" lang="en-US" altLang="zh-CN" dirty="0" smtClean="0">
                <a:solidFill>
                  <a:srgbClr val="292934"/>
                </a:solidFill>
              </a:rPr>
              <a:t>the</a:t>
            </a:r>
            <a:r>
              <a:rPr kumimoji="1" lang="zh-CN" altLang="en-US" dirty="0" smtClean="0">
                <a:solidFill>
                  <a:srgbClr val="292934"/>
                </a:solidFill>
              </a:rPr>
              <a:t> </a:t>
            </a:r>
            <a:r>
              <a:rPr kumimoji="1" lang="en-US" altLang="zh-CN" dirty="0" smtClean="0">
                <a:solidFill>
                  <a:srgbClr val="292934"/>
                </a:solidFill>
              </a:rPr>
              <a:t>graph</a:t>
            </a:r>
            <a:r>
              <a:rPr kumimoji="1" lang="zh-CN" altLang="en-US" dirty="0" smtClean="0">
                <a:solidFill>
                  <a:srgbClr val="292934"/>
                </a:solidFill>
              </a:rPr>
              <a:t> </a:t>
            </a:r>
            <a:r>
              <a:rPr kumimoji="1" lang="en-US" altLang="zh-CN" dirty="0" smtClean="0">
                <a:solidFill>
                  <a:srgbClr val="292934"/>
                </a:solidFill>
              </a:rPr>
              <a:t>topology.</a:t>
            </a:r>
            <a:r>
              <a:rPr kumimoji="1" lang="zh-CN" altLang="zh-CN" dirty="0" smtClean="0">
                <a:solidFill>
                  <a:srgbClr val="292934"/>
                </a:solidFill>
              </a:rPr>
              <a:t> </a:t>
            </a:r>
            <a:r>
              <a:rPr kumimoji="1" lang="en-US" altLang="zh-CN" dirty="0" smtClean="0">
                <a:solidFill>
                  <a:srgbClr val="292934"/>
                </a:solidFill>
              </a:rPr>
              <a:t>And</a:t>
            </a:r>
            <a:r>
              <a:rPr kumimoji="1" lang="zh-CN" altLang="en-US" dirty="0" smtClean="0">
                <a:solidFill>
                  <a:srgbClr val="292934"/>
                </a:solidFill>
              </a:rPr>
              <a:t> </a:t>
            </a:r>
            <a:r>
              <a:rPr kumimoji="1" lang="en-US" altLang="zh-CN" dirty="0" smtClean="0">
                <a:solidFill>
                  <a:srgbClr val="292934"/>
                </a:solidFill>
              </a:rPr>
              <a:t>thee</a:t>
            </a:r>
            <a:r>
              <a:rPr kumimoji="1" lang="zh-CN" altLang="en-US" dirty="0" smtClean="0">
                <a:solidFill>
                  <a:srgbClr val="292934"/>
                </a:solidFill>
              </a:rPr>
              <a:t>  </a:t>
            </a:r>
            <a:r>
              <a:rPr kumimoji="1" lang="en-US" altLang="zh-CN" dirty="0" smtClean="0">
                <a:solidFill>
                  <a:srgbClr val="292934"/>
                </a:solidFill>
              </a:rPr>
              <a:t>inter-group</a:t>
            </a:r>
            <a:r>
              <a:rPr kumimoji="1" lang="zh-CN" altLang="en-US" dirty="0" smtClean="0">
                <a:solidFill>
                  <a:srgbClr val="292934"/>
                </a:solidFill>
              </a:rPr>
              <a:t> </a:t>
            </a:r>
            <a:r>
              <a:rPr kumimoji="1" lang="en-US" altLang="zh-CN" dirty="0" smtClean="0">
                <a:solidFill>
                  <a:srgbClr val="292934"/>
                </a:solidFill>
              </a:rPr>
              <a:t>underutilization</a:t>
            </a:r>
            <a:r>
              <a:rPr kumimoji="1" lang="zh-CN" altLang="en-US" dirty="0" smtClean="0">
                <a:solidFill>
                  <a:srgbClr val="292934"/>
                </a:solidFill>
              </a:rPr>
              <a:t> </a:t>
            </a:r>
            <a:r>
              <a:rPr kumimoji="1" lang="en-US" altLang="zh-CN" dirty="0" smtClean="0">
                <a:solidFill>
                  <a:srgbClr val="292934"/>
                </a:solidFill>
              </a:rPr>
              <a:t>is</a:t>
            </a:r>
            <a:r>
              <a:rPr kumimoji="1" lang="zh-CN" altLang="en-US" dirty="0" smtClean="0">
                <a:solidFill>
                  <a:srgbClr val="292934"/>
                </a:solidFill>
              </a:rPr>
              <a:t> </a:t>
            </a:r>
            <a:r>
              <a:rPr kumimoji="1" lang="en-US" altLang="zh-CN" dirty="0" smtClean="0">
                <a:solidFill>
                  <a:srgbClr val="292934"/>
                </a:solidFill>
              </a:rPr>
              <a:t>very</a:t>
            </a:r>
            <a:r>
              <a:rPr kumimoji="1" lang="zh-CN" altLang="en-US" dirty="0" smtClean="0">
                <a:solidFill>
                  <a:srgbClr val="292934"/>
                </a:solidFill>
              </a:rPr>
              <a:t> </a:t>
            </a:r>
            <a:r>
              <a:rPr kumimoji="1" lang="en-US" altLang="zh-CN" dirty="0" smtClean="0">
                <a:solidFill>
                  <a:srgbClr val="292934"/>
                </a:solidFill>
              </a:rPr>
              <a:t>sensitive</a:t>
            </a:r>
            <a:r>
              <a:rPr kumimoji="1" lang="zh-CN" altLang="en-US" dirty="0" smtClean="0">
                <a:solidFill>
                  <a:srgbClr val="292934"/>
                </a:solidFill>
              </a:rPr>
              <a:t> </a:t>
            </a:r>
            <a:r>
              <a:rPr kumimoji="1" lang="en-US" altLang="zh-CN" dirty="0" smtClean="0">
                <a:solidFill>
                  <a:srgbClr val="292934"/>
                </a:solidFill>
              </a:rPr>
              <a:t>to</a:t>
            </a:r>
            <a:r>
              <a:rPr kumimoji="1" lang="zh-CN" altLang="en-US" dirty="0" smtClean="0">
                <a:solidFill>
                  <a:srgbClr val="292934"/>
                </a:solidFill>
              </a:rPr>
              <a:t> </a:t>
            </a:r>
            <a:r>
              <a:rPr kumimoji="1" lang="en-US" altLang="zh-CN" dirty="0" smtClean="0">
                <a:solidFill>
                  <a:srgbClr val="292934"/>
                </a:solidFill>
              </a:rPr>
              <a:t>the</a:t>
            </a:r>
            <a:r>
              <a:rPr kumimoji="1" lang="zh-CN" altLang="en-US" dirty="0" smtClean="0">
                <a:solidFill>
                  <a:srgbClr val="292934"/>
                </a:solidFill>
              </a:rPr>
              <a:t> </a:t>
            </a:r>
            <a:r>
              <a:rPr kumimoji="1" lang="en-US" altLang="zh-CN" dirty="0" smtClean="0">
                <a:solidFill>
                  <a:srgbClr val="292934"/>
                </a:solidFill>
              </a:rPr>
              <a:t>group</a:t>
            </a:r>
            <a:r>
              <a:rPr kumimoji="1" lang="zh-CN" altLang="en-US" dirty="0" smtClean="0">
                <a:solidFill>
                  <a:srgbClr val="292934"/>
                </a:solidFill>
              </a:rPr>
              <a:t> </a:t>
            </a:r>
            <a:r>
              <a:rPr kumimoji="1" lang="en-US" altLang="zh-CN" dirty="0" smtClean="0">
                <a:solidFill>
                  <a:srgbClr val="292934"/>
                </a:solidFill>
              </a:rPr>
              <a:t>size.</a:t>
            </a:r>
            <a:r>
              <a:rPr kumimoji="1" lang="zh-CN" altLang="en-US" dirty="0" smtClean="0">
                <a:solidFill>
                  <a:srgbClr val="292934"/>
                </a:solidFill>
              </a:rPr>
              <a:t> </a:t>
            </a:r>
            <a:r>
              <a:rPr kumimoji="1" lang="en-US" altLang="zh-CN" dirty="0" smtClean="0">
                <a:solidFill>
                  <a:srgbClr val="292934"/>
                </a:solidFill>
              </a:rPr>
              <a:t>Intuitively,</a:t>
            </a:r>
            <a:r>
              <a:rPr kumimoji="1" lang="zh-CN" altLang="en-US" dirty="0" smtClean="0">
                <a:solidFill>
                  <a:srgbClr val="292934"/>
                </a:solidFill>
              </a:rPr>
              <a:t> </a:t>
            </a:r>
            <a:r>
              <a:rPr kumimoji="1" lang="en-US" altLang="zh-CN" dirty="0" smtClean="0">
                <a:solidFill>
                  <a:srgbClr val="292934"/>
                </a:solidFill>
              </a:rPr>
              <a:t>using</a:t>
            </a:r>
            <a:r>
              <a:rPr kumimoji="1" lang="zh-CN" altLang="en-US" dirty="0" smtClean="0">
                <a:solidFill>
                  <a:srgbClr val="292934"/>
                </a:solidFill>
              </a:rPr>
              <a:t> </a:t>
            </a:r>
            <a:r>
              <a:rPr kumimoji="1" lang="en-US" altLang="zh-CN" dirty="0" smtClean="0">
                <a:solidFill>
                  <a:srgbClr val="292934"/>
                </a:solidFill>
              </a:rPr>
              <a:t>a</a:t>
            </a:r>
            <a:r>
              <a:rPr kumimoji="1" lang="zh-CN" altLang="en-US" dirty="0" smtClean="0">
                <a:solidFill>
                  <a:srgbClr val="292934"/>
                </a:solidFill>
              </a:rPr>
              <a:t> </a:t>
            </a:r>
            <a:r>
              <a:rPr kumimoji="1" lang="en-US" altLang="zh-CN" dirty="0" smtClean="0">
                <a:solidFill>
                  <a:srgbClr val="292934"/>
                </a:solidFill>
              </a:rPr>
              <a:t>larger</a:t>
            </a:r>
            <a:r>
              <a:rPr kumimoji="1" lang="zh-CN" altLang="en-US" dirty="0" smtClean="0">
                <a:solidFill>
                  <a:srgbClr val="292934"/>
                </a:solidFill>
              </a:rPr>
              <a:t> </a:t>
            </a:r>
            <a:r>
              <a:rPr kumimoji="1" lang="en-US" altLang="zh-CN" dirty="0" smtClean="0">
                <a:solidFill>
                  <a:srgbClr val="292934"/>
                </a:solidFill>
              </a:rPr>
              <a:t>logical</a:t>
            </a:r>
            <a:r>
              <a:rPr kumimoji="1" lang="zh-CN" altLang="en-US" dirty="0" smtClean="0">
                <a:solidFill>
                  <a:srgbClr val="292934"/>
                </a:solidFill>
              </a:rPr>
              <a:t> </a:t>
            </a:r>
            <a:r>
              <a:rPr kumimoji="1" lang="en-US" altLang="zh-CN" dirty="0" err="1" smtClean="0">
                <a:solidFill>
                  <a:srgbClr val="292934"/>
                </a:solidFill>
              </a:rPr>
              <a:t>Sim-dee</a:t>
            </a:r>
            <a:r>
              <a:rPr kumimoji="1" lang="zh-CN" altLang="en-US" dirty="0" smtClean="0">
                <a:solidFill>
                  <a:srgbClr val="292934"/>
                </a:solidFill>
              </a:rPr>
              <a:t> </a:t>
            </a:r>
            <a:r>
              <a:rPr kumimoji="1" lang="en-US" altLang="zh-CN" dirty="0" smtClean="0">
                <a:solidFill>
                  <a:srgbClr val="292934"/>
                </a:solidFill>
              </a:rPr>
              <a:t>window</a:t>
            </a:r>
            <a:r>
              <a:rPr kumimoji="1" lang="zh-CN" altLang="en-US" dirty="0" smtClean="0">
                <a:solidFill>
                  <a:srgbClr val="292934"/>
                </a:solidFill>
              </a:rPr>
              <a:t> </a:t>
            </a:r>
            <a:r>
              <a:rPr kumimoji="1" lang="en-US" altLang="zh-CN" dirty="0" smtClean="0">
                <a:solidFill>
                  <a:srgbClr val="292934"/>
                </a:solidFill>
              </a:rPr>
              <a:t>can</a:t>
            </a:r>
            <a:r>
              <a:rPr kumimoji="1" lang="zh-CN" altLang="en-US" dirty="0" smtClean="0">
                <a:solidFill>
                  <a:srgbClr val="292934"/>
                </a:solidFill>
              </a:rPr>
              <a:t> </a:t>
            </a:r>
            <a:r>
              <a:rPr kumimoji="1" lang="en-US" altLang="zh-CN" dirty="0" smtClean="0">
                <a:solidFill>
                  <a:srgbClr val="292934"/>
                </a:solidFill>
              </a:rPr>
              <a:t>narrow</a:t>
            </a:r>
            <a:r>
              <a:rPr kumimoji="1" lang="zh-CN" altLang="en-US" dirty="0" smtClean="0">
                <a:solidFill>
                  <a:srgbClr val="292934"/>
                </a:solidFill>
              </a:rPr>
              <a:t> </a:t>
            </a:r>
            <a:r>
              <a:rPr kumimoji="1" lang="en-US" altLang="zh-CN" dirty="0" smtClean="0">
                <a:solidFill>
                  <a:srgbClr val="292934"/>
                </a:solidFill>
              </a:rPr>
              <a:t>the</a:t>
            </a:r>
            <a:r>
              <a:rPr kumimoji="1" lang="zh-CN" altLang="en-US" dirty="0" smtClean="0">
                <a:solidFill>
                  <a:srgbClr val="292934"/>
                </a:solidFill>
              </a:rPr>
              <a:t> </a:t>
            </a:r>
            <a:r>
              <a:rPr kumimoji="1" lang="en-US" altLang="zh-CN" dirty="0" smtClean="0">
                <a:solidFill>
                  <a:srgbClr val="292934"/>
                </a:solidFill>
              </a:rPr>
              <a:t>gap</a:t>
            </a:r>
            <a:r>
              <a:rPr kumimoji="1" lang="zh-CN" altLang="en-US" dirty="0" smtClean="0">
                <a:solidFill>
                  <a:srgbClr val="292934"/>
                </a:solidFill>
              </a:rPr>
              <a:t> </a:t>
            </a:r>
            <a:r>
              <a:rPr kumimoji="1" lang="en-US" altLang="zh-CN" dirty="0" smtClean="0">
                <a:solidFill>
                  <a:srgbClr val="292934"/>
                </a:solidFill>
              </a:rPr>
              <a:t>among</a:t>
            </a:r>
            <a:r>
              <a:rPr kumimoji="1" lang="en-US" altLang="zh-CN" baseline="0" dirty="0" smtClean="0">
                <a:solidFill>
                  <a:srgbClr val="292934"/>
                </a:solidFill>
              </a:rPr>
              <a:t> </a:t>
            </a:r>
            <a:r>
              <a:rPr kumimoji="1" lang="en-US" altLang="zh-CN" dirty="0" smtClean="0">
                <a:solidFill>
                  <a:srgbClr val="292934"/>
                </a:solidFill>
              </a:rPr>
              <a:t>tasks.</a:t>
            </a:r>
            <a:r>
              <a:rPr kumimoji="1" lang="zh-CN" altLang="en-US" dirty="0" smtClean="0">
                <a:solidFill>
                  <a:srgbClr val="292934"/>
                </a:solidFill>
              </a:rPr>
              <a:t> </a:t>
            </a:r>
            <a:r>
              <a:rPr kumimoji="1" lang="en-US" altLang="zh-CN" dirty="0" smtClean="0">
                <a:solidFill>
                  <a:srgbClr val="292934"/>
                </a:solidFill>
              </a:rPr>
              <a:t>When</a:t>
            </a:r>
            <a:r>
              <a:rPr kumimoji="1" lang="zh-CN" altLang="en-US" dirty="0" smtClean="0">
                <a:solidFill>
                  <a:srgbClr val="292934"/>
                </a:solidFill>
              </a:rPr>
              <a:t> </a:t>
            </a:r>
            <a:r>
              <a:rPr kumimoji="1" lang="en-US" altLang="zh-CN" dirty="0" smtClean="0">
                <a:solidFill>
                  <a:srgbClr val="292934"/>
                </a:solidFill>
              </a:rPr>
              <a:t>the</a:t>
            </a:r>
            <a:r>
              <a:rPr kumimoji="1" lang="zh-CN" altLang="en-US" dirty="0" smtClean="0">
                <a:solidFill>
                  <a:srgbClr val="292934"/>
                </a:solidFill>
              </a:rPr>
              <a:t> </a:t>
            </a:r>
            <a:r>
              <a:rPr kumimoji="1" lang="en-US" altLang="zh-CN" dirty="0" smtClean="0">
                <a:solidFill>
                  <a:srgbClr val="292934"/>
                </a:solidFill>
              </a:rPr>
              <a:t>group</a:t>
            </a:r>
            <a:r>
              <a:rPr kumimoji="1" lang="zh-CN" altLang="en-US" dirty="0" smtClean="0">
                <a:solidFill>
                  <a:srgbClr val="292934"/>
                </a:solidFill>
              </a:rPr>
              <a:t> </a:t>
            </a:r>
            <a:r>
              <a:rPr kumimoji="1" lang="en-US" altLang="zh-CN" dirty="0" smtClean="0">
                <a:solidFill>
                  <a:srgbClr val="292934"/>
                </a:solidFill>
              </a:rPr>
              <a:t>size</a:t>
            </a:r>
            <a:r>
              <a:rPr kumimoji="1" lang="zh-CN" altLang="en-US" dirty="0" smtClean="0">
                <a:solidFill>
                  <a:srgbClr val="292934"/>
                </a:solidFill>
              </a:rPr>
              <a:t> </a:t>
            </a:r>
            <a:r>
              <a:rPr kumimoji="1" lang="en-US" altLang="zh-CN" dirty="0" smtClean="0">
                <a:solidFill>
                  <a:srgbClr val="292934"/>
                </a:solidFill>
              </a:rPr>
              <a:t>is</a:t>
            </a:r>
            <a:r>
              <a:rPr kumimoji="1" lang="zh-CN" altLang="en-US" dirty="0" smtClean="0">
                <a:solidFill>
                  <a:srgbClr val="292934"/>
                </a:solidFill>
              </a:rPr>
              <a:t> </a:t>
            </a:r>
            <a:r>
              <a:rPr kumimoji="1" lang="en-US" altLang="zh-CN" dirty="0" smtClean="0">
                <a:solidFill>
                  <a:srgbClr val="292934"/>
                </a:solidFill>
              </a:rPr>
              <a:t>thirty-two,</a:t>
            </a:r>
            <a:r>
              <a:rPr kumimoji="1" lang="zh-CN" altLang="en-US" dirty="0" smtClean="0">
                <a:solidFill>
                  <a:srgbClr val="292934"/>
                </a:solidFill>
              </a:rPr>
              <a:t> </a:t>
            </a:r>
            <a:r>
              <a:rPr kumimoji="1" lang="en-US" altLang="zh-CN" dirty="0" smtClean="0">
                <a:solidFill>
                  <a:srgbClr val="292934"/>
                </a:solidFill>
              </a:rPr>
              <a:t>which</a:t>
            </a:r>
            <a:r>
              <a:rPr kumimoji="1" lang="zh-CN" altLang="en-US" dirty="0" smtClean="0">
                <a:solidFill>
                  <a:srgbClr val="292934"/>
                </a:solidFill>
              </a:rPr>
              <a:t> </a:t>
            </a:r>
            <a:r>
              <a:rPr kumimoji="1" lang="en-US" altLang="zh-CN" dirty="0" smtClean="0">
                <a:solidFill>
                  <a:srgbClr val="292934"/>
                </a:solidFill>
              </a:rPr>
              <a:t>is</a:t>
            </a:r>
            <a:r>
              <a:rPr kumimoji="1" lang="zh-CN" altLang="en-US" dirty="0" smtClean="0">
                <a:solidFill>
                  <a:srgbClr val="292934"/>
                </a:solidFill>
              </a:rPr>
              <a:t> </a:t>
            </a:r>
            <a:r>
              <a:rPr kumimoji="1" lang="en-US" altLang="zh-CN" dirty="0" smtClean="0">
                <a:solidFill>
                  <a:srgbClr val="292934"/>
                </a:solidFill>
              </a:rPr>
              <a:t>the</a:t>
            </a:r>
            <a:r>
              <a:rPr kumimoji="1" lang="zh-CN" altLang="en-US" dirty="0" smtClean="0">
                <a:solidFill>
                  <a:srgbClr val="292934"/>
                </a:solidFill>
              </a:rPr>
              <a:t> </a:t>
            </a:r>
            <a:r>
              <a:rPr kumimoji="1" lang="en-US" altLang="zh-CN" dirty="0" smtClean="0">
                <a:solidFill>
                  <a:srgbClr val="292934"/>
                </a:solidFill>
              </a:rPr>
              <a:t>warp</a:t>
            </a:r>
            <a:r>
              <a:rPr kumimoji="1" lang="zh-CN" altLang="en-US" dirty="0" smtClean="0">
                <a:solidFill>
                  <a:srgbClr val="292934"/>
                </a:solidFill>
              </a:rPr>
              <a:t> </a:t>
            </a:r>
            <a:r>
              <a:rPr kumimoji="1" lang="en-US" altLang="zh-CN" dirty="0" smtClean="0">
                <a:solidFill>
                  <a:srgbClr val="292934"/>
                </a:solidFill>
              </a:rPr>
              <a:t>size,</a:t>
            </a:r>
            <a:r>
              <a:rPr kumimoji="1" lang="zh-CN" altLang="en-US" dirty="0" smtClean="0">
                <a:solidFill>
                  <a:srgbClr val="292934"/>
                </a:solidFill>
              </a:rPr>
              <a:t> </a:t>
            </a:r>
            <a:r>
              <a:rPr kumimoji="1" lang="en-US" altLang="zh-CN" dirty="0" smtClean="0">
                <a:solidFill>
                  <a:srgbClr val="292934"/>
                </a:solidFill>
              </a:rPr>
              <a:t>thee</a:t>
            </a:r>
            <a:r>
              <a:rPr kumimoji="1" lang="zh-CN" altLang="en-US" dirty="0" smtClean="0">
                <a:solidFill>
                  <a:srgbClr val="292934"/>
                </a:solidFill>
              </a:rPr>
              <a:t> </a:t>
            </a:r>
            <a:r>
              <a:rPr kumimoji="1" lang="en-US" altLang="zh-CN" dirty="0" smtClean="0">
                <a:solidFill>
                  <a:srgbClr val="292934"/>
                </a:solidFill>
              </a:rPr>
              <a:t>inter-group</a:t>
            </a:r>
            <a:r>
              <a:rPr kumimoji="1" lang="zh-CN" altLang="en-US" dirty="0" smtClean="0">
                <a:solidFill>
                  <a:srgbClr val="292934"/>
                </a:solidFill>
              </a:rPr>
              <a:t> </a:t>
            </a:r>
            <a:r>
              <a:rPr kumimoji="1" lang="en-US" altLang="zh-CN" dirty="0" smtClean="0">
                <a:solidFill>
                  <a:srgbClr val="292934"/>
                </a:solidFill>
              </a:rPr>
              <a:t>underutilization</a:t>
            </a:r>
            <a:r>
              <a:rPr kumimoji="1" lang="zh-CN" altLang="en-US" dirty="0" smtClean="0">
                <a:solidFill>
                  <a:srgbClr val="292934"/>
                </a:solidFill>
              </a:rPr>
              <a:t> </a:t>
            </a:r>
            <a:r>
              <a:rPr kumimoji="1" lang="en-US" altLang="zh-CN" dirty="0" smtClean="0">
                <a:solidFill>
                  <a:srgbClr val="292934"/>
                </a:solidFill>
              </a:rPr>
              <a:t>is</a:t>
            </a:r>
            <a:r>
              <a:rPr kumimoji="1" lang="zh-CN" altLang="en-US" dirty="0" smtClean="0">
                <a:solidFill>
                  <a:srgbClr val="292934"/>
                </a:solidFill>
              </a:rPr>
              <a:t> </a:t>
            </a:r>
            <a:r>
              <a:rPr kumimoji="1" lang="en-US" altLang="zh-CN" dirty="0" smtClean="0">
                <a:solidFill>
                  <a:srgbClr val="292934"/>
                </a:solidFill>
              </a:rPr>
              <a:t>zero,</a:t>
            </a:r>
            <a:r>
              <a:rPr kumimoji="1" lang="zh-CN" altLang="en-US" dirty="0" smtClean="0">
                <a:solidFill>
                  <a:srgbClr val="292934"/>
                </a:solidFill>
              </a:rPr>
              <a:t> </a:t>
            </a:r>
            <a:r>
              <a:rPr kumimoji="1" lang="en-US" altLang="zh-CN" dirty="0" smtClean="0">
                <a:solidFill>
                  <a:srgbClr val="292934"/>
                </a:solidFill>
              </a:rPr>
              <a:t>because</a:t>
            </a:r>
            <a:r>
              <a:rPr kumimoji="1" lang="zh-CN" altLang="en-US" dirty="0" smtClean="0">
                <a:solidFill>
                  <a:srgbClr val="292934"/>
                </a:solidFill>
              </a:rPr>
              <a:t> </a:t>
            </a:r>
            <a:r>
              <a:rPr kumimoji="1" lang="en-US" altLang="zh-CN" dirty="0" smtClean="0">
                <a:solidFill>
                  <a:srgbClr val="292934"/>
                </a:solidFill>
              </a:rPr>
              <a:t>the</a:t>
            </a:r>
            <a:r>
              <a:rPr kumimoji="1" lang="zh-CN" altLang="en-US" dirty="0" smtClean="0">
                <a:solidFill>
                  <a:srgbClr val="292934"/>
                </a:solidFill>
              </a:rPr>
              <a:t> </a:t>
            </a:r>
            <a:r>
              <a:rPr kumimoji="1" lang="en-US" altLang="zh-CN" dirty="0" smtClean="0">
                <a:solidFill>
                  <a:srgbClr val="292934"/>
                </a:solidFill>
              </a:rPr>
              <a:t>warp</a:t>
            </a:r>
            <a:r>
              <a:rPr kumimoji="1" lang="zh-CN" altLang="en-US" dirty="0" smtClean="0">
                <a:solidFill>
                  <a:srgbClr val="292934"/>
                </a:solidFill>
              </a:rPr>
              <a:t> </a:t>
            </a:r>
            <a:r>
              <a:rPr kumimoji="1" lang="en-US" altLang="zh-CN" dirty="0" smtClean="0">
                <a:solidFill>
                  <a:srgbClr val="292934"/>
                </a:solidFill>
              </a:rPr>
              <a:t>is</a:t>
            </a:r>
            <a:r>
              <a:rPr kumimoji="1" lang="zh-CN" altLang="en-US" dirty="0" smtClean="0">
                <a:solidFill>
                  <a:srgbClr val="292934"/>
                </a:solidFill>
              </a:rPr>
              <a:t> </a:t>
            </a:r>
            <a:r>
              <a:rPr kumimoji="1" lang="en-US" altLang="zh-CN" dirty="0" smtClean="0">
                <a:solidFill>
                  <a:srgbClr val="292934"/>
                </a:solidFill>
              </a:rPr>
              <a:t>occupied</a:t>
            </a:r>
            <a:r>
              <a:rPr kumimoji="1" lang="zh-CN" altLang="en-US" dirty="0" smtClean="0">
                <a:solidFill>
                  <a:srgbClr val="292934"/>
                </a:solidFill>
              </a:rPr>
              <a:t> </a:t>
            </a:r>
            <a:r>
              <a:rPr kumimoji="1" lang="en-US" altLang="zh-CN" dirty="0" smtClean="0">
                <a:solidFill>
                  <a:srgbClr val="292934"/>
                </a:solidFill>
              </a:rPr>
              <a:t>by</a:t>
            </a:r>
            <a:r>
              <a:rPr kumimoji="1" lang="zh-CN" altLang="en-US" dirty="0" smtClean="0">
                <a:solidFill>
                  <a:srgbClr val="292934"/>
                </a:solidFill>
              </a:rPr>
              <a:t> </a:t>
            </a:r>
            <a:r>
              <a:rPr kumimoji="1" lang="en-US" altLang="zh-CN" dirty="0" smtClean="0">
                <a:solidFill>
                  <a:srgbClr val="292934"/>
                </a:solidFill>
              </a:rPr>
              <a:t>one</a:t>
            </a:r>
            <a:r>
              <a:rPr kumimoji="1" lang="zh-CN" altLang="en-US" dirty="0" smtClean="0">
                <a:solidFill>
                  <a:srgbClr val="292934"/>
                </a:solidFill>
              </a:rPr>
              <a:t> </a:t>
            </a:r>
            <a:r>
              <a:rPr kumimoji="1" lang="en-US" altLang="zh-CN" dirty="0" smtClean="0">
                <a:solidFill>
                  <a:srgbClr val="292934"/>
                </a:solidFill>
              </a:rPr>
              <a:t>task.</a:t>
            </a:r>
          </a:p>
          <a:p>
            <a:pPr marL="0" indent="0">
              <a:buFont typeface="Arial"/>
              <a:buNone/>
            </a:pPr>
            <a:endParaRPr kumimoji="1" lang="en-US" altLang="zh-CN" dirty="0" smtClean="0">
              <a:solidFill>
                <a:srgbClr val="292934"/>
              </a:solidFill>
            </a:endParaRPr>
          </a:p>
          <a:p>
            <a:pPr marL="0" indent="0">
              <a:buFont typeface="Arial"/>
              <a:buNone/>
            </a:pPr>
            <a:r>
              <a:rPr kumimoji="1" lang="en-US" altLang="zh-CN" dirty="0" smtClean="0">
                <a:solidFill>
                  <a:srgbClr val="292934"/>
                </a:solidFill>
              </a:rPr>
              <a:t>And</a:t>
            </a:r>
            <a:r>
              <a:rPr kumimoji="1" lang="zh-CN" altLang="en-US" dirty="0" smtClean="0">
                <a:solidFill>
                  <a:srgbClr val="292934"/>
                </a:solidFill>
              </a:rPr>
              <a:t> </a:t>
            </a:r>
            <a:r>
              <a:rPr kumimoji="1" lang="en-US" altLang="zh-CN" dirty="0" smtClean="0">
                <a:solidFill>
                  <a:srgbClr val="292934"/>
                </a:solidFill>
              </a:rPr>
              <a:t>thee</a:t>
            </a:r>
            <a:r>
              <a:rPr kumimoji="1" lang="zh-CN" altLang="en-US" dirty="0" smtClean="0">
                <a:solidFill>
                  <a:srgbClr val="292934"/>
                </a:solidFill>
              </a:rPr>
              <a:t> </a:t>
            </a:r>
            <a:r>
              <a:rPr kumimoji="1" lang="en-US" altLang="zh-CN" dirty="0" smtClean="0">
                <a:solidFill>
                  <a:srgbClr val="292934"/>
                </a:solidFill>
              </a:rPr>
              <a:t>intra-group</a:t>
            </a:r>
            <a:r>
              <a:rPr kumimoji="1" lang="zh-CN" altLang="en-US" dirty="0" smtClean="0">
                <a:solidFill>
                  <a:srgbClr val="292934"/>
                </a:solidFill>
              </a:rPr>
              <a:t> </a:t>
            </a:r>
            <a:r>
              <a:rPr kumimoji="1" lang="en-US" altLang="zh-CN" dirty="0" smtClean="0">
                <a:solidFill>
                  <a:srgbClr val="292934"/>
                </a:solidFill>
              </a:rPr>
              <a:t>underutilization</a:t>
            </a:r>
            <a:r>
              <a:rPr kumimoji="1" lang="zh-CN" altLang="en-US" dirty="0" smtClean="0">
                <a:solidFill>
                  <a:srgbClr val="292934"/>
                </a:solidFill>
              </a:rPr>
              <a:t> </a:t>
            </a:r>
            <a:r>
              <a:rPr kumimoji="1" lang="en-US" altLang="zh-CN" dirty="0" smtClean="0">
                <a:solidFill>
                  <a:srgbClr val="292934"/>
                </a:solidFill>
              </a:rPr>
              <a:t>is</a:t>
            </a:r>
            <a:r>
              <a:rPr kumimoji="1" lang="zh-CN" altLang="en-US" dirty="0" smtClean="0">
                <a:solidFill>
                  <a:srgbClr val="292934"/>
                </a:solidFill>
              </a:rPr>
              <a:t> </a:t>
            </a:r>
            <a:r>
              <a:rPr kumimoji="1" lang="en-US" altLang="zh-CN" dirty="0" smtClean="0">
                <a:solidFill>
                  <a:srgbClr val="292934"/>
                </a:solidFill>
              </a:rPr>
              <a:t>determined</a:t>
            </a:r>
            <a:r>
              <a:rPr kumimoji="1" lang="zh-CN" altLang="en-US" dirty="0" smtClean="0">
                <a:solidFill>
                  <a:srgbClr val="292934"/>
                </a:solidFill>
              </a:rPr>
              <a:t> </a:t>
            </a:r>
            <a:r>
              <a:rPr kumimoji="1" lang="en-US" altLang="zh-CN" dirty="0" smtClean="0">
                <a:solidFill>
                  <a:srgbClr val="292934"/>
                </a:solidFill>
              </a:rPr>
              <a:t>by</a:t>
            </a:r>
            <a:r>
              <a:rPr kumimoji="1" lang="zh-CN" altLang="en-US" dirty="0" smtClean="0">
                <a:solidFill>
                  <a:srgbClr val="292934"/>
                </a:solidFill>
              </a:rPr>
              <a:t> </a:t>
            </a:r>
            <a:r>
              <a:rPr kumimoji="1" lang="en-US" altLang="zh-CN" dirty="0" smtClean="0">
                <a:solidFill>
                  <a:srgbClr val="292934"/>
                </a:solidFill>
              </a:rPr>
              <a:t>thee</a:t>
            </a:r>
            <a:r>
              <a:rPr kumimoji="1" lang="zh-CN" altLang="en-US" dirty="0" smtClean="0">
                <a:solidFill>
                  <a:srgbClr val="292934"/>
                </a:solidFill>
              </a:rPr>
              <a:t> *</a:t>
            </a:r>
            <a:r>
              <a:rPr kumimoji="1" lang="en-US" altLang="zh-CN" dirty="0" smtClean="0">
                <a:solidFill>
                  <a:srgbClr val="292934"/>
                </a:solidFill>
              </a:rPr>
              <a:t>intrinsic</a:t>
            </a:r>
            <a:r>
              <a:rPr kumimoji="1" lang="zh-CN" altLang="en-US" dirty="0" smtClean="0">
                <a:solidFill>
                  <a:srgbClr val="292934"/>
                </a:solidFill>
              </a:rPr>
              <a:t>* </a:t>
            </a:r>
            <a:r>
              <a:rPr kumimoji="1" lang="en-US" altLang="zh-CN" dirty="0" smtClean="0">
                <a:solidFill>
                  <a:srgbClr val="292934"/>
                </a:solidFill>
              </a:rPr>
              <a:t>[`in</a:t>
            </a:r>
            <a:r>
              <a:rPr kumimoji="1" lang="zh-CN" altLang="en-US" dirty="0" smtClean="0">
                <a:solidFill>
                  <a:srgbClr val="292934"/>
                </a:solidFill>
              </a:rPr>
              <a:t> </a:t>
            </a:r>
            <a:r>
              <a:rPr kumimoji="1" lang="en-US" altLang="zh-CN" dirty="0" err="1" smtClean="0">
                <a:solidFill>
                  <a:srgbClr val="292934"/>
                </a:solidFill>
              </a:rPr>
              <a:t>tran</a:t>
            </a:r>
            <a:r>
              <a:rPr kumimoji="1" lang="zh-CN" altLang="en-US" dirty="0" smtClean="0">
                <a:solidFill>
                  <a:srgbClr val="292934"/>
                </a:solidFill>
              </a:rPr>
              <a:t> </a:t>
            </a:r>
            <a:r>
              <a:rPr kumimoji="1" lang="en-US" altLang="zh-CN" dirty="0" smtClean="0">
                <a:solidFill>
                  <a:srgbClr val="292934"/>
                </a:solidFill>
              </a:rPr>
              <a:t>sic]</a:t>
            </a:r>
            <a:r>
              <a:rPr kumimoji="1" lang="zh-CN" altLang="en-US" dirty="0" smtClean="0">
                <a:solidFill>
                  <a:srgbClr val="292934"/>
                </a:solidFill>
              </a:rPr>
              <a:t> </a:t>
            </a:r>
            <a:r>
              <a:rPr kumimoji="1" lang="en-US" altLang="zh-CN" dirty="0" smtClean="0">
                <a:solidFill>
                  <a:srgbClr val="292934"/>
                </a:solidFill>
              </a:rPr>
              <a:t>irregularity</a:t>
            </a:r>
            <a:r>
              <a:rPr kumimoji="1" lang="zh-CN" altLang="en-US" dirty="0" smtClean="0">
                <a:solidFill>
                  <a:srgbClr val="292934"/>
                </a:solidFill>
              </a:rPr>
              <a:t> </a:t>
            </a:r>
            <a:r>
              <a:rPr kumimoji="1" lang="en-US" altLang="zh-CN" dirty="0" smtClean="0">
                <a:solidFill>
                  <a:srgbClr val="292934"/>
                </a:solidFill>
              </a:rPr>
              <a:t>of</a:t>
            </a:r>
            <a:r>
              <a:rPr kumimoji="1" lang="zh-CN" altLang="en-US" dirty="0" smtClean="0">
                <a:solidFill>
                  <a:srgbClr val="292934"/>
                </a:solidFill>
              </a:rPr>
              <a:t> </a:t>
            </a:r>
            <a:r>
              <a:rPr kumimoji="1" lang="en-US" altLang="zh-CN" dirty="0" smtClean="0">
                <a:solidFill>
                  <a:srgbClr val="292934"/>
                </a:solidFill>
              </a:rPr>
              <a:t>vertex</a:t>
            </a:r>
            <a:r>
              <a:rPr kumimoji="1" lang="zh-CN" altLang="en-US" dirty="0" smtClean="0">
                <a:solidFill>
                  <a:srgbClr val="292934"/>
                </a:solidFill>
              </a:rPr>
              <a:t> </a:t>
            </a:r>
            <a:r>
              <a:rPr kumimoji="1" lang="en-US" altLang="zh-CN" dirty="0" smtClean="0">
                <a:solidFill>
                  <a:srgbClr val="292934"/>
                </a:solidFill>
              </a:rPr>
              <a:t>degree.</a:t>
            </a:r>
            <a:r>
              <a:rPr kumimoji="1" lang="zh-CN" altLang="en-US" dirty="0" smtClean="0">
                <a:solidFill>
                  <a:srgbClr val="292934"/>
                </a:solidFill>
              </a:rPr>
              <a:t> </a:t>
            </a:r>
            <a:r>
              <a:rPr kumimoji="1" lang="en-US" altLang="zh-CN" dirty="0" smtClean="0">
                <a:solidFill>
                  <a:srgbClr val="292934"/>
                </a:solidFill>
              </a:rPr>
              <a:t>And</a:t>
            </a:r>
            <a:r>
              <a:rPr kumimoji="1" lang="zh-CN" altLang="en-US" dirty="0" smtClean="0">
                <a:solidFill>
                  <a:srgbClr val="292934"/>
                </a:solidFill>
              </a:rPr>
              <a:t> </a:t>
            </a:r>
            <a:r>
              <a:rPr kumimoji="1" lang="en-US" altLang="zh-CN" dirty="0" smtClean="0">
                <a:solidFill>
                  <a:srgbClr val="292934"/>
                </a:solidFill>
              </a:rPr>
              <a:t>it</a:t>
            </a:r>
            <a:r>
              <a:rPr kumimoji="1" lang="zh-CN" altLang="en-US" dirty="0" smtClean="0">
                <a:solidFill>
                  <a:srgbClr val="292934"/>
                </a:solidFill>
              </a:rPr>
              <a:t> </a:t>
            </a:r>
            <a:r>
              <a:rPr kumimoji="1" lang="en-US" altLang="zh-CN" dirty="0" smtClean="0">
                <a:solidFill>
                  <a:srgbClr val="292934"/>
                </a:solidFill>
              </a:rPr>
              <a:t>can</a:t>
            </a:r>
            <a:r>
              <a:rPr kumimoji="1" lang="zh-CN" altLang="en-US" dirty="0" smtClean="0">
                <a:solidFill>
                  <a:srgbClr val="292934"/>
                </a:solidFill>
              </a:rPr>
              <a:t> </a:t>
            </a:r>
            <a:r>
              <a:rPr kumimoji="1" lang="en-US" altLang="zh-CN" dirty="0" smtClean="0">
                <a:solidFill>
                  <a:srgbClr val="292934"/>
                </a:solidFill>
              </a:rPr>
              <a:t>be</a:t>
            </a:r>
            <a:r>
              <a:rPr kumimoji="1" lang="zh-CN" altLang="en-US" dirty="0" smtClean="0">
                <a:solidFill>
                  <a:srgbClr val="292934"/>
                </a:solidFill>
              </a:rPr>
              <a:t> </a:t>
            </a:r>
            <a:r>
              <a:rPr kumimoji="1" lang="en-US" altLang="zh-CN" dirty="0" smtClean="0">
                <a:solidFill>
                  <a:srgbClr val="292934"/>
                </a:solidFill>
              </a:rPr>
              <a:t>limited</a:t>
            </a:r>
            <a:r>
              <a:rPr kumimoji="1" lang="zh-CN" altLang="en-US" dirty="0" smtClean="0">
                <a:solidFill>
                  <a:srgbClr val="292934"/>
                </a:solidFill>
              </a:rPr>
              <a:t> </a:t>
            </a:r>
            <a:r>
              <a:rPr kumimoji="1" lang="en-US" altLang="zh-CN" dirty="0" smtClean="0">
                <a:solidFill>
                  <a:srgbClr val="292934"/>
                </a:solidFill>
              </a:rPr>
              <a:t>by</a:t>
            </a:r>
            <a:r>
              <a:rPr kumimoji="1" lang="zh-CN" altLang="en-US" dirty="0" smtClean="0">
                <a:solidFill>
                  <a:srgbClr val="292934"/>
                </a:solidFill>
              </a:rPr>
              <a:t> </a:t>
            </a:r>
            <a:r>
              <a:rPr kumimoji="1" lang="en-US" altLang="zh-CN" dirty="0" smtClean="0">
                <a:solidFill>
                  <a:srgbClr val="292934"/>
                </a:solidFill>
              </a:rPr>
              <a:t>shrinking</a:t>
            </a:r>
            <a:r>
              <a:rPr kumimoji="1" lang="zh-CN" altLang="en-US" dirty="0" smtClean="0">
                <a:solidFill>
                  <a:srgbClr val="292934"/>
                </a:solidFill>
              </a:rPr>
              <a:t> </a:t>
            </a:r>
            <a:r>
              <a:rPr kumimoji="1" lang="en-US" altLang="zh-CN" dirty="0" smtClean="0">
                <a:solidFill>
                  <a:srgbClr val="292934"/>
                </a:solidFill>
              </a:rPr>
              <a:t>group</a:t>
            </a:r>
            <a:r>
              <a:rPr kumimoji="1" lang="zh-CN" altLang="en-US" dirty="0" smtClean="0">
                <a:solidFill>
                  <a:srgbClr val="292934"/>
                </a:solidFill>
              </a:rPr>
              <a:t> </a:t>
            </a:r>
            <a:r>
              <a:rPr kumimoji="1" lang="en-US" altLang="zh-CN" dirty="0" smtClean="0">
                <a:solidFill>
                  <a:srgbClr val="292934"/>
                </a:solidFill>
              </a:rPr>
              <a:t>size.</a:t>
            </a:r>
            <a:r>
              <a:rPr kumimoji="1" lang="zh-CN" altLang="en-US" dirty="0" smtClean="0">
                <a:solidFill>
                  <a:srgbClr val="292934"/>
                </a:solidFill>
              </a:rPr>
              <a:t> </a:t>
            </a:r>
            <a:r>
              <a:rPr kumimoji="1" lang="en-US" altLang="zh-CN" dirty="0" smtClean="0">
                <a:solidFill>
                  <a:srgbClr val="292934"/>
                </a:solidFill>
              </a:rPr>
              <a:t>When</a:t>
            </a:r>
            <a:r>
              <a:rPr kumimoji="1" lang="zh-CN" altLang="en-US" dirty="0" smtClean="0">
                <a:solidFill>
                  <a:srgbClr val="292934"/>
                </a:solidFill>
              </a:rPr>
              <a:t> </a:t>
            </a:r>
            <a:r>
              <a:rPr kumimoji="1" lang="en-US" altLang="zh-CN" dirty="0" smtClean="0">
                <a:solidFill>
                  <a:srgbClr val="292934"/>
                </a:solidFill>
              </a:rPr>
              <a:t>the</a:t>
            </a:r>
            <a:r>
              <a:rPr kumimoji="1" lang="zh-CN" altLang="en-US" dirty="0" smtClean="0">
                <a:solidFill>
                  <a:srgbClr val="292934"/>
                </a:solidFill>
              </a:rPr>
              <a:t> </a:t>
            </a:r>
            <a:r>
              <a:rPr kumimoji="1" lang="en-US" altLang="zh-CN" dirty="0" smtClean="0">
                <a:solidFill>
                  <a:srgbClr val="292934"/>
                </a:solidFill>
              </a:rPr>
              <a:t>group</a:t>
            </a:r>
            <a:r>
              <a:rPr kumimoji="1" lang="zh-CN" altLang="en-US" dirty="0" smtClean="0">
                <a:solidFill>
                  <a:srgbClr val="292934"/>
                </a:solidFill>
              </a:rPr>
              <a:t> </a:t>
            </a:r>
            <a:r>
              <a:rPr kumimoji="1" lang="en-US" altLang="zh-CN" dirty="0" smtClean="0">
                <a:solidFill>
                  <a:srgbClr val="292934"/>
                </a:solidFill>
              </a:rPr>
              <a:t>size</a:t>
            </a:r>
            <a:r>
              <a:rPr kumimoji="1" lang="zh-CN" altLang="en-US" dirty="0" smtClean="0">
                <a:solidFill>
                  <a:srgbClr val="292934"/>
                </a:solidFill>
              </a:rPr>
              <a:t> </a:t>
            </a:r>
            <a:r>
              <a:rPr kumimoji="1" lang="en-US" altLang="zh-CN" dirty="0" smtClean="0">
                <a:solidFill>
                  <a:srgbClr val="292934"/>
                </a:solidFill>
              </a:rPr>
              <a:t>is</a:t>
            </a:r>
            <a:r>
              <a:rPr kumimoji="1" lang="zh-CN" altLang="en-US" dirty="0" smtClean="0">
                <a:solidFill>
                  <a:srgbClr val="292934"/>
                </a:solidFill>
              </a:rPr>
              <a:t> </a:t>
            </a:r>
            <a:r>
              <a:rPr kumimoji="1" lang="en-US" altLang="zh-CN" dirty="0" smtClean="0">
                <a:solidFill>
                  <a:srgbClr val="292934"/>
                </a:solidFill>
              </a:rPr>
              <a:t>one,</a:t>
            </a:r>
            <a:r>
              <a:rPr kumimoji="1" lang="zh-CN" altLang="en-US" dirty="0" smtClean="0">
                <a:solidFill>
                  <a:srgbClr val="292934"/>
                </a:solidFill>
              </a:rPr>
              <a:t> </a:t>
            </a:r>
            <a:r>
              <a:rPr kumimoji="1" lang="en-US" altLang="zh-CN" dirty="0" smtClean="0">
                <a:solidFill>
                  <a:srgbClr val="292934"/>
                </a:solidFill>
              </a:rPr>
              <a:t>it</a:t>
            </a:r>
            <a:r>
              <a:rPr kumimoji="1" lang="zh-CN" altLang="en-US" dirty="0" smtClean="0">
                <a:solidFill>
                  <a:srgbClr val="292934"/>
                </a:solidFill>
              </a:rPr>
              <a:t> </a:t>
            </a:r>
            <a:r>
              <a:rPr kumimoji="1" lang="en-US" altLang="zh-CN" dirty="0" smtClean="0">
                <a:solidFill>
                  <a:srgbClr val="292934"/>
                </a:solidFill>
              </a:rPr>
              <a:t>is</a:t>
            </a:r>
            <a:r>
              <a:rPr kumimoji="1" lang="zh-CN" altLang="en-US" dirty="0" smtClean="0">
                <a:solidFill>
                  <a:srgbClr val="292934"/>
                </a:solidFill>
              </a:rPr>
              <a:t> </a:t>
            </a:r>
            <a:r>
              <a:rPr kumimoji="1" lang="en-US" altLang="zh-CN" dirty="0" smtClean="0">
                <a:solidFill>
                  <a:srgbClr val="292934"/>
                </a:solidFill>
              </a:rPr>
              <a:t>eliminated</a:t>
            </a:r>
            <a:r>
              <a:rPr kumimoji="1" lang="zh-CN" altLang="en-US" dirty="0" smtClean="0">
                <a:solidFill>
                  <a:srgbClr val="292934"/>
                </a:solidFill>
              </a:rPr>
              <a:t> </a:t>
            </a:r>
            <a:r>
              <a:rPr kumimoji="1" lang="en-US" altLang="zh-CN" dirty="0" smtClean="0">
                <a:solidFill>
                  <a:srgbClr val="292934"/>
                </a:solidFill>
              </a:rPr>
              <a:t>entirely.</a:t>
            </a:r>
          </a:p>
          <a:p>
            <a:pPr marL="0" indent="0">
              <a:buFont typeface="Arial"/>
              <a:buNone/>
            </a:pPr>
            <a:endParaRPr kumimoji="1" lang="en-US" altLang="zh-CN" dirty="0" smtClean="0">
              <a:solidFill>
                <a:srgbClr val="292934"/>
              </a:solidFill>
            </a:endParaRPr>
          </a:p>
          <a:p>
            <a:pPr marL="0" indent="0">
              <a:buFont typeface="Arial"/>
              <a:buNone/>
            </a:pPr>
            <a:r>
              <a:rPr kumimoji="1" lang="en-US" altLang="zh-CN" dirty="0" smtClean="0">
                <a:solidFill>
                  <a:srgbClr val="292934"/>
                </a:solidFill>
              </a:rPr>
              <a:t>And</a:t>
            </a:r>
            <a:r>
              <a:rPr kumimoji="1" lang="zh-CN" altLang="en-US" dirty="0" smtClean="0">
                <a:solidFill>
                  <a:srgbClr val="292934"/>
                </a:solidFill>
              </a:rPr>
              <a:t> </a:t>
            </a:r>
            <a:r>
              <a:rPr kumimoji="1" lang="en-US" altLang="zh-CN" dirty="0" smtClean="0">
                <a:solidFill>
                  <a:srgbClr val="292934"/>
                </a:solidFill>
              </a:rPr>
              <a:t>these</a:t>
            </a:r>
            <a:r>
              <a:rPr kumimoji="1" lang="zh-CN" altLang="en-US" dirty="0" smtClean="0">
                <a:solidFill>
                  <a:srgbClr val="292934"/>
                </a:solidFill>
              </a:rPr>
              <a:t> </a:t>
            </a:r>
            <a:r>
              <a:rPr kumimoji="1" lang="en-US" altLang="zh-CN" dirty="0" smtClean="0">
                <a:solidFill>
                  <a:srgbClr val="292934"/>
                </a:solidFill>
              </a:rPr>
              <a:t>two</a:t>
            </a:r>
            <a:r>
              <a:rPr kumimoji="1" lang="zh-CN" altLang="en-US" dirty="0" smtClean="0">
                <a:solidFill>
                  <a:srgbClr val="292934"/>
                </a:solidFill>
              </a:rPr>
              <a:t> </a:t>
            </a:r>
            <a:r>
              <a:rPr kumimoji="1" lang="en-US" altLang="zh-CN" dirty="0" smtClean="0">
                <a:solidFill>
                  <a:srgbClr val="292934"/>
                </a:solidFill>
              </a:rPr>
              <a:t>kinds</a:t>
            </a:r>
            <a:r>
              <a:rPr kumimoji="1" lang="zh-CN" altLang="en-US" dirty="0" smtClean="0">
                <a:solidFill>
                  <a:srgbClr val="292934"/>
                </a:solidFill>
              </a:rPr>
              <a:t> </a:t>
            </a:r>
            <a:r>
              <a:rPr kumimoji="1" lang="en-US" altLang="zh-CN" dirty="0" smtClean="0">
                <a:solidFill>
                  <a:srgbClr val="292934"/>
                </a:solidFill>
              </a:rPr>
              <a:t>of</a:t>
            </a:r>
            <a:r>
              <a:rPr kumimoji="1" lang="zh-CN" altLang="en-US" dirty="0" smtClean="0">
                <a:solidFill>
                  <a:srgbClr val="292934"/>
                </a:solidFill>
              </a:rPr>
              <a:t> </a:t>
            </a:r>
            <a:r>
              <a:rPr kumimoji="1" lang="en-US" altLang="zh-CN" dirty="0" err="1" smtClean="0">
                <a:solidFill>
                  <a:srgbClr val="292934"/>
                </a:solidFill>
              </a:rPr>
              <a:t>Sim-dee</a:t>
            </a:r>
            <a:r>
              <a:rPr kumimoji="1" lang="zh-CN" altLang="en-US" dirty="0" smtClean="0">
                <a:solidFill>
                  <a:srgbClr val="292934"/>
                </a:solidFill>
              </a:rPr>
              <a:t> </a:t>
            </a:r>
            <a:r>
              <a:rPr kumimoji="1" lang="en-US" altLang="zh-CN" dirty="0" smtClean="0">
                <a:solidFill>
                  <a:srgbClr val="292934"/>
                </a:solidFill>
              </a:rPr>
              <a:t>underutilization</a:t>
            </a:r>
            <a:r>
              <a:rPr kumimoji="1" lang="zh-CN" altLang="en-US" dirty="0" smtClean="0">
                <a:solidFill>
                  <a:srgbClr val="292934"/>
                </a:solidFill>
              </a:rPr>
              <a:t> </a:t>
            </a:r>
            <a:r>
              <a:rPr kumimoji="1" lang="en-US" altLang="zh-CN" dirty="0" smtClean="0">
                <a:solidFill>
                  <a:srgbClr val="292934"/>
                </a:solidFill>
              </a:rPr>
              <a:t>can</a:t>
            </a:r>
            <a:r>
              <a:rPr kumimoji="1" lang="zh-CN" altLang="en-US" dirty="0" smtClean="0">
                <a:solidFill>
                  <a:srgbClr val="292934"/>
                </a:solidFill>
              </a:rPr>
              <a:t> </a:t>
            </a:r>
            <a:r>
              <a:rPr kumimoji="1" lang="en-US" altLang="zh-CN" dirty="0" smtClean="0">
                <a:solidFill>
                  <a:srgbClr val="292934"/>
                </a:solidFill>
              </a:rPr>
              <a:t>convert</a:t>
            </a:r>
            <a:r>
              <a:rPr kumimoji="1" lang="zh-CN" altLang="en-US" dirty="0" smtClean="0">
                <a:solidFill>
                  <a:srgbClr val="292934"/>
                </a:solidFill>
              </a:rPr>
              <a:t> </a:t>
            </a:r>
            <a:r>
              <a:rPr kumimoji="1" lang="en-US" altLang="zh-CN" dirty="0" smtClean="0">
                <a:solidFill>
                  <a:srgbClr val="292934"/>
                </a:solidFill>
              </a:rPr>
              <a:t>to</a:t>
            </a:r>
            <a:r>
              <a:rPr kumimoji="1" lang="zh-CN" altLang="en-US" dirty="0" smtClean="0">
                <a:solidFill>
                  <a:srgbClr val="292934"/>
                </a:solidFill>
              </a:rPr>
              <a:t> </a:t>
            </a:r>
            <a:r>
              <a:rPr kumimoji="1" lang="en-US" altLang="zh-CN" dirty="0" smtClean="0">
                <a:solidFill>
                  <a:srgbClr val="292934"/>
                </a:solidFill>
              </a:rPr>
              <a:t>each</a:t>
            </a:r>
            <a:r>
              <a:rPr kumimoji="1" lang="zh-CN" altLang="en-US" dirty="0" smtClean="0">
                <a:solidFill>
                  <a:srgbClr val="292934"/>
                </a:solidFill>
              </a:rPr>
              <a:t> </a:t>
            </a:r>
            <a:r>
              <a:rPr kumimoji="1" lang="en-US" altLang="zh-CN" dirty="0" smtClean="0">
                <a:solidFill>
                  <a:srgbClr val="292934"/>
                </a:solidFill>
              </a:rPr>
              <a:t>other</a:t>
            </a:r>
            <a:r>
              <a:rPr kumimoji="1" lang="zh-CN" altLang="en-US" dirty="0" smtClean="0">
                <a:solidFill>
                  <a:srgbClr val="292934"/>
                </a:solidFill>
              </a:rPr>
              <a:t> </a:t>
            </a:r>
            <a:r>
              <a:rPr kumimoji="1" lang="en-US" altLang="zh-CN" dirty="0" smtClean="0">
                <a:solidFill>
                  <a:srgbClr val="292934"/>
                </a:solidFill>
              </a:rPr>
              <a:t>when</a:t>
            </a:r>
            <a:r>
              <a:rPr kumimoji="1" lang="zh-CN" altLang="en-US" dirty="0" smtClean="0">
                <a:solidFill>
                  <a:srgbClr val="292934"/>
                </a:solidFill>
              </a:rPr>
              <a:t> </a:t>
            </a:r>
            <a:r>
              <a:rPr kumimoji="1" lang="en-US" altLang="zh-CN" dirty="0" smtClean="0">
                <a:solidFill>
                  <a:srgbClr val="292934"/>
                </a:solidFill>
              </a:rPr>
              <a:t>different</a:t>
            </a:r>
            <a:r>
              <a:rPr kumimoji="1" lang="zh-CN" altLang="en-US" dirty="0" smtClean="0">
                <a:solidFill>
                  <a:srgbClr val="292934"/>
                </a:solidFill>
              </a:rPr>
              <a:t> </a:t>
            </a:r>
            <a:r>
              <a:rPr kumimoji="1" lang="en-US" altLang="zh-CN" dirty="0" smtClean="0">
                <a:solidFill>
                  <a:srgbClr val="292934"/>
                </a:solidFill>
              </a:rPr>
              <a:t>group</a:t>
            </a:r>
            <a:r>
              <a:rPr kumimoji="1" lang="zh-CN" altLang="en-US" dirty="0" smtClean="0">
                <a:solidFill>
                  <a:srgbClr val="292934"/>
                </a:solidFill>
              </a:rPr>
              <a:t> </a:t>
            </a:r>
            <a:r>
              <a:rPr kumimoji="1" lang="en-US" altLang="zh-CN" dirty="0" smtClean="0">
                <a:solidFill>
                  <a:srgbClr val="292934"/>
                </a:solidFill>
              </a:rPr>
              <a:t>size</a:t>
            </a:r>
            <a:r>
              <a:rPr kumimoji="1" lang="zh-CN" altLang="en-US" dirty="0" smtClean="0">
                <a:solidFill>
                  <a:srgbClr val="292934"/>
                </a:solidFill>
              </a:rPr>
              <a:t> </a:t>
            </a:r>
            <a:r>
              <a:rPr kumimoji="1" lang="en-US" altLang="zh-CN" dirty="0" smtClean="0">
                <a:solidFill>
                  <a:srgbClr val="292934"/>
                </a:solidFill>
              </a:rPr>
              <a:t>is</a:t>
            </a:r>
            <a:r>
              <a:rPr kumimoji="1" lang="zh-CN" altLang="en-US" dirty="0" smtClean="0">
                <a:solidFill>
                  <a:srgbClr val="292934"/>
                </a:solidFill>
              </a:rPr>
              <a:t> </a:t>
            </a:r>
            <a:r>
              <a:rPr kumimoji="1" lang="en-US" altLang="zh-CN" dirty="0" smtClean="0">
                <a:solidFill>
                  <a:srgbClr val="292934"/>
                </a:solidFill>
              </a:rPr>
              <a:t>selected.</a:t>
            </a:r>
          </a:p>
        </p:txBody>
      </p:sp>
      <p:sp>
        <p:nvSpPr>
          <p:cNvPr id="4" name="幻灯片编号占位符 3"/>
          <p:cNvSpPr>
            <a:spLocks noGrp="1"/>
          </p:cNvSpPr>
          <p:nvPr>
            <p:ph type="sldNum" sz="quarter" idx="10"/>
          </p:nvPr>
        </p:nvSpPr>
        <p:spPr/>
        <p:txBody>
          <a:bodyPr/>
          <a:lstStyle/>
          <a:p>
            <a:fld id="{0D98794A-FBA2-914B-A761-062651C116E2}" type="slidenum">
              <a:rPr kumimoji="1" lang="zh-CN" altLang="en-US" smtClean="0"/>
              <a:t>13</a:t>
            </a:fld>
            <a:endParaRPr kumimoji="1" lang="zh-CN" altLang="en-US"/>
          </a:p>
        </p:txBody>
      </p:sp>
    </p:spTree>
    <p:extLst>
      <p:ext uri="{BB962C8B-B14F-4D97-AF65-F5344CB8AC3E}">
        <p14:creationId xmlns:p14="http://schemas.microsoft.com/office/powerpoint/2010/main" val="1855669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We first compare the performance for mapping strategies</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using</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different</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group</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size across all the datasets.</a:t>
            </a:r>
            <a:r>
              <a:rPr lang="zh-CN" altLang="zh-CN" sz="1200" kern="1200" dirty="0" smtClean="0">
                <a:solidFill>
                  <a:schemeClr val="tx1"/>
                </a:solidFill>
                <a:effectLst/>
                <a:latin typeface="+mn-lt"/>
                <a:ea typeface="+mn-ea"/>
                <a:cs typeface="+mn-cs"/>
              </a:rPr>
              <a:t> </a:t>
            </a:r>
            <a:r>
              <a:rPr lang="en-US" altLang="zh-CN" dirty="0" smtClean="0">
                <a:solidFill>
                  <a:schemeClr val="tx1"/>
                </a:solidFill>
              </a:rPr>
              <a:t>We concentrate on the workload imbalance problem in expansion phase</a:t>
            </a:r>
            <a:r>
              <a:rPr lang="zh-CN" altLang="en-US" dirty="0" smtClean="0">
                <a:solidFill>
                  <a:schemeClr val="tx1"/>
                </a:solidFill>
              </a:rPr>
              <a:t> </a:t>
            </a:r>
            <a:r>
              <a:rPr lang="en-US" altLang="zh-CN" dirty="0" smtClean="0">
                <a:solidFill>
                  <a:schemeClr val="tx1"/>
                </a:solidFill>
              </a:rPr>
              <a:t>of</a:t>
            </a:r>
            <a:r>
              <a:rPr lang="zh-CN" altLang="en-US" dirty="0" smtClean="0">
                <a:solidFill>
                  <a:schemeClr val="tx1"/>
                </a:solidFill>
              </a:rPr>
              <a:t> </a:t>
            </a:r>
            <a:r>
              <a:rPr lang="en-US" altLang="zh-CN" dirty="0" smtClean="0">
                <a:solidFill>
                  <a:schemeClr val="tx1"/>
                </a:solidFill>
              </a:rPr>
              <a:t>BFS.</a:t>
            </a:r>
            <a:r>
              <a:rPr lang="zh-CN" altLang="en-US" dirty="0" smtClean="0">
                <a:solidFill>
                  <a:schemeClr val="tx1"/>
                </a:solidFill>
              </a:rPr>
              <a:t> </a:t>
            </a:r>
            <a:r>
              <a:rPr lang="en-US" altLang="zh-CN" dirty="0" smtClean="0">
                <a:solidFill>
                  <a:schemeClr val="tx1"/>
                </a:solidFill>
              </a:rPr>
              <a:t>And</a:t>
            </a:r>
            <a:r>
              <a:rPr lang="zh-CN" altLang="en-US" dirty="0" smtClean="0">
                <a:solidFill>
                  <a:schemeClr val="tx1"/>
                </a:solidFill>
              </a:rPr>
              <a:t> </a:t>
            </a:r>
            <a:r>
              <a:rPr lang="en-US" altLang="zh-CN" dirty="0" smtClean="0">
                <a:solidFill>
                  <a:schemeClr val="tx1"/>
                </a:solidFill>
              </a:rPr>
              <a:t>we</a:t>
            </a:r>
            <a:r>
              <a:rPr lang="zh-CN" altLang="en-US" dirty="0" smtClean="0">
                <a:solidFill>
                  <a:schemeClr val="tx1"/>
                </a:solidFill>
              </a:rPr>
              <a:t> </a:t>
            </a:r>
            <a:r>
              <a:rPr lang="en-US" altLang="zh-CN" dirty="0" smtClean="0">
                <a:solidFill>
                  <a:schemeClr val="tx1"/>
                </a:solidFill>
              </a:rPr>
              <a:t>benchmark</a:t>
            </a:r>
            <a:r>
              <a:rPr lang="zh-CN" altLang="en-US" dirty="0" smtClean="0">
                <a:solidFill>
                  <a:schemeClr val="tx1"/>
                </a:solidFill>
              </a:rPr>
              <a:t> </a:t>
            </a:r>
            <a:r>
              <a:rPr lang="en-US" altLang="zh-CN" dirty="0" smtClean="0">
                <a:solidFill>
                  <a:schemeClr val="tx1"/>
                </a:solidFill>
              </a:rPr>
              <a:t>thee</a:t>
            </a:r>
            <a:r>
              <a:rPr lang="zh-CN" altLang="en-US" dirty="0" smtClean="0">
                <a:solidFill>
                  <a:schemeClr val="tx1"/>
                </a:solidFill>
              </a:rPr>
              <a:t> </a:t>
            </a:r>
            <a:r>
              <a:rPr lang="en-US" altLang="zh-CN" dirty="0" smtClean="0">
                <a:solidFill>
                  <a:schemeClr val="tx1"/>
                </a:solidFill>
              </a:rPr>
              <a:t>expansion</a:t>
            </a:r>
            <a:r>
              <a:rPr lang="zh-CN" altLang="en-US" dirty="0" smtClean="0">
                <a:solidFill>
                  <a:schemeClr val="tx1"/>
                </a:solidFill>
              </a:rPr>
              <a:t> </a:t>
            </a:r>
            <a:r>
              <a:rPr lang="en-US" altLang="zh-CN" dirty="0" smtClean="0">
                <a:solidFill>
                  <a:schemeClr val="tx1"/>
                </a:solidFill>
              </a:rPr>
              <a:t>rate</a:t>
            </a:r>
            <a:r>
              <a:rPr lang="zh-CN" altLang="en-US" dirty="0" smtClean="0">
                <a:solidFill>
                  <a:schemeClr val="tx1"/>
                </a:solidFill>
              </a:rPr>
              <a:t> </a:t>
            </a:r>
            <a:r>
              <a:rPr lang="en-US" altLang="zh-CN" dirty="0" smtClean="0">
                <a:solidFill>
                  <a:schemeClr val="tx1"/>
                </a:solidFill>
              </a:rPr>
              <a:t>in</a:t>
            </a:r>
            <a:r>
              <a:rPr lang="zh-CN" altLang="en-US" dirty="0" smtClean="0">
                <a:solidFill>
                  <a:schemeClr val="tx1"/>
                </a:solidFill>
              </a:rPr>
              <a:t> </a:t>
            </a:r>
            <a:r>
              <a:rPr lang="en-US" altLang="zh-CN" dirty="0" smtClean="0">
                <a:solidFill>
                  <a:schemeClr val="tx1"/>
                </a:solidFill>
              </a:rPr>
              <a:t>millions</a:t>
            </a:r>
            <a:r>
              <a:rPr lang="zh-CN" altLang="en-US" dirty="0" smtClean="0">
                <a:solidFill>
                  <a:schemeClr val="tx1"/>
                </a:solidFill>
              </a:rPr>
              <a:t> </a:t>
            </a:r>
            <a:r>
              <a:rPr lang="en-US" altLang="zh-CN" dirty="0" smtClean="0">
                <a:solidFill>
                  <a:schemeClr val="tx1"/>
                </a:solidFill>
              </a:rPr>
              <a:t>of</a:t>
            </a:r>
            <a:r>
              <a:rPr lang="zh-CN" altLang="en-US" dirty="0" smtClean="0">
                <a:solidFill>
                  <a:schemeClr val="tx1"/>
                </a:solidFill>
              </a:rPr>
              <a:t> </a:t>
            </a:r>
            <a:r>
              <a:rPr lang="en-US" altLang="zh-CN" dirty="0" smtClean="0">
                <a:solidFill>
                  <a:schemeClr val="tx1"/>
                </a:solidFill>
              </a:rPr>
              <a:t>edges</a:t>
            </a:r>
            <a:r>
              <a:rPr lang="zh-CN" altLang="en-US" dirty="0" smtClean="0">
                <a:solidFill>
                  <a:schemeClr val="tx1"/>
                </a:solidFill>
              </a:rPr>
              <a:t> </a:t>
            </a:r>
            <a:r>
              <a:rPr lang="en-US" altLang="zh-CN" dirty="0" smtClean="0">
                <a:solidFill>
                  <a:schemeClr val="tx1"/>
                </a:solidFill>
              </a:rPr>
              <a:t>per</a:t>
            </a:r>
            <a:r>
              <a:rPr lang="zh-CN" altLang="en-US" dirty="0" smtClean="0">
                <a:solidFill>
                  <a:schemeClr val="tx1"/>
                </a:solidFill>
              </a:rPr>
              <a:t> </a:t>
            </a:r>
            <a:r>
              <a:rPr lang="en-US" altLang="zh-CN" dirty="0" smtClean="0">
                <a:solidFill>
                  <a:schemeClr val="tx1"/>
                </a:solidFill>
              </a:rPr>
              <a:t>second</a:t>
            </a:r>
            <a:r>
              <a:rPr lang="zh-CN" altLang="en-US" dirty="0" smtClean="0">
                <a:solidFill>
                  <a:schemeClr val="tx1"/>
                </a:solidFill>
              </a:rPr>
              <a:t>.</a:t>
            </a:r>
            <a:endParaRPr lang="en-US" altLang="zh-CN" dirty="0" smtClean="0">
              <a:solidFill>
                <a:schemeClr val="tx1"/>
              </a:solidFill>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results</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can</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be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divided</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intro</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four</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categories.</a:t>
            </a:r>
            <a:r>
              <a:rPr lang="zh-CN" altLang="zh-CN"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The datasets in</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the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left</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bottom corner</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has</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low</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expansion</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rate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and</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poor</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scalability.</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They are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poorly suited for any</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GPU implementation. This is because those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graphs</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have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low</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average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out-degree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concurrency grows</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very slowly.</a:t>
            </a:r>
            <a:r>
              <a:rPr lang="zh-CN" altLang="zh-CN"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So</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there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isn’t sufficient amount of work to saturate the hardware in most BFS iterations. </a:t>
            </a:r>
            <a:endParaRPr lang="en-US" altLang="zh-CN" dirty="0" smtClean="0">
              <a:solidFill>
                <a:schemeClr val="tx1"/>
              </a:solidFill>
              <a:effectLs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solidFill>
              <a:effectLs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effectLst/>
              </a:rPr>
              <a:t>The</a:t>
            </a:r>
            <a:r>
              <a:rPr lang="zh-CN" altLang="en-US" dirty="0" smtClean="0">
                <a:solidFill>
                  <a:schemeClr val="tx1"/>
                </a:solidFill>
                <a:effectLst/>
              </a:rPr>
              <a:t> </a:t>
            </a:r>
            <a:r>
              <a:rPr lang="en-US" altLang="zh-CN" dirty="0" smtClean="0">
                <a:solidFill>
                  <a:schemeClr val="tx1"/>
                </a:solidFill>
                <a:effectLst/>
              </a:rPr>
              <a:t>graphs</a:t>
            </a:r>
            <a:r>
              <a:rPr lang="zh-CN" altLang="en-US" dirty="0" smtClean="0">
                <a:solidFill>
                  <a:schemeClr val="tx1"/>
                </a:solidFill>
                <a:effectLst/>
              </a:rPr>
              <a:t> </a:t>
            </a:r>
            <a:r>
              <a:rPr lang="en-US" altLang="zh-CN" dirty="0" smtClean="0">
                <a:solidFill>
                  <a:schemeClr val="tx1"/>
                </a:solidFill>
                <a:effectLst/>
              </a:rPr>
              <a:t>in</a:t>
            </a:r>
            <a:r>
              <a:rPr lang="zh-CN" altLang="en-US" dirty="0" smtClean="0">
                <a:solidFill>
                  <a:schemeClr val="tx1"/>
                </a:solidFill>
                <a:effectLst/>
              </a:rPr>
              <a:t> </a:t>
            </a:r>
            <a:r>
              <a:rPr lang="en-US" altLang="zh-CN" dirty="0" smtClean="0">
                <a:solidFill>
                  <a:schemeClr val="tx1"/>
                </a:solidFill>
                <a:effectLst/>
              </a:rPr>
              <a:t>the</a:t>
            </a:r>
            <a:r>
              <a:rPr lang="zh-CN" altLang="en-US" dirty="0" smtClean="0">
                <a:solidFill>
                  <a:schemeClr val="tx1"/>
                </a:solidFill>
                <a:effectLst/>
              </a:rPr>
              <a:t> </a:t>
            </a:r>
            <a:r>
              <a:rPr lang="en-US" altLang="zh-CN" dirty="0" smtClean="0">
                <a:solidFill>
                  <a:schemeClr val="tx1"/>
                </a:solidFill>
                <a:effectLst/>
              </a:rPr>
              <a:t>bottom</a:t>
            </a:r>
            <a:r>
              <a:rPr lang="zh-CN" altLang="en-US" dirty="0" smtClean="0">
                <a:solidFill>
                  <a:schemeClr val="tx1"/>
                </a:solidFill>
                <a:effectLst/>
              </a:rPr>
              <a:t> </a:t>
            </a:r>
            <a:r>
              <a:rPr lang="en-US" altLang="zh-CN" dirty="0" smtClean="0">
                <a:solidFill>
                  <a:schemeClr val="tx1"/>
                </a:solidFill>
                <a:effectLst/>
              </a:rPr>
              <a:t>center</a:t>
            </a:r>
            <a:r>
              <a:rPr lang="zh-CN" altLang="en-US" dirty="0" smtClean="0">
                <a:solidFill>
                  <a:schemeClr val="tx1"/>
                </a:solidFill>
                <a:effectLst/>
              </a:rPr>
              <a:t> </a:t>
            </a:r>
            <a:r>
              <a:rPr lang="en-US" altLang="zh-CN" sz="1200" kern="1200" dirty="0" smtClean="0">
                <a:solidFill>
                  <a:schemeClr val="tx1"/>
                </a:solidFill>
                <a:effectLst/>
                <a:latin typeface="+mn-lt"/>
                <a:ea typeface="+mn-ea"/>
                <a:cs typeface="+mn-cs"/>
              </a:rPr>
              <a:t>have considerable expansion rate due to their rich concurrency. However their performance still does not scale with the group size.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On</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the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other</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hand,</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The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datasets</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in</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he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top</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center</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has</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better</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scalability,</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 datasets in</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the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top</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right</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corner not only have high expansion rate, but also scale well with group size.</a:t>
            </a:r>
            <a:endParaRPr kumimoji="1" lang="en-US" altLang="zh-CN" dirty="0" smtClean="0">
              <a:solidFill>
                <a:schemeClr val="tx1"/>
              </a:solidFill>
            </a:endParaRPr>
          </a:p>
        </p:txBody>
      </p:sp>
      <p:sp>
        <p:nvSpPr>
          <p:cNvPr id="4" name="幻灯片编号占位符 3"/>
          <p:cNvSpPr>
            <a:spLocks noGrp="1"/>
          </p:cNvSpPr>
          <p:nvPr>
            <p:ph type="sldNum" sz="quarter" idx="10"/>
          </p:nvPr>
        </p:nvSpPr>
        <p:spPr/>
        <p:txBody>
          <a:bodyPr/>
          <a:lstStyle/>
          <a:p>
            <a:fld id="{0D98794A-FBA2-914B-A761-062651C116E2}" type="slidenum">
              <a:rPr kumimoji="1" lang="zh-CN" altLang="en-US" smtClean="0"/>
              <a:t>14</a:t>
            </a:fld>
            <a:endParaRPr kumimoji="1" lang="zh-CN" altLang="en-US"/>
          </a:p>
        </p:txBody>
      </p:sp>
    </p:spTree>
    <p:extLst>
      <p:ext uri="{BB962C8B-B14F-4D97-AF65-F5344CB8AC3E}">
        <p14:creationId xmlns:p14="http://schemas.microsoft.com/office/powerpoint/2010/main" val="4256407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We then derive three metrics</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from</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the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model</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for quantifying the </a:t>
            </a:r>
            <a:r>
              <a:rPr lang="en-US" altLang="zh-CN" sz="1200" kern="1200" dirty="0" err="1" smtClean="0">
                <a:solidFill>
                  <a:schemeClr val="tx1"/>
                </a:solidFill>
                <a:effectLst/>
                <a:latin typeface="+mn-lt"/>
                <a:ea typeface="+mn-ea"/>
                <a:cs typeface="+mn-cs"/>
              </a:rPr>
              <a:t>Sim-dee</a:t>
            </a:r>
            <a:r>
              <a:rPr lang="en-US" altLang="zh-CN" sz="1200" kern="1200" dirty="0" smtClean="0">
                <a:solidFill>
                  <a:schemeClr val="tx1"/>
                </a:solidFill>
                <a:effectLst/>
                <a:latin typeface="+mn-lt"/>
                <a:ea typeface="+mn-ea"/>
                <a:cs typeface="+mn-cs"/>
              </a:rPr>
              <a:t> efficiency</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UR and UA denotes</a:t>
            </a:r>
            <a:r>
              <a:rPr lang="en-US" altLang="zh-CN" sz="1200" kern="1200" baseline="0" dirty="0" smtClean="0">
                <a:solidFill>
                  <a:schemeClr val="tx1"/>
                </a:solidFill>
                <a:effectLst/>
                <a:latin typeface="+mn-lt"/>
                <a:ea typeface="+mn-ea"/>
                <a:cs typeface="+mn-cs"/>
              </a:rPr>
              <a:t> thee </a:t>
            </a:r>
            <a:r>
              <a:rPr lang="en-US" altLang="zh-CN" sz="1200" kern="1200" dirty="0" smtClean="0">
                <a:solidFill>
                  <a:schemeClr val="tx1"/>
                </a:solidFill>
                <a:effectLst/>
                <a:latin typeface="+mn-lt"/>
                <a:ea typeface="+mn-ea"/>
                <a:cs typeface="+mn-cs"/>
              </a:rPr>
              <a:t>inter</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and</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intra</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group</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underutilization, and ME stands</a:t>
            </a:r>
            <a:r>
              <a:rPr lang="en-US" altLang="zh-CN" sz="1200" kern="1200" baseline="0" dirty="0" smtClean="0">
                <a:solidFill>
                  <a:schemeClr val="tx1"/>
                </a:solidFill>
                <a:effectLst/>
                <a:latin typeface="+mn-lt"/>
                <a:ea typeface="+mn-ea"/>
                <a:cs typeface="+mn-cs"/>
              </a:rPr>
              <a:t> for</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mapping</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efficiency.</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ME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is</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complementary</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to</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the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other</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two</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metrics.</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We calculate these metrics online by simulating the </a:t>
            </a:r>
            <a:r>
              <a:rPr lang="en-US" altLang="zh-CN" sz="1200" kern="1200" dirty="0" err="1" smtClean="0">
                <a:solidFill>
                  <a:schemeClr val="tx1"/>
                </a:solidFill>
                <a:effectLst/>
                <a:latin typeface="+mn-lt"/>
                <a:ea typeface="+mn-ea"/>
                <a:cs typeface="+mn-cs"/>
              </a:rPr>
              <a:t>Sim-dee</a:t>
            </a:r>
            <a:r>
              <a:rPr lang="en-US" altLang="zh-CN" sz="1200" kern="1200" dirty="0" smtClean="0">
                <a:solidFill>
                  <a:schemeClr val="tx1"/>
                </a:solidFill>
                <a:effectLst/>
                <a:latin typeface="+mn-lt"/>
                <a:ea typeface="+mn-ea"/>
                <a:cs typeface="+mn-cs"/>
              </a:rPr>
              <a:t> windows operations</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on the vertex-frontier during BFS.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They</a:t>
            </a:r>
            <a:r>
              <a:rPr kumimoji="1" lang="zh-CN" altLang="en-US" dirty="0" smtClean="0"/>
              <a:t> </a:t>
            </a:r>
            <a:r>
              <a:rPr kumimoji="1" lang="en-US" altLang="zh-CN" dirty="0" smtClean="0"/>
              <a:t>can</a:t>
            </a:r>
            <a:r>
              <a:rPr kumimoji="1" lang="zh-CN" altLang="en-US" dirty="0" smtClean="0"/>
              <a:t> </a:t>
            </a:r>
            <a:r>
              <a:rPr kumimoji="1" lang="en-US" altLang="zh-CN" dirty="0" smtClean="0"/>
              <a:t>help</a:t>
            </a:r>
            <a:r>
              <a:rPr kumimoji="1" lang="zh-CN" altLang="en-US" dirty="0" smtClean="0"/>
              <a:t> </a:t>
            </a:r>
            <a:r>
              <a:rPr kumimoji="1" lang="en-US" altLang="zh-CN" dirty="0" smtClean="0"/>
              <a:t>us</a:t>
            </a:r>
            <a:r>
              <a:rPr kumimoji="1" lang="zh-CN" altLang="en-US" dirty="0" smtClean="0"/>
              <a:t> </a:t>
            </a:r>
            <a:r>
              <a:rPr kumimoji="1" lang="en-US" altLang="zh-CN" dirty="0" smtClean="0"/>
              <a:t>to</a:t>
            </a:r>
            <a:r>
              <a:rPr kumimoji="1" lang="zh-CN" altLang="en-US" dirty="0" smtClean="0"/>
              <a:t> </a:t>
            </a:r>
            <a:r>
              <a:rPr kumimoji="1" lang="en-US" altLang="zh-CN" dirty="0" smtClean="0"/>
              <a:t>capture</a:t>
            </a:r>
            <a:r>
              <a:rPr kumimoji="1" lang="zh-CN" altLang="en-US" dirty="0" smtClean="0"/>
              <a:t> </a:t>
            </a:r>
            <a:r>
              <a:rPr kumimoji="1" lang="en-US" altLang="zh-CN" dirty="0" smtClean="0"/>
              <a:t>the</a:t>
            </a:r>
            <a:r>
              <a:rPr kumimoji="1" lang="zh-CN" altLang="en-US" dirty="0" smtClean="0"/>
              <a:t> </a:t>
            </a:r>
            <a:r>
              <a:rPr kumimoji="1" lang="en-US" altLang="zh-CN" dirty="0" smtClean="0"/>
              <a:t>utilization</a:t>
            </a:r>
            <a:r>
              <a:rPr kumimoji="1" lang="zh-CN" altLang="en-US" dirty="0" smtClean="0"/>
              <a:t> </a:t>
            </a:r>
            <a:r>
              <a:rPr kumimoji="1" lang="en-US" altLang="zh-CN" dirty="0" smtClean="0"/>
              <a:t>trend</a:t>
            </a:r>
            <a:r>
              <a:rPr kumimoji="1" lang="zh-CN" altLang="en-US" dirty="0" smtClean="0"/>
              <a:t> </a:t>
            </a:r>
            <a:r>
              <a:rPr kumimoji="1" lang="en-US" altLang="zh-CN" dirty="0" smtClean="0"/>
              <a:t>with</a:t>
            </a:r>
            <a:r>
              <a:rPr kumimoji="1" lang="zh-CN" altLang="en-US" dirty="0" smtClean="0"/>
              <a:t> </a:t>
            </a:r>
            <a:r>
              <a:rPr kumimoji="1" lang="en-US" altLang="zh-CN" dirty="0" smtClean="0"/>
              <a:t>increasing</a:t>
            </a:r>
            <a:r>
              <a:rPr kumimoji="1" lang="zh-CN" altLang="en-US" dirty="0" smtClean="0"/>
              <a:t> </a:t>
            </a:r>
            <a:r>
              <a:rPr kumimoji="1" lang="en-US" altLang="zh-CN" dirty="0" smtClean="0"/>
              <a:t>group</a:t>
            </a:r>
            <a:r>
              <a:rPr kumimoji="1" lang="zh-CN" altLang="en-US" dirty="0" smtClean="0"/>
              <a:t> </a:t>
            </a:r>
            <a:r>
              <a:rPr kumimoji="1" lang="en-US" altLang="zh-CN" dirty="0" smtClean="0"/>
              <a:t>size.</a:t>
            </a:r>
            <a:endParaRPr kumimoji="1" lang="zh-CN" altLang="en-US" dirty="0"/>
          </a:p>
        </p:txBody>
      </p:sp>
      <p:sp>
        <p:nvSpPr>
          <p:cNvPr id="4" name="幻灯片编号占位符 3"/>
          <p:cNvSpPr>
            <a:spLocks noGrp="1"/>
          </p:cNvSpPr>
          <p:nvPr>
            <p:ph type="sldNum" sz="quarter" idx="10"/>
          </p:nvPr>
        </p:nvSpPr>
        <p:spPr/>
        <p:txBody>
          <a:bodyPr/>
          <a:lstStyle/>
          <a:p>
            <a:fld id="{0D98794A-FBA2-914B-A761-062651C116E2}" type="slidenum">
              <a:rPr kumimoji="1" lang="zh-CN" altLang="en-US" smtClean="0"/>
              <a:t>15</a:t>
            </a:fld>
            <a:endParaRPr kumimoji="1" lang="zh-CN" altLang="en-US"/>
          </a:p>
        </p:txBody>
      </p:sp>
    </p:spTree>
    <p:extLst>
      <p:ext uri="{BB962C8B-B14F-4D97-AF65-F5344CB8AC3E}">
        <p14:creationId xmlns:p14="http://schemas.microsoft.com/office/powerpoint/2010/main" val="2304866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For some graphs, increasing group size can effectively *alleviate* thee inter-group underutilization with introducing *minor* intra-group underutilization, thus improving the mapping efficiency. This explains why these datasets have excellent</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scalability. </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0D98794A-FBA2-914B-A761-062651C116E2}" type="slidenum">
              <a:rPr kumimoji="1" lang="zh-CN" altLang="en-US" smtClean="0"/>
              <a:t>16</a:t>
            </a:fld>
            <a:endParaRPr kumimoji="1" lang="zh-CN" altLang="en-US"/>
          </a:p>
        </p:txBody>
      </p:sp>
    </p:spTree>
    <p:extLst>
      <p:ext uri="{BB962C8B-B14F-4D97-AF65-F5344CB8AC3E}">
        <p14:creationId xmlns:p14="http://schemas.microsoft.com/office/powerpoint/2010/main" val="4256407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*While* the </a:t>
            </a:r>
            <a:r>
              <a:rPr lang="en-US" altLang="zh-CN" sz="1200" kern="1200" dirty="0" err="1" smtClean="0">
                <a:solidFill>
                  <a:schemeClr val="tx1"/>
                </a:solidFill>
                <a:effectLst/>
                <a:latin typeface="+mn-lt"/>
                <a:ea typeface="+mn-ea"/>
                <a:cs typeface="+mn-cs"/>
              </a:rPr>
              <a:t>Sim-dee</a:t>
            </a:r>
            <a:r>
              <a:rPr lang="en-US" altLang="zh-CN" sz="1200" kern="1200" dirty="0" smtClean="0">
                <a:solidFill>
                  <a:schemeClr val="tx1"/>
                </a:solidFill>
                <a:effectLst/>
                <a:latin typeface="+mn-lt"/>
                <a:ea typeface="+mn-ea"/>
                <a:cs typeface="+mn-cs"/>
              </a:rPr>
              <a:t> utilization for some datasets</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does</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not present an ascending</a:t>
            </a:r>
            <a:r>
              <a:rPr lang="zh-CN" altLang="en-US"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sending] trend, the mapping efficiency *still* maintains at a high level (about</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eighty</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per</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cent). So the performance for these datasets scales with</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the group size too. </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dirty="0" smtClean="0">
              <a:effectLs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dirty="0" smtClean="0">
              <a:effectLst/>
            </a:endParaRPr>
          </a:p>
          <a:p>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0D98794A-FBA2-914B-A761-062651C116E2}" type="slidenum">
              <a:rPr kumimoji="1" lang="zh-CN" altLang="en-US" smtClean="0"/>
              <a:t>17</a:t>
            </a:fld>
            <a:endParaRPr kumimoji="1" lang="zh-CN" altLang="en-US"/>
          </a:p>
        </p:txBody>
      </p:sp>
    </p:spTree>
    <p:extLst>
      <p:ext uri="{BB962C8B-B14F-4D97-AF65-F5344CB8AC3E}">
        <p14:creationId xmlns:p14="http://schemas.microsoft.com/office/powerpoint/2010/main" val="4256407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But for some datasets, the benefits of reducing inter-group </a:t>
            </a:r>
            <a:r>
              <a:rPr lang="en-US" altLang="zh-CN" sz="1200" kern="1200" dirty="0" err="1" smtClean="0">
                <a:solidFill>
                  <a:schemeClr val="tx1"/>
                </a:solidFill>
                <a:effectLst/>
                <a:latin typeface="+mn-lt"/>
                <a:ea typeface="+mn-ea"/>
                <a:cs typeface="+mn-cs"/>
              </a:rPr>
              <a:t>undertutilization</a:t>
            </a:r>
            <a:r>
              <a:rPr lang="en-US" altLang="zh-CN" sz="1200" kern="1200" dirty="0" smtClean="0">
                <a:solidFill>
                  <a:schemeClr val="tx1"/>
                </a:solidFill>
                <a:effectLst/>
                <a:latin typeface="+mn-lt"/>
                <a:ea typeface="+mn-ea"/>
                <a:cs typeface="+mn-cs"/>
              </a:rPr>
              <a:t> are soon *outweighed* by the fast-growing intra-group underutilization.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 </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dirty="0" smtClean="0">
              <a:effectLst/>
            </a:endParaRPr>
          </a:p>
          <a:p>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0D98794A-FBA2-914B-A761-062651C116E2}" type="slidenum">
              <a:rPr kumimoji="1" lang="zh-CN" altLang="en-US" smtClean="0"/>
              <a:t>18</a:t>
            </a:fld>
            <a:endParaRPr kumimoji="1" lang="zh-CN" altLang="en-US"/>
          </a:p>
        </p:txBody>
      </p:sp>
    </p:spTree>
    <p:extLst>
      <p:ext uri="{BB962C8B-B14F-4D97-AF65-F5344CB8AC3E}">
        <p14:creationId xmlns:p14="http://schemas.microsoft.com/office/powerpoint/2010/main" val="4256407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 worse case</a:t>
            </a:r>
            <a:r>
              <a:rPr lang="en-US" altLang="zh-CN" sz="1200" kern="1200" baseline="0" dirty="0" smtClean="0">
                <a:solidFill>
                  <a:schemeClr val="tx1"/>
                </a:solidFill>
                <a:effectLst/>
                <a:latin typeface="+mn-lt"/>
                <a:ea typeface="+mn-ea"/>
                <a:cs typeface="+mn-cs"/>
              </a:rPr>
              <a:t> is</a:t>
            </a:r>
            <a:r>
              <a:rPr lang="en-US" altLang="zh-CN" sz="1200" kern="1200" dirty="0" smtClean="0">
                <a:solidFill>
                  <a:schemeClr val="tx1"/>
                </a:solidFill>
                <a:effectLst/>
                <a:latin typeface="+mn-lt"/>
                <a:ea typeface="+mn-ea"/>
                <a:cs typeface="+mn-cs"/>
              </a:rPr>
              <a:t>,</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increasing group size *not only* can do little help to thee inter-group underutilization but also lead to *severe* intra-group underutilization.</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All these datasets correspond to the categories that have poor scalability </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dirty="0" smtClean="0">
              <a:effectLs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dirty="0" smtClean="0">
              <a:effectLs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dirty="0" smtClean="0">
              <a:effectLs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dirty="0" smtClean="0">
              <a:effectLst/>
            </a:endParaRPr>
          </a:p>
          <a:p>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0D98794A-FBA2-914B-A761-062651C116E2}" type="slidenum">
              <a:rPr kumimoji="1" lang="zh-CN" altLang="en-US" smtClean="0"/>
              <a:t>19</a:t>
            </a:fld>
            <a:endParaRPr kumimoji="1" lang="zh-CN" altLang="en-US"/>
          </a:p>
        </p:txBody>
      </p:sp>
    </p:spTree>
    <p:extLst>
      <p:ext uri="{BB962C8B-B14F-4D97-AF65-F5344CB8AC3E}">
        <p14:creationId xmlns:p14="http://schemas.microsoft.com/office/powerpoint/2010/main" val="4256407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a:t>
            </a:r>
            <a:r>
              <a:rPr kumimoji="1" lang="zh-CN" altLang="en-US" dirty="0" smtClean="0"/>
              <a:t> </a:t>
            </a:r>
            <a:r>
              <a:rPr kumimoji="1" lang="en-US" altLang="zh-CN" dirty="0" smtClean="0"/>
              <a:t>problem</a:t>
            </a:r>
            <a:r>
              <a:rPr kumimoji="1" lang="zh-CN" altLang="en-US" dirty="0" smtClean="0"/>
              <a:t> </a:t>
            </a:r>
            <a:r>
              <a:rPr kumimoji="1" lang="en-US" altLang="zh-CN" dirty="0" smtClean="0"/>
              <a:t>of</a:t>
            </a:r>
            <a:r>
              <a:rPr kumimoji="1" lang="zh-CN" altLang="en-US" dirty="0" smtClean="0"/>
              <a:t> </a:t>
            </a:r>
            <a:r>
              <a:rPr kumimoji="1" lang="en-US" altLang="zh-CN" dirty="0" smtClean="0"/>
              <a:t>breadth</a:t>
            </a:r>
            <a:r>
              <a:rPr kumimoji="1" lang="zh-CN" altLang="en-US" dirty="0" smtClean="0"/>
              <a:t> </a:t>
            </a:r>
            <a:r>
              <a:rPr kumimoji="1" lang="en-US" altLang="zh-CN" dirty="0" smtClean="0"/>
              <a:t>first</a:t>
            </a:r>
            <a:r>
              <a:rPr kumimoji="1" lang="zh-CN" altLang="en-US" dirty="0" smtClean="0"/>
              <a:t> </a:t>
            </a:r>
            <a:r>
              <a:rPr kumimoji="1" lang="en-US" altLang="zh-CN" dirty="0" smtClean="0"/>
              <a:t>search</a:t>
            </a:r>
            <a:r>
              <a:rPr kumimoji="1" lang="zh-CN" altLang="en-US" dirty="0" smtClean="0"/>
              <a:t> </a:t>
            </a:r>
            <a:r>
              <a:rPr kumimoji="1" lang="en-US" altLang="zh-CN" dirty="0" smtClean="0"/>
              <a:t>(B-F-S)</a:t>
            </a:r>
            <a:r>
              <a:rPr kumimoji="1" lang="zh-CN" altLang="en-US" dirty="0" smtClean="0"/>
              <a:t> </a:t>
            </a:r>
            <a:r>
              <a:rPr kumimoji="1" lang="en-US" altLang="zh-CN" dirty="0" smtClean="0"/>
              <a:t>is</a:t>
            </a:r>
            <a:r>
              <a:rPr kumimoji="1" lang="zh-CN" altLang="en-US" dirty="0" smtClean="0"/>
              <a:t> </a:t>
            </a:r>
            <a:r>
              <a:rPr kumimoji="1" lang="en-US" altLang="zh-CN" dirty="0" smtClean="0"/>
              <a:t>very</a:t>
            </a:r>
            <a:r>
              <a:rPr kumimoji="1" lang="zh-CN" altLang="en-US" dirty="0" smtClean="0"/>
              <a:t> </a:t>
            </a:r>
            <a:r>
              <a:rPr kumimoji="1" lang="en-US" altLang="zh-CN" dirty="0" smtClean="0"/>
              <a:t>simple</a:t>
            </a:r>
            <a:r>
              <a:rPr kumimoji="1" lang="zh-CN" altLang="en-US" dirty="0" smtClean="0"/>
              <a:t> </a:t>
            </a:r>
            <a:r>
              <a:rPr kumimoji="1" lang="en-US" altLang="zh-CN" dirty="0" smtClean="0"/>
              <a:t>.You</a:t>
            </a:r>
            <a:r>
              <a:rPr kumimoji="1" lang="zh-CN" altLang="en-US" dirty="0" smtClean="0"/>
              <a:t> </a:t>
            </a:r>
            <a:r>
              <a:rPr kumimoji="1" lang="en-US" altLang="zh-CN" dirty="0" smtClean="0"/>
              <a:t>have</a:t>
            </a:r>
            <a:r>
              <a:rPr kumimoji="1" lang="zh-CN" altLang="en-US" dirty="0" smtClean="0"/>
              <a:t> </a:t>
            </a:r>
            <a:r>
              <a:rPr kumimoji="1" lang="en-US" altLang="zh-CN" dirty="0" smtClean="0"/>
              <a:t>an</a:t>
            </a:r>
            <a:r>
              <a:rPr kumimoji="1" lang="zh-CN" altLang="en-US" dirty="0" smtClean="0"/>
              <a:t> </a:t>
            </a:r>
            <a:r>
              <a:rPr kumimoji="1" lang="en-US" altLang="zh-CN" dirty="0" err="1" smtClean="0"/>
              <a:t>unweighted</a:t>
            </a:r>
            <a:r>
              <a:rPr kumimoji="1" lang="zh-CN" altLang="en-US" dirty="0" smtClean="0"/>
              <a:t> </a:t>
            </a:r>
            <a:r>
              <a:rPr kumimoji="1" lang="en-US" altLang="zh-CN" dirty="0" smtClean="0"/>
              <a:t>graph.</a:t>
            </a:r>
            <a:r>
              <a:rPr kumimoji="1" lang="zh-CN" altLang="en-US" dirty="0" smtClean="0"/>
              <a:t> </a:t>
            </a:r>
            <a:r>
              <a:rPr kumimoji="1" lang="en-US" altLang="zh-CN" dirty="0" smtClean="0"/>
              <a:t>You</a:t>
            </a:r>
            <a:r>
              <a:rPr kumimoji="1" lang="zh-CN" altLang="en-US" dirty="0" smtClean="0"/>
              <a:t> </a:t>
            </a:r>
            <a:r>
              <a:rPr kumimoji="1" lang="en-US" altLang="zh-CN" dirty="0" smtClean="0"/>
              <a:t>pick</a:t>
            </a:r>
            <a:r>
              <a:rPr kumimoji="1" lang="zh-CN" altLang="en-US" dirty="0" smtClean="0"/>
              <a:t> </a:t>
            </a:r>
            <a:r>
              <a:rPr kumimoji="1" lang="en-US" altLang="zh-CN" dirty="0" smtClean="0"/>
              <a:t>up</a:t>
            </a:r>
            <a:r>
              <a:rPr kumimoji="1" lang="zh-CN" altLang="en-US" dirty="0" smtClean="0"/>
              <a:t> </a:t>
            </a:r>
            <a:r>
              <a:rPr kumimoji="1" lang="en-US" altLang="zh-CN" dirty="0" smtClean="0"/>
              <a:t>a</a:t>
            </a:r>
            <a:r>
              <a:rPr kumimoji="1" lang="zh-CN" altLang="en-US" dirty="0" smtClean="0"/>
              <a:t> </a:t>
            </a:r>
            <a:r>
              <a:rPr kumimoji="1" lang="en-US" altLang="zh-CN" dirty="0" smtClean="0"/>
              <a:t>source</a:t>
            </a:r>
            <a:r>
              <a:rPr kumimoji="1" lang="zh-CN" altLang="en-US" dirty="0" smtClean="0"/>
              <a:t> </a:t>
            </a:r>
            <a:r>
              <a:rPr kumimoji="1" lang="en-US" altLang="zh-CN" dirty="0" smtClean="0"/>
              <a:t>vertex.</a:t>
            </a:r>
          </a:p>
          <a:p>
            <a:endParaRPr kumimoji="1" lang="en-US" altLang="zh-CN" dirty="0" smtClean="0"/>
          </a:p>
          <a:p>
            <a:r>
              <a:rPr kumimoji="1" lang="en-US" altLang="zh-CN" dirty="0" smtClean="0"/>
              <a:t>(click)</a:t>
            </a:r>
          </a:p>
          <a:p>
            <a:endParaRPr kumimoji="1" lang="en-US" altLang="zh-CN" dirty="0" smtClean="0"/>
          </a:p>
          <a:p>
            <a:r>
              <a:rPr kumimoji="1" lang="en-US" altLang="zh-CN" dirty="0" smtClean="0"/>
              <a:t>And</a:t>
            </a:r>
            <a:r>
              <a:rPr kumimoji="1" lang="zh-CN" altLang="en-US" dirty="0" smtClean="0"/>
              <a:t> </a:t>
            </a:r>
            <a:r>
              <a:rPr kumimoji="1" lang="en-US" altLang="zh-CN" dirty="0" smtClean="0"/>
              <a:t>you</a:t>
            </a:r>
            <a:r>
              <a:rPr kumimoji="1" lang="zh-CN" altLang="en-US" dirty="0" smtClean="0"/>
              <a:t> </a:t>
            </a:r>
            <a:r>
              <a:rPr kumimoji="1" lang="en-US" altLang="zh-CN" dirty="0" smtClean="0"/>
              <a:t>want</a:t>
            </a:r>
            <a:r>
              <a:rPr kumimoji="1" lang="zh-CN" altLang="en-US" dirty="0" smtClean="0"/>
              <a:t> </a:t>
            </a:r>
            <a:r>
              <a:rPr kumimoji="1" lang="en-US" altLang="zh-CN" dirty="0" smtClean="0"/>
              <a:t>to</a:t>
            </a:r>
            <a:r>
              <a:rPr kumimoji="1" lang="zh-CN" altLang="en-US" dirty="0" smtClean="0"/>
              <a:t> </a:t>
            </a:r>
            <a:r>
              <a:rPr kumimoji="1" lang="en-US" altLang="zh-CN" dirty="0" smtClean="0"/>
              <a:t>label</a:t>
            </a:r>
            <a:r>
              <a:rPr kumimoji="1" lang="zh-CN" altLang="en-US" dirty="0" smtClean="0"/>
              <a:t> </a:t>
            </a:r>
            <a:r>
              <a:rPr kumimoji="1" lang="en-US" altLang="zh-CN" dirty="0" smtClean="0"/>
              <a:t>all</a:t>
            </a:r>
            <a:r>
              <a:rPr kumimoji="1" lang="zh-CN" altLang="en-US" dirty="0" smtClean="0"/>
              <a:t> </a:t>
            </a:r>
            <a:r>
              <a:rPr kumimoji="1" lang="en-US" altLang="zh-CN" dirty="0" smtClean="0"/>
              <a:t>of the</a:t>
            </a:r>
            <a:r>
              <a:rPr kumimoji="1" lang="zh-CN" altLang="en-US" dirty="0" smtClean="0"/>
              <a:t> </a:t>
            </a:r>
            <a:r>
              <a:rPr kumimoji="1" lang="en-US" altLang="zh-CN" dirty="0" smtClean="0"/>
              <a:t>other</a:t>
            </a:r>
            <a:r>
              <a:rPr kumimoji="1" lang="zh-CN" altLang="en-US" dirty="0" smtClean="0"/>
              <a:t> </a:t>
            </a:r>
            <a:r>
              <a:rPr kumimoji="1" lang="en-US" altLang="zh-CN" dirty="0" smtClean="0"/>
              <a:t>vertices</a:t>
            </a:r>
            <a:r>
              <a:rPr kumimoji="1" lang="zh-CN" altLang="en-US" dirty="0" smtClean="0"/>
              <a:t> </a:t>
            </a:r>
            <a:r>
              <a:rPr kumimoji="1" lang="en-US" altLang="zh-CN" dirty="0" smtClean="0"/>
              <a:t>with</a:t>
            </a:r>
            <a:r>
              <a:rPr kumimoji="1" lang="zh-CN" altLang="en-US" dirty="0" smtClean="0"/>
              <a:t> </a:t>
            </a:r>
            <a:r>
              <a:rPr kumimoji="1" lang="en-US" altLang="zh-CN" dirty="0" smtClean="0"/>
              <a:t>their</a:t>
            </a:r>
            <a:r>
              <a:rPr kumimoji="1" lang="zh-CN" altLang="en-US" dirty="0" smtClean="0"/>
              <a:t> </a:t>
            </a:r>
            <a:r>
              <a:rPr kumimoji="1" lang="en-US" altLang="zh-CN" dirty="0" smtClean="0"/>
              <a:t>distances</a:t>
            </a:r>
            <a:r>
              <a:rPr kumimoji="1" lang="zh-CN" altLang="en-US" dirty="0" smtClean="0"/>
              <a:t> </a:t>
            </a:r>
            <a:r>
              <a:rPr kumimoji="1" lang="en-US" altLang="zh-CN" dirty="0" smtClean="0"/>
              <a:t>from</a:t>
            </a:r>
            <a:r>
              <a:rPr kumimoji="1" lang="zh-CN" altLang="en-US" dirty="0" smtClean="0"/>
              <a:t> </a:t>
            </a:r>
            <a:r>
              <a:rPr kumimoji="1" lang="en-US" altLang="zh-CN" dirty="0" smtClean="0"/>
              <a:t>the</a:t>
            </a:r>
            <a:r>
              <a:rPr kumimoji="1" lang="zh-CN" altLang="en-US" dirty="0" smtClean="0"/>
              <a:t> </a:t>
            </a:r>
            <a:r>
              <a:rPr kumimoji="1" lang="en-US" altLang="zh-CN" dirty="0" smtClean="0"/>
              <a:t>source</a:t>
            </a:r>
            <a:r>
              <a:rPr kumimoji="1" lang="zh-CN" altLang="en-US" dirty="0" smtClean="0"/>
              <a:t> </a:t>
            </a:r>
            <a:r>
              <a:rPr kumimoji="1" lang="en-US" altLang="zh-CN" dirty="0" smtClean="0"/>
              <a:t>vertex.</a:t>
            </a:r>
            <a:endParaRPr kumimoji="1" lang="zh-CN" altLang="en-US" dirty="0"/>
          </a:p>
        </p:txBody>
      </p:sp>
      <p:sp>
        <p:nvSpPr>
          <p:cNvPr id="4" name="幻灯片编号占位符 3"/>
          <p:cNvSpPr>
            <a:spLocks noGrp="1"/>
          </p:cNvSpPr>
          <p:nvPr>
            <p:ph type="sldNum" sz="quarter" idx="10"/>
          </p:nvPr>
        </p:nvSpPr>
        <p:spPr/>
        <p:txBody>
          <a:bodyPr/>
          <a:lstStyle/>
          <a:p>
            <a:fld id="{0D98794A-FBA2-914B-A761-062651C116E2}" type="slidenum">
              <a:rPr kumimoji="1" lang="zh-CN" altLang="en-US" smtClean="0"/>
              <a:t>2</a:t>
            </a:fld>
            <a:endParaRPr kumimoji="1" lang="zh-CN" altLang="en-US"/>
          </a:p>
        </p:txBody>
      </p:sp>
    </p:spTree>
    <p:extLst>
      <p:ext uri="{BB962C8B-B14F-4D97-AF65-F5344CB8AC3E}">
        <p14:creationId xmlns:p14="http://schemas.microsoft.com/office/powerpoint/2010/main" val="25798336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r>
              <a:rPr lang="en-US" altLang="zh-CN" sz="1200" kern="1200" dirty="0" smtClean="0">
                <a:solidFill>
                  <a:schemeClr val="tx1"/>
                </a:solidFill>
                <a:effectLst/>
                <a:latin typeface="+mn-lt"/>
                <a:ea typeface="+mn-ea"/>
                <a:cs typeface="+mn-cs"/>
              </a:rPr>
              <a:t>Thee optimal mapping granularity</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in graph traversal</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depends</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on thee input graph and must be tuned</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manually. And</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we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attempt to understand the link between graph topology and hardware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utilization.</a:t>
            </a:r>
          </a:p>
          <a:p>
            <a:pPr marL="0" indent="0">
              <a:buFontTx/>
              <a:buNone/>
            </a:pPr>
            <a:endParaRPr lang="en-US" altLang="zh-CN" sz="1200" kern="1200" dirty="0" smtClean="0">
              <a:solidFill>
                <a:schemeClr val="tx1"/>
              </a:solidFill>
              <a:effectLst/>
              <a:latin typeface="+mn-lt"/>
              <a:ea typeface="+mn-ea"/>
              <a:cs typeface="+mn-cs"/>
            </a:endParaRPr>
          </a:p>
          <a:p>
            <a:pPr marL="0" indent="0">
              <a:buFont typeface="Arial"/>
              <a:buNone/>
            </a:pPr>
            <a:r>
              <a:rPr lang="en-US" altLang="zh-CN" sz="1200" kern="1200" dirty="0" smtClean="0">
                <a:solidFill>
                  <a:schemeClr val="tx1"/>
                </a:solidFill>
                <a:effectLst/>
                <a:latin typeface="+mn-lt"/>
                <a:ea typeface="+mn-ea"/>
                <a:cs typeface="+mn-cs"/>
              </a:rPr>
              <a:t>We present a model for analyzing the components of </a:t>
            </a:r>
            <a:r>
              <a:rPr lang="en-US" altLang="zh-CN" sz="1200" kern="1200" dirty="0" err="1" smtClean="0">
                <a:solidFill>
                  <a:schemeClr val="tx1"/>
                </a:solidFill>
                <a:effectLst/>
                <a:latin typeface="+mn-lt"/>
                <a:ea typeface="+mn-ea"/>
                <a:cs typeface="+mn-cs"/>
              </a:rPr>
              <a:t>Sim-dee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underutilization. Based on that model, we discover that the </a:t>
            </a:r>
            <a:r>
              <a:rPr lang="en-US" altLang="zh-CN" sz="1200" kern="1200" dirty="0" err="1" smtClean="0">
                <a:solidFill>
                  <a:schemeClr val="tx1"/>
                </a:solidFill>
                <a:effectLst/>
                <a:latin typeface="+mn-lt"/>
                <a:ea typeface="+mn-ea"/>
                <a:cs typeface="+mn-cs"/>
              </a:rPr>
              <a:t>Sim-dee</a:t>
            </a:r>
            <a:r>
              <a:rPr lang="en-US" altLang="zh-CN" sz="1200" kern="1200" dirty="0" smtClean="0">
                <a:solidFill>
                  <a:schemeClr val="tx1"/>
                </a:solidFill>
                <a:effectLst/>
                <a:latin typeface="+mn-lt"/>
                <a:ea typeface="+mn-ea"/>
                <a:cs typeface="+mn-cs"/>
              </a:rPr>
              <a:t> lanes are wasted</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either due to thee imbalance of vertex degree distribution, or to the heterogeneity of each vertex degree. </a:t>
            </a:r>
          </a:p>
          <a:p>
            <a:pPr marL="0" indent="0">
              <a:buFont typeface="Arial"/>
              <a:buNone/>
            </a:pPr>
            <a:r>
              <a:rPr lang="en-US" altLang="zh-CN" sz="1200" kern="1200" dirty="0" smtClean="0">
                <a:solidFill>
                  <a:schemeClr val="tx1"/>
                </a:solidFill>
                <a:effectLst/>
                <a:latin typeface="+mn-lt"/>
                <a:ea typeface="+mn-ea"/>
                <a:cs typeface="+mn-cs"/>
              </a:rPr>
              <a:t>(click)</a:t>
            </a:r>
          </a:p>
          <a:p>
            <a:pPr marL="0" indent="0">
              <a:buFont typeface="Arial"/>
              <a:buNone/>
            </a:pPr>
            <a:endParaRPr lang="en-US" altLang="zh-CN" sz="1200" kern="1200" dirty="0" smtClean="0">
              <a:solidFill>
                <a:schemeClr val="tx1"/>
              </a:solidFill>
              <a:effectLst/>
              <a:latin typeface="+mn-lt"/>
              <a:ea typeface="+mn-ea"/>
              <a:cs typeface="+mn-cs"/>
            </a:endParaRPr>
          </a:p>
          <a:p>
            <a:pPr marL="0" indent="0">
              <a:buFont typeface="Arial"/>
              <a:buNone/>
            </a:pPr>
            <a:r>
              <a:rPr lang="en-US" altLang="zh-CN" sz="1200" kern="1200" dirty="0" smtClean="0">
                <a:solidFill>
                  <a:schemeClr val="tx1"/>
                </a:solidFill>
                <a:effectLst/>
                <a:latin typeface="+mn-lt"/>
                <a:ea typeface="+mn-ea"/>
                <a:cs typeface="+mn-cs"/>
              </a:rPr>
              <a:t>We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also develop</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metrics</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for</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quantifying</a:t>
            </a:r>
            <a:r>
              <a:rPr lang="zh-CN" altLang="en-US"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sim-dee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efficiency</a:t>
            </a: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altLang="zh-CN" sz="1200" kern="1200" dirty="0" smtClean="0">
                <a:solidFill>
                  <a:schemeClr val="tx1"/>
                </a:solidFill>
                <a:effectLst/>
                <a:latin typeface="+mn-lt"/>
                <a:ea typeface="+mn-ea"/>
                <a:cs typeface="+mn-cs"/>
              </a:rPr>
              <a:t>We hope our method can</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provide foundations for developing techniques of static analysis and runtime optimization. </a:t>
            </a:r>
          </a:p>
          <a:p>
            <a:endParaRPr lang="en-US" altLang="zh-CN" sz="1200" kern="120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0D98794A-FBA2-914B-A761-062651C116E2}" type="slidenum">
              <a:rPr kumimoji="1" lang="zh-CN" altLang="en-US" smtClean="0"/>
              <a:t>20</a:t>
            </a:fld>
            <a:endParaRPr kumimoji="1" lang="zh-CN" altLang="en-US"/>
          </a:p>
        </p:txBody>
      </p:sp>
    </p:spTree>
    <p:extLst>
      <p:ext uri="{BB962C8B-B14F-4D97-AF65-F5344CB8AC3E}">
        <p14:creationId xmlns:p14="http://schemas.microsoft.com/office/powerpoint/2010/main" val="2253828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Thank</a:t>
            </a:r>
            <a:r>
              <a:rPr kumimoji="1" lang="en-US" altLang="zh-CN" baseline="0" dirty="0" smtClean="0"/>
              <a:t> you very much. </a:t>
            </a:r>
            <a:r>
              <a:rPr kumimoji="1" lang="en-US" altLang="zh-CN" dirty="0" smtClean="0"/>
              <a:t>I</a:t>
            </a:r>
            <a:r>
              <a:rPr kumimoji="1" lang="zh-CN" altLang="en-US" dirty="0" smtClean="0"/>
              <a:t> </a:t>
            </a:r>
            <a:r>
              <a:rPr kumimoji="1" lang="en-US" altLang="zh-CN" dirty="0" smtClean="0"/>
              <a:t>am</a:t>
            </a:r>
            <a:r>
              <a:rPr kumimoji="1" lang="en-US" altLang="zh-CN" baseline="0" dirty="0" smtClean="0"/>
              <a:t> prepared</a:t>
            </a:r>
            <a:r>
              <a:rPr kumimoji="1" lang="zh-CN" altLang="en-US" dirty="0" smtClean="0"/>
              <a:t> </a:t>
            </a:r>
            <a:r>
              <a:rPr kumimoji="1" lang="en-US" altLang="zh-CN" dirty="0" smtClean="0"/>
              <a:t>to</a:t>
            </a:r>
            <a:r>
              <a:rPr kumimoji="1" lang="zh-CN" altLang="en-US" dirty="0" smtClean="0"/>
              <a:t> </a:t>
            </a:r>
            <a:r>
              <a:rPr kumimoji="1" lang="en-US" altLang="zh-CN" dirty="0" smtClean="0"/>
              <a:t>answer</a:t>
            </a:r>
            <a:r>
              <a:rPr kumimoji="1" lang="zh-CN" altLang="en-US" dirty="0" smtClean="0"/>
              <a:t> </a:t>
            </a:r>
            <a:r>
              <a:rPr kumimoji="1" lang="en-US" altLang="zh-CN" dirty="0" smtClean="0"/>
              <a:t>any</a:t>
            </a:r>
            <a:r>
              <a:rPr kumimoji="1" lang="zh-CN" altLang="en-US" dirty="0" smtClean="0"/>
              <a:t> </a:t>
            </a:r>
            <a:r>
              <a:rPr kumimoji="1" lang="en-US" altLang="zh-CN" dirty="0" smtClean="0"/>
              <a:t>questions.</a:t>
            </a:r>
          </a:p>
          <a:p>
            <a:endParaRPr kumimoji="1" lang="en-US" altLang="zh-CN" dirty="0" smtClean="0"/>
          </a:p>
          <a:p>
            <a:r>
              <a:rPr kumimoji="1" lang="en-US" altLang="zh-CN" dirty="0" smtClean="0"/>
              <a:t>Yeah. It</a:t>
            </a:r>
            <a:r>
              <a:rPr kumimoji="1" lang="en-US" altLang="zh-CN" baseline="0" dirty="0" smtClean="0"/>
              <a:t> is good question.</a:t>
            </a:r>
          </a:p>
          <a:p>
            <a:endParaRPr kumimoji="1" lang="en-US" altLang="zh-CN" baseline="0" dirty="0" smtClean="0"/>
          </a:p>
          <a:p>
            <a:r>
              <a:rPr kumimoji="1" lang="en-US" altLang="zh-CN" baseline="0" dirty="0" smtClean="0"/>
              <a:t>Please refer to our paper for </a:t>
            </a:r>
            <a:r>
              <a:rPr kumimoji="1" lang="en-US" altLang="zh-CN" baseline="0" smtClean="0"/>
              <a:t>the details.</a:t>
            </a:r>
            <a:endParaRPr kumimoji="1" lang="zh-CN" altLang="en-US" dirty="0"/>
          </a:p>
        </p:txBody>
      </p:sp>
      <p:sp>
        <p:nvSpPr>
          <p:cNvPr id="4" name="幻灯片编号占位符 3"/>
          <p:cNvSpPr>
            <a:spLocks noGrp="1"/>
          </p:cNvSpPr>
          <p:nvPr>
            <p:ph type="sldNum" sz="quarter" idx="10"/>
          </p:nvPr>
        </p:nvSpPr>
        <p:spPr/>
        <p:txBody>
          <a:bodyPr/>
          <a:lstStyle/>
          <a:p>
            <a:fld id="{0D98794A-FBA2-914B-A761-062651C116E2}" type="slidenum">
              <a:rPr kumimoji="1" lang="zh-CN" altLang="en-US" smtClean="0"/>
              <a:t>21</a:t>
            </a:fld>
            <a:endParaRPr kumimoji="1" lang="zh-CN" altLang="en-US"/>
          </a:p>
        </p:txBody>
      </p:sp>
    </p:spTree>
    <p:extLst>
      <p:ext uri="{BB962C8B-B14F-4D97-AF65-F5344CB8AC3E}">
        <p14:creationId xmlns:p14="http://schemas.microsoft.com/office/powerpoint/2010/main" val="1990433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Actually, the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process of breath-first</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search</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can be viewed as iterations over two vertex-frontiers:</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In each iteration, vertices in the current frontier are being labeled.</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And</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all their unlabeled</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neighbors are appended</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to the next frontier. </a:t>
            </a:r>
          </a:p>
          <a:p>
            <a:endParaRPr lang="en-US" altLang="zh-CN"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(click)</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(click)</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This</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process</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repeats until the current frontier is empty </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dirty="0" smtClean="0"/>
          </a:p>
          <a:p>
            <a:endParaRPr lang="en-US" altLang="zh-CN" sz="1200" kern="120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0D98794A-FBA2-914B-A761-062651C116E2}" type="slidenum">
              <a:rPr kumimoji="1" lang="zh-CN" altLang="en-US" smtClean="0"/>
              <a:t>3</a:t>
            </a:fld>
            <a:endParaRPr kumimoji="1" lang="zh-CN" altLang="en-US"/>
          </a:p>
        </p:txBody>
      </p:sp>
    </p:spTree>
    <p:extLst>
      <p:ext uri="{BB962C8B-B14F-4D97-AF65-F5344CB8AC3E}">
        <p14:creationId xmlns:p14="http://schemas.microsoft.com/office/powerpoint/2010/main" val="2579833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Although</a:t>
            </a:r>
            <a:r>
              <a:rPr lang="zh-CN" altLang="en-US" sz="1200" dirty="0" smtClean="0"/>
              <a:t> </a:t>
            </a:r>
            <a:r>
              <a:rPr lang="en-US" altLang="zh-CN" sz="1200" dirty="0" smtClean="0"/>
              <a:t>breadth-search</a:t>
            </a:r>
            <a:r>
              <a:rPr lang="zh-CN" altLang="en-US" sz="1200" dirty="0" smtClean="0"/>
              <a:t> </a:t>
            </a:r>
            <a:r>
              <a:rPr lang="en-US" altLang="zh-CN" sz="1200" dirty="0" smtClean="0"/>
              <a:t>is</a:t>
            </a:r>
            <a:r>
              <a:rPr lang="zh-CN" altLang="en-US" sz="1200" dirty="0" smtClean="0"/>
              <a:t> </a:t>
            </a:r>
            <a:r>
              <a:rPr lang="en-US" altLang="zh-CN" sz="1200" dirty="0" smtClean="0"/>
              <a:t>a</a:t>
            </a:r>
            <a:r>
              <a:rPr lang="zh-CN" altLang="en-US" sz="1200" dirty="0" smtClean="0"/>
              <a:t> </a:t>
            </a:r>
            <a:r>
              <a:rPr lang="en-US" altLang="zh-CN" sz="1200" dirty="0" smtClean="0"/>
              <a:t>really</a:t>
            </a:r>
            <a:r>
              <a:rPr lang="zh-CN" altLang="en-US" sz="1200" dirty="0" smtClean="0"/>
              <a:t> </a:t>
            </a:r>
            <a:r>
              <a:rPr lang="en-US" altLang="zh-CN" sz="1200" dirty="0" smtClean="0"/>
              <a:t>simple</a:t>
            </a:r>
            <a:r>
              <a:rPr lang="zh-CN" altLang="en-US" sz="1200" dirty="0" smtClean="0"/>
              <a:t> </a:t>
            </a:r>
            <a:r>
              <a:rPr lang="en-US" altLang="zh-CN" sz="1200" dirty="0" smtClean="0"/>
              <a:t>problem.</a:t>
            </a:r>
            <a:r>
              <a:rPr lang="zh-CN" altLang="en-US" sz="1200" dirty="0" smtClean="0"/>
              <a:t> </a:t>
            </a:r>
            <a:r>
              <a:rPr lang="en-US" altLang="zh-CN" sz="1200" dirty="0" smtClean="0"/>
              <a:t>But</a:t>
            </a:r>
            <a:r>
              <a:rPr lang="zh-CN" altLang="en-US" sz="1200" dirty="0" smtClean="0"/>
              <a:t> </a:t>
            </a:r>
            <a:r>
              <a:rPr lang="en-US" altLang="zh-CN" sz="1200" dirty="0" smtClean="0"/>
              <a:t>it’s</a:t>
            </a:r>
            <a:r>
              <a:rPr lang="zh-CN" altLang="en-US" sz="1200" dirty="0" smtClean="0"/>
              <a:t> </a:t>
            </a:r>
            <a:r>
              <a:rPr lang="en-US" altLang="zh-CN" sz="1200" dirty="0" smtClean="0"/>
              <a:t>a</a:t>
            </a:r>
            <a:r>
              <a:rPr lang="zh-CN" altLang="en-US" sz="1200" dirty="0" smtClean="0"/>
              <a:t> </a:t>
            </a:r>
            <a:r>
              <a:rPr lang="en-US" altLang="zh-CN" sz="1200" dirty="0" smtClean="0"/>
              <a:t>very</a:t>
            </a:r>
            <a:r>
              <a:rPr lang="zh-CN" altLang="en-US" sz="1200" dirty="0" smtClean="0"/>
              <a:t> </a:t>
            </a:r>
            <a:r>
              <a:rPr lang="en-US" altLang="zh-CN" sz="1200" dirty="0" smtClean="0"/>
              <a:t>important</a:t>
            </a:r>
            <a:r>
              <a:rPr lang="zh-CN" altLang="en-US" sz="1200" dirty="0" smtClean="0"/>
              <a:t> </a:t>
            </a:r>
            <a:r>
              <a:rPr lang="en-US" altLang="zh-CN" sz="1200" dirty="0" smtClean="0"/>
              <a:t>study</a:t>
            </a:r>
            <a:r>
              <a:rPr lang="zh-CN" altLang="en-US" sz="1200" dirty="0" smtClean="0"/>
              <a:t> </a:t>
            </a:r>
            <a:r>
              <a:rPr lang="en-US" altLang="zh-CN" sz="1200" dirty="0" smtClean="0"/>
              <a:t>for</a:t>
            </a:r>
            <a:r>
              <a:rPr lang="zh-CN" altLang="en-US" sz="1200" dirty="0" smtClean="0"/>
              <a:t> </a:t>
            </a:r>
            <a:r>
              <a:rPr lang="en-US" altLang="zh-CN" sz="1200" dirty="0" smtClean="0"/>
              <a:t>a</a:t>
            </a:r>
            <a:r>
              <a:rPr lang="zh-CN" altLang="en-US" sz="1200" dirty="0" smtClean="0"/>
              <a:t> </a:t>
            </a:r>
            <a:r>
              <a:rPr lang="en-US" altLang="zh-CN" sz="1200" dirty="0" smtClean="0"/>
              <a:t>bunch</a:t>
            </a:r>
            <a:r>
              <a:rPr lang="zh-CN" altLang="en-US" sz="1200" dirty="0" smtClean="0"/>
              <a:t> </a:t>
            </a:r>
            <a:r>
              <a:rPr lang="en-US" altLang="zh-CN" sz="1200" dirty="0" smtClean="0"/>
              <a:t>of</a:t>
            </a:r>
            <a:r>
              <a:rPr lang="zh-CN" altLang="en-US" sz="1200" dirty="0" smtClean="0"/>
              <a:t> </a:t>
            </a:r>
            <a:r>
              <a:rPr lang="en-US" altLang="zh-CN" sz="1200" dirty="0" smtClean="0"/>
              <a:t>reasons.</a:t>
            </a:r>
          </a:p>
          <a:p>
            <a:endParaRPr lang="en-US" altLang="zh-CN" sz="1200" dirty="0" smtClean="0"/>
          </a:p>
          <a:p>
            <a:r>
              <a:rPr lang="en-US" altLang="zh-CN" sz="1200" dirty="0" smtClean="0"/>
              <a:t>The</a:t>
            </a:r>
            <a:r>
              <a:rPr lang="zh-CN" altLang="en-US" sz="1200" dirty="0" smtClean="0"/>
              <a:t> </a:t>
            </a:r>
            <a:r>
              <a:rPr lang="en-US" altLang="zh-CN" sz="1200" dirty="0" smtClean="0"/>
              <a:t>first</a:t>
            </a:r>
            <a:r>
              <a:rPr lang="zh-CN" altLang="en-US" sz="1200" dirty="0" smtClean="0"/>
              <a:t> </a:t>
            </a:r>
            <a:r>
              <a:rPr lang="en-US" altLang="zh-CN" sz="1200" dirty="0" smtClean="0"/>
              <a:t>reason</a:t>
            </a:r>
            <a:r>
              <a:rPr lang="zh-CN" altLang="en-US" sz="1200" dirty="0" smtClean="0"/>
              <a:t> </a:t>
            </a:r>
            <a:r>
              <a:rPr lang="en-US" altLang="zh-CN" sz="1200" dirty="0" smtClean="0"/>
              <a:t>is</a:t>
            </a:r>
            <a:r>
              <a:rPr lang="zh-CN" altLang="en-US" sz="1200" dirty="0" smtClean="0"/>
              <a:t> </a:t>
            </a:r>
            <a:r>
              <a:rPr lang="en-US" altLang="zh-CN" sz="1200" dirty="0" smtClean="0"/>
              <a:t>that</a:t>
            </a:r>
            <a:r>
              <a:rPr lang="zh-CN" altLang="en-US" sz="1200" dirty="0" smtClean="0"/>
              <a:t> </a:t>
            </a:r>
            <a:r>
              <a:rPr lang="en-US" altLang="zh-CN" sz="1200" dirty="0" smtClean="0"/>
              <a:t>a</a:t>
            </a:r>
            <a:r>
              <a:rPr lang="zh-CN" altLang="en-US" sz="1200" dirty="0" smtClean="0"/>
              <a:t> </a:t>
            </a:r>
            <a:r>
              <a:rPr lang="en-US" altLang="zh-CN" sz="1200" dirty="0" smtClean="0"/>
              <a:t>lot</a:t>
            </a:r>
            <a:r>
              <a:rPr lang="zh-CN" altLang="en-US" sz="1200" dirty="0" smtClean="0"/>
              <a:t> </a:t>
            </a:r>
            <a:r>
              <a:rPr lang="en-US" altLang="zh-CN" sz="1200" dirty="0" smtClean="0"/>
              <a:t>of</a:t>
            </a:r>
            <a:r>
              <a:rPr lang="zh-CN" altLang="en-US" sz="1200" dirty="0" smtClean="0"/>
              <a:t> </a:t>
            </a:r>
            <a:r>
              <a:rPr lang="en-US" altLang="zh-CN" sz="1200" dirty="0" smtClean="0"/>
              <a:t>large-scale</a:t>
            </a:r>
            <a:r>
              <a:rPr lang="zh-CN" altLang="en-US" sz="1200" dirty="0" smtClean="0"/>
              <a:t> </a:t>
            </a:r>
            <a:r>
              <a:rPr lang="en-US" altLang="zh-CN" sz="1200" dirty="0" smtClean="0"/>
              <a:t>datasets</a:t>
            </a:r>
            <a:r>
              <a:rPr lang="zh-CN" altLang="en-US" sz="1200" dirty="0" smtClean="0"/>
              <a:t> </a:t>
            </a:r>
            <a:r>
              <a:rPr lang="en-US" altLang="zh-CN" sz="1200" dirty="0" smtClean="0"/>
              <a:t>in</a:t>
            </a:r>
            <a:r>
              <a:rPr lang="zh-CN" altLang="en-US" sz="1200" dirty="0" smtClean="0"/>
              <a:t> </a:t>
            </a:r>
            <a:r>
              <a:rPr lang="en-US" altLang="zh-CN" sz="1200" dirty="0" smtClean="0"/>
              <a:t>real</a:t>
            </a:r>
            <a:r>
              <a:rPr lang="zh-CN" altLang="en-US" sz="1200" dirty="0" smtClean="0"/>
              <a:t> </a:t>
            </a:r>
            <a:r>
              <a:rPr lang="en-US" altLang="zh-CN" sz="1200" dirty="0" smtClean="0"/>
              <a:t>world</a:t>
            </a:r>
            <a:r>
              <a:rPr lang="zh-CN" altLang="en-US" sz="1200" dirty="0" smtClean="0"/>
              <a:t> </a:t>
            </a:r>
            <a:r>
              <a:rPr lang="en-US" altLang="zh-CN" sz="1200" dirty="0" smtClean="0"/>
              <a:t>are</a:t>
            </a:r>
            <a:r>
              <a:rPr lang="zh-CN" altLang="en-US" sz="1200" dirty="0" smtClean="0"/>
              <a:t> </a:t>
            </a:r>
            <a:r>
              <a:rPr lang="en-US" altLang="zh-CN" sz="1200" dirty="0" smtClean="0"/>
              <a:t>represented</a:t>
            </a:r>
            <a:r>
              <a:rPr lang="zh-CN" altLang="en-US" sz="1200" dirty="0" smtClean="0"/>
              <a:t> </a:t>
            </a:r>
            <a:r>
              <a:rPr lang="en-US" altLang="zh-CN" sz="1200" dirty="0" smtClean="0"/>
              <a:t>by</a:t>
            </a:r>
            <a:r>
              <a:rPr lang="zh-CN" altLang="en-US" sz="1200" dirty="0" smtClean="0"/>
              <a:t> </a:t>
            </a:r>
            <a:r>
              <a:rPr lang="en-US" altLang="zh-CN" sz="1200" dirty="0" smtClean="0"/>
              <a:t>graph:</a:t>
            </a:r>
          </a:p>
          <a:p>
            <a:r>
              <a:rPr lang="en-US" altLang="zh-CN" sz="1200" dirty="0" smtClean="0"/>
              <a:t>such</a:t>
            </a:r>
            <a:r>
              <a:rPr lang="zh-CN" altLang="en-US" sz="1200" dirty="0" smtClean="0"/>
              <a:t> </a:t>
            </a:r>
            <a:r>
              <a:rPr lang="en-US" altLang="zh-CN" sz="1200" dirty="0" smtClean="0"/>
              <a:t>as</a:t>
            </a:r>
            <a:r>
              <a:rPr lang="zh-CN" altLang="en-US" sz="1200" dirty="0" smtClean="0"/>
              <a:t> </a:t>
            </a:r>
            <a:r>
              <a:rPr lang="en-US" altLang="zh-CN" sz="1200" dirty="0" smtClean="0"/>
              <a:t>VLSI</a:t>
            </a:r>
            <a:r>
              <a:rPr lang="zh-CN" altLang="en-US" sz="1200" dirty="0" smtClean="0"/>
              <a:t> </a:t>
            </a:r>
            <a:r>
              <a:rPr lang="en-US" altLang="zh-CN" sz="1200" dirty="0" smtClean="0"/>
              <a:t>circuits,</a:t>
            </a:r>
            <a:r>
              <a:rPr lang="zh-CN" altLang="en-US" sz="1200" dirty="0" smtClean="0"/>
              <a:t> </a:t>
            </a:r>
            <a:r>
              <a:rPr lang="en-US" altLang="zh-CN" sz="1200" dirty="0" smtClean="0"/>
              <a:t>social</a:t>
            </a:r>
            <a:r>
              <a:rPr lang="zh-CN" altLang="en-US" sz="1200" dirty="0" smtClean="0"/>
              <a:t> </a:t>
            </a:r>
            <a:r>
              <a:rPr lang="en-US" altLang="zh-CN" sz="1200" dirty="0" smtClean="0"/>
              <a:t>relationship</a:t>
            </a:r>
            <a:r>
              <a:rPr lang="zh-CN" altLang="en-US" sz="1200" dirty="0" smtClean="0"/>
              <a:t>, </a:t>
            </a:r>
            <a:r>
              <a:rPr lang="en-US" altLang="zh-CN" sz="1200" dirty="0" smtClean="0"/>
              <a:t>and</a:t>
            </a:r>
            <a:r>
              <a:rPr lang="zh-CN" altLang="en-US" sz="1200" dirty="0" smtClean="0"/>
              <a:t> </a:t>
            </a:r>
            <a:r>
              <a:rPr lang="en-US" altLang="zh-CN" sz="1200" dirty="0" smtClean="0"/>
              <a:t>road</a:t>
            </a:r>
            <a:r>
              <a:rPr lang="zh-CN" altLang="en-US" sz="1200" dirty="0" smtClean="0"/>
              <a:t> </a:t>
            </a:r>
            <a:r>
              <a:rPr lang="en-US" altLang="zh-CN" sz="1200" dirty="0" smtClean="0"/>
              <a:t>connections.</a:t>
            </a:r>
          </a:p>
          <a:p>
            <a:endParaRPr lang="en-US" altLang="zh-CN"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BFS</a:t>
            </a:r>
            <a:r>
              <a:rPr lang="zh-CN" altLang="en-US" sz="1200" dirty="0" smtClean="0"/>
              <a:t> </a:t>
            </a:r>
            <a:r>
              <a:rPr lang="en-US" altLang="zh-CN" sz="1200" dirty="0" smtClean="0"/>
              <a:t>also</a:t>
            </a:r>
            <a:r>
              <a:rPr lang="zh-CN" altLang="en-US" sz="1200" dirty="0" smtClean="0"/>
              <a:t> </a:t>
            </a:r>
            <a:r>
              <a:rPr lang="en-US" altLang="zh-CN" sz="1200" dirty="0" smtClean="0"/>
              <a:t>serves</a:t>
            </a:r>
            <a:r>
              <a:rPr lang="zh-CN" altLang="en-US" sz="1200" dirty="0" smtClean="0"/>
              <a:t> </a:t>
            </a:r>
            <a:r>
              <a:rPr lang="en-US" altLang="zh-CN" sz="1200" dirty="0" smtClean="0"/>
              <a:t>as</a:t>
            </a:r>
            <a:r>
              <a:rPr lang="zh-CN" altLang="en-US" sz="1200" dirty="0" smtClean="0"/>
              <a:t> </a:t>
            </a:r>
            <a:r>
              <a:rPr lang="en-US" altLang="zh-CN" sz="1200" dirty="0" smtClean="0"/>
              <a:t>a</a:t>
            </a:r>
            <a:r>
              <a:rPr lang="zh-CN" altLang="en-US" sz="1200" dirty="0" smtClean="0"/>
              <a:t> </a:t>
            </a:r>
            <a:r>
              <a:rPr lang="en-US" altLang="zh-CN" sz="1200" dirty="0" smtClean="0"/>
              <a:t>primitive</a:t>
            </a:r>
            <a:r>
              <a:rPr lang="zh-CN" altLang="en-US" sz="1200" dirty="0" smtClean="0"/>
              <a:t> </a:t>
            </a:r>
            <a:r>
              <a:rPr lang="zh-CN" altLang="zh-CN" sz="1200" dirty="0" smtClean="0"/>
              <a:t>[</a:t>
            </a:r>
            <a:r>
              <a:rPr lang="en-US" altLang="zh-CN" sz="1200" dirty="0" smtClean="0"/>
              <a:t>‘</a:t>
            </a:r>
            <a:r>
              <a:rPr lang="en-US" altLang="zh-CN" sz="1200" dirty="0" err="1" smtClean="0"/>
              <a:t>primetive</a:t>
            </a:r>
            <a:r>
              <a:rPr lang="en-US" altLang="zh-CN" sz="1200" dirty="0" smtClean="0"/>
              <a:t>]</a:t>
            </a:r>
            <a:r>
              <a:rPr lang="zh-CN" altLang="en-US" sz="1200" dirty="0" smtClean="0"/>
              <a:t> </a:t>
            </a:r>
            <a:r>
              <a:rPr lang="en-US" altLang="zh-CN" sz="1200" dirty="0" smtClean="0"/>
              <a:t>for</a:t>
            </a:r>
            <a:r>
              <a:rPr lang="zh-CN" altLang="en-US" sz="1200" dirty="0" smtClean="0"/>
              <a:t> </a:t>
            </a:r>
            <a:r>
              <a:rPr lang="en-US" altLang="zh-CN" sz="1200" dirty="0" smtClean="0"/>
              <a:t>solving</a:t>
            </a:r>
            <a:r>
              <a:rPr lang="zh-CN" altLang="en-US" sz="1200" dirty="0" smtClean="0"/>
              <a:t> </a:t>
            </a:r>
            <a:r>
              <a:rPr lang="en-US" altLang="zh-CN" sz="1200" dirty="0" smtClean="0"/>
              <a:t>other</a:t>
            </a:r>
            <a:r>
              <a:rPr lang="en-US" altLang="zh-CN" sz="1200" baseline="0" dirty="0" smtClean="0"/>
              <a:t> complex graph problems.</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baseline="0" dirty="0" smtClean="0"/>
              <a:t>For</a:t>
            </a:r>
            <a:r>
              <a:rPr lang="zh-CN" altLang="en-US" sz="1200" baseline="0" dirty="0" smtClean="0"/>
              <a:t> </a:t>
            </a:r>
            <a:r>
              <a:rPr lang="en-US" altLang="zh-CN" sz="1200" baseline="0" dirty="0" smtClean="0"/>
              <a:t>example,</a:t>
            </a:r>
            <a:r>
              <a:rPr lang="zh-CN" altLang="en-US" sz="1200" baseline="0" dirty="0" smtClean="0"/>
              <a:t> </a:t>
            </a:r>
            <a:r>
              <a:rPr lang="en-US" altLang="zh-CN" sz="1200" baseline="0" dirty="0" smtClean="0"/>
              <a:t>path-finding,</a:t>
            </a:r>
            <a:r>
              <a:rPr lang="zh-CN" altLang="en-US" sz="1200" baseline="0" dirty="0" smtClean="0"/>
              <a:t> </a:t>
            </a:r>
            <a:r>
              <a:rPr lang="en-US" altLang="zh-CN" sz="1200" baseline="0" dirty="0" smtClean="0"/>
              <a:t>belief</a:t>
            </a:r>
            <a:r>
              <a:rPr lang="zh-CN" altLang="en-US" sz="1200" baseline="0" dirty="0" smtClean="0"/>
              <a:t> </a:t>
            </a:r>
            <a:r>
              <a:rPr lang="en-US" altLang="zh-CN" sz="1200" baseline="0" dirty="0" smtClean="0"/>
              <a:t>propagation</a:t>
            </a:r>
            <a:r>
              <a:rPr lang="zh-CN" altLang="en-US" sz="1200" baseline="0" dirty="0" smtClean="0"/>
              <a:t> </a:t>
            </a:r>
            <a:r>
              <a:rPr lang="en-US" altLang="zh-CN" sz="1200" baseline="0" dirty="0" smtClean="0"/>
              <a:t>and</a:t>
            </a:r>
            <a:r>
              <a:rPr lang="zh-CN" altLang="en-US" sz="1200" baseline="0" dirty="0" smtClean="0"/>
              <a:t> </a:t>
            </a:r>
            <a:r>
              <a:rPr lang="en-US" altLang="zh-CN" sz="1200" baseline="0" dirty="0" smtClean="0"/>
              <a:t>points</a:t>
            </a:r>
            <a:r>
              <a:rPr lang="zh-CN" altLang="en-US" sz="1200" baseline="0" dirty="0" smtClean="0"/>
              <a:t>-</a:t>
            </a:r>
            <a:r>
              <a:rPr lang="en-US" altLang="zh-CN" sz="1200" baseline="0" dirty="0" smtClean="0"/>
              <a:t>to</a:t>
            </a:r>
            <a:r>
              <a:rPr lang="zh-CN" altLang="en-US" sz="1200" baseline="0" dirty="0" smtClean="0"/>
              <a:t> </a:t>
            </a:r>
            <a:r>
              <a:rPr lang="en-US" altLang="zh-CN" sz="1200" baseline="0" dirty="0" smtClean="0"/>
              <a:t>analysis</a:t>
            </a:r>
            <a:r>
              <a:rPr lang="zh-CN" altLang="en-US" sz="1200" baseline="0" dirty="0" smtClean="0"/>
              <a:t> </a:t>
            </a:r>
            <a:r>
              <a:rPr lang="zh-CN" altLang="zh-CN" sz="1200" baseline="0" dirty="0" smtClean="0"/>
              <a:t>[</a:t>
            </a:r>
            <a:r>
              <a:rPr lang="en-US" altLang="zh-CN" sz="1200" baseline="0" dirty="0" err="1" smtClean="0"/>
              <a:t>e‘nai</a:t>
            </a:r>
            <a:r>
              <a:rPr lang="zh-CN" altLang="en-US" sz="1200" baseline="0" dirty="0" smtClean="0"/>
              <a:t> </a:t>
            </a:r>
            <a:r>
              <a:rPr lang="en-US" altLang="zh-CN" sz="1200" baseline="0" dirty="0" smtClean="0"/>
              <a:t>le</a:t>
            </a:r>
            <a:r>
              <a:rPr lang="zh-CN" altLang="en-US" sz="1200" baseline="0" dirty="0" smtClean="0"/>
              <a:t> </a:t>
            </a:r>
            <a:r>
              <a:rPr lang="en-US" altLang="zh-CN" sz="1200" baseline="0" dirty="0" smtClean="0"/>
              <a:t>sis]</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p:txBody>
      </p:sp>
      <p:sp>
        <p:nvSpPr>
          <p:cNvPr id="4" name="幻灯片编号占位符 3"/>
          <p:cNvSpPr>
            <a:spLocks noGrp="1"/>
          </p:cNvSpPr>
          <p:nvPr>
            <p:ph type="sldNum" sz="quarter" idx="10"/>
          </p:nvPr>
        </p:nvSpPr>
        <p:spPr/>
        <p:txBody>
          <a:bodyPr/>
          <a:lstStyle/>
          <a:p>
            <a:fld id="{0D98794A-FBA2-914B-A761-062651C116E2}" type="slidenum">
              <a:rPr kumimoji="1" lang="zh-CN" altLang="en-US" smtClean="0"/>
              <a:t>4</a:t>
            </a:fld>
            <a:endParaRPr kumimoji="1" lang="zh-CN" altLang="en-US"/>
          </a:p>
        </p:txBody>
      </p:sp>
    </p:spTree>
    <p:extLst>
      <p:ext uri="{BB962C8B-B14F-4D97-AF65-F5344CB8AC3E}">
        <p14:creationId xmlns:p14="http://schemas.microsoft.com/office/powerpoint/2010/main" val="2455960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Modern</a:t>
            </a:r>
            <a:r>
              <a:rPr kumimoji="1" lang="zh-CN" altLang="en-US" dirty="0" smtClean="0"/>
              <a:t> </a:t>
            </a:r>
            <a:r>
              <a:rPr kumimoji="1" lang="en-US" altLang="zh-CN" dirty="0" smtClean="0"/>
              <a:t>GPU</a:t>
            </a:r>
            <a:r>
              <a:rPr kumimoji="1" lang="zh-CN" altLang="en-US" dirty="0" smtClean="0"/>
              <a:t> </a:t>
            </a:r>
            <a:r>
              <a:rPr kumimoji="1" lang="en-US" altLang="zh-CN" dirty="0" smtClean="0"/>
              <a:t>exaggerates</a:t>
            </a:r>
            <a:r>
              <a:rPr kumimoji="1" lang="zh-CN" altLang="en-US" dirty="0" smtClean="0"/>
              <a:t> </a:t>
            </a:r>
            <a:r>
              <a:rPr kumimoji="1" lang="en-US" altLang="zh-CN" dirty="0" smtClean="0"/>
              <a:t>its</a:t>
            </a:r>
            <a:r>
              <a:rPr kumimoji="1" lang="zh-CN" altLang="en-US" dirty="0" smtClean="0"/>
              <a:t> </a:t>
            </a:r>
            <a:r>
              <a:rPr kumimoji="1" lang="en-US" altLang="zh-CN" dirty="0" smtClean="0"/>
              <a:t>performance</a:t>
            </a:r>
            <a:r>
              <a:rPr kumimoji="1" lang="zh-CN" altLang="en-US" dirty="0" smtClean="0"/>
              <a:t> </a:t>
            </a:r>
            <a:r>
              <a:rPr kumimoji="1" lang="en-US" altLang="zh-CN" dirty="0" smtClean="0"/>
              <a:t>by</a:t>
            </a:r>
            <a:r>
              <a:rPr kumimoji="1" lang="zh-CN" altLang="en-US" dirty="0" smtClean="0"/>
              <a:t> </a:t>
            </a:r>
            <a:r>
              <a:rPr kumimoji="1" lang="en-US" altLang="zh-CN" dirty="0" smtClean="0"/>
              <a:t>executing</a:t>
            </a:r>
            <a:r>
              <a:rPr kumimoji="1" lang="zh-CN" altLang="en-US" dirty="0" smtClean="0"/>
              <a:t> </a:t>
            </a:r>
            <a:r>
              <a:rPr kumimoji="1" lang="en-US" altLang="zh-CN" dirty="0" smtClean="0"/>
              <a:t>massive</a:t>
            </a:r>
            <a:r>
              <a:rPr kumimoji="1" lang="zh-CN" altLang="en-US" dirty="0" smtClean="0"/>
              <a:t> </a:t>
            </a:r>
            <a:r>
              <a:rPr kumimoji="1" lang="en-US" altLang="zh-CN" dirty="0" smtClean="0"/>
              <a:t>threads</a:t>
            </a:r>
            <a:r>
              <a:rPr kumimoji="1" lang="zh-CN" altLang="en-US" dirty="0" smtClean="0"/>
              <a:t> </a:t>
            </a:r>
            <a:r>
              <a:rPr kumimoji="1" lang="en-US" altLang="zh-CN" dirty="0" smtClean="0"/>
              <a:t>in</a:t>
            </a:r>
            <a:r>
              <a:rPr kumimoji="1" lang="zh-CN" altLang="en-US" dirty="0" smtClean="0"/>
              <a:t> </a:t>
            </a:r>
            <a:r>
              <a:rPr kumimoji="1" lang="en-US" altLang="zh-CN" dirty="0" smtClean="0"/>
              <a:t>a</a:t>
            </a:r>
            <a:r>
              <a:rPr kumimoji="1" lang="zh-CN" altLang="en-US" dirty="0" smtClean="0"/>
              <a:t> </a:t>
            </a:r>
            <a:r>
              <a:rPr kumimoji="1" lang="en-US" altLang="zh-CN" dirty="0" err="1" smtClean="0"/>
              <a:t>Sim-dee</a:t>
            </a:r>
            <a:r>
              <a:rPr kumimoji="1" lang="zh-CN" altLang="en-US" dirty="0" smtClean="0"/>
              <a:t> </a:t>
            </a:r>
            <a:r>
              <a:rPr kumimoji="1" lang="en-US" altLang="zh-CN" dirty="0" smtClean="0"/>
              <a:t>way.</a:t>
            </a:r>
            <a:r>
              <a:rPr kumimoji="1" lang="zh-CN" altLang="en-US" dirty="0" smtClean="0"/>
              <a:t> </a:t>
            </a:r>
            <a:r>
              <a:rPr kumimoji="1" lang="en-US" altLang="zh-CN" dirty="0" smtClean="0"/>
              <a:t>So</a:t>
            </a:r>
            <a:r>
              <a:rPr kumimoji="1" lang="zh-CN" altLang="en-US" dirty="0" smtClean="0"/>
              <a:t> </a:t>
            </a:r>
            <a:r>
              <a:rPr kumimoji="1" lang="en-US" altLang="zh-CN" dirty="0" smtClean="0"/>
              <a:t>a</a:t>
            </a:r>
            <a:r>
              <a:rPr kumimoji="1" lang="zh-CN" altLang="en-US" dirty="0" smtClean="0"/>
              <a:t> </a:t>
            </a:r>
            <a:r>
              <a:rPr kumimoji="1" lang="en-US" altLang="zh-CN" dirty="0" smtClean="0"/>
              <a:t>high</a:t>
            </a:r>
            <a:r>
              <a:rPr kumimoji="1" lang="zh-CN" altLang="en-US" dirty="0" smtClean="0"/>
              <a:t> </a:t>
            </a:r>
            <a:r>
              <a:rPr kumimoji="1" lang="en-US" altLang="zh-CN" dirty="0" err="1" smtClean="0"/>
              <a:t>Sim-dee</a:t>
            </a:r>
            <a:r>
              <a:rPr kumimoji="1" lang="zh-CN" altLang="en-US" dirty="0" smtClean="0"/>
              <a:t> </a:t>
            </a:r>
            <a:r>
              <a:rPr kumimoji="1" lang="en-US" altLang="zh-CN" dirty="0" smtClean="0"/>
              <a:t>lanes</a:t>
            </a:r>
            <a:r>
              <a:rPr kumimoji="1" lang="zh-CN" altLang="en-US" dirty="0" smtClean="0"/>
              <a:t> </a:t>
            </a:r>
            <a:r>
              <a:rPr kumimoji="1" lang="en-US" altLang="zh-CN" dirty="0" smtClean="0"/>
              <a:t>occupancy</a:t>
            </a:r>
            <a:r>
              <a:rPr kumimoji="1" lang="zh-CN" altLang="en-US" dirty="0" smtClean="0"/>
              <a:t> </a:t>
            </a:r>
            <a:r>
              <a:rPr kumimoji="1" lang="en-US" altLang="zh-CN" dirty="0" smtClean="0"/>
              <a:t>is</a:t>
            </a:r>
            <a:r>
              <a:rPr kumimoji="1" lang="zh-CN" altLang="en-US" dirty="0" smtClean="0"/>
              <a:t> </a:t>
            </a:r>
            <a:r>
              <a:rPr kumimoji="1" lang="en-US" altLang="zh-CN" dirty="0" smtClean="0"/>
              <a:t>critical</a:t>
            </a:r>
            <a:r>
              <a:rPr kumimoji="1" lang="zh-CN" altLang="en-US" dirty="0" smtClean="0"/>
              <a:t> </a:t>
            </a:r>
            <a:r>
              <a:rPr kumimoji="1" lang="en-US" altLang="zh-CN" dirty="0" smtClean="0"/>
              <a:t>to</a:t>
            </a:r>
            <a:r>
              <a:rPr kumimoji="1" lang="zh-CN" altLang="en-US" dirty="0" smtClean="0"/>
              <a:t> </a:t>
            </a:r>
            <a:r>
              <a:rPr kumimoji="1" lang="en-US" altLang="zh-CN" dirty="0" smtClean="0"/>
              <a:t>its</a:t>
            </a:r>
            <a:r>
              <a:rPr kumimoji="1" lang="zh-CN" altLang="en-US" dirty="0" smtClean="0"/>
              <a:t> </a:t>
            </a:r>
            <a:r>
              <a:rPr kumimoji="1" lang="en-US" altLang="zh-CN" dirty="0" smtClean="0"/>
              <a:t>performance.</a:t>
            </a:r>
          </a:p>
          <a:p>
            <a:endParaRPr kumimoji="1" lang="en-US" altLang="zh-CN" dirty="0" smtClean="0"/>
          </a:p>
          <a:p>
            <a:r>
              <a:rPr kumimoji="1" lang="en-US" altLang="zh-CN" dirty="0" smtClean="0"/>
              <a:t>But</a:t>
            </a:r>
            <a:r>
              <a:rPr kumimoji="1" lang="zh-CN" altLang="en-US" dirty="0" smtClean="0"/>
              <a:t> </a:t>
            </a:r>
            <a:r>
              <a:rPr kumimoji="1" lang="en-US" altLang="zh-CN" dirty="0" smtClean="0"/>
              <a:t>100%</a:t>
            </a:r>
            <a:r>
              <a:rPr kumimoji="1" lang="zh-CN" altLang="en-US" dirty="0" smtClean="0"/>
              <a:t> </a:t>
            </a:r>
            <a:r>
              <a:rPr kumimoji="1" lang="en-US" altLang="zh-CN" dirty="0" smtClean="0"/>
              <a:t>efficiency</a:t>
            </a:r>
            <a:r>
              <a:rPr kumimoji="1" lang="zh-CN" altLang="en-US" dirty="0" smtClean="0"/>
              <a:t> </a:t>
            </a:r>
            <a:r>
              <a:rPr kumimoji="1" lang="en-US" altLang="zh-CN" dirty="0" smtClean="0"/>
              <a:t>is</a:t>
            </a:r>
            <a:r>
              <a:rPr kumimoji="1" lang="zh-CN" altLang="en-US" dirty="0" smtClean="0"/>
              <a:t> </a:t>
            </a:r>
            <a:r>
              <a:rPr kumimoji="1" lang="en-US" altLang="zh-CN" dirty="0" smtClean="0"/>
              <a:t>achieved</a:t>
            </a:r>
            <a:r>
              <a:rPr kumimoji="1" lang="zh-CN" altLang="en-US" dirty="0" smtClean="0"/>
              <a:t> </a:t>
            </a:r>
            <a:r>
              <a:rPr kumimoji="1" lang="en-US" altLang="zh-CN" dirty="0" smtClean="0"/>
              <a:t>only</a:t>
            </a:r>
            <a:r>
              <a:rPr kumimoji="1" lang="zh-CN" altLang="en-US" dirty="0" smtClean="0"/>
              <a:t> </a:t>
            </a:r>
            <a:r>
              <a:rPr kumimoji="1" lang="en-US" altLang="zh-CN" dirty="0" smtClean="0"/>
              <a:t>if</a:t>
            </a:r>
            <a:r>
              <a:rPr kumimoji="1" lang="zh-CN" altLang="en-US" dirty="0" smtClean="0"/>
              <a:t> </a:t>
            </a:r>
            <a:r>
              <a:rPr kumimoji="1" lang="en-US" altLang="zh-CN" dirty="0" smtClean="0"/>
              <a:t>all</a:t>
            </a:r>
            <a:r>
              <a:rPr kumimoji="1" lang="zh-CN" altLang="en-US" dirty="0" smtClean="0"/>
              <a:t> </a:t>
            </a:r>
            <a:r>
              <a:rPr kumimoji="1" lang="en-US" altLang="zh-CN" dirty="0" err="1" smtClean="0"/>
              <a:t>Sim-dee</a:t>
            </a:r>
            <a:r>
              <a:rPr kumimoji="1" lang="en-US" altLang="zh-CN" dirty="0" smtClean="0"/>
              <a:t> lanes</a:t>
            </a:r>
            <a:r>
              <a:rPr kumimoji="1" lang="zh-CN" altLang="en-US" dirty="0" smtClean="0"/>
              <a:t> </a:t>
            </a:r>
            <a:r>
              <a:rPr kumimoji="1" lang="en-US" altLang="zh-CN" dirty="0" smtClean="0"/>
              <a:t>fall</a:t>
            </a:r>
            <a:r>
              <a:rPr kumimoji="1" lang="zh-CN" altLang="en-US" dirty="0" smtClean="0"/>
              <a:t> </a:t>
            </a:r>
            <a:r>
              <a:rPr kumimoji="1" lang="en-US" altLang="zh-CN" dirty="0" smtClean="0"/>
              <a:t>in</a:t>
            </a:r>
            <a:r>
              <a:rPr kumimoji="1" lang="zh-CN" altLang="en-US" dirty="0" smtClean="0"/>
              <a:t> </a:t>
            </a:r>
            <a:r>
              <a:rPr kumimoji="1" lang="en-US" altLang="zh-CN" dirty="0" smtClean="0"/>
              <a:t>the</a:t>
            </a:r>
            <a:r>
              <a:rPr kumimoji="1" lang="zh-CN" altLang="en-US" dirty="0" smtClean="0"/>
              <a:t> </a:t>
            </a:r>
            <a:r>
              <a:rPr kumimoji="1" lang="en-US" altLang="zh-CN" dirty="0" smtClean="0"/>
              <a:t>same</a:t>
            </a:r>
            <a:r>
              <a:rPr kumimoji="1" lang="zh-CN" altLang="en-US" dirty="0" smtClean="0"/>
              <a:t> </a:t>
            </a:r>
            <a:r>
              <a:rPr kumimoji="1" lang="en-US" altLang="zh-CN" dirty="0" smtClean="0"/>
              <a:t>path.</a:t>
            </a:r>
          </a:p>
          <a:p>
            <a:r>
              <a:rPr kumimoji="1" lang="en-US" altLang="zh-CN" dirty="0" smtClean="0"/>
              <a:t>Say</a:t>
            </a:r>
            <a:r>
              <a:rPr kumimoji="1" lang="zh-CN" altLang="en-US" dirty="0" smtClean="0"/>
              <a:t> </a:t>
            </a:r>
            <a:r>
              <a:rPr kumimoji="1" lang="en-US" altLang="zh-CN" dirty="0" smtClean="0"/>
              <a:t>we</a:t>
            </a:r>
            <a:r>
              <a:rPr kumimoji="1" lang="zh-CN" altLang="en-US" dirty="0" smtClean="0"/>
              <a:t> </a:t>
            </a:r>
            <a:r>
              <a:rPr kumimoji="1" lang="en-US" altLang="zh-CN" dirty="0" smtClean="0"/>
              <a:t>have</a:t>
            </a:r>
            <a:r>
              <a:rPr kumimoji="1" lang="zh-CN" altLang="en-US" dirty="0" smtClean="0"/>
              <a:t> </a:t>
            </a:r>
            <a:r>
              <a:rPr kumimoji="1" lang="en-US" altLang="zh-CN" dirty="0" smtClean="0"/>
              <a:t>a</a:t>
            </a:r>
            <a:r>
              <a:rPr kumimoji="1" lang="zh-CN" altLang="en-US" dirty="0" smtClean="0"/>
              <a:t> </a:t>
            </a:r>
            <a:r>
              <a:rPr kumimoji="1" lang="en-US" altLang="zh-CN" dirty="0" smtClean="0"/>
              <a:t>piece</a:t>
            </a:r>
            <a:r>
              <a:rPr kumimoji="1" lang="zh-CN" altLang="en-US" dirty="0" smtClean="0"/>
              <a:t> </a:t>
            </a:r>
            <a:r>
              <a:rPr kumimoji="1" lang="en-US" altLang="zh-CN" dirty="0" smtClean="0"/>
              <a:t>of</a:t>
            </a:r>
            <a:r>
              <a:rPr kumimoji="1" lang="zh-CN" altLang="en-US" dirty="0" smtClean="0"/>
              <a:t> </a:t>
            </a:r>
            <a:r>
              <a:rPr kumimoji="1" lang="en-US" altLang="zh-CN" dirty="0" smtClean="0"/>
              <a:t>code</a:t>
            </a:r>
            <a:r>
              <a:rPr kumimoji="1" lang="zh-CN" altLang="en-US" dirty="0" smtClean="0"/>
              <a:t> </a:t>
            </a:r>
            <a:r>
              <a:rPr kumimoji="1" lang="en-US" altLang="zh-CN" dirty="0" smtClean="0"/>
              <a:t>like</a:t>
            </a:r>
            <a:r>
              <a:rPr kumimoji="1" lang="zh-CN" altLang="en-US" dirty="0" smtClean="0"/>
              <a:t> </a:t>
            </a:r>
            <a:r>
              <a:rPr kumimoji="1" lang="en-US" altLang="zh-CN" dirty="0" smtClean="0"/>
              <a:t>this.</a:t>
            </a:r>
            <a:r>
              <a:rPr kumimoji="1" lang="zh-CN" altLang="en-US" dirty="0" smtClean="0"/>
              <a:t> </a:t>
            </a:r>
            <a:r>
              <a:rPr kumimoji="1" lang="en-US" altLang="zh-CN" dirty="0" smtClean="0"/>
              <a:t>If</a:t>
            </a:r>
            <a:r>
              <a:rPr kumimoji="1" lang="zh-CN" altLang="en-US" dirty="0" smtClean="0"/>
              <a:t> </a:t>
            </a:r>
            <a:r>
              <a:rPr kumimoji="1" lang="en-US" altLang="zh-CN" dirty="0" smtClean="0"/>
              <a:t>there’s</a:t>
            </a:r>
            <a:r>
              <a:rPr kumimoji="1" lang="zh-CN" altLang="en-US" dirty="0" smtClean="0"/>
              <a:t> </a:t>
            </a:r>
            <a:r>
              <a:rPr kumimoji="1" lang="en-US" altLang="zh-CN" dirty="0" smtClean="0"/>
              <a:t>no</a:t>
            </a:r>
            <a:r>
              <a:rPr kumimoji="1" lang="zh-CN" altLang="en-US" dirty="0" smtClean="0"/>
              <a:t> </a:t>
            </a:r>
            <a:r>
              <a:rPr kumimoji="1" lang="en-US" altLang="zh-CN" dirty="0" smtClean="0"/>
              <a:t>branch.</a:t>
            </a:r>
            <a:r>
              <a:rPr kumimoji="1" lang="zh-CN" altLang="en-US" dirty="0" smtClean="0"/>
              <a:t> </a:t>
            </a:r>
            <a:r>
              <a:rPr kumimoji="1" lang="en-US" altLang="zh-CN" dirty="0" smtClean="0"/>
              <a:t>All</a:t>
            </a:r>
            <a:r>
              <a:rPr kumimoji="1" lang="zh-CN" altLang="en-US" dirty="0" smtClean="0"/>
              <a:t> </a:t>
            </a:r>
            <a:r>
              <a:rPr kumimoji="1" lang="en-US" altLang="zh-CN" dirty="0" smtClean="0"/>
              <a:t>threads</a:t>
            </a:r>
            <a:r>
              <a:rPr kumimoji="1" lang="zh-CN" altLang="en-US" dirty="0" smtClean="0"/>
              <a:t> </a:t>
            </a:r>
            <a:r>
              <a:rPr kumimoji="1" lang="en-US" altLang="zh-CN" dirty="0" smtClean="0"/>
              <a:t>within</a:t>
            </a:r>
            <a:r>
              <a:rPr kumimoji="1" lang="zh-CN" altLang="en-US" dirty="0" smtClean="0"/>
              <a:t> </a:t>
            </a:r>
            <a:r>
              <a:rPr kumimoji="1" lang="en-US" altLang="zh-CN" dirty="0" smtClean="0"/>
              <a:t>a</a:t>
            </a:r>
            <a:r>
              <a:rPr kumimoji="1" lang="zh-CN" altLang="en-US" dirty="0" smtClean="0"/>
              <a:t> </a:t>
            </a:r>
            <a:r>
              <a:rPr kumimoji="1" lang="en-US" altLang="zh-CN" dirty="0" smtClean="0"/>
              <a:t>warp</a:t>
            </a:r>
            <a:r>
              <a:rPr kumimoji="1" lang="zh-CN" altLang="en-US" dirty="0" smtClean="0"/>
              <a:t> </a:t>
            </a:r>
            <a:r>
              <a:rPr kumimoji="1" lang="en-US" altLang="zh-CN" dirty="0" smtClean="0"/>
              <a:t>can</a:t>
            </a:r>
            <a:r>
              <a:rPr kumimoji="1" lang="zh-CN" altLang="en-US" dirty="0" smtClean="0"/>
              <a:t> </a:t>
            </a:r>
            <a:r>
              <a:rPr kumimoji="1" lang="en-US" altLang="zh-CN" dirty="0" smtClean="0"/>
              <a:t>do</a:t>
            </a:r>
            <a:r>
              <a:rPr kumimoji="1" lang="zh-CN" altLang="en-US" dirty="0" smtClean="0"/>
              <a:t> </a:t>
            </a:r>
            <a:r>
              <a:rPr kumimoji="1" lang="en-US" altLang="zh-CN" dirty="0" smtClean="0"/>
              <a:t>the same</a:t>
            </a:r>
            <a:r>
              <a:rPr kumimoji="1" lang="zh-CN" altLang="en-US" dirty="0" smtClean="0"/>
              <a:t> </a:t>
            </a:r>
            <a:r>
              <a:rPr kumimoji="1" lang="en-US" altLang="zh-CN" dirty="0" smtClean="0"/>
              <a:t>thing</a:t>
            </a:r>
            <a:r>
              <a:rPr kumimoji="1" lang="zh-CN" altLang="en-US" dirty="0" smtClean="0"/>
              <a:t> </a:t>
            </a:r>
            <a:r>
              <a:rPr kumimoji="1" lang="en-US" altLang="zh-CN" dirty="0" smtClean="0"/>
              <a:t>at</a:t>
            </a:r>
            <a:r>
              <a:rPr kumimoji="1" lang="zh-CN" altLang="en-US" dirty="0" smtClean="0"/>
              <a:t> </a:t>
            </a:r>
            <a:r>
              <a:rPr kumimoji="1" lang="en-US" altLang="zh-CN" dirty="0" smtClean="0"/>
              <a:t>the</a:t>
            </a:r>
            <a:r>
              <a:rPr kumimoji="1" lang="zh-CN" altLang="en-US" dirty="0" smtClean="0"/>
              <a:t> </a:t>
            </a:r>
            <a:r>
              <a:rPr kumimoji="1" lang="en-US" altLang="zh-CN" dirty="0" smtClean="0"/>
              <a:t>same</a:t>
            </a:r>
            <a:r>
              <a:rPr kumimoji="1" lang="zh-CN" altLang="en-US" dirty="0" smtClean="0"/>
              <a:t> </a:t>
            </a:r>
            <a:r>
              <a:rPr kumimoji="1" lang="en-US" altLang="zh-CN" dirty="0" smtClean="0"/>
              <a:t>time</a:t>
            </a:r>
          </a:p>
          <a:p>
            <a:r>
              <a:rPr kumimoji="1" lang="en-US" altLang="zh-CN" dirty="0" smtClean="0"/>
              <a:t>(click)</a:t>
            </a:r>
          </a:p>
          <a:p>
            <a:r>
              <a:rPr kumimoji="1" lang="en-US" altLang="zh-CN" dirty="0" smtClean="0"/>
              <a:t>So</a:t>
            </a:r>
            <a:r>
              <a:rPr kumimoji="1" lang="zh-CN" altLang="en-US" dirty="0" smtClean="0"/>
              <a:t> </a:t>
            </a:r>
            <a:r>
              <a:rPr kumimoji="1" lang="en-US" altLang="zh-CN" dirty="0" smtClean="0"/>
              <a:t>the</a:t>
            </a:r>
            <a:r>
              <a:rPr kumimoji="1" lang="zh-CN" altLang="en-US" dirty="0" smtClean="0"/>
              <a:t> </a:t>
            </a:r>
            <a:r>
              <a:rPr kumimoji="1" lang="en-US" altLang="zh-CN" dirty="0" smtClean="0"/>
              <a:t>utilization</a:t>
            </a:r>
            <a:r>
              <a:rPr kumimoji="1" lang="zh-CN" altLang="en-US" dirty="0" smtClean="0"/>
              <a:t> </a:t>
            </a:r>
            <a:r>
              <a:rPr kumimoji="1" lang="en-US" altLang="zh-CN" dirty="0" smtClean="0"/>
              <a:t>rate</a:t>
            </a:r>
            <a:r>
              <a:rPr kumimoji="1" lang="zh-CN" altLang="en-US" dirty="0" smtClean="0"/>
              <a:t> </a:t>
            </a:r>
            <a:r>
              <a:rPr kumimoji="1" lang="en-US" altLang="zh-CN" dirty="0" smtClean="0"/>
              <a:t>is</a:t>
            </a:r>
            <a:r>
              <a:rPr kumimoji="1" lang="zh-CN" altLang="en-US" dirty="0" smtClean="0"/>
              <a:t> </a:t>
            </a:r>
            <a:r>
              <a:rPr kumimoji="1" lang="en-US" altLang="zh-CN" dirty="0" smtClean="0"/>
              <a:t>100%.</a:t>
            </a:r>
          </a:p>
        </p:txBody>
      </p:sp>
      <p:sp>
        <p:nvSpPr>
          <p:cNvPr id="4" name="幻灯片编号占位符 3"/>
          <p:cNvSpPr>
            <a:spLocks noGrp="1"/>
          </p:cNvSpPr>
          <p:nvPr>
            <p:ph type="sldNum" sz="quarter" idx="10"/>
          </p:nvPr>
        </p:nvSpPr>
        <p:spPr/>
        <p:txBody>
          <a:bodyPr/>
          <a:lstStyle/>
          <a:p>
            <a:fld id="{0D98794A-FBA2-914B-A761-062651C116E2}" type="slidenum">
              <a:rPr kumimoji="1" lang="zh-CN" altLang="en-US" smtClean="0"/>
              <a:t>5</a:t>
            </a:fld>
            <a:endParaRPr kumimoji="1" lang="zh-CN" altLang="en-US"/>
          </a:p>
        </p:txBody>
      </p:sp>
    </p:spTree>
    <p:extLst>
      <p:ext uri="{BB962C8B-B14F-4D97-AF65-F5344CB8AC3E}">
        <p14:creationId xmlns:p14="http://schemas.microsoft.com/office/powerpoint/2010/main" val="660807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But</a:t>
            </a:r>
            <a:r>
              <a:rPr kumimoji="1" lang="zh-CN" altLang="en-US" dirty="0" smtClean="0"/>
              <a:t> </a:t>
            </a:r>
            <a:r>
              <a:rPr kumimoji="1" lang="en-US" altLang="zh-CN" dirty="0" smtClean="0"/>
              <a:t>when</a:t>
            </a:r>
            <a:r>
              <a:rPr kumimoji="1" lang="zh-CN" altLang="en-US" dirty="0" smtClean="0"/>
              <a:t> </a:t>
            </a:r>
            <a:r>
              <a:rPr kumimoji="1" lang="en-US" altLang="zh-CN" dirty="0" smtClean="0"/>
              <a:t>there</a:t>
            </a:r>
            <a:r>
              <a:rPr kumimoji="1" lang="zh-CN" altLang="en-US" dirty="0" smtClean="0"/>
              <a:t> </a:t>
            </a:r>
            <a:r>
              <a:rPr kumimoji="1" lang="en-US" altLang="zh-CN" dirty="0" smtClean="0"/>
              <a:t>is</a:t>
            </a:r>
            <a:r>
              <a:rPr kumimoji="1" lang="zh-CN" altLang="en-US" dirty="0" smtClean="0"/>
              <a:t> </a:t>
            </a:r>
            <a:r>
              <a:rPr kumimoji="1" lang="en-US" altLang="zh-CN" dirty="0" smtClean="0"/>
              <a:t>a</a:t>
            </a:r>
            <a:r>
              <a:rPr kumimoji="1" lang="zh-CN" altLang="en-US" dirty="0" smtClean="0"/>
              <a:t> </a:t>
            </a:r>
            <a:r>
              <a:rPr kumimoji="1" lang="en-US" altLang="zh-CN" dirty="0" smtClean="0"/>
              <a:t>branch.</a:t>
            </a:r>
            <a:r>
              <a:rPr kumimoji="1" lang="zh-CN" altLang="en-US" dirty="0" smtClean="0"/>
              <a:t> </a:t>
            </a:r>
            <a:r>
              <a:rPr kumimoji="1" lang="en-US" altLang="zh-CN" dirty="0" smtClean="0"/>
              <a:t>the</a:t>
            </a:r>
            <a:r>
              <a:rPr kumimoji="1" lang="zh-CN" altLang="en-US" dirty="0" smtClean="0"/>
              <a:t> </a:t>
            </a:r>
            <a:r>
              <a:rPr kumimoji="1" lang="en-US" altLang="zh-CN" dirty="0" smtClean="0"/>
              <a:t>code</a:t>
            </a:r>
            <a:r>
              <a:rPr kumimoji="1" lang="zh-CN" altLang="en-US" dirty="0" smtClean="0"/>
              <a:t> </a:t>
            </a:r>
            <a:r>
              <a:rPr kumimoji="1" lang="en-US" altLang="zh-CN" dirty="0" smtClean="0"/>
              <a:t>can</a:t>
            </a:r>
            <a:r>
              <a:rPr kumimoji="1" lang="zh-CN" altLang="en-US" dirty="0" smtClean="0"/>
              <a:t> </a:t>
            </a:r>
            <a:r>
              <a:rPr kumimoji="1" lang="en-US" altLang="zh-CN" dirty="0" smtClean="0"/>
              <a:t>not</a:t>
            </a:r>
            <a:r>
              <a:rPr kumimoji="1" lang="zh-CN" altLang="en-US" dirty="0" smtClean="0"/>
              <a:t> </a:t>
            </a:r>
            <a:r>
              <a:rPr kumimoji="1" lang="en-US" altLang="zh-CN" dirty="0" smtClean="0"/>
              <a:t>be</a:t>
            </a:r>
            <a:r>
              <a:rPr kumimoji="1" lang="zh-CN" altLang="en-US" dirty="0" smtClean="0"/>
              <a:t> </a:t>
            </a:r>
            <a:r>
              <a:rPr kumimoji="1" lang="en-US" altLang="zh-CN" dirty="0" smtClean="0"/>
              <a:t>executed</a:t>
            </a:r>
            <a:r>
              <a:rPr kumimoji="1" lang="zh-CN" altLang="en-US" dirty="0" smtClean="0"/>
              <a:t> </a:t>
            </a:r>
            <a:r>
              <a:rPr kumimoji="1" lang="en-US" altLang="zh-CN" dirty="0" smtClean="0"/>
              <a:t>in</a:t>
            </a:r>
            <a:r>
              <a:rPr kumimoji="1" lang="zh-CN" altLang="en-US" dirty="0" smtClean="0"/>
              <a:t> </a:t>
            </a:r>
            <a:r>
              <a:rPr kumimoji="1" lang="en-US" altLang="zh-CN" dirty="0" smtClean="0"/>
              <a:t>parallel</a:t>
            </a:r>
            <a:r>
              <a:rPr kumimoji="1" lang="zh-CN" altLang="en-US" dirty="0" smtClean="0"/>
              <a:t> </a:t>
            </a:r>
            <a:r>
              <a:rPr kumimoji="1" lang="zh-CN" altLang="zh-CN" dirty="0" smtClean="0"/>
              <a:t>[</a:t>
            </a:r>
            <a:r>
              <a:rPr kumimoji="1" lang="en-US" altLang="zh-CN" dirty="0" err="1" smtClean="0"/>
              <a:t>pere</a:t>
            </a:r>
            <a:r>
              <a:rPr kumimoji="1" lang="zh-CN" altLang="en-US" dirty="0" smtClean="0"/>
              <a:t> </a:t>
            </a:r>
            <a:r>
              <a:rPr kumimoji="1" lang="en-US" altLang="zh-CN" dirty="0" smtClean="0"/>
              <a:t>low].</a:t>
            </a:r>
          </a:p>
          <a:p>
            <a:r>
              <a:rPr kumimoji="1" lang="zh-CN" altLang="zh-CN" dirty="0" smtClean="0"/>
              <a:t>(</a:t>
            </a:r>
            <a:r>
              <a:rPr kumimoji="1" lang="en-US" altLang="zh-CN" dirty="0" smtClean="0"/>
              <a:t>click)</a:t>
            </a:r>
          </a:p>
          <a:p>
            <a:r>
              <a:rPr kumimoji="1" lang="en-US" altLang="zh-CN" dirty="0" smtClean="0"/>
              <a:t>One</a:t>
            </a:r>
            <a:r>
              <a:rPr kumimoji="1" lang="zh-CN" altLang="en-US" dirty="0" smtClean="0"/>
              <a:t> </a:t>
            </a:r>
            <a:r>
              <a:rPr kumimoji="1" lang="en-US" altLang="zh-CN" dirty="0" smtClean="0"/>
              <a:t>branch</a:t>
            </a:r>
            <a:r>
              <a:rPr kumimoji="1" lang="zh-CN" altLang="en-US" dirty="0" smtClean="0"/>
              <a:t> </a:t>
            </a:r>
            <a:r>
              <a:rPr kumimoji="1" lang="en-US" altLang="zh-CN" dirty="0" smtClean="0"/>
              <a:t>has</a:t>
            </a:r>
            <a:r>
              <a:rPr kumimoji="1" lang="zh-CN" altLang="en-US" dirty="0" smtClean="0"/>
              <a:t> </a:t>
            </a:r>
            <a:r>
              <a:rPr kumimoji="1" lang="en-US" altLang="zh-CN" dirty="0" smtClean="0"/>
              <a:t>to</a:t>
            </a:r>
            <a:r>
              <a:rPr kumimoji="1" lang="zh-CN" altLang="en-US" dirty="0" smtClean="0"/>
              <a:t> </a:t>
            </a:r>
            <a:r>
              <a:rPr kumimoji="1" lang="en-US" altLang="zh-CN" dirty="0" smtClean="0"/>
              <a:t>be</a:t>
            </a:r>
            <a:r>
              <a:rPr kumimoji="1" lang="zh-CN" altLang="en-US" dirty="0" smtClean="0"/>
              <a:t> </a:t>
            </a:r>
            <a:r>
              <a:rPr kumimoji="1" lang="en-US" altLang="zh-CN" dirty="0" smtClean="0"/>
              <a:t>executed</a:t>
            </a:r>
            <a:r>
              <a:rPr kumimoji="1" lang="zh-CN" altLang="en-US" dirty="0" smtClean="0"/>
              <a:t> </a:t>
            </a:r>
            <a:r>
              <a:rPr kumimoji="1" lang="en-US" altLang="zh-CN" dirty="0" smtClean="0"/>
              <a:t>serially</a:t>
            </a:r>
            <a:r>
              <a:rPr kumimoji="1" lang="zh-CN" altLang="en-US" dirty="0" smtClean="0"/>
              <a:t> </a:t>
            </a:r>
            <a:r>
              <a:rPr kumimoji="1" lang="en-US" altLang="zh-CN" dirty="0" smtClean="0"/>
              <a:t>after</a:t>
            </a:r>
            <a:r>
              <a:rPr kumimoji="1" lang="zh-CN" altLang="en-US" dirty="0" smtClean="0"/>
              <a:t> </a:t>
            </a:r>
            <a:r>
              <a:rPr kumimoji="1" lang="en-US" altLang="zh-CN" dirty="0" smtClean="0"/>
              <a:t>the</a:t>
            </a:r>
            <a:r>
              <a:rPr kumimoji="1" lang="zh-CN" altLang="en-US" dirty="0" smtClean="0"/>
              <a:t> </a:t>
            </a:r>
            <a:r>
              <a:rPr kumimoji="1" lang="en-US" altLang="zh-CN" dirty="0" smtClean="0"/>
              <a:t>other,</a:t>
            </a:r>
            <a:r>
              <a:rPr kumimoji="1" lang="zh-CN" altLang="en-US" dirty="0" smtClean="0"/>
              <a:t> </a:t>
            </a:r>
            <a:r>
              <a:rPr kumimoji="1" lang="en-US" altLang="zh-CN" dirty="0" smtClean="0"/>
              <a:t>which</a:t>
            </a:r>
            <a:r>
              <a:rPr kumimoji="1" lang="zh-CN" altLang="en-US" dirty="0" smtClean="0"/>
              <a:t> </a:t>
            </a:r>
            <a:r>
              <a:rPr kumimoji="1" lang="en-US" altLang="zh-CN" dirty="0" smtClean="0"/>
              <a:t>will</a:t>
            </a:r>
            <a:r>
              <a:rPr kumimoji="1" lang="zh-CN" altLang="en-US" dirty="0" smtClean="0"/>
              <a:t> </a:t>
            </a:r>
            <a:r>
              <a:rPr kumimoji="1" lang="en-US" altLang="zh-CN" dirty="0" smtClean="0"/>
              <a:t>keep</a:t>
            </a:r>
            <a:r>
              <a:rPr kumimoji="1" lang="zh-CN" altLang="en-US" dirty="0" smtClean="0"/>
              <a:t> </a:t>
            </a:r>
            <a:r>
              <a:rPr kumimoji="1" lang="en-US" altLang="zh-CN" dirty="0" smtClean="0"/>
              <a:t>the</a:t>
            </a:r>
            <a:r>
              <a:rPr kumimoji="1" lang="zh-CN" altLang="en-US" dirty="0" smtClean="0"/>
              <a:t> </a:t>
            </a:r>
            <a:r>
              <a:rPr kumimoji="1" lang="en-US" altLang="zh-CN" dirty="0" smtClean="0"/>
              <a:t>SIMD</a:t>
            </a:r>
            <a:r>
              <a:rPr kumimoji="1" lang="zh-CN" altLang="en-US" dirty="0" smtClean="0"/>
              <a:t> </a:t>
            </a:r>
            <a:r>
              <a:rPr kumimoji="1" lang="en-US" altLang="zh-CN" dirty="0" smtClean="0"/>
              <a:t>utilization</a:t>
            </a:r>
            <a:r>
              <a:rPr kumimoji="1" lang="zh-CN" altLang="en-US" dirty="0" smtClean="0"/>
              <a:t> </a:t>
            </a:r>
            <a:r>
              <a:rPr kumimoji="1" lang="en-US" altLang="zh-CN" dirty="0" smtClean="0"/>
              <a:t>at</a:t>
            </a:r>
            <a:r>
              <a:rPr kumimoji="1" lang="zh-CN" altLang="en-US" dirty="0" smtClean="0"/>
              <a:t> </a:t>
            </a:r>
            <a:r>
              <a:rPr kumimoji="1" lang="en-US" altLang="zh-CN" dirty="0" smtClean="0"/>
              <a:t>low</a:t>
            </a:r>
            <a:r>
              <a:rPr kumimoji="1" lang="zh-CN" altLang="en-US" dirty="0" smtClean="0"/>
              <a:t> </a:t>
            </a:r>
            <a:r>
              <a:rPr kumimoji="1" lang="en-US" altLang="zh-CN" dirty="0" smtClean="0"/>
              <a:t>level</a:t>
            </a:r>
            <a:endParaRPr kumimoji="1" lang="zh-CN" altLang="en-US" dirty="0"/>
          </a:p>
        </p:txBody>
      </p:sp>
      <p:sp>
        <p:nvSpPr>
          <p:cNvPr id="4" name="幻灯片编号占位符 3"/>
          <p:cNvSpPr>
            <a:spLocks noGrp="1"/>
          </p:cNvSpPr>
          <p:nvPr>
            <p:ph type="sldNum" sz="quarter" idx="10"/>
          </p:nvPr>
        </p:nvSpPr>
        <p:spPr/>
        <p:txBody>
          <a:bodyPr/>
          <a:lstStyle/>
          <a:p>
            <a:fld id="{0D98794A-FBA2-914B-A761-062651C116E2}" type="slidenum">
              <a:rPr kumimoji="1" lang="zh-CN" altLang="en-US" smtClean="0"/>
              <a:t>6</a:t>
            </a:fld>
            <a:endParaRPr kumimoji="1" lang="zh-CN" altLang="en-US"/>
          </a:p>
        </p:txBody>
      </p:sp>
    </p:spTree>
    <p:extLst>
      <p:ext uri="{BB962C8B-B14F-4D97-AF65-F5344CB8AC3E}">
        <p14:creationId xmlns:p14="http://schemas.microsoft.com/office/powerpoint/2010/main" val="62555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a:t>
            </a:r>
            <a:r>
              <a:rPr kumimoji="1" lang="zh-CN" altLang="en-US" dirty="0" smtClean="0"/>
              <a:t> </a:t>
            </a:r>
            <a:r>
              <a:rPr kumimoji="1" lang="en-US" altLang="zh-CN" dirty="0" smtClean="0"/>
              <a:t>other</a:t>
            </a:r>
            <a:r>
              <a:rPr kumimoji="1" lang="zh-CN" altLang="en-US" dirty="0" smtClean="0"/>
              <a:t> </a:t>
            </a:r>
            <a:r>
              <a:rPr kumimoji="1" lang="en-US" altLang="zh-CN" dirty="0" smtClean="0"/>
              <a:t>path</a:t>
            </a:r>
          </a:p>
          <a:p>
            <a:r>
              <a:rPr kumimoji="1" lang="zh-CN" altLang="en-US" dirty="0" smtClean="0"/>
              <a:t>(</a:t>
            </a:r>
            <a:r>
              <a:rPr kumimoji="1" lang="en-US" altLang="zh-CN" dirty="0" smtClean="0"/>
              <a:t>click</a:t>
            </a:r>
            <a:r>
              <a:rPr kumimoji="1" lang="zh-CN" altLang="en-US" dirty="0" smtClean="0"/>
              <a:t>)</a:t>
            </a:r>
            <a:endParaRPr kumimoji="1" lang="zh-CN" altLang="en-US" dirty="0"/>
          </a:p>
        </p:txBody>
      </p:sp>
      <p:sp>
        <p:nvSpPr>
          <p:cNvPr id="4" name="幻灯片编号占位符 3"/>
          <p:cNvSpPr>
            <a:spLocks noGrp="1"/>
          </p:cNvSpPr>
          <p:nvPr>
            <p:ph type="sldNum" sz="quarter" idx="10"/>
          </p:nvPr>
        </p:nvSpPr>
        <p:spPr/>
        <p:txBody>
          <a:bodyPr/>
          <a:lstStyle/>
          <a:p>
            <a:fld id="{0D98794A-FBA2-914B-A761-062651C116E2}" type="slidenum">
              <a:rPr kumimoji="1" lang="zh-CN" altLang="en-US" smtClean="0"/>
              <a:t>7</a:t>
            </a:fld>
            <a:endParaRPr kumimoji="1" lang="zh-CN" altLang="en-US"/>
          </a:p>
        </p:txBody>
      </p:sp>
    </p:spTree>
    <p:extLst>
      <p:ext uri="{BB962C8B-B14F-4D97-AF65-F5344CB8AC3E}">
        <p14:creationId xmlns:p14="http://schemas.microsoft.com/office/powerpoint/2010/main" val="681928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The</a:t>
            </a:r>
            <a:r>
              <a:rPr lang="zh-CN" altLang="zh-CN" dirty="0" smtClean="0"/>
              <a:t> </a:t>
            </a:r>
            <a:r>
              <a:rPr lang="en-US" altLang="zh-CN" dirty="0" smtClean="0"/>
              <a:t>traditional</a:t>
            </a:r>
            <a:r>
              <a:rPr lang="zh-CN" altLang="en-US" dirty="0" smtClean="0"/>
              <a:t> </a:t>
            </a:r>
            <a:r>
              <a:rPr lang="en-US" altLang="zh-CN" dirty="0" smtClean="0"/>
              <a:t>BFS</a:t>
            </a:r>
            <a:r>
              <a:rPr lang="zh-CN" altLang="en-US" dirty="0" smtClean="0"/>
              <a:t> </a:t>
            </a:r>
            <a:r>
              <a:rPr lang="en-US" altLang="zh-CN" dirty="0" smtClean="0"/>
              <a:t>iteration</a:t>
            </a:r>
            <a:r>
              <a:rPr lang="zh-CN" altLang="en-US" dirty="0" smtClean="0"/>
              <a:t> </a:t>
            </a:r>
            <a:r>
              <a:rPr lang="en-US" altLang="zh-CN" dirty="0" smtClean="0"/>
              <a:t>assigns</a:t>
            </a:r>
            <a:r>
              <a:rPr lang="zh-CN" altLang="en-US" dirty="0" smtClean="0"/>
              <a:t> </a:t>
            </a:r>
            <a:r>
              <a:rPr lang="en-US" altLang="zh-CN" dirty="0" smtClean="0"/>
              <a:t>each</a:t>
            </a:r>
            <a:r>
              <a:rPr lang="zh-CN" altLang="en-US" dirty="0" smtClean="0"/>
              <a:t> </a:t>
            </a:r>
            <a:r>
              <a:rPr lang="en-US" altLang="zh-CN" dirty="0" smtClean="0"/>
              <a:t>vertex</a:t>
            </a:r>
            <a:r>
              <a:rPr lang="zh-CN" altLang="en-US" dirty="0" smtClean="0"/>
              <a:t> </a:t>
            </a:r>
            <a:r>
              <a:rPr lang="en-US" altLang="zh-CN" dirty="0" smtClean="0"/>
              <a:t>within</a:t>
            </a:r>
            <a:r>
              <a:rPr lang="zh-CN" altLang="en-US" dirty="0" smtClean="0"/>
              <a:t> </a:t>
            </a:r>
            <a:r>
              <a:rPr lang="en-US" altLang="zh-CN" dirty="0" smtClean="0"/>
              <a:t>the</a:t>
            </a:r>
            <a:r>
              <a:rPr lang="zh-CN" altLang="en-US" dirty="0" smtClean="0"/>
              <a:t> </a:t>
            </a:r>
            <a:r>
              <a:rPr lang="en-US" altLang="zh-CN" dirty="0" smtClean="0"/>
              <a:t>current</a:t>
            </a:r>
            <a:r>
              <a:rPr lang="zh-CN" altLang="en-US" dirty="0" smtClean="0"/>
              <a:t> </a:t>
            </a:r>
            <a:r>
              <a:rPr lang="en-US" altLang="zh-CN" dirty="0" smtClean="0"/>
              <a:t>frontier</a:t>
            </a:r>
            <a:r>
              <a:rPr lang="zh-CN" altLang="en-US" dirty="0" smtClean="0"/>
              <a:t> </a:t>
            </a:r>
            <a:r>
              <a:rPr lang="en-US" altLang="zh-CN" dirty="0" smtClean="0"/>
              <a:t>with</a:t>
            </a:r>
            <a:r>
              <a:rPr lang="zh-CN" altLang="en-US" dirty="0" smtClean="0"/>
              <a:t> </a:t>
            </a:r>
            <a:r>
              <a:rPr lang="en-US" altLang="zh-CN" dirty="0" smtClean="0"/>
              <a:t>one</a:t>
            </a:r>
            <a:r>
              <a:rPr lang="zh-CN" altLang="en-US" dirty="0" smtClean="0"/>
              <a:t> </a:t>
            </a:r>
            <a:r>
              <a:rPr lang="en-US" altLang="zh-CN" dirty="0" smtClean="0"/>
              <a:t>thread.</a:t>
            </a:r>
            <a:r>
              <a:rPr lang="zh-CN" altLang="en-US" dirty="0" smtClean="0"/>
              <a:t> </a:t>
            </a:r>
            <a:r>
              <a:rPr lang="en-US" altLang="zh-CN" dirty="0" smtClean="0"/>
              <a:t>This</a:t>
            </a:r>
            <a:r>
              <a:rPr lang="zh-CN" altLang="en-US" dirty="0" smtClean="0"/>
              <a:t> </a:t>
            </a:r>
            <a:r>
              <a:rPr lang="en-US" altLang="zh-CN" dirty="0" smtClean="0"/>
              <a:t>is</a:t>
            </a:r>
            <a:r>
              <a:rPr lang="zh-CN" altLang="en-US" dirty="0" smtClean="0"/>
              <a:t> </a:t>
            </a:r>
            <a:r>
              <a:rPr lang="en-US" altLang="zh-CN" dirty="0" smtClean="0"/>
              <a:t>native</a:t>
            </a:r>
            <a:r>
              <a:rPr lang="zh-CN" altLang="en-US" dirty="0" smtClean="0"/>
              <a:t> </a:t>
            </a:r>
            <a:r>
              <a:rPr lang="en-US" altLang="zh-CN" dirty="0" smtClean="0"/>
              <a:t>for</a:t>
            </a:r>
            <a:r>
              <a:rPr lang="zh-CN" altLang="en-US" dirty="0" smtClean="0"/>
              <a:t> </a:t>
            </a:r>
            <a:r>
              <a:rPr lang="en-US" altLang="zh-CN" dirty="0" smtClean="0"/>
              <a:t>GPU’s</a:t>
            </a:r>
            <a:r>
              <a:rPr lang="zh-CN" altLang="en-US" dirty="0" smtClean="0"/>
              <a:t> </a:t>
            </a:r>
            <a:r>
              <a:rPr lang="en-US" altLang="zh-CN" dirty="0" smtClean="0"/>
              <a:t>programming</a:t>
            </a:r>
            <a:r>
              <a:rPr lang="zh-CN" altLang="en-US" dirty="0" smtClean="0"/>
              <a:t> </a:t>
            </a:r>
            <a:r>
              <a:rPr lang="en-US" altLang="zh-CN" dirty="0" smtClean="0"/>
              <a:t>model</a:t>
            </a:r>
            <a:r>
              <a:rPr lang="zh-CN" altLang="en-US" dirty="0" smtClean="0"/>
              <a:t>. </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For</a:t>
            </a:r>
            <a:r>
              <a:rPr lang="zh-CN" altLang="en-US" dirty="0" smtClean="0"/>
              <a:t> </a:t>
            </a:r>
            <a:r>
              <a:rPr lang="en-US" altLang="zh-CN" dirty="0" smtClean="0"/>
              <a:t>example,</a:t>
            </a:r>
            <a:r>
              <a:rPr lang="zh-CN" altLang="en-US" dirty="0" smtClean="0"/>
              <a:t> </a:t>
            </a:r>
            <a:r>
              <a:rPr lang="en-US" altLang="zh-CN" dirty="0" smtClean="0"/>
              <a:t>we</a:t>
            </a:r>
            <a:r>
              <a:rPr lang="zh-CN" altLang="en-US" dirty="0" smtClean="0"/>
              <a:t> </a:t>
            </a:r>
            <a:r>
              <a:rPr lang="en-US" altLang="zh-CN" dirty="0" smtClean="0"/>
              <a:t>calculate</a:t>
            </a:r>
            <a:r>
              <a:rPr lang="zh-CN" altLang="en-US" dirty="0" smtClean="0"/>
              <a:t> </a:t>
            </a:r>
            <a:r>
              <a:rPr lang="en-US" altLang="zh-CN" dirty="0" smtClean="0"/>
              <a:t>thee</a:t>
            </a:r>
            <a:r>
              <a:rPr lang="zh-CN" altLang="en-US" dirty="0" smtClean="0"/>
              <a:t> </a:t>
            </a:r>
            <a:r>
              <a:rPr lang="en-US" altLang="zh-CN" dirty="0" smtClean="0"/>
              <a:t>offset</a:t>
            </a:r>
            <a:r>
              <a:rPr lang="zh-CN" altLang="en-US" dirty="0" smtClean="0"/>
              <a:t> </a:t>
            </a:r>
            <a:r>
              <a:rPr lang="en-US" altLang="zh-CN" dirty="0" smtClean="0"/>
              <a:t>by</a:t>
            </a:r>
            <a:r>
              <a:rPr lang="zh-CN" altLang="en-US" dirty="0" smtClean="0"/>
              <a:t> </a:t>
            </a:r>
            <a:r>
              <a:rPr lang="en-US" altLang="zh-CN" dirty="0" smtClean="0"/>
              <a:t>thread</a:t>
            </a:r>
            <a:r>
              <a:rPr lang="zh-CN" altLang="en-US" dirty="0" smtClean="0"/>
              <a:t> </a:t>
            </a:r>
            <a:r>
              <a:rPr lang="en-US" altLang="zh-CN" dirty="0" smtClean="0"/>
              <a:t>id,</a:t>
            </a:r>
            <a:r>
              <a:rPr lang="zh-CN" altLang="en-US" dirty="0" smtClean="0"/>
              <a:t> </a:t>
            </a:r>
            <a:r>
              <a:rPr lang="en-US" altLang="zh-CN" dirty="0" smtClean="0"/>
              <a:t>and</a:t>
            </a:r>
            <a:r>
              <a:rPr lang="zh-CN" altLang="en-US" dirty="0" smtClean="0"/>
              <a:t> </a:t>
            </a:r>
            <a:r>
              <a:rPr lang="en-US" altLang="zh-CN" dirty="0" smtClean="0"/>
              <a:t>fetch</a:t>
            </a:r>
            <a:r>
              <a:rPr lang="zh-CN" altLang="en-US" dirty="0" smtClean="0"/>
              <a:t> </a:t>
            </a:r>
            <a:r>
              <a:rPr lang="en-US" altLang="zh-CN" dirty="0" smtClean="0"/>
              <a:t>the</a:t>
            </a:r>
            <a:r>
              <a:rPr lang="zh-CN" altLang="en-US" dirty="0" smtClean="0"/>
              <a:t> </a:t>
            </a:r>
            <a:r>
              <a:rPr lang="en-US" altLang="zh-CN" dirty="0" smtClean="0"/>
              <a:t>corresponding</a:t>
            </a:r>
            <a:r>
              <a:rPr lang="zh-CN" altLang="en-US" dirty="0" smtClean="0"/>
              <a:t> </a:t>
            </a:r>
            <a:r>
              <a:rPr lang="en-US" altLang="zh-CN" dirty="0" smtClean="0"/>
              <a:t>data</a:t>
            </a:r>
            <a:r>
              <a:rPr lang="zh-CN" altLang="en-US" dirty="0" smtClean="0"/>
              <a:t> </a:t>
            </a:r>
            <a:r>
              <a:rPr lang="en-US" altLang="zh-CN" dirty="0" smtClean="0"/>
              <a:t>from</a:t>
            </a:r>
            <a:r>
              <a:rPr lang="zh-CN" altLang="en-US" dirty="0" smtClean="0"/>
              <a:t> </a:t>
            </a:r>
            <a:r>
              <a:rPr lang="en-US" altLang="zh-CN" dirty="0" smtClean="0"/>
              <a:t>thee</a:t>
            </a:r>
            <a:r>
              <a:rPr lang="zh-CN" altLang="en-US" dirty="0" smtClean="0"/>
              <a:t> </a:t>
            </a:r>
            <a:r>
              <a:rPr lang="en-US" altLang="zh-CN" dirty="0" smtClean="0"/>
              <a:t>array</a:t>
            </a:r>
            <a:r>
              <a:rPr lang="zh-CN" altLang="en-US" dirty="0" smtClean="0"/>
              <a:t>，</a:t>
            </a:r>
            <a:r>
              <a:rPr lang="en-US" altLang="zh-CN" dirty="0" smtClean="0"/>
              <a:t>and</a:t>
            </a:r>
            <a:r>
              <a:rPr lang="zh-CN" altLang="en-US" dirty="0" smtClean="0"/>
              <a:t> </a:t>
            </a:r>
            <a:r>
              <a:rPr lang="en-US" altLang="zh-CN" dirty="0" smtClean="0"/>
              <a:t>operating</a:t>
            </a:r>
            <a:r>
              <a:rPr lang="zh-CN" altLang="en-US" dirty="0" smtClean="0"/>
              <a:t> </a:t>
            </a:r>
            <a:r>
              <a:rPr lang="en-US" altLang="zh-CN" dirty="0" smtClean="0"/>
              <a:t>on</a:t>
            </a:r>
            <a:r>
              <a:rPr lang="zh-CN" altLang="en-US" dirty="0" smtClean="0"/>
              <a:t> </a:t>
            </a:r>
            <a:r>
              <a:rPr lang="en-US" altLang="zh-CN" dirty="0" smtClean="0"/>
              <a:t>them.</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However</a:t>
            </a:r>
            <a:r>
              <a:rPr lang="zh-CN" altLang="en-US" dirty="0" smtClean="0"/>
              <a:t> </a:t>
            </a:r>
            <a:r>
              <a:rPr lang="en-US" altLang="zh-CN" dirty="0" smtClean="0"/>
              <a:t>this</a:t>
            </a:r>
            <a:r>
              <a:rPr lang="zh-CN" altLang="en-US" dirty="0" smtClean="0"/>
              <a:t> </a:t>
            </a:r>
            <a:r>
              <a:rPr lang="en-US" altLang="zh-CN" dirty="0" smtClean="0"/>
              <a:t>is</a:t>
            </a:r>
            <a:r>
              <a:rPr lang="zh-CN" altLang="en-US" dirty="0" smtClean="0"/>
              <a:t> </a:t>
            </a:r>
            <a:r>
              <a:rPr lang="en-US" altLang="zh-CN" dirty="0" smtClean="0"/>
              <a:t>not</a:t>
            </a:r>
            <a:r>
              <a:rPr lang="zh-CN" altLang="en-US" dirty="0" smtClean="0"/>
              <a:t> </a:t>
            </a:r>
            <a:r>
              <a:rPr lang="en-US" altLang="zh-CN" dirty="0" smtClean="0"/>
              <a:t>suitable</a:t>
            </a:r>
            <a:r>
              <a:rPr lang="zh-CN" altLang="en-US" dirty="0" smtClean="0"/>
              <a:t> </a:t>
            </a:r>
            <a:r>
              <a:rPr lang="en-US" altLang="zh-CN" dirty="0" smtClean="0"/>
              <a:t>for</a:t>
            </a:r>
            <a:r>
              <a:rPr lang="zh-CN" altLang="en-US" dirty="0" smtClean="0"/>
              <a:t> </a:t>
            </a:r>
            <a:r>
              <a:rPr lang="en-US" altLang="zh-CN" dirty="0" smtClean="0"/>
              <a:t>GPU architecture. Because for</a:t>
            </a:r>
            <a:r>
              <a:rPr lang="zh-CN" altLang="en-US" dirty="0" smtClean="0"/>
              <a:t> </a:t>
            </a:r>
            <a:r>
              <a:rPr lang="en-US" altLang="zh-CN" dirty="0" smtClean="0"/>
              <a:t>each</a:t>
            </a:r>
            <a:r>
              <a:rPr lang="zh-CN" altLang="en-US" dirty="0" smtClean="0"/>
              <a:t> </a:t>
            </a:r>
            <a:r>
              <a:rPr lang="en-US" altLang="zh-CN" dirty="0" smtClean="0"/>
              <a:t>thread,</a:t>
            </a:r>
            <a:r>
              <a:rPr lang="zh-CN" altLang="en-US" dirty="0" smtClean="0"/>
              <a:t> </a:t>
            </a:r>
            <a:r>
              <a:rPr lang="en-US" altLang="zh-CN" sz="1200" kern="1200" dirty="0" smtClean="0">
                <a:solidFill>
                  <a:schemeClr val="tx1"/>
                </a:solidFill>
                <a:effectLst/>
                <a:latin typeface="+mn-lt"/>
                <a:ea typeface="+mn-ea"/>
                <a:cs typeface="+mn-cs"/>
              </a:rPr>
              <a:t>the number of</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sub-iterations depends on</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the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size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of</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its</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adjacent-list</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a:t>
            </a:r>
            <a:r>
              <a:rPr lang="zh-CN" altLang="en-US"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jason</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Since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different</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vertex</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has</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different</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number</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of</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neighbors,</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the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workload</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is</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pretty</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imbalanced.</a:t>
            </a:r>
            <a:r>
              <a:rPr lang="en-US" altLang="zh-CN" sz="1200" kern="1200" baseline="0" dirty="0" smtClean="0">
                <a:solidFill>
                  <a:schemeClr val="tx1"/>
                </a:solidFill>
                <a:effectLst/>
                <a:latin typeface="+mn-lt"/>
                <a:ea typeface="+mn-ea"/>
                <a:cs typeface="+mn-cs"/>
              </a:rPr>
              <a:t> All right?</a:t>
            </a: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0D98794A-FBA2-914B-A761-062651C116E2}" type="slidenum">
              <a:rPr kumimoji="1" lang="zh-CN" altLang="en-US" smtClean="0"/>
              <a:t>8</a:t>
            </a:fld>
            <a:endParaRPr kumimoji="1" lang="zh-CN" altLang="en-US"/>
          </a:p>
        </p:txBody>
      </p:sp>
    </p:spTree>
    <p:extLst>
      <p:ext uri="{BB962C8B-B14F-4D97-AF65-F5344CB8AC3E}">
        <p14:creationId xmlns:p14="http://schemas.microsoft.com/office/powerpoint/2010/main" val="2268524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a:t>
            </a:r>
            <a:r>
              <a:rPr kumimoji="1" lang="zh-CN" altLang="en-US" dirty="0" smtClean="0"/>
              <a:t> </a:t>
            </a:r>
            <a:r>
              <a:rPr kumimoji="1" lang="en-US" altLang="zh-CN" dirty="0" smtClean="0"/>
              <a:t>question</a:t>
            </a:r>
            <a:r>
              <a:rPr kumimoji="1" lang="zh-CN" altLang="en-US" dirty="0" smtClean="0"/>
              <a:t> </a:t>
            </a:r>
            <a:r>
              <a:rPr kumimoji="1" lang="en-US" altLang="zh-CN" dirty="0" smtClean="0"/>
              <a:t>is</a:t>
            </a:r>
            <a:r>
              <a:rPr kumimoji="1" lang="zh-CN" altLang="en-US" dirty="0" smtClean="0"/>
              <a:t> </a:t>
            </a:r>
            <a:r>
              <a:rPr kumimoji="1" lang="en-US" altLang="zh-CN" dirty="0" smtClean="0"/>
              <a:t>how</a:t>
            </a:r>
            <a:r>
              <a:rPr kumimoji="1" lang="zh-CN" altLang="en-US" dirty="0" smtClean="0"/>
              <a:t> </a:t>
            </a:r>
            <a:r>
              <a:rPr kumimoji="1" lang="en-US" altLang="zh-CN" dirty="0" smtClean="0"/>
              <a:t>imbalanced</a:t>
            </a:r>
            <a:r>
              <a:rPr kumimoji="1" lang="zh-CN" altLang="en-US" dirty="0" smtClean="0"/>
              <a:t> </a:t>
            </a:r>
            <a:r>
              <a:rPr kumimoji="1" lang="en-US" altLang="zh-CN" dirty="0" smtClean="0"/>
              <a:t>it</a:t>
            </a:r>
            <a:r>
              <a:rPr kumimoji="1" lang="zh-CN" altLang="en-US" dirty="0" smtClean="0"/>
              <a:t> </a:t>
            </a:r>
            <a:r>
              <a:rPr kumimoji="1" lang="en-US" altLang="zh-CN" dirty="0" smtClean="0"/>
              <a:t>is?</a:t>
            </a:r>
            <a:r>
              <a:rPr kumimoji="1" lang="zh-CN" altLang="en-US" dirty="0" smtClean="0"/>
              <a:t> </a:t>
            </a:r>
            <a:r>
              <a:rPr kumimoji="1" lang="en-US" altLang="zh-CN" dirty="0" smtClean="0"/>
              <a:t>Here,</a:t>
            </a:r>
            <a:r>
              <a:rPr kumimoji="1" lang="zh-CN" altLang="en-US" dirty="0" smtClean="0"/>
              <a:t> </a:t>
            </a:r>
            <a:r>
              <a:rPr kumimoji="1" lang="en-US" altLang="zh-CN" dirty="0" smtClean="0"/>
              <a:t>we</a:t>
            </a:r>
            <a:r>
              <a:rPr kumimoji="1" lang="zh-CN" altLang="en-US" dirty="0" smtClean="0"/>
              <a:t> </a:t>
            </a:r>
            <a:r>
              <a:rPr kumimoji="1" lang="en-US" altLang="zh-CN" dirty="0" smtClean="0"/>
              <a:t>use</a:t>
            </a:r>
            <a:r>
              <a:rPr kumimoji="1" lang="zh-CN" altLang="en-US" dirty="0" smtClean="0"/>
              <a:t> </a:t>
            </a:r>
            <a:r>
              <a:rPr kumimoji="1" lang="en-US" altLang="zh-CN" dirty="0" smtClean="0"/>
              <a:t>boxplot</a:t>
            </a:r>
            <a:r>
              <a:rPr kumimoji="1" lang="zh-CN" altLang="en-US" dirty="0" smtClean="0"/>
              <a:t> </a:t>
            </a:r>
            <a:r>
              <a:rPr kumimoji="1" lang="en-US" altLang="zh-CN" dirty="0" smtClean="0"/>
              <a:t>to</a:t>
            </a:r>
            <a:r>
              <a:rPr kumimoji="1" lang="zh-CN" altLang="en-US" dirty="0" smtClean="0"/>
              <a:t> </a:t>
            </a:r>
            <a:r>
              <a:rPr kumimoji="1" lang="en-US" altLang="zh-CN" dirty="0" smtClean="0"/>
              <a:t>visualize</a:t>
            </a:r>
            <a:r>
              <a:rPr kumimoji="1" lang="zh-CN" altLang="en-US" dirty="0" smtClean="0"/>
              <a:t> </a:t>
            </a:r>
            <a:r>
              <a:rPr kumimoji="1" lang="en-US" altLang="zh-CN" dirty="0" smtClean="0"/>
              <a:t>thee</a:t>
            </a:r>
            <a:r>
              <a:rPr kumimoji="1" lang="zh-CN" altLang="en-US" dirty="0" smtClean="0"/>
              <a:t> </a:t>
            </a:r>
            <a:r>
              <a:rPr kumimoji="1" lang="en-US" altLang="zh-CN" dirty="0" smtClean="0"/>
              <a:t>irregularity</a:t>
            </a:r>
            <a:r>
              <a:rPr kumimoji="1" lang="zh-CN" altLang="en-US" dirty="0" smtClean="0"/>
              <a:t> </a:t>
            </a:r>
            <a:r>
              <a:rPr kumimoji="1" lang="en-US" altLang="zh-CN" dirty="0" smtClean="0"/>
              <a:t>of fifteen</a:t>
            </a:r>
            <a:r>
              <a:rPr kumimoji="1" lang="zh-CN" altLang="en-US" dirty="0" smtClean="0"/>
              <a:t> </a:t>
            </a:r>
            <a:r>
              <a:rPr kumimoji="1" lang="en-US" altLang="zh-CN" dirty="0" smtClean="0"/>
              <a:t>real-world</a:t>
            </a:r>
            <a:r>
              <a:rPr kumimoji="1" lang="zh-CN" altLang="en-US" dirty="0" smtClean="0"/>
              <a:t> </a:t>
            </a:r>
            <a:r>
              <a:rPr kumimoji="1" lang="en-US" altLang="zh-CN" dirty="0" smtClean="0"/>
              <a:t>graphs.</a:t>
            </a:r>
            <a:r>
              <a:rPr kumimoji="1" lang="zh-CN" altLang="en-US" dirty="0" smtClean="0"/>
              <a:t> </a:t>
            </a:r>
            <a:endParaRPr kumimoji="1" lang="en-US" altLang="zh-CN" dirty="0" smtClean="0"/>
          </a:p>
          <a:p>
            <a:endParaRPr kumimoji="1" lang="en-US" altLang="zh-CN" dirty="0" smtClean="0"/>
          </a:p>
          <a:p>
            <a:r>
              <a:rPr kumimoji="1" lang="en-US" altLang="zh-CN" dirty="0" smtClean="0"/>
              <a:t>We</a:t>
            </a:r>
            <a:r>
              <a:rPr kumimoji="1" lang="zh-CN" altLang="en-US" dirty="0" smtClean="0"/>
              <a:t> </a:t>
            </a:r>
            <a:r>
              <a:rPr kumimoji="1" lang="en-US" altLang="zh-CN" dirty="0" smtClean="0"/>
              <a:t>can</a:t>
            </a:r>
            <a:r>
              <a:rPr kumimoji="1" lang="zh-CN" altLang="en-US" dirty="0" smtClean="0"/>
              <a:t> </a:t>
            </a:r>
            <a:r>
              <a:rPr kumimoji="1" lang="en-US" altLang="zh-CN" dirty="0" smtClean="0"/>
              <a:t>see</a:t>
            </a:r>
            <a:r>
              <a:rPr kumimoji="1" lang="zh-CN" altLang="en-US" dirty="0" smtClean="0"/>
              <a:t> </a:t>
            </a:r>
            <a:r>
              <a:rPr kumimoji="1" lang="en-US" altLang="zh-CN" dirty="0" smtClean="0"/>
              <a:t>that</a:t>
            </a:r>
            <a:r>
              <a:rPr kumimoji="1" lang="zh-CN" altLang="en-US" dirty="0" smtClean="0"/>
              <a:t> </a:t>
            </a:r>
            <a:r>
              <a:rPr kumimoji="1" lang="en-US" altLang="zh-CN" dirty="0" smtClean="0"/>
              <a:t>some</a:t>
            </a:r>
            <a:r>
              <a:rPr kumimoji="1" lang="zh-CN" altLang="en-US" dirty="0" smtClean="0"/>
              <a:t> </a:t>
            </a:r>
            <a:r>
              <a:rPr kumimoji="1" lang="en-US" altLang="zh-CN" dirty="0" smtClean="0"/>
              <a:t>graphs</a:t>
            </a:r>
            <a:r>
              <a:rPr kumimoji="1" lang="zh-CN" altLang="en-US" dirty="0" smtClean="0"/>
              <a:t> </a:t>
            </a:r>
            <a:r>
              <a:rPr kumimoji="1" lang="en-US" altLang="zh-CN" dirty="0" smtClean="0"/>
              <a:t>have</a:t>
            </a:r>
            <a:r>
              <a:rPr kumimoji="1" lang="zh-CN" altLang="en-US" dirty="0" smtClean="0"/>
              <a:t> </a:t>
            </a:r>
            <a:r>
              <a:rPr kumimoji="1" lang="en-US" altLang="zh-CN" dirty="0" smtClean="0"/>
              <a:t>a</a:t>
            </a:r>
            <a:r>
              <a:rPr kumimoji="1" lang="zh-CN" altLang="en-US" dirty="0" smtClean="0"/>
              <a:t> </a:t>
            </a:r>
            <a:r>
              <a:rPr kumimoji="1" lang="en-US" altLang="zh-CN" dirty="0" smtClean="0"/>
              <a:t>tight</a:t>
            </a:r>
            <a:r>
              <a:rPr kumimoji="1" lang="zh-CN" altLang="en-US" dirty="0" smtClean="0"/>
              <a:t> </a:t>
            </a:r>
            <a:r>
              <a:rPr kumimoji="1" lang="en-US" altLang="zh-CN" dirty="0" smtClean="0"/>
              <a:t>range</a:t>
            </a:r>
            <a:r>
              <a:rPr kumimoji="1" lang="zh-CN" altLang="en-US" dirty="0" smtClean="0"/>
              <a:t> </a:t>
            </a:r>
            <a:r>
              <a:rPr kumimoji="1" lang="en-US" altLang="zh-CN" dirty="0" smtClean="0"/>
              <a:t>of</a:t>
            </a:r>
            <a:r>
              <a:rPr kumimoji="1" lang="zh-CN" altLang="en-US" dirty="0" smtClean="0"/>
              <a:t> </a:t>
            </a:r>
            <a:r>
              <a:rPr kumimoji="1" lang="en-US" altLang="zh-CN" dirty="0" smtClean="0"/>
              <a:t>vertex-degree</a:t>
            </a:r>
            <a:r>
              <a:rPr kumimoji="1" lang="zh-CN" altLang="en-US" dirty="0" smtClean="0"/>
              <a:t>. </a:t>
            </a:r>
            <a:r>
              <a:rPr kumimoji="1" lang="en-US" altLang="zh-CN" dirty="0" smtClean="0"/>
              <a:t>And</a:t>
            </a:r>
            <a:r>
              <a:rPr kumimoji="1" lang="zh-CN" altLang="en-US" dirty="0" smtClean="0"/>
              <a:t> </a:t>
            </a:r>
            <a:r>
              <a:rPr kumimoji="1" lang="en-US" altLang="zh-CN" dirty="0" smtClean="0"/>
              <a:t>some</a:t>
            </a:r>
            <a:r>
              <a:rPr kumimoji="1" lang="zh-CN" altLang="en-US" dirty="0" smtClean="0"/>
              <a:t> </a:t>
            </a:r>
            <a:r>
              <a:rPr kumimoji="1" lang="en-US" altLang="zh-CN" dirty="0" smtClean="0"/>
              <a:t>graphs</a:t>
            </a:r>
            <a:r>
              <a:rPr kumimoji="1" lang="zh-CN" altLang="en-US" dirty="0" smtClean="0"/>
              <a:t> </a:t>
            </a:r>
            <a:r>
              <a:rPr kumimoji="1" lang="en-US" altLang="zh-CN" dirty="0" smtClean="0"/>
              <a:t>are</a:t>
            </a:r>
            <a:r>
              <a:rPr kumimoji="1" lang="zh-CN" altLang="en-US" dirty="0" smtClean="0"/>
              <a:t> </a:t>
            </a:r>
            <a:r>
              <a:rPr kumimoji="1" lang="en-US" altLang="zh-CN" dirty="0" smtClean="0"/>
              <a:t>irregular</a:t>
            </a:r>
            <a:r>
              <a:rPr kumimoji="1" lang="zh-CN" altLang="en-US" dirty="0" smtClean="0"/>
              <a:t> </a:t>
            </a:r>
            <a:r>
              <a:rPr kumimoji="1" lang="en-US" altLang="zh-CN" dirty="0" smtClean="0"/>
              <a:t>but</a:t>
            </a:r>
            <a:r>
              <a:rPr kumimoji="1" lang="zh-CN" altLang="en-US" dirty="0" smtClean="0"/>
              <a:t> </a:t>
            </a:r>
            <a:r>
              <a:rPr kumimoji="1" lang="en-US" altLang="zh-CN" dirty="0" smtClean="0"/>
              <a:t>concentrate,</a:t>
            </a:r>
            <a:r>
              <a:rPr kumimoji="1" lang="zh-CN" altLang="en-US" dirty="0" smtClean="0"/>
              <a:t> </a:t>
            </a:r>
            <a:r>
              <a:rPr kumimoji="1" lang="en-US" altLang="zh-CN" dirty="0" smtClean="0"/>
              <a:t>because</a:t>
            </a:r>
            <a:r>
              <a:rPr kumimoji="1" lang="zh-CN" altLang="en-US" dirty="0" smtClean="0"/>
              <a:t> </a:t>
            </a:r>
            <a:r>
              <a:rPr kumimoji="1" lang="en-US" altLang="zh-CN" dirty="0" smtClean="0"/>
              <a:t>most</a:t>
            </a:r>
            <a:r>
              <a:rPr kumimoji="1" lang="zh-CN" altLang="en-US" dirty="0" smtClean="0"/>
              <a:t> </a:t>
            </a:r>
            <a:r>
              <a:rPr kumimoji="1" lang="en-US" altLang="zh-CN" dirty="0" smtClean="0"/>
              <a:t>vertices</a:t>
            </a:r>
            <a:r>
              <a:rPr kumimoji="1" lang="zh-CN" altLang="en-US" dirty="0" smtClean="0"/>
              <a:t> </a:t>
            </a:r>
            <a:r>
              <a:rPr kumimoji="1" lang="en-US" altLang="zh-CN" dirty="0" smtClean="0"/>
              <a:t>still</a:t>
            </a:r>
            <a:r>
              <a:rPr kumimoji="1" lang="zh-CN" altLang="en-US" dirty="0" smtClean="0"/>
              <a:t> </a:t>
            </a:r>
            <a:r>
              <a:rPr kumimoji="1" lang="en-US" altLang="zh-CN" dirty="0" smtClean="0"/>
              <a:t>have</a:t>
            </a:r>
            <a:r>
              <a:rPr kumimoji="1" lang="zh-CN" altLang="en-US" dirty="0" smtClean="0"/>
              <a:t> </a:t>
            </a:r>
            <a:r>
              <a:rPr kumimoji="1" lang="en-US" altLang="zh-CN" dirty="0" smtClean="0"/>
              <a:t>close</a:t>
            </a:r>
            <a:r>
              <a:rPr kumimoji="1" lang="zh-CN" altLang="en-US" dirty="0" smtClean="0"/>
              <a:t> </a:t>
            </a:r>
            <a:r>
              <a:rPr kumimoji="1" lang="en-US" altLang="zh-CN" dirty="0" err="1" smtClean="0"/>
              <a:t>outdegree</a:t>
            </a:r>
            <a:r>
              <a:rPr kumimoji="1" lang="en-US" altLang="zh-CN" dirty="0" smtClean="0"/>
              <a:t>.</a:t>
            </a:r>
            <a:r>
              <a:rPr kumimoji="1" lang="zh-CN" altLang="en-US" dirty="0" smtClean="0"/>
              <a:t> </a:t>
            </a:r>
            <a:r>
              <a:rPr lang="en-US" altLang="zh-CN" sz="1200" kern="1200" dirty="0" smtClean="0">
                <a:solidFill>
                  <a:schemeClr val="tx1"/>
                </a:solidFill>
                <a:effectLst/>
                <a:latin typeface="+mn-lt"/>
                <a:ea typeface="+mn-ea"/>
                <a:cs typeface="+mn-cs"/>
              </a:rPr>
              <a:t>And</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in</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some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graphs,</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vertex</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degree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distributes </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evenly</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between a wide range.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And</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in</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those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highly</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irregular</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graphs,</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some *outliers*</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exist.</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For</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example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some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vertices</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can</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have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more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than</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ten</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thousand</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neighbors</a:t>
            </a:r>
            <a:r>
              <a:rPr lang="zh-CN" altLang="en-US" sz="1200" kern="1200" dirty="0" smtClean="0">
                <a:solidFill>
                  <a:schemeClr val="tx1"/>
                </a:solidFill>
                <a:effectLst/>
                <a:latin typeface="+mn-lt"/>
                <a:ea typeface="+mn-ea"/>
                <a:cs typeface="+mn-cs"/>
              </a:rPr>
              <a:t>.</a:t>
            </a:r>
            <a:endParaRPr lang="en-US" altLang="zh-CN" dirty="0" smtClean="0"/>
          </a:p>
          <a:p>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In each boxplot, the two horizontal lines represent the greatest and the least degree. The top and the bottom of the box denote the first and the third quartile. Finally, the diagonal [</a:t>
            </a:r>
            <a:r>
              <a:rPr lang="en-US" altLang="zh-CN" sz="1200" kern="1200" dirty="0" err="1" smtClean="0">
                <a:solidFill>
                  <a:schemeClr val="tx1"/>
                </a:solidFill>
                <a:effectLst/>
                <a:latin typeface="+mn-lt"/>
                <a:ea typeface="+mn-ea"/>
                <a:cs typeface="+mn-cs"/>
              </a:rPr>
              <a:t>dy</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a:t>
            </a:r>
            <a:r>
              <a:rPr lang="zh-CN" altLang="en-US"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gnal</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cross in the box stands for the median.</a:t>
            </a:r>
            <a:endParaRPr lang="en-US" altLang="zh-CN" dirty="0" smtClean="0"/>
          </a:p>
          <a:p>
            <a:endParaRPr kumimoji="1" lang="en-US" altLang="zh-CN" dirty="0" smtClean="0"/>
          </a:p>
          <a:p>
            <a:endParaRPr kumimoji="1" lang="en-US" altLang="zh-CN" dirty="0" smtClean="0"/>
          </a:p>
          <a:p>
            <a:r>
              <a:rPr kumimoji="1" lang="en-US" altLang="zh-CN" dirty="0" smtClean="0"/>
              <a:t> </a:t>
            </a:r>
          </a:p>
          <a:p>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0D98794A-FBA2-914B-A761-062651C116E2}" type="slidenum">
              <a:rPr kumimoji="1" lang="zh-CN" altLang="en-US" smtClean="0"/>
              <a:t>9</a:t>
            </a:fld>
            <a:endParaRPr kumimoji="1" lang="zh-CN" altLang="en-US"/>
          </a:p>
        </p:txBody>
      </p:sp>
    </p:spTree>
    <p:extLst>
      <p:ext uri="{BB962C8B-B14F-4D97-AF65-F5344CB8AC3E}">
        <p14:creationId xmlns:p14="http://schemas.microsoft.com/office/powerpoint/2010/main" val="116021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0B065A5-74D4-6740-88E9-DC5E7B2A78D5}" type="datetimeFigureOut">
              <a:rPr kumimoji="1" lang="zh-CN" altLang="en-US" smtClean="0"/>
              <a:t>8/28/14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dirty="0">
              <a:solidFill>
                <a:schemeClr val="tx2"/>
              </a:solidFill>
            </a:endParaRP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70B065A5-74D4-6740-88E9-DC5E7B2A78D5}" type="datetimeFigureOut">
              <a:rPr kumimoji="1" lang="zh-CN" altLang="en-US" smtClean="0"/>
              <a:t>8/28/14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358234E-76E9-3C4B-85E6-EDFCA31CA9DF}"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70B065A5-74D4-6740-88E9-DC5E7B2A78D5}" type="datetimeFigureOut">
              <a:rPr kumimoji="1" lang="zh-CN" altLang="en-US" smtClean="0"/>
              <a:t>8/28/14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358234E-76E9-3C4B-85E6-EDFCA31CA9DF}"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Chalkboard SE Bold"/>
                <a:cs typeface="Chalkboard SE Bold"/>
              </a:defRPr>
            </a:lvl1pPr>
          </a:lstStyle>
          <a:p>
            <a:r>
              <a:rPr lang="en-US" dirty="0" smtClean="0"/>
              <a:t>This</a:t>
            </a:r>
            <a:r>
              <a:rPr lang="zh-CN" altLang="en-US" dirty="0" smtClean="0"/>
              <a:t> </a:t>
            </a:r>
            <a:r>
              <a:rPr lang="en-US" altLang="zh-CN" dirty="0" smtClean="0"/>
              <a:t>is</a:t>
            </a:r>
            <a:r>
              <a:rPr lang="zh-CN" altLang="en-US" dirty="0" smtClean="0"/>
              <a:t> </a:t>
            </a:r>
            <a:r>
              <a:rPr lang="en-US" altLang="zh-CN" dirty="0" smtClean="0"/>
              <a:t>a</a:t>
            </a:r>
            <a:r>
              <a:rPr lang="zh-CN" altLang="en-US" dirty="0" smtClean="0"/>
              <a:t> </a:t>
            </a:r>
            <a:r>
              <a:rPr lang="en-US" altLang="zh-CN" dirty="0" smtClean="0"/>
              <a:t>Title</a:t>
            </a:r>
            <a:endParaRPr lang="en-US" dirty="0"/>
          </a:p>
        </p:txBody>
      </p:sp>
      <p:sp>
        <p:nvSpPr>
          <p:cNvPr id="3" name="Content Placeholder 2"/>
          <p:cNvSpPr>
            <a:spLocks noGrp="1"/>
          </p:cNvSpPr>
          <p:nvPr>
            <p:ph idx="1" hasCustomPrompt="1"/>
          </p:nvPr>
        </p:nvSpPr>
        <p:spPr/>
        <p:txBody>
          <a:bodyPr/>
          <a:lstStyle>
            <a:lvl1pPr>
              <a:defRPr>
                <a:latin typeface="Chalkboard"/>
                <a:cs typeface="Chalkboard"/>
              </a:defRPr>
            </a:lvl1pPr>
            <a:lvl2pPr>
              <a:defRPr>
                <a:latin typeface="Chalkboard"/>
                <a:cs typeface="Chalkboard"/>
              </a:defRPr>
            </a:lvl2pPr>
            <a:lvl3pPr>
              <a:defRPr>
                <a:latin typeface="Chalkboard"/>
                <a:cs typeface="Chalkboard"/>
              </a:defRPr>
            </a:lvl3pPr>
            <a:lvl4pPr>
              <a:defRPr>
                <a:latin typeface="Chalkboard"/>
                <a:cs typeface="Chalkboard"/>
              </a:defRPr>
            </a:lvl4pPr>
            <a:lvl5pPr>
              <a:defRPr>
                <a:latin typeface="Chalkboard"/>
                <a:cs typeface="Chalkboard"/>
              </a:defRPr>
            </a:lvl5pPr>
          </a:lstStyle>
          <a:p>
            <a:pPr lvl="0"/>
            <a:r>
              <a:rPr lang="en-US" altLang="zh-CN" dirty="0" err="1" smtClean="0"/>
              <a:t>haha</a:t>
            </a:r>
            <a:endParaRPr lang="zh-CN" altLang="en-US" dirty="0" smtClean="0"/>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en-US" dirty="0"/>
          </a:p>
        </p:txBody>
      </p:sp>
      <p:sp>
        <p:nvSpPr>
          <p:cNvPr id="4" name="Date Placeholder 3"/>
          <p:cNvSpPr>
            <a:spLocks noGrp="1"/>
          </p:cNvSpPr>
          <p:nvPr>
            <p:ph type="dt" sz="half" idx="10"/>
          </p:nvPr>
        </p:nvSpPr>
        <p:spPr/>
        <p:txBody>
          <a:bodyPr/>
          <a:lstStyle/>
          <a:p>
            <a:fld id="{70B065A5-74D4-6740-88E9-DC5E7B2A78D5}" type="datetimeFigureOut">
              <a:rPr kumimoji="1" lang="zh-CN" altLang="en-US" smtClean="0"/>
              <a:t>8/28/14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358234E-76E9-3C4B-85E6-EDFCA31CA9DF}"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0B065A5-74D4-6740-88E9-DC5E7B2A78D5}" type="datetimeFigureOut">
              <a:rPr kumimoji="1" lang="zh-CN" altLang="en-US" smtClean="0"/>
              <a:t>8/28/14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358234E-76E9-3C4B-85E6-EDFCA31CA9DF}" type="slidenum">
              <a:rPr kumimoji="1" lang="zh-CN" altLang="en-US" smtClean="0"/>
              <a:t>‹#›</a:t>
            </a:fld>
            <a:endParaRPr kumimoji="1" lang="zh-CN"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70B065A5-74D4-6740-88E9-DC5E7B2A78D5}" type="datetimeFigureOut">
              <a:rPr kumimoji="1" lang="zh-CN" altLang="en-US" smtClean="0"/>
              <a:t>8/28/14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358234E-76E9-3C4B-85E6-EDFCA31CA9DF}"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70B065A5-74D4-6740-88E9-DC5E7B2A78D5}" type="datetimeFigureOut">
              <a:rPr kumimoji="1" lang="zh-CN" altLang="en-US" smtClean="0"/>
              <a:t>8/28/14</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A358234E-76E9-3C4B-85E6-EDFCA31CA9DF}" type="slidenum">
              <a:rPr kumimoji="1" lang="zh-CN" altLang="en-US" smtClean="0"/>
              <a:t>‹#›</a:t>
            </a:fld>
            <a:endParaRPr kumimoji="1" lang="zh-CN"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70B065A5-74D4-6740-88E9-DC5E7B2A78D5}" type="datetimeFigureOut">
              <a:rPr kumimoji="1" lang="zh-CN" altLang="en-US" smtClean="0"/>
              <a:t>8/28/14</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A358234E-76E9-3C4B-85E6-EDFCA31CA9DF}"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B065A5-74D4-6740-88E9-DC5E7B2A78D5}" type="datetimeFigureOut">
              <a:rPr kumimoji="1" lang="zh-CN" altLang="en-US" smtClean="0"/>
              <a:t>8/28/14</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A358234E-76E9-3C4B-85E6-EDFCA31CA9DF}"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0B065A5-74D4-6740-88E9-DC5E7B2A78D5}" type="datetimeFigureOut">
              <a:rPr kumimoji="1" lang="zh-CN" altLang="en-US" smtClean="0"/>
              <a:t>8/28/14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DBAE4E6-4D12-4A48-9B6B-6FA0B79BEE93}"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0B065A5-74D4-6740-88E9-DC5E7B2A78D5}" type="datetimeFigureOut">
              <a:rPr kumimoji="1" lang="zh-CN" altLang="en-US" smtClean="0"/>
              <a:t>8/28/14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358234E-76E9-3C4B-85E6-EDFCA31CA9DF}"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0B065A5-74D4-6740-88E9-DC5E7B2A78D5}" type="datetimeFigureOut">
              <a:rPr kumimoji="1" lang="zh-CN" altLang="en-US" smtClean="0"/>
              <a:t>8/28/14</a:t>
            </a:fld>
            <a:endParaRPr kumimoji="1" lang="zh-CN"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A358234E-76E9-3C4B-85E6-EDFCA31CA9DF}"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5" Type="http://schemas.openxmlformats.org/officeDocument/2006/relationships/image" Target="../media/image9.emf"/><Relationship Id="rId6"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5" Type="http://schemas.openxmlformats.org/officeDocument/2006/relationships/image" Target="../media/image9.emf"/><Relationship Id="rId6" Type="http://schemas.openxmlformats.org/officeDocument/2006/relationships/image" Target="../media/image10.emf"/><Relationship Id="rId7"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5" Type="http://schemas.openxmlformats.org/officeDocument/2006/relationships/image" Target="../media/image9.emf"/><Relationship Id="rId6" Type="http://schemas.openxmlformats.org/officeDocument/2006/relationships/image" Target="../media/image10.emf"/><Relationship Id="rId7"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5" Type="http://schemas.openxmlformats.org/officeDocument/2006/relationships/image" Target="../media/image9.emf"/><Relationship Id="rId6" Type="http://schemas.openxmlformats.org/officeDocument/2006/relationships/image" Target="../media/image10.emf"/><Relationship Id="rId7" Type="http://schemas.openxmlformats.org/officeDocument/2006/relationships/image" Target="../media/image12.em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5" Type="http://schemas.openxmlformats.org/officeDocument/2006/relationships/image" Target="../media/image9.emf"/><Relationship Id="rId6" Type="http://schemas.openxmlformats.org/officeDocument/2006/relationships/image" Target="../media/image10.emf"/><Relationship Id="rId7" Type="http://schemas.openxmlformats.org/officeDocument/2006/relationships/image" Target="../media/image12.emf"/><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799" y="1371600"/>
            <a:ext cx="8292828" cy="1927225"/>
          </a:xfrm>
        </p:spPr>
        <p:txBody>
          <a:bodyPr>
            <a:noAutofit/>
          </a:bodyPr>
          <a:lstStyle/>
          <a:p>
            <a:r>
              <a:rPr kumimoji="1" lang="en-US" altLang="zh-CN" sz="4000" cap="none" dirty="0" smtClean="0">
                <a:latin typeface="Chalkboard SE Bold"/>
                <a:cs typeface="Chalkboard SE Bold"/>
              </a:rPr>
              <a:t>Understanding</a:t>
            </a:r>
            <a:r>
              <a:rPr kumimoji="1" lang="zh-CN" altLang="en-US" sz="4000" cap="none" dirty="0" smtClean="0">
                <a:latin typeface="Chalkboard SE Bold"/>
                <a:cs typeface="Chalkboard SE Bold"/>
              </a:rPr>
              <a:t> </a:t>
            </a:r>
            <a:r>
              <a:rPr kumimoji="1" lang="en-US" altLang="zh-CN" sz="4000" cap="none" dirty="0">
                <a:latin typeface="Chalkboard SE Bold"/>
                <a:cs typeface="Chalkboard SE Bold"/>
              </a:rPr>
              <a:t>t</a:t>
            </a:r>
            <a:r>
              <a:rPr kumimoji="1" lang="en-US" altLang="zh-CN" sz="4000" cap="none" dirty="0" smtClean="0">
                <a:latin typeface="Chalkboard SE Bold"/>
                <a:cs typeface="Chalkboard SE Bold"/>
              </a:rPr>
              <a:t>he</a:t>
            </a:r>
            <a:r>
              <a:rPr kumimoji="1" lang="zh-CN" altLang="en-US" sz="4000" cap="none" dirty="0" smtClean="0">
                <a:latin typeface="Chalkboard SE Bold"/>
                <a:cs typeface="Chalkboard SE Bold"/>
              </a:rPr>
              <a:t> </a:t>
            </a:r>
            <a:r>
              <a:rPr kumimoji="1" lang="en-US" altLang="zh-CN" sz="4000" cap="none" dirty="0" smtClean="0">
                <a:latin typeface="Chalkboard SE Bold"/>
                <a:cs typeface="Chalkboard SE Bold"/>
              </a:rPr>
              <a:t>SIMD</a:t>
            </a:r>
            <a:r>
              <a:rPr kumimoji="1" lang="zh-CN" altLang="en-US" sz="4000" cap="none" dirty="0" smtClean="0">
                <a:latin typeface="Chalkboard SE Bold"/>
                <a:cs typeface="Chalkboard SE Bold"/>
              </a:rPr>
              <a:t> </a:t>
            </a:r>
            <a:r>
              <a:rPr kumimoji="1" lang="en-US" altLang="zh-CN" sz="4000" cap="none" dirty="0" smtClean="0">
                <a:latin typeface="Chalkboard SE Bold"/>
                <a:cs typeface="Chalkboard SE Bold"/>
              </a:rPr>
              <a:t>Efficiency</a:t>
            </a:r>
            <a:r>
              <a:rPr kumimoji="1" lang="zh-CN" altLang="en-US" sz="4000" cap="none" dirty="0" smtClean="0">
                <a:latin typeface="Chalkboard SE Bold"/>
                <a:cs typeface="Chalkboard SE Bold"/>
              </a:rPr>
              <a:t> </a:t>
            </a:r>
            <a:r>
              <a:rPr kumimoji="1" lang="en-US" altLang="zh-CN" sz="4000" cap="none" dirty="0">
                <a:latin typeface="Chalkboard SE Bold"/>
                <a:cs typeface="Chalkboard SE Bold"/>
              </a:rPr>
              <a:t>o</a:t>
            </a:r>
            <a:r>
              <a:rPr kumimoji="1" lang="en-US" altLang="zh-CN" sz="4000" cap="none" dirty="0" smtClean="0">
                <a:latin typeface="Chalkboard SE Bold"/>
                <a:cs typeface="Chalkboard SE Bold"/>
              </a:rPr>
              <a:t>f</a:t>
            </a:r>
            <a:r>
              <a:rPr kumimoji="1" lang="zh-CN" altLang="en-US" sz="4000" cap="none" dirty="0" smtClean="0">
                <a:latin typeface="Chalkboard SE Bold"/>
                <a:cs typeface="Chalkboard SE Bold"/>
              </a:rPr>
              <a:t> </a:t>
            </a:r>
            <a:r>
              <a:rPr kumimoji="1" lang="en-US" altLang="zh-CN" sz="4000" cap="none" dirty="0" smtClean="0">
                <a:latin typeface="Chalkboard SE Bold"/>
                <a:cs typeface="Chalkboard SE Bold"/>
              </a:rPr>
              <a:t>Graph</a:t>
            </a:r>
            <a:r>
              <a:rPr kumimoji="1" lang="zh-CN" altLang="en-US" sz="4000" cap="none" dirty="0" smtClean="0">
                <a:latin typeface="Chalkboard SE Bold"/>
                <a:cs typeface="Chalkboard SE Bold"/>
              </a:rPr>
              <a:t> </a:t>
            </a:r>
            <a:r>
              <a:rPr kumimoji="1" lang="en-US" altLang="zh-CN" sz="4000" cap="none" dirty="0" smtClean="0">
                <a:latin typeface="Chalkboard SE Bold"/>
                <a:cs typeface="Chalkboard SE Bold"/>
              </a:rPr>
              <a:t>Traversal</a:t>
            </a:r>
            <a:r>
              <a:rPr kumimoji="1" lang="zh-CN" altLang="en-US" sz="4000" cap="none" dirty="0" smtClean="0">
                <a:latin typeface="Chalkboard SE Bold"/>
                <a:cs typeface="Chalkboard SE Bold"/>
              </a:rPr>
              <a:t> </a:t>
            </a:r>
            <a:r>
              <a:rPr kumimoji="1" lang="en-US" altLang="zh-CN" sz="4000" cap="none" dirty="0">
                <a:latin typeface="Chalkboard SE Bold"/>
                <a:cs typeface="Chalkboard SE Bold"/>
              </a:rPr>
              <a:t>o</a:t>
            </a:r>
            <a:r>
              <a:rPr kumimoji="1" lang="en-US" altLang="zh-CN" sz="4000" cap="none" dirty="0" smtClean="0">
                <a:latin typeface="Chalkboard SE Bold"/>
                <a:cs typeface="Chalkboard SE Bold"/>
              </a:rPr>
              <a:t>n</a:t>
            </a:r>
            <a:r>
              <a:rPr kumimoji="1" lang="zh-CN" altLang="en-US" sz="4000" cap="none" dirty="0" smtClean="0">
                <a:latin typeface="Chalkboard SE Bold"/>
                <a:cs typeface="Chalkboard SE Bold"/>
              </a:rPr>
              <a:t> </a:t>
            </a:r>
            <a:r>
              <a:rPr kumimoji="1" lang="en-US" altLang="zh-CN" sz="4000" cap="none" dirty="0" smtClean="0">
                <a:latin typeface="Chalkboard SE Bold"/>
                <a:cs typeface="Chalkboard SE Bold"/>
              </a:rPr>
              <a:t>GPU</a:t>
            </a:r>
            <a:endParaRPr kumimoji="1" lang="zh-CN" altLang="en-US" sz="4000" cap="none" dirty="0">
              <a:latin typeface="Chalkboard SE Bold"/>
              <a:cs typeface="Chalkboard SE Bold"/>
            </a:endParaRPr>
          </a:p>
        </p:txBody>
      </p:sp>
      <p:sp>
        <p:nvSpPr>
          <p:cNvPr id="4" name="副标题 3"/>
          <p:cNvSpPr>
            <a:spLocks noGrp="1"/>
          </p:cNvSpPr>
          <p:nvPr>
            <p:ph type="subTitle" idx="1"/>
          </p:nvPr>
        </p:nvSpPr>
        <p:spPr>
          <a:xfrm>
            <a:off x="685799" y="3505200"/>
            <a:ext cx="7093325" cy="1134424"/>
          </a:xfrm>
        </p:spPr>
        <p:txBody>
          <a:bodyPr>
            <a:normAutofit/>
          </a:bodyPr>
          <a:lstStyle/>
          <a:p>
            <a:r>
              <a:rPr kumimoji="1" lang="en-US" altLang="zh-CN" dirty="0" smtClean="0">
                <a:solidFill>
                  <a:srgbClr val="367EFF"/>
                </a:solidFill>
                <a:latin typeface="Chalkboard"/>
                <a:cs typeface="Chalkboard"/>
              </a:rPr>
              <a:t>Yichao</a:t>
            </a:r>
            <a:r>
              <a:rPr kumimoji="1" lang="zh-CN" altLang="en-US" dirty="0" smtClean="0">
                <a:solidFill>
                  <a:srgbClr val="367EFF"/>
                </a:solidFill>
                <a:latin typeface="Chalkboard"/>
                <a:cs typeface="Chalkboard"/>
              </a:rPr>
              <a:t> </a:t>
            </a:r>
            <a:r>
              <a:rPr kumimoji="1" lang="en-US" altLang="zh-CN" dirty="0" smtClean="0">
                <a:solidFill>
                  <a:srgbClr val="367EFF"/>
                </a:solidFill>
                <a:latin typeface="Chalkboard"/>
                <a:cs typeface="Chalkboard"/>
              </a:rPr>
              <a:t>Cheng</a:t>
            </a:r>
            <a:r>
              <a:rPr kumimoji="1" lang="en-US" altLang="zh-CN" dirty="0" smtClean="0">
                <a:latin typeface="Chalkboard"/>
                <a:cs typeface="Chalkboard"/>
              </a:rPr>
              <a:t>,</a:t>
            </a:r>
            <a:r>
              <a:rPr kumimoji="1" lang="zh-CN" altLang="en-US" dirty="0" smtClean="0">
                <a:latin typeface="Chalkboard"/>
                <a:cs typeface="Chalkboard"/>
              </a:rPr>
              <a:t> </a:t>
            </a:r>
            <a:r>
              <a:rPr kumimoji="1" lang="en-US" altLang="zh-CN" dirty="0" smtClean="0">
                <a:latin typeface="Chalkboard"/>
                <a:cs typeface="Chalkboard"/>
              </a:rPr>
              <a:t>Hong</a:t>
            </a:r>
            <a:r>
              <a:rPr kumimoji="1" lang="zh-CN" altLang="en-US" dirty="0" smtClean="0">
                <a:latin typeface="Chalkboard"/>
                <a:cs typeface="Chalkboard"/>
              </a:rPr>
              <a:t> </a:t>
            </a:r>
            <a:r>
              <a:rPr kumimoji="1" lang="en-US" altLang="zh-CN" dirty="0" smtClean="0">
                <a:latin typeface="Chalkboard"/>
                <a:cs typeface="Chalkboard"/>
              </a:rPr>
              <a:t>An,</a:t>
            </a:r>
            <a:r>
              <a:rPr kumimoji="1" lang="zh-CN" altLang="en-US" dirty="0" smtClean="0">
                <a:latin typeface="Chalkboard"/>
                <a:cs typeface="Chalkboard"/>
              </a:rPr>
              <a:t> </a:t>
            </a:r>
            <a:r>
              <a:rPr kumimoji="1" lang="en-US" altLang="zh-CN" dirty="0" err="1" smtClean="0">
                <a:latin typeface="Chalkboard"/>
                <a:cs typeface="Chalkboard"/>
              </a:rPr>
              <a:t>Zhitao</a:t>
            </a:r>
            <a:r>
              <a:rPr kumimoji="1" lang="zh-CN" altLang="en-US" dirty="0" smtClean="0">
                <a:latin typeface="Chalkboard"/>
                <a:cs typeface="Chalkboard"/>
              </a:rPr>
              <a:t> </a:t>
            </a:r>
            <a:r>
              <a:rPr kumimoji="1" lang="en-US" altLang="zh-CN" dirty="0" smtClean="0">
                <a:latin typeface="Chalkboard"/>
                <a:cs typeface="Chalkboard"/>
              </a:rPr>
              <a:t>Chen,</a:t>
            </a:r>
            <a:r>
              <a:rPr kumimoji="1" lang="zh-CN" altLang="en-US" dirty="0" smtClean="0">
                <a:latin typeface="Chalkboard"/>
                <a:cs typeface="Chalkboard"/>
              </a:rPr>
              <a:t> </a:t>
            </a:r>
            <a:r>
              <a:rPr kumimoji="1" lang="en-US" altLang="zh-CN" dirty="0" err="1" smtClean="0">
                <a:latin typeface="Chalkboard"/>
                <a:cs typeface="Chalkboard"/>
              </a:rPr>
              <a:t>Feng</a:t>
            </a:r>
            <a:r>
              <a:rPr kumimoji="1" lang="zh-CN" altLang="en-US" dirty="0" smtClean="0">
                <a:latin typeface="Chalkboard"/>
                <a:cs typeface="Chalkboard"/>
              </a:rPr>
              <a:t> </a:t>
            </a:r>
            <a:r>
              <a:rPr kumimoji="1" lang="en-US" altLang="zh-CN" dirty="0" smtClean="0">
                <a:latin typeface="Chalkboard"/>
                <a:cs typeface="Chalkboard"/>
              </a:rPr>
              <a:t>Li,</a:t>
            </a:r>
            <a:r>
              <a:rPr kumimoji="1" lang="zh-CN" altLang="en-US" dirty="0" smtClean="0">
                <a:latin typeface="Chalkboard"/>
                <a:cs typeface="Chalkboard"/>
              </a:rPr>
              <a:t> </a:t>
            </a:r>
            <a:r>
              <a:rPr kumimoji="1" lang="en-US" altLang="zh-CN" dirty="0" err="1" smtClean="0">
                <a:latin typeface="Chalkboard"/>
                <a:cs typeface="Chalkboard"/>
              </a:rPr>
              <a:t>Zhaohui</a:t>
            </a:r>
            <a:r>
              <a:rPr kumimoji="1" lang="zh-CN" altLang="en-US" dirty="0" smtClean="0">
                <a:latin typeface="Chalkboard"/>
                <a:cs typeface="Chalkboard"/>
              </a:rPr>
              <a:t> </a:t>
            </a:r>
            <a:r>
              <a:rPr kumimoji="1" lang="en-US" altLang="zh-CN" dirty="0" smtClean="0">
                <a:latin typeface="Chalkboard"/>
                <a:cs typeface="Chalkboard"/>
              </a:rPr>
              <a:t>Wang</a:t>
            </a:r>
            <a:r>
              <a:rPr kumimoji="1" lang="zh-CN" altLang="en-US" dirty="0" smtClean="0">
                <a:latin typeface="Chalkboard"/>
                <a:cs typeface="Chalkboard"/>
              </a:rPr>
              <a:t>, </a:t>
            </a:r>
            <a:r>
              <a:rPr kumimoji="1" lang="en-US" altLang="zh-CN" dirty="0" smtClean="0">
                <a:latin typeface="Chalkboard"/>
                <a:cs typeface="Chalkboard"/>
              </a:rPr>
              <a:t>Xia</a:t>
            </a:r>
            <a:r>
              <a:rPr kumimoji="1" lang="zh-CN" altLang="en-US" dirty="0" smtClean="0">
                <a:latin typeface="Chalkboard"/>
                <a:cs typeface="Chalkboard"/>
              </a:rPr>
              <a:t> </a:t>
            </a:r>
            <a:r>
              <a:rPr kumimoji="1" lang="en-US" altLang="zh-CN" dirty="0" smtClean="0">
                <a:latin typeface="Chalkboard"/>
                <a:cs typeface="Chalkboard"/>
              </a:rPr>
              <a:t>Jiang</a:t>
            </a:r>
            <a:r>
              <a:rPr kumimoji="1" lang="zh-CN" altLang="en-US" dirty="0" smtClean="0">
                <a:latin typeface="Chalkboard"/>
                <a:cs typeface="Chalkboard"/>
              </a:rPr>
              <a:t> </a:t>
            </a:r>
            <a:r>
              <a:rPr kumimoji="1" lang="en-US" altLang="zh-CN" dirty="0" smtClean="0">
                <a:latin typeface="Chalkboard"/>
                <a:cs typeface="Chalkboard"/>
              </a:rPr>
              <a:t>and</a:t>
            </a:r>
            <a:r>
              <a:rPr kumimoji="1" lang="zh-CN" altLang="en-US" dirty="0" smtClean="0">
                <a:latin typeface="Chalkboard"/>
                <a:cs typeface="Chalkboard"/>
              </a:rPr>
              <a:t> </a:t>
            </a:r>
            <a:r>
              <a:rPr kumimoji="1" lang="en-US" altLang="zh-CN" dirty="0" smtClean="0">
                <a:latin typeface="Chalkboard"/>
                <a:cs typeface="Chalkboard"/>
              </a:rPr>
              <a:t>Yi</a:t>
            </a:r>
            <a:r>
              <a:rPr kumimoji="1" lang="zh-CN" altLang="en-US" dirty="0" smtClean="0">
                <a:latin typeface="Chalkboard"/>
                <a:cs typeface="Chalkboard"/>
              </a:rPr>
              <a:t> </a:t>
            </a:r>
            <a:r>
              <a:rPr kumimoji="1" lang="en-US" altLang="zh-CN" dirty="0" err="1" smtClean="0">
                <a:latin typeface="Chalkboard"/>
                <a:cs typeface="Chalkboard"/>
              </a:rPr>
              <a:t>Peng</a:t>
            </a:r>
            <a:endParaRPr kumimoji="1" lang="en-US" altLang="zh-CN" dirty="0" smtClean="0">
              <a:latin typeface="Chalkboard"/>
              <a:cs typeface="Chalkboard"/>
            </a:endParaRPr>
          </a:p>
          <a:p>
            <a:endParaRPr kumimoji="1" lang="en-US" altLang="zh-CN" dirty="0"/>
          </a:p>
        </p:txBody>
      </p:sp>
      <p:sp>
        <p:nvSpPr>
          <p:cNvPr id="6" name="副标题 3"/>
          <p:cNvSpPr txBox="1">
            <a:spLocks/>
          </p:cNvSpPr>
          <p:nvPr/>
        </p:nvSpPr>
        <p:spPr>
          <a:xfrm>
            <a:off x="2564649" y="5550261"/>
            <a:ext cx="5794876" cy="478614"/>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85000"/>
              <a:buFont typeface="Arial"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9pPr>
          </a:lstStyle>
          <a:p>
            <a:r>
              <a:rPr kumimoji="1" lang="en-US" altLang="zh-CN" sz="2000" dirty="0" smtClean="0">
                <a:latin typeface="Chalkboard"/>
                <a:cs typeface="Chalkboard"/>
              </a:rPr>
              <a:t>University</a:t>
            </a:r>
            <a:r>
              <a:rPr kumimoji="1" lang="zh-CN" altLang="en-US" sz="2000" dirty="0" smtClean="0">
                <a:latin typeface="Chalkboard"/>
                <a:cs typeface="Chalkboard"/>
              </a:rPr>
              <a:t> </a:t>
            </a:r>
            <a:r>
              <a:rPr kumimoji="1" lang="en-US" altLang="zh-CN" sz="2000" dirty="0" smtClean="0">
                <a:latin typeface="Chalkboard"/>
                <a:cs typeface="Chalkboard"/>
              </a:rPr>
              <a:t>of</a:t>
            </a:r>
            <a:r>
              <a:rPr kumimoji="1" lang="zh-CN" altLang="en-US" sz="2000" dirty="0" smtClean="0">
                <a:latin typeface="Chalkboard"/>
                <a:cs typeface="Chalkboard"/>
              </a:rPr>
              <a:t> </a:t>
            </a:r>
            <a:r>
              <a:rPr kumimoji="1" lang="en-US" altLang="zh-CN" sz="2000" dirty="0" smtClean="0">
                <a:latin typeface="Chalkboard"/>
                <a:cs typeface="Chalkboard"/>
              </a:rPr>
              <a:t>Science</a:t>
            </a:r>
            <a:r>
              <a:rPr kumimoji="1" lang="zh-CN" altLang="en-US" sz="2000" dirty="0" smtClean="0">
                <a:latin typeface="Chalkboard"/>
                <a:cs typeface="Chalkboard"/>
              </a:rPr>
              <a:t> </a:t>
            </a:r>
            <a:r>
              <a:rPr kumimoji="1" lang="en-US" altLang="zh-CN" sz="2000" dirty="0" smtClean="0">
                <a:latin typeface="Chalkboard"/>
                <a:cs typeface="Chalkboard"/>
              </a:rPr>
              <a:t>and</a:t>
            </a:r>
            <a:r>
              <a:rPr kumimoji="1" lang="zh-CN" altLang="en-US" sz="2000" dirty="0" smtClean="0">
                <a:latin typeface="Chalkboard"/>
                <a:cs typeface="Chalkboard"/>
              </a:rPr>
              <a:t> </a:t>
            </a:r>
            <a:r>
              <a:rPr kumimoji="1" lang="en-US" altLang="zh-CN" sz="2000" dirty="0" smtClean="0">
                <a:latin typeface="Chalkboard"/>
                <a:cs typeface="Chalkboard"/>
              </a:rPr>
              <a:t>Technology</a:t>
            </a:r>
            <a:r>
              <a:rPr kumimoji="1" lang="zh-CN" altLang="en-US" sz="2000" dirty="0" smtClean="0">
                <a:latin typeface="Chalkboard"/>
                <a:cs typeface="Chalkboard"/>
              </a:rPr>
              <a:t> </a:t>
            </a:r>
            <a:r>
              <a:rPr kumimoji="1" lang="en-US" altLang="zh-CN" sz="2000" dirty="0" smtClean="0">
                <a:latin typeface="Chalkboard"/>
                <a:cs typeface="Chalkboard"/>
              </a:rPr>
              <a:t>of</a:t>
            </a:r>
            <a:r>
              <a:rPr kumimoji="1" lang="zh-CN" altLang="en-US" sz="2000" dirty="0" smtClean="0">
                <a:latin typeface="Chalkboard"/>
                <a:cs typeface="Chalkboard"/>
              </a:rPr>
              <a:t> </a:t>
            </a:r>
            <a:r>
              <a:rPr kumimoji="1" lang="en-US" altLang="zh-CN" sz="2000" dirty="0" smtClean="0">
                <a:latin typeface="Chalkboard"/>
                <a:cs typeface="Chalkboard"/>
              </a:rPr>
              <a:t>China</a:t>
            </a:r>
            <a:endParaRPr kumimoji="1" lang="zh-CN" altLang="en-US" sz="2000" dirty="0" smtClean="0">
              <a:latin typeface="Chalkboard"/>
              <a:cs typeface="Chalkboard"/>
            </a:endParaRPr>
          </a:p>
          <a:p>
            <a:endParaRPr kumimoji="1" lang="en-US" altLang="zh-CN" dirty="0" smtClean="0"/>
          </a:p>
          <a:p>
            <a:endParaRPr kumimoji="1" lang="en-US" altLang="zh-CN" dirty="0"/>
          </a:p>
        </p:txBody>
      </p:sp>
      <p:pic>
        <p:nvPicPr>
          <p:cNvPr id="8" name="图片 7" descr="ustcre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787" y="5224252"/>
            <a:ext cx="1227660" cy="1248596"/>
          </a:xfrm>
          <a:prstGeom prst="rect">
            <a:avLst/>
          </a:prstGeom>
        </p:spPr>
      </p:pic>
    </p:spTree>
    <p:extLst>
      <p:ext uri="{BB962C8B-B14F-4D97-AF65-F5344CB8AC3E}">
        <p14:creationId xmlns:p14="http://schemas.microsoft.com/office/powerpoint/2010/main" val="66127649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Alternative</a:t>
            </a:r>
            <a:r>
              <a:rPr kumimoji="1" lang="zh-CN" altLang="en-US" dirty="0" smtClean="0"/>
              <a:t> </a:t>
            </a:r>
            <a:r>
              <a:rPr kumimoji="1" lang="en-US" altLang="zh-CN" dirty="0" smtClean="0"/>
              <a:t>Way</a:t>
            </a:r>
            <a:endParaRPr kumimoji="1" lang="zh-CN" altLang="en-US" dirty="0"/>
          </a:p>
        </p:txBody>
      </p:sp>
      <p:sp>
        <p:nvSpPr>
          <p:cNvPr id="3" name="内容占位符 2"/>
          <p:cNvSpPr>
            <a:spLocks noGrp="1"/>
          </p:cNvSpPr>
          <p:nvPr>
            <p:ph idx="1"/>
          </p:nvPr>
        </p:nvSpPr>
        <p:spPr/>
        <p:txBody>
          <a:bodyPr>
            <a:normAutofit/>
          </a:bodyPr>
          <a:lstStyle/>
          <a:p>
            <a:r>
              <a:rPr lang="en-US" altLang="zh-CN" sz="2800" dirty="0" smtClean="0"/>
              <a:t>Assign each task with</a:t>
            </a:r>
            <a:r>
              <a:rPr lang="zh-CN" altLang="en-US" sz="2800" dirty="0" smtClean="0"/>
              <a:t> </a:t>
            </a:r>
            <a:r>
              <a:rPr lang="en-US" altLang="zh-CN" sz="2800" dirty="0" smtClean="0"/>
              <a:t>a</a:t>
            </a:r>
            <a:r>
              <a:rPr lang="zh-CN" altLang="en-US" sz="2800" dirty="0" smtClean="0"/>
              <a:t> </a:t>
            </a:r>
            <a:r>
              <a:rPr lang="en-US" altLang="zh-CN" sz="2800" dirty="0" smtClean="0">
                <a:solidFill>
                  <a:srgbClr val="FF0000"/>
                </a:solidFill>
              </a:rPr>
              <a:t>warp</a:t>
            </a:r>
            <a:r>
              <a:rPr lang="zh-CN" altLang="en-US" sz="2800" dirty="0" smtClean="0">
                <a:solidFill>
                  <a:srgbClr val="FF0000"/>
                </a:solidFill>
              </a:rPr>
              <a:t> </a:t>
            </a:r>
            <a:r>
              <a:rPr lang="en-US" altLang="zh-CN" sz="2800" dirty="0" smtClean="0"/>
              <a:t>of</a:t>
            </a:r>
            <a:r>
              <a:rPr lang="zh-CN" altLang="en-US" sz="2800" dirty="0" smtClean="0"/>
              <a:t> </a:t>
            </a:r>
            <a:r>
              <a:rPr lang="en-US" altLang="zh-CN" sz="2800" dirty="0" smtClean="0"/>
              <a:t>threads</a:t>
            </a:r>
          </a:p>
          <a:p>
            <a:r>
              <a:rPr lang="en-US" altLang="zh-CN" sz="2800" dirty="0" err="1" smtClean="0">
                <a:solidFill>
                  <a:schemeClr val="tx2"/>
                </a:solidFill>
              </a:rPr>
              <a:t>Vectorize</a:t>
            </a:r>
            <a:r>
              <a:rPr lang="en-US" altLang="zh-CN" sz="2800" dirty="0" smtClean="0">
                <a:solidFill>
                  <a:schemeClr val="tx2"/>
                </a:solidFill>
              </a:rPr>
              <a:t> </a:t>
            </a:r>
            <a:r>
              <a:rPr lang="en-US" altLang="zh-CN" sz="2800" dirty="0" smtClean="0"/>
              <a:t>the sub-iterations!</a:t>
            </a:r>
          </a:p>
          <a:p>
            <a:pPr marL="0" indent="0">
              <a:buNone/>
            </a:pPr>
            <a:endParaRPr lang="en-US" altLang="zh-CN" sz="2600" dirty="0" smtClean="0"/>
          </a:p>
          <a:p>
            <a:endParaRPr lang="en-US" altLang="zh-CN" sz="2800" dirty="0"/>
          </a:p>
          <a:p>
            <a:endParaRPr kumimoji="1" lang="zh-CN" altLang="en-US" sz="2400" dirty="0"/>
          </a:p>
        </p:txBody>
      </p:sp>
      <p:sp>
        <p:nvSpPr>
          <p:cNvPr id="4" name="文本框 3"/>
          <p:cNvSpPr txBox="1"/>
          <p:nvPr/>
        </p:nvSpPr>
        <p:spPr>
          <a:xfrm>
            <a:off x="8572500" y="364909"/>
            <a:ext cx="1058333" cy="646331"/>
          </a:xfrm>
          <a:prstGeom prst="rect">
            <a:avLst/>
          </a:prstGeom>
          <a:noFill/>
        </p:spPr>
        <p:txBody>
          <a:bodyPr wrap="square" rtlCol="0">
            <a:spAutoFit/>
          </a:bodyPr>
          <a:lstStyle/>
          <a:p>
            <a:r>
              <a:rPr kumimoji="1" lang="en-US" altLang="zh-CN" sz="3600" b="1" dirty="0" smtClean="0">
                <a:solidFill>
                  <a:schemeClr val="bg1"/>
                </a:solidFill>
                <a:latin typeface="Monaco"/>
                <a:cs typeface="Monaco"/>
              </a:rPr>
              <a:t>I</a:t>
            </a:r>
            <a:endParaRPr kumimoji="1" lang="zh-CN" altLang="en-US" sz="3600" b="1" dirty="0">
              <a:solidFill>
                <a:schemeClr val="bg1"/>
              </a:solidFill>
              <a:latin typeface="Monaco"/>
              <a:cs typeface="Monaco"/>
            </a:endParaRPr>
          </a:p>
        </p:txBody>
      </p:sp>
      <p:grpSp>
        <p:nvGrpSpPr>
          <p:cNvPr id="5" name="组 4"/>
          <p:cNvGrpSpPr/>
          <p:nvPr/>
        </p:nvGrpSpPr>
        <p:grpSpPr>
          <a:xfrm>
            <a:off x="1206188" y="3444171"/>
            <a:ext cx="6713558" cy="1009363"/>
            <a:chOff x="1206188" y="3444171"/>
            <a:chExt cx="6713558" cy="1009363"/>
          </a:xfrm>
        </p:grpSpPr>
        <p:sp>
          <p:nvSpPr>
            <p:cNvPr id="39" name="矩形 38"/>
            <p:cNvSpPr/>
            <p:nvPr/>
          </p:nvSpPr>
          <p:spPr>
            <a:xfrm rot="10800000">
              <a:off x="1206188" y="4091410"/>
              <a:ext cx="2742693" cy="362123"/>
            </a:xfrm>
            <a:prstGeom prst="rect">
              <a:avLst/>
            </a:prstGeom>
            <a:solidFill>
              <a:schemeClr val="tx2">
                <a:lumMod val="75000"/>
              </a:schemeClr>
            </a:solidFill>
            <a:ln>
              <a:solidFill>
                <a:schemeClr val="tx2">
                  <a:lumMod val="75000"/>
                </a:schemeClr>
              </a:solidFill>
              <a:prstDash val="soli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a:p>
          </p:txBody>
        </p:sp>
        <p:sp>
          <p:nvSpPr>
            <p:cNvPr id="40" name="任意形状 39"/>
            <p:cNvSpPr/>
            <p:nvPr/>
          </p:nvSpPr>
          <p:spPr>
            <a:xfrm>
              <a:off x="1266718" y="3449831"/>
              <a:ext cx="100932" cy="581045"/>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41" name="任意形状 40"/>
            <p:cNvSpPr/>
            <p:nvPr/>
          </p:nvSpPr>
          <p:spPr>
            <a:xfrm>
              <a:off x="1664603" y="3444172"/>
              <a:ext cx="100932" cy="581045"/>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42" name="任意形状 41"/>
            <p:cNvSpPr/>
            <p:nvPr/>
          </p:nvSpPr>
          <p:spPr>
            <a:xfrm>
              <a:off x="2092761" y="3449831"/>
              <a:ext cx="100932" cy="581045"/>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43" name="任意形状 42"/>
            <p:cNvSpPr/>
            <p:nvPr/>
          </p:nvSpPr>
          <p:spPr>
            <a:xfrm>
              <a:off x="2486217" y="3449831"/>
              <a:ext cx="100932" cy="581045"/>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44" name="椭圆 43"/>
            <p:cNvSpPr/>
            <p:nvPr/>
          </p:nvSpPr>
          <p:spPr>
            <a:xfrm>
              <a:off x="1206188" y="4136987"/>
              <a:ext cx="316546" cy="316546"/>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solidFill>
                  <a:schemeClr val="tx1"/>
                </a:solidFill>
              </a:endParaRPr>
            </a:p>
          </p:txBody>
        </p:sp>
        <p:sp>
          <p:nvSpPr>
            <p:cNvPr id="48" name="椭圆 47"/>
            <p:cNvSpPr/>
            <p:nvPr/>
          </p:nvSpPr>
          <p:spPr>
            <a:xfrm>
              <a:off x="1605938" y="4136987"/>
              <a:ext cx="316546" cy="316546"/>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smtClean="0">
                <a:solidFill>
                  <a:schemeClr val="tx1"/>
                </a:solidFill>
              </a:endParaRPr>
            </a:p>
          </p:txBody>
        </p:sp>
        <p:sp>
          <p:nvSpPr>
            <p:cNvPr id="52" name="椭圆 51"/>
            <p:cNvSpPr/>
            <p:nvPr/>
          </p:nvSpPr>
          <p:spPr>
            <a:xfrm>
              <a:off x="1997260" y="4136987"/>
              <a:ext cx="316546" cy="316546"/>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smtClean="0">
                <a:solidFill>
                  <a:srgbClr val="000000"/>
                </a:solidFill>
              </a:endParaRPr>
            </a:p>
          </p:txBody>
        </p:sp>
        <p:sp>
          <p:nvSpPr>
            <p:cNvPr id="56" name="椭圆 55"/>
            <p:cNvSpPr/>
            <p:nvPr/>
          </p:nvSpPr>
          <p:spPr>
            <a:xfrm>
              <a:off x="2397010" y="4136987"/>
              <a:ext cx="316546" cy="316546"/>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smtClean="0">
                <a:solidFill>
                  <a:srgbClr val="000000"/>
                </a:solidFill>
              </a:endParaRPr>
            </a:p>
          </p:txBody>
        </p:sp>
        <p:sp>
          <p:nvSpPr>
            <p:cNvPr id="60" name="椭圆 59"/>
            <p:cNvSpPr/>
            <p:nvPr/>
          </p:nvSpPr>
          <p:spPr>
            <a:xfrm>
              <a:off x="2813883" y="4136987"/>
              <a:ext cx="316546" cy="316546"/>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smtClean="0">
                <a:solidFill>
                  <a:srgbClr val="000000"/>
                </a:solidFill>
              </a:endParaRPr>
            </a:p>
          </p:txBody>
        </p:sp>
        <p:sp>
          <p:nvSpPr>
            <p:cNvPr id="64" name="椭圆 63"/>
            <p:cNvSpPr/>
            <p:nvPr/>
          </p:nvSpPr>
          <p:spPr>
            <a:xfrm>
              <a:off x="3235749" y="4136987"/>
              <a:ext cx="316546" cy="316546"/>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smtClean="0">
                <a:solidFill>
                  <a:srgbClr val="000000"/>
                </a:solidFill>
              </a:endParaRPr>
            </a:p>
          </p:txBody>
        </p:sp>
        <p:sp>
          <p:nvSpPr>
            <p:cNvPr id="68" name="椭圆 67"/>
            <p:cNvSpPr/>
            <p:nvPr/>
          </p:nvSpPr>
          <p:spPr>
            <a:xfrm>
              <a:off x="3632334" y="4136988"/>
              <a:ext cx="316546" cy="316546"/>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smtClean="0">
                <a:solidFill>
                  <a:srgbClr val="000000"/>
                </a:solidFill>
              </a:endParaRPr>
            </a:p>
          </p:txBody>
        </p:sp>
        <p:sp>
          <p:nvSpPr>
            <p:cNvPr id="72" name="椭圆 71"/>
            <p:cNvSpPr/>
            <p:nvPr/>
          </p:nvSpPr>
          <p:spPr>
            <a:xfrm>
              <a:off x="4039838" y="4136988"/>
              <a:ext cx="316546" cy="316546"/>
            </a:xfrm>
            <a:prstGeom prst="ellipse">
              <a:avLst/>
            </a:prstGeom>
            <a:solidFill>
              <a:srgbClr val="EEECE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smtClean="0">
                <a:solidFill>
                  <a:srgbClr val="000000"/>
                </a:solidFill>
              </a:endParaRPr>
            </a:p>
          </p:txBody>
        </p:sp>
        <p:sp>
          <p:nvSpPr>
            <p:cNvPr id="76" name="任意形状 75"/>
            <p:cNvSpPr/>
            <p:nvPr/>
          </p:nvSpPr>
          <p:spPr>
            <a:xfrm>
              <a:off x="2884412" y="3479018"/>
              <a:ext cx="100932" cy="581045"/>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77" name="任意形状 76"/>
            <p:cNvSpPr/>
            <p:nvPr/>
          </p:nvSpPr>
          <p:spPr>
            <a:xfrm>
              <a:off x="3282296" y="3473359"/>
              <a:ext cx="100932" cy="581045"/>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78" name="任意形状 77"/>
            <p:cNvSpPr/>
            <p:nvPr/>
          </p:nvSpPr>
          <p:spPr>
            <a:xfrm>
              <a:off x="3710454" y="3479018"/>
              <a:ext cx="100932" cy="581045"/>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79" name="任意形状 78"/>
            <p:cNvSpPr/>
            <p:nvPr/>
          </p:nvSpPr>
          <p:spPr>
            <a:xfrm>
              <a:off x="4103910" y="3479018"/>
              <a:ext cx="100932" cy="581045"/>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82" name="矩形 81"/>
            <p:cNvSpPr/>
            <p:nvPr/>
          </p:nvSpPr>
          <p:spPr>
            <a:xfrm rot="10800000">
              <a:off x="4769549" y="4091408"/>
              <a:ext cx="2346107" cy="362123"/>
            </a:xfrm>
            <a:prstGeom prst="rect">
              <a:avLst/>
            </a:prstGeom>
            <a:solidFill>
              <a:srgbClr val="367EFF"/>
            </a:solidFill>
            <a:ln>
              <a:solidFill>
                <a:srgbClr val="367EFF"/>
              </a:solidFill>
              <a:prstDash val="soli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a:p>
          </p:txBody>
        </p:sp>
        <p:sp>
          <p:nvSpPr>
            <p:cNvPr id="83" name="任意形状 82"/>
            <p:cNvSpPr/>
            <p:nvPr/>
          </p:nvSpPr>
          <p:spPr>
            <a:xfrm>
              <a:off x="4830080" y="3449830"/>
              <a:ext cx="100932" cy="581045"/>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84" name="任意形状 83"/>
            <p:cNvSpPr/>
            <p:nvPr/>
          </p:nvSpPr>
          <p:spPr>
            <a:xfrm>
              <a:off x="5227964" y="3444171"/>
              <a:ext cx="100932" cy="581045"/>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85" name="任意形状 84"/>
            <p:cNvSpPr/>
            <p:nvPr/>
          </p:nvSpPr>
          <p:spPr>
            <a:xfrm>
              <a:off x="5656123" y="3449830"/>
              <a:ext cx="100932" cy="581045"/>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86" name="任意形状 85"/>
            <p:cNvSpPr/>
            <p:nvPr/>
          </p:nvSpPr>
          <p:spPr>
            <a:xfrm>
              <a:off x="6049579" y="3449830"/>
              <a:ext cx="100932" cy="581045"/>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87" name="椭圆 86"/>
            <p:cNvSpPr/>
            <p:nvPr/>
          </p:nvSpPr>
          <p:spPr>
            <a:xfrm>
              <a:off x="4769550" y="4136986"/>
              <a:ext cx="316546" cy="316546"/>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solidFill>
                  <a:schemeClr val="tx1"/>
                </a:solidFill>
              </a:endParaRPr>
            </a:p>
          </p:txBody>
        </p:sp>
        <p:sp>
          <p:nvSpPr>
            <p:cNvPr id="88" name="椭圆 87"/>
            <p:cNvSpPr/>
            <p:nvPr/>
          </p:nvSpPr>
          <p:spPr>
            <a:xfrm>
              <a:off x="5169300" y="4136986"/>
              <a:ext cx="316546" cy="316546"/>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smtClean="0">
                <a:solidFill>
                  <a:schemeClr val="tx1"/>
                </a:solidFill>
              </a:endParaRPr>
            </a:p>
          </p:txBody>
        </p:sp>
        <p:sp>
          <p:nvSpPr>
            <p:cNvPr id="89" name="椭圆 88"/>
            <p:cNvSpPr/>
            <p:nvPr/>
          </p:nvSpPr>
          <p:spPr>
            <a:xfrm>
              <a:off x="5560622" y="4136986"/>
              <a:ext cx="316546" cy="316546"/>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smtClean="0">
                <a:solidFill>
                  <a:srgbClr val="000000"/>
                </a:solidFill>
              </a:endParaRPr>
            </a:p>
          </p:txBody>
        </p:sp>
        <p:sp>
          <p:nvSpPr>
            <p:cNvPr id="90" name="椭圆 89"/>
            <p:cNvSpPr/>
            <p:nvPr/>
          </p:nvSpPr>
          <p:spPr>
            <a:xfrm>
              <a:off x="5960372" y="4136986"/>
              <a:ext cx="316546" cy="316546"/>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smtClean="0">
                <a:solidFill>
                  <a:srgbClr val="000000"/>
                </a:solidFill>
              </a:endParaRPr>
            </a:p>
          </p:txBody>
        </p:sp>
        <p:sp>
          <p:nvSpPr>
            <p:cNvPr id="91" name="椭圆 90"/>
            <p:cNvSpPr/>
            <p:nvPr/>
          </p:nvSpPr>
          <p:spPr>
            <a:xfrm>
              <a:off x="6377244" y="4136986"/>
              <a:ext cx="316546" cy="316546"/>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smtClean="0">
                <a:solidFill>
                  <a:srgbClr val="000000"/>
                </a:solidFill>
              </a:endParaRPr>
            </a:p>
          </p:txBody>
        </p:sp>
        <p:sp>
          <p:nvSpPr>
            <p:cNvPr id="92" name="椭圆 91"/>
            <p:cNvSpPr/>
            <p:nvPr/>
          </p:nvSpPr>
          <p:spPr>
            <a:xfrm>
              <a:off x="6799111" y="4136986"/>
              <a:ext cx="316546" cy="316546"/>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smtClean="0">
                <a:solidFill>
                  <a:srgbClr val="000000"/>
                </a:solidFill>
              </a:endParaRPr>
            </a:p>
          </p:txBody>
        </p:sp>
        <p:sp>
          <p:nvSpPr>
            <p:cNvPr id="93" name="椭圆 92"/>
            <p:cNvSpPr/>
            <p:nvPr/>
          </p:nvSpPr>
          <p:spPr>
            <a:xfrm>
              <a:off x="7195696" y="4136987"/>
              <a:ext cx="316546" cy="316546"/>
            </a:xfrm>
            <a:prstGeom prst="ellipse">
              <a:avLst/>
            </a:prstGeom>
            <a:solidFill>
              <a:srgbClr val="EEECE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smtClean="0">
                <a:solidFill>
                  <a:srgbClr val="000000"/>
                </a:solidFill>
              </a:endParaRPr>
            </a:p>
          </p:txBody>
        </p:sp>
        <p:sp>
          <p:nvSpPr>
            <p:cNvPr id="94" name="椭圆 93"/>
            <p:cNvSpPr/>
            <p:nvPr/>
          </p:nvSpPr>
          <p:spPr>
            <a:xfrm>
              <a:off x="7603200" y="4136987"/>
              <a:ext cx="316546" cy="316546"/>
            </a:xfrm>
            <a:prstGeom prst="ellipse">
              <a:avLst/>
            </a:prstGeom>
            <a:solidFill>
              <a:srgbClr val="EEECE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smtClean="0">
                <a:solidFill>
                  <a:srgbClr val="000000"/>
                </a:solidFill>
              </a:endParaRPr>
            </a:p>
          </p:txBody>
        </p:sp>
        <p:sp>
          <p:nvSpPr>
            <p:cNvPr id="95" name="任意形状 94"/>
            <p:cNvSpPr/>
            <p:nvPr/>
          </p:nvSpPr>
          <p:spPr>
            <a:xfrm>
              <a:off x="6447773" y="3479017"/>
              <a:ext cx="100932" cy="581045"/>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96" name="任意形状 95"/>
            <p:cNvSpPr/>
            <p:nvPr/>
          </p:nvSpPr>
          <p:spPr>
            <a:xfrm>
              <a:off x="6845658" y="3473358"/>
              <a:ext cx="100932" cy="581045"/>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97" name="任意形状 96"/>
            <p:cNvSpPr/>
            <p:nvPr/>
          </p:nvSpPr>
          <p:spPr>
            <a:xfrm>
              <a:off x="7273816" y="3479017"/>
              <a:ext cx="100932" cy="581045"/>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98" name="任意形状 97"/>
            <p:cNvSpPr/>
            <p:nvPr/>
          </p:nvSpPr>
          <p:spPr>
            <a:xfrm>
              <a:off x="7667272" y="3479017"/>
              <a:ext cx="100932" cy="581045"/>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grpSp>
      <p:grpSp>
        <p:nvGrpSpPr>
          <p:cNvPr id="45" name="组 44"/>
          <p:cNvGrpSpPr/>
          <p:nvPr/>
        </p:nvGrpSpPr>
        <p:grpSpPr>
          <a:xfrm>
            <a:off x="1204768" y="3449831"/>
            <a:ext cx="6713558" cy="1009363"/>
            <a:chOff x="1206188" y="3444171"/>
            <a:chExt cx="6713558" cy="1009363"/>
          </a:xfrm>
        </p:grpSpPr>
        <p:sp>
          <p:nvSpPr>
            <p:cNvPr id="46" name="矩形 45"/>
            <p:cNvSpPr/>
            <p:nvPr/>
          </p:nvSpPr>
          <p:spPr>
            <a:xfrm rot="10800000">
              <a:off x="1206188" y="4091409"/>
              <a:ext cx="716296" cy="362123"/>
            </a:xfrm>
            <a:prstGeom prst="rect">
              <a:avLst/>
            </a:prstGeom>
            <a:solidFill>
              <a:schemeClr val="tx2">
                <a:lumMod val="75000"/>
              </a:schemeClr>
            </a:solidFill>
            <a:ln>
              <a:solidFill>
                <a:schemeClr val="tx2">
                  <a:lumMod val="75000"/>
                </a:schemeClr>
              </a:solidFill>
              <a:prstDash val="soli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a:p>
          </p:txBody>
        </p:sp>
        <p:sp>
          <p:nvSpPr>
            <p:cNvPr id="47" name="任意形状 46"/>
            <p:cNvSpPr/>
            <p:nvPr/>
          </p:nvSpPr>
          <p:spPr>
            <a:xfrm>
              <a:off x="1266718" y="3449831"/>
              <a:ext cx="100932" cy="581045"/>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49" name="任意形状 48"/>
            <p:cNvSpPr/>
            <p:nvPr/>
          </p:nvSpPr>
          <p:spPr>
            <a:xfrm>
              <a:off x="1664603" y="3444172"/>
              <a:ext cx="100932" cy="581045"/>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50" name="任意形状 49"/>
            <p:cNvSpPr/>
            <p:nvPr/>
          </p:nvSpPr>
          <p:spPr>
            <a:xfrm>
              <a:off x="2092761" y="3449831"/>
              <a:ext cx="100932" cy="581045"/>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51" name="任意形状 50"/>
            <p:cNvSpPr/>
            <p:nvPr/>
          </p:nvSpPr>
          <p:spPr>
            <a:xfrm>
              <a:off x="2486217" y="3449831"/>
              <a:ext cx="100932" cy="581045"/>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53" name="椭圆 52"/>
            <p:cNvSpPr/>
            <p:nvPr/>
          </p:nvSpPr>
          <p:spPr>
            <a:xfrm>
              <a:off x="1206188" y="4136987"/>
              <a:ext cx="316546" cy="316546"/>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solidFill>
                  <a:schemeClr val="tx1"/>
                </a:solidFill>
              </a:endParaRPr>
            </a:p>
          </p:txBody>
        </p:sp>
        <p:sp>
          <p:nvSpPr>
            <p:cNvPr id="54" name="椭圆 53"/>
            <p:cNvSpPr/>
            <p:nvPr/>
          </p:nvSpPr>
          <p:spPr>
            <a:xfrm>
              <a:off x="1605938" y="4136987"/>
              <a:ext cx="316546" cy="316546"/>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smtClean="0">
                <a:solidFill>
                  <a:schemeClr val="tx1"/>
                </a:solidFill>
              </a:endParaRPr>
            </a:p>
          </p:txBody>
        </p:sp>
        <p:sp>
          <p:nvSpPr>
            <p:cNvPr id="55" name="椭圆 54"/>
            <p:cNvSpPr/>
            <p:nvPr/>
          </p:nvSpPr>
          <p:spPr>
            <a:xfrm>
              <a:off x="1997260" y="4136987"/>
              <a:ext cx="316546" cy="316546"/>
            </a:xfrm>
            <a:prstGeom prst="ellipse">
              <a:avLst/>
            </a:prstGeom>
            <a:solidFill>
              <a:srgbClr val="EEECE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smtClean="0">
                <a:solidFill>
                  <a:srgbClr val="000000"/>
                </a:solidFill>
              </a:endParaRPr>
            </a:p>
          </p:txBody>
        </p:sp>
        <p:sp>
          <p:nvSpPr>
            <p:cNvPr id="57" name="椭圆 56"/>
            <p:cNvSpPr/>
            <p:nvPr/>
          </p:nvSpPr>
          <p:spPr>
            <a:xfrm>
              <a:off x="2397010" y="4136987"/>
              <a:ext cx="316546" cy="316546"/>
            </a:xfrm>
            <a:prstGeom prst="ellipse">
              <a:avLst/>
            </a:prstGeom>
            <a:solidFill>
              <a:srgbClr val="EEECE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smtClean="0">
                <a:solidFill>
                  <a:srgbClr val="000000"/>
                </a:solidFill>
              </a:endParaRPr>
            </a:p>
          </p:txBody>
        </p:sp>
        <p:sp>
          <p:nvSpPr>
            <p:cNvPr id="58" name="椭圆 57"/>
            <p:cNvSpPr/>
            <p:nvPr/>
          </p:nvSpPr>
          <p:spPr>
            <a:xfrm>
              <a:off x="2813883" y="4136987"/>
              <a:ext cx="316546" cy="316546"/>
            </a:xfrm>
            <a:prstGeom prst="ellipse">
              <a:avLst/>
            </a:prstGeom>
            <a:solidFill>
              <a:srgbClr val="EEECE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smtClean="0">
                <a:solidFill>
                  <a:srgbClr val="000000"/>
                </a:solidFill>
              </a:endParaRPr>
            </a:p>
          </p:txBody>
        </p:sp>
        <p:sp>
          <p:nvSpPr>
            <p:cNvPr id="59" name="椭圆 58"/>
            <p:cNvSpPr/>
            <p:nvPr/>
          </p:nvSpPr>
          <p:spPr>
            <a:xfrm>
              <a:off x="3235749" y="4136987"/>
              <a:ext cx="316546" cy="316546"/>
            </a:xfrm>
            <a:prstGeom prst="ellipse">
              <a:avLst/>
            </a:prstGeom>
            <a:solidFill>
              <a:srgbClr val="EEECE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smtClean="0">
                <a:solidFill>
                  <a:srgbClr val="000000"/>
                </a:solidFill>
              </a:endParaRPr>
            </a:p>
          </p:txBody>
        </p:sp>
        <p:sp>
          <p:nvSpPr>
            <p:cNvPr id="61" name="椭圆 60"/>
            <p:cNvSpPr/>
            <p:nvPr/>
          </p:nvSpPr>
          <p:spPr>
            <a:xfrm>
              <a:off x="3632334" y="4136988"/>
              <a:ext cx="316546" cy="316546"/>
            </a:xfrm>
            <a:prstGeom prst="ellipse">
              <a:avLst/>
            </a:prstGeom>
            <a:solidFill>
              <a:srgbClr val="EEECE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smtClean="0">
                <a:solidFill>
                  <a:srgbClr val="000000"/>
                </a:solidFill>
              </a:endParaRPr>
            </a:p>
          </p:txBody>
        </p:sp>
        <p:sp>
          <p:nvSpPr>
            <p:cNvPr id="62" name="椭圆 61"/>
            <p:cNvSpPr/>
            <p:nvPr/>
          </p:nvSpPr>
          <p:spPr>
            <a:xfrm>
              <a:off x="4039838" y="4136988"/>
              <a:ext cx="316546" cy="316546"/>
            </a:xfrm>
            <a:prstGeom prst="ellipse">
              <a:avLst/>
            </a:prstGeom>
            <a:solidFill>
              <a:srgbClr val="EEECE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smtClean="0">
                <a:solidFill>
                  <a:srgbClr val="000000"/>
                </a:solidFill>
              </a:endParaRPr>
            </a:p>
          </p:txBody>
        </p:sp>
        <p:sp>
          <p:nvSpPr>
            <p:cNvPr id="63" name="任意形状 62"/>
            <p:cNvSpPr/>
            <p:nvPr/>
          </p:nvSpPr>
          <p:spPr>
            <a:xfrm>
              <a:off x="2884412" y="3479018"/>
              <a:ext cx="100932" cy="581045"/>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65" name="任意形状 64"/>
            <p:cNvSpPr/>
            <p:nvPr/>
          </p:nvSpPr>
          <p:spPr>
            <a:xfrm>
              <a:off x="3282296" y="3473359"/>
              <a:ext cx="100932" cy="581045"/>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66" name="任意形状 65"/>
            <p:cNvSpPr/>
            <p:nvPr/>
          </p:nvSpPr>
          <p:spPr>
            <a:xfrm>
              <a:off x="3710454" y="3479018"/>
              <a:ext cx="100932" cy="581045"/>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67" name="任意形状 66"/>
            <p:cNvSpPr/>
            <p:nvPr/>
          </p:nvSpPr>
          <p:spPr>
            <a:xfrm>
              <a:off x="4103910" y="3479018"/>
              <a:ext cx="100932" cy="581045"/>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69" name="矩形 68"/>
            <p:cNvSpPr/>
            <p:nvPr/>
          </p:nvSpPr>
          <p:spPr>
            <a:xfrm rot="10800000">
              <a:off x="4769547" y="4091408"/>
              <a:ext cx="1107619" cy="362121"/>
            </a:xfrm>
            <a:prstGeom prst="rect">
              <a:avLst/>
            </a:prstGeom>
            <a:solidFill>
              <a:srgbClr val="367EFF"/>
            </a:solidFill>
            <a:ln>
              <a:solidFill>
                <a:srgbClr val="367EFF"/>
              </a:solidFill>
              <a:prstDash val="soli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a:p>
          </p:txBody>
        </p:sp>
        <p:sp>
          <p:nvSpPr>
            <p:cNvPr id="70" name="任意形状 69"/>
            <p:cNvSpPr/>
            <p:nvPr/>
          </p:nvSpPr>
          <p:spPr>
            <a:xfrm>
              <a:off x="4830080" y="3449830"/>
              <a:ext cx="100932" cy="581045"/>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71" name="任意形状 70"/>
            <p:cNvSpPr/>
            <p:nvPr/>
          </p:nvSpPr>
          <p:spPr>
            <a:xfrm>
              <a:off x="5227964" y="3444171"/>
              <a:ext cx="100932" cy="581045"/>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73" name="任意形状 72"/>
            <p:cNvSpPr/>
            <p:nvPr/>
          </p:nvSpPr>
          <p:spPr>
            <a:xfrm>
              <a:off x="5656123" y="3449830"/>
              <a:ext cx="100932" cy="581045"/>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74" name="任意形状 73"/>
            <p:cNvSpPr/>
            <p:nvPr/>
          </p:nvSpPr>
          <p:spPr>
            <a:xfrm>
              <a:off x="6049579" y="3449830"/>
              <a:ext cx="100932" cy="581045"/>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75" name="椭圆 74"/>
            <p:cNvSpPr/>
            <p:nvPr/>
          </p:nvSpPr>
          <p:spPr>
            <a:xfrm>
              <a:off x="4769549" y="4136986"/>
              <a:ext cx="316546" cy="316546"/>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solidFill>
                  <a:schemeClr val="tx1"/>
                </a:solidFill>
              </a:endParaRPr>
            </a:p>
          </p:txBody>
        </p:sp>
        <p:sp>
          <p:nvSpPr>
            <p:cNvPr id="80" name="椭圆 79"/>
            <p:cNvSpPr/>
            <p:nvPr/>
          </p:nvSpPr>
          <p:spPr>
            <a:xfrm>
              <a:off x="5169300" y="4136986"/>
              <a:ext cx="316546" cy="316546"/>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smtClean="0">
                <a:solidFill>
                  <a:schemeClr val="tx1"/>
                </a:solidFill>
              </a:endParaRPr>
            </a:p>
          </p:txBody>
        </p:sp>
        <p:sp>
          <p:nvSpPr>
            <p:cNvPr id="81" name="椭圆 80"/>
            <p:cNvSpPr/>
            <p:nvPr/>
          </p:nvSpPr>
          <p:spPr>
            <a:xfrm>
              <a:off x="5560621" y="4136986"/>
              <a:ext cx="316546" cy="316546"/>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smtClean="0">
                <a:solidFill>
                  <a:srgbClr val="000000"/>
                </a:solidFill>
              </a:endParaRPr>
            </a:p>
          </p:txBody>
        </p:sp>
        <p:sp>
          <p:nvSpPr>
            <p:cNvPr id="99" name="椭圆 98"/>
            <p:cNvSpPr/>
            <p:nvPr/>
          </p:nvSpPr>
          <p:spPr>
            <a:xfrm>
              <a:off x="5960372" y="4136986"/>
              <a:ext cx="316546" cy="316546"/>
            </a:xfrm>
            <a:prstGeom prst="ellipse">
              <a:avLst/>
            </a:prstGeom>
            <a:solidFill>
              <a:srgbClr val="EEECE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smtClean="0">
                <a:solidFill>
                  <a:srgbClr val="000000"/>
                </a:solidFill>
              </a:endParaRPr>
            </a:p>
          </p:txBody>
        </p:sp>
        <p:sp>
          <p:nvSpPr>
            <p:cNvPr id="100" name="椭圆 99"/>
            <p:cNvSpPr/>
            <p:nvPr/>
          </p:nvSpPr>
          <p:spPr>
            <a:xfrm>
              <a:off x="6377244" y="4136986"/>
              <a:ext cx="316546" cy="316546"/>
            </a:xfrm>
            <a:prstGeom prst="ellipse">
              <a:avLst/>
            </a:prstGeom>
            <a:solidFill>
              <a:srgbClr val="EEECE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smtClean="0">
                <a:solidFill>
                  <a:srgbClr val="000000"/>
                </a:solidFill>
              </a:endParaRPr>
            </a:p>
          </p:txBody>
        </p:sp>
        <p:sp>
          <p:nvSpPr>
            <p:cNvPr id="101" name="椭圆 100"/>
            <p:cNvSpPr/>
            <p:nvPr/>
          </p:nvSpPr>
          <p:spPr>
            <a:xfrm>
              <a:off x="6799111" y="4136986"/>
              <a:ext cx="316546" cy="316546"/>
            </a:xfrm>
            <a:prstGeom prst="ellipse">
              <a:avLst/>
            </a:prstGeom>
            <a:solidFill>
              <a:srgbClr val="EEECE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smtClean="0">
                <a:solidFill>
                  <a:srgbClr val="000000"/>
                </a:solidFill>
              </a:endParaRPr>
            </a:p>
          </p:txBody>
        </p:sp>
        <p:sp>
          <p:nvSpPr>
            <p:cNvPr id="102" name="椭圆 101"/>
            <p:cNvSpPr/>
            <p:nvPr/>
          </p:nvSpPr>
          <p:spPr>
            <a:xfrm>
              <a:off x="7195696" y="4136987"/>
              <a:ext cx="316546" cy="316546"/>
            </a:xfrm>
            <a:prstGeom prst="ellipse">
              <a:avLst/>
            </a:prstGeom>
            <a:solidFill>
              <a:srgbClr val="EEECE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smtClean="0">
                <a:solidFill>
                  <a:srgbClr val="000000"/>
                </a:solidFill>
              </a:endParaRPr>
            </a:p>
          </p:txBody>
        </p:sp>
        <p:sp>
          <p:nvSpPr>
            <p:cNvPr id="103" name="椭圆 102"/>
            <p:cNvSpPr/>
            <p:nvPr/>
          </p:nvSpPr>
          <p:spPr>
            <a:xfrm>
              <a:off x="7603200" y="4136987"/>
              <a:ext cx="316546" cy="316546"/>
            </a:xfrm>
            <a:prstGeom prst="ellipse">
              <a:avLst/>
            </a:prstGeom>
            <a:solidFill>
              <a:srgbClr val="EEECE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smtClean="0">
                <a:solidFill>
                  <a:srgbClr val="000000"/>
                </a:solidFill>
              </a:endParaRPr>
            </a:p>
          </p:txBody>
        </p:sp>
        <p:sp>
          <p:nvSpPr>
            <p:cNvPr id="104" name="任意形状 103"/>
            <p:cNvSpPr/>
            <p:nvPr/>
          </p:nvSpPr>
          <p:spPr>
            <a:xfrm>
              <a:off x="6447773" y="3479017"/>
              <a:ext cx="100932" cy="581045"/>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105" name="任意形状 104"/>
            <p:cNvSpPr/>
            <p:nvPr/>
          </p:nvSpPr>
          <p:spPr>
            <a:xfrm>
              <a:off x="6845658" y="3473358"/>
              <a:ext cx="100932" cy="581045"/>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106" name="任意形状 105"/>
            <p:cNvSpPr/>
            <p:nvPr/>
          </p:nvSpPr>
          <p:spPr>
            <a:xfrm>
              <a:off x="7273816" y="3479017"/>
              <a:ext cx="100932" cy="581045"/>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107" name="任意形状 106"/>
            <p:cNvSpPr/>
            <p:nvPr/>
          </p:nvSpPr>
          <p:spPr>
            <a:xfrm>
              <a:off x="7667272" y="3479017"/>
              <a:ext cx="100932" cy="581045"/>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grpSp>
      <p:sp>
        <p:nvSpPr>
          <p:cNvPr id="6" name="文本框 5"/>
          <p:cNvSpPr txBox="1"/>
          <p:nvPr/>
        </p:nvSpPr>
        <p:spPr>
          <a:xfrm>
            <a:off x="1488204" y="5249540"/>
            <a:ext cx="5885124" cy="830997"/>
          </a:xfrm>
          <a:prstGeom prst="rect">
            <a:avLst/>
          </a:prstGeom>
          <a:noFill/>
        </p:spPr>
        <p:txBody>
          <a:bodyPr wrap="square" rtlCol="0">
            <a:spAutoFit/>
          </a:bodyPr>
          <a:lstStyle/>
          <a:p>
            <a:pPr algn="ctr"/>
            <a:r>
              <a:rPr kumimoji="1" lang="en-US" altLang="zh-CN" sz="2400" dirty="0" smtClean="0">
                <a:latin typeface="Chalkboard"/>
                <a:cs typeface="Chalkboard"/>
              </a:rPr>
              <a:t>So, what’s the relationship between </a:t>
            </a:r>
            <a:r>
              <a:rPr kumimoji="1" lang="en-US" altLang="zh-CN" sz="2400" dirty="0" smtClean="0">
                <a:solidFill>
                  <a:srgbClr val="FF0000"/>
                </a:solidFill>
                <a:latin typeface="Chalkboard"/>
                <a:cs typeface="Chalkboard"/>
              </a:rPr>
              <a:t>graph topology </a:t>
            </a:r>
            <a:r>
              <a:rPr kumimoji="1" lang="en-US" altLang="zh-CN" sz="2400" dirty="0" smtClean="0">
                <a:latin typeface="Chalkboard"/>
                <a:cs typeface="Chalkboard"/>
              </a:rPr>
              <a:t>and </a:t>
            </a:r>
            <a:r>
              <a:rPr kumimoji="1" lang="en-US" altLang="zh-CN" sz="2400" dirty="0" smtClean="0">
                <a:solidFill>
                  <a:srgbClr val="FF0000"/>
                </a:solidFill>
                <a:latin typeface="Chalkboard"/>
                <a:cs typeface="Chalkboard"/>
              </a:rPr>
              <a:t>SIMD efficiency</a:t>
            </a:r>
            <a:r>
              <a:rPr kumimoji="1" lang="en-US" altLang="zh-CN" sz="2400" dirty="0" smtClean="0">
                <a:latin typeface="Chalkboard"/>
                <a:cs typeface="Chalkboard"/>
              </a:rPr>
              <a:t>?</a:t>
            </a:r>
          </a:p>
        </p:txBody>
      </p:sp>
    </p:spTree>
    <p:extLst>
      <p:ext uri="{BB962C8B-B14F-4D97-AF65-F5344CB8AC3E}">
        <p14:creationId xmlns:p14="http://schemas.microsoft.com/office/powerpoint/2010/main" val="34997767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rot="10800000">
            <a:off x="6308866" y="4848483"/>
            <a:ext cx="509226" cy="403535"/>
          </a:xfrm>
          <a:prstGeom prst="rect">
            <a:avLst/>
          </a:prstGeom>
          <a:solidFill>
            <a:schemeClr val="tx2">
              <a:lumMod val="75000"/>
            </a:schemeClr>
          </a:solidFill>
          <a:ln>
            <a:solidFill>
              <a:schemeClr val="tx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kumimoji="1" lang="en-US" altLang="zh-CN" dirty="0"/>
              <a:t>Topology</a:t>
            </a:r>
            <a:r>
              <a:rPr kumimoji="1" lang="zh-CN" altLang="en-US" dirty="0"/>
              <a:t> </a:t>
            </a:r>
            <a:r>
              <a:rPr kumimoji="1" lang="en-US" altLang="zh-CN" dirty="0"/>
              <a:t>and</a:t>
            </a:r>
            <a:r>
              <a:rPr kumimoji="1" lang="zh-CN" altLang="en-US" dirty="0"/>
              <a:t> </a:t>
            </a:r>
            <a:r>
              <a:rPr kumimoji="1" lang="en-US" altLang="zh-CN" dirty="0"/>
              <a:t>Utilization</a:t>
            </a:r>
            <a:endParaRPr kumimoji="1" lang="zh-CN" altLang="en-US" dirty="0"/>
          </a:p>
        </p:txBody>
      </p:sp>
      <p:sp>
        <p:nvSpPr>
          <p:cNvPr id="3" name="内容占位符 2"/>
          <p:cNvSpPr>
            <a:spLocks noGrp="1"/>
          </p:cNvSpPr>
          <p:nvPr>
            <p:ph idx="1"/>
          </p:nvPr>
        </p:nvSpPr>
        <p:spPr/>
        <p:txBody>
          <a:bodyPr/>
          <a:lstStyle/>
          <a:p>
            <a:r>
              <a:rPr kumimoji="1" lang="en-US" altLang="zh-CN" sz="2800" dirty="0" smtClean="0"/>
              <a:t>Assign each vertex with a </a:t>
            </a:r>
            <a:r>
              <a:rPr kumimoji="1" lang="en-US" altLang="zh-CN" sz="2800" dirty="0" smtClean="0">
                <a:solidFill>
                  <a:srgbClr val="FF0000"/>
                </a:solidFill>
              </a:rPr>
              <a:t>group</a:t>
            </a:r>
            <a:r>
              <a:rPr kumimoji="1" lang="en-US" altLang="zh-CN" sz="2800" dirty="0" smtClean="0"/>
              <a:t> of threads</a:t>
            </a:r>
          </a:p>
          <a:p>
            <a:endParaRPr kumimoji="1" lang="en-US" altLang="zh-CN" dirty="0" smtClean="0"/>
          </a:p>
        </p:txBody>
      </p:sp>
      <p:sp>
        <p:nvSpPr>
          <p:cNvPr id="4" name="矩形 3"/>
          <p:cNvSpPr/>
          <p:nvPr/>
        </p:nvSpPr>
        <p:spPr>
          <a:xfrm rot="10800000">
            <a:off x="1247525" y="4280309"/>
            <a:ext cx="408718" cy="955709"/>
          </a:xfrm>
          <a:prstGeom prst="rect">
            <a:avLst/>
          </a:prstGeom>
          <a:solidFill>
            <a:srgbClr val="367EFF"/>
          </a:solidFill>
          <a:ln>
            <a:solidFill>
              <a:srgbClr val="367EF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dirty="0"/>
          </a:p>
        </p:txBody>
      </p:sp>
      <p:sp>
        <p:nvSpPr>
          <p:cNvPr id="5" name="矩形 4"/>
          <p:cNvSpPr/>
          <p:nvPr/>
        </p:nvSpPr>
        <p:spPr>
          <a:xfrm rot="10800000">
            <a:off x="1751292" y="4280310"/>
            <a:ext cx="390750" cy="1941247"/>
          </a:xfrm>
          <a:prstGeom prst="rect">
            <a:avLst/>
          </a:prstGeom>
          <a:solidFill>
            <a:srgbClr val="FF660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rot="10800000">
            <a:off x="2253075" y="4280310"/>
            <a:ext cx="402368" cy="955709"/>
          </a:xfrm>
          <a:prstGeom prst="rect">
            <a:avLst/>
          </a:prstGeom>
          <a:solidFill>
            <a:srgbClr val="66CCFF"/>
          </a:solidFill>
          <a:ln>
            <a:solidFill>
              <a:srgbClr val="66CCFF"/>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zh-CN" altLang="en-US"/>
          </a:p>
        </p:txBody>
      </p:sp>
      <p:sp>
        <p:nvSpPr>
          <p:cNvPr id="7" name="矩形 6"/>
          <p:cNvSpPr/>
          <p:nvPr/>
        </p:nvSpPr>
        <p:spPr>
          <a:xfrm rot="10800000">
            <a:off x="745743" y="4280312"/>
            <a:ext cx="393483" cy="1480939"/>
          </a:xfrm>
          <a:prstGeom prst="rect">
            <a:avLst/>
          </a:prstGeom>
          <a:solidFill>
            <a:schemeClr val="tx2">
              <a:lumMod val="75000"/>
            </a:schemeClr>
          </a:solidFill>
          <a:ln>
            <a:solidFill>
              <a:schemeClr val="tx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a:p>
        </p:txBody>
      </p:sp>
      <p:sp>
        <p:nvSpPr>
          <p:cNvPr id="8" name="任意形状 7"/>
          <p:cNvSpPr/>
          <p:nvPr/>
        </p:nvSpPr>
        <p:spPr>
          <a:xfrm>
            <a:off x="822686" y="3464788"/>
            <a:ext cx="128297" cy="738578"/>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9" name="任意形状 8"/>
          <p:cNvSpPr/>
          <p:nvPr/>
        </p:nvSpPr>
        <p:spPr>
          <a:xfrm>
            <a:off x="1328445" y="3457594"/>
            <a:ext cx="128297" cy="738578"/>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10" name="任意形状 9"/>
          <p:cNvSpPr/>
          <p:nvPr/>
        </p:nvSpPr>
        <p:spPr>
          <a:xfrm>
            <a:off x="1872686" y="3464788"/>
            <a:ext cx="128297" cy="738578"/>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11" name="任意形状 10"/>
          <p:cNvSpPr/>
          <p:nvPr/>
        </p:nvSpPr>
        <p:spPr>
          <a:xfrm>
            <a:off x="2372816" y="3464788"/>
            <a:ext cx="128297" cy="738578"/>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grpSp>
        <p:nvGrpSpPr>
          <p:cNvPr id="12" name="组 11"/>
          <p:cNvGrpSpPr/>
          <p:nvPr/>
        </p:nvGrpSpPr>
        <p:grpSpPr>
          <a:xfrm>
            <a:off x="745744" y="4338246"/>
            <a:ext cx="1916048" cy="1883312"/>
            <a:chOff x="1456952" y="2195160"/>
            <a:chExt cx="2181175" cy="2143909"/>
          </a:xfrm>
        </p:grpSpPr>
        <p:sp>
          <p:nvSpPr>
            <p:cNvPr id="13" name="椭圆 12"/>
            <p:cNvSpPr/>
            <p:nvPr/>
          </p:nvSpPr>
          <p:spPr>
            <a:xfrm>
              <a:off x="1456952" y="2195160"/>
              <a:ext cx="458045" cy="458045"/>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solidFill>
                  <a:schemeClr val="tx1"/>
                </a:solidFill>
              </a:endParaRPr>
            </a:p>
          </p:txBody>
        </p:sp>
        <p:sp>
          <p:nvSpPr>
            <p:cNvPr id="14" name="椭圆 13"/>
            <p:cNvSpPr/>
            <p:nvPr/>
          </p:nvSpPr>
          <p:spPr>
            <a:xfrm>
              <a:off x="1456952" y="2746320"/>
              <a:ext cx="458045" cy="458045"/>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solidFill>
                  <a:schemeClr val="tx1"/>
                </a:solidFill>
              </a:endParaRPr>
            </a:p>
          </p:txBody>
        </p:sp>
        <p:sp>
          <p:nvSpPr>
            <p:cNvPr id="15" name="椭圆 14"/>
            <p:cNvSpPr/>
            <p:nvPr/>
          </p:nvSpPr>
          <p:spPr>
            <a:xfrm>
              <a:off x="1456952" y="3324761"/>
              <a:ext cx="458045" cy="458045"/>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p>
          </p:txBody>
        </p:sp>
        <p:sp>
          <p:nvSpPr>
            <p:cNvPr id="16" name="椭圆 15"/>
            <p:cNvSpPr/>
            <p:nvPr/>
          </p:nvSpPr>
          <p:spPr>
            <a:xfrm>
              <a:off x="1456952" y="3881024"/>
              <a:ext cx="458045" cy="458045"/>
            </a:xfrm>
            <a:prstGeom prst="ellipse">
              <a:avLst/>
            </a:prstGeom>
            <a:solidFill>
              <a:srgbClr val="EEECE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p>
          </p:txBody>
        </p:sp>
        <p:sp>
          <p:nvSpPr>
            <p:cNvPr id="17" name="椭圆 16"/>
            <p:cNvSpPr/>
            <p:nvPr/>
          </p:nvSpPr>
          <p:spPr>
            <a:xfrm>
              <a:off x="2035394" y="2195160"/>
              <a:ext cx="458045" cy="458045"/>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smtClean="0">
                <a:solidFill>
                  <a:schemeClr val="tx1"/>
                </a:solidFill>
              </a:endParaRPr>
            </a:p>
          </p:txBody>
        </p:sp>
        <p:sp>
          <p:nvSpPr>
            <p:cNvPr id="18" name="椭圆 17"/>
            <p:cNvSpPr/>
            <p:nvPr/>
          </p:nvSpPr>
          <p:spPr>
            <a:xfrm>
              <a:off x="2028167" y="2746320"/>
              <a:ext cx="458045" cy="458045"/>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a:solidFill>
                  <a:srgbClr val="000000"/>
                </a:solidFill>
              </a:endParaRPr>
            </a:p>
          </p:txBody>
        </p:sp>
        <p:sp>
          <p:nvSpPr>
            <p:cNvPr id="19" name="椭圆 18"/>
            <p:cNvSpPr/>
            <p:nvPr/>
          </p:nvSpPr>
          <p:spPr>
            <a:xfrm>
              <a:off x="2028167" y="3324761"/>
              <a:ext cx="458045" cy="458045"/>
            </a:xfrm>
            <a:prstGeom prst="ellipse">
              <a:avLst/>
            </a:prstGeom>
            <a:solidFill>
              <a:schemeClr val="bg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a:solidFill>
                  <a:srgbClr val="000000"/>
                </a:solidFill>
              </a:endParaRPr>
            </a:p>
          </p:txBody>
        </p:sp>
        <p:sp>
          <p:nvSpPr>
            <p:cNvPr id="20" name="椭圆 19"/>
            <p:cNvSpPr/>
            <p:nvPr/>
          </p:nvSpPr>
          <p:spPr>
            <a:xfrm>
              <a:off x="2028167" y="3881024"/>
              <a:ext cx="458045" cy="458045"/>
            </a:xfrm>
            <a:prstGeom prst="ellipse">
              <a:avLst/>
            </a:prstGeom>
            <a:solidFill>
              <a:schemeClr val="bg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smtClean="0">
                <a:solidFill>
                  <a:srgbClr val="000000"/>
                </a:solidFill>
              </a:endParaRPr>
            </a:p>
          </p:txBody>
        </p:sp>
        <p:sp>
          <p:nvSpPr>
            <p:cNvPr id="21" name="椭圆 20"/>
            <p:cNvSpPr/>
            <p:nvPr/>
          </p:nvSpPr>
          <p:spPr>
            <a:xfrm>
              <a:off x="2601640" y="2195160"/>
              <a:ext cx="458045" cy="458045"/>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smtClean="0">
                <a:solidFill>
                  <a:srgbClr val="000000"/>
                </a:solidFill>
              </a:endParaRPr>
            </a:p>
          </p:txBody>
        </p:sp>
        <p:sp>
          <p:nvSpPr>
            <p:cNvPr id="22" name="椭圆 21"/>
            <p:cNvSpPr/>
            <p:nvPr/>
          </p:nvSpPr>
          <p:spPr>
            <a:xfrm>
              <a:off x="2601640" y="2746320"/>
              <a:ext cx="458045" cy="458045"/>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smtClean="0">
                <a:solidFill>
                  <a:srgbClr val="000000"/>
                </a:solidFill>
              </a:endParaRPr>
            </a:p>
          </p:txBody>
        </p:sp>
        <p:sp>
          <p:nvSpPr>
            <p:cNvPr id="23" name="椭圆 22"/>
            <p:cNvSpPr/>
            <p:nvPr/>
          </p:nvSpPr>
          <p:spPr>
            <a:xfrm>
              <a:off x="2601640" y="3324761"/>
              <a:ext cx="458045" cy="458045"/>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smtClean="0">
                <a:solidFill>
                  <a:srgbClr val="000000"/>
                </a:solidFill>
              </a:endParaRPr>
            </a:p>
          </p:txBody>
        </p:sp>
        <p:sp>
          <p:nvSpPr>
            <p:cNvPr id="24" name="椭圆 23"/>
            <p:cNvSpPr/>
            <p:nvPr/>
          </p:nvSpPr>
          <p:spPr>
            <a:xfrm>
              <a:off x="2601640" y="3881024"/>
              <a:ext cx="458045" cy="458045"/>
            </a:xfrm>
            <a:prstGeom prst="ellipse">
              <a:avLst/>
            </a:prstGeom>
            <a:solidFill>
              <a:schemeClr val="bg2"/>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smtClean="0">
                <a:solidFill>
                  <a:srgbClr val="000000"/>
                </a:solidFill>
              </a:endParaRPr>
            </a:p>
          </p:txBody>
        </p:sp>
        <p:sp>
          <p:nvSpPr>
            <p:cNvPr id="25" name="椭圆 24"/>
            <p:cNvSpPr/>
            <p:nvPr/>
          </p:nvSpPr>
          <p:spPr>
            <a:xfrm>
              <a:off x="3180082" y="2195160"/>
              <a:ext cx="458045" cy="458045"/>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smtClean="0">
                <a:solidFill>
                  <a:srgbClr val="000000"/>
                </a:solidFill>
              </a:endParaRPr>
            </a:p>
          </p:txBody>
        </p:sp>
        <p:sp>
          <p:nvSpPr>
            <p:cNvPr id="26" name="椭圆 25"/>
            <p:cNvSpPr/>
            <p:nvPr/>
          </p:nvSpPr>
          <p:spPr>
            <a:xfrm>
              <a:off x="3172855" y="2746320"/>
              <a:ext cx="458045" cy="458045"/>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smtClean="0">
                <a:solidFill>
                  <a:srgbClr val="000000"/>
                </a:solidFill>
              </a:endParaRPr>
            </a:p>
          </p:txBody>
        </p:sp>
        <p:sp>
          <p:nvSpPr>
            <p:cNvPr id="27" name="椭圆 26"/>
            <p:cNvSpPr/>
            <p:nvPr/>
          </p:nvSpPr>
          <p:spPr>
            <a:xfrm>
              <a:off x="3172855" y="3324761"/>
              <a:ext cx="458045" cy="458045"/>
            </a:xfrm>
            <a:prstGeom prst="ellipse">
              <a:avLst/>
            </a:prstGeom>
            <a:solidFill>
              <a:schemeClr val="bg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smtClean="0">
                <a:solidFill>
                  <a:srgbClr val="000000"/>
                </a:solidFill>
              </a:endParaRPr>
            </a:p>
          </p:txBody>
        </p:sp>
        <p:sp>
          <p:nvSpPr>
            <p:cNvPr id="28" name="椭圆 27"/>
            <p:cNvSpPr/>
            <p:nvPr/>
          </p:nvSpPr>
          <p:spPr>
            <a:xfrm>
              <a:off x="3172855" y="3881024"/>
              <a:ext cx="458045" cy="458045"/>
            </a:xfrm>
            <a:prstGeom prst="ellipse">
              <a:avLst/>
            </a:prstGeom>
            <a:solidFill>
              <a:schemeClr val="bg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smtClean="0">
                <a:solidFill>
                  <a:srgbClr val="000000"/>
                </a:solidFill>
              </a:endParaRPr>
            </a:p>
          </p:txBody>
        </p:sp>
      </p:grpSp>
      <p:sp>
        <p:nvSpPr>
          <p:cNvPr id="32" name="矩形 31"/>
          <p:cNvSpPr/>
          <p:nvPr/>
        </p:nvSpPr>
        <p:spPr>
          <a:xfrm rot="10800000">
            <a:off x="3497343" y="4314525"/>
            <a:ext cx="1407917" cy="460303"/>
          </a:xfrm>
          <a:prstGeom prst="rect">
            <a:avLst/>
          </a:prstGeom>
          <a:solidFill>
            <a:schemeClr val="tx2">
              <a:lumMod val="75000"/>
            </a:schemeClr>
          </a:solidFill>
          <a:ln>
            <a:solidFill>
              <a:schemeClr val="tx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a:p>
        </p:txBody>
      </p:sp>
      <p:sp>
        <p:nvSpPr>
          <p:cNvPr id="33" name="任意形状 32"/>
          <p:cNvSpPr/>
          <p:nvPr/>
        </p:nvSpPr>
        <p:spPr>
          <a:xfrm>
            <a:off x="3574288" y="3499002"/>
            <a:ext cx="128297" cy="738578"/>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34" name="任意形状 33"/>
          <p:cNvSpPr/>
          <p:nvPr/>
        </p:nvSpPr>
        <p:spPr>
          <a:xfrm>
            <a:off x="4080047" y="3491808"/>
            <a:ext cx="128297" cy="738578"/>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35" name="任意形状 34"/>
          <p:cNvSpPr/>
          <p:nvPr/>
        </p:nvSpPr>
        <p:spPr>
          <a:xfrm>
            <a:off x="4624288" y="3499002"/>
            <a:ext cx="128297" cy="738578"/>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36" name="任意形状 35"/>
          <p:cNvSpPr/>
          <p:nvPr/>
        </p:nvSpPr>
        <p:spPr>
          <a:xfrm>
            <a:off x="5124418" y="3499002"/>
            <a:ext cx="128297" cy="738578"/>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38" name="椭圆 37"/>
          <p:cNvSpPr/>
          <p:nvPr/>
        </p:nvSpPr>
        <p:spPr>
          <a:xfrm>
            <a:off x="3497346" y="4372460"/>
            <a:ext cx="402369" cy="402369"/>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solidFill>
                <a:schemeClr val="tx1"/>
              </a:solidFill>
            </a:endParaRPr>
          </a:p>
        </p:txBody>
      </p:sp>
      <p:sp>
        <p:nvSpPr>
          <p:cNvPr id="42" name="椭圆 41"/>
          <p:cNvSpPr/>
          <p:nvPr/>
        </p:nvSpPr>
        <p:spPr>
          <a:xfrm>
            <a:off x="4005477" y="4372460"/>
            <a:ext cx="402369" cy="402369"/>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smtClean="0">
              <a:solidFill>
                <a:schemeClr val="tx1"/>
              </a:solidFill>
            </a:endParaRPr>
          </a:p>
        </p:txBody>
      </p:sp>
      <p:sp>
        <p:nvSpPr>
          <p:cNvPr id="46" name="椭圆 45"/>
          <p:cNvSpPr/>
          <p:nvPr/>
        </p:nvSpPr>
        <p:spPr>
          <a:xfrm>
            <a:off x="4502894" y="4372460"/>
            <a:ext cx="402369" cy="402369"/>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smtClean="0">
              <a:solidFill>
                <a:srgbClr val="000000"/>
              </a:solidFill>
            </a:endParaRPr>
          </a:p>
        </p:txBody>
      </p:sp>
      <p:sp>
        <p:nvSpPr>
          <p:cNvPr id="50" name="椭圆 49"/>
          <p:cNvSpPr/>
          <p:nvPr/>
        </p:nvSpPr>
        <p:spPr>
          <a:xfrm>
            <a:off x="5011025" y="4372460"/>
            <a:ext cx="402369" cy="402369"/>
          </a:xfrm>
          <a:prstGeom prst="ellipse">
            <a:avLst/>
          </a:prstGeom>
          <a:solidFill>
            <a:srgbClr val="EEECE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smtClean="0">
              <a:solidFill>
                <a:srgbClr val="000000"/>
              </a:solidFill>
            </a:endParaRPr>
          </a:p>
        </p:txBody>
      </p:sp>
      <p:sp>
        <p:nvSpPr>
          <p:cNvPr id="54" name="矩形 53"/>
          <p:cNvSpPr/>
          <p:nvPr/>
        </p:nvSpPr>
        <p:spPr>
          <a:xfrm rot="10800000">
            <a:off x="7317678" y="4291911"/>
            <a:ext cx="908331" cy="475943"/>
          </a:xfrm>
          <a:prstGeom prst="rect">
            <a:avLst/>
          </a:prstGeom>
          <a:solidFill>
            <a:srgbClr val="367EFF"/>
          </a:solidFill>
          <a:ln>
            <a:solidFill>
              <a:srgbClr val="367EF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dirty="0"/>
          </a:p>
        </p:txBody>
      </p:sp>
      <p:sp>
        <p:nvSpPr>
          <p:cNvPr id="57" name="矩形 56"/>
          <p:cNvSpPr/>
          <p:nvPr/>
        </p:nvSpPr>
        <p:spPr>
          <a:xfrm rot="10800000">
            <a:off x="6316308" y="4307551"/>
            <a:ext cx="910501" cy="460303"/>
          </a:xfrm>
          <a:prstGeom prst="rect">
            <a:avLst/>
          </a:prstGeom>
          <a:solidFill>
            <a:schemeClr val="tx2">
              <a:lumMod val="75000"/>
            </a:schemeClr>
          </a:solidFill>
          <a:ln>
            <a:solidFill>
              <a:schemeClr val="tx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a:p>
        </p:txBody>
      </p:sp>
      <p:sp>
        <p:nvSpPr>
          <p:cNvPr id="58" name="任意形状 57"/>
          <p:cNvSpPr/>
          <p:nvPr/>
        </p:nvSpPr>
        <p:spPr>
          <a:xfrm>
            <a:off x="6393252" y="3492028"/>
            <a:ext cx="128297" cy="738578"/>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59" name="任意形状 58"/>
          <p:cNvSpPr/>
          <p:nvPr/>
        </p:nvSpPr>
        <p:spPr>
          <a:xfrm>
            <a:off x="6899011" y="3484834"/>
            <a:ext cx="128297" cy="738578"/>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60" name="任意形状 59"/>
          <p:cNvSpPr/>
          <p:nvPr/>
        </p:nvSpPr>
        <p:spPr>
          <a:xfrm>
            <a:off x="7443252" y="3492028"/>
            <a:ext cx="128297" cy="738578"/>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61" name="任意形状 60"/>
          <p:cNvSpPr/>
          <p:nvPr/>
        </p:nvSpPr>
        <p:spPr>
          <a:xfrm>
            <a:off x="7943382" y="3492028"/>
            <a:ext cx="128297" cy="738578"/>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63" name="椭圆 62"/>
          <p:cNvSpPr/>
          <p:nvPr/>
        </p:nvSpPr>
        <p:spPr>
          <a:xfrm>
            <a:off x="6316310" y="4365486"/>
            <a:ext cx="402369" cy="402369"/>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solidFill>
                <a:schemeClr val="tx1"/>
              </a:solidFill>
            </a:endParaRPr>
          </a:p>
        </p:txBody>
      </p:sp>
      <p:sp>
        <p:nvSpPr>
          <p:cNvPr id="64" name="椭圆 63"/>
          <p:cNvSpPr/>
          <p:nvPr/>
        </p:nvSpPr>
        <p:spPr>
          <a:xfrm>
            <a:off x="6316310" y="4849651"/>
            <a:ext cx="402369" cy="402369"/>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solidFill>
                <a:schemeClr val="tx1"/>
              </a:solidFill>
            </a:endParaRPr>
          </a:p>
        </p:txBody>
      </p:sp>
      <p:sp>
        <p:nvSpPr>
          <p:cNvPr id="67" name="椭圆 66"/>
          <p:cNvSpPr/>
          <p:nvPr/>
        </p:nvSpPr>
        <p:spPr>
          <a:xfrm>
            <a:off x="6824441" y="4365486"/>
            <a:ext cx="402369" cy="402369"/>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smtClean="0">
              <a:solidFill>
                <a:schemeClr val="tx1"/>
              </a:solidFill>
            </a:endParaRPr>
          </a:p>
        </p:txBody>
      </p:sp>
      <p:sp>
        <p:nvSpPr>
          <p:cNvPr id="68" name="椭圆 67"/>
          <p:cNvSpPr/>
          <p:nvPr/>
        </p:nvSpPr>
        <p:spPr>
          <a:xfrm>
            <a:off x="6818092" y="4849651"/>
            <a:ext cx="402369" cy="402369"/>
          </a:xfrm>
          <a:prstGeom prst="ellipse">
            <a:avLst/>
          </a:prstGeom>
          <a:solidFill>
            <a:srgbClr val="EEECE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a:solidFill>
                <a:srgbClr val="000000"/>
              </a:solidFill>
            </a:endParaRPr>
          </a:p>
        </p:txBody>
      </p:sp>
      <p:sp>
        <p:nvSpPr>
          <p:cNvPr id="71" name="椭圆 70"/>
          <p:cNvSpPr/>
          <p:nvPr/>
        </p:nvSpPr>
        <p:spPr>
          <a:xfrm>
            <a:off x="7321858" y="4365486"/>
            <a:ext cx="402369" cy="402369"/>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smtClean="0">
              <a:solidFill>
                <a:srgbClr val="000000"/>
              </a:solidFill>
            </a:endParaRPr>
          </a:p>
        </p:txBody>
      </p:sp>
      <p:sp>
        <p:nvSpPr>
          <p:cNvPr id="72" name="椭圆 71"/>
          <p:cNvSpPr/>
          <p:nvPr/>
        </p:nvSpPr>
        <p:spPr>
          <a:xfrm>
            <a:off x="7321858" y="4849651"/>
            <a:ext cx="402369" cy="402369"/>
          </a:xfrm>
          <a:prstGeom prst="ellipse">
            <a:avLst/>
          </a:prstGeom>
          <a:solidFill>
            <a:srgbClr val="EEECE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smtClean="0">
              <a:solidFill>
                <a:srgbClr val="000000"/>
              </a:solidFill>
            </a:endParaRPr>
          </a:p>
        </p:txBody>
      </p:sp>
      <p:sp>
        <p:nvSpPr>
          <p:cNvPr id="75" name="椭圆 74"/>
          <p:cNvSpPr/>
          <p:nvPr/>
        </p:nvSpPr>
        <p:spPr>
          <a:xfrm>
            <a:off x="7829989" y="4365486"/>
            <a:ext cx="402369" cy="402369"/>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smtClean="0">
              <a:solidFill>
                <a:srgbClr val="000000"/>
              </a:solidFill>
            </a:endParaRPr>
          </a:p>
        </p:txBody>
      </p:sp>
      <p:sp>
        <p:nvSpPr>
          <p:cNvPr id="76" name="椭圆 75"/>
          <p:cNvSpPr/>
          <p:nvPr/>
        </p:nvSpPr>
        <p:spPr>
          <a:xfrm>
            <a:off x="7823641" y="4849651"/>
            <a:ext cx="402369" cy="402369"/>
          </a:xfrm>
          <a:prstGeom prst="ellipse">
            <a:avLst/>
          </a:prstGeom>
          <a:solidFill>
            <a:srgbClr val="EEECE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smtClean="0">
              <a:solidFill>
                <a:srgbClr val="000000"/>
              </a:solidFill>
            </a:endParaRPr>
          </a:p>
        </p:txBody>
      </p:sp>
      <p:sp>
        <p:nvSpPr>
          <p:cNvPr id="80" name="文本框 79"/>
          <p:cNvSpPr txBox="1"/>
          <p:nvPr/>
        </p:nvSpPr>
        <p:spPr>
          <a:xfrm>
            <a:off x="1073174" y="2610939"/>
            <a:ext cx="1796167" cy="461665"/>
          </a:xfrm>
          <a:prstGeom prst="rect">
            <a:avLst/>
          </a:prstGeom>
          <a:noFill/>
        </p:spPr>
        <p:txBody>
          <a:bodyPr wrap="square" rtlCol="0">
            <a:spAutoFit/>
          </a:bodyPr>
          <a:lstStyle/>
          <a:p>
            <a:r>
              <a:rPr kumimoji="1" lang="en-US" altLang="zh-CN" sz="2400" dirty="0" smtClean="0">
                <a:latin typeface="Chalkboard"/>
                <a:cs typeface="Chalkboard"/>
              </a:rPr>
              <a:t>Thread</a:t>
            </a:r>
            <a:endParaRPr kumimoji="1" lang="zh-CN" altLang="en-US" sz="2400" dirty="0">
              <a:latin typeface="Chalkboard"/>
              <a:cs typeface="Chalkboard"/>
            </a:endParaRPr>
          </a:p>
        </p:txBody>
      </p:sp>
      <p:sp>
        <p:nvSpPr>
          <p:cNvPr id="81" name="文本框 80"/>
          <p:cNvSpPr txBox="1"/>
          <p:nvPr/>
        </p:nvSpPr>
        <p:spPr>
          <a:xfrm>
            <a:off x="3941508" y="2595550"/>
            <a:ext cx="1050762" cy="461665"/>
          </a:xfrm>
          <a:prstGeom prst="rect">
            <a:avLst/>
          </a:prstGeom>
          <a:noFill/>
        </p:spPr>
        <p:txBody>
          <a:bodyPr wrap="square" rtlCol="0">
            <a:spAutoFit/>
          </a:bodyPr>
          <a:lstStyle/>
          <a:p>
            <a:r>
              <a:rPr kumimoji="1" lang="en-US" altLang="zh-CN" sz="2400" dirty="0" smtClean="0">
                <a:latin typeface="Chalkboard"/>
                <a:cs typeface="Chalkboard"/>
              </a:rPr>
              <a:t>Warp</a:t>
            </a:r>
            <a:endParaRPr kumimoji="1" lang="zh-CN" altLang="en-US" sz="2400" dirty="0">
              <a:latin typeface="Chalkboard"/>
              <a:cs typeface="Chalkboard"/>
            </a:endParaRPr>
          </a:p>
        </p:txBody>
      </p:sp>
      <p:sp>
        <p:nvSpPr>
          <p:cNvPr id="82" name="文本框 81"/>
          <p:cNvSpPr txBox="1"/>
          <p:nvPr/>
        </p:nvSpPr>
        <p:spPr>
          <a:xfrm>
            <a:off x="6715258" y="2595550"/>
            <a:ext cx="1796167" cy="461665"/>
          </a:xfrm>
          <a:prstGeom prst="rect">
            <a:avLst/>
          </a:prstGeom>
          <a:noFill/>
        </p:spPr>
        <p:txBody>
          <a:bodyPr wrap="square" rtlCol="0">
            <a:spAutoFit/>
          </a:bodyPr>
          <a:lstStyle/>
          <a:p>
            <a:r>
              <a:rPr kumimoji="1" lang="en-US" altLang="zh-CN" sz="2400" dirty="0" smtClean="0">
                <a:solidFill>
                  <a:srgbClr val="FF0000"/>
                </a:solidFill>
                <a:latin typeface="Chalkboard"/>
                <a:cs typeface="Chalkboard"/>
              </a:rPr>
              <a:t>Group</a:t>
            </a:r>
            <a:endParaRPr kumimoji="1" lang="zh-CN" altLang="en-US" sz="2400" dirty="0">
              <a:solidFill>
                <a:srgbClr val="FF0000"/>
              </a:solidFill>
              <a:latin typeface="Chalkboard"/>
              <a:cs typeface="Chalkboard"/>
            </a:endParaRPr>
          </a:p>
        </p:txBody>
      </p:sp>
      <p:sp>
        <p:nvSpPr>
          <p:cNvPr id="83" name="文本框 82"/>
          <p:cNvSpPr txBox="1"/>
          <p:nvPr/>
        </p:nvSpPr>
        <p:spPr>
          <a:xfrm>
            <a:off x="6160431" y="5639943"/>
            <a:ext cx="4549914" cy="707886"/>
          </a:xfrm>
          <a:prstGeom prst="rect">
            <a:avLst/>
          </a:prstGeom>
          <a:noFill/>
        </p:spPr>
        <p:txBody>
          <a:bodyPr wrap="square" rtlCol="0">
            <a:spAutoFit/>
          </a:bodyPr>
          <a:lstStyle/>
          <a:p>
            <a:r>
              <a:rPr kumimoji="1" lang="en-US" altLang="zh-CN" sz="2000" dirty="0" smtClean="0">
                <a:latin typeface="Chalkboard"/>
                <a:cs typeface="Chalkboard"/>
              </a:rPr>
              <a:t>task</a:t>
            </a:r>
            <a:r>
              <a:rPr kumimoji="1" lang="zh-CN" altLang="en-US" sz="2000" dirty="0" smtClean="0">
                <a:latin typeface="Chalkboard"/>
                <a:cs typeface="Chalkboard"/>
              </a:rPr>
              <a:t> </a:t>
            </a:r>
            <a:r>
              <a:rPr kumimoji="1" lang="en-US" altLang="zh-CN" sz="2000" dirty="0" smtClean="0">
                <a:latin typeface="Chalkboard"/>
                <a:cs typeface="Chalkboard"/>
              </a:rPr>
              <a:t>1</a:t>
            </a:r>
            <a:r>
              <a:rPr kumimoji="1" lang="zh-CN" altLang="en-US" sz="2000" dirty="0" smtClean="0">
                <a:latin typeface="Chalkboard"/>
                <a:cs typeface="Chalkboard"/>
              </a:rPr>
              <a:t> </a:t>
            </a:r>
            <a:r>
              <a:rPr kumimoji="1" lang="en-US" altLang="zh-CN" sz="2000" dirty="0" smtClean="0">
                <a:latin typeface="Chalkboard"/>
                <a:cs typeface="Chalkboard"/>
              </a:rPr>
              <a:t>=</a:t>
            </a:r>
            <a:r>
              <a:rPr kumimoji="1" lang="zh-CN" altLang="en-US" sz="2000" dirty="0" smtClean="0">
                <a:latin typeface="Chalkboard"/>
                <a:cs typeface="Chalkboard"/>
              </a:rPr>
              <a:t> </a:t>
            </a:r>
            <a:r>
              <a:rPr kumimoji="1" lang="en-US" altLang="zh-CN" sz="2000" dirty="0" smtClean="0">
                <a:latin typeface="Chalkboard"/>
                <a:cs typeface="Chalkboard"/>
              </a:rPr>
              <a:t>2</a:t>
            </a:r>
            <a:r>
              <a:rPr kumimoji="1" lang="zh-CN" altLang="en-US" sz="2000" dirty="0" smtClean="0">
                <a:latin typeface="Chalkboard"/>
                <a:cs typeface="Chalkboard"/>
              </a:rPr>
              <a:t> </a:t>
            </a:r>
            <a:r>
              <a:rPr kumimoji="1" lang="en-US" altLang="zh-CN" sz="2000" dirty="0" smtClean="0">
                <a:latin typeface="Chalkboard"/>
                <a:cs typeface="Chalkboard"/>
              </a:rPr>
              <a:t>sub-iterations</a:t>
            </a:r>
          </a:p>
          <a:p>
            <a:r>
              <a:rPr kumimoji="1" lang="en-US" altLang="zh-CN" sz="2000" dirty="0" smtClean="0">
                <a:latin typeface="Chalkboard"/>
                <a:cs typeface="Chalkboard"/>
              </a:rPr>
              <a:t>task</a:t>
            </a:r>
            <a:r>
              <a:rPr kumimoji="1" lang="zh-CN" altLang="en-US" sz="2000" dirty="0" smtClean="0">
                <a:latin typeface="Chalkboard"/>
                <a:cs typeface="Chalkboard"/>
              </a:rPr>
              <a:t> </a:t>
            </a:r>
            <a:r>
              <a:rPr kumimoji="1" lang="en-US" altLang="zh-CN" sz="2000" dirty="0" smtClean="0">
                <a:latin typeface="Chalkboard"/>
                <a:cs typeface="Chalkboard"/>
              </a:rPr>
              <a:t>2</a:t>
            </a:r>
            <a:r>
              <a:rPr kumimoji="1" lang="zh-CN" altLang="en-US" sz="2000" dirty="0" smtClean="0">
                <a:latin typeface="Chalkboard"/>
                <a:cs typeface="Chalkboard"/>
              </a:rPr>
              <a:t> </a:t>
            </a:r>
            <a:r>
              <a:rPr kumimoji="1" lang="zh-CN" altLang="zh-CN" sz="2000" dirty="0" smtClean="0">
                <a:latin typeface="Chalkboard"/>
                <a:cs typeface="Chalkboard"/>
              </a:rPr>
              <a:t>=</a:t>
            </a:r>
            <a:r>
              <a:rPr kumimoji="1" lang="zh-CN" altLang="en-US" sz="2000" dirty="0" smtClean="0">
                <a:latin typeface="Chalkboard"/>
                <a:cs typeface="Chalkboard"/>
              </a:rPr>
              <a:t> </a:t>
            </a:r>
            <a:r>
              <a:rPr kumimoji="1" lang="en-US" altLang="zh-CN" sz="2000" dirty="0" smtClean="0">
                <a:latin typeface="Chalkboard"/>
                <a:cs typeface="Chalkboard"/>
              </a:rPr>
              <a:t>1</a:t>
            </a:r>
            <a:r>
              <a:rPr kumimoji="1" lang="zh-CN" altLang="en-US" sz="2000" dirty="0" smtClean="0">
                <a:latin typeface="Chalkboard"/>
                <a:cs typeface="Chalkboard"/>
              </a:rPr>
              <a:t> </a:t>
            </a:r>
            <a:r>
              <a:rPr kumimoji="1" lang="en-US" altLang="zh-CN" sz="2000" dirty="0" smtClean="0">
                <a:latin typeface="Chalkboard"/>
                <a:cs typeface="Chalkboard"/>
              </a:rPr>
              <a:t>sub-iteration</a:t>
            </a:r>
            <a:endParaRPr kumimoji="1" lang="zh-CN" altLang="en-US" sz="2000" dirty="0">
              <a:latin typeface="Chalkboard"/>
              <a:cs typeface="Chalkboard"/>
            </a:endParaRPr>
          </a:p>
        </p:txBody>
      </p:sp>
      <p:sp>
        <p:nvSpPr>
          <p:cNvPr id="47" name="禁止符 46"/>
          <p:cNvSpPr/>
          <p:nvPr/>
        </p:nvSpPr>
        <p:spPr>
          <a:xfrm>
            <a:off x="5011025" y="4672142"/>
            <a:ext cx="574962" cy="552638"/>
          </a:xfrm>
          <a:prstGeom prst="noSmoking">
            <a:avLst/>
          </a:prstGeom>
          <a:solidFill>
            <a:srgbClr val="FF6600"/>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zh-CN" altLang="en-US">
              <a:solidFill>
                <a:srgbClr val="D2533C"/>
              </a:solidFill>
            </a:endParaRPr>
          </a:p>
        </p:txBody>
      </p:sp>
      <p:sp>
        <p:nvSpPr>
          <p:cNvPr id="73" name="禁止符 72"/>
          <p:cNvSpPr/>
          <p:nvPr/>
        </p:nvSpPr>
        <p:spPr>
          <a:xfrm>
            <a:off x="2253074" y="5819189"/>
            <a:ext cx="574962" cy="552638"/>
          </a:xfrm>
          <a:prstGeom prst="noSmoking">
            <a:avLst/>
          </a:prstGeom>
          <a:solidFill>
            <a:srgbClr val="FF0000"/>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zh-CN" altLang="en-US">
              <a:solidFill>
                <a:srgbClr val="D2533C"/>
              </a:solidFill>
            </a:endParaRPr>
          </a:p>
        </p:txBody>
      </p:sp>
    </p:spTree>
    <p:extLst>
      <p:ext uri="{BB962C8B-B14F-4D97-AF65-F5344CB8AC3E}">
        <p14:creationId xmlns:p14="http://schemas.microsoft.com/office/powerpoint/2010/main" val="414927998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图片 89"/>
          <p:cNvPicPr>
            <a:picLocks noChangeAspect="1"/>
          </p:cNvPicPr>
          <p:nvPr/>
        </p:nvPicPr>
        <p:blipFill>
          <a:blip r:embed="rId3"/>
          <a:stretch>
            <a:fillRect/>
          </a:stretch>
        </p:blipFill>
        <p:spPr>
          <a:xfrm>
            <a:off x="368300" y="3300004"/>
            <a:ext cx="8775700" cy="3200400"/>
          </a:xfrm>
          <a:prstGeom prst="rect">
            <a:avLst/>
          </a:prstGeom>
        </p:spPr>
      </p:pic>
      <p:sp>
        <p:nvSpPr>
          <p:cNvPr id="2" name="标题 1"/>
          <p:cNvSpPr>
            <a:spLocks noGrp="1"/>
          </p:cNvSpPr>
          <p:nvPr>
            <p:ph type="title"/>
          </p:nvPr>
        </p:nvSpPr>
        <p:spPr/>
        <p:txBody>
          <a:bodyPr/>
          <a:lstStyle/>
          <a:p>
            <a:r>
              <a:rPr kumimoji="1" lang="en-US" altLang="zh-CN" dirty="0" smtClean="0"/>
              <a:t>Topology</a:t>
            </a:r>
            <a:r>
              <a:rPr kumimoji="1" lang="zh-CN" altLang="en-US" dirty="0" smtClean="0"/>
              <a:t> </a:t>
            </a:r>
            <a:r>
              <a:rPr kumimoji="1" lang="en-US" altLang="zh-CN" dirty="0" smtClean="0"/>
              <a:t>and</a:t>
            </a:r>
            <a:r>
              <a:rPr kumimoji="1" lang="zh-CN" altLang="en-US" dirty="0" smtClean="0"/>
              <a:t> </a:t>
            </a:r>
            <a:r>
              <a:rPr kumimoji="1" lang="en-US" altLang="zh-CN" dirty="0" smtClean="0"/>
              <a:t>Utilization</a:t>
            </a:r>
            <a:endParaRPr kumimoji="1" lang="zh-CN" altLang="en-US" dirty="0"/>
          </a:p>
        </p:txBody>
      </p:sp>
      <p:sp>
        <p:nvSpPr>
          <p:cNvPr id="12" name="内容占位符 11"/>
          <p:cNvSpPr>
            <a:spLocks noGrp="1"/>
          </p:cNvSpPr>
          <p:nvPr>
            <p:ph idx="1"/>
          </p:nvPr>
        </p:nvSpPr>
        <p:spPr>
          <a:xfrm>
            <a:off x="457199" y="1600199"/>
            <a:ext cx="7934961" cy="1779188"/>
          </a:xfrm>
        </p:spPr>
        <p:txBody>
          <a:bodyPr>
            <a:normAutofit/>
          </a:bodyPr>
          <a:lstStyle/>
          <a:p>
            <a:pPr marL="0" indent="0">
              <a:buNone/>
            </a:pPr>
            <a:r>
              <a:rPr kumimoji="1" lang="en-US" altLang="zh-CN" sz="2800" dirty="0" smtClean="0"/>
              <a:t>Divide the SIMD underutilization into two parts</a:t>
            </a:r>
          </a:p>
          <a:p>
            <a:pPr lvl="1"/>
            <a:r>
              <a:rPr kumimoji="1" lang="en-US" altLang="zh-CN" sz="2800" dirty="0" err="1" smtClean="0"/>
              <a:t>Inte</a:t>
            </a:r>
            <a:r>
              <a:rPr kumimoji="1" lang="en-US" altLang="zh-CN" sz="2400" b="1" dirty="0" err="1" smtClean="0">
                <a:solidFill>
                  <a:srgbClr val="367EFF"/>
                </a:solidFill>
              </a:rPr>
              <a:t>R</a:t>
            </a:r>
            <a:r>
              <a:rPr kumimoji="1" lang="en-US" altLang="zh-CN" sz="2800" dirty="0" smtClean="0"/>
              <a:t>-group</a:t>
            </a:r>
            <a:r>
              <a:rPr kumimoji="1" lang="zh-CN" altLang="en-US" sz="2800" dirty="0" smtClean="0"/>
              <a:t> </a:t>
            </a:r>
            <a:r>
              <a:rPr kumimoji="1" lang="en-US" altLang="zh-CN" sz="2800" dirty="0" smtClean="0"/>
              <a:t>Underutilization </a:t>
            </a:r>
            <a:r>
              <a:rPr kumimoji="1" lang="en-US" altLang="zh-CN" sz="2800" dirty="0"/>
              <a:t>(</a:t>
            </a:r>
            <a:r>
              <a:rPr kumimoji="1" lang="en-US" altLang="zh-CN" sz="2800" b="1" dirty="0" smtClean="0">
                <a:solidFill>
                  <a:srgbClr val="367EFF"/>
                </a:solidFill>
              </a:rPr>
              <a:t>U</a:t>
            </a:r>
            <a:r>
              <a:rPr kumimoji="1" lang="en-US" altLang="zh-CN" sz="2800" b="1" baseline="-25000" dirty="0">
                <a:solidFill>
                  <a:srgbClr val="367EFF"/>
                </a:solidFill>
              </a:rPr>
              <a:t>R</a:t>
            </a:r>
            <a:r>
              <a:rPr kumimoji="1" lang="en-US" altLang="zh-CN" sz="2800" dirty="0" smtClean="0"/>
              <a:t>)</a:t>
            </a:r>
          </a:p>
          <a:p>
            <a:pPr lvl="1"/>
            <a:r>
              <a:rPr kumimoji="1" lang="en-US" altLang="zh-CN" sz="2800" dirty="0" err="1" smtClean="0"/>
              <a:t>Intr</a:t>
            </a:r>
            <a:r>
              <a:rPr kumimoji="1" lang="en-US" altLang="zh-CN" sz="2400" b="1" dirty="0" err="1" smtClean="0">
                <a:solidFill>
                  <a:srgbClr val="FF6600"/>
                </a:solidFill>
              </a:rPr>
              <a:t>A</a:t>
            </a:r>
            <a:r>
              <a:rPr kumimoji="1" lang="en-US" altLang="zh-CN" sz="2800" dirty="0" smtClean="0"/>
              <a:t>-group Underutilization</a:t>
            </a:r>
            <a:r>
              <a:rPr kumimoji="1" lang="zh-CN" altLang="en-US" sz="2800" dirty="0" smtClean="0"/>
              <a:t> </a:t>
            </a:r>
            <a:r>
              <a:rPr kumimoji="1" lang="en-US" altLang="zh-CN" sz="2800" dirty="0" smtClean="0"/>
              <a:t>(</a:t>
            </a:r>
            <a:r>
              <a:rPr kumimoji="1" lang="en-US" altLang="zh-CN" sz="2800" b="1" dirty="0" smtClean="0">
                <a:solidFill>
                  <a:srgbClr val="FF6600"/>
                </a:solidFill>
              </a:rPr>
              <a:t>U</a:t>
            </a:r>
            <a:r>
              <a:rPr kumimoji="1" lang="en-US" altLang="zh-CN" sz="2800" b="1" baseline="-25000" dirty="0">
                <a:solidFill>
                  <a:srgbClr val="FF6600"/>
                </a:solidFill>
              </a:rPr>
              <a:t>A</a:t>
            </a:r>
            <a:r>
              <a:rPr kumimoji="1" lang="en-US" altLang="zh-CN" sz="2800" dirty="0" smtClean="0"/>
              <a:t>)</a:t>
            </a:r>
          </a:p>
        </p:txBody>
      </p:sp>
      <p:grpSp>
        <p:nvGrpSpPr>
          <p:cNvPr id="91" name="组 90"/>
          <p:cNvGrpSpPr/>
          <p:nvPr/>
        </p:nvGrpSpPr>
        <p:grpSpPr>
          <a:xfrm>
            <a:off x="1360756" y="3798974"/>
            <a:ext cx="7995723" cy="951089"/>
            <a:chOff x="1360756" y="3798974"/>
            <a:chExt cx="7995723" cy="951089"/>
          </a:xfrm>
        </p:grpSpPr>
        <p:sp>
          <p:nvSpPr>
            <p:cNvPr id="86" name="矩形 85"/>
            <p:cNvSpPr/>
            <p:nvPr/>
          </p:nvSpPr>
          <p:spPr>
            <a:xfrm>
              <a:off x="1360756" y="3798974"/>
              <a:ext cx="7031405" cy="396000"/>
            </a:xfrm>
            <a:prstGeom prst="rect">
              <a:avLst/>
            </a:prstGeom>
            <a:noFill/>
            <a:ln w="28575" cmpd="sng">
              <a:solidFill>
                <a:schemeClr val="tx2"/>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7" name="文本框 86"/>
            <p:cNvSpPr txBox="1"/>
            <p:nvPr/>
          </p:nvSpPr>
          <p:spPr>
            <a:xfrm>
              <a:off x="7071349" y="4288398"/>
              <a:ext cx="2285130" cy="461665"/>
            </a:xfrm>
            <a:prstGeom prst="rect">
              <a:avLst/>
            </a:prstGeom>
            <a:noFill/>
          </p:spPr>
          <p:txBody>
            <a:bodyPr wrap="square" rtlCol="0">
              <a:spAutoFit/>
            </a:bodyPr>
            <a:lstStyle/>
            <a:p>
              <a:r>
                <a:rPr kumimoji="1" lang="en-US" altLang="zh-CN" sz="2400" dirty="0" smtClean="0">
                  <a:solidFill>
                    <a:schemeClr val="tx2"/>
                  </a:solidFill>
                  <a:latin typeface="Chalkboard SE Bold"/>
                  <a:cs typeface="Chalkboard SE Bold"/>
                </a:rPr>
                <a:t>SIMD</a:t>
              </a:r>
              <a:r>
                <a:rPr kumimoji="1" lang="zh-CN" altLang="en-US" sz="2400" dirty="0" smtClean="0">
                  <a:solidFill>
                    <a:schemeClr val="tx2"/>
                  </a:solidFill>
                  <a:latin typeface="Chalkboard SE Bold"/>
                  <a:cs typeface="Chalkboard SE Bold"/>
                </a:rPr>
                <a:t> </a:t>
              </a:r>
              <a:r>
                <a:rPr kumimoji="1" lang="en-US" altLang="zh-CN" sz="2400" dirty="0" smtClean="0">
                  <a:solidFill>
                    <a:schemeClr val="tx2"/>
                  </a:solidFill>
                  <a:latin typeface="Chalkboard SE Bold"/>
                  <a:cs typeface="Chalkboard SE Bold"/>
                </a:rPr>
                <a:t>Window</a:t>
              </a:r>
              <a:endParaRPr kumimoji="1" lang="zh-CN" altLang="en-US" sz="2400" dirty="0">
                <a:solidFill>
                  <a:schemeClr val="tx2"/>
                </a:solidFill>
                <a:latin typeface="Chalkboard SE Bold"/>
                <a:cs typeface="Chalkboard SE Bold"/>
              </a:endParaRPr>
            </a:p>
          </p:txBody>
        </p:sp>
      </p:grpSp>
      <p:grpSp>
        <p:nvGrpSpPr>
          <p:cNvPr id="100" name="组 99"/>
          <p:cNvGrpSpPr/>
          <p:nvPr/>
        </p:nvGrpSpPr>
        <p:grpSpPr>
          <a:xfrm>
            <a:off x="1965526" y="4445368"/>
            <a:ext cx="2445591" cy="2100396"/>
            <a:chOff x="1965526" y="4445368"/>
            <a:chExt cx="2445591" cy="2100396"/>
          </a:xfrm>
        </p:grpSpPr>
        <p:sp>
          <p:nvSpPr>
            <p:cNvPr id="92" name="矩形 91"/>
            <p:cNvSpPr/>
            <p:nvPr/>
          </p:nvSpPr>
          <p:spPr>
            <a:xfrm>
              <a:off x="1965526" y="5762768"/>
              <a:ext cx="2445591" cy="782996"/>
            </a:xfrm>
            <a:prstGeom prst="rect">
              <a:avLst/>
            </a:prstGeom>
            <a:noFill/>
            <a:ln w="28575" cmpd="sng">
              <a:solidFill>
                <a:schemeClr val="tx2"/>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94" name="直线连接符 93"/>
            <p:cNvCxnSpPr/>
            <p:nvPr/>
          </p:nvCxnSpPr>
          <p:spPr>
            <a:xfrm>
              <a:off x="2075154" y="4445368"/>
              <a:ext cx="544302" cy="1317400"/>
            </a:xfrm>
            <a:prstGeom prst="line">
              <a:avLst/>
            </a:prstGeom>
          </p:spPr>
          <p:style>
            <a:lnRef idx="2">
              <a:schemeClr val="dk1"/>
            </a:lnRef>
            <a:fillRef idx="0">
              <a:schemeClr val="dk1"/>
            </a:fillRef>
            <a:effectRef idx="1">
              <a:schemeClr val="dk1"/>
            </a:effectRef>
            <a:fontRef idx="minor">
              <a:schemeClr val="tx1"/>
            </a:fontRef>
          </p:style>
        </p:cxnSp>
      </p:grpSp>
      <p:grpSp>
        <p:nvGrpSpPr>
          <p:cNvPr id="11" name="组 10"/>
          <p:cNvGrpSpPr/>
          <p:nvPr/>
        </p:nvGrpSpPr>
        <p:grpSpPr>
          <a:xfrm>
            <a:off x="2982325" y="4887636"/>
            <a:ext cx="4482253" cy="1658128"/>
            <a:chOff x="-71136" y="4887636"/>
            <a:chExt cx="4482253" cy="1658128"/>
          </a:xfrm>
        </p:grpSpPr>
        <p:sp>
          <p:nvSpPr>
            <p:cNvPr id="13" name="矩形 12"/>
            <p:cNvSpPr/>
            <p:nvPr/>
          </p:nvSpPr>
          <p:spPr>
            <a:xfrm>
              <a:off x="1965526" y="5762768"/>
              <a:ext cx="2445591" cy="782996"/>
            </a:xfrm>
            <a:prstGeom prst="rect">
              <a:avLst/>
            </a:prstGeom>
            <a:noFill/>
            <a:ln w="28575" cmpd="sng">
              <a:solidFill>
                <a:schemeClr val="tx2"/>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14" name="直线连接符 13"/>
            <p:cNvCxnSpPr/>
            <p:nvPr/>
          </p:nvCxnSpPr>
          <p:spPr>
            <a:xfrm>
              <a:off x="-71136" y="4887636"/>
              <a:ext cx="2690592" cy="875132"/>
            </a:xfrm>
            <a:prstGeom prst="line">
              <a:avLst/>
            </a:prstGeom>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99010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83481E-6 2.12864E-7 L 0.00018 0.05368 " pathEditMode="relative" rAng="0" ptsTypes="AA">
                                      <p:cBhvr>
                                        <p:cTn id="6" dur="500" fill="hold"/>
                                        <p:tgtEl>
                                          <p:spTgt spid="91"/>
                                        </p:tgtEl>
                                        <p:attrNameLst>
                                          <p:attrName>ppt_x</p:attrName>
                                          <p:attrName>ppt_y</p:attrName>
                                        </p:attrNameLst>
                                      </p:cBhvr>
                                      <p:rCtr x="0" y="2684"/>
                                    </p:animMotion>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0"/>
                                          </p:stCondLst>
                                        </p:cTn>
                                        <p:tgtEl>
                                          <p:spTgt spid="100"/>
                                        </p:tgtEl>
                                        <p:attrNameLst>
                                          <p:attrName>style.visibility</p:attrName>
                                        </p:attrNameLst>
                                      </p:cBhvr>
                                      <p:to>
                                        <p:strVal val="visible"/>
                                      </p:to>
                                    </p:set>
                                  </p:childTnLst>
                                  <p:subTnLst>
                                    <p:set>
                                      <p:cBhvr override="childStyle">
                                        <p:cTn dur="1" fill="hold" display="0" masterRel="nextClick" afterEffect="1"/>
                                        <p:tgtEl>
                                          <p:spTgt spid="100"/>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nodeType="clickEffect">
                                  <p:stCondLst>
                                    <p:cond delay="0"/>
                                  </p:stCondLst>
                                  <p:childTnLst>
                                    <p:animMotion origin="layout" path="M 0.00017 0.05368 L 0.00035 0.10898 " pathEditMode="relative" rAng="0" ptsTypes="AA">
                                      <p:cBhvr>
                                        <p:cTn id="13" dur="500" fill="hold"/>
                                        <p:tgtEl>
                                          <p:spTgt spid="91"/>
                                        </p:tgtEl>
                                        <p:attrNameLst>
                                          <p:attrName>ppt_x</p:attrName>
                                          <p:attrName>ppt_y</p:attrName>
                                        </p:attrNameLst>
                                      </p:cBhvr>
                                      <p:rCtr x="0" y="2753"/>
                                    </p:animMotion>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0.00018 0.10921 L 0.00035 0.16266 " pathEditMode="relative" rAng="0" ptsTypes="AA">
                                      <p:cBhvr>
                                        <p:cTn id="20" dur="500" fill="hold"/>
                                        <p:tgtEl>
                                          <p:spTgt spid="91"/>
                                        </p:tgtEl>
                                        <p:attrNameLst>
                                          <p:attrName>ppt_x</p:attrName>
                                          <p:attrName>ppt_y</p:attrName>
                                        </p:attrNameLst>
                                      </p:cBhvr>
                                      <p:rCtr x="0" y="26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kumimoji="1" lang="en-US" altLang="zh-CN" dirty="0" smtClean="0"/>
              <a:t>Conclusions</a:t>
            </a:r>
            <a:r>
              <a:rPr kumimoji="1" lang="zh-CN" altLang="en-US" dirty="0" smtClean="0"/>
              <a:t> </a:t>
            </a:r>
            <a:r>
              <a:rPr kumimoji="1" lang="en-US" altLang="zh-CN" dirty="0"/>
              <a:t>F</a:t>
            </a:r>
            <a:r>
              <a:rPr kumimoji="1" lang="en-US" altLang="zh-CN" dirty="0" smtClean="0"/>
              <a:t>rom the Model</a:t>
            </a:r>
            <a:endParaRPr kumimoji="1" lang="zh-CN" altLang="en-US" dirty="0"/>
          </a:p>
        </p:txBody>
      </p:sp>
      <p:sp>
        <p:nvSpPr>
          <p:cNvPr id="3" name="内容占位符 2"/>
          <p:cNvSpPr>
            <a:spLocks noGrp="1"/>
          </p:cNvSpPr>
          <p:nvPr>
            <p:ph idx="1"/>
          </p:nvPr>
        </p:nvSpPr>
        <p:spPr>
          <a:xfrm>
            <a:off x="457199" y="1600199"/>
            <a:ext cx="8501015" cy="4997593"/>
          </a:xfrm>
        </p:spPr>
        <p:txBody>
          <a:bodyPr>
            <a:normAutofit/>
          </a:bodyPr>
          <a:lstStyle/>
          <a:p>
            <a:r>
              <a:rPr lang="en-US" altLang="zh-CN" sz="2800" b="1" dirty="0">
                <a:solidFill>
                  <a:srgbClr val="367EFF"/>
                </a:solidFill>
              </a:rPr>
              <a:t>U</a:t>
            </a:r>
            <a:r>
              <a:rPr lang="en-US" altLang="zh-CN" sz="2800" b="1" baseline="-25000" dirty="0">
                <a:solidFill>
                  <a:srgbClr val="367EFF"/>
                </a:solidFill>
              </a:rPr>
              <a:t>R</a:t>
            </a:r>
            <a:r>
              <a:rPr lang="en-US" altLang="zh-CN" sz="2800" dirty="0"/>
              <a:t> is </a:t>
            </a:r>
            <a:r>
              <a:rPr lang="en-US" altLang="zh-CN" sz="2800" dirty="0" smtClean="0"/>
              <a:t>induced </a:t>
            </a:r>
            <a:r>
              <a:rPr lang="en-US" altLang="zh-CN" sz="2800" dirty="0"/>
              <a:t>by the heterogeneity of </a:t>
            </a:r>
            <a:r>
              <a:rPr lang="en-US" altLang="zh-CN" sz="2800" dirty="0" smtClean="0"/>
              <a:t>workloads</a:t>
            </a:r>
          </a:p>
          <a:p>
            <a:pPr lvl="1"/>
            <a:r>
              <a:rPr lang="en-US" altLang="zh-CN" sz="2400" dirty="0"/>
              <a:t>A</a:t>
            </a:r>
            <a:r>
              <a:rPr lang="en-US" altLang="zh-CN" sz="2400" dirty="0" smtClean="0"/>
              <a:t>ffected </a:t>
            </a:r>
            <a:r>
              <a:rPr lang="en-US" altLang="zh-CN" sz="2400" dirty="0"/>
              <a:t>by the </a:t>
            </a:r>
            <a:r>
              <a:rPr lang="en-US" altLang="zh-CN" sz="2400" b="1" dirty="0" smtClean="0">
                <a:solidFill>
                  <a:schemeClr val="tx2"/>
                </a:solidFill>
              </a:rPr>
              <a:t>graph</a:t>
            </a:r>
            <a:r>
              <a:rPr lang="zh-CN" altLang="en-US" sz="2400" b="1" dirty="0" smtClean="0">
                <a:solidFill>
                  <a:schemeClr val="tx2"/>
                </a:solidFill>
              </a:rPr>
              <a:t> </a:t>
            </a:r>
            <a:r>
              <a:rPr lang="en-US" altLang="zh-CN" sz="2400" b="1" dirty="0" smtClean="0">
                <a:solidFill>
                  <a:schemeClr val="tx2"/>
                </a:solidFill>
              </a:rPr>
              <a:t>topology</a:t>
            </a:r>
          </a:p>
          <a:p>
            <a:r>
              <a:rPr lang="en-US" altLang="zh-CN" sz="2800" b="1" dirty="0" smtClean="0">
                <a:solidFill>
                  <a:srgbClr val="367EFF"/>
                </a:solidFill>
              </a:rPr>
              <a:t>U</a:t>
            </a:r>
            <a:r>
              <a:rPr lang="en-US" altLang="zh-CN" sz="2800" b="1" baseline="-25000" dirty="0" smtClean="0">
                <a:solidFill>
                  <a:srgbClr val="367EFF"/>
                </a:solidFill>
              </a:rPr>
              <a:t>R</a:t>
            </a:r>
            <a:r>
              <a:rPr lang="en-US" altLang="zh-CN" sz="2800" dirty="0" smtClean="0"/>
              <a:t> is</a:t>
            </a:r>
            <a:r>
              <a:rPr lang="zh-CN" altLang="en-US" sz="2800" dirty="0" smtClean="0"/>
              <a:t> </a:t>
            </a:r>
            <a:r>
              <a:rPr lang="en-US" altLang="zh-CN" sz="2800" dirty="0" smtClean="0"/>
              <a:t>sensitive to the group size</a:t>
            </a:r>
            <a:r>
              <a:rPr lang="zh-CN" altLang="en-US" sz="2800" dirty="0" smtClean="0"/>
              <a:t> </a:t>
            </a:r>
            <a:r>
              <a:rPr lang="en-US" altLang="zh-CN" sz="2800" dirty="0" smtClean="0"/>
              <a:t>(S)</a:t>
            </a:r>
          </a:p>
          <a:p>
            <a:pPr lvl="1"/>
            <a:r>
              <a:rPr lang="en-US" altLang="zh-CN" sz="2400" dirty="0" smtClean="0"/>
              <a:t>Large</a:t>
            </a:r>
            <a:r>
              <a:rPr lang="zh-CN" altLang="en-US" sz="2400" dirty="0" smtClean="0"/>
              <a:t> </a:t>
            </a:r>
            <a:r>
              <a:rPr lang="en-US" altLang="zh-CN" sz="2400" dirty="0" smtClean="0"/>
              <a:t>logical</a:t>
            </a:r>
            <a:r>
              <a:rPr lang="zh-CN" altLang="en-US" sz="2400" dirty="0" smtClean="0"/>
              <a:t> </a:t>
            </a:r>
            <a:r>
              <a:rPr lang="en-US" altLang="zh-CN" sz="2400" dirty="0" smtClean="0"/>
              <a:t>SIMD</a:t>
            </a:r>
            <a:r>
              <a:rPr lang="zh-CN" altLang="en-US" sz="2400" dirty="0" smtClean="0"/>
              <a:t> </a:t>
            </a:r>
            <a:r>
              <a:rPr lang="en-US" altLang="zh-CN" sz="2400" dirty="0" smtClean="0"/>
              <a:t>window</a:t>
            </a:r>
            <a:r>
              <a:rPr lang="zh-CN" altLang="en-US" sz="2400" dirty="0" smtClean="0"/>
              <a:t> </a:t>
            </a:r>
            <a:r>
              <a:rPr lang="en-US" altLang="zh-CN" sz="2400" dirty="0" smtClean="0"/>
              <a:t>can</a:t>
            </a:r>
            <a:r>
              <a:rPr lang="zh-CN" altLang="en-US" sz="2400" dirty="0" smtClean="0"/>
              <a:t> </a:t>
            </a:r>
            <a:r>
              <a:rPr lang="en-US" altLang="zh-CN" sz="2400" dirty="0" smtClean="0">
                <a:solidFill>
                  <a:srgbClr val="367EFF"/>
                </a:solidFill>
              </a:rPr>
              <a:t>narrow</a:t>
            </a:r>
            <a:r>
              <a:rPr lang="zh-CN" altLang="en-US" sz="2400" dirty="0" smtClean="0">
                <a:solidFill>
                  <a:srgbClr val="367EFF"/>
                </a:solidFill>
              </a:rPr>
              <a:t> </a:t>
            </a:r>
            <a:r>
              <a:rPr lang="en-US" altLang="zh-CN" sz="2400" dirty="0" smtClean="0">
                <a:solidFill>
                  <a:srgbClr val="367EFF"/>
                </a:solidFill>
              </a:rPr>
              <a:t>the</a:t>
            </a:r>
            <a:r>
              <a:rPr lang="zh-CN" altLang="en-US" sz="2400" dirty="0" smtClean="0">
                <a:solidFill>
                  <a:srgbClr val="367EFF"/>
                </a:solidFill>
              </a:rPr>
              <a:t> </a:t>
            </a:r>
            <a:r>
              <a:rPr lang="en-US" altLang="zh-CN" sz="2400" dirty="0" smtClean="0">
                <a:solidFill>
                  <a:srgbClr val="367EFF"/>
                </a:solidFill>
              </a:rPr>
              <a:t>gap</a:t>
            </a:r>
            <a:endParaRPr lang="en-US" altLang="zh-CN" sz="2400" dirty="0">
              <a:solidFill>
                <a:srgbClr val="367EFF"/>
              </a:solidFill>
            </a:endParaRPr>
          </a:p>
          <a:p>
            <a:pPr lvl="1"/>
            <a:r>
              <a:rPr lang="en-US" altLang="zh-CN" sz="2400" dirty="0"/>
              <a:t>When S = </a:t>
            </a:r>
            <a:r>
              <a:rPr lang="en-US" altLang="zh-CN" sz="2400" dirty="0" smtClean="0"/>
              <a:t>32, </a:t>
            </a:r>
            <a:r>
              <a:rPr lang="en-US" altLang="zh-CN" sz="2400" b="1" dirty="0" smtClean="0">
                <a:solidFill>
                  <a:srgbClr val="367EFF"/>
                </a:solidFill>
              </a:rPr>
              <a:t>U</a:t>
            </a:r>
            <a:r>
              <a:rPr lang="en-US" altLang="zh-CN" sz="2400" b="1" baseline="-25000" dirty="0" smtClean="0">
                <a:solidFill>
                  <a:srgbClr val="367EFF"/>
                </a:solidFill>
              </a:rPr>
              <a:t>R</a:t>
            </a:r>
            <a:r>
              <a:rPr lang="zh-CN" altLang="en-US" sz="2400" b="1" baseline="-25000" dirty="0" smtClean="0">
                <a:solidFill>
                  <a:schemeClr val="tx2"/>
                </a:solidFill>
              </a:rPr>
              <a:t> </a:t>
            </a:r>
            <a:r>
              <a:rPr lang="en-US" altLang="zh-CN" sz="2400" dirty="0" smtClean="0"/>
              <a:t>=</a:t>
            </a:r>
            <a:r>
              <a:rPr lang="zh-CN" altLang="en-US" sz="2400" dirty="0" smtClean="0"/>
              <a:t> </a:t>
            </a:r>
            <a:r>
              <a:rPr lang="en-US" altLang="zh-CN" sz="2400" dirty="0" smtClean="0"/>
              <a:t>0</a:t>
            </a:r>
          </a:p>
          <a:p>
            <a:r>
              <a:rPr lang="en-US" altLang="zh-CN" sz="2800" b="1" dirty="0">
                <a:solidFill>
                  <a:srgbClr val="FF6600"/>
                </a:solidFill>
              </a:rPr>
              <a:t>U</a:t>
            </a:r>
            <a:r>
              <a:rPr lang="en-US" altLang="zh-CN" sz="2800" b="1" baseline="-25000" dirty="0">
                <a:solidFill>
                  <a:srgbClr val="FF6600"/>
                </a:solidFill>
              </a:rPr>
              <a:t>A</a:t>
            </a:r>
            <a:r>
              <a:rPr lang="en-US" altLang="zh-CN" sz="2800" dirty="0"/>
              <a:t> is determined by the intrinsic irregularity of vertex degree</a:t>
            </a:r>
          </a:p>
          <a:p>
            <a:pPr lvl="1"/>
            <a:r>
              <a:rPr lang="en-US" altLang="zh-CN" sz="2400" dirty="0"/>
              <a:t>It can be limited </a:t>
            </a:r>
            <a:r>
              <a:rPr lang="en-US" altLang="zh-CN" sz="2400" dirty="0" smtClean="0"/>
              <a:t>by </a:t>
            </a:r>
            <a:r>
              <a:rPr lang="en-US" altLang="zh-CN" sz="2400" dirty="0"/>
              <a:t>shrink the S</a:t>
            </a:r>
          </a:p>
          <a:p>
            <a:pPr lvl="1"/>
            <a:r>
              <a:rPr lang="en-US" altLang="zh-CN" sz="2400" dirty="0">
                <a:solidFill>
                  <a:srgbClr val="292934"/>
                </a:solidFill>
              </a:rPr>
              <a:t>When </a:t>
            </a:r>
            <a:r>
              <a:rPr lang="en-US" altLang="zh-CN" sz="2400" dirty="0"/>
              <a:t>S</a:t>
            </a:r>
            <a:r>
              <a:rPr lang="en-US" altLang="zh-CN" sz="2400" dirty="0">
                <a:solidFill>
                  <a:srgbClr val="292934"/>
                </a:solidFill>
              </a:rPr>
              <a:t> = 1, </a:t>
            </a:r>
            <a:r>
              <a:rPr lang="en-US" altLang="zh-CN" sz="2400" b="1" dirty="0">
                <a:solidFill>
                  <a:srgbClr val="FF6600"/>
                </a:solidFill>
              </a:rPr>
              <a:t>U</a:t>
            </a:r>
            <a:r>
              <a:rPr lang="en-US" altLang="zh-CN" sz="2400" b="1" baseline="-25000" dirty="0">
                <a:solidFill>
                  <a:srgbClr val="FF6600"/>
                </a:solidFill>
              </a:rPr>
              <a:t>A</a:t>
            </a:r>
            <a:r>
              <a:rPr lang="zh-CN" altLang="en-US" sz="2400" baseline="-25000" dirty="0">
                <a:solidFill>
                  <a:srgbClr val="292934"/>
                </a:solidFill>
              </a:rPr>
              <a:t> </a:t>
            </a:r>
            <a:r>
              <a:rPr lang="en-US" altLang="zh-CN" sz="2400" dirty="0">
                <a:solidFill>
                  <a:srgbClr val="292934"/>
                </a:solidFill>
              </a:rPr>
              <a:t>=</a:t>
            </a:r>
            <a:r>
              <a:rPr lang="zh-CN" altLang="en-US" sz="2400" dirty="0">
                <a:solidFill>
                  <a:srgbClr val="292934"/>
                </a:solidFill>
              </a:rPr>
              <a:t> </a:t>
            </a:r>
            <a:r>
              <a:rPr lang="en-US" altLang="zh-CN" sz="2400" dirty="0" smtClean="0">
                <a:solidFill>
                  <a:srgbClr val="292934"/>
                </a:solidFill>
              </a:rPr>
              <a:t>0</a:t>
            </a:r>
          </a:p>
          <a:p>
            <a:r>
              <a:rPr lang="en-US" altLang="zh-CN" sz="2800" b="1" dirty="0">
                <a:solidFill>
                  <a:srgbClr val="367EFF"/>
                </a:solidFill>
              </a:rPr>
              <a:t>U</a:t>
            </a:r>
            <a:r>
              <a:rPr lang="en-US" altLang="zh-CN" sz="2800" b="1" baseline="-25000" dirty="0">
                <a:solidFill>
                  <a:srgbClr val="367EFF"/>
                </a:solidFill>
              </a:rPr>
              <a:t>R</a:t>
            </a:r>
            <a:r>
              <a:rPr lang="en-US" altLang="zh-CN" sz="2800" dirty="0"/>
              <a:t> and </a:t>
            </a:r>
            <a:r>
              <a:rPr lang="en-US" altLang="zh-CN" sz="2800" b="1" dirty="0">
                <a:solidFill>
                  <a:srgbClr val="FF6600"/>
                </a:solidFill>
              </a:rPr>
              <a:t>U</a:t>
            </a:r>
            <a:r>
              <a:rPr lang="en-US" altLang="zh-CN" sz="2800" b="1" baseline="-25000" dirty="0">
                <a:solidFill>
                  <a:srgbClr val="FF6600"/>
                </a:solidFill>
              </a:rPr>
              <a:t>A</a:t>
            </a:r>
            <a:r>
              <a:rPr lang="en-US" altLang="zh-CN" sz="2800" dirty="0"/>
              <a:t> can</a:t>
            </a:r>
            <a:r>
              <a:rPr lang="zh-CN" altLang="en-US" sz="2800" dirty="0"/>
              <a:t> </a:t>
            </a:r>
            <a:r>
              <a:rPr lang="en-US" altLang="zh-CN" sz="2800" dirty="0"/>
              <a:t>convert</a:t>
            </a:r>
            <a:r>
              <a:rPr lang="zh-CN" altLang="en-US" sz="2800" dirty="0"/>
              <a:t> </a:t>
            </a:r>
            <a:r>
              <a:rPr lang="en-US" altLang="zh-CN" sz="2800" dirty="0"/>
              <a:t>to</a:t>
            </a:r>
            <a:r>
              <a:rPr lang="zh-CN" altLang="en-US" sz="2800" dirty="0"/>
              <a:t> </a:t>
            </a:r>
            <a:r>
              <a:rPr lang="en-US" altLang="zh-CN" sz="2800" dirty="0"/>
              <a:t>each</a:t>
            </a:r>
            <a:r>
              <a:rPr lang="zh-CN" altLang="en-US" sz="2800" dirty="0"/>
              <a:t> </a:t>
            </a:r>
            <a:r>
              <a:rPr lang="en-US" altLang="zh-CN" sz="2800" dirty="0"/>
              <a:t>other</a:t>
            </a:r>
          </a:p>
          <a:p>
            <a:pPr marL="0" indent="0">
              <a:buNone/>
            </a:pPr>
            <a:endParaRPr lang="en-US" altLang="zh-CN" sz="2800" dirty="0"/>
          </a:p>
          <a:p>
            <a:endParaRPr kumimoji="1" lang="zh-CN" altLang="en-US" dirty="0"/>
          </a:p>
        </p:txBody>
      </p:sp>
    </p:spTree>
    <p:extLst>
      <p:ext uri="{BB962C8B-B14F-4D97-AF65-F5344CB8AC3E}">
        <p14:creationId xmlns:p14="http://schemas.microsoft.com/office/powerpoint/2010/main" val="80949355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3600" dirty="0" smtClean="0"/>
              <a:t>Comparing</a:t>
            </a:r>
            <a:r>
              <a:rPr kumimoji="1" lang="zh-CN" altLang="en-US" sz="3600" dirty="0" smtClean="0"/>
              <a:t> </a:t>
            </a:r>
            <a:r>
              <a:rPr kumimoji="1" lang="en-US" altLang="zh-CN" sz="3600" dirty="0" smtClean="0"/>
              <a:t>Different Mapping</a:t>
            </a:r>
            <a:r>
              <a:rPr kumimoji="1" lang="zh-CN" altLang="en-US" sz="3600" dirty="0" smtClean="0"/>
              <a:t> </a:t>
            </a:r>
            <a:r>
              <a:rPr kumimoji="1" lang="en-US" altLang="zh-CN" sz="3600" dirty="0" smtClean="0"/>
              <a:t>Strategies</a:t>
            </a:r>
            <a:endParaRPr kumimoji="1" lang="zh-CN" altLang="en-US" sz="3600" dirty="0"/>
          </a:p>
        </p:txBody>
      </p:sp>
      <p:grpSp>
        <p:nvGrpSpPr>
          <p:cNvPr id="23" name="组 22"/>
          <p:cNvGrpSpPr/>
          <p:nvPr/>
        </p:nvGrpSpPr>
        <p:grpSpPr>
          <a:xfrm>
            <a:off x="824315" y="1724678"/>
            <a:ext cx="8152832" cy="4116068"/>
            <a:chOff x="824315" y="1724678"/>
            <a:chExt cx="8152832" cy="4116068"/>
          </a:xfrm>
        </p:grpSpPr>
        <p:pic>
          <p:nvPicPr>
            <p:cNvPr id="4" name="图片 3" descr="out_fla.pdf"/>
            <p:cNvPicPr>
              <a:picLocks noChangeAspect="1"/>
            </p:cNvPicPr>
            <p:nvPr/>
          </p:nvPicPr>
          <p:blipFill rotWithShape="1">
            <a:blip r:embed="rId3">
              <a:extLst>
                <a:ext uri="{28A0092B-C50C-407E-A947-70E740481C1C}">
                  <a14:useLocalDpi xmlns:a14="http://schemas.microsoft.com/office/drawing/2010/main" val="0"/>
                </a:ext>
              </a:extLst>
            </a:blip>
            <a:srcRect l="5557"/>
            <a:stretch/>
          </p:blipFill>
          <p:spPr>
            <a:xfrm>
              <a:off x="824315" y="4003405"/>
              <a:ext cx="2791137" cy="1837341"/>
            </a:xfrm>
            <a:prstGeom prst="rect">
              <a:avLst/>
            </a:prstGeom>
          </p:spPr>
        </p:pic>
        <p:pic>
          <p:nvPicPr>
            <p:cNvPr id="5" name="图片 4" descr="out_kkt.pdf"/>
            <p:cNvPicPr>
              <a:picLocks noChangeAspect="1"/>
            </p:cNvPicPr>
            <p:nvPr/>
          </p:nvPicPr>
          <p:blipFill rotWithShape="1">
            <a:blip r:embed="rId4">
              <a:extLst>
                <a:ext uri="{28A0092B-C50C-407E-A947-70E740481C1C}">
                  <a14:useLocalDpi xmlns:a14="http://schemas.microsoft.com/office/drawing/2010/main" val="0"/>
                </a:ext>
              </a:extLst>
            </a:blip>
            <a:srcRect l="5856"/>
            <a:stretch/>
          </p:blipFill>
          <p:spPr>
            <a:xfrm>
              <a:off x="3740885" y="4081712"/>
              <a:ext cx="3082261" cy="1759034"/>
            </a:xfrm>
            <a:prstGeom prst="rect">
              <a:avLst/>
            </a:prstGeom>
          </p:spPr>
        </p:pic>
        <p:pic>
          <p:nvPicPr>
            <p:cNvPr id="6" name="图片 5" descr="out_kron.pdf"/>
            <p:cNvPicPr>
              <a:picLocks noChangeAspect="1"/>
            </p:cNvPicPr>
            <p:nvPr/>
          </p:nvPicPr>
          <p:blipFill rotWithShape="1">
            <a:blip r:embed="rId5">
              <a:extLst>
                <a:ext uri="{28A0092B-C50C-407E-A947-70E740481C1C}">
                  <a14:useLocalDpi xmlns:a14="http://schemas.microsoft.com/office/drawing/2010/main" val="0"/>
                </a:ext>
              </a:extLst>
            </a:blip>
            <a:srcRect l="6410"/>
            <a:stretch/>
          </p:blipFill>
          <p:spPr>
            <a:xfrm>
              <a:off x="3562935" y="2070828"/>
              <a:ext cx="3092377" cy="1885576"/>
            </a:xfrm>
            <a:prstGeom prst="rect">
              <a:avLst/>
            </a:prstGeom>
          </p:spPr>
        </p:pic>
        <p:pic>
          <p:nvPicPr>
            <p:cNvPr id="7" name="图片 6" descr="out_copaper.pdf"/>
            <p:cNvPicPr>
              <a:picLocks noChangeAspect="1"/>
            </p:cNvPicPr>
            <p:nvPr/>
          </p:nvPicPr>
          <p:blipFill rotWithShape="1">
            <a:blip r:embed="rId6">
              <a:extLst>
                <a:ext uri="{28A0092B-C50C-407E-A947-70E740481C1C}">
                  <a14:useLocalDpi xmlns:a14="http://schemas.microsoft.com/office/drawing/2010/main" val="0"/>
                </a:ext>
              </a:extLst>
            </a:blip>
            <a:srcRect l="7839"/>
            <a:stretch/>
          </p:blipFill>
          <p:spPr>
            <a:xfrm>
              <a:off x="6655312" y="1724678"/>
              <a:ext cx="2321835" cy="1668958"/>
            </a:xfrm>
            <a:prstGeom prst="rect">
              <a:avLst/>
            </a:prstGeom>
          </p:spPr>
        </p:pic>
      </p:grpSp>
      <p:cxnSp>
        <p:nvCxnSpPr>
          <p:cNvPr id="9" name="直线箭头连接符 8"/>
          <p:cNvCxnSpPr/>
          <p:nvPr/>
        </p:nvCxnSpPr>
        <p:spPr>
          <a:xfrm>
            <a:off x="679353" y="6065470"/>
            <a:ext cx="815725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线箭头连接符 9"/>
          <p:cNvCxnSpPr/>
          <p:nvPr/>
        </p:nvCxnSpPr>
        <p:spPr>
          <a:xfrm flipV="1">
            <a:off x="679353" y="1711524"/>
            <a:ext cx="0" cy="43539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文本框 15"/>
          <p:cNvSpPr txBox="1"/>
          <p:nvPr/>
        </p:nvSpPr>
        <p:spPr>
          <a:xfrm>
            <a:off x="6968230" y="5084663"/>
            <a:ext cx="2347367" cy="830997"/>
          </a:xfrm>
          <a:prstGeom prst="rect">
            <a:avLst/>
          </a:prstGeom>
          <a:noFill/>
        </p:spPr>
        <p:txBody>
          <a:bodyPr wrap="square" rtlCol="0">
            <a:spAutoFit/>
          </a:bodyPr>
          <a:lstStyle/>
          <a:p>
            <a:pPr algn="ctr"/>
            <a:r>
              <a:rPr kumimoji="1" lang="en-US" altLang="zh-CN" sz="2400" dirty="0" smtClean="0">
                <a:latin typeface="Chalkboard"/>
                <a:cs typeface="Chalkboard"/>
              </a:rPr>
              <a:t>Expansion</a:t>
            </a:r>
            <a:r>
              <a:rPr kumimoji="1" lang="zh-CN" altLang="en-US" sz="2400" dirty="0" smtClean="0">
                <a:latin typeface="Chalkboard"/>
                <a:cs typeface="Chalkboard"/>
              </a:rPr>
              <a:t> </a:t>
            </a:r>
            <a:endParaRPr kumimoji="1" lang="en-US" altLang="zh-CN" sz="2400" dirty="0" smtClean="0">
              <a:latin typeface="Chalkboard"/>
              <a:cs typeface="Chalkboard"/>
            </a:endParaRPr>
          </a:p>
          <a:p>
            <a:pPr algn="ctr"/>
            <a:r>
              <a:rPr kumimoji="1" lang="en-US" altLang="zh-CN" sz="2400" dirty="0">
                <a:latin typeface="Chalkboard"/>
                <a:cs typeface="Chalkboard"/>
              </a:rPr>
              <a:t>R</a:t>
            </a:r>
            <a:r>
              <a:rPr kumimoji="1" lang="en-US" altLang="zh-CN" sz="2400" dirty="0" smtClean="0">
                <a:latin typeface="Chalkboard"/>
                <a:cs typeface="Chalkboard"/>
              </a:rPr>
              <a:t>ate</a:t>
            </a:r>
            <a:r>
              <a:rPr kumimoji="1" lang="zh-CN" altLang="en-US" sz="2400" dirty="0" smtClean="0">
                <a:latin typeface="Chalkboard"/>
                <a:cs typeface="Chalkboard"/>
              </a:rPr>
              <a:t> </a:t>
            </a:r>
            <a:r>
              <a:rPr kumimoji="1" lang="en-US" altLang="zh-CN" sz="2400" dirty="0" smtClean="0">
                <a:latin typeface="Chalkboard"/>
                <a:cs typeface="Chalkboard"/>
              </a:rPr>
              <a:t>(ME/s)</a:t>
            </a:r>
            <a:endParaRPr kumimoji="1" lang="zh-CN" altLang="en-US" sz="2400" dirty="0">
              <a:latin typeface="Chalkboard"/>
              <a:cs typeface="Chalkboard"/>
            </a:endParaRPr>
          </a:p>
        </p:txBody>
      </p:sp>
      <p:sp>
        <p:nvSpPr>
          <p:cNvPr id="17" name="文本框 16"/>
          <p:cNvSpPr txBox="1"/>
          <p:nvPr/>
        </p:nvSpPr>
        <p:spPr>
          <a:xfrm>
            <a:off x="824315" y="1526857"/>
            <a:ext cx="1922388" cy="461665"/>
          </a:xfrm>
          <a:prstGeom prst="rect">
            <a:avLst/>
          </a:prstGeom>
          <a:noFill/>
        </p:spPr>
        <p:txBody>
          <a:bodyPr wrap="square" rtlCol="0">
            <a:spAutoFit/>
          </a:bodyPr>
          <a:lstStyle/>
          <a:p>
            <a:r>
              <a:rPr kumimoji="1" lang="en-US" altLang="zh-CN" sz="2400" dirty="0" smtClean="0">
                <a:latin typeface="Chalkboard"/>
                <a:cs typeface="Chalkboard"/>
              </a:rPr>
              <a:t>Scalability</a:t>
            </a:r>
            <a:endParaRPr kumimoji="1" lang="zh-CN" altLang="en-US" sz="2400" dirty="0">
              <a:latin typeface="Chalkboard"/>
              <a:cs typeface="Chalkboard"/>
            </a:endParaRPr>
          </a:p>
        </p:txBody>
      </p:sp>
      <p:sp>
        <p:nvSpPr>
          <p:cNvPr id="18" name="文本框 17"/>
          <p:cNvSpPr txBox="1"/>
          <p:nvPr/>
        </p:nvSpPr>
        <p:spPr>
          <a:xfrm>
            <a:off x="-17921" y="2082277"/>
            <a:ext cx="1922388" cy="400110"/>
          </a:xfrm>
          <a:prstGeom prst="rect">
            <a:avLst/>
          </a:prstGeom>
          <a:noFill/>
        </p:spPr>
        <p:txBody>
          <a:bodyPr wrap="square" rtlCol="0">
            <a:spAutoFit/>
          </a:bodyPr>
          <a:lstStyle/>
          <a:p>
            <a:r>
              <a:rPr kumimoji="1" lang="en-US" altLang="zh-CN" sz="2000" dirty="0" smtClean="0">
                <a:latin typeface="Chalkboard"/>
                <a:cs typeface="Chalkboard"/>
              </a:rPr>
              <a:t>good</a:t>
            </a:r>
            <a:endParaRPr kumimoji="1" lang="zh-CN" altLang="en-US" sz="2000" dirty="0">
              <a:latin typeface="Chalkboard"/>
              <a:cs typeface="Chalkboard"/>
            </a:endParaRPr>
          </a:p>
        </p:txBody>
      </p:sp>
      <p:sp>
        <p:nvSpPr>
          <p:cNvPr id="19" name="文本框 18"/>
          <p:cNvSpPr txBox="1"/>
          <p:nvPr/>
        </p:nvSpPr>
        <p:spPr>
          <a:xfrm>
            <a:off x="0" y="5440637"/>
            <a:ext cx="1922388" cy="400110"/>
          </a:xfrm>
          <a:prstGeom prst="rect">
            <a:avLst/>
          </a:prstGeom>
          <a:noFill/>
        </p:spPr>
        <p:txBody>
          <a:bodyPr wrap="square" rtlCol="0">
            <a:spAutoFit/>
          </a:bodyPr>
          <a:lstStyle/>
          <a:p>
            <a:r>
              <a:rPr kumimoji="1" lang="en-US" altLang="zh-CN" sz="2000" dirty="0" smtClean="0">
                <a:latin typeface="Chalkboard"/>
                <a:cs typeface="Chalkboard"/>
              </a:rPr>
              <a:t>poor</a:t>
            </a:r>
            <a:endParaRPr kumimoji="1" lang="zh-CN" altLang="en-US" sz="2000" dirty="0">
              <a:latin typeface="Chalkboard"/>
              <a:cs typeface="Chalkboard"/>
            </a:endParaRPr>
          </a:p>
        </p:txBody>
      </p:sp>
      <p:sp>
        <p:nvSpPr>
          <p:cNvPr id="20" name="文本框 19"/>
          <p:cNvSpPr txBox="1"/>
          <p:nvPr/>
        </p:nvSpPr>
        <p:spPr>
          <a:xfrm>
            <a:off x="1640547" y="6123150"/>
            <a:ext cx="1922388" cy="400110"/>
          </a:xfrm>
          <a:prstGeom prst="rect">
            <a:avLst/>
          </a:prstGeom>
          <a:noFill/>
        </p:spPr>
        <p:txBody>
          <a:bodyPr wrap="square" rtlCol="0">
            <a:spAutoFit/>
          </a:bodyPr>
          <a:lstStyle/>
          <a:p>
            <a:r>
              <a:rPr kumimoji="1" lang="en-US" altLang="zh-CN" sz="2000" dirty="0" smtClean="0">
                <a:latin typeface="Chalkboard"/>
                <a:cs typeface="Chalkboard"/>
              </a:rPr>
              <a:t>low</a:t>
            </a:r>
            <a:endParaRPr kumimoji="1" lang="zh-CN" altLang="en-US" sz="2000" dirty="0">
              <a:latin typeface="Chalkboard"/>
              <a:cs typeface="Chalkboard"/>
            </a:endParaRPr>
          </a:p>
        </p:txBody>
      </p:sp>
      <p:sp>
        <p:nvSpPr>
          <p:cNvPr id="21" name="文本框 20"/>
          <p:cNvSpPr txBox="1"/>
          <p:nvPr/>
        </p:nvSpPr>
        <p:spPr>
          <a:xfrm>
            <a:off x="7393209" y="6120119"/>
            <a:ext cx="1922388" cy="400110"/>
          </a:xfrm>
          <a:prstGeom prst="rect">
            <a:avLst/>
          </a:prstGeom>
          <a:noFill/>
        </p:spPr>
        <p:txBody>
          <a:bodyPr wrap="square" rtlCol="0">
            <a:spAutoFit/>
          </a:bodyPr>
          <a:lstStyle/>
          <a:p>
            <a:r>
              <a:rPr kumimoji="1" lang="en-US" altLang="zh-CN" sz="2000" dirty="0" smtClean="0">
                <a:latin typeface="Chalkboard"/>
                <a:cs typeface="Chalkboard"/>
              </a:rPr>
              <a:t>high</a:t>
            </a:r>
            <a:endParaRPr kumimoji="1" lang="zh-CN" altLang="en-US" sz="2000" dirty="0">
              <a:latin typeface="Chalkboard"/>
              <a:cs typeface="Chalkboard"/>
            </a:endParaRPr>
          </a:p>
        </p:txBody>
      </p:sp>
    </p:spTree>
    <p:extLst>
      <p:ext uri="{BB962C8B-B14F-4D97-AF65-F5344CB8AC3E}">
        <p14:creationId xmlns:p14="http://schemas.microsoft.com/office/powerpoint/2010/main" val="401780346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Evaluating</a:t>
            </a:r>
            <a:r>
              <a:rPr kumimoji="1" lang="zh-CN" altLang="en-US" dirty="0"/>
              <a:t> </a:t>
            </a:r>
            <a:r>
              <a:rPr kumimoji="1" lang="en-US" altLang="zh-CN" dirty="0"/>
              <a:t>the SIMD</a:t>
            </a:r>
            <a:r>
              <a:rPr kumimoji="1" lang="zh-CN" altLang="en-US" dirty="0"/>
              <a:t> </a:t>
            </a:r>
            <a:r>
              <a:rPr kumimoji="1" lang="en-US" altLang="zh-CN" dirty="0"/>
              <a:t>Efficiency</a:t>
            </a:r>
            <a:endParaRPr kumimoji="1" lang="zh-CN" altLang="en-US" dirty="0"/>
          </a:p>
        </p:txBody>
      </p:sp>
      <p:sp>
        <p:nvSpPr>
          <p:cNvPr id="3" name="内容占位符 2"/>
          <p:cNvSpPr>
            <a:spLocks noGrp="1"/>
          </p:cNvSpPr>
          <p:nvPr>
            <p:ph idx="1"/>
          </p:nvPr>
        </p:nvSpPr>
        <p:spPr/>
        <p:txBody>
          <a:bodyPr/>
          <a:lstStyle/>
          <a:p>
            <a:r>
              <a:rPr kumimoji="1" lang="en-US" altLang="zh-CN" sz="2800" dirty="0" smtClean="0"/>
              <a:t>Metrics</a:t>
            </a:r>
            <a:r>
              <a:rPr kumimoji="1" lang="zh-CN" altLang="en-US" sz="2800" dirty="0" smtClean="0"/>
              <a:t> </a:t>
            </a:r>
            <a:r>
              <a:rPr kumimoji="1" lang="en-US" altLang="zh-CN" sz="2800" dirty="0" smtClean="0"/>
              <a:t>derived</a:t>
            </a:r>
            <a:r>
              <a:rPr kumimoji="1" lang="zh-CN" altLang="en-US" sz="2800" dirty="0" smtClean="0"/>
              <a:t> </a:t>
            </a:r>
            <a:r>
              <a:rPr kumimoji="1" lang="en-US" altLang="zh-CN" sz="2800" dirty="0" smtClean="0"/>
              <a:t>from</a:t>
            </a:r>
            <a:r>
              <a:rPr kumimoji="1" lang="zh-CN" altLang="en-US" sz="2800" dirty="0" smtClean="0"/>
              <a:t> </a:t>
            </a:r>
            <a:r>
              <a:rPr kumimoji="1" lang="en-US" altLang="zh-CN" sz="2800" dirty="0" smtClean="0"/>
              <a:t>the</a:t>
            </a:r>
            <a:r>
              <a:rPr kumimoji="1" lang="zh-CN" altLang="en-US" sz="2800" dirty="0" smtClean="0"/>
              <a:t> </a:t>
            </a:r>
            <a:r>
              <a:rPr kumimoji="1" lang="en-US" altLang="zh-CN" sz="2800" dirty="0" smtClean="0"/>
              <a:t>model:</a:t>
            </a:r>
          </a:p>
          <a:p>
            <a:pPr marL="548640" lvl="2" indent="0">
              <a:buNone/>
            </a:pPr>
            <a:r>
              <a:rPr kumimoji="1" lang="en-US" altLang="zh-CN" sz="2400" dirty="0" smtClean="0"/>
              <a:t>UR</a:t>
            </a:r>
            <a:r>
              <a:rPr kumimoji="1" lang="zh-CN" altLang="en-US" sz="2400" dirty="0" smtClean="0"/>
              <a:t> </a:t>
            </a:r>
            <a:r>
              <a:rPr kumimoji="1" lang="en-US" altLang="zh-CN" sz="2400" dirty="0" smtClean="0"/>
              <a:t>=</a:t>
            </a:r>
            <a:r>
              <a:rPr kumimoji="1" lang="zh-CN" altLang="en-US" sz="2400" dirty="0" smtClean="0"/>
              <a:t> </a:t>
            </a:r>
            <a:r>
              <a:rPr kumimoji="1" lang="en-US" altLang="zh-CN" sz="2400" dirty="0" smtClean="0"/>
              <a:t>inter-group</a:t>
            </a:r>
            <a:r>
              <a:rPr kumimoji="1" lang="zh-CN" altLang="en-US" sz="2400" dirty="0" smtClean="0"/>
              <a:t> </a:t>
            </a:r>
            <a:r>
              <a:rPr kumimoji="1" lang="en-US" altLang="zh-CN" sz="2400" dirty="0" smtClean="0"/>
              <a:t>underutilization</a:t>
            </a:r>
          </a:p>
          <a:p>
            <a:pPr marL="548640" lvl="2" indent="0">
              <a:buNone/>
            </a:pPr>
            <a:r>
              <a:rPr kumimoji="1" lang="en-US" altLang="zh-CN" sz="2400" dirty="0" smtClean="0"/>
              <a:t>UA</a:t>
            </a:r>
            <a:r>
              <a:rPr kumimoji="1" lang="zh-CN" altLang="en-US" sz="2400" dirty="0" smtClean="0"/>
              <a:t> </a:t>
            </a:r>
            <a:r>
              <a:rPr kumimoji="1" lang="en-US" altLang="zh-CN" sz="2400" dirty="0" smtClean="0"/>
              <a:t>=</a:t>
            </a:r>
            <a:r>
              <a:rPr kumimoji="1" lang="zh-CN" altLang="en-US" sz="2400" dirty="0" smtClean="0"/>
              <a:t> </a:t>
            </a:r>
            <a:r>
              <a:rPr kumimoji="1" lang="en-US" altLang="zh-CN" sz="2400" dirty="0" smtClean="0"/>
              <a:t>intra-group</a:t>
            </a:r>
            <a:r>
              <a:rPr kumimoji="1" lang="zh-CN" altLang="en-US" sz="2400" dirty="0" smtClean="0"/>
              <a:t> </a:t>
            </a:r>
            <a:r>
              <a:rPr kumimoji="1" lang="en-US" altLang="zh-CN" sz="2400" dirty="0" smtClean="0"/>
              <a:t>underutilization</a:t>
            </a:r>
          </a:p>
          <a:p>
            <a:pPr marL="548640" lvl="2" indent="0">
              <a:buNone/>
            </a:pPr>
            <a:r>
              <a:rPr kumimoji="1" lang="en-US" altLang="zh-CN" sz="2400" dirty="0" smtClean="0"/>
              <a:t>ME</a:t>
            </a:r>
            <a:r>
              <a:rPr kumimoji="1" lang="zh-CN" altLang="en-US" sz="2400" dirty="0" smtClean="0"/>
              <a:t> </a:t>
            </a:r>
            <a:r>
              <a:rPr kumimoji="1" lang="en-US" altLang="zh-CN" sz="2400" dirty="0" smtClean="0"/>
              <a:t>=</a:t>
            </a:r>
            <a:r>
              <a:rPr kumimoji="1" lang="zh-CN" altLang="en-US" sz="2400" dirty="0" smtClean="0"/>
              <a:t> </a:t>
            </a:r>
            <a:r>
              <a:rPr kumimoji="1" lang="en-US" altLang="zh-CN" sz="2400" dirty="0" smtClean="0"/>
              <a:t>mapping</a:t>
            </a:r>
            <a:r>
              <a:rPr kumimoji="1" lang="zh-CN" altLang="en-US" sz="2400" dirty="0" smtClean="0"/>
              <a:t> </a:t>
            </a:r>
            <a:r>
              <a:rPr kumimoji="1" lang="en-US" altLang="zh-CN" sz="2400" dirty="0" smtClean="0"/>
              <a:t>efficiency</a:t>
            </a:r>
          </a:p>
          <a:p>
            <a:pPr marL="548640" lvl="2" indent="0">
              <a:buNone/>
            </a:pPr>
            <a:r>
              <a:rPr kumimoji="1" lang="zh-CN" altLang="en-US" sz="2400" dirty="0" smtClean="0"/>
              <a:t>               </a:t>
            </a:r>
            <a:endParaRPr kumimoji="1" lang="en-US" altLang="zh-CN" sz="2400" dirty="0" smtClean="0"/>
          </a:p>
          <a:p>
            <a:pPr marL="548640" lvl="2" indent="0">
              <a:buNone/>
            </a:pPr>
            <a:r>
              <a:rPr kumimoji="1" lang="en-US" altLang="zh-CN" sz="2400" dirty="0" smtClean="0"/>
              <a:t>             UR</a:t>
            </a:r>
            <a:r>
              <a:rPr kumimoji="1" lang="zh-CN" altLang="en-US" sz="2400" dirty="0" smtClean="0"/>
              <a:t> </a:t>
            </a:r>
            <a:r>
              <a:rPr kumimoji="1" lang="en-US" altLang="zh-CN" sz="2400" dirty="0" smtClean="0"/>
              <a:t>+</a:t>
            </a:r>
            <a:r>
              <a:rPr kumimoji="1" lang="zh-CN" altLang="en-US" sz="2400" dirty="0" smtClean="0"/>
              <a:t> </a:t>
            </a:r>
            <a:r>
              <a:rPr kumimoji="1" lang="en-US" altLang="zh-CN" sz="2400" dirty="0" smtClean="0"/>
              <a:t>UA</a:t>
            </a:r>
            <a:r>
              <a:rPr kumimoji="1" lang="zh-CN" altLang="en-US" sz="2400" dirty="0" smtClean="0"/>
              <a:t> </a:t>
            </a:r>
            <a:r>
              <a:rPr kumimoji="1" lang="en-US" altLang="zh-CN" sz="2400" dirty="0" smtClean="0"/>
              <a:t>+ ME =</a:t>
            </a:r>
            <a:r>
              <a:rPr kumimoji="1" lang="zh-CN" altLang="en-US" sz="2400" dirty="0" smtClean="0"/>
              <a:t> </a:t>
            </a:r>
            <a:r>
              <a:rPr kumimoji="1" lang="en-US" altLang="zh-CN" sz="2400" dirty="0" smtClean="0"/>
              <a:t>100%</a:t>
            </a:r>
          </a:p>
          <a:p>
            <a:pPr marL="548640" lvl="2" indent="0">
              <a:buNone/>
            </a:pPr>
            <a:endParaRPr kumimoji="1" lang="en-US" altLang="zh-CN" sz="2800" dirty="0" smtClean="0"/>
          </a:p>
          <a:p>
            <a:r>
              <a:rPr kumimoji="1" lang="en-US" altLang="zh-CN" sz="2800" dirty="0" smtClean="0"/>
              <a:t>Captures</a:t>
            </a:r>
            <a:r>
              <a:rPr kumimoji="1" lang="zh-CN" altLang="en-US" sz="2800" dirty="0" smtClean="0"/>
              <a:t> </a:t>
            </a:r>
            <a:r>
              <a:rPr kumimoji="1" lang="en-US" altLang="zh-CN" sz="2800" dirty="0" smtClean="0"/>
              <a:t>utilization</a:t>
            </a:r>
            <a:r>
              <a:rPr kumimoji="1" lang="zh-CN" altLang="en-US" sz="2800" dirty="0" smtClean="0"/>
              <a:t> </a:t>
            </a:r>
            <a:r>
              <a:rPr kumimoji="1" lang="en-US" altLang="zh-CN" sz="2800" dirty="0" smtClean="0"/>
              <a:t>trend</a:t>
            </a:r>
            <a:r>
              <a:rPr kumimoji="1" lang="zh-CN" altLang="en-US" sz="2800" dirty="0" smtClean="0"/>
              <a:t> </a:t>
            </a:r>
            <a:r>
              <a:rPr kumimoji="1" lang="en-US" altLang="zh-CN" sz="2800" dirty="0" smtClean="0"/>
              <a:t>with</a:t>
            </a:r>
            <a:r>
              <a:rPr kumimoji="1" lang="zh-CN" altLang="en-US" sz="2800" dirty="0" smtClean="0"/>
              <a:t> </a:t>
            </a:r>
            <a:r>
              <a:rPr kumimoji="1" lang="en-US" altLang="zh-CN" sz="2800" dirty="0" smtClean="0"/>
              <a:t>increasing</a:t>
            </a:r>
            <a:r>
              <a:rPr kumimoji="1" lang="zh-CN" altLang="en-US" sz="2800" dirty="0" smtClean="0"/>
              <a:t> </a:t>
            </a:r>
            <a:r>
              <a:rPr kumimoji="1" lang="en-US" altLang="zh-CN" sz="2800" dirty="0" smtClean="0"/>
              <a:t>S</a:t>
            </a:r>
          </a:p>
        </p:txBody>
      </p:sp>
      <p:sp>
        <p:nvSpPr>
          <p:cNvPr id="4" name="矩形 3"/>
          <p:cNvSpPr/>
          <p:nvPr/>
        </p:nvSpPr>
        <p:spPr>
          <a:xfrm>
            <a:off x="704136" y="2575059"/>
            <a:ext cx="215999" cy="215997"/>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704136" y="3030273"/>
            <a:ext cx="215999" cy="215997"/>
          </a:xfrm>
          <a:prstGeom prst="rect">
            <a:avLst/>
          </a:prstGeom>
          <a:solidFill>
            <a:srgbClr val="00408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704136" y="2139546"/>
            <a:ext cx="215999" cy="215997"/>
          </a:xfrm>
          <a:prstGeom prst="rect">
            <a:avLst/>
          </a:prstGeom>
          <a:solidFill>
            <a:srgbClr val="008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24" name="组 23"/>
          <p:cNvGrpSpPr/>
          <p:nvPr/>
        </p:nvGrpSpPr>
        <p:grpSpPr>
          <a:xfrm>
            <a:off x="6274632" y="3509840"/>
            <a:ext cx="935276" cy="964003"/>
            <a:chOff x="4722461" y="3486245"/>
            <a:chExt cx="935276" cy="964003"/>
          </a:xfrm>
        </p:grpSpPr>
        <p:sp>
          <p:nvSpPr>
            <p:cNvPr id="21" name="饼图 20"/>
            <p:cNvSpPr/>
            <p:nvPr/>
          </p:nvSpPr>
          <p:spPr>
            <a:xfrm>
              <a:off x="4722461" y="3550249"/>
              <a:ext cx="899999" cy="899999"/>
            </a:xfrm>
            <a:prstGeom prst="pie">
              <a:avLst>
                <a:gd name="adj1" fmla="val 19453293"/>
                <a:gd name="adj2" fmla="val 16200000"/>
              </a:avLst>
            </a:prstGeom>
            <a:solidFill>
              <a:srgbClr val="00408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a:solidFill>
                  <a:schemeClr val="tx1"/>
                </a:solidFill>
              </a:endParaRPr>
            </a:p>
          </p:txBody>
        </p:sp>
        <p:sp>
          <p:nvSpPr>
            <p:cNvPr id="22" name="饼图 21"/>
            <p:cNvSpPr/>
            <p:nvPr/>
          </p:nvSpPr>
          <p:spPr>
            <a:xfrm>
              <a:off x="4757738" y="3494646"/>
              <a:ext cx="899999" cy="899999"/>
            </a:xfrm>
            <a:prstGeom prst="pie">
              <a:avLst>
                <a:gd name="adj1" fmla="val 17920180"/>
                <a:gd name="adj2" fmla="val 19519622"/>
              </a:avLst>
            </a:prstGeom>
            <a:solidFill>
              <a:srgbClr val="0080F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a:solidFill>
                  <a:schemeClr val="tx1"/>
                </a:solidFill>
              </a:endParaRPr>
            </a:p>
          </p:txBody>
        </p:sp>
        <p:sp>
          <p:nvSpPr>
            <p:cNvPr id="23" name="饼图 22"/>
            <p:cNvSpPr/>
            <p:nvPr/>
          </p:nvSpPr>
          <p:spPr>
            <a:xfrm>
              <a:off x="4745979" y="3486245"/>
              <a:ext cx="899999" cy="899999"/>
            </a:xfrm>
            <a:prstGeom prst="pie">
              <a:avLst>
                <a:gd name="adj1" fmla="val 16098833"/>
                <a:gd name="adj2" fmla="val 17907790"/>
              </a:avLst>
            </a:prstGeom>
            <a:solidFill>
              <a:srgbClr val="FF66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a:solidFill>
                  <a:schemeClr val="tx1"/>
                </a:solidFill>
              </a:endParaRPr>
            </a:p>
          </p:txBody>
        </p:sp>
      </p:grpSp>
      <p:grpSp>
        <p:nvGrpSpPr>
          <p:cNvPr id="37" name="组 36"/>
          <p:cNvGrpSpPr/>
          <p:nvPr/>
        </p:nvGrpSpPr>
        <p:grpSpPr>
          <a:xfrm>
            <a:off x="3815434" y="5652852"/>
            <a:ext cx="1029236" cy="1111919"/>
            <a:chOff x="4031433" y="5661825"/>
            <a:chExt cx="1029236" cy="1111919"/>
          </a:xfrm>
        </p:grpSpPr>
        <p:sp>
          <p:nvSpPr>
            <p:cNvPr id="34" name="矩形 33"/>
            <p:cNvSpPr/>
            <p:nvPr/>
          </p:nvSpPr>
          <p:spPr>
            <a:xfrm>
              <a:off x="4844670" y="5661825"/>
              <a:ext cx="215999" cy="435513"/>
            </a:xfrm>
            <a:prstGeom prst="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4435109" y="5667019"/>
              <a:ext cx="215999" cy="435513"/>
            </a:xfrm>
            <a:prstGeom prst="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5" name="矩形 24"/>
            <p:cNvSpPr/>
            <p:nvPr/>
          </p:nvSpPr>
          <p:spPr>
            <a:xfrm>
              <a:off x="4031433" y="6102532"/>
              <a:ext cx="215999" cy="21599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6" name="矩形 25"/>
            <p:cNvSpPr/>
            <p:nvPr/>
          </p:nvSpPr>
          <p:spPr>
            <a:xfrm>
              <a:off x="4031433" y="6318530"/>
              <a:ext cx="215999" cy="455214"/>
            </a:xfrm>
            <a:prstGeom prst="rect">
              <a:avLst/>
            </a:prstGeom>
            <a:solidFill>
              <a:srgbClr val="004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7" name="矩形 26"/>
            <p:cNvSpPr/>
            <p:nvPr/>
          </p:nvSpPr>
          <p:spPr>
            <a:xfrm>
              <a:off x="4031433" y="5667019"/>
              <a:ext cx="215999" cy="435513"/>
            </a:xfrm>
            <a:prstGeom prst="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4435109" y="5973648"/>
              <a:ext cx="215999" cy="344882"/>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4435109" y="6208812"/>
              <a:ext cx="215999" cy="564932"/>
            </a:xfrm>
            <a:prstGeom prst="rect">
              <a:avLst/>
            </a:prstGeom>
            <a:solidFill>
              <a:srgbClr val="004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2" name="矩形 31"/>
            <p:cNvSpPr/>
            <p:nvPr/>
          </p:nvSpPr>
          <p:spPr>
            <a:xfrm>
              <a:off x="4844670" y="5761999"/>
              <a:ext cx="215999" cy="55133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3" name="矩形 32"/>
            <p:cNvSpPr/>
            <p:nvPr/>
          </p:nvSpPr>
          <p:spPr>
            <a:xfrm>
              <a:off x="4844670" y="5973648"/>
              <a:ext cx="215999" cy="794902"/>
            </a:xfrm>
            <a:prstGeom prst="rect">
              <a:avLst/>
            </a:prstGeom>
            <a:solidFill>
              <a:srgbClr val="004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108212550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 23"/>
          <p:cNvGrpSpPr/>
          <p:nvPr/>
        </p:nvGrpSpPr>
        <p:grpSpPr>
          <a:xfrm>
            <a:off x="824315" y="1724678"/>
            <a:ext cx="8152832" cy="4116068"/>
            <a:chOff x="824315" y="1724678"/>
            <a:chExt cx="8152832" cy="4116068"/>
          </a:xfrm>
        </p:grpSpPr>
        <p:pic>
          <p:nvPicPr>
            <p:cNvPr id="25" name="图片 24" descr="out_fla.pdf"/>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5557"/>
            <a:stretch/>
          </p:blipFill>
          <p:spPr>
            <a:xfrm>
              <a:off x="824315" y="4003405"/>
              <a:ext cx="2791137" cy="1837341"/>
            </a:xfrm>
            <a:prstGeom prst="rect">
              <a:avLst/>
            </a:prstGeom>
          </p:spPr>
        </p:pic>
        <p:pic>
          <p:nvPicPr>
            <p:cNvPr id="26" name="图片 25" descr="out_kkt.pdf"/>
            <p:cNvPicPr>
              <a:picLocks noChangeAspect="1"/>
            </p:cNvPicPr>
            <p:nvPr/>
          </p:nvPicPr>
          <p:blipFill rotWithShape="1">
            <a:blip r:embed="rId4">
              <a:duotone>
                <a:schemeClr val="bg2">
                  <a:shade val="45000"/>
                  <a:satMod val="135000"/>
                </a:schemeClr>
                <a:prstClr val="white"/>
              </a:duotone>
              <a:extLst>
                <a:ext uri="{28A0092B-C50C-407E-A947-70E740481C1C}">
                  <a14:useLocalDpi xmlns:a14="http://schemas.microsoft.com/office/drawing/2010/main" val="0"/>
                </a:ext>
              </a:extLst>
            </a:blip>
            <a:srcRect l="5856"/>
            <a:stretch/>
          </p:blipFill>
          <p:spPr>
            <a:xfrm>
              <a:off x="3740885" y="4081712"/>
              <a:ext cx="3082261" cy="1759034"/>
            </a:xfrm>
            <a:prstGeom prst="rect">
              <a:avLst/>
            </a:prstGeom>
          </p:spPr>
        </p:pic>
        <p:pic>
          <p:nvPicPr>
            <p:cNvPr id="27" name="图片 26" descr="out_kron.pdf"/>
            <p:cNvPicPr>
              <a:picLocks noChangeAspect="1"/>
            </p:cNvPicPr>
            <p:nvPr/>
          </p:nvPicPr>
          <p:blipFill rotWithShape="1">
            <a:blip r:embed="rId5">
              <a:duotone>
                <a:schemeClr val="bg2">
                  <a:shade val="45000"/>
                  <a:satMod val="135000"/>
                </a:schemeClr>
                <a:prstClr val="white"/>
              </a:duotone>
              <a:extLst>
                <a:ext uri="{28A0092B-C50C-407E-A947-70E740481C1C}">
                  <a14:useLocalDpi xmlns:a14="http://schemas.microsoft.com/office/drawing/2010/main" val="0"/>
                </a:ext>
              </a:extLst>
            </a:blip>
            <a:srcRect l="6410"/>
            <a:stretch/>
          </p:blipFill>
          <p:spPr>
            <a:xfrm>
              <a:off x="3562935" y="2070828"/>
              <a:ext cx="3092377" cy="1885576"/>
            </a:xfrm>
            <a:prstGeom prst="rect">
              <a:avLst/>
            </a:prstGeom>
          </p:spPr>
        </p:pic>
        <p:pic>
          <p:nvPicPr>
            <p:cNvPr id="28" name="图片 27" descr="out_copaper.pdf"/>
            <p:cNvPicPr>
              <a:picLocks noChangeAspect="1"/>
            </p:cNvPicPr>
            <p:nvPr/>
          </p:nvPicPr>
          <p:blipFill rotWithShape="1">
            <a:blip r:embed="rId6">
              <a:duotone>
                <a:schemeClr val="bg2">
                  <a:shade val="45000"/>
                  <a:satMod val="135000"/>
                </a:schemeClr>
                <a:prstClr val="white"/>
              </a:duotone>
              <a:extLst>
                <a:ext uri="{28A0092B-C50C-407E-A947-70E740481C1C}">
                  <a14:useLocalDpi xmlns:a14="http://schemas.microsoft.com/office/drawing/2010/main" val="0"/>
                </a:ext>
              </a:extLst>
            </a:blip>
            <a:srcRect l="7839"/>
            <a:stretch/>
          </p:blipFill>
          <p:spPr>
            <a:xfrm>
              <a:off x="6655312" y="1724678"/>
              <a:ext cx="2321835" cy="1668958"/>
            </a:xfrm>
            <a:prstGeom prst="rect">
              <a:avLst/>
            </a:prstGeom>
          </p:spPr>
        </p:pic>
      </p:grpSp>
      <p:sp>
        <p:nvSpPr>
          <p:cNvPr id="2" name="标题 1"/>
          <p:cNvSpPr>
            <a:spLocks noGrp="1"/>
          </p:cNvSpPr>
          <p:nvPr>
            <p:ph type="title"/>
          </p:nvPr>
        </p:nvSpPr>
        <p:spPr/>
        <p:txBody>
          <a:bodyPr>
            <a:noAutofit/>
          </a:bodyPr>
          <a:lstStyle/>
          <a:p>
            <a:r>
              <a:rPr kumimoji="1" lang="en-US" altLang="zh-CN" sz="3600" dirty="0" smtClean="0"/>
              <a:t>Explaining the Result</a:t>
            </a:r>
            <a:endParaRPr kumimoji="1" lang="zh-CN" altLang="en-US" sz="3600" dirty="0"/>
          </a:p>
        </p:txBody>
      </p:sp>
      <p:pic>
        <p:nvPicPr>
          <p:cNvPr id="7" name="图片 6" descr="out_copaper.pdf"/>
          <p:cNvPicPr>
            <a:picLocks noChangeAspect="1"/>
          </p:cNvPicPr>
          <p:nvPr/>
        </p:nvPicPr>
        <p:blipFill rotWithShape="1">
          <a:blip r:embed="rId6">
            <a:extLst>
              <a:ext uri="{28A0092B-C50C-407E-A947-70E740481C1C}">
                <a14:useLocalDpi xmlns:a14="http://schemas.microsoft.com/office/drawing/2010/main" val="0"/>
              </a:ext>
            </a:extLst>
          </a:blip>
          <a:srcRect l="7839" r="26341"/>
          <a:stretch/>
        </p:blipFill>
        <p:spPr>
          <a:xfrm>
            <a:off x="6655312" y="1724678"/>
            <a:ext cx="1658217" cy="1668958"/>
          </a:xfrm>
          <a:prstGeom prst="rect">
            <a:avLst/>
          </a:prstGeom>
          <a:ln>
            <a:noFill/>
          </a:ln>
          <a:effectLst>
            <a:outerShdw blurRad="292100" dist="139700" dir="2700000" algn="tl" rotWithShape="0">
              <a:srgbClr val="333333">
                <a:alpha val="65000"/>
              </a:srgbClr>
            </a:outerShdw>
          </a:effectLst>
        </p:spPr>
      </p:pic>
      <p:cxnSp>
        <p:nvCxnSpPr>
          <p:cNvPr id="9" name="直线箭头连接符 8"/>
          <p:cNvCxnSpPr/>
          <p:nvPr/>
        </p:nvCxnSpPr>
        <p:spPr>
          <a:xfrm>
            <a:off x="679353" y="6065470"/>
            <a:ext cx="815725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线箭头连接符 9"/>
          <p:cNvCxnSpPr/>
          <p:nvPr/>
        </p:nvCxnSpPr>
        <p:spPr>
          <a:xfrm flipV="1">
            <a:off x="679353" y="1711524"/>
            <a:ext cx="0" cy="43539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文本框 15"/>
          <p:cNvSpPr txBox="1"/>
          <p:nvPr/>
        </p:nvSpPr>
        <p:spPr>
          <a:xfrm>
            <a:off x="6968230" y="5084663"/>
            <a:ext cx="2347367" cy="830997"/>
          </a:xfrm>
          <a:prstGeom prst="rect">
            <a:avLst/>
          </a:prstGeom>
          <a:noFill/>
        </p:spPr>
        <p:txBody>
          <a:bodyPr wrap="square" rtlCol="0">
            <a:spAutoFit/>
          </a:bodyPr>
          <a:lstStyle/>
          <a:p>
            <a:pPr algn="ctr"/>
            <a:r>
              <a:rPr kumimoji="1" lang="en-US" altLang="zh-CN" sz="2400" dirty="0" smtClean="0">
                <a:latin typeface="Chalkboard"/>
                <a:cs typeface="Chalkboard"/>
              </a:rPr>
              <a:t>Expansion</a:t>
            </a:r>
            <a:r>
              <a:rPr kumimoji="1" lang="zh-CN" altLang="en-US" sz="2400" dirty="0" smtClean="0">
                <a:latin typeface="Chalkboard"/>
                <a:cs typeface="Chalkboard"/>
              </a:rPr>
              <a:t> </a:t>
            </a:r>
            <a:endParaRPr kumimoji="1" lang="en-US" altLang="zh-CN" sz="2400" dirty="0" smtClean="0">
              <a:latin typeface="Chalkboard"/>
              <a:cs typeface="Chalkboard"/>
            </a:endParaRPr>
          </a:p>
          <a:p>
            <a:pPr algn="ctr"/>
            <a:r>
              <a:rPr kumimoji="1" lang="en-US" altLang="zh-CN" sz="2400" dirty="0">
                <a:latin typeface="Chalkboard"/>
                <a:cs typeface="Chalkboard"/>
              </a:rPr>
              <a:t>R</a:t>
            </a:r>
            <a:r>
              <a:rPr kumimoji="1" lang="en-US" altLang="zh-CN" sz="2400" dirty="0" smtClean="0">
                <a:latin typeface="Chalkboard"/>
                <a:cs typeface="Chalkboard"/>
              </a:rPr>
              <a:t>ate</a:t>
            </a:r>
            <a:r>
              <a:rPr kumimoji="1" lang="zh-CN" altLang="en-US" sz="2400" dirty="0" smtClean="0">
                <a:latin typeface="Chalkboard"/>
                <a:cs typeface="Chalkboard"/>
              </a:rPr>
              <a:t> </a:t>
            </a:r>
            <a:r>
              <a:rPr kumimoji="1" lang="en-US" altLang="zh-CN" sz="2400" dirty="0" smtClean="0">
                <a:latin typeface="Chalkboard"/>
                <a:cs typeface="Chalkboard"/>
              </a:rPr>
              <a:t>(ME/s)</a:t>
            </a:r>
            <a:endParaRPr kumimoji="1" lang="zh-CN" altLang="en-US" sz="2400" dirty="0">
              <a:latin typeface="Chalkboard"/>
              <a:cs typeface="Chalkboard"/>
            </a:endParaRPr>
          </a:p>
        </p:txBody>
      </p:sp>
      <p:sp>
        <p:nvSpPr>
          <p:cNvPr id="17" name="文本框 16"/>
          <p:cNvSpPr txBox="1"/>
          <p:nvPr/>
        </p:nvSpPr>
        <p:spPr>
          <a:xfrm>
            <a:off x="824315" y="1526857"/>
            <a:ext cx="1922388" cy="461665"/>
          </a:xfrm>
          <a:prstGeom prst="rect">
            <a:avLst/>
          </a:prstGeom>
          <a:noFill/>
        </p:spPr>
        <p:txBody>
          <a:bodyPr wrap="square" rtlCol="0">
            <a:spAutoFit/>
          </a:bodyPr>
          <a:lstStyle/>
          <a:p>
            <a:r>
              <a:rPr kumimoji="1" lang="en-US" altLang="zh-CN" sz="2400" dirty="0" smtClean="0">
                <a:latin typeface="Chalkboard"/>
                <a:cs typeface="Chalkboard"/>
              </a:rPr>
              <a:t>Scalability</a:t>
            </a:r>
            <a:endParaRPr kumimoji="1" lang="zh-CN" altLang="en-US" sz="2400" dirty="0">
              <a:latin typeface="Chalkboard"/>
              <a:cs typeface="Chalkboard"/>
            </a:endParaRPr>
          </a:p>
        </p:txBody>
      </p:sp>
      <p:sp>
        <p:nvSpPr>
          <p:cNvPr id="18" name="文本框 17"/>
          <p:cNvSpPr txBox="1"/>
          <p:nvPr/>
        </p:nvSpPr>
        <p:spPr>
          <a:xfrm>
            <a:off x="-17921" y="2082277"/>
            <a:ext cx="1922388" cy="400110"/>
          </a:xfrm>
          <a:prstGeom prst="rect">
            <a:avLst/>
          </a:prstGeom>
          <a:noFill/>
        </p:spPr>
        <p:txBody>
          <a:bodyPr wrap="square" rtlCol="0">
            <a:spAutoFit/>
          </a:bodyPr>
          <a:lstStyle/>
          <a:p>
            <a:r>
              <a:rPr kumimoji="1" lang="en-US" altLang="zh-CN" sz="2000" dirty="0" smtClean="0">
                <a:solidFill>
                  <a:srgbClr val="D2533C"/>
                </a:solidFill>
                <a:latin typeface="Chalkboard"/>
                <a:cs typeface="Chalkboard"/>
              </a:rPr>
              <a:t>good</a:t>
            </a:r>
            <a:endParaRPr kumimoji="1" lang="zh-CN" altLang="en-US" sz="2000" dirty="0">
              <a:solidFill>
                <a:srgbClr val="D2533C"/>
              </a:solidFill>
              <a:latin typeface="Chalkboard"/>
              <a:cs typeface="Chalkboard"/>
            </a:endParaRPr>
          </a:p>
        </p:txBody>
      </p:sp>
      <p:sp>
        <p:nvSpPr>
          <p:cNvPr id="19" name="文本框 18"/>
          <p:cNvSpPr txBox="1"/>
          <p:nvPr/>
        </p:nvSpPr>
        <p:spPr>
          <a:xfrm>
            <a:off x="0" y="5440637"/>
            <a:ext cx="1922388" cy="400110"/>
          </a:xfrm>
          <a:prstGeom prst="rect">
            <a:avLst/>
          </a:prstGeom>
          <a:noFill/>
        </p:spPr>
        <p:txBody>
          <a:bodyPr wrap="square" rtlCol="0">
            <a:spAutoFit/>
          </a:bodyPr>
          <a:lstStyle/>
          <a:p>
            <a:r>
              <a:rPr kumimoji="1" lang="en-US" altLang="zh-CN" sz="2000" dirty="0" smtClean="0">
                <a:latin typeface="Chalkboard"/>
                <a:cs typeface="Chalkboard"/>
              </a:rPr>
              <a:t>poor</a:t>
            </a:r>
            <a:endParaRPr kumimoji="1" lang="zh-CN" altLang="en-US" sz="2000" dirty="0">
              <a:latin typeface="Chalkboard"/>
              <a:cs typeface="Chalkboard"/>
            </a:endParaRPr>
          </a:p>
        </p:txBody>
      </p:sp>
      <p:sp>
        <p:nvSpPr>
          <p:cNvPr id="20" name="文本框 19"/>
          <p:cNvSpPr txBox="1"/>
          <p:nvPr/>
        </p:nvSpPr>
        <p:spPr>
          <a:xfrm>
            <a:off x="1640547" y="6123150"/>
            <a:ext cx="1922388" cy="400110"/>
          </a:xfrm>
          <a:prstGeom prst="rect">
            <a:avLst/>
          </a:prstGeom>
          <a:noFill/>
        </p:spPr>
        <p:txBody>
          <a:bodyPr wrap="square" rtlCol="0">
            <a:spAutoFit/>
          </a:bodyPr>
          <a:lstStyle/>
          <a:p>
            <a:r>
              <a:rPr kumimoji="1" lang="en-US" altLang="zh-CN" sz="2000" dirty="0" smtClean="0">
                <a:latin typeface="Chalkboard"/>
                <a:cs typeface="Chalkboard"/>
              </a:rPr>
              <a:t>low</a:t>
            </a:r>
            <a:endParaRPr kumimoji="1" lang="zh-CN" altLang="en-US" sz="2000" dirty="0">
              <a:latin typeface="Chalkboard"/>
              <a:cs typeface="Chalkboard"/>
            </a:endParaRPr>
          </a:p>
        </p:txBody>
      </p:sp>
      <p:sp>
        <p:nvSpPr>
          <p:cNvPr id="21" name="文本框 20"/>
          <p:cNvSpPr txBox="1"/>
          <p:nvPr/>
        </p:nvSpPr>
        <p:spPr>
          <a:xfrm>
            <a:off x="7393209" y="6120119"/>
            <a:ext cx="1922388" cy="400110"/>
          </a:xfrm>
          <a:prstGeom prst="rect">
            <a:avLst/>
          </a:prstGeom>
          <a:noFill/>
        </p:spPr>
        <p:txBody>
          <a:bodyPr wrap="square" rtlCol="0">
            <a:spAutoFit/>
          </a:bodyPr>
          <a:lstStyle/>
          <a:p>
            <a:r>
              <a:rPr kumimoji="1" lang="en-US" altLang="zh-CN" sz="2000" dirty="0" smtClean="0">
                <a:solidFill>
                  <a:srgbClr val="D2533C"/>
                </a:solidFill>
                <a:latin typeface="Chalkboard"/>
                <a:cs typeface="Chalkboard"/>
              </a:rPr>
              <a:t>high</a:t>
            </a:r>
            <a:endParaRPr kumimoji="1" lang="zh-CN" altLang="en-US" sz="2000" dirty="0">
              <a:solidFill>
                <a:srgbClr val="D2533C"/>
              </a:solidFill>
              <a:latin typeface="Chalkboard"/>
              <a:cs typeface="Chalkboard"/>
            </a:endParaRPr>
          </a:p>
        </p:txBody>
      </p:sp>
      <p:pic>
        <p:nvPicPr>
          <p:cNvPr id="15" name="内容占位符 5" descr="metrics.pdf"/>
          <p:cNvPicPr>
            <a:picLocks noChangeAspect="1"/>
          </p:cNvPicPr>
          <p:nvPr/>
        </p:nvPicPr>
        <p:blipFill rotWithShape="1">
          <a:blip r:embed="rId7">
            <a:extLst>
              <a:ext uri="{28A0092B-C50C-407E-A947-70E740481C1C}">
                <a14:useLocalDpi xmlns:a14="http://schemas.microsoft.com/office/drawing/2010/main" val="0"/>
              </a:ext>
            </a:extLst>
          </a:blip>
          <a:srcRect l="4602" t="74923" r="48015" b="-1"/>
          <a:stretch/>
        </p:blipFill>
        <p:spPr>
          <a:xfrm>
            <a:off x="6046522" y="4060824"/>
            <a:ext cx="2930625" cy="1606653"/>
          </a:xfrm>
          <a:prstGeom prst="rect">
            <a:avLst/>
          </a:prstGeom>
          <a:ln>
            <a:noFill/>
          </a:ln>
          <a:effectLst>
            <a:outerShdw blurRad="292100" dist="139700" dir="2700000" algn="tl" rotWithShape="0">
              <a:srgbClr val="333333">
                <a:alpha val="65000"/>
              </a:srgbClr>
            </a:outerShdw>
          </a:effectLst>
        </p:spPr>
      </p:pic>
      <p:pic>
        <p:nvPicPr>
          <p:cNvPr id="22" name="图片 21" descr="out_kron.pdf"/>
          <p:cNvPicPr>
            <a:picLocks noChangeAspect="1"/>
          </p:cNvPicPr>
          <p:nvPr/>
        </p:nvPicPr>
        <p:blipFill rotWithShape="1">
          <a:blip r:embed="rId5">
            <a:extLst>
              <a:ext uri="{28A0092B-C50C-407E-A947-70E740481C1C}">
                <a14:useLocalDpi xmlns:a14="http://schemas.microsoft.com/office/drawing/2010/main" val="0"/>
              </a:ext>
            </a:extLst>
          </a:blip>
          <a:srcRect l="6410" r="63695"/>
          <a:stretch/>
        </p:blipFill>
        <p:spPr>
          <a:xfrm>
            <a:off x="3562936" y="2070828"/>
            <a:ext cx="987751" cy="1885576"/>
          </a:xfrm>
          <a:prstGeom prst="rect">
            <a:avLst/>
          </a:prstGeom>
          <a:ln>
            <a:noFill/>
          </a:ln>
          <a:effectLst>
            <a:outerShdw blurRad="292100" dist="139700" dir="2700000" algn="tl" rotWithShape="0">
              <a:srgbClr val="333333">
                <a:alpha val="65000"/>
              </a:srgbClr>
            </a:outerShdw>
          </a:effectLst>
        </p:spPr>
      </p:pic>
      <p:pic>
        <p:nvPicPr>
          <p:cNvPr id="23" name="内容占位符 5" descr="metrics.pdf"/>
          <p:cNvPicPr>
            <a:picLocks noGrp="1" noChangeAspect="1"/>
          </p:cNvPicPr>
          <p:nvPr>
            <p:ph idx="1"/>
          </p:nvPr>
        </p:nvPicPr>
        <p:blipFill rotWithShape="1">
          <a:blip r:embed="rId7">
            <a:extLst>
              <a:ext uri="{28A0092B-C50C-407E-A947-70E740481C1C}">
                <a14:useLocalDpi xmlns:a14="http://schemas.microsoft.com/office/drawing/2010/main" val="0"/>
              </a:ext>
            </a:extLst>
          </a:blip>
          <a:srcRect l="75" t="49737" r="71966" b="24693"/>
          <a:stretch/>
        </p:blipFill>
        <p:spPr>
          <a:xfrm>
            <a:off x="3199615" y="4081712"/>
            <a:ext cx="1673850" cy="1585765"/>
          </a:xfrm>
          <a:prstGeom prst="rect">
            <a:avLst/>
          </a:prstGeom>
          <a:ln>
            <a:noFill/>
          </a:ln>
          <a:effectLst>
            <a:outerShdw blurRad="292100" dist="139700" dir="2700000" algn="tl" rotWithShape="0">
              <a:srgbClr val="333333">
                <a:alpha val="65000"/>
              </a:srgbClr>
            </a:outerShdw>
          </a:effectLst>
        </p:spPr>
      </p:pic>
      <p:grpSp>
        <p:nvGrpSpPr>
          <p:cNvPr id="11" name="组 10"/>
          <p:cNvGrpSpPr/>
          <p:nvPr/>
        </p:nvGrpSpPr>
        <p:grpSpPr>
          <a:xfrm>
            <a:off x="82067" y="4232970"/>
            <a:ext cx="3208020" cy="1342136"/>
            <a:chOff x="3740885" y="6387323"/>
            <a:chExt cx="3652324" cy="1754145"/>
          </a:xfrm>
        </p:grpSpPr>
        <p:sp>
          <p:nvSpPr>
            <p:cNvPr id="29" name="矩形 28"/>
            <p:cNvSpPr/>
            <p:nvPr/>
          </p:nvSpPr>
          <p:spPr>
            <a:xfrm>
              <a:off x="3740885" y="6387323"/>
              <a:ext cx="3652324" cy="1754145"/>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sz="2400" dirty="0">
                <a:solidFill>
                  <a:srgbClr val="FF6600"/>
                </a:solidFill>
                <a:latin typeface="Chalkboard"/>
                <a:cs typeface="Chalkboard"/>
              </a:endParaRPr>
            </a:p>
          </p:txBody>
        </p:sp>
        <p:sp>
          <p:nvSpPr>
            <p:cNvPr id="3" name="文本框 2"/>
            <p:cNvSpPr txBox="1"/>
            <p:nvPr/>
          </p:nvSpPr>
          <p:spPr>
            <a:xfrm>
              <a:off x="3793898" y="6687726"/>
              <a:ext cx="3507791" cy="978526"/>
            </a:xfrm>
            <a:prstGeom prst="rect">
              <a:avLst/>
            </a:prstGeom>
            <a:solidFill>
              <a:srgbClr val="CCFFCC"/>
            </a:solidFill>
            <a:ln w="38100" cmpd="sng">
              <a:noFill/>
              <a:prstDash val="dash"/>
            </a:ln>
          </p:spPr>
          <p:txBody>
            <a:bodyPr wrap="square" rtlCol="0">
              <a:spAutoFit/>
            </a:bodyPr>
            <a:lstStyle/>
            <a:p>
              <a:r>
                <a:rPr kumimoji="1" lang="en-US" altLang="zh-CN" sz="2400" dirty="0" smtClean="0">
                  <a:latin typeface="Chalkboard"/>
                  <a:cs typeface="Chalkboard"/>
                </a:rPr>
                <a:t>alleviate</a:t>
              </a:r>
              <a:r>
                <a:rPr kumimoji="1" lang="zh-CN" altLang="en-US" sz="2400" dirty="0" smtClean="0">
                  <a:latin typeface="Chalkboard"/>
                  <a:cs typeface="Chalkboard"/>
                </a:rPr>
                <a:t> </a:t>
              </a:r>
              <a:r>
                <a:rPr kumimoji="1" lang="en-US" altLang="zh-CN" sz="2400" dirty="0" smtClean="0">
                  <a:latin typeface="Chalkboard"/>
                  <a:cs typeface="Chalkboard"/>
                </a:rPr>
                <a:t>the</a:t>
              </a:r>
              <a:r>
                <a:rPr kumimoji="1" lang="zh-CN" altLang="en-US" sz="2400" dirty="0" smtClean="0">
                  <a:latin typeface="Chalkboard"/>
                  <a:cs typeface="Chalkboard"/>
                </a:rPr>
                <a:t> </a:t>
              </a:r>
              <a:r>
                <a:rPr kumimoji="1" lang="en-US" altLang="zh-CN" sz="2400" dirty="0" smtClean="0">
                  <a:solidFill>
                    <a:srgbClr val="367EFF"/>
                  </a:solidFill>
                  <a:latin typeface="Chalkboard"/>
                  <a:cs typeface="Chalkboard"/>
                </a:rPr>
                <a:t>UR</a:t>
              </a:r>
              <a:r>
                <a:rPr kumimoji="1" lang="zh-CN" altLang="zh-CN" sz="2400" dirty="0">
                  <a:latin typeface="Chalkboard"/>
                  <a:cs typeface="Chalkboard"/>
                </a:rPr>
                <a:t>，</a:t>
              </a:r>
              <a:r>
                <a:rPr kumimoji="1" lang="zh-CN" altLang="en-US" sz="2400" dirty="0" smtClean="0">
                  <a:latin typeface="Chalkboard"/>
                  <a:cs typeface="Chalkboard"/>
                </a:rPr>
                <a:t> </a:t>
              </a:r>
              <a:endParaRPr kumimoji="1" lang="en-US" altLang="zh-CN" sz="2400" dirty="0" smtClean="0">
                <a:latin typeface="Chalkboard"/>
                <a:cs typeface="Chalkboard"/>
              </a:endParaRPr>
            </a:p>
            <a:p>
              <a:r>
                <a:rPr kumimoji="1" lang="en-US" altLang="zh-CN" sz="2400" dirty="0" smtClean="0">
                  <a:latin typeface="Chalkboard"/>
                  <a:cs typeface="Chalkboard"/>
                </a:rPr>
                <a:t>introducing</a:t>
              </a:r>
              <a:r>
                <a:rPr kumimoji="1" lang="zh-CN" altLang="en-US" sz="2400" dirty="0" smtClean="0">
                  <a:latin typeface="Chalkboard"/>
                  <a:cs typeface="Chalkboard"/>
                </a:rPr>
                <a:t> </a:t>
              </a:r>
              <a:r>
                <a:rPr kumimoji="1" lang="en-US" altLang="zh-CN" sz="2400" dirty="0" smtClean="0">
                  <a:latin typeface="Chalkboard"/>
                  <a:cs typeface="Chalkboard"/>
                </a:rPr>
                <a:t>minor</a:t>
              </a:r>
              <a:r>
                <a:rPr kumimoji="1" lang="zh-CN" altLang="en-US" sz="2400" dirty="0" smtClean="0">
                  <a:latin typeface="Chalkboard"/>
                  <a:cs typeface="Chalkboard"/>
                </a:rPr>
                <a:t> </a:t>
              </a:r>
              <a:r>
                <a:rPr kumimoji="1" lang="en-US" altLang="zh-CN" sz="2400" dirty="0" smtClean="0">
                  <a:solidFill>
                    <a:srgbClr val="FF6600"/>
                  </a:solidFill>
                  <a:latin typeface="Chalkboard"/>
                  <a:cs typeface="Chalkboard"/>
                </a:rPr>
                <a:t>UA</a:t>
              </a:r>
              <a:endParaRPr kumimoji="1" lang="zh-CN" altLang="en-US" sz="2400" dirty="0">
                <a:solidFill>
                  <a:srgbClr val="FF6600"/>
                </a:solidFill>
                <a:latin typeface="Chalkboard"/>
                <a:cs typeface="Chalkboard"/>
              </a:endParaRPr>
            </a:p>
          </p:txBody>
        </p:sp>
      </p:grpSp>
    </p:spTree>
    <p:extLst>
      <p:ext uri="{BB962C8B-B14F-4D97-AF65-F5344CB8AC3E}">
        <p14:creationId xmlns:p14="http://schemas.microsoft.com/office/powerpoint/2010/main" val="415291898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 22"/>
          <p:cNvGrpSpPr/>
          <p:nvPr/>
        </p:nvGrpSpPr>
        <p:grpSpPr>
          <a:xfrm>
            <a:off x="824315" y="1724678"/>
            <a:ext cx="8152832" cy="4116068"/>
            <a:chOff x="824315" y="1724678"/>
            <a:chExt cx="8152832" cy="4116068"/>
          </a:xfrm>
        </p:grpSpPr>
        <p:pic>
          <p:nvPicPr>
            <p:cNvPr id="24" name="图片 23" descr="out_fla.pdf"/>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5557"/>
            <a:stretch/>
          </p:blipFill>
          <p:spPr>
            <a:xfrm>
              <a:off x="824315" y="4003405"/>
              <a:ext cx="2791137" cy="1837341"/>
            </a:xfrm>
            <a:prstGeom prst="rect">
              <a:avLst/>
            </a:prstGeom>
          </p:spPr>
        </p:pic>
        <p:pic>
          <p:nvPicPr>
            <p:cNvPr id="25" name="图片 24" descr="out_kkt.pdf"/>
            <p:cNvPicPr>
              <a:picLocks noChangeAspect="1"/>
            </p:cNvPicPr>
            <p:nvPr/>
          </p:nvPicPr>
          <p:blipFill rotWithShape="1">
            <a:blip r:embed="rId4">
              <a:duotone>
                <a:schemeClr val="bg2">
                  <a:shade val="45000"/>
                  <a:satMod val="135000"/>
                </a:schemeClr>
                <a:prstClr val="white"/>
              </a:duotone>
              <a:extLst>
                <a:ext uri="{28A0092B-C50C-407E-A947-70E740481C1C}">
                  <a14:useLocalDpi xmlns:a14="http://schemas.microsoft.com/office/drawing/2010/main" val="0"/>
                </a:ext>
              </a:extLst>
            </a:blip>
            <a:srcRect l="5856"/>
            <a:stretch/>
          </p:blipFill>
          <p:spPr>
            <a:xfrm>
              <a:off x="3740885" y="4081712"/>
              <a:ext cx="3082261" cy="1759034"/>
            </a:xfrm>
            <a:prstGeom prst="rect">
              <a:avLst/>
            </a:prstGeom>
          </p:spPr>
        </p:pic>
        <p:pic>
          <p:nvPicPr>
            <p:cNvPr id="26" name="图片 25" descr="out_kron.pdf"/>
            <p:cNvPicPr>
              <a:picLocks noChangeAspect="1"/>
            </p:cNvPicPr>
            <p:nvPr/>
          </p:nvPicPr>
          <p:blipFill rotWithShape="1">
            <a:blip r:embed="rId5">
              <a:duotone>
                <a:schemeClr val="bg2">
                  <a:shade val="45000"/>
                  <a:satMod val="135000"/>
                </a:schemeClr>
                <a:prstClr val="white"/>
              </a:duotone>
              <a:extLst>
                <a:ext uri="{28A0092B-C50C-407E-A947-70E740481C1C}">
                  <a14:useLocalDpi xmlns:a14="http://schemas.microsoft.com/office/drawing/2010/main" val="0"/>
                </a:ext>
              </a:extLst>
            </a:blip>
            <a:srcRect l="6410"/>
            <a:stretch/>
          </p:blipFill>
          <p:spPr>
            <a:xfrm>
              <a:off x="3562935" y="2070828"/>
              <a:ext cx="3092377" cy="1885576"/>
            </a:xfrm>
            <a:prstGeom prst="rect">
              <a:avLst/>
            </a:prstGeom>
          </p:spPr>
        </p:pic>
        <p:pic>
          <p:nvPicPr>
            <p:cNvPr id="27" name="图片 26" descr="out_copaper.pdf"/>
            <p:cNvPicPr>
              <a:picLocks noChangeAspect="1"/>
            </p:cNvPicPr>
            <p:nvPr/>
          </p:nvPicPr>
          <p:blipFill rotWithShape="1">
            <a:blip r:embed="rId6">
              <a:duotone>
                <a:schemeClr val="bg2">
                  <a:shade val="45000"/>
                  <a:satMod val="135000"/>
                </a:schemeClr>
                <a:prstClr val="white"/>
              </a:duotone>
              <a:extLst>
                <a:ext uri="{28A0092B-C50C-407E-A947-70E740481C1C}">
                  <a14:useLocalDpi xmlns:a14="http://schemas.microsoft.com/office/drawing/2010/main" val="0"/>
                </a:ext>
              </a:extLst>
            </a:blip>
            <a:srcRect l="7839"/>
            <a:stretch/>
          </p:blipFill>
          <p:spPr>
            <a:xfrm>
              <a:off x="6655312" y="1724678"/>
              <a:ext cx="2321835" cy="1668958"/>
            </a:xfrm>
            <a:prstGeom prst="rect">
              <a:avLst/>
            </a:prstGeom>
          </p:spPr>
        </p:pic>
      </p:grpSp>
      <p:sp>
        <p:nvSpPr>
          <p:cNvPr id="2" name="标题 1"/>
          <p:cNvSpPr>
            <a:spLocks noGrp="1"/>
          </p:cNvSpPr>
          <p:nvPr>
            <p:ph type="title"/>
          </p:nvPr>
        </p:nvSpPr>
        <p:spPr/>
        <p:txBody>
          <a:bodyPr>
            <a:noAutofit/>
          </a:bodyPr>
          <a:lstStyle/>
          <a:p>
            <a:r>
              <a:rPr kumimoji="1" lang="en-US" altLang="zh-CN" sz="3600" dirty="0"/>
              <a:t>Explaining the Result</a:t>
            </a:r>
            <a:endParaRPr kumimoji="1" lang="zh-CN" altLang="en-US" sz="3600" dirty="0"/>
          </a:p>
        </p:txBody>
      </p:sp>
      <p:pic>
        <p:nvPicPr>
          <p:cNvPr id="6" name="图片 5" descr="out_kron.pdf"/>
          <p:cNvPicPr>
            <a:picLocks noChangeAspect="1"/>
          </p:cNvPicPr>
          <p:nvPr/>
        </p:nvPicPr>
        <p:blipFill rotWithShape="1">
          <a:blip r:embed="rId5">
            <a:extLst>
              <a:ext uri="{28A0092B-C50C-407E-A947-70E740481C1C}">
                <a14:useLocalDpi xmlns:a14="http://schemas.microsoft.com/office/drawing/2010/main" val="0"/>
              </a:ext>
            </a:extLst>
          </a:blip>
          <a:srcRect l="37372" t="1" b="-16539"/>
          <a:stretch/>
        </p:blipFill>
        <p:spPr>
          <a:xfrm>
            <a:off x="4585964" y="2070827"/>
            <a:ext cx="2069348" cy="2197418"/>
          </a:xfrm>
          <a:prstGeom prst="rect">
            <a:avLst/>
          </a:prstGeom>
          <a:ln>
            <a:noFill/>
          </a:ln>
          <a:effectLst>
            <a:outerShdw blurRad="292100" dist="139700" dir="2700000" algn="tl" rotWithShape="0">
              <a:srgbClr val="333333">
                <a:alpha val="65000"/>
              </a:srgbClr>
            </a:outerShdw>
          </a:effectLst>
        </p:spPr>
      </p:pic>
      <p:cxnSp>
        <p:nvCxnSpPr>
          <p:cNvPr id="9" name="直线箭头连接符 8"/>
          <p:cNvCxnSpPr/>
          <p:nvPr/>
        </p:nvCxnSpPr>
        <p:spPr>
          <a:xfrm>
            <a:off x="679353" y="6065470"/>
            <a:ext cx="815725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线箭头连接符 9"/>
          <p:cNvCxnSpPr/>
          <p:nvPr/>
        </p:nvCxnSpPr>
        <p:spPr>
          <a:xfrm flipV="1">
            <a:off x="679353" y="1711524"/>
            <a:ext cx="0" cy="43539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文本框 15"/>
          <p:cNvSpPr txBox="1"/>
          <p:nvPr/>
        </p:nvSpPr>
        <p:spPr>
          <a:xfrm>
            <a:off x="6968230" y="5084663"/>
            <a:ext cx="2347367" cy="830997"/>
          </a:xfrm>
          <a:prstGeom prst="rect">
            <a:avLst/>
          </a:prstGeom>
          <a:noFill/>
        </p:spPr>
        <p:txBody>
          <a:bodyPr wrap="square" rtlCol="0">
            <a:spAutoFit/>
          </a:bodyPr>
          <a:lstStyle/>
          <a:p>
            <a:pPr algn="ctr"/>
            <a:r>
              <a:rPr kumimoji="1" lang="en-US" altLang="zh-CN" sz="2400" dirty="0" smtClean="0">
                <a:latin typeface="Chalkboard"/>
                <a:cs typeface="Chalkboard"/>
              </a:rPr>
              <a:t>Expansion</a:t>
            </a:r>
            <a:r>
              <a:rPr kumimoji="1" lang="zh-CN" altLang="en-US" sz="2400" dirty="0" smtClean="0">
                <a:latin typeface="Chalkboard"/>
                <a:cs typeface="Chalkboard"/>
              </a:rPr>
              <a:t> </a:t>
            </a:r>
            <a:endParaRPr kumimoji="1" lang="en-US" altLang="zh-CN" sz="2400" dirty="0" smtClean="0">
              <a:latin typeface="Chalkboard"/>
              <a:cs typeface="Chalkboard"/>
            </a:endParaRPr>
          </a:p>
          <a:p>
            <a:pPr algn="ctr"/>
            <a:r>
              <a:rPr kumimoji="1" lang="en-US" altLang="zh-CN" sz="2400" dirty="0">
                <a:latin typeface="Chalkboard"/>
                <a:cs typeface="Chalkboard"/>
              </a:rPr>
              <a:t>R</a:t>
            </a:r>
            <a:r>
              <a:rPr kumimoji="1" lang="en-US" altLang="zh-CN" sz="2400" dirty="0" smtClean="0">
                <a:latin typeface="Chalkboard"/>
                <a:cs typeface="Chalkboard"/>
              </a:rPr>
              <a:t>ate</a:t>
            </a:r>
            <a:r>
              <a:rPr kumimoji="1" lang="zh-CN" altLang="en-US" sz="2400" dirty="0" smtClean="0">
                <a:latin typeface="Chalkboard"/>
                <a:cs typeface="Chalkboard"/>
              </a:rPr>
              <a:t> </a:t>
            </a:r>
            <a:r>
              <a:rPr kumimoji="1" lang="en-US" altLang="zh-CN" sz="2400" dirty="0" smtClean="0">
                <a:latin typeface="Chalkboard"/>
                <a:cs typeface="Chalkboard"/>
              </a:rPr>
              <a:t>(ME/s)</a:t>
            </a:r>
            <a:endParaRPr kumimoji="1" lang="zh-CN" altLang="en-US" sz="2400" dirty="0">
              <a:latin typeface="Chalkboard"/>
              <a:cs typeface="Chalkboard"/>
            </a:endParaRPr>
          </a:p>
        </p:txBody>
      </p:sp>
      <p:sp>
        <p:nvSpPr>
          <p:cNvPr id="17" name="文本框 16"/>
          <p:cNvSpPr txBox="1"/>
          <p:nvPr/>
        </p:nvSpPr>
        <p:spPr>
          <a:xfrm>
            <a:off x="824315" y="1526857"/>
            <a:ext cx="1922388" cy="461665"/>
          </a:xfrm>
          <a:prstGeom prst="rect">
            <a:avLst/>
          </a:prstGeom>
          <a:noFill/>
        </p:spPr>
        <p:txBody>
          <a:bodyPr wrap="square" rtlCol="0">
            <a:spAutoFit/>
          </a:bodyPr>
          <a:lstStyle/>
          <a:p>
            <a:r>
              <a:rPr kumimoji="1" lang="en-US" altLang="zh-CN" sz="2400" dirty="0" smtClean="0">
                <a:latin typeface="Chalkboard"/>
                <a:cs typeface="Chalkboard"/>
              </a:rPr>
              <a:t>Scalability</a:t>
            </a:r>
            <a:endParaRPr kumimoji="1" lang="zh-CN" altLang="en-US" sz="2400" dirty="0">
              <a:latin typeface="Chalkboard"/>
              <a:cs typeface="Chalkboard"/>
            </a:endParaRPr>
          </a:p>
        </p:txBody>
      </p:sp>
      <p:sp>
        <p:nvSpPr>
          <p:cNvPr id="18" name="文本框 17"/>
          <p:cNvSpPr txBox="1"/>
          <p:nvPr/>
        </p:nvSpPr>
        <p:spPr>
          <a:xfrm>
            <a:off x="-17921" y="2082277"/>
            <a:ext cx="1922388" cy="400110"/>
          </a:xfrm>
          <a:prstGeom prst="rect">
            <a:avLst/>
          </a:prstGeom>
          <a:noFill/>
        </p:spPr>
        <p:txBody>
          <a:bodyPr wrap="square" rtlCol="0">
            <a:spAutoFit/>
          </a:bodyPr>
          <a:lstStyle/>
          <a:p>
            <a:r>
              <a:rPr kumimoji="1" lang="en-US" altLang="zh-CN" sz="2000" dirty="0" smtClean="0">
                <a:solidFill>
                  <a:srgbClr val="D2533C"/>
                </a:solidFill>
                <a:latin typeface="Chalkboard"/>
                <a:cs typeface="Chalkboard"/>
              </a:rPr>
              <a:t>good</a:t>
            </a:r>
            <a:endParaRPr kumimoji="1" lang="zh-CN" altLang="en-US" sz="2000" dirty="0">
              <a:solidFill>
                <a:srgbClr val="D2533C"/>
              </a:solidFill>
              <a:latin typeface="Chalkboard"/>
              <a:cs typeface="Chalkboard"/>
            </a:endParaRPr>
          </a:p>
        </p:txBody>
      </p:sp>
      <p:sp>
        <p:nvSpPr>
          <p:cNvPr id="19" name="文本框 18"/>
          <p:cNvSpPr txBox="1"/>
          <p:nvPr/>
        </p:nvSpPr>
        <p:spPr>
          <a:xfrm>
            <a:off x="0" y="5440637"/>
            <a:ext cx="1922388" cy="400110"/>
          </a:xfrm>
          <a:prstGeom prst="rect">
            <a:avLst/>
          </a:prstGeom>
          <a:noFill/>
        </p:spPr>
        <p:txBody>
          <a:bodyPr wrap="square" rtlCol="0">
            <a:spAutoFit/>
          </a:bodyPr>
          <a:lstStyle/>
          <a:p>
            <a:r>
              <a:rPr kumimoji="1" lang="en-US" altLang="zh-CN" sz="2000" dirty="0" smtClean="0">
                <a:latin typeface="Chalkboard"/>
                <a:cs typeface="Chalkboard"/>
              </a:rPr>
              <a:t>poor</a:t>
            </a:r>
            <a:endParaRPr kumimoji="1" lang="zh-CN" altLang="en-US" sz="2000" dirty="0">
              <a:latin typeface="Chalkboard"/>
              <a:cs typeface="Chalkboard"/>
            </a:endParaRPr>
          </a:p>
        </p:txBody>
      </p:sp>
      <p:sp>
        <p:nvSpPr>
          <p:cNvPr id="20" name="文本框 19"/>
          <p:cNvSpPr txBox="1"/>
          <p:nvPr/>
        </p:nvSpPr>
        <p:spPr>
          <a:xfrm>
            <a:off x="1640547" y="6123150"/>
            <a:ext cx="1922388" cy="400110"/>
          </a:xfrm>
          <a:prstGeom prst="rect">
            <a:avLst/>
          </a:prstGeom>
          <a:noFill/>
        </p:spPr>
        <p:txBody>
          <a:bodyPr wrap="square" rtlCol="0">
            <a:spAutoFit/>
          </a:bodyPr>
          <a:lstStyle/>
          <a:p>
            <a:r>
              <a:rPr kumimoji="1" lang="en-US" altLang="zh-CN" sz="2000" dirty="0" smtClean="0">
                <a:latin typeface="Chalkboard"/>
                <a:cs typeface="Chalkboard"/>
              </a:rPr>
              <a:t>low</a:t>
            </a:r>
            <a:endParaRPr kumimoji="1" lang="zh-CN" altLang="en-US" sz="2000" dirty="0">
              <a:latin typeface="Chalkboard"/>
              <a:cs typeface="Chalkboard"/>
            </a:endParaRPr>
          </a:p>
        </p:txBody>
      </p:sp>
      <p:sp>
        <p:nvSpPr>
          <p:cNvPr id="21" name="文本框 20"/>
          <p:cNvSpPr txBox="1"/>
          <p:nvPr/>
        </p:nvSpPr>
        <p:spPr>
          <a:xfrm>
            <a:off x="7393209" y="6120119"/>
            <a:ext cx="1922388" cy="400110"/>
          </a:xfrm>
          <a:prstGeom prst="rect">
            <a:avLst/>
          </a:prstGeom>
          <a:noFill/>
        </p:spPr>
        <p:txBody>
          <a:bodyPr wrap="square" rtlCol="0">
            <a:spAutoFit/>
          </a:bodyPr>
          <a:lstStyle/>
          <a:p>
            <a:r>
              <a:rPr kumimoji="1" lang="en-US" altLang="zh-CN" sz="2000" dirty="0" smtClean="0">
                <a:solidFill>
                  <a:srgbClr val="D2533C"/>
                </a:solidFill>
                <a:latin typeface="Chalkboard"/>
                <a:cs typeface="Chalkboard"/>
              </a:rPr>
              <a:t>high</a:t>
            </a:r>
            <a:endParaRPr kumimoji="1" lang="zh-CN" altLang="en-US" sz="2000" dirty="0">
              <a:solidFill>
                <a:srgbClr val="D2533C"/>
              </a:solidFill>
              <a:latin typeface="Chalkboard"/>
              <a:cs typeface="Chalkboard"/>
            </a:endParaRPr>
          </a:p>
        </p:txBody>
      </p:sp>
      <p:pic>
        <p:nvPicPr>
          <p:cNvPr id="15" name="内容占位符 5" descr="metrics.pdf"/>
          <p:cNvPicPr>
            <a:picLocks noGrp="1" noChangeAspect="1"/>
          </p:cNvPicPr>
          <p:nvPr>
            <p:ph idx="1"/>
          </p:nvPr>
        </p:nvPicPr>
        <p:blipFill rotWithShape="1">
          <a:blip r:embed="rId7">
            <a:extLst>
              <a:ext uri="{28A0092B-C50C-407E-A947-70E740481C1C}">
                <a14:useLocalDpi xmlns:a14="http://schemas.microsoft.com/office/drawing/2010/main" val="0"/>
              </a:ext>
            </a:extLst>
          </a:blip>
          <a:srcRect l="28035" t="49737" r="1291" b="24693"/>
          <a:stretch/>
        </p:blipFill>
        <p:spPr>
          <a:xfrm>
            <a:off x="3004873" y="4203495"/>
            <a:ext cx="4393811" cy="1646714"/>
          </a:xfrm>
          <a:prstGeom prst="rect">
            <a:avLst/>
          </a:prstGeom>
          <a:ln>
            <a:noFill/>
          </a:ln>
          <a:effectLst>
            <a:outerShdw blurRad="292100" dist="139700" dir="2700000" algn="tl" rotWithShape="0">
              <a:srgbClr val="333333">
                <a:alpha val="65000"/>
              </a:srgbClr>
            </a:outerShdw>
          </a:effectLst>
        </p:spPr>
      </p:pic>
      <p:grpSp>
        <p:nvGrpSpPr>
          <p:cNvPr id="3" name="组 2"/>
          <p:cNvGrpSpPr/>
          <p:nvPr/>
        </p:nvGrpSpPr>
        <p:grpSpPr>
          <a:xfrm>
            <a:off x="243846" y="4339485"/>
            <a:ext cx="2502856" cy="1358925"/>
            <a:chOff x="888416" y="2573197"/>
            <a:chExt cx="3268150" cy="1640683"/>
          </a:xfrm>
        </p:grpSpPr>
        <p:sp>
          <p:nvSpPr>
            <p:cNvPr id="28" name="矩形 27"/>
            <p:cNvSpPr/>
            <p:nvPr/>
          </p:nvSpPr>
          <p:spPr>
            <a:xfrm>
              <a:off x="888416" y="2573197"/>
              <a:ext cx="3268150" cy="1640683"/>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sz="2400" dirty="0">
                <a:solidFill>
                  <a:srgbClr val="FF6600"/>
                </a:solidFill>
                <a:latin typeface="Chalkboard"/>
                <a:cs typeface="Chalkboard"/>
              </a:endParaRPr>
            </a:p>
          </p:txBody>
        </p:sp>
        <p:sp>
          <p:nvSpPr>
            <p:cNvPr id="22" name="文本框 21"/>
            <p:cNvSpPr txBox="1"/>
            <p:nvPr/>
          </p:nvSpPr>
          <p:spPr>
            <a:xfrm>
              <a:off x="1116006" y="2899366"/>
              <a:ext cx="2709131" cy="1003295"/>
            </a:xfrm>
            <a:prstGeom prst="rect">
              <a:avLst/>
            </a:prstGeom>
            <a:solidFill>
              <a:srgbClr val="CCFFCC"/>
            </a:solidFill>
            <a:ln w="38100" cmpd="sng">
              <a:noFill/>
              <a:prstDash val="dash"/>
            </a:ln>
          </p:spPr>
          <p:txBody>
            <a:bodyPr wrap="square" rtlCol="0">
              <a:spAutoFit/>
            </a:bodyPr>
            <a:lstStyle/>
            <a:p>
              <a:r>
                <a:rPr kumimoji="1" lang="en-US" altLang="zh-CN" sz="2400" dirty="0" smtClean="0">
                  <a:solidFill>
                    <a:srgbClr val="004080"/>
                  </a:solidFill>
                  <a:latin typeface="Chalkboard"/>
                  <a:cs typeface="Chalkboard"/>
                </a:rPr>
                <a:t>ME</a:t>
              </a:r>
              <a:r>
                <a:rPr kumimoji="1" lang="zh-CN" altLang="en-US" sz="2400" dirty="0" smtClean="0">
                  <a:latin typeface="Chalkboard"/>
                  <a:cs typeface="Chalkboard"/>
                </a:rPr>
                <a:t> </a:t>
              </a:r>
              <a:r>
                <a:rPr kumimoji="1" lang="en-US" altLang="zh-CN" sz="2400" dirty="0" smtClean="0">
                  <a:latin typeface="Chalkboard"/>
                  <a:cs typeface="Chalkboard"/>
                </a:rPr>
                <a:t>in</a:t>
              </a:r>
              <a:r>
                <a:rPr kumimoji="1" lang="zh-CN" altLang="en-US" sz="2400" dirty="0" smtClean="0">
                  <a:latin typeface="Chalkboard"/>
                  <a:cs typeface="Chalkboard"/>
                </a:rPr>
                <a:t> </a:t>
              </a:r>
              <a:r>
                <a:rPr kumimoji="1" lang="en-US" altLang="zh-CN" sz="2400" dirty="0" smtClean="0">
                  <a:latin typeface="Chalkboard"/>
                  <a:cs typeface="Chalkboard"/>
                </a:rPr>
                <a:t>a</a:t>
              </a:r>
              <a:r>
                <a:rPr kumimoji="1" lang="zh-CN" altLang="en-US" sz="2400" dirty="0" smtClean="0">
                  <a:latin typeface="Chalkboard"/>
                  <a:cs typeface="Chalkboard"/>
                </a:rPr>
                <a:t> </a:t>
              </a:r>
              <a:r>
                <a:rPr kumimoji="1" lang="en-US" altLang="zh-CN" sz="2400" dirty="0" smtClean="0">
                  <a:latin typeface="Chalkboard"/>
                  <a:cs typeface="Chalkboard"/>
                </a:rPr>
                <a:t>high</a:t>
              </a:r>
              <a:r>
                <a:rPr kumimoji="1" lang="zh-CN" altLang="en-US" sz="2400" dirty="0" smtClean="0">
                  <a:latin typeface="Chalkboard"/>
                  <a:cs typeface="Chalkboard"/>
                </a:rPr>
                <a:t> </a:t>
              </a:r>
              <a:r>
                <a:rPr kumimoji="1" lang="en-US" altLang="zh-CN" sz="2400" dirty="0" smtClean="0">
                  <a:latin typeface="Chalkboard"/>
                  <a:cs typeface="Chalkboard"/>
                </a:rPr>
                <a:t>level</a:t>
              </a:r>
              <a:r>
                <a:rPr kumimoji="1" lang="zh-CN" altLang="en-US" sz="2400" dirty="0" smtClean="0">
                  <a:latin typeface="Chalkboard"/>
                  <a:cs typeface="Chalkboard"/>
                </a:rPr>
                <a:t> </a:t>
              </a:r>
              <a:r>
                <a:rPr kumimoji="1" lang="en-US" altLang="zh-CN" sz="2400" dirty="0" smtClean="0">
                  <a:latin typeface="Chalkboard"/>
                  <a:cs typeface="Chalkboard"/>
                </a:rPr>
                <a:t>(~80%)</a:t>
              </a:r>
              <a:endParaRPr kumimoji="1" lang="zh-CN" altLang="en-US" sz="2400" dirty="0">
                <a:solidFill>
                  <a:srgbClr val="FF6600"/>
                </a:solidFill>
                <a:latin typeface="Chalkboard"/>
                <a:cs typeface="Chalkboard"/>
              </a:endParaRPr>
            </a:p>
          </p:txBody>
        </p:sp>
      </p:grpSp>
    </p:spTree>
    <p:extLst>
      <p:ext uri="{BB962C8B-B14F-4D97-AF65-F5344CB8AC3E}">
        <p14:creationId xmlns:p14="http://schemas.microsoft.com/office/powerpoint/2010/main" val="54271504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 22"/>
          <p:cNvGrpSpPr/>
          <p:nvPr/>
        </p:nvGrpSpPr>
        <p:grpSpPr>
          <a:xfrm>
            <a:off x="824315" y="1724678"/>
            <a:ext cx="8152832" cy="4116068"/>
            <a:chOff x="824315" y="1724678"/>
            <a:chExt cx="8152832" cy="4116068"/>
          </a:xfrm>
        </p:grpSpPr>
        <p:pic>
          <p:nvPicPr>
            <p:cNvPr id="24" name="图片 23" descr="out_fla.pdf"/>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5557"/>
            <a:stretch/>
          </p:blipFill>
          <p:spPr>
            <a:xfrm>
              <a:off x="824315" y="4003405"/>
              <a:ext cx="2791137" cy="1837341"/>
            </a:xfrm>
            <a:prstGeom prst="rect">
              <a:avLst/>
            </a:prstGeom>
          </p:spPr>
        </p:pic>
        <p:pic>
          <p:nvPicPr>
            <p:cNvPr id="25" name="图片 24" descr="out_kkt.pdf"/>
            <p:cNvPicPr>
              <a:picLocks noChangeAspect="1"/>
            </p:cNvPicPr>
            <p:nvPr/>
          </p:nvPicPr>
          <p:blipFill rotWithShape="1">
            <a:blip r:embed="rId4">
              <a:duotone>
                <a:schemeClr val="bg2">
                  <a:shade val="45000"/>
                  <a:satMod val="135000"/>
                </a:schemeClr>
                <a:prstClr val="white"/>
              </a:duotone>
              <a:extLst>
                <a:ext uri="{28A0092B-C50C-407E-A947-70E740481C1C}">
                  <a14:useLocalDpi xmlns:a14="http://schemas.microsoft.com/office/drawing/2010/main" val="0"/>
                </a:ext>
              </a:extLst>
            </a:blip>
            <a:srcRect l="5856"/>
            <a:stretch/>
          </p:blipFill>
          <p:spPr>
            <a:xfrm>
              <a:off x="3740885" y="4081712"/>
              <a:ext cx="3082261" cy="1759034"/>
            </a:xfrm>
            <a:prstGeom prst="rect">
              <a:avLst/>
            </a:prstGeom>
          </p:spPr>
        </p:pic>
        <p:pic>
          <p:nvPicPr>
            <p:cNvPr id="26" name="图片 25" descr="out_kron.pdf"/>
            <p:cNvPicPr>
              <a:picLocks noChangeAspect="1"/>
            </p:cNvPicPr>
            <p:nvPr/>
          </p:nvPicPr>
          <p:blipFill rotWithShape="1">
            <a:blip r:embed="rId5">
              <a:duotone>
                <a:schemeClr val="bg2">
                  <a:shade val="45000"/>
                  <a:satMod val="135000"/>
                </a:schemeClr>
                <a:prstClr val="white"/>
              </a:duotone>
              <a:extLst>
                <a:ext uri="{28A0092B-C50C-407E-A947-70E740481C1C}">
                  <a14:useLocalDpi xmlns:a14="http://schemas.microsoft.com/office/drawing/2010/main" val="0"/>
                </a:ext>
              </a:extLst>
            </a:blip>
            <a:srcRect l="6410"/>
            <a:stretch/>
          </p:blipFill>
          <p:spPr>
            <a:xfrm>
              <a:off x="3562935" y="2070828"/>
              <a:ext cx="3092377" cy="1885576"/>
            </a:xfrm>
            <a:prstGeom prst="rect">
              <a:avLst/>
            </a:prstGeom>
          </p:spPr>
        </p:pic>
        <p:pic>
          <p:nvPicPr>
            <p:cNvPr id="27" name="图片 26" descr="out_copaper.pdf"/>
            <p:cNvPicPr>
              <a:picLocks noChangeAspect="1"/>
            </p:cNvPicPr>
            <p:nvPr/>
          </p:nvPicPr>
          <p:blipFill rotWithShape="1">
            <a:blip r:embed="rId6">
              <a:duotone>
                <a:schemeClr val="bg2">
                  <a:shade val="45000"/>
                  <a:satMod val="135000"/>
                </a:schemeClr>
                <a:prstClr val="white"/>
              </a:duotone>
              <a:extLst>
                <a:ext uri="{28A0092B-C50C-407E-A947-70E740481C1C}">
                  <a14:useLocalDpi xmlns:a14="http://schemas.microsoft.com/office/drawing/2010/main" val="0"/>
                </a:ext>
              </a:extLst>
            </a:blip>
            <a:srcRect l="7839"/>
            <a:stretch/>
          </p:blipFill>
          <p:spPr>
            <a:xfrm>
              <a:off x="6655312" y="1724678"/>
              <a:ext cx="2321835" cy="1668958"/>
            </a:xfrm>
            <a:prstGeom prst="rect">
              <a:avLst/>
            </a:prstGeom>
          </p:spPr>
        </p:pic>
      </p:grpSp>
      <p:sp>
        <p:nvSpPr>
          <p:cNvPr id="2" name="标题 1"/>
          <p:cNvSpPr>
            <a:spLocks noGrp="1"/>
          </p:cNvSpPr>
          <p:nvPr>
            <p:ph type="title"/>
          </p:nvPr>
        </p:nvSpPr>
        <p:spPr/>
        <p:txBody>
          <a:bodyPr>
            <a:noAutofit/>
          </a:bodyPr>
          <a:lstStyle/>
          <a:p>
            <a:r>
              <a:rPr kumimoji="1" lang="en-US" altLang="zh-CN" sz="3600" dirty="0"/>
              <a:t>Explaining the Result</a:t>
            </a:r>
            <a:endParaRPr kumimoji="1" lang="zh-CN" altLang="en-US" sz="3600" dirty="0"/>
          </a:p>
        </p:txBody>
      </p:sp>
      <p:pic>
        <p:nvPicPr>
          <p:cNvPr id="5" name="图片 4" descr="out_kkt.pdf"/>
          <p:cNvPicPr>
            <a:picLocks noChangeAspect="1"/>
          </p:cNvPicPr>
          <p:nvPr/>
        </p:nvPicPr>
        <p:blipFill rotWithShape="1">
          <a:blip r:embed="rId4">
            <a:extLst>
              <a:ext uri="{28A0092B-C50C-407E-A947-70E740481C1C}">
                <a14:useLocalDpi xmlns:a14="http://schemas.microsoft.com/office/drawing/2010/main" val="0"/>
              </a:ext>
            </a:extLst>
          </a:blip>
          <a:srcRect l="5856"/>
          <a:stretch/>
        </p:blipFill>
        <p:spPr>
          <a:xfrm>
            <a:off x="3740885" y="4081712"/>
            <a:ext cx="3082261" cy="1759034"/>
          </a:xfrm>
          <a:prstGeom prst="rect">
            <a:avLst/>
          </a:prstGeom>
          <a:ln>
            <a:noFill/>
          </a:ln>
          <a:effectLst>
            <a:outerShdw blurRad="292100" dist="139700" dir="2700000" algn="tl" rotWithShape="0">
              <a:srgbClr val="333333">
                <a:alpha val="65000"/>
              </a:srgbClr>
            </a:outerShdw>
          </a:effectLst>
        </p:spPr>
      </p:pic>
      <p:cxnSp>
        <p:nvCxnSpPr>
          <p:cNvPr id="9" name="直线箭头连接符 8"/>
          <p:cNvCxnSpPr/>
          <p:nvPr/>
        </p:nvCxnSpPr>
        <p:spPr>
          <a:xfrm>
            <a:off x="679353" y="6065470"/>
            <a:ext cx="815725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线箭头连接符 9"/>
          <p:cNvCxnSpPr/>
          <p:nvPr/>
        </p:nvCxnSpPr>
        <p:spPr>
          <a:xfrm flipV="1">
            <a:off x="679353" y="1711524"/>
            <a:ext cx="0" cy="43539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文本框 15"/>
          <p:cNvSpPr txBox="1"/>
          <p:nvPr/>
        </p:nvSpPr>
        <p:spPr>
          <a:xfrm>
            <a:off x="6968230" y="5084663"/>
            <a:ext cx="2347367" cy="830997"/>
          </a:xfrm>
          <a:prstGeom prst="rect">
            <a:avLst/>
          </a:prstGeom>
          <a:noFill/>
        </p:spPr>
        <p:txBody>
          <a:bodyPr wrap="square" rtlCol="0">
            <a:spAutoFit/>
          </a:bodyPr>
          <a:lstStyle/>
          <a:p>
            <a:pPr algn="ctr"/>
            <a:r>
              <a:rPr kumimoji="1" lang="en-US" altLang="zh-CN" sz="2400" dirty="0" smtClean="0">
                <a:latin typeface="Chalkboard"/>
                <a:cs typeface="Chalkboard"/>
              </a:rPr>
              <a:t>Expansion</a:t>
            </a:r>
            <a:r>
              <a:rPr kumimoji="1" lang="zh-CN" altLang="en-US" sz="2400" dirty="0" smtClean="0">
                <a:latin typeface="Chalkboard"/>
                <a:cs typeface="Chalkboard"/>
              </a:rPr>
              <a:t> </a:t>
            </a:r>
            <a:endParaRPr kumimoji="1" lang="en-US" altLang="zh-CN" sz="2400" dirty="0" smtClean="0">
              <a:latin typeface="Chalkboard"/>
              <a:cs typeface="Chalkboard"/>
            </a:endParaRPr>
          </a:p>
          <a:p>
            <a:pPr algn="ctr"/>
            <a:r>
              <a:rPr kumimoji="1" lang="en-US" altLang="zh-CN" sz="2400" dirty="0">
                <a:latin typeface="Chalkboard"/>
                <a:cs typeface="Chalkboard"/>
              </a:rPr>
              <a:t>R</a:t>
            </a:r>
            <a:r>
              <a:rPr kumimoji="1" lang="en-US" altLang="zh-CN" sz="2400" dirty="0" smtClean="0">
                <a:latin typeface="Chalkboard"/>
                <a:cs typeface="Chalkboard"/>
              </a:rPr>
              <a:t>ate</a:t>
            </a:r>
            <a:r>
              <a:rPr kumimoji="1" lang="zh-CN" altLang="en-US" sz="2400" dirty="0" smtClean="0">
                <a:latin typeface="Chalkboard"/>
                <a:cs typeface="Chalkboard"/>
              </a:rPr>
              <a:t> </a:t>
            </a:r>
            <a:r>
              <a:rPr kumimoji="1" lang="en-US" altLang="zh-CN" sz="2400" dirty="0" smtClean="0">
                <a:latin typeface="Chalkboard"/>
                <a:cs typeface="Chalkboard"/>
              </a:rPr>
              <a:t>(ME/s)</a:t>
            </a:r>
            <a:endParaRPr kumimoji="1" lang="zh-CN" altLang="en-US" sz="2400" dirty="0">
              <a:latin typeface="Chalkboard"/>
              <a:cs typeface="Chalkboard"/>
            </a:endParaRPr>
          </a:p>
        </p:txBody>
      </p:sp>
      <p:sp>
        <p:nvSpPr>
          <p:cNvPr id="17" name="文本框 16"/>
          <p:cNvSpPr txBox="1"/>
          <p:nvPr/>
        </p:nvSpPr>
        <p:spPr>
          <a:xfrm>
            <a:off x="824315" y="1526857"/>
            <a:ext cx="1922388" cy="461665"/>
          </a:xfrm>
          <a:prstGeom prst="rect">
            <a:avLst/>
          </a:prstGeom>
          <a:noFill/>
        </p:spPr>
        <p:txBody>
          <a:bodyPr wrap="square" rtlCol="0">
            <a:spAutoFit/>
          </a:bodyPr>
          <a:lstStyle/>
          <a:p>
            <a:r>
              <a:rPr kumimoji="1" lang="en-US" altLang="zh-CN" sz="2400" dirty="0" smtClean="0">
                <a:latin typeface="Chalkboard"/>
                <a:cs typeface="Chalkboard"/>
              </a:rPr>
              <a:t>Scalability</a:t>
            </a:r>
            <a:endParaRPr kumimoji="1" lang="zh-CN" altLang="en-US" sz="2400" dirty="0">
              <a:latin typeface="Chalkboard"/>
              <a:cs typeface="Chalkboard"/>
            </a:endParaRPr>
          </a:p>
        </p:txBody>
      </p:sp>
      <p:sp>
        <p:nvSpPr>
          <p:cNvPr id="18" name="文本框 17"/>
          <p:cNvSpPr txBox="1"/>
          <p:nvPr/>
        </p:nvSpPr>
        <p:spPr>
          <a:xfrm>
            <a:off x="-17921" y="2082277"/>
            <a:ext cx="1922388" cy="400110"/>
          </a:xfrm>
          <a:prstGeom prst="rect">
            <a:avLst/>
          </a:prstGeom>
          <a:noFill/>
        </p:spPr>
        <p:txBody>
          <a:bodyPr wrap="square" rtlCol="0">
            <a:spAutoFit/>
          </a:bodyPr>
          <a:lstStyle/>
          <a:p>
            <a:r>
              <a:rPr kumimoji="1" lang="en-US" altLang="zh-CN" sz="2000" dirty="0" smtClean="0">
                <a:latin typeface="Chalkboard"/>
                <a:cs typeface="Chalkboard"/>
              </a:rPr>
              <a:t>good</a:t>
            </a:r>
            <a:endParaRPr kumimoji="1" lang="zh-CN" altLang="en-US" sz="2000" dirty="0">
              <a:latin typeface="Chalkboard"/>
              <a:cs typeface="Chalkboard"/>
            </a:endParaRPr>
          </a:p>
        </p:txBody>
      </p:sp>
      <p:sp>
        <p:nvSpPr>
          <p:cNvPr id="19" name="文本框 18"/>
          <p:cNvSpPr txBox="1"/>
          <p:nvPr/>
        </p:nvSpPr>
        <p:spPr>
          <a:xfrm>
            <a:off x="0" y="5440637"/>
            <a:ext cx="1922388" cy="400110"/>
          </a:xfrm>
          <a:prstGeom prst="rect">
            <a:avLst/>
          </a:prstGeom>
          <a:noFill/>
        </p:spPr>
        <p:txBody>
          <a:bodyPr wrap="square" rtlCol="0">
            <a:spAutoFit/>
          </a:bodyPr>
          <a:lstStyle/>
          <a:p>
            <a:r>
              <a:rPr kumimoji="1" lang="en-US" altLang="zh-CN" sz="2000" dirty="0" smtClean="0">
                <a:solidFill>
                  <a:srgbClr val="D2533C"/>
                </a:solidFill>
                <a:latin typeface="Chalkboard"/>
                <a:cs typeface="Chalkboard"/>
              </a:rPr>
              <a:t>poor</a:t>
            </a:r>
            <a:endParaRPr kumimoji="1" lang="zh-CN" altLang="en-US" sz="2000" dirty="0">
              <a:solidFill>
                <a:srgbClr val="D2533C"/>
              </a:solidFill>
              <a:latin typeface="Chalkboard"/>
              <a:cs typeface="Chalkboard"/>
            </a:endParaRPr>
          </a:p>
        </p:txBody>
      </p:sp>
      <p:sp>
        <p:nvSpPr>
          <p:cNvPr id="20" name="文本框 19"/>
          <p:cNvSpPr txBox="1"/>
          <p:nvPr/>
        </p:nvSpPr>
        <p:spPr>
          <a:xfrm>
            <a:off x="1640547" y="6123150"/>
            <a:ext cx="1922388" cy="400110"/>
          </a:xfrm>
          <a:prstGeom prst="rect">
            <a:avLst/>
          </a:prstGeom>
          <a:noFill/>
        </p:spPr>
        <p:txBody>
          <a:bodyPr wrap="square" rtlCol="0">
            <a:spAutoFit/>
          </a:bodyPr>
          <a:lstStyle/>
          <a:p>
            <a:r>
              <a:rPr kumimoji="1" lang="en-US" altLang="zh-CN" sz="2000" dirty="0" smtClean="0">
                <a:latin typeface="Chalkboard"/>
                <a:cs typeface="Chalkboard"/>
              </a:rPr>
              <a:t>low</a:t>
            </a:r>
            <a:endParaRPr kumimoji="1" lang="zh-CN" altLang="en-US" sz="2000" dirty="0">
              <a:latin typeface="Chalkboard"/>
              <a:cs typeface="Chalkboard"/>
            </a:endParaRPr>
          </a:p>
        </p:txBody>
      </p:sp>
      <p:sp>
        <p:nvSpPr>
          <p:cNvPr id="21" name="文本框 20"/>
          <p:cNvSpPr txBox="1"/>
          <p:nvPr/>
        </p:nvSpPr>
        <p:spPr>
          <a:xfrm>
            <a:off x="7393209" y="6120119"/>
            <a:ext cx="1922388" cy="400110"/>
          </a:xfrm>
          <a:prstGeom prst="rect">
            <a:avLst/>
          </a:prstGeom>
          <a:noFill/>
        </p:spPr>
        <p:txBody>
          <a:bodyPr wrap="square" rtlCol="0">
            <a:spAutoFit/>
          </a:bodyPr>
          <a:lstStyle/>
          <a:p>
            <a:r>
              <a:rPr kumimoji="1" lang="en-US" altLang="zh-CN" sz="2000" dirty="0" smtClean="0">
                <a:latin typeface="Chalkboard"/>
                <a:cs typeface="Chalkboard"/>
              </a:rPr>
              <a:t>high</a:t>
            </a:r>
            <a:endParaRPr kumimoji="1" lang="zh-CN" altLang="en-US" sz="2000" dirty="0">
              <a:latin typeface="Chalkboard"/>
              <a:cs typeface="Chalkboard"/>
            </a:endParaRPr>
          </a:p>
        </p:txBody>
      </p:sp>
      <p:pic>
        <p:nvPicPr>
          <p:cNvPr id="15" name="内容占位符 3" descr="metrics.pdf"/>
          <p:cNvPicPr>
            <a:picLocks noGrp="1" noChangeAspect="1"/>
          </p:cNvPicPr>
          <p:nvPr>
            <p:ph idx="1"/>
          </p:nvPr>
        </p:nvPicPr>
        <p:blipFill rotWithShape="1">
          <a:blip r:embed="rId7">
            <a:extLst>
              <a:ext uri="{28A0092B-C50C-407E-A947-70E740481C1C}">
                <a14:useLocalDpi xmlns:a14="http://schemas.microsoft.com/office/drawing/2010/main" val="0"/>
              </a:ext>
            </a:extLst>
          </a:blip>
          <a:srcRect l="90" t="24865" r="-254" b="49333"/>
          <a:stretch/>
        </p:blipFill>
        <p:spPr>
          <a:xfrm>
            <a:off x="677067" y="2164334"/>
            <a:ext cx="6716142" cy="1792070"/>
          </a:xfrm>
          <a:prstGeom prst="rect">
            <a:avLst/>
          </a:prstGeom>
          <a:ln>
            <a:noFill/>
          </a:ln>
          <a:effectLst>
            <a:outerShdw blurRad="292100" dist="139700" dir="2700000" algn="tl" rotWithShape="0">
              <a:srgbClr val="333333">
                <a:alpha val="65000"/>
              </a:srgbClr>
            </a:outerShdw>
          </a:effectLst>
        </p:spPr>
      </p:pic>
      <p:grpSp>
        <p:nvGrpSpPr>
          <p:cNvPr id="3" name="组 2"/>
          <p:cNvGrpSpPr/>
          <p:nvPr/>
        </p:nvGrpSpPr>
        <p:grpSpPr>
          <a:xfrm>
            <a:off x="2622358" y="900867"/>
            <a:ext cx="3104217" cy="1087655"/>
            <a:chOff x="3896120" y="4086602"/>
            <a:chExt cx="3652324" cy="1754145"/>
          </a:xfrm>
        </p:grpSpPr>
        <p:sp>
          <p:nvSpPr>
            <p:cNvPr id="28" name="矩形 27"/>
            <p:cNvSpPr/>
            <p:nvPr/>
          </p:nvSpPr>
          <p:spPr>
            <a:xfrm>
              <a:off x="3896120" y="4086602"/>
              <a:ext cx="3652324" cy="1754145"/>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sz="2400" dirty="0">
                <a:solidFill>
                  <a:srgbClr val="FF6600"/>
                </a:solidFill>
                <a:latin typeface="Chalkboard"/>
                <a:cs typeface="Chalkboard"/>
              </a:endParaRPr>
            </a:p>
          </p:txBody>
        </p:sp>
        <p:sp>
          <p:nvSpPr>
            <p:cNvPr id="22" name="文本框 21"/>
            <p:cNvSpPr txBox="1"/>
            <p:nvPr/>
          </p:nvSpPr>
          <p:spPr>
            <a:xfrm>
              <a:off x="4042420" y="4308760"/>
              <a:ext cx="3370932" cy="1085251"/>
            </a:xfrm>
            <a:prstGeom prst="rect">
              <a:avLst/>
            </a:prstGeom>
            <a:solidFill>
              <a:srgbClr val="CCFFCC"/>
            </a:solidFill>
            <a:ln w="38100" cmpd="sng">
              <a:noFill/>
              <a:prstDash val="dash"/>
            </a:ln>
          </p:spPr>
          <p:txBody>
            <a:bodyPr wrap="square" rtlCol="0">
              <a:spAutoFit/>
            </a:bodyPr>
            <a:lstStyle/>
            <a:p>
              <a:r>
                <a:rPr lang="en-US" altLang="zh-CN" sz="2400" dirty="0" smtClean="0">
                  <a:latin typeface="Chalkboard"/>
                  <a:cs typeface="Chalkboard"/>
                </a:rPr>
                <a:t>outweighed by the fast</a:t>
              </a:r>
              <a:r>
                <a:rPr lang="en-US" altLang="zh-CN" sz="2400" dirty="0">
                  <a:latin typeface="Chalkboard"/>
                  <a:cs typeface="Chalkboard"/>
                </a:rPr>
                <a:t>-growing </a:t>
              </a:r>
              <a:r>
                <a:rPr lang="en-US" altLang="zh-CN" sz="2400" dirty="0" smtClean="0">
                  <a:solidFill>
                    <a:srgbClr val="FF6600"/>
                  </a:solidFill>
                  <a:latin typeface="Chalkboard"/>
                  <a:cs typeface="Chalkboard"/>
                </a:rPr>
                <a:t>UA</a:t>
              </a:r>
              <a:endParaRPr lang="en-US" altLang="zh-CN" sz="2400" dirty="0">
                <a:solidFill>
                  <a:srgbClr val="FF6600"/>
                </a:solidFill>
                <a:latin typeface="Chalkboard"/>
                <a:cs typeface="Chalkboard"/>
              </a:endParaRPr>
            </a:p>
          </p:txBody>
        </p:sp>
      </p:grpSp>
    </p:spTree>
    <p:extLst>
      <p:ext uri="{BB962C8B-B14F-4D97-AF65-F5344CB8AC3E}">
        <p14:creationId xmlns:p14="http://schemas.microsoft.com/office/powerpoint/2010/main" val="419692933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 23"/>
          <p:cNvGrpSpPr/>
          <p:nvPr/>
        </p:nvGrpSpPr>
        <p:grpSpPr>
          <a:xfrm>
            <a:off x="824315" y="1724678"/>
            <a:ext cx="8152832" cy="4116068"/>
            <a:chOff x="824315" y="1724678"/>
            <a:chExt cx="8152832" cy="4116068"/>
          </a:xfrm>
        </p:grpSpPr>
        <p:pic>
          <p:nvPicPr>
            <p:cNvPr id="25" name="图片 24" descr="out_fla.pdf"/>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5557"/>
            <a:stretch/>
          </p:blipFill>
          <p:spPr>
            <a:xfrm>
              <a:off x="824315" y="4003405"/>
              <a:ext cx="2791137" cy="1837341"/>
            </a:xfrm>
            <a:prstGeom prst="rect">
              <a:avLst/>
            </a:prstGeom>
          </p:spPr>
        </p:pic>
        <p:pic>
          <p:nvPicPr>
            <p:cNvPr id="26" name="图片 25" descr="out_kkt.pdf"/>
            <p:cNvPicPr>
              <a:picLocks noChangeAspect="1"/>
            </p:cNvPicPr>
            <p:nvPr/>
          </p:nvPicPr>
          <p:blipFill rotWithShape="1">
            <a:blip r:embed="rId4">
              <a:duotone>
                <a:schemeClr val="bg2">
                  <a:shade val="45000"/>
                  <a:satMod val="135000"/>
                </a:schemeClr>
                <a:prstClr val="white"/>
              </a:duotone>
              <a:extLst>
                <a:ext uri="{28A0092B-C50C-407E-A947-70E740481C1C}">
                  <a14:useLocalDpi xmlns:a14="http://schemas.microsoft.com/office/drawing/2010/main" val="0"/>
                </a:ext>
              </a:extLst>
            </a:blip>
            <a:srcRect l="5856"/>
            <a:stretch/>
          </p:blipFill>
          <p:spPr>
            <a:xfrm>
              <a:off x="3740885" y="4081712"/>
              <a:ext cx="3082261" cy="1759034"/>
            </a:xfrm>
            <a:prstGeom prst="rect">
              <a:avLst/>
            </a:prstGeom>
          </p:spPr>
        </p:pic>
        <p:pic>
          <p:nvPicPr>
            <p:cNvPr id="27" name="图片 26" descr="out_kron.pdf"/>
            <p:cNvPicPr>
              <a:picLocks noChangeAspect="1"/>
            </p:cNvPicPr>
            <p:nvPr/>
          </p:nvPicPr>
          <p:blipFill rotWithShape="1">
            <a:blip r:embed="rId5">
              <a:duotone>
                <a:schemeClr val="bg2">
                  <a:shade val="45000"/>
                  <a:satMod val="135000"/>
                </a:schemeClr>
                <a:prstClr val="white"/>
              </a:duotone>
              <a:extLst>
                <a:ext uri="{28A0092B-C50C-407E-A947-70E740481C1C}">
                  <a14:useLocalDpi xmlns:a14="http://schemas.microsoft.com/office/drawing/2010/main" val="0"/>
                </a:ext>
              </a:extLst>
            </a:blip>
            <a:srcRect l="6410"/>
            <a:stretch/>
          </p:blipFill>
          <p:spPr>
            <a:xfrm>
              <a:off x="3562935" y="2070828"/>
              <a:ext cx="3092377" cy="1885576"/>
            </a:xfrm>
            <a:prstGeom prst="rect">
              <a:avLst/>
            </a:prstGeom>
          </p:spPr>
        </p:pic>
        <p:pic>
          <p:nvPicPr>
            <p:cNvPr id="28" name="图片 27" descr="out_copaper.pdf"/>
            <p:cNvPicPr>
              <a:picLocks noChangeAspect="1"/>
            </p:cNvPicPr>
            <p:nvPr/>
          </p:nvPicPr>
          <p:blipFill rotWithShape="1">
            <a:blip r:embed="rId6">
              <a:duotone>
                <a:schemeClr val="bg2">
                  <a:shade val="45000"/>
                  <a:satMod val="135000"/>
                </a:schemeClr>
                <a:prstClr val="white"/>
              </a:duotone>
              <a:extLst>
                <a:ext uri="{28A0092B-C50C-407E-A947-70E740481C1C}">
                  <a14:useLocalDpi xmlns:a14="http://schemas.microsoft.com/office/drawing/2010/main" val="0"/>
                </a:ext>
              </a:extLst>
            </a:blip>
            <a:srcRect l="7839"/>
            <a:stretch/>
          </p:blipFill>
          <p:spPr>
            <a:xfrm>
              <a:off x="6655312" y="1724678"/>
              <a:ext cx="2321835" cy="1668958"/>
            </a:xfrm>
            <a:prstGeom prst="rect">
              <a:avLst/>
            </a:prstGeom>
          </p:spPr>
        </p:pic>
      </p:grpSp>
      <p:sp>
        <p:nvSpPr>
          <p:cNvPr id="2" name="标题 1"/>
          <p:cNvSpPr>
            <a:spLocks noGrp="1"/>
          </p:cNvSpPr>
          <p:nvPr>
            <p:ph type="title"/>
          </p:nvPr>
        </p:nvSpPr>
        <p:spPr/>
        <p:txBody>
          <a:bodyPr>
            <a:noAutofit/>
          </a:bodyPr>
          <a:lstStyle/>
          <a:p>
            <a:r>
              <a:rPr kumimoji="1" lang="en-US" altLang="zh-CN" sz="3600" dirty="0"/>
              <a:t>Explaining the Result</a:t>
            </a:r>
            <a:endParaRPr kumimoji="1" lang="zh-CN" altLang="en-US" sz="3600" dirty="0"/>
          </a:p>
        </p:txBody>
      </p:sp>
      <p:pic>
        <p:nvPicPr>
          <p:cNvPr id="4" name="图片 3" descr="out_fla.pdf"/>
          <p:cNvPicPr>
            <a:picLocks noChangeAspect="1"/>
          </p:cNvPicPr>
          <p:nvPr/>
        </p:nvPicPr>
        <p:blipFill rotWithShape="1">
          <a:blip r:embed="rId3">
            <a:extLst>
              <a:ext uri="{28A0092B-C50C-407E-A947-70E740481C1C}">
                <a14:useLocalDpi xmlns:a14="http://schemas.microsoft.com/office/drawing/2010/main" val="0"/>
              </a:ext>
            </a:extLst>
          </a:blip>
          <a:srcRect l="5557"/>
          <a:stretch/>
        </p:blipFill>
        <p:spPr>
          <a:xfrm>
            <a:off x="824315" y="4003405"/>
            <a:ext cx="2791137" cy="1837341"/>
          </a:xfrm>
          <a:prstGeom prst="rect">
            <a:avLst/>
          </a:prstGeom>
          <a:ln>
            <a:noFill/>
          </a:ln>
          <a:effectLst>
            <a:outerShdw blurRad="292100" dist="139700" dir="2700000" algn="tl" rotWithShape="0">
              <a:srgbClr val="333333">
                <a:alpha val="65000"/>
              </a:srgbClr>
            </a:outerShdw>
          </a:effectLst>
        </p:spPr>
      </p:pic>
      <p:cxnSp>
        <p:nvCxnSpPr>
          <p:cNvPr id="9" name="直线箭头连接符 8"/>
          <p:cNvCxnSpPr/>
          <p:nvPr/>
        </p:nvCxnSpPr>
        <p:spPr>
          <a:xfrm>
            <a:off x="679353" y="6065470"/>
            <a:ext cx="815725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线箭头连接符 9"/>
          <p:cNvCxnSpPr/>
          <p:nvPr/>
        </p:nvCxnSpPr>
        <p:spPr>
          <a:xfrm flipV="1">
            <a:off x="679353" y="1711524"/>
            <a:ext cx="0" cy="43539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文本框 15"/>
          <p:cNvSpPr txBox="1"/>
          <p:nvPr/>
        </p:nvSpPr>
        <p:spPr>
          <a:xfrm>
            <a:off x="6968230" y="5084663"/>
            <a:ext cx="2347367" cy="830997"/>
          </a:xfrm>
          <a:prstGeom prst="rect">
            <a:avLst/>
          </a:prstGeom>
          <a:noFill/>
        </p:spPr>
        <p:txBody>
          <a:bodyPr wrap="square" rtlCol="0">
            <a:spAutoFit/>
          </a:bodyPr>
          <a:lstStyle/>
          <a:p>
            <a:pPr algn="ctr"/>
            <a:r>
              <a:rPr kumimoji="1" lang="en-US" altLang="zh-CN" sz="2400" dirty="0" smtClean="0">
                <a:latin typeface="Chalkboard"/>
                <a:cs typeface="Chalkboard"/>
              </a:rPr>
              <a:t>Expansion</a:t>
            </a:r>
            <a:r>
              <a:rPr kumimoji="1" lang="zh-CN" altLang="en-US" sz="2400" dirty="0" smtClean="0">
                <a:latin typeface="Chalkboard"/>
                <a:cs typeface="Chalkboard"/>
              </a:rPr>
              <a:t> </a:t>
            </a:r>
            <a:endParaRPr kumimoji="1" lang="en-US" altLang="zh-CN" sz="2400" dirty="0" smtClean="0">
              <a:latin typeface="Chalkboard"/>
              <a:cs typeface="Chalkboard"/>
            </a:endParaRPr>
          </a:p>
          <a:p>
            <a:pPr algn="ctr"/>
            <a:r>
              <a:rPr kumimoji="1" lang="en-US" altLang="zh-CN" sz="2400" dirty="0">
                <a:latin typeface="Chalkboard"/>
                <a:cs typeface="Chalkboard"/>
              </a:rPr>
              <a:t>R</a:t>
            </a:r>
            <a:r>
              <a:rPr kumimoji="1" lang="en-US" altLang="zh-CN" sz="2400" dirty="0" smtClean="0">
                <a:latin typeface="Chalkboard"/>
                <a:cs typeface="Chalkboard"/>
              </a:rPr>
              <a:t>ate</a:t>
            </a:r>
            <a:r>
              <a:rPr kumimoji="1" lang="zh-CN" altLang="en-US" sz="2400" dirty="0" smtClean="0">
                <a:latin typeface="Chalkboard"/>
                <a:cs typeface="Chalkboard"/>
              </a:rPr>
              <a:t> </a:t>
            </a:r>
            <a:r>
              <a:rPr kumimoji="1" lang="en-US" altLang="zh-CN" sz="2400" dirty="0" smtClean="0">
                <a:latin typeface="Chalkboard"/>
                <a:cs typeface="Chalkboard"/>
              </a:rPr>
              <a:t>(ME/s)</a:t>
            </a:r>
            <a:endParaRPr kumimoji="1" lang="zh-CN" altLang="en-US" sz="2400" dirty="0">
              <a:latin typeface="Chalkboard"/>
              <a:cs typeface="Chalkboard"/>
            </a:endParaRPr>
          </a:p>
        </p:txBody>
      </p:sp>
      <p:sp>
        <p:nvSpPr>
          <p:cNvPr id="17" name="文本框 16"/>
          <p:cNvSpPr txBox="1"/>
          <p:nvPr/>
        </p:nvSpPr>
        <p:spPr>
          <a:xfrm>
            <a:off x="824315" y="1526857"/>
            <a:ext cx="1922388" cy="461665"/>
          </a:xfrm>
          <a:prstGeom prst="rect">
            <a:avLst/>
          </a:prstGeom>
          <a:noFill/>
        </p:spPr>
        <p:txBody>
          <a:bodyPr wrap="square" rtlCol="0">
            <a:spAutoFit/>
          </a:bodyPr>
          <a:lstStyle/>
          <a:p>
            <a:r>
              <a:rPr kumimoji="1" lang="en-US" altLang="zh-CN" sz="2400" dirty="0" smtClean="0">
                <a:latin typeface="Chalkboard"/>
                <a:cs typeface="Chalkboard"/>
              </a:rPr>
              <a:t>Scalability</a:t>
            </a:r>
            <a:endParaRPr kumimoji="1" lang="zh-CN" altLang="en-US" sz="2400" dirty="0">
              <a:latin typeface="Chalkboard"/>
              <a:cs typeface="Chalkboard"/>
            </a:endParaRPr>
          </a:p>
        </p:txBody>
      </p:sp>
      <p:sp>
        <p:nvSpPr>
          <p:cNvPr id="18" name="文本框 17"/>
          <p:cNvSpPr txBox="1"/>
          <p:nvPr/>
        </p:nvSpPr>
        <p:spPr>
          <a:xfrm>
            <a:off x="-17921" y="2082277"/>
            <a:ext cx="1922388" cy="400110"/>
          </a:xfrm>
          <a:prstGeom prst="rect">
            <a:avLst/>
          </a:prstGeom>
          <a:noFill/>
        </p:spPr>
        <p:txBody>
          <a:bodyPr wrap="square" rtlCol="0">
            <a:spAutoFit/>
          </a:bodyPr>
          <a:lstStyle/>
          <a:p>
            <a:r>
              <a:rPr kumimoji="1" lang="en-US" altLang="zh-CN" sz="2000" dirty="0" smtClean="0">
                <a:latin typeface="Chalkboard"/>
                <a:cs typeface="Chalkboard"/>
              </a:rPr>
              <a:t>good</a:t>
            </a:r>
            <a:endParaRPr kumimoji="1" lang="zh-CN" altLang="en-US" sz="2000" dirty="0">
              <a:latin typeface="Chalkboard"/>
              <a:cs typeface="Chalkboard"/>
            </a:endParaRPr>
          </a:p>
        </p:txBody>
      </p:sp>
      <p:sp>
        <p:nvSpPr>
          <p:cNvPr id="19" name="文本框 18"/>
          <p:cNvSpPr txBox="1"/>
          <p:nvPr/>
        </p:nvSpPr>
        <p:spPr>
          <a:xfrm>
            <a:off x="0" y="5440637"/>
            <a:ext cx="1922388" cy="400110"/>
          </a:xfrm>
          <a:prstGeom prst="rect">
            <a:avLst/>
          </a:prstGeom>
          <a:noFill/>
        </p:spPr>
        <p:txBody>
          <a:bodyPr wrap="square" rtlCol="0">
            <a:spAutoFit/>
          </a:bodyPr>
          <a:lstStyle/>
          <a:p>
            <a:r>
              <a:rPr kumimoji="1" lang="en-US" altLang="zh-CN" sz="2000" dirty="0" smtClean="0">
                <a:solidFill>
                  <a:schemeClr val="tx2"/>
                </a:solidFill>
                <a:latin typeface="Chalkboard"/>
                <a:cs typeface="Chalkboard"/>
              </a:rPr>
              <a:t>poor</a:t>
            </a:r>
            <a:endParaRPr kumimoji="1" lang="zh-CN" altLang="en-US" sz="2000" dirty="0">
              <a:solidFill>
                <a:schemeClr val="tx2"/>
              </a:solidFill>
              <a:latin typeface="Chalkboard"/>
              <a:cs typeface="Chalkboard"/>
            </a:endParaRPr>
          </a:p>
        </p:txBody>
      </p:sp>
      <p:sp>
        <p:nvSpPr>
          <p:cNvPr id="20" name="文本框 19"/>
          <p:cNvSpPr txBox="1"/>
          <p:nvPr/>
        </p:nvSpPr>
        <p:spPr>
          <a:xfrm>
            <a:off x="1640547" y="6123150"/>
            <a:ext cx="1922388" cy="400110"/>
          </a:xfrm>
          <a:prstGeom prst="rect">
            <a:avLst/>
          </a:prstGeom>
          <a:noFill/>
        </p:spPr>
        <p:txBody>
          <a:bodyPr wrap="square" rtlCol="0">
            <a:spAutoFit/>
          </a:bodyPr>
          <a:lstStyle/>
          <a:p>
            <a:r>
              <a:rPr kumimoji="1" lang="en-US" altLang="zh-CN" sz="2000" dirty="0" smtClean="0">
                <a:solidFill>
                  <a:srgbClr val="D2533C"/>
                </a:solidFill>
                <a:latin typeface="Chalkboard"/>
                <a:cs typeface="Chalkboard"/>
              </a:rPr>
              <a:t>low</a:t>
            </a:r>
            <a:endParaRPr kumimoji="1" lang="zh-CN" altLang="en-US" sz="2000" dirty="0">
              <a:solidFill>
                <a:srgbClr val="D2533C"/>
              </a:solidFill>
              <a:latin typeface="Chalkboard"/>
              <a:cs typeface="Chalkboard"/>
            </a:endParaRPr>
          </a:p>
        </p:txBody>
      </p:sp>
      <p:sp>
        <p:nvSpPr>
          <p:cNvPr id="21" name="文本框 20"/>
          <p:cNvSpPr txBox="1"/>
          <p:nvPr/>
        </p:nvSpPr>
        <p:spPr>
          <a:xfrm>
            <a:off x="7393209" y="6120119"/>
            <a:ext cx="1922388" cy="400110"/>
          </a:xfrm>
          <a:prstGeom prst="rect">
            <a:avLst/>
          </a:prstGeom>
          <a:noFill/>
        </p:spPr>
        <p:txBody>
          <a:bodyPr wrap="square" rtlCol="0">
            <a:spAutoFit/>
          </a:bodyPr>
          <a:lstStyle/>
          <a:p>
            <a:r>
              <a:rPr kumimoji="1" lang="en-US" altLang="zh-CN" sz="2000" dirty="0" smtClean="0">
                <a:latin typeface="Chalkboard"/>
                <a:cs typeface="Chalkboard"/>
              </a:rPr>
              <a:t>high</a:t>
            </a:r>
            <a:endParaRPr kumimoji="1" lang="zh-CN" altLang="en-US" sz="2000" dirty="0">
              <a:latin typeface="Chalkboard"/>
              <a:cs typeface="Chalkboard"/>
            </a:endParaRPr>
          </a:p>
        </p:txBody>
      </p:sp>
      <p:pic>
        <p:nvPicPr>
          <p:cNvPr id="22" name="内容占位符 3" descr="metrics.pdf"/>
          <p:cNvPicPr>
            <a:picLocks noChangeAspect="1"/>
          </p:cNvPicPr>
          <p:nvPr/>
        </p:nvPicPr>
        <p:blipFill rotWithShape="1">
          <a:blip r:embed="rId7">
            <a:extLst>
              <a:ext uri="{28A0092B-C50C-407E-A947-70E740481C1C}">
                <a14:useLocalDpi xmlns:a14="http://schemas.microsoft.com/office/drawing/2010/main" val="0"/>
              </a:ext>
            </a:extLst>
          </a:blip>
          <a:srcRect l="90" r="-254" b="76170"/>
          <a:stretch/>
        </p:blipFill>
        <p:spPr>
          <a:xfrm>
            <a:off x="594007" y="2175276"/>
            <a:ext cx="6935462" cy="1709176"/>
          </a:xfrm>
          <a:prstGeom prst="rect">
            <a:avLst/>
          </a:prstGeom>
          <a:ln>
            <a:noFill/>
          </a:ln>
          <a:effectLst>
            <a:outerShdw blurRad="292100" dist="139700" dir="2700000" algn="tl" rotWithShape="0">
              <a:srgbClr val="333333">
                <a:alpha val="65000"/>
              </a:srgbClr>
            </a:outerShdw>
          </a:effectLst>
        </p:spPr>
      </p:pic>
      <p:sp>
        <p:nvSpPr>
          <p:cNvPr id="8" name="矩形 7"/>
          <p:cNvSpPr/>
          <p:nvPr/>
        </p:nvSpPr>
        <p:spPr>
          <a:xfrm>
            <a:off x="2188714" y="800939"/>
            <a:ext cx="3652324" cy="1058242"/>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smtClean="0">
                <a:solidFill>
                  <a:schemeClr val="tx1"/>
                </a:solidFill>
                <a:latin typeface="Chalkboard"/>
                <a:cs typeface="Chalkboard"/>
              </a:rPr>
              <a:t>do </a:t>
            </a:r>
            <a:r>
              <a:rPr lang="en-US" altLang="zh-CN" sz="2400" dirty="0">
                <a:solidFill>
                  <a:schemeClr val="tx1"/>
                </a:solidFill>
                <a:latin typeface="Chalkboard"/>
                <a:cs typeface="Chalkboard"/>
              </a:rPr>
              <a:t>little help to </a:t>
            </a:r>
            <a:r>
              <a:rPr lang="en-US" altLang="zh-CN" sz="2400" dirty="0">
                <a:solidFill>
                  <a:srgbClr val="367EFF"/>
                </a:solidFill>
                <a:latin typeface="Chalkboard"/>
                <a:cs typeface="Chalkboard"/>
              </a:rPr>
              <a:t>UR</a:t>
            </a:r>
            <a:r>
              <a:rPr lang="zh-CN" altLang="en-US" sz="2400" dirty="0">
                <a:solidFill>
                  <a:schemeClr val="tx1"/>
                </a:solidFill>
                <a:latin typeface="Chalkboard"/>
                <a:cs typeface="Chalkboard"/>
              </a:rPr>
              <a:t> </a:t>
            </a:r>
            <a:r>
              <a:rPr lang="en-US" altLang="zh-CN" sz="2400" dirty="0">
                <a:solidFill>
                  <a:schemeClr val="tx1"/>
                </a:solidFill>
                <a:latin typeface="Chalkboard"/>
                <a:cs typeface="Chalkboard"/>
              </a:rPr>
              <a:t>but lead to severe </a:t>
            </a:r>
            <a:r>
              <a:rPr lang="en-US" altLang="zh-CN" sz="2400" dirty="0" smtClean="0">
                <a:solidFill>
                  <a:srgbClr val="FF6600"/>
                </a:solidFill>
                <a:latin typeface="Chalkboard"/>
                <a:cs typeface="Chalkboard"/>
              </a:rPr>
              <a:t>UA</a:t>
            </a:r>
            <a:endParaRPr lang="en-US" altLang="zh-CN" sz="2400" dirty="0">
              <a:solidFill>
                <a:srgbClr val="FF6600"/>
              </a:solidFill>
              <a:latin typeface="Chalkboard"/>
              <a:cs typeface="Chalkboard"/>
            </a:endParaRPr>
          </a:p>
        </p:txBody>
      </p:sp>
    </p:spTree>
    <p:extLst>
      <p:ext uri="{BB962C8B-B14F-4D97-AF65-F5344CB8AC3E}">
        <p14:creationId xmlns:p14="http://schemas.microsoft.com/office/powerpoint/2010/main" val="171196161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kumimoji="1" lang="en-US" altLang="zh-CN" dirty="0" smtClean="0"/>
              <a:t>Breadth</a:t>
            </a:r>
            <a:r>
              <a:rPr kumimoji="1" lang="zh-CN" altLang="en-US" dirty="0" smtClean="0"/>
              <a:t>-</a:t>
            </a:r>
            <a:r>
              <a:rPr kumimoji="1" lang="en-US" altLang="zh-CN" dirty="0" smtClean="0"/>
              <a:t>first</a:t>
            </a:r>
            <a:r>
              <a:rPr kumimoji="1" lang="zh-CN" altLang="en-US" dirty="0" smtClean="0"/>
              <a:t> </a:t>
            </a:r>
            <a:r>
              <a:rPr kumimoji="1" lang="en-US" altLang="zh-CN" dirty="0" smtClean="0"/>
              <a:t>Search</a:t>
            </a:r>
            <a:r>
              <a:rPr kumimoji="1" lang="zh-CN" altLang="en-US" dirty="0" smtClean="0"/>
              <a:t> </a:t>
            </a:r>
            <a:r>
              <a:rPr kumimoji="1" lang="en-US" altLang="zh-CN" dirty="0" smtClean="0"/>
              <a:t>(BFS)</a:t>
            </a:r>
            <a:endParaRPr kumimoji="1" lang="zh-CN" altLang="en-US" dirty="0"/>
          </a:p>
        </p:txBody>
      </p:sp>
      <p:sp>
        <p:nvSpPr>
          <p:cNvPr id="52" name="椭圆 51"/>
          <p:cNvSpPr/>
          <p:nvPr/>
        </p:nvSpPr>
        <p:spPr>
          <a:xfrm>
            <a:off x="1067484" y="2770514"/>
            <a:ext cx="348084" cy="348085"/>
          </a:xfrm>
          <a:prstGeom prst="ellipse">
            <a:avLst/>
          </a:prstGeom>
          <a:ln>
            <a:headEnd type="none"/>
            <a:tailEnd type="none"/>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sz="1600" dirty="0" smtClean="0">
                <a:solidFill>
                  <a:schemeClr val="bg1"/>
                </a:solidFill>
              </a:rPr>
              <a:t>A</a:t>
            </a:r>
            <a:endParaRPr kumimoji="1" lang="zh-CN" altLang="en-US" sz="1600" baseline="-25000" dirty="0" smtClean="0">
              <a:solidFill>
                <a:schemeClr val="bg1"/>
              </a:solidFill>
            </a:endParaRPr>
          </a:p>
        </p:txBody>
      </p:sp>
      <p:sp>
        <p:nvSpPr>
          <p:cNvPr id="53" name="椭圆 52"/>
          <p:cNvSpPr/>
          <p:nvPr/>
        </p:nvSpPr>
        <p:spPr>
          <a:xfrm>
            <a:off x="2177171" y="2770514"/>
            <a:ext cx="348084" cy="348085"/>
          </a:xfrm>
          <a:prstGeom prst="ellipse">
            <a:avLst/>
          </a:prstGeom>
          <a:solidFill>
            <a:srgbClr val="367EFF"/>
          </a:solidFill>
          <a:ln>
            <a:headEnd type="none"/>
            <a:tailEnd type="none"/>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sz="1600" baseline="-25000" dirty="0" smtClean="0">
              <a:solidFill>
                <a:schemeClr val="bg1"/>
              </a:solidFill>
            </a:endParaRPr>
          </a:p>
        </p:txBody>
      </p:sp>
      <p:sp>
        <p:nvSpPr>
          <p:cNvPr id="54" name="椭圆 53"/>
          <p:cNvSpPr/>
          <p:nvPr/>
        </p:nvSpPr>
        <p:spPr>
          <a:xfrm>
            <a:off x="3273689" y="2770514"/>
            <a:ext cx="348084" cy="348085"/>
          </a:xfrm>
          <a:prstGeom prst="ellipse">
            <a:avLst/>
          </a:prstGeom>
          <a:ln>
            <a:headEnd type="none"/>
            <a:tailEnd type="none"/>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sz="1600" dirty="0" smtClean="0">
                <a:solidFill>
                  <a:schemeClr val="bg1"/>
                </a:solidFill>
              </a:rPr>
              <a:t>C</a:t>
            </a:r>
            <a:endParaRPr kumimoji="1" lang="zh-CN" altLang="en-US" sz="1600" baseline="-25000" dirty="0" smtClean="0">
              <a:solidFill>
                <a:schemeClr val="bg1"/>
              </a:solidFill>
            </a:endParaRPr>
          </a:p>
        </p:txBody>
      </p:sp>
      <p:sp>
        <p:nvSpPr>
          <p:cNvPr id="49" name="椭圆 48"/>
          <p:cNvSpPr/>
          <p:nvPr/>
        </p:nvSpPr>
        <p:spPr>
          <a:xfrm>
            <a:off x="1067484" y="3760179"/>
            <a:ext cx="348084" cy="348085"/>
          </a:xfrm>
          <a:prstGeom prst="ellipse">
            <a:avLst/>
          </a:prstGeom>
          <a:ln>
            <a:headEnd type="none"/>
            <a:tailEnd type="none"/>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sz="1600" dirty="0" smtClean="0">
                <a:solidFill>
                  <a:schemeClr val="bg1"/>
                </a:solidFill>
              </a:rPr>
              <a:t>D</a:t>
            </a:r>
            <a:endParaRPr kumimoji="1" lang="zh-CN" altLang="en-US" sz="1600" baseline="-25000" dirty="0" smtClean="0">
              <a:solidFill>
                <a:schemeClr val="bg1"/>
              </a:solidFill>
            </a:endParaRPr>
          </a:p>
        </p:txBody>
      </p:sp>
      <p:sp>
        <p:nvSpPr>
          <p:cNvPr id="50" name="椭圆 49"/>
          <p:cNvSpPr/>
          <p:nvPr/>
        </p:nvSpPr>
        <p:spPr>
          <a:xfrm>
            <a:off x="2177171" y="3760179"/>
            <a:ext cx="348084" cy="348085"/>
          </a:xfrm>
          <a:prstGeom prst="ellipse">
            <a:avLst/>
          </a:prstGeom>
          <a:ln>
            <a:headEnd type="none"/>
            <a:tailEnd type="none"/>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sz="1600" dirty="0" smtClean="0">
                <a:solidFill>
                  <a:schemeClr val="bg1"/>
                </a:solidFill>
              </a:rPr>
              <a:t>E</a:t>
            </a:r>
            <a:endParaRPr kumimoji="1" lang="zh-CN" altLang="en-US" sz="1600" baseline="-25000" dirty="0" smtClean="0">
              <a:solidFill>
                <a:schemeClr val="bg1"/>
              </a:solidFill>
            </a:endParaRPr>
          </a:p>
        </p:txBody>
      </p:sp>
      <p:sp>
        <p:nvSpPr>
          <p:cNvPr id="51" name="椭圆 50"/>
          <p:cNvSpPr/>
          <p:nvPr/>
        </p:nvSpPr>
        <p:spPr>
          <a:xfrm>
            <a:off x="3273689" y="3760179"/>
            <a:ext cx="348084" cy="348085"/>
          </a:xfrm>
          <a:prstGeom prst="ellipse">
            <a:avLst/>
          </a:prstGeom>
          <a:ln>
            <a:headEnd type="none"/>
            <a:tailEnd type="none"/>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sz="1600" dirty="0" smtClean="0">
                <a:solidFill>
                  <a:schemeClr val="bg1"/>
                </a:solidFill>
              </a:rPr>
              <a:t>F</a:t>
            </a:r>
            <a:endParaRPr kumimoji="1" lang="zh-CN" altLang="en-US" sz="1600" baseline="-25000" dirty="0" smtClean="0">
              <a:solidFill>
                <a:schemeClr val="bg1"/>
              </a:solidFill>
            </a:endParaRPr>
          </a:p>
        </p:txBody>
      </p:sp>
      <p:sp>
        <p:nvSpPr>
          <p:cNvPr id="46" name="椭圆 45"/>
          <p:cNvSpPr/>
          <p:nvPr/>
        </p:nvSpPr>
        <p:spPr>
          <a:xfrm>
            <a:off x="1081595" y="4799693"/>
            <a:ext cx="348084" cy="348085"/>
          </a:xfrm>
          <a:prstGeom prst="ellipse">
            <a:avLst/>
          </a:prstGeom>
          <a:ln>
            <a:headEnd type="none"/>
            <a:tailEnd type="none"/>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sz="1600" dirty="0" smtClean="0">
                <a:solidFill>
                  <a:schemeClr val="bg1"/>
                </a:solidFill>
              </a:rPr>
              <a:t>G</a:t>
            </a:r>
            <a:endParaRPr kumimoji="1" lang="zh-CN" altLang="en-US" sz="1600" baseline="-25000" dirty="0" smtClean="0">
              <a:solidFill>
                <a:schemeClr val="bg1"/>
              </a:solidFill>
            </a:endParaRPr>
          </a:p>
        </p:txBody>
      </p:sp>
      <p:sp>
        <p:nvSpPr>
          <p:cNvPr id="47" name="椭圆 46"/>
          <p:cNvSpPr/>
          <p:nvPr/>
        </p:nvSpPr>
        <p:spPr>
          <a:xfrm>
            <a:off x="2191282" y="4799693"/>
            <a:ext cx="348084" cy="348085"/>
          </a:xfrm>
          <a:prstGeom prst="ellipse">
            <a:avLst/>
          </a:prstGeom>
          <a:ln>
            <a:headEnd type="none"/>
            <a:tailEnd type="none"/>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sz="1600" dirty="0" smtClean="0">
                <a:solidFill>
                  <a:schemeClr val="bg1"/>
                </a:solidFill>
              </a:rPr>
              <a:t>H</a:t>
            </a:r>
            <a:endParaRPr kumimoji="1" lang="zh-CN" altLang="en-US" sz="1600" baseline="-25000" dirty="0" smtClean="0">
              <a:solidFill>
                <a:schemeClr val="bg1"/>
              </a:solidFill>
            </a:endParaRPr>
          </a:p>
        </p:txBody>
      </p:sp>
      <p:sp>
        <p:nvSpPr>
          <p:cNvPr id="48" name="椭圆 47"/>
          <p:cNvSpPr/>
          <p:nvPr/>
        </p:nvSpPr>
        <p:spPr>
          <a:xfrm>
            <a:off x="3287800" y="4799693"/>
            <a:ext cx="348084" cy="348085"/>
          </a:xfrm>
          <a:prstGeom prst="ellipse">
            <a:avLst/>
          </a:prstGeom>
          <a:ln>
            <a:headEnd type="none"/>
            <a:tailEnd type="none"/>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sz="1600" dirty="0" smtClean="0">
                <a:solidFill>
                  <a:schemeClr val="bg1"/>
                </a:solidFill>
              </a:rPr>
              <a:t>I</a:t>
            </a:r>
            <a:endParaRPr kumimoji="1" lang="zh-CN" altLang="en-US" sz="1600" baseline="-25000" dirty="0" smtClean="0">
              <a:solidFill>
                <a:schemeClr val="bg1"/>
              </a:solidFill>
            </a:endParaRPr>
          </a:p>
        </p:txBody>
      </p:sp>
      <p:cxnSp>
        <p:nvCxnSpPr>
          <p:cNvPr id="37" name="直线箭头连接符 36"/>
          <p:cNvCxnSpPr>
            <a:stCxn id="53" idx="2"/>
            <a:endCxn id="52" idx="6"/>
          </p:cNvCxnSpPr>
          <p:nvPr/>
        </p:nvCxnSpPr>
        <p:spPr>
          <a:xfrm flipH="1">
            <a:off x="1415568" y="2944557"/>
            <a:ext cx="761603" cy="0"/>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38" name="直线箭头连接符 37"/>
          <p:cNvCxnSpPr>
            <a:stCxn id="53" idx="6"/>
            <a:endCxn id="54" idx="2"/>
          </p:cNvCxnSpPr>
          <p:nvPr/>
        </p:nvCxnSpPr>
        <p:spPr>
          <a:xfrm>
            <a:off x="2525255" y="2944557"/>
            <a:ext cx="748434" cy="0"/>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39" name="直线箭头连接符 38"/>
          <p:cNvCxnSpPr>
            <a:stCxn id="52" idx="5"/>
            <a:endCxn id="50" idx="1"/>
          </p:cNvCxnSpPr>
          <p:nvPr/>
        </p:nvCxnSpPr>
        <p:spPr>
          <a:xfrm>
            <a:off x="1364592" y="3067623"/>
            <a:ext cx="863555" cy="743532"/>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40" name="直线箭头连接符 39"/>
          <p:cNvCxnSpPr>
            <a:stCxn id="52" idx="4"/>
            <a:endCxn id="49" idx="0"/>
          </p:cNvCxnSpPr>
          <p:nvPr/>
        </p:nvCxnSpPr>
        <p:spPr>
          <a:xfrm>
            <a:off x="1241526" y="3118599"/>
            <a:ext cx="0" cy="641580"/>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41" name="直线箭头连接符 40"/>
          <p:cNvCxnSpPr>
            <a:stCxn id="54" idx="3"/>
            <a:endCxn id="50" idx="7"/>
          </p:cNvCxnSpPr>
          <p:nvPr/>
        </p:nvCxnSpPr>
        <p:spPr>
          <a:xfrm flipH="1">
            <a:off x="2474279" y="3067623"/>
            <a:ext cx="850386" cy="743532"/>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42" name="直线箭头连接符 41"/>
          <p:cNvCxnSpPr>
            <a:stCxn id="54" idx="4"/>
            <a:endCxn id="51" idx="0"/>
          </p:cNvCxnSpPr>
          <p:nvPr/>
        </p:nvCxnSpPr>
        <p:spPr>
          <a:xfrm>
            <a:off x="3447731" y="3118599"/>
            <a:ext cx="0" cy="641580"/>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43" name="直线箭头连接符 42"/>
          <p:cNvCxnSpPr>
            <a:stCxn id="51" idx="4"/>
            <a:endCxn id="48" idx="0"/>
          </p:cNvCxnSpPr>
          <p:nvPr/>
        </p:nvCxnSpPr>
        <p:spPr>
          <a:xfrm>
            <a:off x="3447731" y="4108264"/>
            <a:ext cx="14111" cy="691429"/>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44" name="直线箭头连接符 43"/>
          <p:cNvCxnSpPr>
            <a:stCxn id="47" idx="2"/>
            <a:endCxn id="46" idx="6"/>
          </p:cNvCxnSpPr>
          <p:nvPr/>
        </p:nvCxnSpPr>
        <p:spPr>
          <a:xfrm flipH="1">
            <a:off x="1429679" y="4973736"/>
            <a:ext cx="761603" cy="0"/>
          </a:xfrm>
          <a:prstGeom prst="straightConnector1">
            <a:avLst/>
          </a:prstGeom>
          <a:ln>
            <a:headEnd type="none"/>
            <a:tailEnd type="none"/>
          </a:ln>
        </p:spPr>
        <p:style>
          <a:lnRef idx="2">
            <a:schemeClr val="dk1"/>
          </a:lnRef>
          <a:fillRef idx="1">
            <a:schemeClr val="lt1"/>
          </a:fillRef>
          <a:effectRef idx="0">
            <a:schemeClr val="dk1"/>
          </a:effectRef>
          <a:fontRef idx="minor">
            <a:schemeClr val="dk1"/>
          </a:fontRef>
        </p:style>
      </p:cxnSp>
      <p:cxnSp>
        <p:nvCxnSpPr>
          <p:cNvPr id="45" name="直线箭头连接符 44"/>
          <p:cNvCxnSpPr>
            <a:stCxn id="50" idx="4"/>
            <a:endCxn id="47" idx="0"/>
          </p:cNvCxnSpPr>
          <p:nvPr/>
        </p:nvCxnSpPr>
        <p:spPr>
          <a:xfrm>
            <a:off x="2351213" y="4108264"/>
            <a:ext cx="14111" cy="691429"/>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grpSp>
        <p:nvGrpSpPr>
          <p:cNvPr id="20" name="组 19"/>
          <p:cNvGrpSpPr/>
          <p:nvPr/>
        </p:nvGrpSpPr>
        <p:grpSpPr>
          <a:xfrm>
            <a:off x="5893513" y="572654"/>
            <a:ext cx="2396360" cy="5854474"/>
            <a:chOff x="5929842" y="572654"/>
            <a:chExt cx="2396360" cy="5854474"/>
          </a:xfrm>
        </p:grpSpPr>
        <p:pic>
          <p:nvPicPr>
            <p:cNvPr id="19" name="图片 18" descr="pickup_han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6460" y="572654"/>
              <a:ext cx="1839742" cy="1729358"/>
            </a:xfrm>
            <a:prstGeom prst="rect">
              <a:avLst/>
            </a:prstGeom>
          </p:spPr>
        </p:pic>
        <p:sp>
          <p:nvSpPr>
            <p:cNvPr id="23" name="椭圆 22"/>
            <p:cNvSpPr/>
            <p:nvPr/>
          </p:nvSpPr>
          <p:spPr>
            <a:xfrm>
              <a:off x="6065472" y="3177371"/>
              <a:ext cx="348084" cy="348085"/>
            </a:xfrm>
            <a:prstGeom prst="ellipse">
              <a:avLst/>
            </a:prstGeom>
            <a:ln>
              <a:headEnd type="none"/>
              <a:tailEnd type="none"/>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sz="1600" dirty="0" smtClean="0">
                  <a:solidFill>
                    <a:srgbClr val="FFFFFF"/>
                  </a:solidFill>
                </a:rPr>
                <a:t>A</a:t>
              </a:r>
              <a:endParaRPr kumimoji="1" lang="zh-CN" altLang="en-US" sz="1600" baseline="-25000" dirty="0" smtClean="0">
                <a:solidFill>
                  <a:srgbClr val="FFFFFF"/>
                </a:solidFill>
              </a:endParaRPr>
            </a:p>
          </p:txBody>
        </p:sp>
        <p:sp>
          <p:nvSpPr>
            <p:cNvPr id="24" name="椭圆 23"/>
            <p:cNvSpPr/>
            <p:nvPr/>
          </p:nvSpPr>
          <p:spPr>
            <a:xfrm>
              <a:off x="6903899" y="2177287"/>
              <a:ext cx="348084" cy="348085"/>
            </a:xfrm>
            <a:prstGeom prst="ellipse">
              <a:avLst/>
            </a:prstGeom>
            <a:solidFill>
              <a:srgbClr val="367EFF"/>
            </a:solidFill>
            <a:ln>
              <a:headEnd type="none"/>
              <a:tailEnd type="none"/>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sz="1600" baseline="-25000" dirty="0" smtClean="0">
                <a:solidFill>
                  <a:srgbClr val="FFFFFF"/>
                </a:solidFill>
              </a:endParaRPr>
            </a:p>
          </p:txBody>
        </p:sp>
        <p:sp>
          <p:nvSpPr>
            <p:cNvPr id="25" name="椭圆 24"/>
            <p:cNvSpPr/>
            <p:nvPr/>
          </p:nvSpPr>
          <p:spPr>
            <a:xfrm>
              <a:off x="7492043" y="3154149"/>
              <a:ext cx="348084" cy="348085"/>
            </a:xfrm>
            <a:prstGeom prst="ellipse">
              <a:avLst/>
            </a:prstGeom>
            <a:ln>
              <a:headEnd type="none"/>
              <a:tailEnd type="none"/>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sz="1600" dirty="0" smtClean="0">
                  <a:solidFill>
                    <a:srgbClr val="FFFFFF"/>
                  </a:solidFill>
                </a:rPr>
                <a:t>C</a:t>
              </a:r>
              <a:endParaRPr kumimoji="1" lang="zh-CN" altLang="en-US" sz="1600" baseline="-25000" dirty="0" smtClean="0">
                <a:solidFill>
                  <a:srgbClr val="FFFFFF"/>
                </a:solidFill>
              </a:endParaRPr>
            </a:p>
          </p:txBody>
        </p:sp>
        <p:sp>
          <p:nvSpPr>
            <p:cNvPr id="26" name="椭圆 25"/>
            <p:cNvSpPr/>
            <p:nvPr/>
          </p:nvSpPr>
          <p:spPr>
            <a:xfrm>
              <a:off x="5929842" y="4179365"/>
              <a:ext cx="348084" cy="348085"/>
            </a:xfrm>
            <a:prstGeom prst="ellipse">
              <a:avLst/>
            </a:prstGeom>
            <a:ln>
              <a:headEnd type="none"/>
              <a:tailEnd type="none"/>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sz="1600" dirty="0" smtClean="0">
                  <a:solidFill>
                    <a:srgbClr val="FFFFFF"/>
                  </a:solidFill>
                </a:rPr>
                <a:t>D</a:t>
              </a:r>
              <a:endParaRPr kumimoji="1" lang="zh-CN" altLang="en-US" sz="1600" baseline="-25000" dirty="0" smtClean="0">
                <a:solidFill>
                  <a:srgbClr val="FFFFFF"/>
                </a:solidFill>
              </a:endParaRPr>
            </a:p>
          </p:txBody>
        </p:sp>
        <p:sp>
          <p:nvSpPr>
            <p:cNvPr id="27" name="椭圆 26"/>
            <p:cNvSpPr/>
            <p:nvPr/>
          </p:nvSpPr>
          <p:spPr>
            <a:xfrm>
              <a:off x="6743609" y="3969772"/>
              <a:ext cx="348084" cy="348085"/>
            </a:xfrm>
            <a:prstGeom prst="ellipse">
              <a:avLst/>
            </a:prstGeom>
            <a:ln>
              <a:headEnd type="none"/>
              <a:tailEnd type="none"/>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sz="1600" dirty="0" smtClean="0">
                  <a:solidFill>
                    <a:srgbClr val="FFFFFF"/>
                  </a:solidFill>
                </a:rPr>
                <a:t>E</a:t>
              </a:r>
              <a:endParaRPr kumimoji="1" lang="zh-CN" altLang="en-US" sz="1600" baseline="-25000" dirty="0" smtClean="0">
                <a:solidFill>
                  <a:srgbClr val="FFFFFF"/>
                </a:solidFill>
              </a:endParaRPr>
            </a:p>
          </p:txBody>
        </p:sp>
        <p:sp>
          <p:nvSpPr>
            <p:cNvPr id="28" name="椭圆 27"/>
            <p:cNvSpPr/>
            <p:nvPr/>
          </p:nvSpPr>
          <p:spPr>
            <a:xfrm>
              <a:off x="7889447" y="3994430"/>
              <a:ext cx="348084" cy="348085"/>
            </a:xfrm>
            <a:prstGeom prst="ellipse">
              <a:avLst/>
            </a:prstGeom>
            <a:ln>
              <a:headEnd type="none"/>
              <a:tailEnd type="none"/>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sz="1600" dirty="0" smtClean="0">
                  <a:solidFill>
                    <a:srgbClr val="FFFFFF"/>
                  </a:solidFill>
                </a:rPr>
                <a:t>F</a:t>
              </a:r>
              <a:endParaRPr kumimoji="1" lang="zh-CN" altLang="en-US" sz="1600" baseline="-25000" dirty="0" smtClean="0">
                <a:solidFill>
                  <a:srgbClr val="FFFFFF"/>
                </a:solidFill>
              </a:endParaRPr>
            </a:p>
          </p:txBody>
        </p:sp>
        <p:sp>
          <p:nvSpPr>
            <p:cNvPr id="29" name="椭圆 28"/>
            <p:cNvSpPr/>
            <p:nvPr/>
          </p:nvSpPr>
          <p:spPr>
            <a:xfrm>
              <a:off x="6416843" y="6079043"/>
              <a:ext cx="348084" cy="348085"/>
            </a:xfrm>
            <a:prstGeom prst="ellipse">
              <a:avLst/>
            </a:prstGeom>
            <a:ln>
              <a:headEnd type="none"/>
              <a:tailEnd type="none"/>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sz="1600" dirty="0" smtClean="0">
                  <a:solidFill>
                    <a:srgbClr val="FFFFFF"/>
                  </a:solidFill>
                </a:rPr>
                <a:t>G</a:t>
              </a:r>
              <a:endParaRPr kumimoji="1" lang="zh-CN" altLang="en-US" sz="1600" baseline="-25000" dirty="0" smtClean="0">
                <a:solidFill>
                  <a:srgbClr val="FFFFFF"/>
                </a:solidFill>
              </a:endParaRPr>
            </a:p>
          </p:txBody>
        </p:sp>
        <p:sp>
          <p:nvSpPr>
            <p:cNvPr id="30" name="椭圆 29"/>
            <p:cNvSpPr/>
            <p:nvPr/>
          </p:nvSpPr>
          <p:spPr>
            <a:xfrm>
              <a:off x="6831700" y="5120247"/>
              <a:ext cx="348084" cy="348085"/>
            </a:xfrm>
            <a:prstGeom prst="ellipse">
              <a:avLst/>
            </a:prstGeom>
            <a:ln>
              <a:headEnd type="none"/>
              <a:tailEnd type="none"/>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sz="1600" dirty="0" smtClean="0">
                  <a:solidFill>
                    <a:srgbClr val="FFFFFF"/>
                  </a:solidFill>
                </a:rPr>
                <a:t>H</a:t>
              </a:r>
              <a:endParaRPr kumimoji="1" lang="zh-CN" altLang="en-US" sz="1600" baseline="-25000" dirty="0" smtClean="0">
                <a:solidFill>
                  <a:srgbClr val="FFFFFF"/>
                </a:solidFill>
              </a:endParaRPr>
            </a:p>
          </p:txBody>
        </p:sp>
        <p:sp>
          <p:nvSpPr>
            <p:cNvPr id="31" name="椭圆 30"/>
            <p:cNvSpPr/>
            <p:nvPr/>
          </p:nvSpPr>
          <p:spPr>
            <a:xfrm>
              <a:off x="7854238" y="5009286"/>
              <a:ext cx="348084" cy="348085"/>
            </a:xfrm>
            <a:prstGeom prst="ellipse">
              <a:avLst/>
            </a:prstGeom>
            <a:ln>
              <a:headEnd type="none"/>
              <a:tailEnd type="none"/>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sz="1600" dirty="0" smtClean="0">
                  <a:solidFill>
                    <a:srgbClr val="FFFFFF"/>
                  </a:solidFill>
                </a:rPr>
                <a:t>I</a:t>
              </a:r>
              <a:endParaRPr kumimoji="1" lang="zh-CN" altLang="en-US" sz="1600" baseline="-25000" dirty="0" smtClean="0">
                <a:solidFill>
                  <a:srgbClr val="FFFFFF"/>
                </a:solidFill>
              </a:endParaRPr>
            </a:p>
          </p:txBody>
        </p:sp>
        <p:cxnSp>
          <p:nvCxnSpPr>
            <p:cNvPr id="32" name="直线箭头连接符 31"/>
            <p:cNvCxnSpPr>
              <a:stCxn id="24" idx="3"/>
              <a:endCxn id="23" idx="7"/>
            </p:cNvCxnSpPr>
            <p:nvPr/>
          </p:nvCxnSpPr>
          <p:spPr>
            <a:xfrm flipH="1">
              <a:off x="6362580" y="2474396"/>
              <a:ext cx="592295" cy="753951"/>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33" name="直线箭头连接符 32"/>
            <p:cNvCxnSpPr>
              <a:stCxn id="24" idx="5"/>
              <a:endCxn id="25" idx="1"/>
            </p:cNvCxnSpPr>
            <p:nvPr/>
          </p:nvCxnSpPr>
          <p:spPr>
            <a:xfrm>
              <a:off x="7201007" y="2474396"/>
              <a:ext cx="342012" cy="730729"/>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34" name="直线箭头连接符 33"/>
            <p:cNvCxnSpPr>
              <a:stCxn id="23" idx="5"/>
              <a:endCxn id="27" idx="1"/>
            </p:cNvCxnSpPr>
            <p:nvPr/>
          </p:nvCxnSpPr>
          <p:spPr>
            <a:xfrm>
              <a:off x="6362580" y="3474480"/>
              <a:ext cx="432005" cy="546268"/>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35" name="直线箭头连接符 34"/>
            <p:cNvCxnSpPr>
              <a:stCxn id="23" idx="4"/>
              <a:endCxn id="26" idx="0"/>
            </p:cNvCxnSpPr>
            <p:nvPr/>
          </p:nvCxnSpPr>
          <p:spPr>
            <a:xfrm flipH="1">
              <a:off x="6103884" y="3525456"/>
              <a:ext cx="135630" cy="653909"/>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36" name="直线箭头连接符 35"/>
            <p:cNvCxnSpPr>
              <a:stCxn id="25" idx="3"/>
              <a:endCxn id="27" idx="7"/>
            </p:cNvCxnSpPr>
            <p:nvPr/>
          </p:nvCxnSpPr>
          <p:spPr>
            <a:xfrm flipH="1">
              <a:off x="7040717" y="3451258"/>
              <a:ext cx="502302" cy="569490"/>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55" name="直线箭头连接符 54"/>
            <p:cNvCxnSpPr>
              <a:stCxn id="25" idx="4"/>
              <a:endCxn id="28" idx="0"/>
            </p:cNvCxnSpPr>
            <p:nvPr/>
          </p:nvCxnSpPr>
          <p:spPr>
            <a:xfrm>
              <a:off x="7666085" y="3502234"/>
              <a:ext cx="397404" cy="492196"/>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57" name="直线箭头连接符 56"/>
            <p:cNvCxnSpPr>
              <a:stCxn id="28" idx="4"/>
              <a:endCxn id="31" idx="0"/>
            </p:cNvCxnSpPr>
            <p:nvPr/>
          </p:nvCxnSpPr>
          <p:spPr>
            <a:xfrm flipH="1">
              <a:off x="8028280" y="4342515"/>
              <a:ext cx="35209" cy="666771"/>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58" name="直线箭头连接符 57"/>
            <p:cNvCxnSpPr>
              <a:stCxn id="30" idx="4"/>
              <a:endCxn id="29" idx="0"/>
            </p:cNvCxnSpPr>
            <p:nvPr/>
          </p:nvCxnSpPr>
          <p:spPr>
            <a:xfrm flipH="1">
              <a:off x="6590885" y="5468332"/>
              <a:ext cx="414857" cy="610711"/>
            </a:xfrm>
            <a:prstGeom prst="straightConnector1">
              <a:avLst/>
            </a:prstGeom>
            <a:ln>
              <a:headEnd type="none"/>
              <a:tailEnd type="none"/>
            </a:ln>
          </p:spPr>
          <p:style>
            <a:lnRef idx="2">
              <a:schemeClr val="dk1"/>
            </a:lnRef>
            <a:fillRef idx="1">
              <a:schemeClr val="lt1"/>
            </a:fillRef>
            <a:effectRef idx="0">
              <a:schemeClr val="dk1"/>
            </a:effectRef>
            <a:fontRef idx="minor">
              <a:schemeClr val="dk1"/>
            </a:fontRef>
          </p:style>
        </p:cxnSp>
        <p:cxnSp>
          <p:nvCxnSpPr>
            <p:cNvPr id="59" name="直线箭头连接符 58"/>
            <p:cNvCxnSpPr>
              <a:stCxn id="27" idx="4"/>
              <a:endCxn id="30" idx="0"/>
            </p:cNvCxnSpPr>
            <p:nvPr/>
          </p:nvCxnSpPr>
          <p:spPr>
            <a:xfrm>
              <a:off x="6917651" y="4317857"/>
              <a:ext cx="88091" cy="802390"/>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grpSp>
      <p:grpSp>
        <p:nvGrpSpPr>
          <p:cNvPr id="2" name="组 1"/>
          <p:cNvGrpSpPr/>
          <p:nvPr/>
        </p:nvGrpSpPr>
        <p:grpSpPr>
          <a:xfrm>
            <a:off x="5518985" y="2892539"/>
            <a:ext cx="2002069" cy="609695"/>
            <a:chOff x="5518985" y="2892539"/>
            <a:chExt cx="2002069" cy="609695"/>
          </a:xfrm>
        </p:grpSpPr>
        <p:sp>
          <p:nvSpPr>
            <p:cNvPr id="62" name="文本框 61"/>
            <p:cNvSpPr txBox="1"/>
            <p:nvPr/>
          </p:nvSpPr>
          <p:spPr>
            <a:xfrm>
              <a:off x="5518985" y="2979014"/>
              <a:ext cx="508934" cy="523220"/>
            </a:xfrm>
            <a:prstGeom prst="rect">
              <a:avLst/>
            </a:prstGeom>
            <a:noFill/>
          </p:spPr>
          <p:txBody>
            <a:bodyPr wrap="square" rtlCol="0">
              <a:spAutoFit/>
            </a:bodyPr>
            <a:lstStyle/>
            <a:p>
              <a:r>
                <a:rPr kumimoji="1" lang="en-US" altLang="zh-CN" sz="2800" dirty="0" smtClean="0">
                  <a:solidFill>
                    <a:srgbClr val="367EFF"/>
                  </a:solidFill>
                  <a:latin typeface="Chalkboard SE Bold"/>
                  <a:cs typeface="Chalkboard SE Bold"/>
                </a:rPr>
                <a:t>1</a:t>
              </a:r>
              <a:endParaRPr kumimoji="1" lang="zh-CN" altLang="en-US" sz="2800" dirty="0">
                <a:solidFill>
                  <a:srgbClr val="367EFF"/>
                </a:solidFill>
                <a:latin typeface="Chalkboard SE Bold"/>
                <a:cs typeface="Chalkboard SE Bold"/>
              </a:endParaRPr>
            </a:p>
          </p:txBody>
        </p:sp>
        <p:sp>
          <p:nvSpPr>
            <p:cNvPr id="63" name="文本框 62"/>
            <p:cNvSpPr txBox="1"/>
            <p:nvPr/>
          </p:nvSpPr>
          <p:spPr>
            <a:xfrm>
              <a:off x="7012120" y="2892539"/>
              <a:ext cx="508934" cy="523220"/>
            </a:xfrm>
            <a:prstGeom prst="rect">
              <a:avLst/>
            </a:prstGeom>
            <a:noFill/>
          </p:spPr>
          <p:txBody>
            <a:bodyPr wrap="square" rtlCol="0">
              <a:spAutoFit/>
            </a:bodyPr>
            <a:lstStyle/>
            <a:p>
              <a:r>
                <a:rPr kumimoji="1" lang="en-US" altLang="zh-CN" sz="2800" dirty="0" smtClean="0">
                  <a:solidFill>
                    <a:srgbClr val="367EFF"/>
                  </a:solidFill>
                  <a:latin typeface="Chalkboard SE Bold"/>
                  <a:cs typeface="Chalkboard SE Bold"/>
                </a:rPr>
                <a:t>1</a:t>
              </a:r>
              <a:endParaRPr kumimoji="1" lang="zh-CN" altLang="en-US" sz="2800" dirty="0">
                <a:solidFill>
                  <a:srgbClr val="367EFF"/>
                </a:solidFill>
                <a:latin typeface="Chalkboard SE Bold"/>
                <a:cs typeface="Chalkboard SE Bold"/>
              </a:endParaRPr>
            </a:p>
          </p:txBody>
        </p:sp>
      </p:grpSp>
      <p:grpSp>
        <p:nvGrpSpPr>
          <p:cNvPr id="3" name="组 2"/>
          <p:cNvGrpSpPr/>
          <p:nvPr/>
        </p:nvGrpSpPr>
        <p:grpSpPr>
          <a:xfrm>
            <a:off x="5518985" y="3732820"/>
            <a:ext cx="3422282" cy="964794"/>
            <a:chOff x="5518985" y="3732820"/>
            <a:chExt cx="3422282" cy="964794"/>
          </a:xfrm>
        </p:grpSpPr>
        <p:sp>
          <p:nvSpPr>
            <p:cNvPr id="64" name="文本框 63"/>
            <p:cNvSpPr txBox="1"/>
            <p:nvPr/>
          </p:nvSpPr>
          <p:spPr>
            <a:xfrm>
              <a:off x="5518985" y="4174394"/>
              <a:ext cx="508934" cy="523220"/>
            </a:xfrm>
            <a:prstGeom prst="rect">
              <a:avLst/>
            </a:prstGeom>
            <a:noFill/>
          </p:spPr>
          <p:txBody>
            <a:bodyPr wrap="square" rtlCol="0">
              <a:spAutoFit/>
            </a:bodyPr>
            <a:lstStyle/>
            <a:p>
              <a:r>
                <a:rPr kumimoji="1" lang="en-US" altLang="zh-CN" sz="2800" dirty="0" smtClean="0">
                  <a:solidFill>
                    <a:srgbClr val="367EFF"/>
                  </a:solidFill>
                  <a:latin typeface="Chalkboard SE Bold"/>
                  <a:cs typeface="Chalkboard SE Bold"/>
                </a:rPr>
                <a:t>2</a:t>
              </a:r>
              <a:endParaRPr kumimoji="1" lang="zh-CN" altLang="en-US" sz="2800" dirty="0">
                <a:solidFill>
                  <a:srgbClr val="367EFF"/>
                </a:solidFill>
                <a:latin typeface="Chalkboard SE Bold"/>
                <a:cs typeface="Chalkboard SE Bold"/>
              </a:endParaRPr>
            </a:p>
          </p:txBody>
        </p:sp>
        <p:sp>
          <p:nvSpPr>
            <p:cNvPr id="65" name="文本框 64"/>
            <p:cNvSpPr txBox="1"/>
            <p:nvPr/>
          </p:nvSpPr>
          <p:spPr>
            <a:xfrm>
              <a:off x="7101677" y="3994430"/>
              <a:ext cx="508934" cy="523220"/>
            </a:xfrm>
            <a:prstGeom prst="rect">
              <a:avLst/>
            </a:prstGeom>
            <a:noFill/>
          </p:spPr>
          <p:txBody>
            <a:bodyPr wrap="square" rtlCol="0">
              <a:spAutoFit/>
            </a:bodyPr>
            <a:lstStyle/>
            <a:p>
              <a:r>
                <a:rPr kumimoji="1" lang="en-US" altLang="zh-CN" sz="2800" dirty="0" smtClean="0">
                  <a:solidFill>
                    <a:srgbClr val="367EFF"/>
                  </a:solidFill>
                  <a:latin typeface="Chalkboard SE Bold"/>
                  <a:cs typeface="Chalkboard SE Bold"/>
                </a:rPr>
                <a:t>2</a:t>
              </a:r>
              <a:endParaRPr kumimoji="1" lang="zh-CN" altLang="en-US" sz="2800" dirty="0">
                <a:solidFill>
                  <a:srgbClr val="367EFF"/>
                </a:solidFill>
                <a:latin typeface="Chalkboard SE Bold"/>
                <a:cs typeface="Chalkboard SE Bold"/>
              </a:endParaRPr>
            </a:p>
          </p:txBody>
        </p:sp>
        <p:sp>
          <p:nvSpPr>
            <p:cNvPr id="66" name="文本框 65"/>
            <p:cNvSpPr txBox="1"/>
            <p:nvPr/>
          </p:nvSpPr>
          <p:spPr>
            <a:xfrm>
              <a:off x="8432333" y="3732820"/>
              <a:ext cx="508934" cy="523220"/>
            </a:xfrm>
            <a:prstGeom prst="rect">
              <a:avLst/>
            </a:prstGeom>
            <a:noFill/>
          </p:spPr>
          <p:txBody>
            <a:bodyPr wrap="square" rtlCol="0">
              <a:spAutoFit/>
            </a:bodyPr>
            <a:lstStyle/>
            <a:p>
              <a:r>
                <a:rPr kumimoji="1" lang="en-US" altLang="zh-CN" sz="2800" dirty="0" smtClean="0">
                  <a:solidFill>
                    <a:srgbClr val="367EFF"/>
                  </a:solidFill>
                  <a:latin typeface="Chalkboard SE Bold"/>
                  <a:cs typeface="Chalkboard SE Bold"/>
                </a:rPr>
                <a:t>2</a:t>
              </a:r>
              <a:endParaRPr kumimoji="1" lang="zh-CN" altLang="en-US" sz="2800" dirty="0">
                <a:solidFill>
                  <a:srgbClr val="367EFF"/>
                </a:solidFill>
                <a:latin typeface="Chalkboard SE Bold"/>
                <a:cs typeface="Chalkboard SE Bold"/>
              </a:endParaRPr>
            </a:p>
          </p:txBody>
        </p:sp>
      </p:grpSp>
      <p:grpSp>
        <p:nvGrpSpPr>
          <p:cNvPr id="4" name="组 3"/>
          <p:cNvGrpSpPr/>
          <p:nvPr/>
        </p:nvGrpSpPr>
        <p:grpSpPr>
          <a:xfrm>
            <a:off x="6445941" y="4668135"/>
            <a:ext cx="1584047" cy="713722"/>
            <a:chOff x="6445941" y="4668135"/>
            <a:chExt cx="1584047" cy="713722"/>
          </a:xfrm>
        </p:grpSpPr>
        <p:sp>
          <p:nvSpPr>
            <p:cNvPr id="67" name="文本框 66"/>
            <p:cNvSpPr txBox="1"/>
            <p:nvPr/>
          </p:nvSpPr>
          <p:spPr>
            <a:xfrm>
              <a:off x="6445941" y="4858637"/>
              <a:ext cx="508934" cy="523220"/>
            </a:xfrm>
            <a:prstGeom prst="rect">
              <a:avLst/>
            </a:prstGeom>
            <a:noFill/>
          </p:spPr>
          <p:txBody>
            <a:bodyPr wrap="square" rtlCol="0">
              <a:spAutoFit/>
            </a:bodyPr>
            <a:lstStyle/>
            <a:p>
              <a:r>
                <a:rPr kumimoji="1" lang="en-US" altLang="zh-CN" sz="2800" dirty="0" smtClean="0">
                  <a:solidFill>
                    <a:srgbClr val="367EFF"/>
                  </a:solidFill>
                  <a:latin typeface="Chalkboard SE Bold"/>
                  <a:cs typeface="Chalkboard SE Bold"/>
                </a:rPr>
                <a:t>3</a:t>
              </a:r>
              <a:endParaRPr kumimoji="1" lang="zh-CN" altLang="en-US" sz="2800" dirty="0">
                <a:solidFill>
                  <a:srgbClr val="367EFF"/>
                </a:solidFill>
                <a:latin typeface="Chalkboard SE Bold"/>
                <a:cs typeface="Chalkboard SE Bold"/>
              </a:endParaRPr>
            </a:p>
          </p:txBody>
        </p:sp>
        <p:sp>
          <p:nvSpPr>
            <p:cNvPr id="68" name="文本框 67"/>
            <p:cNvSpPr txBox="1"/>
            <p:nvPr/>
          </p:nvSpPr>
          <p:spPr>
            <a:xfrm>
              <a:off x="7521054" y="4668135"/>
              <a:ext cx="508934" cy="523220"/>
            </a:xfrm>
            <a:prstGeom prst="rect">
              <a:avLst/>
            </a:prstGeom>
            <a:noFill/>
          </p:spPr>
          <p:txBody>
            <a:bodyPr wrap="square" rtlCol="0">
              <a:spAutoFit/>
            </a:bodyPr>
            <a:lstStyle/>
            <a:p>
              <a:r>
                <a:rPr kumimoji="1" lang="en-US" altLang="zh-CN" sz="2800" dirty="0" smtClean="0">
                  <a:solidFill>
                    <a:srgbClr val="367EFF"/>
                  </a:solidFill>
                  <a:latin typeface="Chalkboard SE Bold"/>
                  <a:cs typeface="Chalkboard SE Bold"/>
                </a:rPr>
                <a:t>3</a:t>
              </a:r>
              <a:endParaRPr kumimoji="1" lang="zh-CN" altLang="en-US" sz="2800" dirty="0">
                <a:solidFill>
                  <a:srgbClr val="367EFF"/>
                </a:solidFill>
                <a:latin typeface="Chalkboard SE Bold"/>
                <a:cs typeface="Chalkboard SE Bold"/>
              </a:endParaRPr>
            </a:p>
          </p:txBody>
        </p:sp>
      </p:grpSp>
      <p:sp>
        <p:nvSpPr>
          <p:cNvPr id="69" name="文本框 68"/>
          <p:cNvSpPr txBox="1"/>
          <p:nvPr/>
        </p:nvSpPr>
        <p:spPr>
          <a:xfrm>
            <a:off x="5974828" y="5908934"/>
            <a:ext cx="508934" cy="523220"/>
          </a:xfrm>
          <a:prstGeom prst="rect">
            <a:avLst/>
          </a:prstGeom>
          <a:noFill/>
        </p:spPr>
        <p:txBody>
          <a:bodyPr wrap="square" rtlCol="0">
            <a:spAutoFit/>
          </a:bodyPr>
          <a:lstStyle/>
          <a:p>
            <a:r>
              <a:rPr kumimoji="1" lang="en-US" altLang="zh-CN" sz="2800" dirty="0" smtClean="0">
                <a:solidFill>
                  <a:srgbClr val="367EFF"/>
                </a:solidFill>
                <a:latin typeface="Chalkboard SE Bold"/>
                <a:cs typeface="Chalkboard SE Bold"/>
              </a:rPr>
              <a:t>4</a:t>
            </a:r>
            <a:endParaRPr kumimoji="1" lang="zh-CN" altLang="en-US" sz="2800" dirty="0">
              <a:solidFill>
                <a:srgbClr val="367EFF"/>
              </a:solidFill>
              <a:latin typeface="Chalkboard SE Bold"/>
              <a:cs typeface="Chalkboard SE Bold"/>
            </a:endParaRPr>
          </a:p>
        </p:txBody>
      </p:sp>
      <p:sp>
        <p:nvSpPr>
          <p:cNvPr id="70" name="文本框 69"/>
          <p:cNvSpPr txBox="1"/>
          <p:nvPr/>
        </p:nvSpPr>
        <p:spPr>
          <a:xfrm>
            <a:off x="1728636" y="2177287"/>
            <a:ext cx="2241521" cy="523220"/>
          </a:xfrm>
          <a:prstGeom prst="rect">
            <a:avLst/>
          </a:prstGeom>
          <a:noFill/>
        </p:spPr>
        <p:txBody>
          <a:bodyPr wrap="square" rtlCol="0">
            <a:spAutoFit/>
          </a:bodyPr>
          <a:lstStyle/>
          <a:p>
            <a:r>
              <a:rPr kumimoji="1" lang="en-US" altLang="zh-CN" sz="2800" dirty="0" smtClean="0">
                <a:solidFill>
                  <a:srgbClr val="367EFF"/>
                </a:solidFill>
                <a:latin typeface="Chalkboard SE Bold"/>
                <a:cs typeface="Chalkboard SE Bold"/>
              </a:rPr>
              <a:t>Source</a:t>
            </a:r>
            <a:endParaRPr kumimoji="1" lang="zh-CN" altLang="en-US" sz="2800" dirty="0">
              <a:solidFill>
                <a:srgbClr val="367EFF"/>
              </a:solidFill>
              <a:latin typeface="Chalkboard SE Bold"/>
              <a:cs typeface="Chalkboard SE Bold"/>
            </a:endParaRPr>
          </a:p>
        </p:txBody>
      </p:sp>
    </p:spTree>
    <p:extLst>
      <p:ext uri="{BB962C8B-B14F-4D97-AF65-F5344CB8AC3E}">
        <p14:creationId xmlns:p14="http://schemas.microsoft.com/office/powerpoint/2010/main" val="35233007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3"/>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4"/>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Conclusion</a:t>
            </a:r>
            <a:endParaRPr kumimoji="1" lang="zh-CN" altLang="en-US" dirty="0"/>
          </a:p>
        </p:txBody>
      </p:sp>
      <p:sp>
        <p:nvSpPr>
          <p:cNvPr id="3" name="内容占位符 2"/>
          <p:cNvSpPr>
            <a:spLocks noGrp="1"/>
          </p:cNvSpPr>
          <p:nvPr>
            <p:ph idx="1"/>
          </p:nvPr>
        </p:nvSpPr>
        <p:spPr>
          <a:xfrm>
            <a:off x="457200" y="1600200"/>
            <a:ext cx="8229600" cy="3991063"/>
          </a:xfrm>
        </p:spPr>
        <p:txBody>
          <a:bodyPr>
            <a:normAutofit/>
          </a:bodyPr>
          <a:lstStyle/>
          <a:p>
            <a:r>
              <a:rPr kumimoji="1" lang="en-US" altLang="zh-CN" sz="2600" dirty="0" smtClean="0"/>
              <a:t>Study</a:t>
            </a:r>
            <a:r>
              <a:rPr kumimoji="1" lang="zh-CN" altLang="en-US" sz="2600" dirty="0" smtClean="0"/>
              <a:t> </a:t>
            </a:r>
            <a:r>
              <a:rPr kumimoji="1" lang="en-US" altLang="zh-CN" sz="2600" dirty="0" smtClean="0"/>
              <a:t>the</a:t>
            </a:r>
            <a:r>
              <a:rPr kumimoji="1" lang="zh-CN" altLang="en-US" sz="2600" dirty="0" smtClean="0"/>
              <a:t> </a:t>
            </a:r>
            <a:r>
              <a:rPr kumimoji="1" lang="en-US" altLang="zh-CN" sz="2600" dirty="0" smtClean="0">
                <a:solidFill>
                  <a:srgbClr val="FF0000"/>
                </a:solidFill>
              </a:rPr>
              <a:t>link</a:t>
            </a:r>
            <a:r>
              <a:rPr kumimoji="1" lang="zh-CN" altLang="en-US" sz="2600" dirty="0" smtClean="0">
                <a:solidFill>
                  <a:srgbClr val="FF0000"/>
                </a:solidFill>
              </a:rPr>
              <a:t> </a:t>
            </a:r>
            <a:r>
              <a:rPr kumimoji="1" lang="en-US" altLang="zh-CN" sz="2600" dirty="0" smtClean="0"/>
              <a:t>between</a:t>
            </a:r>
            <a:r>
              <a:rPr kumimoji="1" lang="zh-CN" altLang="en-US" sz="2600" dirty="0" smtClean="0"/>
              <a:t> </a:t>
            </a:r>
            <a:r>
              <a:rPr kumimoji="1" lang="en-US" altLang="zh-CN" sz="2600" dirty="0" smtClean="0"/>
              <a:t>graph</a:t>
            </a:r>
            <a:r>
              <a:rPr kumimoji="1" lang="zh-CN" altLang="en-US" sz="2600" dirty="0" smtClean="0"/>
              <a:t> </a:t>
            </a:r>
            <a:r>
              <a:rPr kumimoji="1" lang="en-US" altLang="zh-CN" sz="2600" dirty="0" err="1" smtClean="0"/>
              <a:t>topo</a:t>
            </a:r>
            <a:r>
              <a:rPr kumimoji="1" lang="zh-CN" altLang="en-US" sz="2600" dirty="0" smtClean="0"/>
              <a:t> </a:t>
            </a:r>
            <a:r>
              <a:rPr kumimoji="1" lang="en-US" altLang="zh-CN" sz="2600" dirty="0" smtClean="0"/>
              <a:t>&amp;</a:t>
            </a:r>
            <a:r>
              <a:rPr kumimoji="1" lang="zh-CN" altLang="en-US" sz="2600" dirty="0" smtClean="0"/>
              <a:t> </a:t>
            </a:r>
            <a:r>
              <a:rPr kumimoji="1" lang="en-US" altLang="zh-CN" sz="2600" dirty="0" smtClean="0"/>
              <a:t>hardware</a:t>
            </a:r>
            <a:r>
              <a:rPr kumimoji="1" lang="zh-CN" altLang="en-US" sz="2600" dirty="0" smtClean="0"/>
              <a:t> </a:t>
            </a:r>
            <a:r>
              <a:rPr kumimoji="1" lang="en-US" altLang="zh-CN" sz="2600" dirty="0" err="1" smtClean="0"/>
              <a:t>util</a:t>
            </a:r>
            <a:endParaRPr kumimoji="1" lang="en-US" altLang="zh-CN" sz="2600" dirty="0" smtClean="0"/>
          </a:p>
          <a:p>
            <a:r>
              <a:rPr kumimoji="1" lang="en-US" altLang="zh-CN" sz="2600" dirty="0" smtClean="0"/>
              <a:t>Present</a:t>
            </a:r>
            <a:r>
              <a:rPr kumimoji="1" lang="zh-CN" altLang="en-US" sz="2600" dirty="0" smtClean="0"/>
              <a:t> </a:t>
            </a:r>
            <a:r>
              <a:rPr kumimoji="1" lang="en-US" altLang="zh-CN" sz="2600" dirty="0"/>
              <a:t>a</a:t>
            </a:r>
            <a:r>
              <a:rPr kumimoji="1" lang="zh-CN" altLang="en-US" sz="2600" dirty="0" smtClean="0"/>
              <a:t> </a:t>
            </a:r>
            <a:r>
              <a:rPr kumimoji="1" lang="en-US" altLang="zh-CN" sz="2600" dirty="0" smtClean="0"/>
              <a:t>model</a:t>
            </a:r>
            <a:r>
              <a:rPr kumimoji="1" lang="zh-CN" altLang="en-US" sz="2600" dirty="0" smtClean="0"/>
              <a:t> </a:t>
            </a:r>
            <a:r>
              <a:rPr kumimoji="1" lang="en-US" altLang="zh-CN" sz="2600" dirty="0" smtClean="0"/>
              <a:t>for</a:t>
            </a:r>
            <a:r>
              <a:rPr kumimoji="1" lang="zh-CN" altLang="en-US" sz="2600" dirty="0" smtClean="0"/>
              <a:t> </a:t>
            </a:r>
            <a:r>
              <a:rPr kumimoji="1" lang="en-US" altLang="zh-CN" sz="2600" dirty="0" smtClean="0"/>
              <a:t>analyzing</a:t>
            </a:r>
            <a:r>
              <a:rPr kumimoji="1" lang="zh-CN" altLang="en-US" sz="2600" dirty="0" smtClean="0"/>
              <a:t> </a:t>
            </a:r>
            <a:r>
              <a:rPr kumimoji="1" lang="en-US" altLang="zh-CN" sz="2600" dirty="0" smtClean="0"/>
              <a:t>the</a:t>
            </a:r>
            <a:r>
              <a:rPr kumimoji="1" lang="zh-CN" altLang="en-US" sz="2600" dirty="0" smtClean="0"/>
              <a:t> </a:t>
            </a:r>
            <a:r>
              <a:rPr kumimoji="1" lang="en-US" altLang="zh-CN" sz="2600" dirty="0" smtClean="0">
                <a:solidFill>
                  <a:srgbClr val="FF0000"/>
                </a:solidFill>
              </a:rPr>
              <a:t>components</a:t>
            </a:r>
            <a:r>
              <a:rPr kumimoji="1" lang="zh-CN" altLang="en-US" sz="2600" dirty="0" smtClean="0">
                <a:solidFill>
                  <a:srgbClr val="FF0000"/>
                </a:solidFill>
              </a:rPr>
              <a:t> </a:t>
            </a:r>
            <a:r>
              <a:rPr kumimoji="1" lang="en-US" altLang="zh-CN" sz="2600" dirty="0" smtClean="0"/>
              <a:t>of</a:t>
            </a:r>
            <a:r>
              <a:rPr kumimoji="1" lang="zh-CN" altLang="en-US" sz="2600" dirty="0" smtClean="0"/>
              <a:t> </a:t>
            </a:r>
            <a:r>
              <a:rPr kumimoji="1" lang="en-US" altLang="zh-CN" sz="2600" dirty="0" smtClean="0"/>
              <a:t>SIMD</a:t>
            </a:r>
            <a:r>
              <a:rPr kumimoji="1" lang="zh-CN" altLang="en-US" sz="2600" dirty="0" smtClean="0"/>
              <a:t> </a:t>
            </a:r>
            <a:r>
              <a:rPr kumimoji="1" lang="en-US" altLang="zh-CN" sz="2600" dirty="0" smtClean="0"/>
              <a:t>underutilization</a:t>
            </a:r>
          </a:p>
          <a:p>
            <a:r>
              <a:rPr kumimoji="1" lang="en-US" altLang="zh-CN" sz="2600" dirty="0" smtClean="0"/>
              <a:t>Discover</a:t>
            </a:r>
            <a:r>
              <a:rPr kumimoji="1" lang="zh-CN" altLang="en-US" sz="2600" dirty="0" smtClean="0"/>
              <a:t> </a:t>
            </a:r>
            <a:r>
              <a:rPr kumimoji="1" lang="en-US" altLang="zh-CN" sz="2600" dirty="0" smtClean="0"/>
              <a:t>that</a:t>
            </a:r>
            <a:r>
              <a:rPr kumimoji="1" lang="zh-CN" altLang="en-US" sz="2600" dirty="0" smtClean="0"/>
              <a:t> </a:t>
            </a:r>
            <a:r>
              <a:rPr kumimoji="1" lang="en-US" altLang="zh-CN" sz="2600" dirty="0" smtClean="0"/>
              <a:t>the</a:t>
            </a:r>
            <a:r>
              <a:rPr kumimoji="1" lang="zh-CN" altLang="en-US" sz="2600" dirty="0" smtClean="0"/>
              <a:t> </a:t>
            </a:r>
            <a:r>
              <a:rPr kumimoji="1" lang="en-US" altLang="zh-CN" sz="2600" dirty="0" smtClean="0"/>
              <a:t>SIMD</a:t>
            </a:r>
            <a:r>
              <a:rPr kumimoji="1" lang="zh-CN" altLang="en-US" sz="2600" dirty="0" smtClean="0"/>
              <a:t> </a:t>
            </a:r>
            <a:r>
              <a:rPr kumimoji="1" lang="en-US" altLang="zh-CN" sz="2600" dirty="0" smtClean="0"/>
              <a:t>are</a:t>
            </a:r>
            <a:r>
              <a:rPr kumimoji="1" lang="zh-CN" altLang="en-US" sz="2600" dirty="0" smtClean="0"/>
              <a:t> </a:t>
            </a:r>
            <a:r>
              <a:rPr kumimoji="1" lang="en-US" altLang="zh-CN" sz="2600" dirty="0" smtClean="0">
                <a:solidFill>
                  <a:srgbClr val="FF0000"/>
                </a:solidFill>
              </a:rPr>
              <a:t>wasted</a:t>
            </a:r>
            <a:r>
              <a:rPr kumimoji="1" lang="zh-CN" altLang="en-US" sz="2600" dirty="0" smtClean="0">
                <a:solidFill>
                  <a:srgbClr val="FF0000"/>
                </a:solidFill>
              </a:rPr>
              <a:t> </a:t>
            </a:r>
            <a:r>
              <a:rPr kumimoji="1" lang="en-US" altLang="zh-CN" sz="2600" dirty="0" smtClean="0"/>
              <a:t>due</a:t>
            </a:r>
            <a:r>
              <a:rPr kumimoji="1" lang="zh-CN" altLang="en-US" sz="2600" dirty="0" smtClean="0"/>
              <a:t> </a:t>
            </a:r>
            <a:r>
              <a:rPr kumimoji="1" lang="en-US" altLang="zh-CN" sz="2600" dirty="0" smtClean="0"/>
              <a:t>to:</a:t>
            </a:r>
          </a:p>
          <a:p>
            <a:r>
              <a:rPr kumimoji="1" lang="en-US" altLang="zh-CN" sz="2800" dirty="0" smtClean="0"/>
              <a:t>Develop</a:t>
            </a:r>
            <a:r>
              <a:rPr kumimoji="1" lang="zh-CN" altLang="en-US" sz="2800" dirty="0" smtClean="0"/>
              <a:t> </a:t>
            </a:r>
            <a:r>
              <a:rPr kumimoji="1" lang="en-US" altLang="zh-CN" sz="2800" dirty="0" smtClean="0"/>
              <a:t>3</a:t>
            </a:r>
            <a:r>
              <a:rPr kumimoji="1" lang="zh-CN" altLang="en-US" sz="2800" dirty="0" smtClean="0"/>
              <a:t> </a:t>
            </a:r>
            <a:r>
              <a:rPr kumimoji="1" lang="en-US" altLang="zh-CN" sz="2800" dirty="0" smtClean="0"/>
              <a:t>metrics</a:t>
            </a:r>
            <a:r>
              <a:rPr kumimoji="1" lang="zh-CN" altLang="en-US" sz="2800" dirty="0" smtClean="0"/>
              <a:t> </a:t>
            </a:r>
            <a:r>
              <a:rPr kumimoji="1" lang="en-US" altLang="zh-CN" sz="2800" dirty="0"/>
              <a:t>for</a:t>
            </a:r>
            <a:r>
              <a:rPr kumimoji="1" lang="zh-CN" altLang="en-US" sz="2800" dirty="0"/>
              <a:t> </a:t>
            </a:r>
            <a:r>
              <a:rPr kumimoji="1" lang="en-US" altLang="zh-CN" sz="2800" dirty="0">
                <a:solidFill>
                  <a:srgbClr val="FF0000"/>
                </a:solidFill>
              </a:rPr>
              <a:t>quantifying</a:t>
            </a:r>
            <a:r>
              <a:rPr kumimoji="1" lang="zh-CN" altLang="en-US" sz="2800" dirty="0">
                <a:solidFill>
                  <a:srgbClr val="FF0000"/>
                </a:solidFill>
              </a:rPr>
              <a:t> </a:t>
            </a:r>
            <a:r>
              <a:rPr kumimoji="1" lang="en-US" altLang="zh-CN" sz="2800" dirty="0"/>
              <a:t>SIMD</a:t>
            </a:r>
            <a:r>
              <a:rPr kumimoji="1" lang="zh-CN" altLang="en-US" sz="2800" dirty="0"/>
              <a:t> </a:t>
            </a:r>
            <a:r>
              <a:rPr kumimoji="1" lang="en-US" altLang="zh-CN" sz="2800" dirty="0"/>
              <a:t>efficiency</a:t>
            </a:r>
          </a:p>
          <a:p>
            <a:r>
              <a:rPr kumimoji="1" lang="en-US" altLang="zh-CN" sz="2800" dirty="0"/>
              <a:t>Provide</a:t>
            </a:r>
            <a:r>
              <a:rPr kumimoji="1" lang="zh-CN" altLang="en-US" sz="2800" dirty="0"/>
              <a:t> </a:t>
            </a:r>
            <a:r>
              <a:rPr kumimoji="1" lang="en-US" altLang="zh-CN" sz="2800" dirty="0"/>
              <a:t>a</a:t>
            </a:r>
            <a:r>
              <a:rPr kumimoji="1" lang="zh-CN" altLang="en-US" sz="2800" dirty="0"/>
              <a:t> </a:t>
            </a:r>
            <a:r>
              <a:rPr kumimoji="1" lang="en-US" altLang="zh-CN" sz="2800" dirty="0"/>
              <a:t>foundation</a:t>
            </a:r>
            <a:r>
              <a:rPr kumimoji="1" lang="zh-CN" altLang="en-US" sz="2800" dirty="0"/>
              <a:t> </a:t>
            </a:r>
            <a:r>
              <a:rPr kumimoji="1" lang="en-US" altLang="zh-CN" sz="2800" dirty="0"/>
              <a:t>for</a:t>
            </a:r>
            <a:r>
              <a:rPr kumimoji="1" lang="zh-CN" altLang="en-US" sz="2800" dirty="0"/>
              <a:t> </a:t>
            </a:r>
            <a:r>
              <a:rPr kumimoji="1" lang="en-US" altLang="zh-CN" sz="2800" dirty="0" smtClean="0"/>
              <a:t>developing</a:t>
            </a:r>
            <a:r>
              <a:rPr kumimoji="1" lang="zh-CN" altLang="en-US" sz="2800" dirty="0" smtClean="0"/>
              <a:t> </a:t>
            </a:r>
            <a:r>
              <a:rPr kumimoji="1" lang="en-US" altLang="zh-CN" sz="2800" dirty="0" smtClean="0"/>
              <a:t>techniques</a:t>
            </a:r>
            <a:r>
              <a:rPr kumimoji="1" lang="zh-CN" altLang="en-US" sz="2800" dirty="0" smtClean="0"/>
              <a:t> </a:t>
            </a:r>
            <a:r>
              <a:rPr kumimoji="1" lang="en-US" altLang="zh-CN" sz="2800" dirty="0" smtClean="0"/>
              <a:t>of</a:t>
            </a:r>
            <a:r>
              <a:rPr kumimoji="1" lang="zh-CN" altLang="en-US" sz="2800" dirty="0" smtClean="0"/>
              <a:t> </a:t>
            </a:r>
            <a:r>
              <a:rPr kumimoji="1" lang="en-US" altLang="zh-CN" sz="2800" dirty="0" smtClean="0"/>
              <a:t>static</a:t>
            </a:r>
            <a:r>
              <a:rPr kumimoji="1" lang="zh-CN" altLang="en-US" sz="2800" dirty="0" smtClean="0"/>
              <a:t> </a:t>
            </a:r>
            <a:r>
              <a:rPr kumimoji="1" lang="en-US" altLang="zh-CN" sz="2800" dirty="0" smtClean="0"/>
              <a:t>analysis</a:t>
            </a:r>
            <a:r>
              <a:rPr kumimoji="1" lang="zh-CN" altLang="en-US" sz="2800" dirty="0" smtClean="0"/>
              <a:t> </a:t>
            </a:r>
            <a:r>
              <a:rPr kumimoji="1" lang="en-US" altLang="zh-CN" sz="2800" dirty="0" smtClean="0"/>
              <a:t>and</a:t>
            </a:r>
            <a:r>
              <a:rPr kumimoji="1" lang="zh-CN" altLang="en-US" sz="2800" dirty="0" smtClean="0"/>
              <a:t> </a:t>
            </a:r>
            <a:r>
              <a:rPr kumimoji="1" lang="en-US" altLang="zh-CN" sz="2800" dirty="0" smtClean="0"/>
              <a:t>runtime</a:t>
            </a:r>
            <a:r>
              <a:rPr kumimoji="1" lang="zh-CN" altLang="en-US" sz="2800" dirty="0" smtClean="0"/>
              <a:t> </a:t>
            </a:r>
            <a:r>
              <a:rPr kumimoji="1" lang="en-US" altLang="zh-CN" sz="2800" dirty="0"/>
              <a:t>optimization</a:t>
            </a:r>
            <a:endParaRPr kumimoji="1" lang="zh-CN" altLang="en-US" sz="2800" dirty="0"/>
          </a:p>
          <a:p>
            <a:endParaRPr kumimoji="1" lang="zh-CN" altLang="en-US" sz="2600" dirty="0"/>
          </a:p>
        </p:txBody>
      </p:sp>
      <p:grpSp>
        <p:nvGrpSpPr>
          <p:cNvPr id="25" name="组 24"/>
          <p:cNvGrpSpPr/>
          <p:nvPr/>
        </p:nvGrpSpPr>
        <p:grpSpPr>
          <a:xfrm>
            <a:off x="457200" y="3471515"/>
            <a:ext cx="7627839" cy="2758984"/>
            <a:chOff x="597387" y="3115786"/>
            <a:chExt cx="7627839" cy="2758984"/>
          </a:xfrm>
        </p:grpSpPr>
        <p:sp>
          <p:nvSpPr>
            <p:cNvPr id="26" name="矩形 25"/>
            <p:cNvSpPr/>
            <p:nvPr/>
          </p:nvSpPr>
          <p:spPr>
            <a:xfrm rot="10800000">
              <a:off x="3134911" y="4251196"/>
              <a:ext cx="192774" cy="216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27" name="矩形 26"/>
            <p:cNvSpPr/>
            <p:nvPr/>
          </p:nvSpPr>
          <p:spPr>
            <a:xfrm rot="10800000">
              <a:off x="2876218" y="4251196"/>
              <a:ext cx="192774" cy="216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28" name="矩形 27"/>
            <p:cNvSpPr/>
            <p:nvPr/>
          </p:nvSpPr>
          <p:spPr>
            <a:xfrm rot="10800000">
              <a:off x="2617525" y="4251196"/>
              <a:ext cx="192774" cy="216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29" name="矩形 28"/>
            <p:cNvSpPr/>
            <p:nvPr/>
          </p:nvSpPr>
          <p:spPr>
            <a:xfrm rot="10800000">
              <a:off x="2358832" y="4251196"/>
              <a:ext cx="192774" cy="216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30" name="矩形 29"/>
            <p:cNvSpPr/>
            <p:nvPr/>
          </p:nvSpPr>
          <p:spPr>
            <a:xfrm rot="10800000">
              <a:off x="3134911" y="4529725"/>
              <a:ext cx="192774" cy="216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31" name="矩形 30"/>
            <p:cNvSpPr/>
            <p:nvPr/>
          </p:nvSpPr>
          <p:spPr>
            <a:xfrm rot="10800000">
              <a:off x="2876218" y="4529725"/>
              <a:ext cx="192774" cy="216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32" name="矩形 31"/>
            <p:cNvSpPr/>
            <p:nvPr/>
          </p:nvSpPr>
          <p:spPr>
            <a:xfrm rot="10800000">
              <a:off x="2617525" y="4529725"/>
              <a:ext cx="192774" cy="216000"/>
            </a:xfrm>
            <a:prstGeom prst="rect">
              <a:avLst/>
            </a:prstGeom>
            <a:solidFill>
              <a:srgbClr val="FFCC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3" name="矩形 32"/>
            <p:cNvSpPr/>
            <p:nvPr/>
          </p:nvSpPr>
          <p:spPr>
            <a:xfrm rot="10800000">
              <a:off x="2358832" y="4529725"/>
              <a:ext cx="192774" cy="216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34" name="矩形 33"/>
            <p:cNvSpPr/>
            <p:nvPr/>
          </p:nvSpPr>
          <p:spPr>
            <a:xfrm rot="10800000">
              <a:off x="2093038" y="4251196"/>
              <a:ext cx="192774" cy="216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35" name="矩形 34"/>
            <p:cNvSpPr/>
            <p:nvPr/>
          </p:nvSpPr>
          <p:spPr>
            <a:xfrm rot="10800000">
              <a:off x="1834345" y="4251196"/>
              <a:ext cx="192774" cy="216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36" name="矩形 35"/>
            <p:cNvSpPr/>
            <p:nvPr/>
          </p:nvSpPr>
          <p:spPr>
            <a:xfrm rot="10800000">
              <a:off x="1575652" y="4251196"/>
              <a:ext cx="192774" cy="216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37" name="矩形 36"/>
            <p:cNvSpPr/>
            <p:nvPr/>
          </p:nvSpPr>
          <p:spPr>
            <a:xfrm rot="10800000">
              <a:off x="1316959" y="4251196"/>
              <a:ext cx="192774" cy="216000"/>
            </a:xfrm>
            <a:prstGeom prst="rect">
              <a:avLst/>
            </a:prstGeom>
            <a:solidFill>
              <a:srgbClr val="FFCC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8" name="矩形 37"/>
            <p:cNvSpPr/>
            <p:nvPr/>
          </p:nvSpPr>
          <p:spPr>
            <a:xfrm rot="10800000">
              <a:off x="2093038" y="4529725"/>
              <a:ext cx="192774" cy="216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39" name="矩形 38"/>
            <p:cNvSpPr/>
            <p:nvPr/>
          </p:nvSpPr>
          <p:spPr>
            <a:xfrm rot="10800000">
              <a:off x="1834345" y="4529725"/>
              <a:ext cx="192774" cy="216000"/>
            </a:xfrm>
            <a:prstGeom prst="rect">
              <a:avLst/>
            </a:prstGeom>
            <a:solidFill>
              <a:srgbClr val="FFCC66"/>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40" name="矩形 39"/>
            <p:cNvSpPr/>
            <p:nvPr/>
          </p:nvSpPr>
          <p:spPr>
            <a:xfrm rot="10800000">
              <a:off x="1575652" y="4529725"/>
              <a:ext cx="192774" cy="216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41" name="矩形 40"/>
            <p:cNvSpPr/>
            <p:nvPr/>
          </p:nvSpPr>
          <p:spPr>
            <a:xfrm rot="10800000">
              <a:off x="1316959" y="4529725"/>
              <a:ext cx="192774" cy="216000"/>
            </a:xfrm>
            <a:prstGeom prst="rect">
              <a:avLst/>
            </a:prstGeom>
            <a:solidFill>
              <a:srgbClr val="FFCC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2" name="矩形 41"/>
            <p:cNvSpPr/>
            <p:nvPr/>
          </p:nvSpPr>
          <p:spPr>
            <a:xfrm rot="10800000">
              <a:off x="3136967" y="4818206"/>
              <a:ext cx="192774" cy="216000"/>
            </a:xfrm>
            <a:prstGeom prst="rect">
              <a:avLst/>
            </a:prstGeom>
            <a:solidFill>
              <a:srgbClr val="FFCC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3" name="矩形 42"/>
            <p:cNvSpPr/>
            <p:nvPr/>
          </p:nvSpPr>
          <p:spPr>
            <a:xfrm rot="10800000">
              <a:off x="2878274" y="4818206"/>
              <a:ext cx="192774" cy="216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44" name="矩形 43"/>
            <p:cNvSpPr/>
            <p:nvPr/>
          </p:nvSpPr>
          <p:spPr>
            <a:xfrm rot="10800000">
              <a:off x="2619581" y="4818206"/>
              <a:ext cx="192774" cy="216000"/>
            </a:xfrm>
            <a:prstGeom prst="rect">
              <a:avLst/>
            </a:prstGeom>
            <a:solidFill>
              <a:srgbClr val="FFCC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5" name="矩形 44"/>
            <p:cNvSpPr/>
            <p:nvPr/>
          </p:nvSpPr>
          <p:spPr>
            <a:xfrm rot="10800000">
              <a:off x="2360888" y="4818206"/>
              <a:ext cx="192774" cy="216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46" name="矩形 45"/>
            <p:cNvSpPr/>
            <p:nvPr/>
          </p:nvSpPr>
          <p:spPr>
            <a:xfrm rot="10800000">
              <a:off x="3136967" y="5096735"/>
              <a:ext cx="192774" cy="216000"/>
            </a:xfrm>
            <a:prstGeom prst="rect">
              <a:avLst/>
            </a:prstGeom>
            <a:solidFill>
              <a:srgbClr val="FFCC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7" name="矩形 46"/>
            <p:cNvSpPr/>
            <p:nvPr/>
          </p:nvSpPr>
          <p:spPr>
            <a:xfrm rot="10800000">
              <a:off x="2878274" y="5096735"/>
              <a:ext cx="192774" cy="216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48" name="矩形 47"/>
            <p:cNvSpPr/>
            <p:nvPr/>
          </p:nvSpPr>
          <p:spPr>
            <a:xfrm rot="10800000">
              <a:off x="2619581" y="5096735"/>
              <a:ext cx="192774" cy="216000"/>
            </a:xfrm>
            <a:prstGeom prst="rect">
              <a:avLst/>
            </a:prstGeom>
            <a:solidFill>
              <a:srgbClr val="FFCC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9" name="矩形 48"/>
            <p:cNvSpPr/>
            <p:nvPr/>
          </p:nvSpPr>
          <p:spPr>
            <a:xfrm rot="10800000">
              <a:off x="2360888" y="5096735"/>
              <a:ext cx="192774" cy="216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50" name="矩形 49"/>
            <p:cNvSpPr/>
            <p:nvPr/>
          </p:nvSpPr>
          <p:spPr>
            <a:xfrm rot="10800000">
              <a:off x="3136967" y="5380241"/>
              <a:ext cx="192774" cy="216000"/>
            </a:xfrm>
            <a:prstGeom prst="rect">
              <a:avLst/>
            </a:prstGeom>
            <a:solidFill>
              <a:srgbClr val="FFCC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1" name="矩形 50"/>
            <p:cNvSpPr/>
            <p:nvPr/>
          </p:nvSpPr>
          <p:spPr>
            <a:xfrm rot="10800000">
              <a:off x="2878274" y="5380241"/>
              <a:ext cx="192774" cy="216000"/>
            </a:xfrm>
            <a:prstGeom prst="rect">
              <a:avLst/>
            </a:prstGeom>
            <a:solidFill>
              <a:srgbClr val="FFCC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2" name="矩形 51"/>
            <p:cNvSpPr/>
            <p:nvPr/>
          </p:nvSpPr>
          <p:spPr>
            <a:xfrm rot="10800000">
              <a:off x="2619581" y="5380241"/>
              <a:ext cx="192774" cy="216000"/>
            </a:xfrm>
            <a:prstGeom prst="rect">
              <a:avLst/>
            </a:prstGeom>
            <a:solidFill>
              <a:srgbClr val="FFCC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3" name="矩形 52"/>
            <p:cNvSpPr/>
            <p:nvPr/>
          </p:nvSpPr>
          <p:spPr>
            <a:xfrm rot="10800000">
              <a:off x="2360888" y="5380241"/>
              <a:ext cx="192774" cy="216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54" name="矩形 53"/>
            <p:cNvSpPr/>
            <p:nvPr/>
          </p:nvSpPr>
          <p:spPr>
            <a:xfrm rot="10800000">
              <a:off x="3136967" y="5658770"/>
              <a:ext cx="192774" cy="216000"/>
            </a:xfrm>
            <a:prstGeom prst="rect">
              <a:avLst/>
            </a:prstGeom>
            <a:solidFill>
              <a:srgbClr val="FFCC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5" name="矩形 54"/>
            <p:cNvSpPr/>
            <p:nvPr/>
          </p:nvSpPr>
          <p:spPr>
            <a:xfrm rot="10800000">
              <a:off x="2878274" y="5658770"/>
              <a:ext cx="192774" cy="216000"/>
            </a:xfrm>
            <a:prstGeom prst="rect">
              <a:avLst/>
            </a:prstGeom>
            <a:solidFill>
              <a:srgbClr val="FFCC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6" name="矩形 55"/>
            <p:cNvSpPr/>
            <p:nvPr/>
          </p:nvSpPr>
          <p:spPr>
            <a:xfrm rot="10800000">
              <a:off x="2619581" y="5658770"/>
              <a:ext cx="192774" cy="216000"/>
            </a:xfrm>
            <a:prstGeom prst="rect">
              <a:avLst/>
            </a:prstGeom>
            <a:solidFill>
              <a:srgbClr val="FFCC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7" name="矩形 56"/>
            <p:cNvSpPr/>
            <p:nvPr/>
          </p:nvSpPr>
          <p:spPr>
            <a:xfrm rot="10800000">
              <a:off x="2360888" y="5658770"/>
              <a:ext cx="192774" cy="216000"/>
            </a:xfrm>
            <a:prstGeom prst="rect">
              <a:avLst/>
            </a:prstGeom>
            <a:solidFill>
              <a:srgbClr val="FFCC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8" name="矩形 57"/>
            <p:cNvSpPr/>
            <p:nvPr/>
          </p:nvSpPr>
          <p:spPr>
            <a:xfrm rot="10800000">
              <a:off x="2095094" y="4818206"/>
              <a:ext cx="192774" cy="216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59" name="矩形 58"/>
            <p:cNvSpPr/>
            <p:nvPr/>
          </p:nvSpPr>
          <p:spPr>
            <a:xfrm rot="10800000">
              <a:off x="1836401" y="4818206"/>
              <a:ext cx="192774" cy="216000"/>
            </a:xfrm>
            <a:prstGeom prst="rect">
              <a:avLst/>
            </a:prstGeom>
            <a:solidFill>
              <a:srgbClr val="FFCC66"/>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60" name="矩形 59"/>
            <p:cNvSpPr/>
            <p:nvPr/>
          </p:nvSpPr>
          <p:spPr>
            <a:xfrm rot="10800000">
              <a:off x="1577708" y="4818206"/>
              <a:ext cx="192774" cy="216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61" name="矩形 60"/>
            <p:cNvSpPr/>
            <p:nvPr/>
          </p:nvSpPr>
          <p:spPr>
            <a:xfrm rot="10800000">
              <a:off x="1319015" y="4818206"/>
              <a:ext cx="192774" cy="216000"/>
            </a:xfrm>
            <a:prstGeom prst="rect">
              <a:avLst/>
            </a:prstGeom>
            <a:solidFill>
              <a:srgbClr val="FFCC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2" name="矩形 61"/>
            <p:cNvSpPr/>
            <p:nvPr/>
          </p:nvSpPr>
          <p:spPr>
            <a:xfrm rot="10800000">
              <a:off x="2095094" y="5096735"/>
              <a:ext cx="192774" cy="216000"/>
            </a:xfrm>
            <a:prstGeom prst="rect">
              <a:avLst/>
            </a:prstGeom>
            <a:solidFill>
              <a:srgbClr val="FFCC66"/>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63" name="矩形 62"/>
            <p:cNvSpPr/>
            <p:nvPr/>
          </p:nvSpPr>
          <p:spPr>
            <a:xfrm rot="10800000">
              <a:off x="1836401" y="5096735"/>
              <a:ext cx="192774" cy="216000"/>
            </a:xfrm>
            <a:prstGeom prst="rect">
              <a:avLst/>
            </a:prstGeom>
            <a:solidFill>
              <a:srgbClr val="FFCC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4" name="矩形 63"/>
            <p:cNvSpPr/>
            <p:nvPr/>
          </p:nvSpPr>
          <p:spPr>
            <a:xfrm rot="10800000">
              <a:off x="1577708" y="5096735"/>
              <a:ext cx="192774" cy="216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65" name="矩形 64"/>
            <p:cNvSpPr/>
            <p:nvPr/>
          </p:nvSpPr>
          <p:spPr>
            <a:xfrm rot="10800000">
              <a:off x="1319015" y="5096735"/>
              <a:ext cx="192774" cy="216000"/>
            </a:xfrm>
            <a:prstGeom prst="rect">
              <a:avLst/>
            </a:prstGeom>
            <a:solidFill>
              <a:srgbClr val="FFCC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6" name="矩形 65"/>
            <p:cNvSpPr/>
            <p:nvPr/>
          </p:nvSpPr>
          <p:spPr>
            <a:xfrm rot="10800000">
              <a:off x="2095094" y="5380241"/>
              <a:ext cx="192774" cy="216000"/>
            </a:xfrm>
            <a:prstGeom prst="rect">
              <a:avLst/>
            </a:prstGeom>
            <a:solidFill>
              <a:srgbClr val="FFCC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7" name="矩形 66"/>
            <p:cNvSpPr/>
            <p:nvPr/>
          </p:nvSpPr>
          <p:spPr>
            <a:xfrm rot="10800000">
              <a:off x="1836401" y="5380241"/>
              <a:ext cx="192774" cy="216000"/>
            </a:xfrm>
            <a:prstGeom prst="rect">
              <a:avLst/>
            </a:prstGeom>
            <a:solidFill>
              <a:srgbClr val="FFCC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8" name="矩形 67"/>
            <p:cNvSpPr/>
            <p:nvPr/>
          </p:nvSpPr>
          <p:spPr>
            <a:xfrm rot="10800000">
              <a:off x="1577708" y="5380241"/>
              <a:ext cx="192774" cy="216000"/>
            </a:xfrm>
            <a:prstGeom prst="rect">
              <a:avLst/>
            </a:prstGeom>
            <a:solidFill>
              <a:srgbClr val="FFCC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9" name="矩形 68"/>
            <p:cNvSpPr/>
            <p:nvPr/>
          </p:nvSpPr>
          <p:spPr>
            <a:xfrm rot="10800000">
              <a:off x="1319015" y="5380241"/>
              <a:ext cx="192774" cy="216000"/>
            </a:xfrm>
            <a:prstGeom prst="rect">
              <a:avLst/>
            </a:prstGeom>
            <a:solidFill>
              <a:srgbClr val="FFCC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0" name="矩形 69"/>
            <p:cNvSpPr/>
            <p:nvPr/>
          </p:nvSpPr>
          <p:spPr>
            <a:xfrm rot="10800000">
              <a:off x="2095094" y="5658770"/>
              <a:ext cx="192774" cy="216000"/>
            </a:xfrm>
            <a:prstGeom prst="rect">
              <a:avLst/>
            </a:prstGeom>
            <a:solidFill>
              <a:srgbClr val="FFCC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1" name="矩形 70"/>
            <p:cNvSpPr/>
            <p:nvPr/>
          </p:nvSpPr>
          <p:spPr>
            <a:xfrm rot="10800000">
              <a:off x="1836401" y="5658770"/>
              <a:ext cx="192774" cy="216000"/>
            </a:xfrm>
            <a:prstGeom prst="rect">
              <a:avLst/>
            </a:prstGeom>
            <a:solidFill>
              <a:srgbClr val="FFCC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2" name="矩形 71"/>
            <p:cNvSpPr/>
            <p:nvPr/>
          </p:nvSpPr>
          <p:spPr>
            <a:xfrm rot="10800000">
              <a:off x="1577708" y="5658770"/>
              <a:ext cx="192774" cy="216000"/>
            </a:xfrm>
            <a:prstGeom prst="rect">
              <a:avLst/>
            </a:prstGeom>
            <a:solidFill>
              <a:srgbClr val="FFCC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3" name="矩形 72"/>
            <p:cNvSpPr/>
            <p:nvPr/>
          </p:nvSpPr>
          <p:spPr>
            <a:xfrm rot="10800000">
              <a:off x="1319015" y="5658770"/>
              <a:ext cx="192774" cy="216000"/>
            </a:xfrm>
            <a:prstGeom prst="rect">
              <a:avLst/>
            </a:prstGeom>
            <a:solidFill>
              <a:srgbClr val="FFCC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4" name="椭圆 73"/>
            <p:cNvSpPr/>
            <p:nvPr/>
          </p:nvSpPr>
          <p:spPr>
            <a:xfrm>
              <a:off x="5045865" y="4646735"/>
              <a:ext cx="899997" cy="89999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75" name="饼图 74"/>
            <p:cNvSpPr/>
            <p:nvPr/>
          </p:nvSpPr>
          <p:spPr>
            <a:xfrm>
              <a:off x="5045863" y="4646735"/>
              <a:ext cx="899999" cy="899999"/>
            </a:xfrm>
            <a:prstGeom prst="pie">
              <a:avLst>
                <a:gd name="adj1" fmla="val 2374735"/>
                <a:gd name="adj2" fmla="val 16200000"/>
              </a:avLst>
            </a:prstGeom>
            <a:solidFill>
              <a:srgbClr val="FFCC66"/>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a:solidFill>
                  <a:schemeClr val="tx1"/>
                </a:solidFill>
              </a:endParaRPr>
            </a:p>
          </p:txBody>
        </p:sp>
        <p:sp>
          <p:nvSpPr>
            <p:cNvPr id="76" name="椭圆 75"/>
            <p:cNvSpPr/>
            <p:nvPr/>
          </p:nvSpPr>
          <p:spPr>
            <a:xfrm>
              <a:off x="6098264" y="4625980"/>
              <a:ext cx="899997" cy="89999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77" name="饼图 76"/>
            <p:cNvSpPr/>
            <p:nvPr/>
          </p:nvSpPr>
          <p:spPr>
            <a:xfrm>
              <a:off x="6098262" y="4625980"/>
              <a:ext cx="899999" cy="899999"/>
            </a:xfrm>
            <a:prstGeom prst="pie">
              <a:avLst>
                <a:gd name="adj1" fmla="val 19453293"/>
                <a:gd name="adj2" fmla="val 16200000"/>
              </a:avLst>
            </a:prstGeom>
            <a:solidFill>
              <a:srgbClr val="FFCC66"/>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a:solidFill>
                  <a:schemeClr val="tx1"/>
                </a:solidFill>
              </a:endParaRPr>
            </a:p>
          </p:txBody>
        </p:sp>
        <p:sp>
          <p:nvSpPr>
            <p:cNvPr id="78" name="椭圆 77"/>
            <p:cNvSpPr/>
            <p:nvPr/>
          </p:nvSpPr>
          <p:spPr>
            <a:xfrm>
              <a:off x="7207363" y="4625980"/>
              <a:ext cx="899997" cy="89999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79" name="饼图 78"/>
            <p:cNvSpPr/>
            <p:nvPr/>
          </p:nvSpPr>
          <p:spPr>
            <a:xfrm>
              <a:off x="7207361" y="4625980"/>
              <a:ext cx="899999" cy="899999"/>
            </a:xfrm>
            <a:prstGeom prst="pie">
              <a:avLst>
                <a:gd name="adj1" fmla="val 8617229"/>
                <a:gd name="adj2" fmla="val 16200000"/>
              </a:avLst>
            </a:prstGeom>
            <a:solidFill>
              <a:srgbClr val="FFCC66"/>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a:solidFill>
                  <a:schemeClr val="tx1"/>
                </a:solidFill>
              </a:endParaRPr>
            </a:p>
          </p:txBody>
        </p:sp>
        <p:sp>
          <p:nvSpPr>
            <p:cNvPr id="80" name="文本框 79"/>
            <p:cNvSpPr txBox="1"/>
            <p:nvPr/>
          </p:nvSpPr>
          <p:spPr>
            <a:xfrm>
              <a:off x="597387" y="3115786"/>
              <a:ext cx="3908438" cy="1107996"/>
            </a:xfrm>
            <a:prstGeom prst="rect">
              <a:avLst/>
            </a:prstGeom>
            <a:noFill/>
          </p:spPr>
          <p:txBody>
            <a:bodyPr wrap="square" rtlCol="0">
              <a:spAutoFit/>
            </a:bodyPr>
            <a:lstStyle/>
            <a:p>
              <a:pPr marL="0" lvl="1" algn="ctr"/>
              <a:r>
                <a:rPr kumimoji="1" lang="en-US" altLang="zh-CN" sz="2400" dirty="0">
                  <a:latin typeface="Chalkboard"/>
                  <a:cs typeface="Chalkboard"/>
                </a:rPr>
                <a:t>imbalance</a:t>
              </a:r>
              <a:r>
                <a:rPr kumimoji="1" lang="zh-CN" altLang="en-US" sz="2400" dirty="0">
                  <a:latin typeface="Chalkboard"/>
                  <a:cs typeface="Chalkboard"/>
                </a:rPr>
                <a:t> </a:t>
              </a:r>
              <a:r>
                <a:rPr kumimoji="1" lang="en-US" altLang="zh-CN" sz="2400" dirty="0">
                  <a:latin typeface="Chalkboard"/>
                  <a:cs typeface="Chalkboard"/>
                </a:rPr>
                <a:t>of</a:t>
              </a:r>
              <a:r>
                <a:rPr kumimoji="1" lang="zh-CN" altLang="en-US" sz="2400" dirty="0">
                  <a:latin typeface="Chalkboard"/>
                  <a:cs typeface="Chalkboard"/>
                </a:rPr>
                <a:t> </a:t>
              </a:r>
              <a:r>
                <a:rPr kumimoji="1" lang="en-US" altLang="zh-CN" sz="2400" dirty="0">
                  <a:latin typeface="Chalkboard"/>
                  <a:cs typeface="Chalkboard"/>
                </a:rPr>
                <a:t>vertex</a:t>
              </a:r>
              <a:r>
                <a:rPr kumimoji="1" lang="zh-CN" altLang="en-US" sz="2400" dirty="0">
                  <a:latin typeface="Chalkboard"/>
                  <a:cs typeface="Chalkboard"/>
                </a:rPr>
                <a:t> </a:t>
              </a:r>
              <a:r>
                <a:rPr kumimoji="1" lang="en-US" altLang="zh-CN" sz="2400" dirty="0">
                  <a:latin typeface="Chalkboard"/>
                  <a:cs typeface="Chalkboard"/>
                </a:rPr>
                <a:t>degree</a:t>
              </a:r>
              <a:r>
                <a:rPr kumimoji="1" lang="zh-CN" altLang="en-US" sz="2400" dirty="0">
                  <a:latin typeface="Chalkboard"/>
                  <a:cs typeface="Chalkboard"/>
                </a:rPr>
                <a:t> </a:t>
              </a:r>
              <a:r>
                <a:rPr kumimoji="1" lang="en-US" altLang="zh-CN" sz="2400" dirty="0">
                  <a:latin typeface="Chalkboard"/>
                  <a:cs typeface="Chalkboard"/>
                </a:rPr>
                <a:t>distribution</a:t>
              </a:r>
              <a:r>
                <a:rPr kumimoji="1" lang="zh-CN" altLang="en-US" sz="2400" dirty="0">
                  <a:latin typeface="Chalkboard"/>
                  <a:cs typeface="Chalkboard"/>
                </a:rPr>
                <a:t> </a:t>
              </a:r>
              <a:endParaRPr kumimoji="1" lang="en-US" altLang="zh-CN" sz="2400" dirty="0">
                <a:latin typeface="Chalkboard"/>
                <a:cs typeface="Chalkboard"/>
              </a:endParaRPr>
            </a:p>
            <a:p>
              <a:endParaRPr kumimoji="1" lang="zh-CN" altLang="en-US" dirty="0"/>
            </a:p>
          </p:txBody>
        </p:sp>
        <p:sp>
          <p:nvSpPr>
            <p:cNvPr id="81" name="文本框 80"/>
            <p:cNvSpPr txBox="1"/>
            <p:nvPr/>
          </p:nvSpPr>
          <p:spPr>
            <a:xfrm>
              <a:off x="4505825" y="3364419"/>
              <a:ext cx="3719401" cy="1107996"/>
            </a:xfrm>
            <a:prstGeom prst="rect">
              <a:avLst/>
            </a:prstGeom>
            <a:noFill/>
          </p:spPr>
          <p:txBody>
            <a:bodyPr wrap="square" rtlCol="0">
              <a:spAutoFit/>
            </a:bodyPr>
            <a:lstStyle/>
            <a:p>
              <a:pPr lvl="1" algn="ctr"/>
              <a:r>
                <a:rPr kumimoji="1" lang="en-US" altLang="zh-CN" sz="2400" dirty="0">
                  <a:latin typeface="Chalkboard"/>
                  <a:cs typeface="Chalkboard"/>
                </a:rPr>
                <a:t>heterogeneity</a:t>
              </a:r>
              <a:r>
                <a:rPr kumimoji="1" lang="zh-CN" altLang="en-US" sz="2400" dirty="0">
                  <a:latin typeface="Chalkboard"/>
                  <a:cs typeface="Chalkboard"/>
                </a:rPr>
                <a:t> </a:t>
              </a:r>
              <a:r>
                <a:rPr kumimoji="1" lang="en-US" altLang="zh-CN" sz="2400" dirty="0">
                  <a:latin typeface="Chalkboard"/>
                  <a:cs typeface="Chalkboard"/>
                </a:rPr>
                <a:t>of</a:t>
              </a:r>
              <a:r>
                <a:rPr kumimoji="1" lang="zh-CN" altLang="en-US" sz="2400" dirty="0">
                  <a:latin typeface="Chalkboard"/>
                  <a:cs typeface="Chalkboard"/>
                </a:rPr>
                <a:t> </a:t>
              </a:r>
              <a:r>
                <a:rPr kumimoji="1" lang="en-US" altLang="zh-CN" sz="2400" dirty="0">
                  <a:latin typeface="Chalkboard"/>
                  <a:cs typeface="Chalkboard"/>
                </a:rPr>
                <a:t>each</a:t>
              </a:r>
              <a:r>
                <a:rPr kumimoji="1" lang="zh-CN" altLang="en-US" sz="2400" dirty="0">
                  <a:latin typeface="Chalkboard"/>
                  <a:cs typeface="Chalkboard"/>
                </a:rPr>
                <a:t> </a:t>
              </a:r>
              <a:r>
                <a:rPr kumimoji="1" lang="en-US" altLang="zh-CN" sz="2400" dirty="0">
                  <a:latin typeface="Chalkboard"/>
                  <a:cs typeface="Chalkboard"/>
                </a:rPr>
                <a:t>vertex</a:t>
              </a:r>
              <a:r>
                <a:rPr kumimoji="1" lang="zh-CN" altLang="en-US" sz="2400" dirty="0">
                  <a:latin typeface="Chalkboard"/>
                  <a:cs typeface="Chalkboard"/>
                </a:rPr>
                <a:t> </a:t>
              </a:r>
              <a:r>
                <a:rPr kumimoji="1" lang="en-US" altLang="zh-CN" sz="2400" dirty="0">
                  <a:latin typeface="Chalkboard"/>
                  <a:cs typeface="Chalkboard"/>
                </a:rPr>
                <a:t>degree</a:t>
              </a:r>
            </a:p>
            <a:p>
              <a:endParaRPr kumimoji="1" lang="zh-CN" altLang="en-US" dirty="0"/>
            </a:p>
          </p:txBody>
        </p:sp>
      </p:grpSp>
    </p:spTree>
    <p:extLst>
      <p:ext uri="{BB962C8B-B14F-4D97-AF65-F5344CB8AC3E}">
        <p14:creationId xmlns:p14="http://schemas.microsoft.com/office/powerpoint/2010/main" val="1106502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5"/>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Q&amp;A</a:t>
            </a:r>
            <a:endParaRPr kumimoji="1" lang="zh-CN" altLang="en-US" dirty="0"/>
          </a:p>
        </p:txBody>
      </p:sp>
      <p:sp>
        <p:nvSpPr>
          <p:cNvPr id="3" name="内容占位符 2"/>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14395400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kumimoji="1" lang="en-US" altLang="zh-CN" dirty="0" smtClean="0"/>
              <a:t>Breadth</a:t>
            </a:r>
            <a:r>
              <a:rPr kumimoji="1" lang="zh-CN" altLang="en-US" dirty="0" smtClean="0"/>
              <a:t>-</a:t>
            </a:r>
            <a:r>
              <a:rPr kumimoji="1" lang="en-US" altLang="zh-CN" dirty="0" smtClean="0"/>
              <a:t>first</a:t>
            </a:r>
            <a:r>
              <a:rPr kumimoji="1" lang="zh-CN" altLang="en-US" dirty="0" smtClean="0"/>
              <a:t> </a:t>
            </a:r>
            <a:r>
              <a:rPr kumimoji="1" lang="en-US" altLang="zh-CN" dirty="0" smtClean="0"/>
              <a:t>Search</a:t>
            </a:r>
            <a:r>
              <a:rPr kumimoji="1" lang="zh-CN" altLang="en-US" dirty="0" smtClean="0"/>
              <a:t> </a:t>
            </a:r>
            <a:r>
              <a:rPr kumimoji="1" lang="en-US" altLang="zh-CN" dirty="0" smtClean="0"/>
              <a:t>(BFS)</a:t>
            </a:r>
            <a:endParaRPr kumimoji="1" lang="zh-CN" altLang="en-US" dirty="0"/>
          </a:p>
        </p:txBody>
      </p:sp>
      <p:grpSp>
        <p:nvGrpSpPr>
          <p:cNvPr id="20" name="组 19"/>
          <p:cNvGrpSpPr/>
          <p:nvPr/>
        </p:nvGrpSpPr>
        <p:grpSpPr>
          <a:xfrm>
            <a:off x="5929842" y="572654"/>
            <a:ext cx="2396360" cy="5854474"/>
            <a:chOff x="5929842" y="572654"/>
            <a:chExt cx="2396360" cy="5854474"/>
          </a:xfrm>
        </p:grpSpPr>
        <p:pic>
          <p:nvPicPr>
            <p:cNvPr id="19" name="图片 18" descr="pickup_han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6460" y="572654"/>
              <a:ext cx="1839742" cy="1729358"/>
            </a:xfrm>
            <a:prstGeom prst="rect">
              <a:avLst/>
            </a:prstGeom>
          </p:spPr>
        </p:pic>
        <p:sp>
          <p:nvSpPr>
            <p:cNvPr id="23" name="椭圆 22"/>
            <p:cNvSpPr/>
            <p:nvPr/>
          </p:nvSpPr>
          <p:spPr>
            <a:xfrm>
              <a:off x="6065472" y="3177371"/>
              <a:ext cx="348084" cy="348085"/>
            </a:xfrm>
            <a:prstGeom prst="ellipse">
              <a:avLst/>
            </a:prstGeom>
            <a:ln>
              <a:headEnd type="none"/>
              <a:tailEnd type="none"/>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sz="1600" dirty="0" smtClean="0">
                  <a:solidFill>
                    <a:srgbClr val="FFFFFF"/>
                  </a:solidFill>
                </a:rPr>
                <a:t>A</a:t>
              </a:r>
              <a:endParaRPr kumimoji="1" lang="zh-CN" altLang="en-US" sz="1600" baseline="-25000" dirty="0" smtClean="0">
                <a:solidFill>
                  <a:srgbClr val="FFFFFF"/>
                </a:solidFill>
              </a:endParaRPr>
            </a:p>
          </p:txBody>
        </p:sp>
        <p:sp>
          <p:nvSpPr>
            <p:cNvPr id="24" name="椭圆 23"/>
            <p:cNvSpPr/>
            <p:nvPr/>
          </p:nvSpPr>
          <p:spPr>
            <a:xfrm>
              <a:off x="6903899" y="2177287"/>
              <a:ext cx="348084" cy="348085"/>
            </a:xfrm>
            <a:prstGeom prst="ellipse">
              <a:avLst/>
            </a:prstGeom>
            <a:ln>
              <a:headEnd type="none"/>
              <a:tailEnd type="none"/>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sz="1600" dirty="0" smtClean="0">
                  <a:solidFill>
                    <a:srgbClr val="FFFFFF"/>
                  </a:solidFill>
                </a:rPr>
                <a:t>B</a:t>
              </a:r>
              <a:endParaRPr kumimoji="1" lang="zh-CN" altLang="en-US" sz="1600" baseline="-25000" dirty="0" smtClean="0">
                <a:solidFill>
                  <a:srgbClr val="FFFFFF"/>
                </a:solidFill>
              </a:endParaRPr>
            </a:p>
          </p:txBody>
        </p:sp>
        <p:sp>
          <p:nvSpPr>
            <p:cNvPr id="25" name="椭圆 24"/>
            <p:cNvSpPr/>
            <p:nvPr/>
          </p:nvSpPr>
          <p:spPr>
            <a:xfrm>
              <a:off x="7492043" y="3154149"/>
              <a:ext cx="348084" cy="348085"/>
            </a:xfrm>
            <a:prstGeom prst="ellipse">
              <a:avLst/>
            </a:prstGeom>
            <a:ln>
              <a:headEnd type="none"/>
              <a:tailEnd type="none"/>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sz="1600" dirty="0" smtClean="0">
                  <a:solidFill>
                    <a:srgbClr val="FFFFFF"/>
                  </a:solidFill>
                </a:rPr>
                <a:t>C</a:t>
              </a:r>
              <a:endParaRPr kumimoji="1" lang="zh-CN" altLang="en-US" sz="1600" baseline="-25000" dirty="0" smtClean="0">
                <a:solidFill>
                  <a:srgbClr val="FFFFFF"/>
                </a:solidFill>
              </a:endParaRPr>
            </a:p>
          </p:txBody>
        </p:sp>
        <p:sp>
          <p:nvSpPr>
            <p:cNvPr id="26" name="椭圆 25"/>
            <p:cNvSpPr/>
            <p:nvPr/>
          </p:nvSpPr>
          <p:spPr>
            <a:xfrm>
              <a:off x="5929842" y="4179365"/>
              <a:ext cx="348084" cy="348085"/>
            </a:xfrm>
            <a:prstGeom prst="ellipse">
              <a:avLst/>
            </a:prstGeom>
            <a:ln>
              <a:headEnd type="none"/>
              <a:tailEnd type="none"/>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sz="1600" dirty="0" smtClean="0">
                  <a:solidFill>
                    <a:srgbClr val="FFFFFF"/>
                  </a:solidFill>
                </a:rPr>
                <a:t>D</a:t>
              </a:r>
              <a:endParaRPr kumimoji="1" lang="zh-CN" altLang="en-US" sz="1600" baseline="-25000" dirty="0" smtClean="0">
                <a:solidFill>
                  <a:srgbClr val="FFFFFF"/>
                </a:solidFill>
              </a:endParaRPr>
            </a:p>
          </p:txBody>
        </p:sp>
        <p:sp>
          <p:nvSpPr>
            <p:cNvPr id="27" name="椭圆 26"/>
            <p:cNvSpPr/>
            <p:nvPr/>
          </p:nvSpPr>
          <p:spPr>
            <a:xfrm>
              <a:off x="6743609" y="3969772"/>
              <a:ext cx="348084" cy="348085"/>
            </a:xfrm>
            <a:prstGeom prst="ellipse">
              <a:avLst/>
            </a:prstGeom>
            <a:ln>
              <a:headEnd type="none"/>
              <a:tailEnd type="none"/>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sz="1600" dirty="0" smtClean="0">
                  <a:solidFill>
                    <a:srgbClr val="FFFFFF"/>
                  </a:solidFill>
                </a:rPr>
                <a:t>E</a:t>
              </a:r>
              <a:endParaRPr kumimoji="1" lang="zh-CN" altLang="en-US" sz="1600" baseline="-25000" dirty="0" smtClean="0">
                <a:solidFill>
                  <a:srgbClr val="FFFFFF"/>
                </a:solidFill>
              </a:endParaRPr>
            </a:p>
          </p:txBody>
        </p:sp>
        <p:sp>
          <p:nvSpPr>
            <p:cNvPr id="28" name="椭圆 27"/>
            <p:cNvSpPr/>
            <p:nvPr/>
          </p:nvSpPr>
          <p:spPr>
            <a:xfrm>
              <a:off x="7889447" y="3994430"/>
              <a:ext cx="348084" cy="348085"/>
            </a:xfrm>
            <a:prstGeom prst="ellipse">
              <a:avLst/>
            </a:prstGeom>
            <a:ln>
              <a:headEnd type="none"/>
              <a:tailEnd type="none"/>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sz="1600" dirty="0" smtClean="0">
                  <a:solidFill>
                    <a:srgbClr val="FFFFFF"/>
                  </a:solidFill>
                </a:rPr>
                <a:t>F</a:t>
              </a:r>
              <a:endParaRPr kumimoji="1" lang="zh-CN" altLang="en-US" sz="1600" baseline="-25000" dirty="0" smtClean="0">
                <a:solidFill>
                  <a:srgbClr val="FFFFFF"/>
                </a:solidFill>
              </a:endParaRPr>
            </a:p>
          </p:txBody>
        </p:sp>
        <p:sp>
          <p:nvSpPr>
            <p:cNvPr id="29" name="椭圆 28"/>
            <p:cNvSpPr/>
            <p:nvPr/>
          </p:nvSpPr>
          <p:spPr>
            <a:xfrm>
              <a:off x="6416843" y="6079043"/>
              <a:ext cx="348084" cy="348085"/>
            </a:xfrm>
            <a:prstGeom prst="ellipse">
              <a:avLst/>
            </a:prstGeom>
            <a:ln>
              <a:headEnd type="none"/>
              <a:tailEnd type="none"/>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sz="1600" dirty="0" smtClean="0">
                  <a:solidFill>
                    <a:srgbClr val="FFFFFF"/>
                  </a:solidFill>
                </a:rPr>
                <a:t>G</a:t>
              </a:r>
              <a:endParaRPr kumimoji="1" lang="zh-CN" altLang="en-US" sz="1600" baseline="-25000" dirty="0" smtClean="0">
                <a:solidFill>
                  <a:srgbClr val="FFFFFF"/>
                </a:solidFill>
              </a:endParaRPr>
            </a:p>
          </p:txBody>
        </p:sp>
        <p:sp>
          <p:nvSpPr>
            <p:cNvPr id="30" name="椭圆 29"/>
            <p:cNvSpPr/>
            <p:nvPr/>
          </p:nvSpPr>
          <p:spPr>
            <a:xfrm>
              <a:off x="6831700" y="5120247"/>
              <a:ext cx="348084" cy="348085"/>
            </a:xfrm>
            <a:prstGeom prst="ellipse">
              <a:avLst/>
            </a:prstGeom>
            <a:ln>
              <a:headEnd type="none"/>
              <a:tailEnd type="none"/>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sz="1600" dirty="0" smtClean="0">
                  <a:solidFill>
                    <a:srgbClr val="FFFFFF"/>
                  </a:solidFill>
                </a:rPr>
                <a:t>H</a:t>
              </a:r>
              <a:endParaRPr kumimoji="1" lang="zh-CN" altLang="en-US" sz="1600" baseline="-25000" dirty="0" smtClean="0">
                <a:solidFill>
                  <a:srgbClr val="FFFFFF"/>
                </a:solidFill>
              </a:endParaRPr>
            </a:p>
          </p:txBody>
        </p:sp>
        <p:sp>
          <p:nvSpPr>
            <p:cNvPr id="31" name="椭圆 30"/>
            <p:cNvSpPr/>
            <p:nvPr/>
          </p:nvSpPr>
          <p:spPr>
            <a:xfrm>
              <a:off x="7854238" y="5009286"/>
              <a:ext cx="348084" cy="348085"/>
            </a:xfrm>
            <a:prstGeom prst="ellipse">
              <a:avLst/>
            </a:prstGeom>
            <a:ln>
              <a:headEnd type="none"/>
              <a:tailEnd type="none"/>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sz="1600" dirty="0" smtClean="0">
                  <a:solidFill>
                    <a:srgbClr val="FFFFFF"/>
                  </a:solidFill>
                </a:rPr>
                <a:t>I</a:t>
              </a:r>
              <a:endParaRPr kumimoji="1" lang="zh-CN" altLang="en-US" sz="1600" baseline="-25000" dirty="0" smtClean="0">
                <a:solidFill>
                  <a:srgbClr val="FFFFFF"/>
                </a:solidFill>
              </a:endParaRPr>
            </a:p>
          </p:txBody>
        </p:sp>
        <p:cxnSp>
          <p:nvCxnSpPr>
            <p:cNvPr id="32" name="直线箭头连接符 31"/>
            <p:cNvCxnSpPr>
              <a:stCxn id="24" idx="3"/>
              <a:endCxn id="23" idx="7"/>
            </p:cNvCxnSpPr>
            <p:nvPr/>
          </p:nvCxnSpPr>
          <p:spPr>
            <a:xfrm flipH="1">
              <a:off x="6362580" y="2474396"/>
              <a:ext cx="592295" cy="753951"/>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33" name="直线箭头连接符 32"/>
            <p:cNvCxnSpPr>
              <a:stCxn id="24" idx="5"/>
              <a:endCxn id="25" idx="1"/>
            </p:cNvCxnSpPr>
            <p:nvPr/>
          </p:nvCxnSpPr>
          <p:spPr>
            <a:xfrm>
              <a:off x="7201007" y="2474396"/>
              <a:ext cx="342012" cy="730729"/>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34" name="直线箭头连接符 33"/>
            <p:cNvCxnSpPr>
              <a:stCxn id="23" idx="5"/>
              <a:endCxn id="27" idx="1"/>
            </p:cNvCxnSpPr>
            <p:nvPr/>
          </p:nvCxnSpPr>
          <p:spPr>
            <a:xfrm>
              <a:off x="6362580" y="3474480"/>
              <a:ext cx="432005" cy="546268"/>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35" name="直线箭头连接符 34"/>
            <p:cNvCxnSpPr>
              <a:stCxn id="23" idx="4"/>
              <a:endCxn id="26" idx="0"/>
            </p:cNvCxnSpPr>
            <p:nvPr/>
          </p:nvCxnSpPr>
          <p:spPr>
            <a:xfrm flipH="1">
              <a:off x="6103884" y="3525456"/>
              <a:ext cx="135630" cy="653909"/>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36" name="直线箭头连接符 35"/>
            <p:cNvCxnSpPr>
              <a:stCxn id="25" idx="3"/>
              <a:endCxn id="27" idx="7"/>
            </p:cNvCxnSpPr>
            <p:nvPr/>
          </p:nvCxnSpPr>
          <p:spPr>
            <a:xfrm flipH="1">
              <a:off x="7040717" y="3451258"/>
              <a:ext cx="502302" cy="569490"/>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55" name="直线箭头连接符 54"/>
            <p:cNvCxnSpPr>
              <a:stCxn id="25" idx="4"/>
              <a:endCxn id="28" idx="0"/>
            </p:cNvCxnSpPr>
            <p:nvPr/>
          </p:nvCxnSpPr>
          <p:spPr>
            <a:xfrm>
              <a:off x="7666085" y="3502234"/>
              <a:ext cx="397404" cy="492196"/>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57" name="直线箭头连接符 56"/>
            <p:cNvCxnSpPr>
              <a:stCxn id="28" idx="4"/>
              <a:endCxn id="31" idx="0"/>
            </p:cNvCxnSpPr>
            <p:nvPr/>
          </p:nvCxnSpPr>
          <p:spPr>
            <a:xfrm flipH="1">
              <a:off x="8028280" y="4342515"/>
              <a:ext cx="35209" cy="666771"/>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58" name="直线箭头连接符 57"/>
            <p:cNvCxnSpPr>
              <a:stCxn id="30" idx="4"/>
              <a:endCxn id="29" idx="0"/>
            </p:cNvCxnSpPr>
            <p:nvPr/>
          </p:nvCxnSpPr>
          <p:spPr>
            <a:xfrm flipH="1">
              <a:off x="6590885" y="5468332"/>
              <a:ext cx="414857" cy="610711"/>
            </a:xfrm>
            <a:prstGeom prst="straightConnector1">
              <a:avLst/>
            </a:prstGeom>
            <a:ln>
              <a:headEnd type="none"/>
              <a:tailEnd type="none"/>
            </a:ln>
          </p:spPr>
          <p:style>
            <a:lnRef idx="2">
              <a:schemeClr val="dk1"/>
            </a:lnRef>
            <a:fillRef idx="1">
              <a:schemeClr val="lt1"/>
            </a:fillRef>
            <a:effectRef idx="0">
              <a:schemeClr val="dk1"/>
            </a:effectRef>
            <a:fontRef idx="minor">
              <a:schemeClr val="dk1"/>
            </a:fontRef>
          </p:style>
        </p:cxnSp>
        <p:cxnSp>
          <p:nvCxnSpPr>
            <p:cNvPr id="59" name="直线箭头连接符 58"/>
            <p:cNvCxnSpPr>
              <a:stCxn id="27" idx="4"/>
              <a:endCxn id="30" idx="0"/>
            </p:cNvCxnSpPr>
            <p:nvPr/>
          </p:nvCxnSpPr>
          <p:spPr>
            <a:xfrm>
              <a:off x="6917651" y="4317857"/>
              <a:ext cx="88091" cy="802390"/>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grpSp>
      <p:sp>
        <p:nvSpPr>
          <p:cNvPr id="56" name="内容占位符 2"/>
          <p:cNvSpPr>
            <a:spLocks noGrp="1"/>
          </p:cNvSpPr>
          <p:nvPr>
            <p:ph idx="1"/>
          </p:nvPr>
        </p:nvSpPr>
        <p:spPr>
          <a:xfrm>
            <a:off x="536575" y="2089050"/>
            <a:ext cx="4226070" cy="4876800"/>
          </a:xfrm>
        </p:spPr>
        <p:txBody>
          <a:bodyPr/>
          <a:lstStyle/>
          <a:p>
            <a:pPr marL="0" indent="0">
              <a:buNone/>
            </a:pPr>
            <a:r>
              <a:rPr lang="en-US" altLang="zh-CN" dirty="0" err="1" smtClean="0"/>
              <a:t>BFS_Iteration</a:t>
            </a:r>
            <a:r>
              <a:rPr lang="en-US" altLang="zh-CN" dirty="0" smtClean="0"/>
              <a:t>:</a:t>
            </a:r>
          </a:p>
          <a:p>
            <a:pPr marL="0" indent="0">
              <a:buNone/>
            </a:pPr>
            <a:r>
              <a:rPr lang="en-US" altLang="zh-CN" dirty="0" smtClean="0"/>
              <a:t>for</a:t>
            </a:r>
            <a:r>
              <a:rPr lang="zh-CN" altLang="en-US" dirty="0" smtClean="0"/>
              <a:t> </a:t>
            </a:r>
            <a:r>
              <a:rPr lang="en-US" altLang="zh-CN" dirty="0" smtClean="0"/>
              <a:t>u </a:t>
            </a:r>
            <a:r>
              <a:rPr lang="en-US" altLang="zh-CN" dirty="0"/>
              <a:t>∈</a:t>
            </a:r>
            <a:r>
              <a:rPr lang="en-US" altLang="zh-CN" dirty="0" smtClean="0"/>
              <a:t> </a:t>
            </a:r>
            <a:r>
              <a:rPr lang="en-US" altLang="zh-CN" dirty="0" smtClean="0">
                <a:solidFill>
                  <a:srgbClr val="367EFF"/>
                </a:solidFill>
              </a:rPr>
              <a:t>Current</a:t>
            </a:r>
            <a:r>
              <a:rPr lang="zh-CN" altLang="en-US" dirty="0" smtClean="0">
                <a:solidFill>
                  <a:srgbClr val="367EFF"/>
                </a:solidFill>
              </a:rPr>
              <a:t> </a:t>
            </a:r>
            <a:r>
              <a:rPr lang="en-US" altLang="zh-CN" dirty="0" smtClean="0">
                <a:solidFill>
                  <a:srgbClr val="367EFF"/>
                </a:solidFill>
              </a:rPr>
              <a:t>Frontier</a:t>
            </a:r>
            <a:endParaRPr lang="en-US" altLang="zh-CN" baseline="-25000" dirty="0">
              <a:solidFill>
                <a:srgbClr val="367EFF"/>
              </a:solidFill>
            </a:endParaRPr>
          </a:p>
          <a:p>
            <a:pPr marL="0" indent="0">
              <a:buNone/>
            </a:pPr>
            <a:r>
              <a:rPr lang="en-US" altLang="zh-CN" dirty="0" smtClean="0"/>
              <a:t>  for </a:t>
            </a:r>
            <a:r>
              <a:rPr lang="en-US" altLang="zh-CN" dirty="0"/>
              <a:t>v ∈ u’ s neighbors do </a:t>
            </a:r>
            <a:endParaRPr lang="en-US" altLang="zh-CN" dirty="0" smtClean="0"/>
          </a:p>
          <a:p>
            <a:pPr marL="0" indent="0">
              <a:buNone/>
            </a:pPr>
            <a:r>
              <a:rPr lang="en-US" altLang="zh-CN" dirty="0"/>
              <a:t> </a:t>
            </a:r>
            <a:r>
              <a:rPr lang="en-US" altLang="zh-CN" dirty="0" smtClean="0"/>
              <a:t>   if </a:t>
            </a:r>
            <a:r>
              <a:rPr lang="en-US" altLang="zh-CN" dirty="0"/>
              <a:t>v has not been </a:t>
            </a:r>
            <a:r>
              <a:rPr lang="en-US" altLang="zh-CN" dirty="0" smtClean="0"/>
              <a:t>labeled</a:t>
            </a:r>
          </a:p>
          <a:p>
            <a:pPr marL="0" indent="0">
              <a:buNone/>
            </a:pPr>
            <a:r>
              <a:rPr lang="zh-CN" altLang="zh-CN" dirty="0"/>
              <a:t> </a:t>
            </a:r>
            <a:r>
              <a:rPr lang="zh-CN" altLang="en-US" dirty="0" smtClean="0"/>
              <a:t>         </a:t>
            </a:r>
            <a:r>
              <a:rPr lang="en-US" altLang="zh-CN" dirty="0" smtClean="0"/>
              <a:t>label</a:t>
            </a:r>
            <a:r>
              <a:rPr lang="zh-CN" altLang="en-US" dirty="0" smtClean="0"/>
              <a:t> </a:t>
            </a:r>
            <a:r>
              <a:rPr lang="en-US" altLang="zh-CN" dirty="0" smtClean="0"/>
              <a:t>v </a:t>
            </a:r>
          </a:p>
          <a:p>
            <a:pPr marL="0" indent="0">
              <a:buNone/>
            </a:pPr>
            <a:r>
              <a:rPr lang="en-US" altLang="zh-CN" dirty="0"/>
              <a:t> </a:t>
            </a:r>
            <a:r>
              <a:rPr lang="en-US" altLang="zh-CN" dirty="0" smtClean="0"/>
              <a:t>     put</a:t>
            </a:r>
            <a:r>
              <a:rPr lang="zh-CN" altLang="en-US" dirty="0" smtClean="0"/>
              <a:t> </a:t>
            </a:r>
            <a:r>
              <a:rPr lang="en-US" altLang="zh-CN" dirty="0" smtClean="0"/>
              <a:t>v</a:t>
            </a:r>
            <a:r>
              <a:rPr lang="zh-CN" altLang="en-US" dirty="0" smtClean="0"/>
              <a:t> </a:t>
            </a:r>
            <a:r>
              <a:rPr lang="en-US" altLang="zh-CN" dirty="0" smtClean="0"/>
              <a:t>in</a:t>
            </a:r>
            <a:r>
              <a:rPr lang="zh-CN" altLang="en-US" dirty="0" smtClean="0"/>
              <a:t> </a:t>
            </a:r>
            <a:r>
              <a:rPr lang="en-US" altLang="zh-CN" dirty="0" smtClean="0">
                <a:solidFill>
                  <a:srgbClr val="FF6600"/>
                </a:solidFill>
              </a:rPr>
              <a:t>Next</a:t>
            </a:r>
            <a:r>
              <a:rPr lang="zh-CN" altLang="en-US" dirty="0" smtClean="0">
                <a:solidFill>
                  <a:srgbClr val="FF6600"/>
                </a:solidFill>
              </a:rPr>
              <a:t> </a:t>
            </a:r>
            <a:r>
              <a:rPr lang="en-US" altLang="zh-CN" dirty="0" smtClean="0">
                <a:solidFill>
                  <a:srgbClr val="FF6600"/>
                </a:solidFill>
              </a:rPr>
              <a:t>Frontier</a:t>
            </a:r>
            <a:endParaRPr lang="en-US" altLang="zh-CN" dirty="0">
              <a:solidFill>
                <a:srgbClr val="FF6600"/>
              </a:solidFill>
            </a:endParaRPr>
          </a:p>
          <a:p>
            <a:pPr marL="0" indent="0">
              <a:buNone/>
            </a:pPr>
            <a:r>
              <a:rPr lang="en-US" altLang="zh-CN" dirty="0" smtClean="0"/>
              <a:t>    </a:t>
            </a:r>
            <a:endParaRPr kumimoji="1" lang="zh-CN" altLang="en-US" dirty="0"/>
          </a:p>
        </p:txBody>
      </p:sp>
      <p:grpSp>
        <p:nvGrpSpPr>
          <p:cNvPr id="4" name="组 3"/>
          <p:cNvGrpSpPr/>
          <p:nvPr/>
        </p:nvGrpSpPr>
        <p:grpSpPr>
          <a:xfrm>
            <a:off x="5823613" y="2181659"/>
            <a:ext cx="2212468" cy="1566425"/>
            <a:chOff x="5823613" y="2181659"/>
            <a:chExt cx="2212468" cy="1566425"/>
          </a:xfrm>
        </p:grpSpPr>
        <p:sp>
          <p:nvSpPr>
            <p:cNvPr id="71" name="椭圆 70"/>
            <p:cNvSpPr/>
            <p:nvPr/>
          </p:nvSpPr>
          <p:spPr>
            <a:xfrm>
              <a:off x="6903899" y="2181659"/>
              <a:ext cx="348084" cy="348085"/>
            </a:xfrm>
            <a:prstGeom prst="ellipse">
              <a:avLst/>
            </a:prstGeom>
            <a:solidFill>
              <a:srgbClr val="367EFF"/>
            </a:solidFill>
            <a:ln>
              <a:solidFill>
                <a:srgbClr val="367EFF"/>
              </a:solidFill>
              <a:headEnd type="none"/>
              <a:tailEnd type="none"/>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sz="1600" baseline="-25000" dirty="0" smtClean="0">
                <a:solidFill>
                  <a:srgbClr val="FFFFFF"/>
                </a:solidFill>
              </a:endParaRPr>
            </a:p>
          </p:txBody>
        </p:sp>
        <p:sp>
          <p:nvSpPr>
            <p:cNvPr id="72" name="椭圆 71"/>
            <p:cNvSpPr/>
            <p:nvPr/>
          </p:nvSpPr>
          <p:spPr>
            <a:xfrm>
              <a:off x="6068759" y="3177371"/>
              <a:ext cx="348084" cy="348085"/>
            </a:xfrm>
            <a:prstGeom prst="ellipse">
              <a:avLst/>
            </a:prstGeom>
            <a:solidFill>
              <a:srgbClr val="FF6600"/>
            </a:solidFill>
            <a:ln>
              <a:solidFill>
                <a:srgbClr val="FF6600"/>
              </a:solidFill>
              <a:headEnd type="none"/>
              <a:tailEnd type="none"/>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sz="1600" baseline="-25000" dirty="0" smtClean="0">
                <a:solidFill>
                  <a:srgbClr val="FFFFFF"/>
                </a:solidFill>
              </a:endParaRPr>
            </a:p>
          </p:txBody>
        </p:sp>
        <p:sp>
          <p:nvSpPr>
            <p:cNvPr id="73" name="椭圆 72"/>
            <p:cNvSpPr/>
            <p:nvPr/>
          </p:nvSpPr>
          <p:spPr>
            <a:xfrm>
              <a:off x="7492043" y="3154149"/>
              <a:ext cx="348084" cy="348085"/>
            </a:xfrm>
            <a:prstGeom prst="ellipse">
              <a:avLst/>
            </a:prstGeom>
            <a:solidFill>
              <a:srgbClr val="FF6600"/>
            </a:solidFill>
            <a:ln>
              <a:solidFill>
                <a:srgbClr val="FF6600"/>
              </a:solidFill>
              <a:headEnd type="none"/>
              <a:tailEnd type="none"/>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sz="1600" baseline="-25000" dirty="0" smtClean="0">
                <a:solidFill>
                  <a:srgbClr val="FFFFFF"/>
                </a:solidFill>
              </a:endParaRPr>
            </a:p>
          </p:txBody>
        </p:sp>
        <p:sp>
          <p:nvSpPr>
            <p:cNvPr id="3" name="任意形状 2"/>
            <p:cNvSpPr/>
            <p:nvPr/>
          </p:nvSpPr>
          <p:spPr>
            <a:xfrm>
              <a:off x="6609758" y="2338260"/>
              <a:ext cx="963869" cy="219998"/>
            </a:xfrm>
            <a:custGeom>
              <a:avLst/>
              <a:gdLst>
                <a:gd name="connsiteX0" fmla="*/ 0 w 963869"/>
                <a:gd name="connsiteY0" fmla="*/ 0 h 219998"/>
                <a:gd name="connsiteX1" fmla="*/ 476265 w 963869"/>
                <a:gd name="connsiteY1" fmla="*/ 215464 h 219998"/>
                <a:gd name="connsiteX2" fmla="*/ 963869 w 963869"/>
                <a:gd name="connsiteY2" fmla="*/ 136082 h 219998"/>
              </a:gdLst>
              <a:ahLst/>
              <a:cxnLst>
                <a:cxn ang="0">
                  <a:pos x="connsiteX0" y="connsiteY0"/>
                </a:cxn>
                <a:cxn ang="0">
                  <a:pos x="connsiteX1" y="connsiteY1"/>
                </a:cxn>
                <a:cxn ang="0">
                  <a:pos x="connsiteX2" y="connsiteY2"/>
                </a:cxn>
              </a:cxnLst>
              <a:rect l="l" t="t" r="r" b="b"/>
              <a:pathLst>
                <a:path w="963869" h="219998">
                  <a:moveTo>
                    <a:pt x="0" y="0"/>
                  </a:moveTo>
                  <a:cubicBezTo>
                    <a:pt x="157810" y="96392"/>
                    <a:pt x="315620" y="192784"/>
                    <a:pt x="476265" y="215464"/>
                  </a:cubicBezTo>
                  <a:cubicBezTo>
                    <a:pt x="636910" y="238144"/>
                    <a:pt x="882602" y="170103"/>
                    <a:pt x="963869" y="136082"/>
                  </a:cubicBezTo>
                </a:path>
              </a:pathLst>
            </a:custGeom>
            <a:ln>
              <a:no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44" name="任意形状 43"/>
            <p:cNvSpPr/>
            <p:nvPr/>
          </p:nvSpPr>
          <p:spPr>
            <a:xfrm rot="21117188">
              <a:off x="5823613" y="3200875"/>
              <a:ext cx="2212468" cy="547209"/>
            </a:xfrm>
            <a:custGeom>
              <a:avLst/>
              <a:gdLst>
                <a:gd name="connsiteX0" fmla="*/ 0 w 963869"/>
                <a:gd name="connsiteY0" fmla="*/ 0 h 219998"/>
                <a:gd name="connsiteX1" fmla="*/ 476265 w 963869"/>
                <a:gd name="connsiteY1" fmla="*/ 215464 h 219998"/>
                <a:gd name="connsiteX2" fmla="*/ 963869 w 963869"/>
                <a:gd name="connsiteY2" fmla="*/ 136082 h 219998"/>
              </a:gdLst>
              <a:ahLst/>
              <a:cxnLst>
                <a:cxn ang="0">
                  <a:pos x="connsiteX0" y="connsiteY0"/>
                </a:cxn>
                <a:cxn ang="0">
                  <a:pos x="connsiteX1" y="connsiteY1"/>
                </a:cxn>
                <a:cxn ang="0">
                  <a:pos x="connsiteX2" y="connsiteY2"/>
                </a:cxn>
              </a:cxnLst>
              <a:rect l="l" t="t" r="r" b="b"/>
              <a:pathLst>
                <a:path w="963869" h="219998">
                  <a:moveTo>
                    <a:pt x="0" y="0"/>
                  </a:moveTo>
                  <a:cubicBezTo>
                    <a:pt x="157810" y="96392"/>
                    <a:pt x="315620" y="192784"/>
                    <a:pt x="476265" y="215464"/>
                  </a:cubicBezTo>
                  <a:cubicBezTo>
                    <a:pt x="636910" y="238144"/>
                    <a:pt x="882602" y="170103"/>
                    <a:pt x="963869" y="136082"/>
                  </a:cubicBezTo>
                </a:path>
              </a:pathLst>
            </a:custGeom>
            <a:ln>
              <a:no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grpSp>
      <p:grpSp>
        <p:nvGrpSpPr>
          <p:cNvPr id="6" name="组 5"/>
          <p:cNvGrpSpPr/>
          <p:nvPr/>
        </p:nvGrpSpPr>
        <p:grpSpPr>
          <a:xfrm>
            <a:off x="5718406" y="3154149"/>
            <a:ext cx="2814613" cy="1371302"/>
            <a:chOff x="2607483" y="4671720"/>
            <a:chExt cx="2814613" cy="1371302"/>
          </a:xfrm>
        </p:grpSpPr>
        <p:grpSp>
          <p:nvGrpSpPr>
            <p:cNvPr id="5" name="组 4"/>
            <p:cNvGrpSpPr/>
            <p:nvPr/>
          </p:nvGrpSpPr>
          <p:grpSpPr>
            <a:xfrm>
              <a:off x="2802070" y="4671720"/>
              <a:ext cx="2339740" cy="1371302"/>
              <a:chOff x="2802070" y="4671720"/>
              <a:chExt cx="2339740" cy="1371302"/>
            </a:xfrm>
          </p:grpSpPr>
          <p:grpSp>
            <p:nvGrpSpPr>
              <p:cNvPr id="37" name="组 36"/>
              <p:cNvGrpSpPr/>
              <p:nvPr/>
            </p:nvGrpSpPr>
            <p:grpSpPr>
              <a:xfrm>
                <a:off x="2834121" y="4671720"/>
                <a:ext cx="2307689" cy="1371302"/>
                <a:chOff x="5929842" y="3156148"/>
                <a:chExt cx="2307689" cy="1371302"/>
              </a:xfrm>
            </p:grpSpPr>
            <p:sp>
              <p:nvSpPr>
                <p:cNvPr id="38" name="椭圆 37"/>
                <p:cNvSpPr/>
                <p:nvPr/>
              </p:nvSpPr>
              <p:spPr>
                <a:xfrm>
                  <a:off x="6065472" y="3177371"/>
                  <a:ext cx="348084" cy="348085"/>
                </a:xfrm>
                <a:prstGeom prst="ellipse">
                  <a:avLst/>
                </a:prstGeom>
                <a:solidFill>
                  <a:srgbClr val="367EFF"/>
                </a:solidFill>
                <a:ln>
                  <a:solidFill>
                    <a:srgbClr val="367EFF"/>
                  </a:solidFill>
                  <a:headEnd type="none"/>
                  <a:tailEnd type="none"/>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sz="1600" baseline="-25000" dirty="0" smtClean="0">
                    <a:solidFill>
                      <a:srgbClr val="FFFFFF"/>
                    </a:solidFill>
                  </a:endParaRPr>
                </a:p>
              </p:txBody>
            </p:sp>
            <p:sp>
              <p:nvSpPr>
                <p:cNvPr id="39" name="椭圆 38"/>
                <p:cNvSpPr/>
                <p:nvPr/>
              </p:nvSpPr>
              <p:spPr>
                <a:xfrm>
                  <a:off x="5929842" y="4179365"/>
                  <a:ext cx="348084" cy="348085"/>
                </a:xfrm>
                <a:prstGeom prst="ellipse">
                  <a:avLst/>
                </a:prstGeom>
                <a:solidFill>
                  <a:srgbClr val="FF6600"/>
                </a:solidFill>
                <a:ln>
                  <a:solidFill>
                    <a:srgbClr val="FF6600"/>
                  </a:solidFill>
                  <a:headEnd type="none"/>
                  <a:tailEnd type="none"/>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sz="1600" baseline="-25000" dirty="0" smtClean="0">
                    <a:solidFill>
                      <a:srgbClr val="FFFFFF"/>
                    </a:solidFill>
                  </a:endParaRPr>
                </a:p>
              </p:txBody>
            </p:sp>
            <p:sp>
              <p:nvSpPr>
                <p:cNvPr id="40" name="椭圆 39"/>
                <p:cNvSpPr/>
                <p:nvPr/>
              </p:nvSpPr>
              <p:spPr>
                <a:xfrm>
                  <a:off x="6741197" y="3969772"/>
                  <a:ext cx="348084" cy="348085"/>
                </a:xfrm>
                <a:prstGeom prst="ellipse">
                  <a:avLst/>
                </a:prstGeom>
                <a:solidFill>
                  <a:srgbClr val="FF6600"/>
                </a:solidFill>
                <a:ln>
                  <a:solidFill>
                    <a:srgbClr val="FF6600"/>
                  </a:solidFill>
                  <a:headEnd type="none"/>
                  <a:tailEnd type="none"/>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sz="1600" baseline="-25000" dirty="0" smtClean="0">
                    <a:solidFill>
                      <a:srgbClr val="FFFFFF"/>
                    </a:solidFill>
                  </a:endParaRPr>
                </a:p>
              </p:txBody>
            </p:sp>
            <p:sp>
              <p:nvSpPr>
                <p:cNvPr id="41" name="椭圆 40"/>
                <p:cNvSpPr/>
                <p:nvPr/>
              </p:nvSpPr>
              <p:spPr>
                <a:xfrm>
                  <a:off x="7889447" y="3993982"/>
                  <a:ext cx="348084" cy="348085"/>
                </a:xfrm>
                <a:prstGeom prst="ellipse">
                  <a:avLst/>
                </a:prstGeom>
                <a:solidFill>
                  <a:srgbClr val="FF6600"/>
                </a:solidFill>
                <a:ln>
                  <a:solidFill>
                    <a:srgbClr val="FF6600"/>
                  </a:solidFill>
                  <a:headEnd type="none"/>
                  <a:tailEnd type="none"/>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sz="1600" baseline="-25000" dirty="0" smtClean="0">
                    <a:solidFill>
                      <a:srgbClr val="FFFFFF"/>
                    </a:solidFill>
                  </a:endParaRPr>
                </a:p>
              </p:txBody>
            </p:sp>
            <p:sp>
              <p:nvSpPr>
                <p:cNvPr id="42" name="椭圆 41"/>
                <p:cNvSpPr/>
                <p:nvPr/>
              </p:nvSpPr>
              <p:spPr>
                <a:xfrm>
                  <a:off x="7492043" y="3156148"/>
                  <a:ext cx="348084" cy="348085"/>
                </a:xfrm>
                <a:prstGeom prst="ellipse">
                  <a:avLst/>
                </a:prstGeom>
                <a:solidFill>
                  <a:srgbClr val="367EFF"/>
                </a:solidFill>
                <a:ln>
                  <a:solidFill>
                    <a:srgbClr val="367EFF"/>
                  </a:solidFill>
                  <a:headEnd type="none"/>
                  <a:tailEnd type="none"/>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sz="1600" baseline="-25000" dirty="0" smtClean="0">
                    <a:solidFill>
                      <a:srgbClr val="FFFFFF"/>
                    </a:solidFill>
                  </a:endParaRPr>
                </a:p>
              </p:txBody>
            </p:sp>
          </p:grpSp>
          <p:sp>
            <p:nvSpPr>
              <p:cNvPr id="45" name="任意形状 44"/>
              <p:cNvSpPr/>
              <p:nvPr/>
            </p:nvSpPr>
            <p:spPr>
              <a:xfrm rot="21117188">
                <a:off x="2802070" y="4829659"/>
                <a:ext cx="2212468" cy="345768"/>
              </a:xfrm>
              <a:custGeom>
                <a:avLst/>
                <a:gdLst>
                  <a:gd name="connsiteX0" fmla="*/ 0 w 963869"/>
                  <a:gd name="connsiteY0" fmla="*/ 0 h 219998"/>
                  <a:gd name="connsiteX1" fmla="*/ 476265 w 963869"/>
                  <a:gd name="connsiteY1" fmla="*/ 215464 h 219998"/>
                  <a:gd name="connsiteX2" fmla="*/ 963869 w 963869"/>
                  <a:gd name="connsiteY2" fmla="*/ 136082 h 219998"/>
                </a:gdLst>
                <a:ahLst/>
                <a:cxnLst>
                  <a:cxn ang="0">
                    <a:pos x="connsiteX0" y="connsiteY0"/>
                  </a:cxn>
                  <a:cxn ang="0">
                    <a:pos x="connsiteX1" y="connsiteY1"/>
                  </a:cxn>
                  <a:cxn ang="0">
                    <a:pos x="connsiteX2" y="connsiteY2"/>
                  </a:cxn>
                </a:cxnLst>
                <a:rect l="l" t="t" r="r" b="b"/>
                <a:pathLst>
                  <a:path w="963869" h="219998">
                    <a:moveTo>
                      <a:pt x="0" y="0"/>
                    </a:moveTo>
                    <a:cubicBezTo>
                      <a:pt x="157810" y="96392"/>
                      <a:pt x="315620" y="192784"/>
                      <a:pt x="476265" y="215464"/>
                    </a:cubicBezTo>
                    <a:cubicBezTo>
                      <a:pt x="636910" y="238144"/>
                      <a:pt x="882602" y="170103"/>
                      <a:pt x="963869" y="136082"/>
                    </a:cubicBezTo>
                  </a:path>
                </a:pathLst>
              </a:custGeom>
              <a:ln>
                <a:no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grpSp>
        <p:sp>
          <p:nvSpPr>
            <p:cNvPr id="47" name="任意形状 46"/>
            <p:cNvSpPr/>
            <p:nvPr/>
          </p:nvSpPr>
          <p:spPr>
            <a:xfrm rot="21117188">
              <a:off x="2607483" y="5646782"/>
              <a:ext cx="2814613" cy="313070"/>
            </a:xfrm>
            <a:custGeom>
              <a:avLst/>
              <a:gdLst>
                <a:gd name="connsiteX0" fmla="*/ 0 w 963869"/>
                <a:gd name="connsiteY0" fmla="*/ 0 h 219998"/>
                <a:gd name="connsiteX1" fmla="*/ 476265 w 963869"/>
                <a:gd name="connsiteY1" fmla="*/ 215464 h 219998"/>
                <a:gd name="connsiteX2" fmla="*/ 963869 w 963869"/>
                <a:gd name="connsiteY2" fmla="*/ 136082 h 219998"/>
              </a:gdLst>
              <a:ahLst/>
              <a:cxnLst>
                <a:cxn ang="0">
                  <a:pos x="connsiteX0" y="connsiteY0"/>
                </a:cxn>
                <a:cxn ang="0">
                  <a:pos x="connsiteX1" y="connsiteY1"/>
                </a:cxn>
                <a:cxn ang="0">
                  <a:pos x="connsiteX2" y="connsiteY2"/>
                </a:cxn>
              </a:cxnLst>
              <a:rect l="l" t="t" r="r" b="b"/>
              <a:pathLst>
                <a:path w="963869" h="219998">
                  <a:moveTo>
                    <a:pt x="0" y="0"/>
                  </a:moveTo>
                  <a:cubicBezTo>
                    <a:pt x="157810" y="96392"/>
                    <a:pt x="315620" y="192784"/>
                    <a:pt x="476265" y="215464"/>
                  </a:cubicBezTo>
                  <a:cubicBezTo>
                    <a:pt x="636910" y="238144"/>
                    <a:pt x="882602" y="170103"/>
                    <a:pt x="963869" y="136082"/>
                  </a:cubicBezTo>
                </a:path>
              </a:pathLst>
            </a:custGeom>
            <a:ln>
              <a:no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grpSp>
    </p:spTree>
    <p:extLst>
      <p:ext uri="{BB962C8B-B14F-4D97-AF65-F5344CB8AC3E}">
        <p14:creationId xmlns:p14="http://schemas.microsoft.com/office/powerpoint/2010/main" val="29056847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TouchGraph Hashable SXSW.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17" y="3628871"/>
            <a:ext cx="4544964" cy="3130497"/>
          </a:xfrm>
          <a:prstGeom prst="rect">
            <a:avLst/>
          </a:prstGeom>
        </p:spPr>
      </p:pic>
      <p:sp>
        <p:nvSpPr>
          <p:cNvPr id="2" name="标题 1"/>
          <p:cNvSpPr>
            <a:spLocks noGrp="1"/>
          </p:cNvSpPr>
          <p:nvPr>
            <p:ph type="title"/>
          </p:nvPr>
        </p:nvSpPr>
        <p:spPr/>
        <p:txBody>
          <a:bodyPr/>
          <a:lstStyle/>
          <a:p>
            <a:r>
              <a:rPr kumimoji="1" lang="en-US" altLang="zh-CN" dirty="0" smtClean="0"/>
              <a:t>Application of BFS</a:t>
            </a:r>
            <a:endParaRPr kumimoji="1" lang="zh-CN" altLang="en-US" dirty="0"/>
          </a:p>
        </p:txBody>
      </p:sp>
      <p:sp>
        <p:nvSpPr>
          <p:cNvPr id="3" name="内容占位符 2"/>
          <p:cNvSpPr>
            <a:spLocks noGrp="1"/>
          </p:cNvSpPr>
          <p:nvPr>
            <p:ph idx="1"/>
          </p:nvPr>
        </p:nvSpPr>
        <p:spPr/>
        <p:txBody>
          <a:bodyPr/>
          <a:lstStyle/>
          <a:p>
            <a:r>
              <a:rPr lang="en-US" altLang="zh-CN" dirty="0"/>
              <a:t>Many </a:t>
            </a:r>
            <a:r>
              <a:rPr lang="en-US" altLang="zh-CN" dirty="0" smtClean="0"/>
              <a:t>datasets</a:t>
            </a:r>
            <a:r>
              <a:rPr lang="zh-CN" altLang="en-US" dirty="0" smtClean="0"/>
              <a:t> </a:t>
            </a:r>
            <a:r>
              <a:rPr lang="en-US" altLang="zh-CN" dirty="0" smtClean="0"/>
              <a:t>in</a:t>
            </a:r>
            <a:r>
              <a:rPr lang="zh-CN" altLang="en-US" dirty="0" smtClean="0"/>
              <a:t> </a:t>
            </a:r>
            <a:r>
              <a:rPr lang="en-US" altLang="zh-CN" dirty="0" smtClean="0"/>
              <a:t>real</a:t>
            </a:r>
            <a:r>
              <a:rPr lang="zh-CN" altLang="en-US" dirty="0" smtClean="0"/>
              <a:t> </a:t>
            </a:r>
            <a:r>
              <a:rPr lang="en-US" altLang="zh-CN" dirty="0" smtClean="0"/>
              <a:t>world </a:t>
            </a:r>
            <a:r>
              <a:rPr lang="en-US" altLang="zh-CN" dirty="0"/>
              <a:t>are represented by graph</a:t>
            </a:r>
          </a:p>
          <a:p>
            <a:pPr lvl="1"/>
            <a:r>
              <a:rPr lang="en-US" altLang="zh-CN" sz="2400" dirty="0" smtClean="0"/>
              <a:t>VLSI</a:t>
            </a:r>
            <a:r>
              <a:rPr lang="zh-CN" altLang="en-US" sz="2400" dirty="0" smtClean="0"/>
              <a:t> </a:t>
            </a:r>
            <a:r>
              <a:rPr lang="en-US" altLang="zh-CN" sz="2400" dirty="0" smtClean="0"/>
              <a:t>circuits</a:t>
            </a:r>
            <a:endParaRPr lang="en-US" altLang="zh-CN" sz="2400" dirty="0"/>
          </a:p>
          <a:p>
            <a:pPr lvl="1"/>
            <a:r>
              <a:rPr lang="en-US" altLang="zh-CN" sz="2400" dirty="0"/>
              <a:t>Social</a:t>
            </a:r>
            <a:r>
              <a:rPr lang="zh-CN" altLang="en-US" sz="2400" dirty="0"/>
              <a:t> </a:t>
            </a:r>
            <a:r>
              <a:rPr lang="en-US" altLang="zh-CN" sz="2400" dirty="0" smtClean="0"/>
              <a:t>relationship</a:t>
            </a:r>
            <a:endParaRPr lang="en-US" altLang="zh-CN" sz="2400" dirty="0"/>
          </a:p>
          <a:p>
            <a:pPr lvl="1"/>
            <a:r>
              <a:rPr lang="en-US" altLang="zh-CN" sz="2400" dirty="0"/>
              <a:t>Road</a:t>
            </a:r>
            <a:r>
              <a:rPr lang="zh-CN" altLang="en-US" sz="2400" dirty="0"/>
              <a:t> </a:t>
            </a:r>
            <a:r>
              <a:rPr lang="en-US" altLang="zh-CN" sz="2400" dirty="0" smtClean="0"/>
              <a:t>connections</a:t>
            </a:r>
            <a:endParaRPr lang="en-US" altLang="zh-CN" dirty="0" smtClean="0"/>
          </a:p>
          <a:p>
            <a:r>
              <a:rPr lang="en-US" altLang="zh-CN" dirty="0" smtClean="0"/>
              <a:t>Primitive for building</a:t>
            </a:r>
            <a:r>
              <a:rPr lang="zh-CN" altLang="en-US" dirty="0" smtClean="0"/>
              <a:t> </a:t>
            </a:r>
            <a:r>
              <a:rPr lang="en-US" altLang="zh-CN" dirty="0" smtClean="0"/>
              <a:t>complex</a:t>
            </a:r>
            <a:r>
              <a:rPr lang="zh-CN" altLang="en-US" dirty="0" smtClean="0"/>
              <a:t> </a:t>
            </a:r>
            <a:r>
              <a:rPr lang="en-US" altLang="zh-CN" dirty="0" smtClean="0"/>
              <a:t>algorithms</a:t>
            </a:r>
          </a:p>
          <a:p>
            <a:pPr lvl="1"/>
            <a:r>
              <a:rPr lang="en-US" altLang="zh-CN" sz="2400" dirty="0" smtClean="0"/>
              <a:t>Path</a:t>
            </a:r>
            <a:r>
              <a:rPr lang="zh-CN" altLang="zh-CN" sz="2400" dirty="0"/>
              <a:t>-</a:t>
            </a:r>
            <a:r>
              <a:rPr lang="en-US" altLang="zh-CN" sz="2400" dirty="0" smtClean="0"/>
              <a:t>finding</a:t>
            </a:r>
          </a:p>
          <a:p>
            <a:pPr lvl="1"/>
            <a:r>
              <a:rPr lang="en-US" altLang="zh-CN" sz="2400" dirty="0" smtClean="0"/>
              <a:t>Belief propagation</a:t>
            </a:r>
            <a:endParaRPr lang="en-US" altLang="zh-CN" sz="2400" dirty="0"/>
          </a:p>
          <a:p>
            <a:pPr lvl="1"/>
            <a:r>
              <a:rPr lang="en-US" altLang="zh-CN" sz="2400" dirty="0" smtClean="0"/>
              <a:t>Points-to</a:t>
            </a:r>
            <a:r>
              <a:rPr lang="zh-CN" altLang="en-US" sz="2400" dirty="0" smtClean="0"/>
              <a:t> </a:t>
            </a:r>
            <a:r>
              <a:rPr lang="en-US" altLang="zh-CN" sz="2400" dirty="0" smtClean="0"/>
              <a:t>Analysis</a:t>
            </a:r>
            <a:r>
              <a:rPr lang="zh-CN" altLang="en-US" sz="2400" dirty="0" smtClean="0"/>
              <a:t> </a:t>
            </a:r>
            <a:r>
              <a:rPr lang="en-US" altLang="zh-CN" sz="2400" dirty="0" smtClean="0"/>
              <a:t>(PTA)</a:t>
            </a:r>
          </a:p>
          <a:p>
            <a:endParaRPr lang="en-US" altLang="zh-CN" dirty="0" smtClean="0"/>
          </a:p>
          <a:p>
            <a:endParaRPr kumimoji="1" lang="zh-CN" altLang="en-US" b="1" dirty="0"/>
          </a:p>
        </p:txBody>
      </p:sp>
    </p:spTree>
    <p:extLst>
      <p:ext uri="{BB962C8B-B14F-4D97-AF65-F5344CB8AC3E}">
        <p14:creationId xmlns:p14="http://schemas.microsoft.com/office/powerpoint/2010/main" val="48040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The</a:t>
            </a:r>
            <a:r>
              <a:rPr kumimoji="1" lang="zh-CN" altLang="en-US" dirty="0" smtClean="0"/>
              <a:t> </a:t>
            </a:r>
            <a:r>
              <a:rPr kumimoji="1" lang="en-US" altLang="zh-CN" dirty="0" smtClean="0"/>
              <a:t>Problem</a:t>
            </a:r>
            <a:endParaRPr kumimoji="1" lang="zh-CN" altLang="en-US" dirty="0"/>
          </a:p>
        </p:txBody>
      </p:sp>
      <p:sp>
        <p:nvSpPr>
          <p:cNvPr id="3" name="内容占位符 2"/>
          <p:cNvSpPr>
            <a:spLocks noGrp="1"/>
          </p:cNvSpPr>
          <p:nvPr>
            <p:ph idx="1"/>
          </p:nvPr>
        </p:nvSpPr>
        <p:spPr>
          <a:xfrm>
            <a:off x="457200" y="1600200"/>
            <a:ext cx="7620000" cy="4933244"/>
          </a:xfrm>
        </p:spPr>
        <p:txBody>
          <a:bodyPr>
            <a:normAutofit/>
          </a:bodyPr>
          <a:lstStyle/>
          <a:p>
            <a:r>
              <a:rPr lang="en-US" altLang="zh-CN" sz="2800" dirty="0" smtClean="0"/>
              <a:t>GPU </a:t>
            </a:r>
            <a:r>
              <a:rPr lang="en-US" altLang="zh-CN" sz="2800" dirty="0"/>
              <a:t>relies on </a:t>
            </a:r>
            <a:r>
              <a:rPr lang="en-US" altLang="zh-CN" sz="2800" dirty="0">
                <a:solidFill>
                  <a:schemeClr val="tx2"/>
                </a:solidFill>
              </a:rPr>
              <a:t>high</a:t>
            </a:r>
            <a:r>
              <a:rPr lang="en-US" altLang="zh-CN" sz="2800" dirty="0"/>
              <a:t> </a:t>
            </a:r>
            <a:r>
              <a:rPr lang="en-US" altLang="zh-CN" sz="2800" dirty="0" smtClean="0">
                <a:solidFill>
                  <a:srgbClr val="D2533C"/>
                </a:solidFill>
              </a:rPr>
              <a:t>SIMD </a:t>
            </a:r>
            <a:r>
              <a:rPr lang="en-US" altLang="zh-CN" sz="2800" dirty="0">
                <a:solidFill>
                  <a:srgbClr val="D2533C"/>
                </a:solidFill>
              </a:rPr>
              <a:t>lanes occupancy</a:t>
            </a:r>
            <a:r>
              <a:rPr lang="en-US" altLang="zh-CN" sz="2800" dirty="0"/>
              <a:t> to </a:t>
            </a:r>
            <a:r>
              <a:rPr lang="en-US" altLang="zh-CN" sz="2800" dirty="0" smtClean="0"/>
              <a:t>boost performance </a:t>
            </a:r>
            <a:endParaRPr lang="en-US" altLang="zh-CN" sz="2800" dirty="0"/>
          </a:p>
          <a:p>
            <a:r>
              <a:rPr lang="en-US" altLang="zh-CN" sz="2800" dirty="0" smtClean="0"/>
              <a:t>100% efficiency is</a:t>
            </a:r>
            <a:r>
              <a:rPr lang="zh-CN" altLang="en-US" sz="2800" dirty="0" smtClean="0"/>
              <a:t> </a:t>
            </a:r>
            <a:r>
              <a:rPr lang="en-US" altLang="zh-CN" sz="2800" dirty="0" smtClean="0"/>
              <a:t>achieved</a:t>
            </a:r>
            <a:r>
              <a:rPr lang="zh-CN" altLang="en-US" sz="2800" dirty="0" smtClean="0"/>
              <a:t> </a:t>
            </a:r>
            <a:r>
              <a:rPr lang="en-US" altLang="zh-CN" sz="2800" dirty="0" smtClean="0"/>
              <a:t>only if</a:t>
            </a:r>
            <a:r>
              <a:rPr lang="zh-CN" altLang="en-US" sz="2800" dirty="0" smtClean="0"/>
              <a:t> </a:t>
            </a:r>
            <a:r>
              <a:rPr lang="en-US" altLang="zh-CN" sz="2800" dirty="0" smtClean="0"/>
              <a:t>all SIMD </a:t>
            </a:r>
            <a:r>
              <a:rPr lang="en-US" altLang="zh-CN" sz="2800" dirty="0"/>
              <a:t>lanes </a:t>
            </a:r>
            <a:r>
              <a:rPr lang="en-US" altLang="zh-CN" sz="2800" dirty="0" smtClean="0"/>
              <a:t>fall in the </a:t>
            </a:r>
            <a:r>
              <a:rPr lang="en-US" altLang="zh-CN" sz="2800" dirty="0" smtClean="0">
                <a:solidFill>
                  <a:srgbClr val="D2533C"/>
                </a:solidFill>
              </a:rPr>
              <a:t>same path</a:t>
            </a:r>
            <a:endParaRPr lang="en-US" altLang="zh-CN" sz="2400" dirty="0">
              <a:solidFill>
                <a:srgbClr val="D2533C"/>
              </a:solidFill>
            </a:endParaRPr>
          </a:p>
          <a:p>
            <a:endParaRPr kumimoji="1" lang="zh-CN" altLang="en-US" sz="2400" dirty="0"/>
          </a:p>
        </p:txBody>
      </p:sp>
      <p:sp>
        <p:nvSpPr>
          <p:cNvPr id="4" name="文本框 3"/>
          <p:cNvSpPr txBox="1"/>
          <p:nvPr/>
        </p:nvSpPr>
        <p:spPr>
          <a:xfrm>
            <a:off x="8572500" y="364909"/>
            <a:ext cx="1058333" cy="646331"/>
          </a:xfrm>
          <a:prstGeom prst="rect">
            <a:avLst/>
          </a:prstGeom>
          <a:noFill/>
        </p:spPr>
        <p:txBody>
          <a:bodyPr wrap="square" rtlCol="0">
            <a:spAutoFit/>
          </a:bodyPr>
          <a:lstStyle/>
          <a:p>
            <a:r>
              <a:rPr kumimoji="1" lang="en-US" altLang="zh-CN" sz="3600" b="1" dirty="0" smtClean="0">
                <a:solidFill>
                  <a:schemeClr val="bg1"/>
                </a:solidFill>
                <a:latin typeface="Monaco"/>
                <a:cs typeface="Monaco"/>
              </a:rPr>
              <a:t>I</a:t>
            </a:r>
            <a:endParaRPr kumimoji="1" lang="zh-CN" altLang="en-US" sz="3600" b="1" dirty="0">
              <a:solidFill>
                <a:schemeClr val="bg1"/>
              </a:solidFill>
              <a:latin typeface="Monaco"/>
              <a:cs typeface="Monaco"/>
            </a:endParaRPr>
          </a:p>
        </p:txBody>
      </p:sp>
      <p:sp>
        <p:nvSpPr>
          <p:cNvPr id="30" name="文本框 29"/>
          <p:cNvSpPr txBox="1"/>
          <p:nvPr/>
        </p:nvSpPr>
        <p:spPr>
          <a:xfrm>
            <a:off x="4840119" y="4010311"/>
            <a:ext cx="3732381" cy="2862322"/>
          </a:xfrm>
          <a:prstGeom prst="rect">
            <a:avLst/>
          </a:prstGeom>
          <a:noFill/>
        </p:spPr>
        <p:txBody>
          <a:bodyPr wrap="square" rtlCol="0">
            <a:spAutoFit/>
          </a:bodyPr>
          <a:lstStyle/>
          <a:p>
            <a:r>
              <a:rPr kumimoji="1" lang="en-US" altLang="zh-CN" sz="2400" dirty="0" err="1" smtClean="0">
                <a:solidFill>
                  <a:srgbClr val="A6A6A6"/>
                </a:solidFill>
                <a:latin typeface="Chalkboard"/>
                <a:cs typeface="Chalkboard"/>
              </a:rPr>
              <a:t>Do_something_common</a:t>
            </a:r>
            <a:r>
              <a:rPr kumimoji="1" lang="en-US" altLang="zh-CN" sz="2400" dirty="0" smtClean="0">
                <a:solidFill>
                  <a:srgbClr val="A6A6A6"/>
                </a:solidFill>
                <a:latin typeface="Chalkboard"/>
                <a:cs typeface="Chalkboard"/>
              </a:rPr>
              <a:t>();</a:t>
            </a:r>
          </a:p>
          <a:p>
            <a:r>
              <a:rPr kumimoji="1" lang="en-US" altLang="zh-CN" sz="2400" dirty="0" smtClean="0">
                <a:latin typeface="Chalkboard"/>
                <a:cs typeface="Chalkboard"/>
              </a:rPr>
              <a:t>If</a:t>
            </a:r>
            <a:r>
              <a:rPr kumimoji="1" lang="zh-CN" altLang="en-US" sz="2400" dirty="0" smtClean="0">
                <a:latin typeface="Chalkboard"/>
                <a:cs typeface="Chalkboard"/>
              </a:rPr>
              <a:t> </a:t>
            </a:r>
            <a:r>
              <a:rPr kumimoji="1" lang="en-US" altLang="zh-CN" sz="2400" dirty="0" smtClean="0">
                <a:latin typeface="Chalkboard"/>
                <a:cs typeface="Chalkboard"/>
              </a:rPr>
              <a:t>(</a:t>
            </a:r>
            <a:r>
              <a:rPr kumimoji="1" lang="en-US" altLang="zh-CN" sz="2400" dirty="0" err="1" smtClean="0">
                <a:latin typeface="Chalkboard"/>
                <a:cs typeface="Chalkboard"/>
              </a:rPr>
              <a:t>thread_id</a:t>
            </a:r>
            <a:r>
              <a:rPr kumimoji="1" lang="zh-CN" altLang="en-US" sz="2400" dirty="0" smtClean="0">
                <a:latin typeface="Chalkboard"/>
                <a:cs typeface="Chalkboard"/>
              </a:rPr>
              <a:t> </a:t>
            </a:r>
            <a:r>
              <a:rPr kumimoji="1" lang="zh-CN" altLang="zh-CN" sz="2400" dirty="0" smtClean="0">
                <a:latin typeface="Chalkboard"/>
                <a:cs typeface="Chalkboard"/>
              </a:rPr>
              <a:t>&gt;</a:t>
            </a:r>
            <a:r>
              <a:rPr kumimoji="1" lang="zh-CN" altLang="en-US" sz="2400" dirty="0" smtClean="0">
                <a:latin typeface="Chalkboard"/>
                <a:cs typeface="Chalkboard"/>
              </a:rPr>
              <a:t> </a:t>
            </a:r>
            <a:r>
              <a:rPr kumimoji="1" lang="en-US" altLang="zh-CN" sz="2400" dirty="0" smtClean="0">
                <a:latin typeface="Chalkboard"/>
                <a:cs typeface="Chalkboard"/>
              </a:rPr>
              <a:t>5)</a:t>
            </a:r>
            <a:r>
              <a:rPr kumimoji="1" lang="zh-CN" altLang="en-US" sz="2400" dirty="0" smtClean="0">
                <a:latin typeface="Chalkboard"/>
                <a:cs typeface="Chalkboard"/>
              </a:rPr>
              <a:t> </a:t>
            </a:r>
            <a:r>
              <a:rPr kumimoji="1" lang="en-US" altLang="zh-CN" sz="2400" dirty="0" smtClean="0">
                <a:latin typeface="Chalkboard"/>
                <a:cs typeface="Chalkboard"/>
              </a:rPr>
              <a:t>{</a:t>
            </a:r>
          </a:p>
          <a:p>
            <a:r>
              <a:rPr kumimoji="1" lang="zh-CN" altLang="zh-CN" sz="2400" dirty="0">
                <a:solidFill>
                  <a:srgbClr val="D2533C"/>
                </a:solidFill>
                <a:latin typeface="Chalkboard"/>
                <a:cs typeface="Chalkboard"/>
              </a:rPr>
              <a:t> </a:t>
            </a:r>
            <a:r>
              <a:rPr kumimoji="1" lang="zh-CN" altLang="en-US" sz="2400" dirty="0" smtClean="0">
                <a:solidFill>
                  <a:srgbClr val="D2533C"/>
                </a:solidFill>
                <a:latin typeface="Chalkboard"/>
                <a:cs typeface="Chalkboard"/>
              </a:rPr>
              <a:t>  </a:t>
            </a:r>
            <a:r>
              <a:rPr kumimoji="1" lang="en-US" altLang="zh-CN" sz="2400" dirty="0" smtClean="0">
                <a:solidFill>
                  <a:srgbClr val="D2533C"/>
                </a:solidFill>
                <a:latin typeface="Chalkboard"/>
                <a:cs typeface="Chalkboard"/>
              </a:rPr>
              <a:t> </a:t>
            </a:r>
            <a:r>
              <a:rPr kumimoji="1" lang="en-US" altLang="zh-CN" sz="2400" dirty="0" err="1" smtClean="0">
                <a:solidFill>
                  <a:srgbClr val="D2533C"/>
                </a:solidFill>
                <a:latin typeface="Chalkboard"/>
                <a:cs typeface="Chalkboard"/>
              </a:rPr>
              <a:t>do_something_red</a:t>
            </a:r>
            <a:r>
              <a:rPr kumimoji="1" lang="en-US" altLang="zh-CN" sz="2400" dirty="0" smtClean="0">
                <a:solidFill>
                  <a:srgbClr val="D2533C"/>
                </a:solidFill>
                <a:latin typeface="Chalkboard"/>
                <a:cs typeface="Chalkboard"/>
              </a:rPr>
              <a:t>();</a:t>
            </a:r>
          </a:p>
          <a:p>
            <a:r>
              <a:rPr kumimoji="1" lang="zh-CN" altLang="zh-CN" sz="2400" dirty="0">
                <a:latin typeface="Chalkboard"/>
                <a:cs typeface="Chalkboard"/>
              </a:rPr>
              <a:t> </a:t>
            </a:r>
            <a:r>
              <a:rPr kumimoji="1" lang="zh-CN" altLang="en-US" sz="2400" dirty="0" smtClean="0">
                <a:latin typeface="Chalkboard"/>
                <a:cs typeface="Chalkboard"/>
              </a:rPr>
              <a:t> </a:t>
            </a:r>
            <a:r>
              <a:rPr kumimoji="1" lang="en-US" altLang="zh-CN" sz="2400" dirty="0" smtClean="0">
                <a:latin typeface="Chalkboard"/>
                <a:cs typeface="Chalkboard"/>
              </a:rPr>
              <a:t>} else</a:t>
            </a:r>
            <a:r>
              <a:rPr kumimoji="1" lang="zh-CN" altLang="en-US" sz="2400" dirty="0" smtClean="0">
                <a:latin typeface="Chalkboard"/>
                <a:cs typeface="Chalkboard"/>
              </a:rPr>
              <a:t> </a:t>
            </a:r>
            <a:r>
              <a:rPr kumimoji="1" lang="en-US" altLang="zh-CN" sz="2400" dirty="0" smtClean="0">
                <a:latin typeface="Chalkboard"/>
                <a:cs typeface="Chalkboard"/>
              </a:rPr>
              <a:t>{</a:t>
            </a:r>
          </a:p>
          <a:p>
            <a:r>
              <a:rPr kumimoji="1" lang="zh-CN" altLang="en-US" sz="2400" dirty="0" smtClean="0">
                <a:solidFill>
                  <a:srgbClr val="367EFF"/>
                </a:solidFill>
                <a:latin typeface="Chalkboard"/>
                <a:cs typeface="Chalkboard"/>
              </a:rPr>
              <a:t>  </a:t>
            </a:r>
            <a:r>
              <a:rPr kumimoji="1" lang="en-US" altLang="zh-CN" sz="2400" dirty="0" smtClean="0">
                <a:solidFill>
                  <a:srgbClr val="367EFF"/>
                </a:solidFill>
                <a:latin typeface="Chalkboard"/>
                <a:cs typeface="Chalkboard"/>
              </a:rPr>
              <a:t>do</a:t>
            </a:r>
            <a:r>
              <a:rPr kumimoji="1" lang="zh-CN" altLang="en-US" sz="2400" dirty="0" smtClean="0">
                <a:solidFill>
                  <a:srgbClr val="367EFF"/>
                </a:solidFill>
                <a:latin typeface="Chalkboard"/>
                <a:cs typeface="Chalkboard"/>
              </a:rPr>
              <a:t> </a:t>
            </a:r>
            <a:r>
              <a:rPr kumimoji="1" lang="en-US" altLang="zh-CN" sz="2400" dirty="0" err="1" smtClean="0">
                <a:solidFill>
                  <a:srgbClr val="367EFF"/>
                </a:solidFill>
                <a:latin typeface="Chalkboard"/>
                <a:cs typeface="Chalkboard"/>
              </a:rPr>
              <a:t>something_blue</a:t>
            </a:r>
            <a:r>
              <a:rPr kumimoji="1" lang="en-US" altLang="zh-CN" sz="2400" dirty="0" smtClean="0">
                <a:solidFill>
                  <a:srgbClr val="367EFF"/>
                </a:solidFill>
                <a:latin typeface="Chalkboard"/>
                <a:cs typeface="Chalkboard"/>
              </a:rPr>
              <a:t>();</a:t>
            </a:r>
            <a:endParaRPr kumimoji="1" lang="en-US" altLang="zh-CN" sz="2400" dirty="0">
              <a:solidFill>
                <a:srgbClr val="367EFF"/>
              </a:solidFill>
              <a:latin typeface="Chalkboard"/>
              <a:cs typeface="Chalkboard"/>
            </a:endParaRPr>
          </a:p>
          <a:p>
            <a:r>
              <a:rPr kumimoji="1" lang="zh-CN" altLang="zh-CN" sz="2400" dirty="0" smtClean="0">
                <a:latin typeface="Chalkboard"/>
                <a:cs typeface="Chalkboard"/>
              </a:rPr>
              <a:t>}</a:t>
            </a:r>
            <a:endParaRPr kumimoji="1" lang="en-US" altLang="zh-CN" sz="2400" dirty="0" smtClean="0">
              <a:latin typeface="Chalkboard"/>
              <a:cs typeface="Chalkboard"/>
            </a:endParaRPr>
          </a:p>
          <a:p>
            <a:endParaRPr kumimoji="1" lang="en-US" altLang="zh-CN" dirty="0"/>
          </a:p>
          <a:p>
            <a:endParaRPr kumimoji="1" lang="zh-CN" altLang="en-US" dirty="0"/>
          </a:p>
        </p:txBody>
      </p:sp>
      <p:grpSp>
        <p:nvGrpSpPr>
          <p:cNvPr id="45" name="组 44"/>
          <p:cNvGrpSpPr/>
          <p:nvPr/>
        </p:nvGrpSpPr>
        <p:grpSpPr>
          <a:xfrm>
            <a:off x="1360709" y="4068566"/>
            <a:ext cx="2194682" cy="715082"/>
            <a:chOff x="1360709" y="4068566"/>
            <a:chExt cx="2194682" cy="715082"/>
          </a:xfrm>
        </p:grpSpPr>
        <p:cxnSp>
          <p:nvCxnSpPr>
            <p:cNvPr id="35" name="直线箭头连接符 34"/>
            <p:cNvCxnSpPr/>
            <p:nvPr/>
          </p:nvCxnSpPr>
          <p:spPr>
            <a:xfrm>
              <a:off x="1639848"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直线箭头连接符 35"/>
            <p:cNvCxnSpPr/>
            <p:nvPr/>
          </p:nvCxnSpPr>
          <p:spPr>
            <a:xfrm>
              <a:off x="1964864"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直线箭头连接符 36"/>
            <p:cNvCxnSpPr/>
            <p:nvPr/>
          </p:nvCxnSpPr>
          <p:spPr>
            <a:xfrm>
              <a:off x="2273105"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直线箭头连接符 37"/>
            <p:cNvCxnSpPr/>
            <p:nvPr/>
          </p:nvCxnSpPr>
          <p:spPr>
            <a:xfrm>
              <a:off x="2581347"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直线箭头连接符 38"/>
            <p:cNvCxnSpPr/>
            <p:nvPr/>
          </p:nvCxnSpPr>
          <p:spPr>
            <a:xfrm>
              <a:off x="2901919"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直线箭头连接符 39"/>
            <p:cNvCxnSpPr/>
            <p:nvPr/>
          </p:nvCxnSpPr>
          <p:spPr>
            <a:xfrm>
              <a:off x="3222491"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直线箭头连接符 40"/>
            <p:cNvCxnSpPr/>
            <p:nvPr/>
          </p:nvCxnSpPr>
          <p:spPr>
            <a:xfrm>
              <a:off x="3543062"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直线箭头连接符 41"/>
            <p:cNvCxnSpPr/>
            <p:nvPr/>
          </p:nvCxnSpPr>
          <p:spPr>
            <a:xfrm>
              <a:off x="1360709"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4" name="文本框 43"/>
          <p:cNvSpPr txBox="1"/>
          <p:nvPr/>
        </p:nvSpPr>
        <p:spPr>
          <a:xfrm>
            <a:off x="1158991" y="4879578"/>
            <a:ext cx="2823496" cy="523220"/>
          </a:xfrm>
          <a:prstGeom prst="rect">
            <a:avLst/>
          </a:prstGeom>
          <a:noFill/>
        </p:spPr>
        <p:txBody>
          <a:bodyPr wrap="square" rtlCol="0">
            <a:spAutoFit/>
          </a:bodyPr>
          <a:lstStyle/>
          <a:p>
            <a:r>
              <a:rPr kumimoji="1" lang="en-US" altLang="zh-CN" sz="2800" dirty="0" smtClean="0">
                <a:latin typeface="Chalkboard SE Bold"/>
                <a:cs typeface="Chalkboard SE Bold"/>
              </a:rPr>
              <a:t>100% utilization</a:t>
            </a:r>
            <a:endParaRPr kumimoji="1" lang="zh-CN" altLang="en-US" sz="2800" dirty="0">
              <a:latin typeface="Chalkboard SE Bold"/>
              <a:cs typeface="Chalkboard SE Bold"/>
            </a:endParaRPr>
          </a:p>
        </p:txBody>
      </p:sp>
      <p:grpSp>
        <p:nvGrpSpPr>
          <p:cNvPr id="46" name="组 45"/>
          <p:cNvGrpSpPr/>
          <p:nvPr/>
        </p:nvGrpSpPr>
        <p:grpSpPr>
          <a:xfrm>
            <a:off x="1360709" y="4068566"/>
            <a:ext cx="2194682" cy="229799"/>
            <a:chOff x="1360709" y="4068566"/>
            <a:chExt cx="2194682" cy="715082"/>
          </a:xfrm>
        </p:grpSpPr>
        <p:cxnSp>
          <p:nvCxnSpPr>
            <p:cNvPr id="47" name="直线箭头连接符 46"/>
            <p:cNvCxnSpPr/>
            <p:nvPr/>
          </p:nvCxnSpPr>
          <p:spPr>
            <a:xfrm>
              <a:off x="1639848"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直线箭头连接符 47"/>
            <p:cNvCxnSpPr/>
            <p:nvPr/>
          </p:nvCxnSpPr>
          <p:spPr>
            <a:xfrm>
              <a:off x="1964864"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直线箭头连接符 48"/>
            <p:cNvCxnSpPr/>
            <p:nvPr/>
          </p:nvCxnSpPr>
          <p:spPr>
            <a:xfrm>
              <a:off x="2273105"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直线箭头连接符 49"/>
            <p:cNvCxnSpPr/>
            <p:nvPr/>
          </p:nvCxnSpPr>
          <p:spPr>
            <a:xfrm>
              <a:off x="2581347"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直线箭头连接符 50"/>
            <p:cNvCxnSpPr/>
            <p:nvPr/>
          </p:nvCxnSpPr>
          <p:spPr>
            <a:xfrm>
              <a:off x="2901919"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直线箭头连接符 51"/>
            <p:cNvCxnSpPr/>
            <p:nvPr/>
          </p:nvCxnSpPr>
          <p:spPr>
            <a:xfrm>
              <a:off x="3222491"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直线箭头连接符 52"/>
            <p:cNvCxnSpPr/>
            <p:nvPr/>
          </p:nvCxnSpPr>
          <p:spPr>
            <a:xfrm>
              <a:off x="3543062"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直线箭头连接符 53"/>
            <p:cNvCxnSpPr/>
            <p:nvPr/>
          </p:nvCxnSpPr>
          <p:spPr>
            <a:xfrm>
              <a:off x="1360709"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55" name="组 54"/>
          <p:cNvGrpSpPr/>
          <p:nvPr/>
        </p:nvGrpSpPr>
        <p:grpSpPr>
          <a:xfrm>
            <a:off x="1360708" y="4068566"/>
            <a:ext cx="2194682" cy="467999"/>
            <a:chOff x="1360709" y="4068566"/>
            <a:chExt cx="2194682" cy="715082"/>
          </a:xfrm>
        </p:grpSpPr>
        <p:cxnSp>
          <p:nvCxnSpPr>
            <p:cNvPr id="56" name="直线箭头连接符 55"/>
            <p:cNvCxnSpPr/>
            <p:nvPr/>
          </p:nvCxnSpPr>
          <p:spPr>
            <a:xfrm>
              <a:off x="1639848"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直线箭头连接符 56"/>
            <p:cNvCxnSpPr/>
            <p:nvPr/>
          </p:nvCxnSpPr>
          <p:spPr>
            <a:xfrm>
              <a:off x="1964864"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直线箭头连接符 57"/>
            <p:cNvCxnSpPr/>
            <p:nvPr/>
          </p:nvCxnSpPr>
          <p:spPr>
            <a:xfrm>
              <a:off x="2273105"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9" name="直线箭头连接符 58"/>
            <p:cNvCxnSpPr/>
            <p:nvPr/>
          </p:nvCxnSpPr>
          <p:spPr>
            <a:xfrm>
              <a:off x="2581347"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直线箭头连接符 59"/>
            <p:cNvCxnSpPr/>
            <p:nvPr/>
          </p:nvCxnSpPr>
          <p:spPr>
            <a:xfrm>
              <a:off x="2901919"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1" name="直线箭头连接符 60"/>
            <p:cNvCxnSpPr/>
            <p:nvPr/>
          </p:nvCxnSpPr>
          <p:spPr>
            <a:xfrm>
              <a:off x="3222491"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2" name="直线箭头连接符 61"/>
            <p:cNvCxnSpPr/>
            <p:nvPr/>
          </p:nvCxnSpPr>
          <p:spPr>
            <a:xfrm>
              <a:off x="3543062"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直线箭头连接符 62"/>
            <p:cNvCxnSpPr/>
            <p:nvPr/>
          </p:nvCxnSpPr>
          <p:spPr>
            <a:xfrm>
              <a:off x="1360709"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109169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55"/>
                                        </p:tgtEl>
                                        <p:attrNameLst>
                                          <p:attrName>style.visibility</p:attrName>
                                        </p:attrNameLst>
                                      </p:cBhvr>
                                      <p:to>
                                        <p:strVal val="visible"/>
                                      </p:to>
                                    </p:set>
                                  </p:childTnLst>
                                  <p:subTnLst>
                                    <p:set>
                                      <p:cBhvr override="childStyle">
                                        <p:cTn dur="1" fill="hold" display="0" masterRel="nextClick" afterEffect="1"/>
                                        <p:tgtEl>
                                          <p:spTgt spid="55"/>
                                        </p:tgtEl>
                                        <p:attrNameLst>
                                          <p:attrName>style.visibility</p:attrName>
                                        </p:attrNameLst>
                                      </p:cBhvr>
                                      <p:to>
                                        <p:strVal val="hidden"/>
                                      </p:to>
                                    </p:set>
                                  </p:sub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45"/>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 4"/>
          <p:cNvGrpSpPr/>
          <p:nvPr/>
        </p:nvGrpSpPr>
        <p:grpSpPr>
          <a:xfrm>
            <a:off x="1371658" y="4771998"/>
            <a:ext cx="2194682" cy="715082"/>
            <a:chOff x="1360710" y="4783648"/>
            <a:chExt cx="2194682" cy="715082"/>
          </a:xfrm>
        </p:grpSpPr>
        <p:cxnSp>
          <p:nvCxnSpPr>
            <p:cNvPr id="15" name="直线箭头连接符 14"/>
            <p:cNvCxnSpPr/>
            <p:nvPr/>
          </p:nvCxnSpPr>
          <p:spPr>
            <a:xfrm>
              <a:off x="1639849" y="4783648"/>
              <a:ext cx="12329" cy="715082"/>
            </a:xfrm>
            <a:prstGeom prst="straightConnector1">
              <a:avLst/>
            </a:prstGeom>
            <a:ln>
              <a:solidFill>
                <a:schemeClr val="tx2"/>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16" name="直线箭头连接符 15"/>
            <p:cNvCxnSpPr/>
            <p:nvPr/>
          </p:nvCxnSpPr>
          <p:spPr>
            <a:xfrm>
              <a:off x="1964865" y="4783648"/>
              <a:ext cx="12329" cy="715082"/>
            </a:xfrm>
            <a:prstGeom prst="straightConnector1">
              <a:avLst/>
            </a:prstGeom>
            <a:ln>
              <a:solidFill>
                <a:schemeClr val="tx2"/>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17" name="直线箭头连接符 16"/>
            <p:cNvCxnSpPr/>
            <p:nvPr/>
          </p:nvCxnSpPr>
          <p:spPr>
            <a:xfrm>
              <a:off x="2273106" y="4783648"/>
              <a:ext cx="12329" cy="715082"/>
            </a:xfrm>
            <a:prstGeom prst="straightConnector1">
              <a:avLst/>
            </a:prstGeom>
            <a:ln>
              <a:solidFill>
                <a:schemeClr val="tx2"/>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18" name="直线箭头连接符 17"/>
            <p:cNvCxnSpPr/>
            <p:nvPr/>
          </p:nvCxnSpPr>
          <p:spPr>
            <a:xfrm>
              <a:off x="2581348" y="4783648"/>
              <a:ext cx="12329" cy="715082"/>
            </a:xfrm>
            <a:prstGeom prst="straightConnector1">
              <a:avLst/>
            </a:prstGeom>
            <a:ln>
              <a:solidFill>
                <a:schemeClr val="tx2"/>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19" name="直线箭头连接符 18"/>
            <p:cNvCxnSpPr/>
            <p:nvPr/>
          </p:nvCxnSpPr>
          <p:spPr>
            <a:xfrm>
              <a:off x="2901920" y="4783648"/>
              <a:ext cx="12329" cy="715082"/>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20" name="直线箭头连接符 19"/>
            <p:cNvCxnSpPr/>
            <p:nvPr/>
          </p:nvCxnSpPr>
          <p:spPr>
            <a:xfrm>
              <a:off x="3222492" y="4783648"/>
              <a:ext cx="12329" cy="715082"/>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21" name="直线箭头连接符 20"/>
            <p:cNvCxnSpPr/>
            <p:nvPr/>
          </p:nvCxnSpPr>
          <p:spPr>
            <a:xfrm>
              <a:off x="3543063" y="4783648"/>
              <a:ext cx="12329" cy="715082"/>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22" name="直线箭头连接符 21"/>
            <p:cNvCxnSpPr/>
            <p:nvPr/>
          </p:nvCxnSpPr>
          <p:spPr>
            <a:xfrm>
              <a:off x="1360710" y="4783648"/>
              <a:ext cx="12329" cy="715082"/>
            </a:xfrm>
            <a:prstGeom prst="straightConnector1">
              <a:avLst/>
            </a:prstGeom>
            <a:ln>
              <a:solidFill>
                <a:schemeClr val="tx2"/>
              </a:solidFill>
              <a:prstDash val="dot"/>
              <a:tailEnd type="arrow"/>
            </a:ln>
          </p:spPr>
          <p:style>
            <a:lnRef idx="2">
              <a:schemeClr val="accent1"/>
            </a:lnRef>
            <a:fillRef idx="0">
              <a:schemeClr val="accent1"/>
            </a:fillRef>
            <a:effectRef idx="1">
              <a:schemeClr val="accent1"/>
            </a:effectRef>
            <a:fontRef idx="minor">
              <a:schemeClr val="tx1"/>
            </a:fontRef>
          </p:style>
        </p:cxnSp>
      </p:grpSp>
      <p:grpSp>
        <p:nvGrpSpPr>
          <p:cNvPr id="45" name="组 44"/>
          <p:cNvGrpSpPr/>
          <p:nvPr/>
        </p:nvGrpSpPr>
        <p:grpSpPr>
          <a:xfrm>
            <a:off x="1370976" y="4775770"/>
            <a:ext cx="2194682" cy="432000"/>
            <a:chOff x="1360710" y="4783648"/>
            <a:chExt cx="2194682" cy="715082"/>
          </a:xfrm>
        </p:grpSpPr>
        <p:cxnSp>
          <p:nvCxnSpPr>
            <p:cNvPr id="46" name="直线箭头连接符 45"/>
            <p:cNvCxnSpPr/>
            <p:nvPr/>
          </p:nvCxnSpPr>
          <p:spPr>
            <a:xfrm>
              <a:off x="1639849" y="4783648"/>
              <a:ext cx="12329" cy="715082"/>
            </a:xfrm>
            <a:prstGeom prst="straightConnector1">
              <a:avLst/>
            </a:prstGeom>
            <a:ln>
              <a:solidFill>
                <a:schemeClr val="tx2"/>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47" name="直线箭头连接符 46"/>
            <p:cNvCxnSpPr/>
            <p:nvPr/>
          </p:nvCxnSpPr>
          <p:spPr>
            <a:xfrm>
              <a:off x="1964865" y="4783648"/>
              <a:ext cx="12329" cy="715082"/>
            </a:xfrm>
            <a:prstGeom prst="straightConnector1">
              <a:avLst/>
            </a:prstGeom>
            <a:ln>
              <a:solidFill>
                <a:schemeClr val="tx2"/>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48" name="直线箭头连接符 47"/>
            <p:cNvCxnSpPr/>
            <p:nvPr/>
          </p:nvCxnSpPr>
          <p:spPr>
            <a:xfrm>
              <a:off x="2273106" y="4783648"/>
              <a:ext cx="12329" cy="715082"/>
            </a:xfrm>
            <a:prstGeom prst="straightConnector1">
              <a:avLst/>
            </a:prstGeom>
            <a:ln>
              <a:solidFill>
                <a:schemeClr val="tx2"/>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49" name="直线箭头连接符 48"/>
            <p:cNvCxnSpPr/>
            <p:nvPr/>
          </p:nvCxnSpPr>
          <p:spPr>
            <a:xfrm>
              <a:off x="2581348" y="4783648"/>
              <a:ext cx="12329" cy="715082"/>
            </a:xfrm>
            <a:prstGeom prst="straightConnector1">
              <a:avLst/>
            </a:prstGeom>
            <a:ln>
              <a:solidFill>
                <a:schemeClr val="tx2"/>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50" name="直线箭头连接符 49"/>
            <p:cNvCxnSpPr/>
            <p:nvPr/>
          </p:nvCxnSpPr>
          <p:spPr>
            <a:xfrm>
              <a:off x="2901920" y="4783648"/>
              <a:ext cx="12329" cy="715082"/>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51" name="直线箭头连接符 50"/>
            <p:cNvCxnSpPr/>
            <p:nvPr/>
          </p:nvCxnSpPr>
          <p:spPr>
            <a:xfrm>
              <a:off x="3222492" y="4783648"/>
              <a:ext cx="12329" cy="715082"/>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52" name="直线箭头连接符 51"/>
            <p:cNvCxnSpPr/>
            <p:nvPr/>
          </p:nvCxnSpPr>
          <p:spPr>
            <a:xfrm>
              <a:off x="3543063" y="4783648"/>
              <a:ext cx="12329" cy="715082"/>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53" name="直线箭头连接符 52"/>
            <p:cNvCxnSpPr/>
            <p:nvPr/>
          </p:nvCxnSpPr>
          <p:spPr>
            <a:xfrm>
              <a:off x="1360710" y="4783648"/>
              <a:ext cx="12329" cy="715082"/>
            </a:xfrm>
            <a:prstGeom prst="straightConnector1">
              <a:avLst/>
            </a:prstGeom>
            <a:ln>
              <a:solidFill>
                <a:schemeClr val="tx2"/>
              </a:solidFill>
              <a:prstDash val="dot"/>
              <a:tailEnd type="arrow"/>
            </a:ln>
          </p:spPr>
          <p:style>
            <a:lnRef idx="2">
              <a:schemeClr val="accent1"/>
            </a:lnRef>
            <a:fillRef idx="0">
              <a:schemeClr val="accent1"/>
            </a:fillRef>
            <a:effectRef idx="1">
              <a:schemeClr val="accent1"/>
            </a:effectRef>
            <a:fontRef idx="minor">
              <a:schemeClr val="tx1"/>
            </a:fontRef>
          </p:style>
        </p:cxnSp>
      </p:grpSp>
      <p:sp>
        <p:nvSpPr>
          <p:cNvPr id="2" name="标题 1"/>
          <p:cNvSpPr>
            <a:spLocks noGrp="1"/>
          </p:cNvSpPr>
          <p:nvPr>
            <p:ph type="title"/>
          </p:nvPr>
        </p:nvSpPr>
        <p:spPr/>
        <p:txBody>
          <a:bodyPr/>
          <a:lstStyle/>
          <a:p>
            <a:r>
              <a:rPr kumimoji="1" lang="en-US" altLang="zh-CN" dirty="0" smtClean="0"/>
              <a:t>The</a:t>
            </a:r>
            <a:r>
              <a:rPr kumimoji="1" lang="zh-CN" altLang="en-US" dirty="0" smtClean="0"/>
              <a:t> </a:t>
            </a:r>
            <a:r>
              <a:rPr kumimoji="1" lang="en-US" altLang="zh-CN" dirty="0" smtClean="0"/>
              <a:t>Problem</a:t>
            </a:r>
            <a:endParaRPr kumimoji="1" lang="zh-CN" altLang="en-US" dirty="0"/>
          </a:p>
        </p:txBody>
      </p:sp>
      <p:sp>
        <p:nvSpPr>
          <p:cNvPr id="3" name="内容占位符 2"/>
          <p:cNvSpPr>
            <a:spLocks noGrp="1"/>
          </p:cNvSpPr>
          <p:nvPr>
            <p:ph idx="1"/>
          </p:nvPr>
        </p:nvSpPr>
        <p:spPr>
          <a:xfrm>
            <a:off x="457200" y="1600200"/>
            <a:ext cx="7620000" cy="4933244"/>
          </a:xfrm>
        </p:spPr>
        <p:txBody>
          <a:bodyPr>
            <a:normAutofit/>
          </a:bodyPr>
          <a:lstStyle/>
          <a:p>
            <a:r>
              <a:rPr lang="en-US" altLang="zh-CN" sz="2800" dirty="0"/>
              <a:t>GPU relies on </a:t>
            </a:r>
            <a:r>
              <a:rPr lang="en-US" altLang="zh-CN" sz="2800" dirty="0">
                <a:solidFill>
                  <a:schemeClr val="tx2"/>
                </a:solidFill>
              </a:rPr>
              <a:t>high</a:t>
            </a:r>
            <a:r>
              <a:rPr lang="en-US" altLang="zh-CN" sz="2800" dirty="0"/>
              <a:t> </a:t>
            </a:r>
            <a:r>
              <a:rPr lang="en-US" altLang="zh-CN" sz="2800" dirty="0">
                <a:solidFill>
                  <a:srgbClr val="D2533C"/>
                </a:solidFill>
              </a:rPr>
              <a:t>SIMD lanes occupancy</a:t>
            </a:r>
            <a:r>
              <a:rPr lang="en-US" altLang="zh-CN" sz="2800" dirty="0"/>
              <a:t> to boost performance </a:t>
            </a:r>
          </a:p>
          <a:p>
            <a:r>
              <a:rPr lang="en-US" altLang="zh-CN" sz="2800" dirty="0"/>
              <a:t>100% efficiency is</a:t>
            </a:r>
            <a:r>
              <a:rPr lang="zh-CN" altLang="en-US" sz="2800" dirty="0"/>
              <a:t> </a:t>
            </a:r>
            <a:r>
              <a:rPr lang="en-US" altLang="zh-CN" sz="2800" dirty="0"/>
              <a:t>achieved</a:t>
            </a:r>
            <a:r>
              <a:rPr lang="zh-CN" altLang="en-US" sz="2800" dirty="0"/>
              <a:t> </a:t>
            </a:r>
            <a:r>
              <a:rPr lang="en-US" altLang="zh-CN" sz="2800" dirty="0"/>
              <a:t>only if</a:t>
            </a:r>
            <a:r>
              <a:rPr lang="zh-CN" altLang="en-US" sz="2800" dirty="0"/>
              <a:t> </a:t>
            </a:r>
            <a:r>
              <a:rPr lang="en-US" altLang="zh-CN" sz="2800" dirty="0"/>
              <a:t>all SIMD lanes fall in the same path</a:t>
            </a:r>
            <a:endParaRPr lang="en-US" altLang="zh-CN" dirty="0"/>
          </a:p>
          <a:p>
            <a:endParaRPr kumimoji="1" lang="zh-CN" altLang="en-US" sz="2400" dirty="0"/>
          </a:p>
        </p:txBody>
      </p:sp>
      <p:sp>
        <p:nvSpPr>
          <p:cNvPr id="4" name="文本框 3"/>
          <p:cNvSpPr txBox="1"/>
          <p:nvPr/>
        </p:nvSpPr>
        <p:spPr>
          <a:xfrm>
            <a:off x="8572500" y="364909"/>
            <a:ext cx="1058333" cy="646331"/>
          </a:xfrm>
          <a:prstGeom prst="rect">
            <a:avLst/>
          </a:prstGeom>
          <a:noFill/>
        </p:spPr>
        <p:txBody>
          <a:bodyPr wrap="square" rtlCol="0">
            <a:spAutoFit/>
          </a:bodyPr>
          <a:lstStyle/>
          <a:p>
            <a:r>
              <a:rPr kumimoji="1" lang="en-US" altLang="zh-CN" sz="3600" b="1" dirty="0" smtClean="0">
                <a:solidFill>
                  <a:schemeClr val="bg1"/>
                </a:solidFill>
                <a:latin typeface="Monaco"/>
                <a:cs typeface="Monaco"/>
              </a:rPr>
              <a:t>I</a:t>
            </a:r>
            <a:endParaRPr kumimoji="1" lang="zh-CN" altLang="en-US" sz="3600" b="1" dirty="0">
              <a:solidFill>
                <a:schemeClr val="bg1"/>
              </a:solidFill>
              <a:latin typeface="Monaco"/>
              <a:cs typeface="Monaco"/>
            </a:endParaRPr>
          </a:p>
        </p:txBody>
      </p:sp>
      <p:cxnSp>
        <p:nvCxnSpPr>
          <p:cNvPr id="35" name="直线箭头连接符 34"/>
          <p:cNvCxnSpPr/>
          <p:nvPr/>
        </p:nvCxnSpPr>
        <p:spPr>
          <a:xfrm>
            <a:off x="1639848"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直线箭头连接符 35"/>
          <p:cNvCxnSpPr/>
          <p:nvPr/>
        </p:nvCxnSpPr>
        <p:spPr>
          <a:xfrm>
            <a:off x="1964864"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直线箭头连接符 36"/>
          <p:cNvCxnSpPr/>
          <p:nvPr/>
        </p:nvCxnSpPr>
        <p:spPr>
          <a:xfrm>
            <a:off x="2273105"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直线箭头连接符 37"/>
          <p:cNvCxnSpPr/>
          <p:nvPr/>
        </p:nvCxnSpPr>
        <p:spPr>
          <a:xfrm>
            <a:off x="2581347"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直线箭头连接符 38"/>
          <p:cNvCxnSpPr/>
          <p:nvPr/>
        </p:nvCxnSpPr>
        <p:spPr>
          <a:xfrm>
            <a:off x="2901919"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直线箭头连接符 39"/>
          <p:cNvCxnSpPr/>
          <p:nvPr/>
        </p:nvCxnSpPr>
        <p:spPr>
          <a:xfrm>
            <a:off x="3222491"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直线箭头连接符 40"/>
          <p:cNvCxnSpPr/>
          <p:nvPr/>
        </p:nvCxnSpPr>
        <p:spPr>
          <a:xfrm>
            <a:off x="3543062"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直线箭头连接符 41"/>
          <p:cNvCxnSpPr/>
          <p:nvPr/>
        </p:nvCxnSpPr>
        <p:spPr>
          <a:xfrm>
            <a:off x="1360709"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文本框 22"/>
          <p:cNvSpPr txBox="1"/>
          <p:nvPr/>
        </p:nvSpPr>
        <p:spPr>
          <a:xfrm>
            <a:off x="1029528" y="5643975"/>
            <a:ext cx="3128298" cy="523220"/>
          </a:xfrm>
          <a:prstGeom prst="rect">
            <a:avLst/>
          </a:prstGeom>
          <a:noFill/>
        </p:spPr>
        <p:txBody>
          <a:bodyPr wrap="square" rtlCol="0">
            <a:spAutoFit/>
          </a:bodyPr>
          <a:lstStyle/>
          <a:p>
            <a:r>
              <a:rPr kumimoji="1" lang="en-US" altLang="zh-CN" sz="2800" dirty="0" smtClean="0">
                <a:solidFill>
                  <a:schemeClr val="tx2"/>
                </a:solidFill>
                <a:latin typeface="Chalkboard SE Bold"/>
                <a:cs typeface="Chalkboard SE Bold"/>
              </a:rPr>
              <a:t>37.5% utilization</a:t>
            </a:r>
            <a:endParaRPr kumimoji="1" lang="zh-CN" altLang="en-US" sz="2800" dirty="0">
              <a:solidFill>
                <a:schemeClr val="tx2"/>
              </a:solidFill>
              <a:latin typeface="Chalkboard SE Bold"/>
              <a:cs typeface="Chalkboard SE Bold"/>
            </a:endParaRPr>
          </a:p>
        </p:txBody>
      </p:sp>
      <p:sp>
        <p:nvSpPr>
          <p:cNvPr id="24" name="文本框 23"/>
          <p:cNvSpPr txBox="1"/>
          <p:nvPr/>
        </p:nvSpPr>
        <p:spPr>
          <a:xfrm>
            <a:off x="4840119" y="4010311"/>
            <a:ext cx="3732381" cy="2862322"/>
          </a:xfrm>
          <a:prstGeom prst="rect">
            <a:avLst/>
          </a:prstGeom>
          <a:noFill/>
        </p:spPr>
        <p:txBody>
          <a:bodyPr wrap="square" rtlCol="0">
            <a:spAutoFit/>
          </a:bodyPr>
          <a:lstStyle/>
          <a:p>
            <a:r>
              <a:rPr kumimoji="1" lang="en-US" altLang="zh-CN" sz="2400" dirty="0" err="1" smtClean="0">
                <a:solidFill>
                  <a:srgbClr val="A6A6A6"/>
                </a:solidFill>
                <a:latin typeface="Chalkboard"/>
                <a:cs typeface="Chalkboard"/>
              </a:rPr>
              <a:t>Do_something_common</a:t>
            </a:r>
            <a:r>
              <a:rPr kumimoji="1" lang="en-US" altLang="zh-CN" sz="2400" dirty="0" smtClean="0">
                <a:solidFill>
                  <a:srgbClr val="A6A6A6"/>
                </a:solidFill>
                <a:latin typeface="Chalkboard"/>
                <a:cs typeface="Chalkboard"/>
              </a:rPr>
              <a:t>();</a:t>
            </a:r>
          </a:p>
          <a:p>
            <a:r>
              <a:rPr kumimoji="1" lang="en-US" altLang="zh-CN" sz="2400" dirty="0" smtClean="0">
                <a:latin typeface="Chalkboard"/>
                <a:cs typeface="Chalkboard"/>
              </a:rPr>
              <a:t>If</a:t>
            </a:r>
            <a:r>
              <a:rPr kumimoji="1" lang="zh-CN" altLang="en-US" sz="2400" dirty="0" smtClean="0">
                <a:latin typeface="Chalkboard"/>
                <a:cs typeface="Chalkboard"/>
              </a:rPr>
              <a:t> </a:t>
            </a:r>
            <a:r>
              <a:rPr kumimoji="1" lang="en-US" altLang="zh-CN" sz="2400" dirty="0" smtClean="0">
                <a:latin typeface="Chalkboard"/>
                <a:cs typeface="Chalkboard"/>
              </a:rPr>
              <a:t>(</a:t>
            </a:r>
            <a:r>
              <a:rPr kumimoji="1" lang="en-US" altLang="zh-CN" sz="2400" dirty="0" err="1" smtClean="0">
                <a:latin typeface="Chalkboard"/>
                <a:cs typeface="Chalkboard"/>
              </a:rPr>
              <a:t>thread_id</a:t>
            </a:r>
            <a:r>
              <a:rPr kumimoji="1" lang="zh-CN" altLang="en-US" sz="2400" dirty="0" smtClean="0">
                <a:latin typeface="Chalkboard"/>
                <a:cs typeface="Chalkboard"/>
              </a:rPr>
              <a:t> </a:t>
            </a:r>
            <a:r>
              <a:rPr kumimoji="1" lang="zh-CN" altLang="zh-CN" sz="2400" dirty="0" smtClean="0">
                <a:latin typeface="Chalkboard"/>
                <a:cs typeface="Chalkboard"/>
              </a:rPr>
              <a:t>&gt;</a:t>
            </a:r>
            <a:r>
              <a:rPr kumimoji="1" lang="zh-CN" altLang="en-US" sz="2400" dirty="0" smtClean="0">
                <a:latin typeface="Chalkboard"/>
                <a:cs typeface="Chalkboard"/>
              </a:rPr>
              <a:t> </a:t>
            </a:r>
            <a:r>
              <a:rPr kumimoji="1" lang="en-US" altLang="zh-CN" sz="2400" dirty="0" smtClean="0">
                <a:latin typeface="Chalkboard"/>
                <a:cs typeface="Chalkboard"/>
              </a:rPr>
              <a:t>5)</a:t>
            </a:r>
            <a:r>
              <a:rPr kumimoji="1" lang="zh-CN" altLang="en-US" sz="2400" dirty="0" smtClean="0">
                <a:latin typeface="Chalkboard"/>
                <a:cs typeface="Chalkboard"/>
              </a:rPr>
              <a:t> </a:t>
            </a:r>
            <a:r>
              <a:rPr kumimoji="1" lang="en-US" altLang="zh-CN" sz="2400" dirty="0" smtClean="0">
                <a:latin typeface="Chalkboard"/>
                <a:cs typeface="Chalkboard"/>
              </a:rPr>
              <a:t>{</a:t>
            </a:r>
          </a:p>
          <a:p>
            <a:r>
              <a:rPr kumimoji="1" lang="zh-CN" altLang="zh-CN" sz="2400" dirty="0">
                <a:solidFill>
                  <a:srgbClr val="D2533C"/>
                </a:solidFill>
                <a:latin typeface="Chalkboard"/>
                <a:cs typeface="Chalkboard"/>
              </a:rPr>
              <a:t> </a:t>
            </a:r>
            <a:r>
              <a:rPr kumimoji="1" lang="zh-CN" altLang="en-US" sz="2400" dirty="0" smtClean="0">
                <a:solidFill>
                  <a:srgbClr val="D2533C"/>
                </a:solidFill>
                <a:latin typeface="Chalkboard"/>
                <a:cs typeface="Chalkboard"/>
              </a:rPr>
              <a:t>  </a:t>
            </a:r>
            <a:r>
              <a:rPr kumimoji="1" lang="en-US" altLang="zh-CN" sz="2400" dirty="0" smtClean="0">
                <a:solidFill>
                  <a:srgbClr val="D2533C"/>
                </a:solidFill>
                <a:latin typeface="Chalkboard"/>
                <a:cs typeface="Chalkboard"/>
              </a:rPr>
              <a:t> </a:t>
            </a:r>
            <a:r>
              <a:rPr kumimoji="1" lang="en-US" altLang="zh-CN" sz="2400" dirty="0" err="1" smtClean="0">
                <a:solidFill>
                  <a:srgbClr val="D2533C"/>
                </a:solidFill>
                <a:latin typeface="Chalkboard"/>
                <a:cs typeface="Chalkboard"/>
              </a:rPr>
              <a:t>do_something_red</a:t>
            </a:r>
            <a:r>
              <a:rPr kumimoji="1" lang="en-US" altLang="zh-CN" sz="2400" dirty="0" smtClean="0">
                <a:solidFill>
                  <a:srgbClr val="D2533C"/>
                </a:solidFill>
                <a:latin typeface="Chalkboard"/>
                <a:cs typeface="Chalkboard"/>
              </a:rPr>
              <a:t>();</a:t>
            </a:r>
          </a:p>
          <a:p>
            <a:r>
              <a:rPr kumimoji="1" lang="zh-CN" altLang="zh-CN" sz="2400" dirty="0">
                <a:latin typeface="Chalkboard"/>
                <a:cs typeface="Chalkboard"/>
              </a:rPr>
              <a:t> </a:t>
            </a:r>
            <a:r>
              <a:rPr kumimoji="1" lang="zh-CN" altLang="en-US" sz="2400" dirty="0" smtClean="0">
                <a:latin typeface="Chalkboard"/>
                <a:cs typeface="Chalkboard"/>
              </a:rPr>
              <a:t> </a:t>
            </a:r>
            <a:r>
              <a:rPr kumimoji="1" lang="en-US" altLang="zh-CN" sz="2400" dirty="0" smtClean="0">
                <a:latin typeface="Chalkboard"/>
                <a:cs typeface="Chalkboard"/>
              </a:rPr>
              <a:t>} else</a:t>
            </a:r>
            <a:r>
              <a:rPr kumimoji="1" lang="zh-CN" altLang="en-US" sz="2400" dirty="0" smtClean="0">
                <a:latin typeface="Chalkboard"/>
                <a:cs typeface="Chalkboard"/>
              </a:rPr>
              <a:t> </a:t>
            </a:r>
            <a:r>
              <a:rPr kumimoji="1" lang="en-US" altLang="zh-CN" sz="2400" dirty="0" smtClean="0">
                <a:latin typeface="Chalkboard"/>
                <a:cs typeface="Chalkboard"/>
              </a:rPr>
              <a:t>{</a:t>
            </a:r>
          </a:p>
          <a:p>
            <a:r>
              <a:rPr kumimoji="1" lang="zh-CN" altLang="en-US" sz="2400" dirty="0" smtClean="0">
                <a:solidFill>
                  <a:srgbClr val="367EFF"/>
                </a:solidFill>
                <a:latin typeface="Chalkboard"/>
                <a:cs typeface="Chalkboard"/>
              </a:rPr>
              <a:t>  </a:t>
            </a:r>
            <a:r>
              <a:rPr kumimoji="1" lang="en-US" altLang="zh-CN" sz="2400" dirty="0" smtClean="0">
                <a:solidFill>
                  <a:srgbClr val="367EFF"/>
                </a:solidFill>
                <a:latin typeface="Chalkboard"/>
                <a:cs typeface="Chalkboard"/>
              </a:rPr>
              <a:t>do</a:t>
            </a:r>
            <a:r>
              <a:rPr kumimoji="1" lang="zh-CN" altLang="en-US" sz="2400" dirty="0" smtClean="0">
                <a:solidFill>
                  <a:srgbClr val="367EFF"/>
                </a:solidFill>
                <a:latin typeface="Chalkboard"/>
                <a:cs typeface="Chalkboard"/>
              </a:rPr>
              <a:t> </a:t>
            </a:r>
            <a:r>
              <a:rPr kumimoji="1" lang="en-US" altLang="zh-CN" sz="2400" dirty="0" err="1" smtClean="0">
                <a:solidFill>
                  <a:srgbClr val="367EFF"/>
                </a:solidFill>
                <a:latin typeface="Chalkboard"/>
                <a:cs typeface="Chalkboard"/>
              </a:rPr>
              <a:t>something_blue</a:t>
            </a:r>
            <a:r>
              <a:rPr kumimoji="1" lang="en-US" altLang="zh-CN" sz="2400" dirty="0" smtClean="0">
                <a:solidFill>
                  <a:srgbClr val="367EFF"/>
                </a:solidFill>
                <a:latin typeface="Chalkboard"/>
                <a:cs typeface="Chalkboard"/>
              </a:rPr>
              <a:t>();</a:t>
            </a:r>
            <a:endParaRPr kumimoji="1" lang="en-US" altLang="zh-CN" sz="2400" dirty="0">
              <a:solidFill>
                <a:srgbClr val="367EFF"/>
              </a:solidFill>
              <a:latin typeface="Chalkboard"/>
              <a:cs typeface="Chalkboard"/>
            </a:endParaRPr>
          </a:p>
          <a:p>
            <a:r>
              <a:rPr kumimoji="1" lang="zh-CN" altLang="zh-CN" sz="2400" dirty="0" smtClean="0">
                <a:latin typeface="Chalkboard"/>
                <a:cs typeface="Chalkboard"/>
              </a:rPr>
              <a:t>}</a:t>
            </a:r>
            <a:endParaRPr kumimoji="1" lang="en-US" altLang="zh-CN" sz="2400" dirty="0" smtClean="0">
              <a:latin typeface="Chalkboard"/>
              <a:cs typeface="Chalkboard"/>
            </a:endParaRPr>
          </a:p>
          <a:p>
            <a:endParaRPr kumimoji="1" lang="en-US" altLang="zh-CN" dirty="0"/>
          </a:p>
          <a:p>
            <a:endParaRPr kumimoji="1" lang="zh-CN" altLang="en-US" dirty="0"/>
          </a:p>
        </p:txBody>
      </p:sp>
      <p:grpSp>
        <p:nvGrpSpPr>
          <p:cNvPr id="65" name="组 64"/>
          <p:cNvGrpSpPr/>
          <p:nvPr/>
        </p:nvGrpSpPr>
        <p:grpSpPr>
          <a:xfrm>
            <a:off x="1371900" y="4776720"/>
            <a:ext cx="2194682" cy="215683"/>
            <a:chOff x="1360710" y="4783648"/>
            <a:chExt cx="2194682" cy="715082"/>
          </a:xfrm>
        </p:grpSpPr>
        <p:cxnSp>
          <p:nvCxnSpPr>
            <p:cNvPr id="66" name="直线箭头连接符 65"/>
            <p:cNvCxnSpPr/>
            <p:nvPr/>
          </p:nvCxnSpPr>
          <p:spPr>
            <a:xfrm>
              <a:off x="1639849" y="4783648"/>
              <a:ext cx="12329" cy="715082"/>
            </a:xfrm>
            <a:prstGeom prst="straightConnector1">
              <a:avLst/>
            </a:prstGeom>
            <a:ln>
              <a:solidFill>
                <a:schemeClr val="tx2"/>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67" name="直线箭头连接符 66"/>
            <p:cNvCxnSpPr/>
            <p:nvPr/>
          </p:nvCxnSpPr>
          <p:spPr>
            <a:xfrm>
              <a:off x="1964865" y="4783648"/>
              <a:ext cx="12329" cy="715082"/>
            </a:xfrm>
            <a:prstGeom prst="straightConnector1">
              <a:avLst/>
            </a:prstGeom>
            <a:ln>
              <a:solidFill>
                <a:schemeClr val="tx2"/>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68" name="直线箭头连接符 67"/>
            <p:cNvCxnSpPr/>
            <p:nvPr/>
          </p:nvCxnSpPr>
          <p:spPr>
            <a:xfrm>
              <a:off x="2273106" y="4783648"/>
              <a:ext cx="12329" cy="715082"/>
            </a:xfrm>
            <a:prstGeom prst="straightConnector1">
              <a:avLst/>
            </a:prstGeom>
            <a:ln>
              <a:solidFill>
                <a:schemeClr val="tx2"/>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69" name="直线箭头连接符 68"/>
            <p:cNvCxnSpPr/>
            <p:nvPr/>
          </p:nvCxnSpPr>
          <p:spPr>
            <a:xfrm>
              <a:off x="2581348" y="4783648"/>
              <a:ext cx="12329" cy="715082"/>
            </a:xfrm>
            <a:prstGeom prst="straightConnector1">
              <a:avLst/>
            </a:prstGeom>
            <a:ln>
              <a:solidFill>
                <a:schemeClr val="tx2"/>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70" name="直线箭头连接符 69"/>
            <p:cNvCxnSpPr/>
            <p:nvPr/>
          </p:nvCxnSpPr>
          <p:spPr>
            <a:xfrm>
              <a:off x="2901920" y="4783648"/>
              <a:ext cx="12329" cy="715082"/>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71" name="直线箭头连接符 70"/>
            <p:cNvCxnSpPr/>
            <p:nvPr/>
          </p:nvCxnSpPr>
          <p:spPr>
            <a:xfrm>
              <a:off x="3222492" y="4783648"/>
              <a:ext cx="12329" cy="715082"/>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72" name="直线箭头连接符 71"/>
            <p:cNvCxnSpPr/>
            <p:nvPr/>
          </p:nvCxnSpPr>
          <p:spPr>
            <a:xfrm>
              <a:off x="3543063" y="4783648"/>
              <a:ext cx="12329" cy="715082"/>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73" name="直线箭头连接符 72"/>
            <p:cNvCxnSpPr/>
            <p:nvPr/>
          </p:nvCxnSpPr>
          <p:spPr>
            <a:xfrm>
              <a:off x="1360710" y="4783648"/>
              <a:ext cx="12329" cy="715082"/>
            </a:xfrm>
            <a:prstGeom prst="straightConnector1">
              <a:avLst/>
            </a:prstGeom>
            <a:ln>
              <a:solidFill>
                <a:schemeClr val="tx2"/>
              </a:solidFill>
              <a:prstDash val="dot"/>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1356858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subTnLst>
                                    <p:set>
                                      <p:cBhvr override="childStyle">
                                        <p:cTn dur="1" fill="hold" display="0" masterRel="nextClick" afterEffect="1"/>
                                        <p:tgtEl>
                                          <p:spTgt spid="65"/>
                                        </p:tgtEl>
                                        <p:attrNameLst>
                                          <p:attrName>style.visibility</p:attrName>
                                        </p:attrNameLst>
                                      </p:cBhvr>
                                      <p:to>
                                        <p:strVal val="hidden"/>
                                      </p:to>
                                    </p:set>
                                  </p:sub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45"/>
                                        </p:tgtEl>
                                        <p:attrNameLst>
                                          <p:attrName>style.visibility</p:attrName>
                                        </p:attrNameLst>
                                      </p:cBhvr>
                                      <p:to>
                                        <p:strVal val="visible"/>
                                      </p:to>
                                    </p:set>
                                  </p:childTnLst>
                                  <p:subTnLst>
                                    <p:set>
                                      <p:cBhvr override="childStyle">
                                        <p:cTn dur="1" fill="hold" display="0" masterRel="nextClick" afterEffect="1"/>
                                        <p:tgtEl>
                                          <p:spTgt spid="45"/>
                                        </p:tgtEl>
                                        <p:attrNameLst>
                                          <p:attrName>style.visibility</p:attrName>
                                        </p:attrNameLst>
                                      </p:cBhvr>
                                      <p:to>
                                        <p:strVal val="hidden"/>
                                      </p:to>
                                    </p:set>
                                  </p:sub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The</a:t>
            </a:r>
            <a:r>
              <a:rPr kumimoji="1" lang="zh-CN" altLang="en-US" dirty="0"/>
              <a:t> </a:t>
            </a:r>
            <a:r>
              <a:rPr kumimoji="1" lang="en-US" altLang="zh-CN" dirty="0"/>
              <a:t>Problem</a:t>
            </a:r>
            <a:endParaRPr kumimoji="1" lang="zh-CN" altLang="en-US" dirty="0"/>
          </a:p>
        </p:txBody>
      </p:sp>
      <p:sp>
        <p:nvSpPr>
          <p:cNvPr id="3" name="内容占位符 2"/>
          <p:cNvSpPr>
            <a:spLocks noGrp="1"/>
          </p:cNvSpPr>
          <p:nvPr>
            <p:ph idx="1"/>
          </p:nvPr>
        </p:nvSpPr>
        <p:spPr>
          <a:xfrm>
            <a:off x="457200" y="1600200"/>
            <a:ext cx="7620000" cy="4933244"/>
          </a:xfrm>
        </p:spPr>
        <p:txBody>
          <a:bodyPr>
            <a:normAutofit/>
          </a:bodyPr>
          <a:lstStyle/>
          <a:p>
            <a:r>
              <a:rPr lang="en-US" altLang="zh-CN" sz="2800" dirty="0"/>
              <a:t>GPU relies on </a:t>
            </a:r>
            <a:r>
              <a:rPr lang="en-US" altLang="zh-CN" sz="2800" dirty="0">
                <a:solidFill>
                  <a:schemeClr val="tx2"/>
                </a:solidFill>
              </a:rPr>
              <a:t>high</a:t>
            </a:r>
            <a:r>
              <a:rPr lang="en-US" altLang="zh-CN" sz="2800" dirty="0"/>
              <a:t> </a:t>
            </a:r>
            <a:r>
              <a:rPr lang="en-US" altLang="zh-CN" sz="2800" dirty="0">
                <a:solidFill>
                  <a:srgbClr val="D2533C"/>
                </a:solidFill>
              </a:rPr>
              <a:t>SIMD lanes occupancy</a:t>
            </a:r>
            <a:r>
              <a:rPr lang="en-US" altLang="zh-CN" sz="2800" dirty="0"/>
              <a:t> to boost performance </a:t>
            </a:r>
          </a:p>
          <a:p>
            <a:r>
              <a:rPr lang="en-US" altLang="zh-CN" sz="2800" dirty="0"/>
              <a:t>100% efficiency is</a:t>
            </a:r>
            <a:r>
              <a:rPr lang="zh-CN" altLang="en-US" sz="2800" dirty="0"/>
              <a:t> </a:t>
            </a:r>
            <a:r>
              <a:rPr lang="en-US" altLang="zh-CN" sz="2800" dirty="0"/>
              <a:t>achieved</a:t>
            </a:r>
            <a:r>
              <a:rPr lang="zh-CN" altLang="en-US" sz="2800" dirty="0"/>
              <a:t> </a:t>
            </a:r>
            <a:r>
              <a:rPr lang="en-US" altLang="zh-CN" sz="2800" dirty="0"/>
              <a:t>only if</a:t>
            </a:r>
            <a:r>
              <a:rPr lang="zh-CN" altLang="en-US" sz="2800" dirty="0"/>
              <a:t> </a:t>
            </a:r>
            <a:r>
              <a:rPr lang="en-US" altLang="zh-CN" sz="2800" dirty="0"/>
              <a:t>all SIMD lanes fall in the same path</a:t>
            </a:r>
            <a:endParaRPr lang="en-US" altLang="zh-CN" dirty="0"/>
          </a:p>
          <a:p>
            <a:endParaRPr kumimoji="1" lang="zh-CN" altLang="en-US" sz="2400" dirty="0"/>
          </a:p>
        </p:txBody>
      </p:sp>
      <p:sp>
        <p:nvSpPr>
          <p:cNvPr id="4" name="文本框 3"/>
          <p:cNvSpPr txBox="1"/>
          <p:nvPr/>
        </p:nvSpPr>
        <p:spPr>
          <a:xfrm>
            <a:off x="8572500" y="364909"/>
            <a:ext cx="1058333" cy="646331"/>
          </a:xfrm>
          <a:prstGeom prst="rect">
            <a:avLst/>
          </a:prstGeom>
          <a:noFill/>
        </p:spPr>
        <p:txBody>
          <a:bodyPr wrap="square" rtlCol="0">
            <a:spAutoFit/>
          </a:bodyPr>
          <a:lstStyle/>
          <a:p>
            <a:r>
              <a:rPr kumimoji="1" lang="en-US" altLang="zh-CN" sz="3600" b="1" dirty="0" smtClean="0">
                <a:solidFill>
                  <a:schemeClr val="bg1"/>
                </a:solidFill>
                <a:latin typeface="Monaco"/>
                <a:cs typeface="Monaco"/>
              </a:rPr>
              <a:t>I</a:t>
            </a:r>
            <a:endParaRPr kumimoji="1" lang="zh-CN" altLang="en-US" sz="3600" b="1" dirty="0">
              <a:solidFill>
                <a:schemeClr val="bg1"/>
              </a:solidFill>
              <a:latin typeface="Monaco"/>
              <a:cs typeface="Monaco"/>
            </a:endParaRPr>
          </a:p>
        </p:txBody>
      </p:sp>
      <p:cxnSp>
        <p:nvCxnSpPr>
          <p:cNvPr id="35" name="直线箭头连接符 34"/>
          <p:cNvCxnSpPr/>
          <p:nvPr/>
        </p:nvCxnSpPr>
        <p:spPr>
          <a:xfrm>
            <a:off x="1639848"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直线箭头连接符 35"/>
          <p:cNvCxnSpPr/>
          <p:nvPr/>
        </p:nvCxnSpPr>
        <p:spPr>
          <a:xfrm>
            <a:off x="1964864"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直线箭头连接符 36"/>
          <p:cNvCxnSpPr/>
          <p:nvPr/>
        </p:nvCxnSpPr>
        <p:spPr>
          <a:xfrm>
            <a:off x="2273105"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直线箭头连接符 37"/>
          <p:cNvCxnSpPr/>
          <p:nvPr/>
        </p:nvCxnSpPr>
        <p:spPr>
          <a:xfrm>
            <a:off x="2581347"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直线箭头连接符 38"/>
          <p:cNvCxnSpPr/>
          <p:nvPr/>
        </p:nvCxnSpPr>
        <p:spPr>
          <a:xfrm>
            <a:off x="2901919"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直线箭头连接符 39"/>
          <p:cNvCxnSpPr/>
          <p:nvPr/>
        </p:nvCxnSpPr>
        <p:spPr>
          <a:xfrm>
            <a:off x="3222491"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直线箭头连接符 40"/>
          <p:cNvCxnSpPr/>
          <p:nvPr/>
        </p:nvCxnSpPr>
        <p:spPr>
          <a:xfrm>
            <a:off x="3543062"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直线箭头连接符 41"/>
          <p:cNvCxnSpPr/>
          <p:nvPr/>
        </p:nvCxnSpPr>
        <p:spPr>
          <a:xfrm>
            <a:off x="1360709" y="4068566"/>
            <a:ext cx="12329" cy="7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72" name="组 71"/>
          <p:cNvGrpSpPr/>
          <p:nvPr/>
        </p:nvGrpSpPr>
        <p:grpSpPr>
          <a:xfrm>
            <a:off x="1370870" y="4773488"/>
            <a:ext cx="2194682" cy="715082"/>
            <a:chOff x="1360710" y="4783648"/>
            <a:chExt cx="2194682" cy="715082"/>
          </a:xfrm>
        </p:grpSpPr>
        <p:cxnSp>
          <p:nvCxnSpPr>
            <p:cNvPr id="15" name="直线箭头连接符 14"/>
            <p:cNvCxnSpPr/>
            <p:nvPr/>
          </p:nvCxnSpPr>
          <p:spPr>
            <a:xfrm>
              <a:off x="1639849" y="4783648"/>
              <a:ext cx="12329" cy="715082"/>
            </a:xfrm>
            <a:prstGeom prst="straightConnector1">
              <a:avLst/>
            </a:prstGeom>
            <a:ln>
              <a:solidFill>
                <a:schemeClr val="tx2"/>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16" name="直线箭头连接符 15"/>
            <p:cNvCxnSpPr/>
            <p:nvPr/>
          </p:nvCxnSpPr>
          <p:spPr>
            <a:xfrm>
              <a:off x="1964865" y="4783648"/>
              <a:ext cx="12329" cy="715082"/>
            </a:xfrm>
            <a:prstGeom prst="straightConnector1">
              <a:avLst/>
            </a:prstGeom>
            <a:ln>
              <a:solidFill>
                <a:schemeClr val="tx2"/>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17" name="直线箭头连接符 16"/>
            <p:cNvCxnSpPr/>
            <p:nvPr/>
          </p:nvCxnSpPr>
          <p:spPr>
            <a:xfrm>
              <a:off x="2273106" y="4783648"/>
              <a:ext cx="12329" cy="715082"/>
            </a:xfrm>
            <a:prstGeom prst="straightConnector1">
              <a:avLst/>
            </a:prstGeom>
            <a:ln>
              <a:solidFill>
                <a:schemeClr val="tx2"/>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18" name="直线箭头连接符 17"/>
            <p:cNvCxnSpPr/>
            <p:nvPr/>
          </p:nvCxnSpPr>
          <p:spPr>
            <a:xfrm>
              <a:off x="2581348" y="4783648"/>
              <a:ext cx="12329" cy="715082"/>
            </a:xfrm>
            <a:prstGeom prst="straightConnector1">
              <a:avLst/>
            </a:prstGeom>
            <a:ln>
              <a:solidFill>
                <a:schemeClr val="tx2"/>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19" name="直线箭头连接符 18"/>
            <p:cNvCxnSpPr/>
            <p:nvPr/>
          </p:nvCxnSpPr>
          <p:spPr>
            <a:xfrm>
              <a:off x="2901920" y="4783648"/>
              <a:ext cx="12329" cy="715082"/>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20" name="直线箭头连接符 19"/>
            <p:cNvCxnSpPr/>
            <p:nvPr/>
          </p:nvCxnSpPr>
          <p:spPr>
            <a:xfrm>
              <a:off x="3222492" y="4783648"/>
              <a:ext cx="12329" cy="715082"/>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21" name="直线箭头连接符 20"/>
            <p:cNvCxnSpPr/>
            <p:nvPr/>
          </p:nvCxnSpPr>
          <p:spPr>
            <a:xfrm>
              <a:off x="3543063" y="4783648"/>
              <a:ext cx="12329" cy="715082"/>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22" name="直线箭头连接符 21"/>
            <p:cNvCxnSpPr/>
            <p:nvPr/>
          </p:nvCxnSpPr>
          <p:spPr>
            <a:xfrm>
              <a:off x="1360710" y="4783648"/>
              <a:ext cx="12329" cy="715082"/>
            </a:xfrm>
            <a:prstGeom prst="straightConnector1">
              <a:avLst/>
            </a:prstGeom>
            <a:ln>
              <a:solidFill>
                <a:schemeClr val="tx2"/>
              </a:solidFill>
              <a:prstDash val="dot"/>
              <a:tailEnd type="arrow"/>
            </a:ln>
          </p:spPr>
          <p:style>
            <a:lnRef idx="2">
              <a:schemeClr val="accent1"/>
            </a:lnRef>
            <a:fillRef idx="0">
              <a:schemeClr val="accent1"/>
            </a:fillRef>
            <a:effectRef idx="1">
              <a:schemeClr val="accent1"/>
            </a:effectRef>
            <a:fontRef idx="minor">
              <a:schemeClr val="tx1"/>
            </a:fontRef>
          </p:style>
        </p:cxnSp>
      </p:grpSp>
      <p:grpSp>
        <p:nvGrpSpPr>
          <p:cNvPr id="50" name="组 49"/>
          <p:cNvGrpSpPr/>
          <p:nvPr/>
        </p:nvGrpSpPr>
        <p:grpSpPr>
          <a:xfrm>
            <a:off x="1387193" y="5498730"/>
            <a:ext cx="2194682" cy="684000"/>
            <a:chOff x="1366873" y="5498730"/>
            <a:chExt cx="2194682" cy="684000"/>
          </a:xfrm>
        </p:grpSpPr>
        <p:cxnSp>
          <p:nvCxnSpPr>
            <p:cNvPr id="23" name="直线箭头连接符 22"/>
            <p:cNvCxnSpPr/>
            <p:nvPr/>
          </p:nvCxnSpPr>
          <p:spPr>
            <a:xfrm>
              <a:off x="1646012" y="5498730"/>
              <a:ext cx="12329" cy="684000"/>
            </a:xfrm>
            <a:prstGeom prst="straightConnector1">
              <a:avLst/>
            </a:prstGeom>
            <a:ln>
              <a:solidFill>
                <a:srgbClr val="367EFF"/>
              </a:solidFill>
              <a:tailEnd type="arrow"/>
            </a:ln>
          </p:spPr>
          <p:style>
            <a:lnRef idx="2">
              <a:schemeClr val="accent1"/>
            </a:lnRef>
            <a:fillRef idx="0">
              <a:schemeClr val="accent1"/>
            </a:fillRef>
            <a:effectRef idx="1">
              <a:schemeClr val="accent1"/>
            </a:effectRef>
            <a:fontRef idx="minor">
              <a:schemeClr val="tx1"/>
            </a:fontRef>
          </p:style>
        </p:cxnSp>
        <p:cxnSp>
          <p:nvCxnSpPr>
            <p:cNvPr id="24" name="直线箭头连接符 23"/>
            <p:cNvCxnSpPr/>
            <p:nvPr/>
          </p:nvCxnSpPr>
          <p:spPr>
            <a:xfrm>
              <a:off x="1971028" y="5498730"/>
              <a:ext cx="12329" cy="684000"/>
            </a:xfrm>
            <a:prstGeom prst="straightConnector1">
              <a:avLst/>
            </a:prstGeom>
            <a:ln>
              <a:solidFill>
                <a:srgbClr val="367EFF"/>
              </a:solidFill>
              <a:tailEnd type="arrow"/>
            </a:ln>
          </p:spPr>
          <p:style>
            <a:lnRef idx="2">
              <a:schemeClr val="accent1"/>
            </a:lnRef>
            <a:fillRef idx="0">
              <a:schemeClr val="accent1"/>
            </a:fillRef>
            <a:effectRef idx="1">
              <a:schemeClr val="accent1"/>
            </a:effectRef>
            <a:fontRef idx="minor">
              <a:schemeClr val="tx1"/>
            </a:fontRef>
          </p:style>
        </p:cxnSp>
        <p:cxnSp>
          <p:nvCxnSpPr>
            <p:cNvPr id="25" name="直线箭头连接符 24"/>
            <p:cNvCxnSpPr/>
            <p:nvPr/>
          </p:nvCxnSpPr>
          <p:spPr>
            <a:xfrm>
              <a:off x="2279269" y="5498730"/>
              <a:ext cx="12329" cy="684000"/>
            </a:xfrm>
            <a:prstGeom prst="straightConnector1">
              <a:avLst/>
            </a:prstGeom>
            <a:ln>
              <a:solidFill>
                <a:srgbClr val="367EFF"/>
              </a:solidFill>
              <a:tailEnd type="arrow"/>
            </a:ln>
          </p:spPr>
          <p:style>
            <a:lnRef idx="2">
              <a:schemeClr val="accent1"/>
            </a:lnRef>
            <a:fillRef idx="0">
              <a:schemeClr val="accent1"/>
            </a:fillRef>
            <a:effectRef idx="1">
              <a:schemeClr val="accent1"/>
            </a:effectRef>
            <a:fontRef idx="minor">
              <a:schemeClr val="tx1"/>
            </a:fontRef>
          </p:style>
        </p:cxnSp>
        <p:cxnSp>
          <p:nvCxnSpPr>
            <p:cNvPr id="26" name="直线箭头连接符 25"/>
            <p:cNvCxnSpPr/>
            <p:nvPr/>
          </p:nvCxnSpPr>
          <p:spPr>
            <a:xfrm>
              <a:off x="2587511" y="5498730"/>
              <a:ext cx="12329" cy="684000"/>
            </a:xfrm>
            <a:prstGeom prst="straightConnector1">
              <a:avLst/>
            </a:prstGeom>
            <a:ln>
              <a:solidFill>
                <a:srgbClr val="367EFF"/>
              </a:solidFill>
              <a:tailEnd type="arrow"/>
            </a:ln>
          </p:spPr>
          <p:style>
            <a:lnRef idx="2">
              <a:schemeClr val="accent1"/>
            </a:lnRef>
            <a:fillRef idx="0">
              <a:schemeClr val="accent1"/>
            </a:fillRef>
            <a:effectRef idx="1">
              <a:schemeClr val="accent1"/>
            </a:effectRef>
            <a:fontRef idx="minor">
              <a:schemeClr val="tx1"/>
            </a:fontRef>
          </p:style>
        </p:cxnSp>
        <p:cxnSp>
          <p:nvCxnSpPr>
            <p:cNvPr id="27" name="直线箭头连接符 26"/>
            <p:cNvCxnSpPr/>
            <p:nvPr/>
          </p:nvCxnSpPr>
          <p:spPr>
            <a:xfrm>
              <a:off x="2908083" y="5498730"/>
              <a:ext cx="12329" cy="684000"/>
            </a:xfrm>
            <a:prstGeom prst="straightConnector1">
              <a:avLst/>
            </a:prstGeom>
            <a:ln>
              <a:solidFill>
                <a:srgbClr val="367EFF"/>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28" name="直线箭头连接符 27"/>
            <p:cNvCxnSpPr/>
            <p:nvPr/>
          </p:nvCxnSpPr>
          <p:spPr>
            <a:xfrm>
              <a:off x="3228655" y="5498730"/>
              <a:ext cx="12329" cy="684000"/>
            </a:xfrm>
            <a:prstGeom prst="straightConnector1">
              <a:avLst/>
            </a:prstGeom>
            <a:ln>
              <a:solidFill>
                <a:srgbClr val="367EFF"/>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29" name="直线箭头连接符 28"/>
            <p:cNvCxnSpPr/>
            <p:nvPr/>
          </p:nvCxnSpPr>
          <p:spPr>
            <a:xfrm>
              <a:off x="3549226" y="5498730"/>
              <a:ext cx="12329" cy="684000"/>
            </a:xfrm>
            <a:prstGeom prst="straightConnector1">
              <a:avLst/>
            </a:prstGeom>
            <a:ln>
              <a:solidFill>
                <a:srgbClr val="367EFF"/>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31" name="直线箭头连接符 30"/>
            <p:cNvCxnSpPr/>
            <p:nvPr/>
          </p:nvCxnSpPr>
          <p:spPr>
            <a:xfrm>
              <a:off x="1366873" y="5498730"/>
              <a:ext cx="12329" cy="684000"/>
            </a:xfrm>
            <a:prstGeom prst="straightConnector1">
              <a:avLst/>
            </a:prstGeom>
            <a:ln>
              <a:solidFill>
                <a:srgbClr val="367EFF"/>
              </a:solidFill>
              <a:tailEnd type="arrow"/>
            </a:ln>
          </p:spPr>
          <p:style>
            <a:lnRef idx="2">
              <a:schemeClr val="accent1"/>
            </a:lnRef>
            <a:fillRef idx="0">
              <a:schemeClr val="accent1"/>
            </a:fillRef>
            <a:effectRef idx="1">
              <a:schemeClr val="accent1"/>
            </a:effectRef>
            <a:fontRef idx="minor">
              <a:schemeClr val="tx1"/>
            </a:fontRef>
          </p:style>
        </p:cxnSp>
      </p:grpSp>
      <p:sp>
        <p:nvSpPr>
          <p:cNvPr id="33" name="文本框 32"/>
          <p:cNvSpPr txBox="1"/>
          <p:nvPr/>
        </p:nvSpPr>
        <p:spPr>
          <a:xfrm>
            <a:off x="1035691" y="6231541"/>
            <a:ext cx="3128298" cy="523220"/>
          </a:xfrm>
          <a:prstGeom prst="rect">
            <a:avLst/>
          </a:prstGeom>
          <a:noFill/>
        </p:spPr>
        <p:txBody>
          <a:bodyPr wrap="square" rtlCol="0">
            <a:spAutoFit/>
          </a:bodyPr>
          <a:lstStyle/>
          <a:p>
            <a:r>
              <a:rPr kumimoji="1" lang="en-US" altLang="zh-CN" sz="2800" dirty="0" smtClean="0">
                <a:solidFill>
                  <a:srgbClr val="367EFF"/>
                </a:solidFill>
                <a:latin typeface="Chalkboard SE Bold"/>
                <a:cs typeface="Chalkboard SE Bold"/>
              </a:rPr>
              <a:t>62.5% utilization</a:t>
            </a:r>
            <a:endParaRPr kumimoji="1" lang="zh-CN" altLang="en-US" sz="2800" dirty="0">
              <a:solidFill>
                <a:srgbClr val="367EFF"/>
              </a:solidFill>
              <a:latin typeface="Chalkboard SE Bold"/>
              <a:cs typeface="Chalkboard SE Bold"/>
            </a:endParaRPr>
          </a:p>
        </p:txBody>
      </p:sp>
      <p:sp>
        <p:nvSpPr>
          <p:cNvPr id="34" name="文本框 33"/>
          <p:cNvSpPr txBox="1"/>
          <p:nvPr/>
        </p:nvSpPr>
        <p:spPr>
          <a:xfrm>
            <a:off x="4840119" y="4010311"/>
            <a:ext cx="3732381" cy="2862322"/>
          </a:xfrm>
          <a:prstGeom prst="rect">
            <a:avLst/>
          </a:prstGeom>
          <a:noFill/>
        </p:spPr>
        <p:txBody>
          <a:bodyPr wrap="square" rtlCol="0">
            <a:spAutoFit/>
          </a:bodyPr>
          <a:lstStyle/>
          <a:p>
            <a:r>
              <a:rPr kumimoji="1" lang="en-US" altLang="zh-CN" sz="2400" dirty="0" err="1" smtClean="0">
                <a:solidFill>
                  <a:srgbClr val="A6A6A6"/>
                </a:solidFill>
                <a:latin typeface="Chalkboard"/>
                <a:cs typeface="Chalkboard"/>
              </a:rPr>
              <a:t>Do_something_common</a:t>
            </a:r>
            <a:r>
              <a:rPr kumimoji="1" lang="en-US" altLang="zh-CN" sz="2400" dirty="0" smtClean="0">
                <a:solidFill>
                  <a:srgbClr val="A6A6A6"/>
                </a:solidFill>
                <a:latin typeface="Chalkboard"/>
                <a:cs typeface="Chalkboard"/>
              </a:rPr>
              <a:t>();</a:t>
            </a:r>
          </a:p>
          <a:p>
            <a:r>
              <a:rPr kumimoji="1" lang="en-US" altLang="zh-CN" sz="2400" dirty="0" smtClean="0">
                <a:latin typeface="Chalkboard"/>
                <a:cs typeface="Chalkboard"/>
              </a:rPr>
              <a:t>If</a:t>
            </a:r>
            <a:r>
              <a:rPr kumimoji="1" lang="zh-CN" altLang="en-US" sz="2400" dirty="0" smtClean="0">
                <a:latin typeface="Chalkboard"/>
                <a:cs typeface="Chalkboard"/>
              </a:rPr>
              <a:t> </a:t>
            </a:r>
            <a:r>
              <a:rPr kumimoji="1" lang="en-US" altLang="zh-CN" sz="2400" dirty="0" smtClean="0">
                <a:latin typeface="Chalkboard"/>
                <a:cs typeface="Chalkboard"/>
              </a:rPr>
              <a:t>(</a:t>
            </a:r>
            <a:r>
              <a:rPr kumimoji="1" lang="en-US" altLang="zh-CN" sz="2400" dirty="0" err="1" smtClean="0">
                <a:latin typeface="Chalkboard"/>
                <a:cs typeface="Chalkboard"/>
              </a:rPr>
              <a:t>thread_id</a:t>
            </a:r>
            <a:r>
              <a:rPr kumimoji="1" lang="zh-CN" altLang="en-US" sz="2400" dirty="0" smtClean="0">
                <a:latin typeface="Chalkboard"/>
                <a:cs typeface="Chalkboard"/>
              </a:rPr>
              <a:t> </a:t>
            </a:r>
            <a:r>
              <a:rPr kumimoji="1" lang="zh-CN" altLang="zh-CN" sz="2400" dirty="0" smtClean="0">
                <a:latin typeface="Chalkboard"/>
                <a:cs typeface="Chalkboard"/>
              </a:rPr>
              <a:t>&gt;</a:t>
            </a:r>
            <a:r>
              <a:rPr kumimoji="1" lang="zh-CN" altLang="en-US" sz="2400" dirty="0" smtClean="0">
                <a:latin typeface="Chalkboard"/>
                <a:cs typeface="Chalkboard"/>
              </a:rPr>
              <a:t> </a:t>
            </a:r>
            <a:r>
              <a:rPr kumimoji="1" lang="en-US" altLang="zh-CN" sz="2400" dirty="0" smtClean="0">
                <a:latin typeface="Chalkboard"/>
                <a:cs typeface="Chalkboard"/>
              </a:rPr>
              <a:t>5)</a:t>
            </a:r>
            <a:r>
              <a:rPr kumimoji="1" lang="zh-CN" altLang="en-US" sz="2400" dirty="0" smtClean="0">
                <a:latin typeface="Chalkboard"/>
                <a:cs typeface="Chalkboard"/>
              </a:rPr>
              <a:t> </a:t>
            </a:r>
            <a:r>
              <a:rPr kumimoji="1" lang="en-US" altLang="zh-CN" sz="2400" dirty="0" smtClean="0">
                <a:latin typeface="Chalkboard"/>
                <a:cs typeface="Chalkboard"/>
              </a:rPr>
              <a:t>{</a:t>
            </a:r>
          </a:p>
          <a:p>
            <a:r>
              <a:rPr kumimoji="1" lang="zh-CN" altLang="zh-CN" sz="2400" dirty="0">
                <a:solidFill>
                  <a:srgbClr val="D2533C"/>
                </a:solidFill>
                <a:latin typeface="Chalkboard"/>
                <a:cs typeface="Chalkboard"/>
              </a:rPr>
              <a:t> </a:t>
            </a:r>
            <a:r>
              <a:rPr kumimoji="1" lang="zh-CN" altLang="en-US" sz="2400" dirty="0" smtClean="0">
                <a:solidFill>
                  <a:srgbClr val="D2533C"/>
                </a:solidFill>
                <a:latin typeface="Chalkboard"/>
                <a:cs typeface="Chalkboard"/>
              </a:rPr>
              <a:t>  </a:t>
            </a:r>
            <a:r>
              <a:rPr kumimoji="1" lang="en-US" altLang="zh-CN" sz="2400" dirty="0" smtClean="0">
                <a:solidFill>
                  <a:srgbClr val="D2533C"/>
                </a:solidFill>
                <a:latin typeface="Chalkboard"/>
                <a:cs typeface="Chalkboard"/>
              </a:rPr>
              <a:t> </a:t>
            </a:r>
            <a:r>
              <a:rPr kumimoji="1" lang="en-US" altLang="zh-CN" sz="2400" dirty="0" err="1" smtClean="0">
                <a:solidFill>
                  <a:srgbClr val="D2533C"/>
                </a:solidFill>
                <a:latin typeface="Chalkboard"/>
                <a:cs typeface="Chalkboard"/>
              </a:rPr>
              <a:t>do_something_red</a:t>
            </a:r>
            <a:r>
              <a:rPr kumimoji="1" lang="en-US" altLang="zh-CN" sz="2400" dirty="0" smtClean="0">
                <a:solidFill>
                  <a:srgbClr val="D2533C"/>
                </a:solidFill>
                <a:latin typeface="Chalkboard"/>
                <a:cs typeface="Chalkboard"/>
              </a:rPr>
              <a:t>();</a:t>
            </a:r>
          </a:p>
          <a:p>
            <a:r>
              <a:rPr kumimoji="1" lang="zh-CN" altLang="zh-CN" sz="2400" dirty="0">
                <a:latin typeface="Chalkboard"/>
                <a:cs typeface="Chalkboard"/>
              </a:rPr>
              <a:t> </a:t>
            </a:r>
            <a:r>
              <a:rPr kumimoji="1" lang="zh-CN" altLang="en-US" sz="2400" dirty="0" smtClean="0">
                <a:latin typeface="Chalkboard"/>
                <a:cs typeface="Chalkboard"/>
              </a:rPr>
              <a:t> </a:t>
            </a:r>
            <a:r>
              <a:rPr kumimoji="1" lang="en-US" altLang="zh-CN" sz="2400" dirty="0" smtClean="0">
                <a:latin typeface="Chalkboard"/>
                <a:cs typeface="Chalkboard"/>
              </a:rPr>
              <a:t>} else</a:t>
            </a:r>
            <a:r>
              <a:rPr kumimoji="1" lang="zh-CN" altLang="en-US" sz="2400" dirty="0" smtClean="0">
                <a:latin typeface="Chalkboard"/>
                <a:cs typeface="Chalkboard"/>
              </a:rPr>
              <a:t> </a:t>
            </a:r>
            <a:r>
              <a:rPr kumimoji="1" lang="en-US" altLang="zh-CN" sz="2400" dirty="0" smtClean="0">
                <a:latin typeface="Chalkboard"/>
                <a:cs typeface="Chalkboard"/>
              </a:rPr>
              <a:t>{</a:t>
            </a:r>
          </a:p>
          <a:p>
            <a:r>
              <a:rPr kumimoji="1" lang="zh-CN" altLang="en-US" sz="2400" dirty="0" smtClean="0">
                <a:solidFill>
                  <a:srgbClr val="367EFF"/>
                </a:solidFill>
                <a:latin typeface="Chalkboard"/>
                <a:cs typeface="Chalkboard"/>
              </a:rPr>
              <a:t>  </a:t>
            </a:r>
            <a:r>
              <a:rPr kumimoji="1" lang="en-US" altLang="zh-CN" sz="2400" dirty="0" smtClean="0">
                <a:solidFill>
                  <a:srgbClr val="367EFF"/>
                </a:solidFill>
                <a:latin typeface="Chalkboard"/>
                <a:cs typeface="Chalkboard"/>
              </a:rPr>
              <a:t>do</a:t>
            </a:r>
            <a:r>
              <a:rPr kumimoji="1" lang="zh-CN" altLang="en-US" sz="2400" dirty="0" smtClean="0">
                <a:solidFill>
                  <a:srgbClr val="367EFF"/>
                </a:solidFill>
                <a:latin typeface="Chalkboard"/>
                <a:cs typeface="Chalkboard"/>
              </a:rPr>
              <a:t> </a:t>
            </a:r>
            <a:r>
              <a:rPr kumimoji="1" lang="en-US" altLang="zh-CN" sz="2400" dirty="0" err="1" smtClean="0">
                <a:solidFill>
                  <a:srgbClr val="367EFF"/>
                </a:solidFill>
                <a:latin typeface="Chalkboard"/>
                <a:cs typeface="Chalkboard"/>
              </a:rPr>
              <a:t>something_blue</a:t>
            </a:r>
            <a:r>
              <a:rPr kumimoji="1" lang="en-US" altLang="zh-CN" sz="2400" dirty="0" smtClean="0">
                <a:solidFill>
                  <a:srgbClr val="367EFF"/>
                </a:solidFill>
                <a:latin typeface="Chalkboard"/>
                <a:cs typeface="Chalkboard"/>
              </a:rPr>
              <a:t>();</a:t>
            </a:r>
            <a:endParaRPr kumimoji="1" lang="en-US" altLang="zh-CN" sz="2400" dirty="0">
              <a:solidFill>
                <a:srgbClr val="367EFF"/>
              </a:solidFill>
              <a:latin typeface="Chalkboard"/>
              <a:cs typeface="Chalkboard"/>
            </a:endParaRPr>
          </a:p>
          <a:p>
            <a:r>
              <a:rPr kumimoji="1" lang="zh-CN" altLang="zh-CN" sz="2400" dirty="0" smtClean="0">
                <a:latin typeface="Chalkboard"/>
                <a:cs typeface="Chalkboard"/>
              </a:rPr>
              <a:t>}</a:t>
            </a:r>
            <a:endParaRPr kumimoji="1" lang="en-US" altLang="zh-CN" sz="2400" dirty="0" smtClean="0">
              <a:latin typeface="Chalkboard"/>
              <a:cs typeface="Chalkboard"/>
            </a:endParaRPr>
          </a:p>
          <a:p>
            <a:endParaRPr kumimoji="1" lang="en-US" altLang="zh-CN" dirty="0"/>
          </a:p>
          <a:p>
            <a:endParaRPr kumimoji="1" lang="zh-CN" altLang="en-US" dirty="0"/>
          </a:p>
        </p:txBody>
      </p:sp>
      <p:grpSp>
        <p:nvGrpSpPr>
          <p:cNvPr id="51" name="组 50"/>
          <p:cNvGrpSpPr/>
          <p:nvPr/>
        </p:nvGrpSpPr>
        <p:grpSpPr>
          <a:xfrm>
            <a:off x="1382973" y="5503182"/>
            <a:ext cx="2194682" cy="271238"/>
            <a:chOff x="1366873" y="5498730"/>
            <a:chExt cx="2194682" cy="684000"/>
          </a:xfrm>
        </p:grpSpPr>
        <p:cxnSp>
          <p:nvCxnSpPr>
            <p:cNvPr id="52" name="直线箭头连接符 51"/>
            <p:cNvCxnSpPr/>
            <p:nvPr/>
          </p:nvCxnSpPr>
          <p:spPr>
            <a:xfrm>
              <a:off x="1646012" y="5498730"/>
              <a:ext cx="12329" cy="684000"/>
            </a:xfrm>
            <a:prstGeom prst="straightConnector1">
              <a:avLst/>
            </a:prstGeom>
            <a:ln>
              <a:solidFill>
                <a:srgbClr val="367EFF"/>
              </a:solidFill>
              <a:tailEnd type="arrow"/>
            </a:ln>
          </p:spPr>
          <p:style>
            <a:lnRef idx="2">
              <a:schemeClr val="accent1"/>
            </a:lnRef>
            <a:fillRef idx="0">
              <a:schemeClr val="accent1"/>
            </a:fillRef>
            <a:effectRef idx="1">
              <a:schemeClr val="accent1"/>
            </a:effectRef>
            <a:fontRef idx="minor">
              <a:schemeClr val="tx1"/>
            </a:fontRef>
          </p:style>
        </p:cxnSp>
        <p:cxnSp>
          <p:nvCxnSpPr>
            <p:cNvPr id="53" name="直线箭头连接符 52"/>
            <p:cNvCxnSpPr/>
            <p:nvPr/>
          </p:nvCxnSpPr>
          <p:spPr>
            <a:xfrm>
              <a:off x="1971028" y="5498730"/>
              <a:ext cx="12329" cy="684000"/>
            </a:xfrm>
            <a:prstGeom prst="straightConnector1">
              <a:avLst/>
            </a:prstGeom>
            <a:ln>
              <a:solidFill>
                <a:srgbClr val="367EFF"/>
              </a:solidFill>
              <a:tailEnd type="arrow"/>
            </a:ln>
          </p:spPr>
          <p:style>
            <a:lnRef idx="2">
              <a:schemeClr val="accent1"/>
            </a:lnRef>
            <a:fillRef idx="0">
              <a:schemeClr val="accent1"/>
            </a:fillRef>
            <a:effectRef idx="1">
              <a:schemeClr val="accent1"/>
            </a:effectRef>
            <a:fontRef idx="minor">
              <a:schemeClr val="tx1"/>
            </a:fontRef>
          </p:style>
        </p:cxnSp>
        <p:cxnSp>
          <p:nvCxnSpPr>
            <p:cNvPr id="54" name="直线箭头连接符 53"/>
            <p:cNvCxnSpPr/>
            <p:nvPr/>
          </p:nvCxnSpPr>
          <p:spPr>
            <a:xfrm>
              <a:off x="2279269" y="5498730"/>
              <a:ext cx="12329" cy="684000"/>
            </a:xfrm>
            <a:prstGeom prst="straightConnector1">
              <a:avLst/>
            </a:prstGeom>
            <a:ln>
              <a:solidFill>
                <a:srgbClr val="367EFF"/>
              </a:solidFill>
              <a:tailEnd type="arrow"/>
            </a:ln>
          </p:spPr>
          <p:style>
            <a:lnRef idx="2">
              <a:schemeClr val="accent1"/>
            </a:lnRef>
            <a:fillRef idx="0">
              <a:schemeClr val="accent1"/>
            </a:fillRef>
            <a:effectRef idx="1">
              <a:schemeClr val="accent1"/>
            </a:effectRef>
            <a:fontRef idx="minor">
              <a:schemeClr val="tx1"/>
            </a:fontRef>
          </p:style>
        </p:cxnSp>
        <p:cxnSp>
          <p:nvCxnSpPr>
            <p:cNvPr id="55" name="直线箭头连接符 54"/>
            <p:cNvCxnSpPr/>
            <p:nvPr/>
          </p:nvCxnSpPr>
          <p:spPr>
            <a:xfrm>
              <a:off x="2587511" y="5498730"/>
              <a:ext cx="12329" cy="684000"/>
            </a:xfrm>
            <a:prstGeom prst="straightConnector1">
              <a:avLst/>
            </a:prstGeom>
            <a:ln>
              <a:solidFill>
                <a:srgbClr val="367EFF"/>
              </a:solidFill>
              <a:tailEnd type="arrow"/>
            </a:ln>
          </p:spPr>
          <p:style>
            <a:lnRef idx="2">
              <a:schemeClr val="accent1"/>
            </a:lnRef>
            <a:fillRef idx="0">
              <a:schemeClr val="accent1"/>
            </a:fillRef>
            <a:effectRef idx="1">
              <a:schemeClr val="accent1"/>
            </a:effectRef>
            <a:fontRef idx="minor">
              <a:schemeClr val="tx1"/>
            </a:fontRef>
          </p:style>
        </p:cxnSp>
        <p:cxnSp>
          <p:nvCxnSpPr>
            <p:cNvPr id="56" name="直线箭头连接符 55"/>
            <p:cNvCxnSpPr/>
            <p:nvPr/>
          </p:nvCxnSpPr>
          <p:spPr>
            <a:xfrm>
              <a:off x="2908083" y="5498730"/>
              <a:ext cx="12329" cy="684000"/>
            </a:xfrm>
            <a:prstGeom prst="straightConnector1">
              <a:avLst/>
            </a:prstGeom>
            <a:ln>
              <a:solidFill>
                <a:srgbClr val="367EFF"/>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57" name="直线箭头连接符 56"/>
            <p:cNvCxnSpPr/>
            <p:nvPr/>
          </p:nvCxnSpPr>
          <p:spPr>
            <a:xfrm>
              <a:off x="3228655" y="5498730"/>
              <a:ext cx="12329" cy="684000"/>
            </a:xfrm>
            <a:prstGeom prst="straightConnector1">
              <a:avLst/>
            </a:prstGeom>
            <a:ln>
              <a:solidFill>
                <a:srgbClr val="367EFF"/>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58" name="直线箭头连接符 57"/>
            <p:cNvCxnSpPr/>
            <p:nvPr/>
          </p:nvCxnSpPr>
          <p:spPr>
            <a:xfrm>
              <a:off x="3549226" y="5498730"/>
              <a:ext cx="12329" cy="684000"/>
            </a:xfrm>
            <a:prstGeom prst="straightConnector1">
              <a:avLst/>
            </a:prstGeom>
            <a:ln>
              <a:solidFill>
                <a:srgbClr val="367EFF"/>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59" name="直线箭头连接符 58"/>
            <p:cNvCxnSpPr/>
            <p:nvPr/>
          </p:nvCxnSpPr>
          <p:spPr>
            <a:xfrm>
              <a:off x="1366873" y="5498730"/>
              <a:ext cx="12329" cy="684000"/>
            </a:xfrm>
            <a:prstGeom prst="straightConnector1">
              <a:avLst/>
            </a:prstGeom>
            <a:ln>
              <a:solidFill>
                <a:srgbClr val="367EFF"/>
              </a:solidFill>
              <a:tailEnd type="arrow"/>
            </a:ln>
          </p:spPr>
          <p:style>
            <a:lnRef idx="2">
              <a:schemeClr val="accent1"/>
            </a:lnRef>
            <a:fillRef idx="0">
              <a:schemeClr val="accent1"/>
            </a:fillRef>
            <a:effectRef idx="1">
              <a:schemeClr val="accent1"/>
            </a:effectRef>
            <a:fontRef idx="minor">
              <a:schemeClr val="tx1"/>
            </a:fontRef>
          </p:style>
        </p:cxnSp>
      </p:grpSp>
      <p:grpSp>
        <p:nvGrpSpPr>
          <p:cNvPr id="60" name="组 59"/>
          <p:cNvGrpSpPr/>
          <p:nvPr/>
        </p:nvGrpSpPr>
        <p:grpSpPr>
          <a:xfrm>
            <a:off x="1384486" y="5496242"/>
            <a:ext cx="2194682" cy="476400"/>
            <a:chOff x="1366873" y="5498730"/>
            <a:chExt cx="2194682" cy="684000"/>
          </a:xfrm>
        </p:grpSpPr>
        <p:cxnSp>
          <p:nvCxnSpPr>
            <p:cNvPr id="61" name="直线箭头连接符 60"/>
            <p:cNvCxnSpPr/>
            <p:nvPr/>
          </p:nvCxnSpPr>
          <p:spPr>
            <a:xfrm>
              <a:off x="1646012" y="5498730"/>
              <a:ext cx="12329" cy="684000"/>
            </a:xfrm>
            <a:prstGeom prst="straightConnector1">
              <a:avLst/>
            </a:prstGeom>
            <a:ln>
              <a:solidFill>
                <a:srgbClr val="367EFF"/>
              </a:solidFill>
              <a:tailEnd type="arrow"/>
            </a:ln>
          </p:spPr>
          <p:style>
            <a:lnRef idx="2">
              <a:schemeClr val="accent1"/>
            </a:lnRef>
            <a:fillRef idx="0">
              <a:schemeClr val="accent1"/>
            </a:fillRef>
            <a:effectRef idx="1">
              <a:schemeClr val="accent1"/>
            </a:effectRef>
            <a:fontRef idx="minor">
              <a:schemeClr val="tx1"/>
            </a:fontRef>
          </p:style>
        </p:cxnSp>
        <p:cxnSp>
          <p:nvCxnSpPr>
            <p:cNvPr id="62" name="直线箭头连接符 61"/>
            <p:cNvCxnSpPr/>
            <p:nvPr/>
          </p:nvCxnSpPr>
          <p:spPr>
            <a:xfrm>
              <a:off x="1971028" y="5498730"/>
              <a:ext cx="12329" cy="684000"/>
            </a:xfrm>
            <a:prstGeom prst="straightConnector1">
              <a:avLst/>
            </a:prstGeom>
            <a:ln>
              <a:solidFill>
                <a:srgbClr val="367EFF"/>
              </a:solidFill>
              <a:tailEnd type="arrow"/>
            </a:ln>
          </p:spPr>
          <p:style>
            <a:lnRef idx="2">
              <a:schemeClr val="accent1"/>
            </a:lnRef>
            <a:fillRef idx="0">
              <a:schemeClr val="accent1"/>
            </a:fillRef>
            <a:effectRef idx="1">
              <a:schemeClr val="accent1"/>
            </a:effectRef>
            <a:fontRef idx="minor">
              <a:schemeClr val="tx1"/>
            </a:fontRef>
          </p:style>
        </p:cxnSp>
        <p:cxnSp>
          <p:nvCxnSpPr>
            <p:cNvPr id="63" name="直线箭头连接符 62"/>
            <p:cNvCxnSpPr/>
            <p:nvPr/>
          </p:nvCxnSpPr>
          <p:spPr>
            <a:xfrm>
              <a:off x="2279269" y="5498730"/>
              <a:ext cx="12329" cy="684000"/>
            </a:xfrm>
            <a:prstGeom prst="straightConnector1">
              <a:avLst/>
            </a:prstGeom>
            <a:ln>
              <a:solidFill>
                <a:srgbClr val="367EFF"/>
              </a:solidFill>
              <a:tailEnd type="arrow"/>
            </a:ln>
          </p:spPr>
          <p:style>
            <a:lnRef idx="2">
              <a:schemeClr val="accent1"/>
            </a:lnRef>
            <a:fillRef idx="0">
              <a:schemeClr val="accent1"/>
            </a:fillRef>
            <a:effectRef idx="1">
              <a:schemeClr val="accent1"/>
            </a:effectRef>
            <a:fontRef idx="minor">
              <a:schemeClr val="tx1"/>
            </a:fontRef>
          </p:style>
        </p:cxnSp>
        <p:cxnSp>
          <p:nvCxnSpPr>
            <p:cNvPr id="64" name="直线箭头连接符 63"/>
            <p:cNvCxnSpPr/>
            <p:nvPr/>
          </p:nvCxnSpPr>
          <p:spPr>
            <a:xfrm>
              <a:off x="2587511" y="5498730"/>
              <a:ext cx="12329" cy="684000"/>
            </a:xfrm>
            <a:prstGeom prst="straightConnector1">
              <a:avLst/>
            </a:prstGeom>
            <a:ln>
              <a:solidFill>
                <a:srgbClr val="367EFF"/>
              </a:solidFill>
              <a:tailEnd type="arrow"/>
            </a:ln>
          </p:spPr>
          <p:style>
            <a:lnRef idx="2">
              <a:schemeClr val="accent1"/>
            </a:lnRef>
            <a:fillRef idx="0">
              <a:schemeClr val="accent1"/>
            </a:fillRef>
            <a:effectRef idx="1">
              <a:schemeClr val="accent1"/>
            </a:effectRef>
            <a:fontRef idx="minor">
              <a:schemeClr val="tx1"/>
            </a:fontRef>
          </p:style>
        </p:cxnSp>
        <p:cxnSp>
          <p:nvCxnSpPr>
            <p:cNvPr id="65" name="直线箭头连接符 64"/>
            <p:cNvCxnSpPr/>
            <p:nvPr/>
          </p:nvCxnSpPr>
          <p:spPr>
            <a:xfrm>
              <a:off x="2908083" y="5498730"/>
              <a:ext cx="12329" cy="684000"/>
            </a:xfrm>
            <a:prstGeom prst="straightConnector1">
              <a:avLst/>
            </a:prstGeom>
            <a:ln>
              <a:solidFill>
                <a:srgbClr val="367EFF"/>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66" name="直线箭头连接符 65"/>
            <p:cNvCxnSpPr/>
            <p:nvPr/>
          </p:nvCxnSpPr>
          <p:spPr>
            <a:xfrm>
              <a:off x="3228655" y="5498730"/>
              <a:ext cx="12329" cy="684000"/>
            </a:xfrm>
            <a:prstGeom prst="straightConnector1">
              <a:avLst/>
            </a:prstGeom>
            <a:ln>
              <a:solidFill>
                <a:srgbClr val="367EFF"/>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67" name="直线箭头连接符 66"/>
            <p:cNvCxnSpPr/>
            <p:nvPr/>
          </p:nvCxnSpPr>
          <p:spPr>
            <a:xfrm>
              <a:off x="3549226" y="5498730"/>
              <a:ext cx="12329" cy="684000"/>
            </a:xfrm>
            <a:prstGeom prst="straightConnector1">
              <a:avLst/>
            </a:prstGeom>
            <a:ln>
              <a:solidFill>
                <a:srgbClr val="367EFF"/>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68" name="直线箭头连接符 67"/>
            <p:cNvCxnSpPr/>
            <p:nvPr/>
          </p:nvCxnSpPr>
          <p:spPr>
            <a:xfrm>
              <a:off x="1366873" y="5498730"/>
              <a:ext cx="12329" cy="684000"/>
            </a:xfrm>
            <a:prstGeom prst="straightConnector1">
              <a:avLst/>
            </a:prstGeom>
            <a:ln>
              <a:solidFill>
                <a:srgbClr val="367EFF"/>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674237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50"/>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Traditional</a:t>
            </a:r>
            <a:r>
              <a:rPr kumimoji="1" lang="zh-CN" altLang="en-US" dirty="0" smtClean="0"/>
              <a:t> </a:t>
            </a:r>
            <a:r>
              <a:rPr kumimoji="1" lang="en-US" altLang="zh-CN" dirty="0" smtClean="0"/>
              <a:t>Implementation</a:t>
            </a:r>
            <a:endParaRPr kumimoji="1" lang="zh-CN" altLang="en-US" dirty="0"/>
          </a:p>
        </p:txBody>
      </p:sp>
      <p:sp>
        <p:nvSpPr>
          <p:cNvPr id="3" name="内容占位符 2"/>
          <p:cNvSpPr>
            <a:spLocks noGrp="1"/>
          </p:cNvSpPr>
          <p:nvPr>
            <p:ph idx="1"/>
          </p:nvPr>
        </p:nvSpPr>
        <p:spPr>
          <a:xfrm>
            <a:off x="457200" y="1600200"/>
            <a:ext cx="4226070" cy="4876800"/>
          </a:xfrm>
          <a:ln>
            <a:noFill/>
          </a:ln>
        </p:spPr>
        <p:txBody>
          <a:bodyPr/>
          <a:lstStyle/>
          <a:p>
            <a:pPr marL="0" indent="0">
              <a:buNone/>
            </a:pPr>
            <a:r>
              <a:rPr lang="en-US" altLang="zh-CN" dirty="0" err="1" smtClean="0"/>
              <a:t>GPU_BFS_Iteration</a:t>
            </a:r>
            <a:endParaRPr lang="en-US" altLang="zh-CN" dirty="0" smtClean="0"/>
          </a:p>
          <a:p>
            <a:pPr marL="0" indent="0">
              <a:buNone/>
            </a:pPr>
            <a:r>
              <a:rPr lang="zh-CN" altLang="en-US" dirty="0" smtClean="0"/>
              <a:t>  </a:t>
            </a:r>
            <a:r>
              <a:rPr lang="en-US" altLang="zh-CN" dirty="0" smtClean="0"/>
              <a:t>u </a:t>
            </a:r>
            <a:r>
              <a:rPr lang="en-US" altLang="zh-CN" dirty="0"/>
              <a:t>= </a:t>
            </a:r>
            <a:r>
              <a:rPr lang="en-US" altLang="zh-CN" dirty="0" smtClean="0"/>
              <a:t>C[</a:t>
            </a:r>
            <a:r>
              <a:rPr lang="en-US" altLang="zh-CN" dirty="0" err="1" smtClean="0"/>
              <a:t>tid</a:t>
            </a:r>
            <a:r>
              <a:rPr lang="en-US" altLang="zh-CN" dirty="0" smtClean="0"/>
              <a:t>]</a:t>
            </a:r>
            <a:endParaRPr lang="en-US" altLang="zh-CN" baseline="-25000" dirty="0"/>
          </a:p>
          <a:p>
            <a:pPr marL="0" indent="0">
              <a:buNone/>
            </a:pPr>
            <a:r>
              <a:rPr lang="en-US" altLang="zh-CN" dirty="0" smtClean="0"/>
              <a:t>  for </a:t>
            </a:r>
            <a:r>
              <a:rPr lang="en-US" altLang="zh-CN" dirty="0"/>
              <a:t>v ∈ u’ s neighbors do </a:t>
            </a:r>
            <a:endParaRPr lang="en-US" altLang="zh-CN" dirty="0" smtClean="0"/>
          </a:p>
          <a:p>
            <a:pPr marL="0" indent="0">
              <a:buNone/>
            </a:pPr>
            <a:endParaRPr lang="en-US" altLang="zh-CN" dirty="0" smtClean="0"/>
          </a:p>
          <a:p>
            <a:pPr marL="0" indent="0">
              <a:buNone/>
            </a:pPr>
            <a:endParaRPr lang="en-US" altLang="zh-CN" dirty="0"/>
          </a:p>
          <a:p>
            <a:pPr marL="0" indent="0">
              <a:buNone/>
            </a:pPr>
            <a:r>
              <a:rPr lang="en-US" altLang="zh-CN" dirty="0" smtClean="0"/>
              <a:t>  end </a:t>
            </a:r>
            <a:r>
              <a:rPr lang="en-US" altLang="zh-CN" dirty="0"/>
              <a:t>for </a:t>
            </a:r>
          </a:p>
          <a:p>
            <a:endParaRPr kumimoji="1" lang="zh-CN" altLang="en-US" dirty="0"/>
          </a:p>
        </p:txBody>
      </p:sp>
      <p:sp>
        <p:nvSpPr>
          <p:cNvPr id="34" name="矩形标注 33"/>
          <p:cNvSpPr/>
          <p:nvPr/>
        </p:nvSpPr>
        <p:spPr>
          <a:xfrm>
            <a:off x="3492608" y="1372168"/>
            <a:ext cx="3040284" cy="1022536"/>
          </a:xfrm>
          <a:prstGeom prst="wedgeRectCallout">
            <a:avLst>
              <a:gd name="adj1" fmla="val -69972"/>
              <a:gd name="adj2" fmla="val 6017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zh-CN" sz="2000" dirty="0" smtClean="0">
                <a:latin typeface="Chalkboard"/>
                <a:cs typeface="Chalkboard"/>
              </a:rPr>
              <a:t>The</a:t>
            </a:r>
            <a:r>
              <a:rPr kumimoji="1" lang="zh-CN" altLang="en-US" sz="2000" dirty="0" smtClean="0">
                <a:latin typeface="Chalkboard"/>
                <a:cs typeface="Chalkboard"/>
              </a:rPr>
              <a:t> </a:t>
            </a:r>
            <a:r>
              <a:rPr kumimoji="1" lang="en-US" altLang="zh-CN" sz="2000" dirty="0" smtClean="0">
                <a:solidFill>
                  <a:srgbClr val="FF0000"/>
                </a:solidFill>
                <a:latin typeface="Chalkboard"/>
                <a:cs typeface="Chalkboard"/>
              </a:rPr>
              <a:t>#</a:t>
            </a:r>
            <a:r>
              <a:rPr kumimoji="1" lang="zh-CN" altLang="en-US" sz="2000" dirty="0" smtClean="0">
                <a:solidFill>
                  <a:srgbClr val="FF0000"/>
                </a:solidFill>
                <a:latin typeface="Chalkboard"/>
                <a:cs typeface="Chalkboard"/>
              </a:rPr>
              <a:t> </a:t>
            </a:r>
            <a:r>
              <a:rPr kumimoji="1" lang="en-US" altLang="zh-CN" sz="2000" dirty="0" smtClean="0">
                <a:solidFill>
                  <a:srgbClr val="FF0000"/>
                </a:solidFill>
                <a:latin typeface="Chalkboard"/>
                <a:cs typeface="Chalkboard"/>
              </a:rPr>
              <a:t>of</a:t>
            </a:r>
            <a:r>
              <a:rPr kumimoji="1" lang="zh-CN" altLang="en-US" sz="2000" dirty="0" smtClean="0">
                <a:solidFill>
                  <a:srgbClr val="FF0000"/>
                </a:solidFill>
                <a:latin typeface="Chalkboard"/>
                <a:cs typeface="Chalkboard"/>
              </a:rPr>
              <a:t> </a:t>
            </a:r>
            <a:r>
              <a:rPr kumimoji="1" lang="en-US" altLang="zh-CN" sz="2000" dirty="0" smtClean="0">
                <a:solidFill>
                  <a:srgbClr val="FF0000"/>
                </a:solidFill>
                <a:latin typeface="Chalkboard"/>
                <a:cs typeface="Chalkboard"/>
              </a:rPr>
              <a:t>sub-iterations</a:t>
            </a:r>
            <a:r>
              <a:rPr kumimoji="1" lang="zh-CN" altLang="en-US" sz="2000" dirty="0" smtClean="0">
                <a:solidFill>
                  <a:srgbClr val="FF0000"/>
                </a:solidFill>
                <a:latin typeface="Chalkboard"/>
                <a:cs typeface="Chalkboard"/>
              </a:rPr>
              <a:t> </a:t>
            </a:r>
            <a:r>
              <a:rPr kumimoji="1" lang="en-US" altLang="zh-CN" sz="2000" dirty="0" smtClean="0">
                <a:latin typeface="Chalkboard"/>
                <a:cs typeface="Chalkboard"/>
              </a:rPr>
              <a:t>depends</a:t>
            </a:r>
            <a:r>
              <a:rPr kumimoji="1" lang="zh-CN" altLang="en-US" sz="2000" dirty="0" smtClean="0">
                <a:latin typeface="Chalkboard"/>
                <a:cs typeface="Chalkboard"/>
              </a:rPr>
              <a:t> </a:t>
            </a:r>
            <a:r>
              <a:rPr kumimoji="1" lang="en-US" altLang="zh-CN" sz="2000" dirty="0" smtClean="0">
                <a:latin typeface="Chalkboard"/>
                <a:cs typeface="Chalkboard"/>
              </a:rPr>
              <a:t>on</a:t>
            </a:r>
            <a:r>
              <a:rPr kumimoji="1" lang="zh-CN" altLang="en-US" sz="2000" dirty="0" smtClean="0">
                <a:latin typeface="Chalkboard"/>
                <a:cs typeface="Chalkboard"/>
              </a:rPr>
              <a:t> </a:t>
            </a:r>
            <a:r>
              <a:rPr kumimoji="1" lang="en-US" altLang="zh-CN" sz="2000" dirty="0" smtClean="0">
                <a:latin typeface="Chalkboard"/>
                <a:cs typeface="Chalkboard"/>
              </a:rPr>
              <a:t>the</a:t>
            </a:r>
            <a:r>
              <a:rPr kumimoji="1" lang="zh-CN" altLang="en-US" sz="2000" dirty="0" smtClean="0">
                <a:latin typeface="Chalkboard"/>
                <a:cs typeface="Chalkboard"/>
              </a:rPr>
              <a:t> </a:t>
            </a:r>
            <a:r>
              <a:rPr kumimoji="1" lang="en-US" altLang="zh-CN" sz="2000" dirty="0" smtClean="0">
                <a:latin typeface="Chalkboard"/>
                <a:cs typeface="Chalkboard"/>
              </a:rPr>
              <a:t>size</a:t>
            </a:r>
            <a:r>
              <a:rPr kumimoji="1" lang="zh-CN" altLang="en-US" sz="2000" dirty="0" smtClean="0">
                <a:latin typeface="Chalkboard"/>
                <a:cs typeface="Chalkboard"/>
              </a:rPr>
              <a:t> </a:t>
            </a:r>
            <a:r>
              <a:rPr kumimoji="1" lang="en-US" altLang="zh-CN" sz="2000" dirty="0" smtClean="0">
                <a:latin typeface="Chalkboard"/>
                <a:cs typeface="Chalkboard"/>
              </a:rPr>
              <a:t>of</a:t>
            </a:r>
            <a:r>
              <a:rPr kumimoji="1" lang="zh-CN" altLang="en-US" sz="2000" dirty="0">
                <a:latin typeface="Chalkboard"/>
                <a:cs typeface="Chalkboard"/>
              </a:rPr>
              <a:t> </a:t>
            </a:r>
            <a:r>
              <a:rPr kumimoji="1" lang="en-US" altLang="zh-CN" sz="2000" dirty="0" smtClean="0">
                <a:latin typeface="Chalkboard"/>
                <a:cs typeface="Chalkboard"/>
              </a:rPr>
              <a:t>u</a:t>
            </a:r>
            <a:r>
              <a:rPr kumimoji="1" lang="zh-CN" altLang="en-US" sz="2000" dirty="0" smtClean="0">
                <a:latin typeface="Chalkboard"/>
                <a:cs typeface="Chalkboard"/>
              </a:rPr>
              <a:t> </a:t>
            </a:r>
            <a:r>
              <a:rPr kumimoji="1" lang="en-US" altLang="zh-CN" sz="2000" dirty="0" smtClean="0">
                <a:latin typeface="Chalkboard"/>
                <a:cs typeface="Chalkboard"/>
              </a:rPr>
              <a:t>’s</a:t>
            </a:r>
            <a:r>
              <a:rPr kumimoji="1" lang="zh-CN" altLang="en-US" sz="2000" dirty="0" smtClean="0">
                <a:latin typeface="Chalkboard"/>
                <a:cs typeface="Chalkboard"/>
              </a:rPr>
              <a:t> </a:t>
            </a:r>
            <a:r>
              <a:rPr kumimoji="1" lang="en-US" altLang="zh-CN" sz="2000" dirty="0" smtClean="0">
                <a:latin typeface="Chalkboard"/>
                <a:cs typeface="Chalkboard"/>
              </a:rPr>
              <a:t>adjacent</a:t>
            </a:r>
            <a:r>
              <a:rPr kumimoji="1" lang="zh-CN" altLang="en-US" sz="2000" dirty="0" smtClean="0">
                <a:latin typeface="Chalkboard"/>
                <a:cs typeface="Chalkboard"/>
              </a:rPr>
              <a:t> </a:t>
            </a:r>
            <a:r>
              <a:rPr kumimoji="1" lang="en-US" altLang="zh-CN" sz="2000" dirty="0" smtClean="0">
                <a:latin typeface="Chalkboard"/>
                <a:cs typeface="Chalkboard"/>
              </a:rPr>
              <a:t>list</a:t>
            </a:r>
            <a:endParaRPr kumimoji="1" lang="zh-CN" altLang="en-US" sz="2000" dirty="0">
              <a:latin typeface="Chalkboard"/>
              <a:cs typeface="Chalkboard"/>
            </a:endParaRPr>
          </a:p>
        </p:txBody>
      </p:sp>
      <p:sp>
        <p:nvSpPr>
          <p:cNvPr id="29" name="云形 28"/>
          <p:cNvSpPr/>
          <p:nvPr/>
        </p:nvSpPr>
        <p:spPr>
          <a:xfrm>
            <a:off x="1167983" y="3034403"/>
            <a:ext cx="1871040" cy="818114"/>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a:p>
        </p:txBody>
      </p:sp>
      <p:sp>
        <p:nvSpPr>
          <p:cNvPr id="59" name="文本框 58"/>
          <p:cNvSpPr txBox="1"/>
          <p:nvPr/>
        </p:nvSpPr>
        <p:spPr>
          <a:xfrm>
            <a:off x="2626161" y="4619421"/>
            <a:ext cx="3214553" cy="1015663"/>
          </a:xfrm>
          <a:prstGeom prst="rect">
            <a:avLst/>
          </a:prstGeom>
          <a:noFill/>
        </p:spPr>
        <p:txBody>
          <a:bodyPr wrap="square" rtlCol="0">
            <a:spAutoFit/>
          </a:bodyPr>
          <a:lstStyle/>
          <a:p>
            <a:pPr algn="ctr"/>
            <a:r>
              <a:rPr kumimoji="1" lang="en-US" altLang="zh-CN" sz="2000" dirty="0" smtClean="0">
                <a:latin typeface="Chalkboard"/>
                <a:cs typeface="Chalkboard"/>
              </a:rPr>
              <a:t>task</a:t>
            </a:r>
            <a:r>
              <a:rPr kumimoji="1" lang="zh-CN" altLang="en-US" sz="2000" dirty="0" smtClean="0">
                <a:latin typeface="Chalkboard"/>
                <a:cs typeface="Chalkboard"/>
              </a:rPr>
              <a:t> </a:t>
            </a:r>
            <a:r>
              <a:rPr kumimoji="1" lang="en-US" altLang="zh-CN" sz="2000" dirty="0" smtClean="0">
                <a:latin typeface="Chalkboard"/>
                <a:cs typeface="Chalkboard"/>
              </a:rPr>
              <a:t>1 =</a:t>
            </a:r>
            <a:r>
              <a:rPr kumimoji="1" lang="zh-CN" altLang="en-US" sz="2000" dirty="0" smtClean="0">
                <a:latin typeface="Chalkboard"/>
                <a:cs typeface="Chalkboard"/>
              </a:rPr>
              <a:t> </a:t>
            </a:r>
            <a:r>
              <a:rPr kumimoji="1" lang="en-US" altLang="zh-CN" sz="2000" dirty="0" smtClean="0">
                <a:latin typeface="Chalkboard"/>
                <a:cs typeface="Chalkboard"/>
              </a:rPr>
              <a:t>4</a:t>
            </a:r>
            <a:r>
              <a:rPr kumimoji="1" lang="zh-CN" altLang="en-US" sz="2000" dirty="0" smtClean="0">
                <a:latin typeface="Chalkboard"/>
                <a:cs typeface="Chalkboard"/>
              </a:rPr>
              <a:t> </a:t>
            </a:r>
            <a:r>
              <a:rPr kumimoji="1" lang="en-US" altLang="zh-CN" sz="2000" dirty="0" smtClean="0">
                <a:latin typeface="Chalkboard"/>
                <a:cs typeface="Chalkboard"/>
              </a:rPr>
              <a:t>sub-iterations</a:t>
            </a:r>
          </a:p>
          <a:p>
            <a:pPr algn="ctr"/>
            <a:r>
              <a:rPr kumimoji="1" lang="en-US" altLang="zh-CN" sz="2000" dirty="0" smtClean="0">
                <a:latin typeface="Chalkboard"/>
                <a:cs typeface="Chalkboard"/>
              </a:rPr>
              <a:t>task</a:t>
            </a:r>
            <a:r>
              <a:rPr kumimoji="1" lang="zh-CN" altLang="en-US" sz="2000" dirty="0" smtClean="0">
                <a:latin typeface="Chalkboard"/>
                <a:cs typeface="Chalkboard"/>
              </a:rPr>
              <a:t> </a:t>
            </a:r>
            <a:r>
              <a:rPr kumimoji="1" lang="en-US" altLang="zh-CN" sz="2000" dirty="0" smtClean="0">
                <a:latin typeface="Chalkboard"/>
                <a:cs typeface="Chalkboard"/>
              </a:rPr>
              <a:t>2</a:t>
            </a:r>
            <a:r>
              <a:rPr kumimoji="1" lang="zh-CN" altLang="en-US" sz="2000" dirty="0" smtClean="0">
                <a:latin typeface="Chalkboard"/>
                <a:cs typeface="Chalkboard"/>
              </a:rPr>
              <a:t> </a:t>
            </a:r>
            <a:r>
              <a:rPr kumimoji="1" lang="en-US" altLang="zh-CN" sz="2000" dirty="0" smtClean="0">
                <a:latin typeface="Chalkboard"/>
                <a:cs typeface="Chalkboard"/>
              </a:rPr>
              <a:t>=</a:t>
            </a:r>
            <a:r>
              <a:rPr kumimoji="1" lang="zh-CN" altLang="en-US" sz="2000" dirty="0" smtClean="0">
                <a:latin typeface="Chalkboard"/>
                <a:cs typeface="Chalkboard"/>
              </a:rPr>
              <a:t> </a:t>
            </a:r>
            <a:r>
              <a:rPr kumimoji="1" lang="en-US" altLang="zh-CN" sz="2000" dirty="0" smtClean="0">
                <a:latin typeface="Chalkboard"/>
                <a:cs typeface="Chalkboard"/>
              </a:rPr>
              <a:t>2</a:t>
            </a:r>
            <a:r>
              <a:rPr kumimoji="1" lang="zh-CN" altLang="en-US" sz="2000" dirty="0" smtClean="0">
                <a:latin typeface="Chalkboard"/>
                <a:cs typeface="Chalkboard"/>
              </a:rPr>
              <a:t> </a:t>
            </a:r>
            <a:r>
              <a:rPr kumimoji="1" lang="en-US" altLang="zh-CN" sz="2000" dirty="0" smtClean="0">
                <a:latin typeface="Chalkboard"/>
                <a:cs typeface="Chalkboard"/>
              </a:rPr>
              <a:t>sub-iterations</a:t>
            </a:r>
          </a:p>
          <a:p>
            <a:pPr algn="ctr"/>
            <a:r>
              <a:rPr kumimoji="1" lang="en-US" altLang="zh-CN" sz="2000" dirty="0" smtClean="0">
                <a:latin typeface="Chalkboard"/>
                <a:cs typeface="Chalkboard"/>
              </a:rPr>
              <a:t>…</a:t>
            </a:r>
            <a:endParaRPr kumimoji="1" lang="zh-CN" altLang="en-US" sz="2000" dirty="0">
              <a:latin typeface="Chalkboard"/>
              <a:cs typeface="Chalkboard"/>
            </a:endParaRPr>
          </a:p>
        </p:txBody>
      </p:sp>
      <p:sp>
        <p:nvSpPr>
          <p:cNvPr id="32" name="矩形 31"/>
          <p:cNvSpPr/>
          <p:nvPr/>
        </p:nvSpPr>
        <p:spPr>
          <a:xfrm rot="10800000">
            <a:off x="6697260" y="3833587"/>
            <a:ext cx="408718" cy="955709"/>
          </a:xfrm>
          <a:prstGeom prst="rect">
            <a:avLst/>
          </a:prstGeom>
          <a:solidFill>
            <a:srgbClr val="367EFF"/>
          </a:solidFill>
          <a:ln>
            <a:solidFill>
              <a:srgbClr val="367EF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dirty="0"/>
          </a:p>
        </p:txBody>
      </p:sp>
      <p:sp>
        <p:nvSpPr>
          <p:cNvPr id="33" name="矩形 32"/>
          <p:cNvSpPr/>
          <p:nvPr/>
        </p:nvSpPr>
        <p:spPr>
          <a:xfrm rot="10800000">
            <a:off x="7201027" y="3833589"/>
            <a:ext cx="390750" cy="1463837"/>
          </a:xfrm>
          <a:prstGeom prst="rect">
            <a:avLst/>
          </a:prstGeom>
          <a:solidFill>
            <a:srgbClr val="FF660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矩形 35"/>
          <p:cNvSpPr/>
          <p:nvPr/>
        </p:nvSpPr>
        <p:spPr>
          <a:xfrm rot="10800000">
            <a:off x="7702810" y="3833588"/>
            <a:ext cx="402368" cy="955709"/>
          </a:xfrm>
          <a:prstGeom prst="rect">
            <a:avLst/>
          </a:prstGeom>
          <a:solidFill>
            <a:srgbClr val="66CCFF"/>
          </a:solidFill>
          <a:ln>
            <a:solidFill>
              <a:srgbClr val="66CCFF"/>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zh-CN" altLang="en-US"/>
          </a:p>
        </p:txBody>
      </p:sp>
      <p:sp>
        <p:nvSpPr>
          <p:cNvPr id="37" name="矩形 36"/>
          <p:cNvSpPr/>
          <p:nvPr/>
        </p:nvSpPr>
        <p:spPr>
          <a:xfrm rot="10800000">
            <a:off x="6195479" y="3833591"/>
            <a:ext cx="393483" cy="1952483"/>
          </a:xfrm>
          <a:prstGeom prst="rect">
            <a:avLst/>
          </a:prstGeom>
          <a:solidFill>
            <a:schemeClr val="tx2">
              <a:lumMod val="75000"/>
            </a:schemeClr>
          </a:solidFill>
          <a:ln>
            <a:solidFill>
              <a:schemeClr val="tx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a:p>
        </p:txBody>
      </p:sp>
      <p:sp>
        <p:nvSpPr>
          <p:cNvPr id="38" name="任意形状 37"/>
          <p:cNvSpPr/>
          <p:nvPr/>
        </p:nvSpPr>
        <p:spPr>
          <a:xfrm>
            <a:off x="6272421" y="3018066"/>
            <a:ext cx="128297" cy="738578"/>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39" name="任意形状 38"/>
          <p:cNvSpPr/>
          <p:nvPr/>
        </p:nvSpPr>
        <p:spPr>
          <a:xfrm>
            <a:off x="6778180" y="3010872"/>
            <a:ext cx="128297" cy="738578"/>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40" name="任意形状 39"/>
          <p:cNvSpPr/>
          <p:nvPr/>
        </p:nvSpPr>
        <p:spPr>
          <a:xfrm>
            <a:off x="7322421" y="3018066"/>
            <a:ext cx="128297" cy="738578"/>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41" name="任意形状 40"/>
          <p:cNvSpPr/>
          <p:nvPr/>
        </p:nvSpPr>
        <p:spPr>
          <a:xfrm>
            <a:off x="7822551" y="3018066"/>
            <a:ext cx="128297" cy="738578"/>
          </a:xfrm>
          <a:custGeom>
            <a:avLst/>
            <a:gdLst>
              <a:gd name="connsiteX0" fmla="*/ 365024 w 394221"/>
              <a:gd name="connsiteY0" fmla="*/ 0 h 2020800"/>
              <a:gd name="connsiteX1" fmla="*/ 29264 w 394221"/>
              <a:gd name="connsiteY1" fmla="*/ 350382 h 2020800"/>
              <a:gd name="connsiteX2" fmla="*/ 350426 w 394221"/>
              <a:gd name="connsiteY2" fmla="*/ 656967 h 2020800"/>
              <a:gd name="connsiteX3" fmla="*/ 67 w 394221"/>
              <a:gd name="connsiteY3" fmla="*/ 1036547 h 2020800"/>
              <a:gd name="connsiteX4" fmla="*/ 350426 w 394221"/>
              <a:gd name="connsiteY4" fmla="*/ 1328532 h 2020800"/>
              <a:gd name="connsiteX5" fmla="*/ 67 w 394221"/>
              <a:gd name="connsiteY5" fmla="*/ 1678915 h 2020800"/>
              <a:gd name="connsiteX6" fmla="*/ 321229 w 394221"/>
              <a:gd name="connsiteY6" fmla="*/ 1956300 h 2020800"/>
              <a:gd name="connsiteX7" fmla="*/ 394221 w 394221"/>
              <a:gd name="connsiteY7" fmla="*/ 1985499 h 20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21" h="2020800">
                <a:moveTo>
                  <a:pt x="365024" y="0"/>
                </a:moveTo>
                <a:cubicBezTo>
                  <a:pt x="198360" y="120444"/>
                  <a:pt x="31697" y="240888"/>
                  <a:pt x="29264" y="350382"/>
                </a:cubicBezTo>
                <a:cubicBezTo>
                  <a:pt x="26831" y="459876"/>
                  <a:pt x="355292" y="542606"/>
                  <a:pt x="350426" y="656967"/>
                </a:cubicBezTo>
                <a:cubicBezTo>
                  <a:pt x="345560" y="771328"/>
                  <a:pt x="67" y="924620"/>
                  <a:pt x="67" y="1036547"/>
                </a:cubicBezTo>
                <a:cubicBezTo>
                  <a:pt x="67" y="1148474"/>
                  <a:pt x="350426" y="1221471"/>
                  <a:pt x="350426" y="1328532"/>
                </a:cubicBezTo>
                <a:cubicBezTo>
                  <a:pt x="350426" y="1435593"/>
                  <a:pt x="4933" y="1574287"/>
                  <a:pt x="67" y="1678915"/>
                </a:cubicBezTo>
                <a:cubicBezTo>
                  <a:pt x="-4799" y="1783543"/>
                  <a:pt x="255537" y="1905203"/>
                  <a:pt x="321229" y="1956300"/>
                </a:cubicBezTo>
                <a:cubicBezTo>
                  <a:pt x="386921" y="2007397"/>
                  <a:pt x="296899" y="2056062"/>
                  <a:pt x="394221" y="1985499"/>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grpSp>
        <p:nvGrpSpPr>
          <p:cNvPr id="42" name="组 41"/>
          <p:cNvGrpSpPr/>
          <p:nvPr/>
        </p:nvGrpSpPr>
        <p:grpSpPr>
          <a:xfrm>
            <a:off x="6195479" y="3891524"/>
            <a:ext cx="1916048" cy="1883312"/>
            <a:chOff x="1456952" y="2195160"/>
            <a:chExt cx="2181175" cy="2143909"/>
          </a:xfrm>
        </p:grpSpPr>
        <p:sp>
          <p:nvSpPr>
            <p:cNvPr id="43" name="椭圆 42"/>
            <p:cNvSpPr/>
            <p:nvPr/>
          </p:nvSpPr>
          <p:spPr>
            <a:xfrm>
              <a:off x="1456952" y="2195160"/>
              <a:ext cx="458045" cy="458045"/>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solidFill>
                  <a:schemeClr val="tx1"/>
                </a:solidFill>
              </a:endParaRPr>
            </a:p>
          </p:txBody>
        </p:sp>
        <p:sp>
          <p:nvSpPr>
            <p:cNvPr id="44" name="椭圆 43"/>
            <p:cNvSpPr/>
            <p:nvPr/>
          </p:nvSpPr>
          <p:spPr>
            <a:xfrm>
              <a:off x="1456952" y="2746320"/>
              <a:ext cx="458045" cy="458045"/>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solidFill>
                  <a:schemeClr val="tx1"/>
                </a:solidFill>
              </a:endParaRPr>
            </a:p>
          </p:txBody>
        </p:sp>
        <p:sp>
          <p:nvSpPr>
            <p:cNvPr id="45" name="椭圆 44"/>
            <p:cNvSpPr/>
            <p:nvPr/>
          </p:nvSpPr>
          <p:spPr>
            <a:xfrm>
              <a:off x="1456952" y="3324761"/>
              <a:ext cx="458045" cy="458045"/>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p>
          </p:txBody>
        </p:sp>
        <p:sp>
          <p:nvSpPr>
            <p:cNvPr id="46" name="椭圆 45"/>
            <p:cNvSpPr/>
            <p:nvPr/>
          </p:nvSpPr>
          <p:spPr>
            <a:xfrm>
              <a:off x="1456952" y="3881024"/>
              <a:ext cx="458045" cy="458045"/>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p>
          </p:txBody>
        </p:sp>
        <p:sp>
          <p:nvSpPr>
            <p:cNvPr id="47" name="椭圆 46"/>
            <p:cNvSpPr/>
            <p:nvPr/>
          </p:nvSpPr>
          <p:spPr>
            <a:xfrm>
              <a:off x="2035394" y="2195160"/>
              <a:ext cx="458045" cy="458045"/>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smtClean="0">
                <a:solidFill>
                  <a:schemeClr val="tx1"/>
                </a:solidFill>
              </a:endParaRPr>
            </a:p>
          </p:txBody>
        </p:sp>
        <p:sp>
          <p:nvSpPr>
            <p:cNvPr id="48" name="椭圆 47"/>
            <p:cNvSpPr/>
            <p:nvPr/>
          </p:nvSpPr>
          <p:spPr>
            <a:xfrm>
              <a:off x="2028167" y="2746320"/>
              <a:ext cx="458045" cy="458045"/>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a:solidFill>
                  <a:srgbClr val="000000"/>
                </a:solidFill>
              </a:endParaRPr>
            </a:p>
          </p:txBody>
        </p:sp>
        <p:sp>
          <p:nvSpPr>
            <p:cNvPr id="49" name="椭圆 48"/>
            <p:cNvSpPr/>
            <p:nvPr/>
          </p:nvSpPr>
          <p:spPr>
            <a:xfrm>
              <a:off x="2028167" y="3324761"/>
              <a:ext cx="458045" cy="458045"/>
            </a:xfrm>
            <a:prstGeom prst="ellipse">
              <a:avLst/>
            </a:prstGeom>
            <a:solidFill>
              <a:schemeClr val="bg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a:solidFill>
                  <a:srgbClr val="000000"/>
                </a:solidFill>
              </a:endParaRPr>
            </a:p>
          </p:txBody>
        </p:sp>
        <p:sp>
          <p:nvSpPr>
            <p:cNvPr id="50" name="椭圆 49"/>
            <p:cNvSpPr/>
            <p:nvPr/>
          </p:nvSpPr>
          <p:spPr>
            <a:xfrm>
              <a:off x="2028167" y="3881024"/>
              <a:ext cx="458045" cy="458045"/>
            </a:xfrm>
            <a:prstGeom prst="ellipse">
              <a:avLst/>
            </a:prstGeom>
            <a:solidFill>
              <a:schemeClr val="bg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smtClean="0">
                <a:solidFill>
                  <a:srgbClr val="000000"/>
                </a:solidFill>
              </a:endParaRPr>
            </a:p>
          </p:txBody>
        </p:sp>
        <p:sp>
          <p:nvSpPr>
            <p:cNvPr id="51" name="椭圆 50"/>
            <p:cNvSpPr/>
            <p:nvPr/>
          </p:nvSpPr>
          <p:spPr>
            <a:xfrm>
              <a:off x="2601640" y="2195160"/>
              <a:ext cx="458045" cy="458045"/>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smtClean="0">
                <a:solidFill>
                  <a:srgbClr val="000000"/>
                </a:solidFill>
              </a:endParaRPr>
            </a:p>
          </p:txBody>
        </p:sp>
        <p:sp>
          <p:nvSpPr>
            <p:cNvPr id="52" name="椭圆 51"/>
            <p:cNvSpPr/>
            <p:nvPr/>
          </p:nvSpPr>
          <p:spPr>
            <a:xfrm>
              <a:off x="2601640" y="2746320"/>
              <a:ext cx="458045" cy="458045"/>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smtClean="0">
                <a:solidFill>
                  <a:srgbClr val="000000"/>
                </a:solidFill>
              </a:endParaRPr>
            </a:p>
          </p:txBody>
        </p:sp>
        <p:sp>
          <p:nvSpPr>
            <p:cNvPr id="53" name="椭圆 52"/>
            <p:cNvSpPr/>
            <p:nvPr/>
          </p:nvSpPr>
          <p:spPr>
            <a:xfrm>
              <a:off x="2601640" y="3324761"/>
              <a:ext cx="458045" cy="458045"/>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smtClean="0">
                <a:solidFill>
                  <a:srgbClr val="000000"/>
                </a:solidFill>
              </a:endParaRPr>
            </a:p>
          </p:txBody>
        </p:sp>
        <p:sp>
          <p:nvSpPr>
            <p:cNvPr id="54" name="椭圆 53"/>
            <p:cNvSpPr/>
            <p:nvPr/>
          </p:nvSpPr>
          <p:spPr>
            <a:xfrm>
              <a:off x="2601640" y="3881024"/>
              <a:ext cx="458045" cy="458045"/>
            </a:xfrm>
            <a:prstGeom prst="ellipse">
              <a:avLst/>
            </a:prstGeom>
            <a:solidFill>
              <a:schemeClr val="bg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smtClean="0">
                <a:solidFill>
                  <a:srgbClr val="000000"/>
                </a:solidFill>
              </a:endParaRPr>
            </a:p>
          </p:txBody>
        </p:sp>
        <p:sp>
          <p:nvSpPr>
            <p:cNvPr id="55" name="椭圆 54"/>
            <p:cNvSpPr/>
            <p:nvPr/>
          </p:nvSpPr>
          <p:spPr>
            <a:xfrm>
              <a:off x="3180082" y="2195160"/>
              <a:ext cx="458045" cy="458045"/>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smtClean="0">
                <a:solidFill>
                  <a:srgbClr val="000000"/>
                </a:solidFill>
              </a:endParaRPr>
            </a:p>
          </p:txBody>
        </p:sp>
        <p:sp>
          <p:nvSpPr>
            <p:cNvPr id="56" name="椭圆 55"/>
            <p:cNvSpPr/>
            <p:nvPr/>
          </p:nvSpPr>
          <p:spPr>
            <a:xfrm>
              <a:off x="3172855" y="2746320"/>
              <a:ext cx="458045" cy="458045"/>
            </a:xfrm>
            <a:prstGeom prst="ellipse">
              <a:avLst/>
            </a:prstGeom>
            <a:solidFill>
              <a:srgbClr val="EEECE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smtClean="0">
                <a:solidFill>
                  <a:srgbClr val="000000"/>
                </a:solidFill>
              </a:endParaRPr>
            </a:p>
          </p:txBody>
        </p:sp>
        <p:sp>
          <p:nvSpPr>
            <p:cNvPr id="57" name="椭圆 56"/>
            <p:cNvSpPr/>
            <p:nvPr/>
          </p:nvSpPr>
          <p:spPr>
            <a:xfrm>
              <a:off x="3172855" y="3324761"/>
              <a:ext cx="458045" cy="458045"/>
            </a:xfrm>
            <a:prstGeom prst="ellipse">
              <a:avLst/>
            </a:prstGeom>
            <a:solidFill>
              <a:schemeClr val="bg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smtClean="0">
                <a:solidFill>
                  <a:srgbClr val="000000"/>
                </a:solidFill>
              </a:endParaRPr>
            </a:p>
          </p:txBody>
        </p:sp>
        <p:sp>
          <p:nvSpPr>
            <p:cNvPr id="58" name="椭圆 57"/>
            <p:cNvSpPr/>
            <p:nvPr/>
          </p:nvSpPr>
          <p:spPr>
            <a:xfrm>
              <a:off x="3172855" y="3881024"/>
              <a:ext cx="458045" cy="458045"/>
            </a:xfrm>
            <a:prstGeom prst="ellipse">
              <a:avLst/>
            </a:prstGeom>
            <a:solidFill>
              <a:schemeClr val="bg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aseline="-25000" dirty="0" smtClean="0">
                <a:solidFill>
                  <a:srgbClr val="000000"/>
                </a:solidFill>
              </a:endParaRPr>
            </a:p>
          </p:txBody>
        </p:sp>
      </p:grpSp>
      <p:sp>
        <p:nvSpPr>
          <p:cNvPr id="60" name="左中括号 59"/>
          <p:cNvSpPr/>
          <p:nvPr/>
        </p:nvSpPr>
        <p:spPr>
          <a:xfrm>
            <a:off x="5840714" y="3989955"/>
            <a:ext cx="229110" cy="1623772"/>
          </a:xfrm>
          <a:prstGeom prst="leftBracket">
            <a:avLst/>
          </a:prstGeom>
          <a:ln>
            <a:headEnd type="arrow"/>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412568036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Visualizing the Irregularity </a:t>
            </a:r>
            <a:endParaRPr lang="en-US" altLang="zh-CN" dirty="0"/>
          </a:p>
        </p:txBody>
      </p:sp>
      <p:pic>
        <p:nvPicPr>
          <p:cNvPr id="4" name="内容占位符 3" descr="boxplot.pdf"/>
          <p:cNvPicPr>
            <a:picLocks noGrp="1" noChangeAspect="1"/>
          </p:cNvPicPr>
          <p:nvPr>
            <p:ph idx="1"/>
          </p:nvPr>
        </p:nvPicPr>
        <p:blipFill>
          <a:blip r:embed="rId3">
            <a:extLst>
              <a:ext uri="{28A0092B-C50C-407E-A947-70E740481C1C}">
                <a14:useLocalDpi xmlns:a14="http://schemas.microsoft.com/office/drawing/2010/main" val="0"/>
              </a:ext>
            </a:extLst>
          </a:blip>
          <a:srcRect t="-8689" b="-8689"/>
          <a:stretch>
            <a:fillRect/>
          </a:stretch>
        </p:blipFill>
        <p:spPr/>
      </p:pic>
      <p:sp>
        <p:nvSpPr>
          <p:cNvPr id="5" name="文本框 4"/>
          <p:cNvSpPr txBox="1"/>
          <p:nvPr/>
        </p:nvSpPr>
        <p:spPr>
          <a:xfrm>
            <a:off x="1428794" y="3666670"/>
            <a:ext cx="1496832" cy="707886"/>
          </a:xfrm>
          <a:prstGeom prst="rect">
            <a:avLst/>
          </a:prstGeom>
          <a:noFill/>
        </p:spPr>
        <p:txBody>
          <a:bodyPr wrap="square" rtlCol="0">
            <a:spAutoFit/>
          </a:bodyPr>
          <a:lstStyle/>
          <a:p>
            <a:r>
              <a:rPr kumimoji="1" lang="en-US" altLang="zh-CN" sz="2000" dirty="0" smtClean="0">
                <a:solidFill>
                  <a:srgbClr val="FF0000"/>
                </a:solidFill>
                <a:latin typeface="Chalkboard"/>
                <a:cs typeface="Chalkboard"/>
              </a:rPr>
              <a:t>vertex</a:t>
            </a:r>
            <a:r>
              <a:rPr kumimoji="1" lang="zh-CN" altLang="en-US" sz="2000" dirty="0" smtClean="0">
                <a:solidFill>
                  <a:srgbClr val="FF0000"/>
                </a:solidFill>
                <a:latin typeface="Chalkboard"/>
                <a:cs typeface="Chalkboard"/>
              </a:rPr>
              <a:t> </a:t>
            </a:r>
            <a:r>
              <a:rPr kumimoji="1" lang="en-US" altLang="zh-CN" sz="2000" dirty="0" smtClean="0">
                <a:solidFill>
                  <a:srgbClr val="FF0000"/>
                </a:solidFill>
                <a:latin typeface="Chalkboard"/>
                <a:cs typeface="Chalkboard"/>
              </a:rPr>
              <a:t>range</a:t>
            </a:r>
            <a:r>
              <a:rPr kumimoji="1" lang="zh-CN" altLang="en-US" sz="2000" dirty="0" smtClean="0">
                <a:solidFill>
                  <a:srgbClr val="FF0000"/>
                </a:solidFill>
                <a:latin typeface="Chalkboard"/>
                <a:cs typeface="Chalkboard"/>
              </a:rPr>
              <a:t> </a:t>
            </a:r>
            <a:r>
              <a:rPr kumimoji="1" lang="en-US" altLang="zh-CN" sz="2000" dirty="0" smtClean="0">
                <a:solidFill>
                  <a:srgbClr val="FF0000"/>
                </a:solidFill>
                <a:latin typeface="Chalkboard"/>
                <a:cs typeface="Chalkboard"/>
              </a:rPr>
              <a:t>&lt;</a:t>
            </a:r>
            <a:r>
              <a:rPr kumimoji="1" lang="zh-CN" altLang="en-US" sz="2000" dirty="0" smtClean="0">
                <a:solidFill>
                  <a:srgbClr val="FF0000"/>
                </a:solidFill>
                <a:latin typeface="Chalkboard"/>
                <a:cs typeface="Chalkboard"/>
              </a:rPr>
              <a:t> </a:t>
            </a:r>
            <a:r>
              <a:rPr kumimoji="1" lang="en-US" altLang="zh-CN" sz="2000" dirty="0" smtClean="0">
                <a:solidFill>
                  <a:srgbClr val="FF0000"/>
                </a:solidFill>
                <a:latin typeface="Chalkboard"/>
                <a:cs typeface="Chalkboard"/>
              </a:rPr>
              <a:t>8</a:t>
            </a:r>
            <a:endParaRPr kumimoji="1" lang="zh-CN" altLang="en-US" sz="2000" dirty="0">
              <a:solidFill>
                <a:srgbClr val="FF0000"/>
              </a:solidFill>
              <a:latin typeface="Chalkboard"/>
              <a:cs typeface="Chalkboard"/>
            </a:endParaRPr>
          </a:p>
        </p:txBody>
      </p:sp>
      <p:sp>
        <p:nvSpPr>
          <p:cNvPr id="6" name="文本框 5"/>
          <p:cNvSpPr txBox="1"/>
          <p:nvPr/>
        </p:nvSpPr>
        <p:spPr>
          <a:xfrm>
            <a:off x="6745716" y="1600200"/>
            <a:ext cx="2317538" cy="707886"/>
          </a:xfrm>
          <a:prstGeom prst="rect">
            <a:avLst/>
          </a:prstGeom>
          <a:noFill/>
        </p:spPr>
        <p:txBody>
          <a:bodyPr wrap="square" rtlCol="0">
            <a:spAutoFit/>
          </a:bodyPr>
          <a:lstStyle/>
          <a:p>
            <a:r>
              <a:rPr kumimoji="1" lang="en-US" altLang="zh-CN" sz="2000" dirty="0" smtClean="0">
                <a:solidFill>
                  <a:srgbClr val="FF0000"/>
                </a:solidFill>
                <a:latin typeface="Chalkboard"/>
                <a:cs typeface="Chalkboard"/>
              </a:rPr>
              <a:t>Highly</a:t>
            </a:r>
            <a:r>
              <a:rPr kumimoji="1" lang="zh-CN" altLang="en-US" sz="2000" dirty="0" smtClean="0">
                <a:solidFill>
                  <a:srgbClr val="FF0000"/>
                </a:solidFill>
                <a:latin typeface="Chalkboard"/>
                <a:cs typeface="Chalkboard"/>
              </a:rPr>
              <a:t> </a:t>
            </a:r>
            <a:r>
              <a:rPr kumimoji="1" lang="en-US" altLang="zh-CN" sz="2000" dirty="0" smtClean="0">
                <a:solidFill>
                  <a:srgbClr val="FF0000"/>
                </a:solidFill>
                <a:latin typeface="Chalkboard"/>
                <a:cs typeface="Chalkboard"/>
              </a:rPr>
              <a:t>skewed</a:t>
            </a:r>
          </a:p>
          <a:p>
            <a:r>
              <a:rPr kumimoji="1" lang="en-US" altLang="zh-CN" sz="2000" dirty="0" smtClean="0">
                <a:solidFill>
                  <a:srgbClr val="FF0000"/>
                </a:solidFill>
                <a:latin typeface="Chalkboard"/>
                <a:cs typeface="Chalkboard"/>
              </a:rPr>
              <a:t>outlier</a:t>
            </a:r>
            <a:r>
              <a:rPr kumimoji="1" lang="zh-CN" altLang="en-US" sz="2000" dirty="0" smtClean="0">
                <a:solidFill>
                  <a:srgbClr val="FF0000"/>
                </a:solidFill>
                <a:latin typeface="Chalkboard"/>
                <a:cs typeface="Chalkboard"/>
              </a:rPr>
              <a:t> </a:t>
            </a:r>
            <a:r>
              <a:rPr kumimoji="1" lang="en-US" altLang="zh-CN" sz="2000" dirty="0" smtClean="0">
                <a:solidFill>
                  <a:srgbClr val="FF0000"/>
                </a:solidFill>
                <a:latin typeface="Chalkboard"/>
                <a:cs typeface="Chalkboard"/>
              </a:rPr>
              <a:t>exists</a:t>
            </a:r>
            <a:endParaRPr kumimoji="1" lang="zh-CN" altLang="en-US" sz="2000" dirty="0">
              <a:solidFill>
                <a:srgbClr val="FF0000"/>
              </a:solidFill>
              <a:latin typeface="Chalkboard"/>
              <a:cs typeface="Chalkboard"/>
            </a:endParaRPr>
          </a:p>
        </p:txBody>
      </p:sp>
      <p:cxnSp>
        <p:nvCxnSpPr>
          <p:cNvPr id="8" name="直线连接符 7"/>
          <p:cNvCxnSpPr/>
          <p:nvPr/>
        </p:nvCxnSpPr>
        <p:spPr>
          <a:xfrm>
            <a:off x="3141080" y="3538150"/>
            <a:ext cx="22679" cy="1950518"/>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0" name="直线连接符 9"/>
          <p:cNvCxnSpPr/>
          <p:nvPr/>
        </p:nvCxnSpPr>
        <p:spPr>
          <a:xfrm>
            <a:off x="6723037" y="3118561"/>
            <a:ext cx="22679" cy="2406885"/>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2" name="直线连接符 11"/>
          <p:cNvCxnSpPr/>
          <p:nvPr/>
        </p:nvCxnSpPr>
        <p:spPr>
          <a:xfrm>
            <a:off x="5208511" y="3118561"/>
            <a:ext cx="0" cy="237010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sp>
        <p:nvSpPr>
          <p:cNvPr id="13" name="文本框 12"/>
          <p:cNvSpPr txBox="1"/>
          <p:nvPr/>
        </p:nvSpPr>
        <p:spPr>
          <a:xfrm>
            <a:off x="3163759" y="2953248"/>
            <a:ext cx="2109171" cy="707886"/>
          </a:xfrm>
          <a:prstGeom prst="rect">
            <a:avLst/>
          </a:prstGeom>
          <a:noFill/>
        </p:spPr>
        <p:txBody>
          <a:bodyPr wrap="square" rtlCol="0">
            <a:spAutoFit/>
          </a:bodyPr>
          <a:lstStyle/>
          <a:p>
            <a:r>
              <a:rPr kumimoji="1" lang="en-US" altLang="zh-CN" sz="2000" dirty="0" smtClean="0">
                <a:solidFill>
                  <a:srgbClr val="FF0000"/>
                </a:solidFill>
                <a:latin typeface="Chalkboard"/>
                <a:cs typeface="Chalkboard"/>
              </a:rPr>
              <a:t>irregular</a:t>
            </a:r>
            <a:r>
              <a:rPr kumimoji="1" lang="zh-CN" altLang="en-US" sz="2000" dirty="0" smtClean="0">
                <a:solidFill>
                  <a:srgbClr val="FF0000"/>
                </a:solidFill>
                <a:latin typeface="Chalkboard"/>
                <a:cs typeface="Chalkboard"/>
              </a:rPr>
              <a:t> </a:t>
            </a:r>
            <a:r>
              <a:rPr kumimoji="1" lang="en-US" altLang="zh-CN" sz="2000" dirty="0" smtClean="0">
                <a:solidFill>
                  <a:srgbClr val="FF0000"/>
                </a:solidFill>
                <a:latin typeface="Chalkboard"/>
                <a:cs typeface="Chalkboard"/>
              </a:rPr>
              <a:t>but</a:t>
            </a:r>
            <a:r>
              <a:rPr kumimoji="1" lang="zh-CN" altLang="en-US" sz="2000" dirty="0" smtClean="0">
                <a:solidFill>
                  <a:srgbClr val="FF0000"/>
                </a:solidFill>
                <a:latin typeface="Chalkboard"/>
                <a:cs typeface="Chalkboard"/>
              </a:rPr>
              <a:t> </a:t>
            </a:r>
            <a:r>
              <a:rPr kumimoji="1" lang="en-US" altLang="zh-CN" sz="2000" dirty="0" smtClean="0">
                <a:solidFill>
                  <a:srgbClr val="FF0000"/>
                </a:solidFill>
                <a:latin typeface="Chalkboard"/>
                <a:cs typeface="Chalkboard"/>
              </a:rPr>
              <a:t>concentrate</a:t>
            </a:r>
            <a:endParaRPr kumimoji="1" lang="zh-CN" altLang="en-US" sz="2000" dirty="0">
              <a:solidFill>
                <a:srgbClr val="FF0000"/>
              </a:solidFill>
              <a:latin typeface="Chalkboard"/>
              <a:cs typeface="Chalkboard"/>
            </a:endParaRPr>
          </a:p>
        </p:txBody>
      </p:sp>
      <p:sp>
        <p:nvSpPr>
          <p:cNvPr id="18" name="文本框 17"/>
          <p:cNvSpPr txBox="1"/>
          <p:nvPr/>
        </p:nvSpPr>
        <p:spPr>
          <a:xfrm>
            <a:off x="5272930" y="2302766"/>
            <a:ext cx="1537205" cy="1015663"/>
          </a:xfrm>
          <a:prstGeom prst="rect">
            <a:avLst/>
          </a:prstGeom>
          <a:noFill/>
        </p:spPr>
        <p:txBody>
          <a:bodyPr wrap="square" rtlCol="0">
            <a:spAutoFit/>
          </a:bodyPr>
          <a:lstStyle/>
          <a:p>
            <a:r>
              <a:rPr kumimoji="1" lang="en-US" altLang="zh-CN" sz="2000" dirty="0" smtClean="0">
                <a:solidFill>
                  <a:srgbClr val="FF0000"/>
                </a:solidFill>
                <a:latin typeface="Chalkboard"/>
                <a:cs typeface="Chalkboard"/>
              </a:rPr>
              <a:t>distributed</a:t>
            </a:r>
          </a:p>
          <a:p>
            <a:r>
              <a:rPr kumimoji="1" lang="en-US" altLang="zh-CN" sz="2000" dirty="0" smtClean="0">
                <a:solidFill>
                  <a:srgbClr val="FF0000"/>
                </a:solidFill>
                <a:latin typeface="Chalkboard"/>
                <a:cs typeface="Chalkboard"/>
              </a:rPr>
              <a:t>between</a:t>
            </a:r>
            <a:r>
              <a:rPr kumimoji="1" lang="zh-CN" altLang="en-US" sz="2000" dirty="0" smtClean="0">
                <a:solidFill>
                  <a:srgbClr val="FF0000"/>
                </a:solidFill>
                <a:latin typeface="Chalkboard"/>
                <a:cs typeface="Chalkboard"/>
              </a:rPr>
              <a:t> </a:t>
            </a:r>
            <a:r>
              <a:rPr kumimoji="1" lang="en-US" altLang="zh-CN" sz="2000" dirty="0" smtClean="0">
                <a:solidFill>
                  <a:srgbClr val="FF0000"/>
                </a:solidFill>
                <a:latin typeface="Chalkboard"/>
                <a:cs typeface="Chalkboard"/>
              </a:rPr>
              <a:t>a</a:t>
            </a:r>
            <a:r>
              <a:rPr kumimoji="1" lang="zh-CN" altLang="en-US" sz="2000" dirty="0" smtClean="0">
                <a:solidFill>
                  <a:srgbClr val="FF0000"/>
                </a:solidFill>
                <a:latin typeface="Chalkboard"/>
                <a:cs typeface="Chalkboard"/>
              </a:rPr>
              <a:t> </a:t>
            </a:r>
            <a:r>
              <a:rPr kumimoji="1" lang="en-US" altLang="zh-CN" sz="2000" dirty="0" smtClean="0">
                <a:solidFill>
                  <a:srgbClr val="FF0000"/>
                </a:solidFill>
                <a:latin typeface="Chalkboard"/>
                <a:cs typeface="Chalkboard"/>
              </a:rPr>
              <a:t>wide</a:t>
            </a:r>
            <a:r>
              <a:rPr kumimoji="1" lang="zh-CN" altLang="en-US" sz="2000" dirty="0" smtClean="0">
                <a:solidFill>
                  <a:srgbClr val="FF0000"/>
                </a:solidFill>
                <a:latin typeface="Chalkboard"/>
                <a:cs typeface="Chalkboard"/>
              </a:rPr>
              <a:t> </a:t>
            </a:r>
            <a:r>
              <a:rPr kumimoji="1" lang="en-US" altLang="zh-CN" sz="2000" dirty="0" smtClean="0">
                <a:solidFill>
                  <a:srgbClr val="FF0000"/>
                </a:solidFill>
                <a:latin typeface="Chalkboard"/>
                <a:cs typeface="Chalkboard"/>
              </a:rPr>
              <a:t>rage</a:t>
            </a:r>
            <a:endParaRPr kumimoji="1" lang="zh-CN" altLang="en-US" sz="2000" dirty="0">
              <a:solidFill>
                <a:srgbClr val="FF0000"/>
              </a:solidFill>
              <a:latin typeface="Chalkboard"/>
              <a:cs typeface="Chalkboard"/>
            </a:endParaRPr>
          </a:p>
        </p:txBody>
      </p:sp>
    </p:spTree>
    <p:extLst>
      <p:ext uri="{BB962C8B-B14F-4D97-AF65-F5344CB8AC3E}">
        <p14:creationId xmlns:p14="http://schemas.microsoft.com/office/powerpoint/2010/main" val="25353127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清晰">
  <a:themeElements>
    <a:clrScheme name="清晰">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经典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清晰">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清晰.thmx</Template>
  <TotalTime>9451</TotalTime>
  <Words>2414</Words>
  <Application>Microsoft Macintosh PowerPoint</Application>
  <PresentationFormat>全屏显示(4:3)</PresentationFormat>
  <Paragraphs>325</Paragraphs>
  <Slides>21</Slides>
  <Notes>21</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清晰</vt:lpstr>
      <vt:lpstr>Understanding the SIMD Efficiency of Graph Traversal on GPU</vt:lpstr>
      <vt:lpstr>Breadth-first Search (BFS)</vt:lpstr>
      <vt:lpstr>Breadth-first Search (BFS)</vt:lpstr>
      <vt:lpstr>Application of BFS</vt:lpstr>
      <vt:lpstr>The Problem</vt:lpstr>
      <vt:lpstr>The Problem</vt:lpstr>
      <vt:lpstr>The Problem</vt:lpstr>
      <vt:lpstr>Traditional Implementation</vt:lpstr>
      <vt:lpstr>Visualizing the Irregularity </vt:lpstr>
      <vt:lpstr>Alternative Way</vt:lpstr>
      <vt:lpstr>Topology and Utilization</vt:lpstr>
      <vt:lpstr>Topology and Utilization</vt:lpstr>
      <vt:lpstr>Conclusions From the Model</vt:lpstr>
      <vt:lpstr>Comparing Different Mapping Strategies</vt:lpstr>
      <vt:lpstr>Evaluating the SIMD Efficiency</vt:lpstr>
      <vt:lpstr>Explaining the Result</vt:lpstr>
      <vt:lpstr>Explaining the Result</vt:lpstr>
      <vt:lpstr>Explaining the Result</vt:lpstr>
      <vt:lpstr>Explaining the Result</vt:lpstr>
      <vt:lpstr>Conclusion</vt:lpstr>
      <vt:lpstr>Q&amp;A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TAGE: Topology-Aware Graph Exploration on GPU </dc:title>
  <dc:creator>Yichao Cheng</dc:creator>
  <cp:lastModifiedBy>Yichao Cheng</cp:lastModifiedBy>
  <cp:revision>946</cp:revision>
  <dcterms:created xsi:type="dcterms:W3CDTF">2014-03-14T07:01:08Z</dcterms:created>
  <dcterms:modified xsi:type="dcterms:W3CDTF">2014-08-27T16:24:08Z</dcterms:modified>
</cp:coreProperties>
</file>