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02" r:id="rId3"/>
    <p:sldId id="257" r:id="rId4"/>
    <p:sldId id="258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301" r:id="rId43"/>
    <p:sldId id="295" r:id="rId44"/>
    <p:sldId id="296" r:id="rId45"/>
    <p:sldId id="297" r:id="rId46"/>
    <p:sldId id="298" r:id="rId47"/>
    <p:sldId id="304" r:id="rId48"/>
    <p:sldId id="303" r:id="rId49"/>
    <p:sldId id="305" r:id="rId50"/>
    <p:sldId id="307" r:id="rId51"/>
    <p:sldId id="308" r:id="rId52"/>
    <p:sldId id="309" r:id="rId53"/>
    <p:sldId id="310" r:id="rId54"/>
    <p:sldId id="306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60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A626E2-5A93-115A-AE45-18124B758E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dawdawdawd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5E73C2-9AEE-965A-5937-DDA5FEB9C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E9A03-2F2B-4DB1-AC9D-447A74F2CA94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B3B808-823B-C058-642D-B94F4C422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adwadsawdwad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3416A-911F-56ED-6CCA-201EAFF93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E8A4-7ECC-4A88-935A-C36FE5381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6856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dawdawdawd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05A47-FFA5-4D7F-A87E-F80F2069D191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adwadsawdwad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77603-A385-4500-9491-5EA59380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1207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dawdawdawd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adwadsawdwad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9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dawdawdawd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adwadsawdwad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4D86-75EB-4133-F7D1-2823135F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51D27-9E67-A05F-8B20-1B83C72F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3EE4-5873-AFB1-7B68-01706F4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406B-0635-4C0D-AA37-847F49442310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B97A-C74B-27ED-54D9-46E386F8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B669C-F78A-E9DA-283A-881321A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6595-137B-2892-6DDD-9116AD6F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7CA3A-47C1-342F-BF04-5AE02B0D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0175-FC7F-3060-D2E8-3E835649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6457-024A-4905-947E-85D6899C41F8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BDC5B-05C8-1284-9F0C-04A133D4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648B5-0C47-B309-17B8-3322AE4D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F93B3-4F8F-F9E3-54AA-F8870A2C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ED8A1-9259-887D-6FC0-EE2FD4CE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8A1EE-088D-3513-F2CA-B2DA8F7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BA-C394-4C6F-B594-4C301E0BCA6D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A25D0-D74D-62A6-2BC6-71C7C62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D0873-63E2-0D6F-1F74-94AF3B79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0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E1EDE-81C4-F8C9-DA21-74C6908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922A8-4F65-629F-832B-8A2FFB00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4752B-6B10-A937-65DC-BF6E91CE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C52B-B9CD-4319-8B02-E58E6ACBB81C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DD390-15B1-9027-DE47-D31DA043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1766-9513-E1A9-80F6-053C7E54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8516-FAD9-9DE1-F0A4-BF7C61A5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BF38F-E9FD-F876-ACEE-88917AF7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40298-B573-B5BA-5F93-B416006B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4A2-3D86-4F73-9C5C-F97A516A94EC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FCB47-D581-AE51-245E-9C7C0517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568D8-6DAB-67E5-21A3-6499EF5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CAC1-3BDB-AAF6-1E47-832186DB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13878-44C7-1C8F-4EE5-B0E6F107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FBCE8-A326-52C8-A604-513BDD4A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D1149-ABAE-BC3E-68C4-F1B557AF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E495-84ED-4D0C-BB91-4BD0543FDBEC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152F8-A74B-0CF7-C1EE-0F4C1B29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A997-18CA-DF1A-33B3-B85AFC8C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6FEAF-BF72-DD30-6965-AD85B361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73E07-1C22-7DA9-BBDE-62985034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EF52D-98AA-E298-273F-16C0D165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A2237-C932-9D9E-8816-B4113F2F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C15A21-E059-FED7-8660-1304EF992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9CE52-333E-79C9-CE29-FA42BD32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8BA3-F4B7-4216-9DD0-38544CEED149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2D393-8FB5-6950-99A5-A147595B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D6E92-3B02-1C8D-DCB1-3C35793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0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5518-0147-5622-D8CF-329D4E74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F52C9-3EF4-44F6-C65D-DC843B3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051-CFE6-4336-8B43-17CFC121D59D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25EC2-4676-DEAD-9743-4068411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8E345-FADF-D785-91DF-3C5E381E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78E60-AF76-E480-71C2-7FFD1D0C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DB0C-EBBF-4EC6-BB03-ED1965D6035F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95C1B0-369B-B7A4-442D-84535C7C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59238-80DC-DD36-CA09-A0FFD0A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6BA4-A144-1900-544F-5A04D573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1AA82-58B4-0B2B-F6FA-9B348A4C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768E6-D366-F9DE-6A63-C2363CC7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9D42D-7CD7-233A-DD16-74B4B68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28F6-DF2A-4209-A4B9-BED5EFB74F3B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ABDF8-1B55-6395-301E-AA09E9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57509-CE4B-1487-4157-2DF6D42A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8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CF05-FD02-D512-3211-E7727EDF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36E2C0-7DE1-1EB3-477E-55E412E7A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D90E3-2E13-E535-AD58-261E17EEB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E05FC-6949-010C-121D-741D81A2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4B71-3FF4-45BB-A338-275C5A718805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4EA7E-758B-3944-84BC-CA342953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0A7FA-B63E-92CD-71A1-7018102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20A1DD-9B25-8A11-D795-523BF40B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EF4EF-5D2A-32D1-678D-F2909001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BC5A9-DC2D-F4CE-8DDE-B63F5CDA3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232E-D964-4593-B5BD-CAD9AB99856C}" type="datetime1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0E737-E3FE-1A5C-F18C-28951387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BC653-0FFD-DEB6-347D-092D0F4A3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8873-D6E3-4AD0-9914-039DC5D7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578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leetcode.cn/problems/0ynMMM/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88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03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6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89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7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73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ds/" TargetMode="External"/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judge.net/contest/637035" TargetMode="External"/><Relationship Id="rId4" Type="http://schemas.openxmlformats.org/officeDocument/2006/relationships/hyperlink" Target="https://www.luogu.com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47ECC-3B4E-C49E-696A-648FA7416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7025" y="12921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数据结构</a:t>
            </a:r>
            <a:br>
              <a:rPr lang="en-US" altLang="zh-CN" sz="2700" dirty="0"/>
            </a:br>
            <a:endParaRPr lang="zh-CN" altLang="en-US" sz="2700" b="1" dirty="0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55942-3563-0276-AB15-E2CFCA9E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17" y="3616906"/>
            <a:ext cx="9144000" cy="1655762"/>
          </a:xfrm>
        </p:spPr>
        <p:txBody>
          <a:bodyPr/>
          <a:lstStyle/>
          <a:p>
            <a:r>
              <a:rPr lang="zh-CN" altLang="en-US" b="1" dirty="0"/>
              <a:t>西安电子科技大学程序设计竞赛实训基地 </a:t>
            </a:r>
            <a:r>
              <a:rPr lang="en-US" altLang="zh-CN" b="1" dirty="0"/>
              <a:t>- ***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0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7DB69D9-02A2-7264-C398-0F080DCB3540}"/>
              </a:ext>
            </a:extLst>
          </p:cNvPr>
          <p:cNvSpPr txBox="1"/>
          <p:nvPr/>
        </p:nvSpPr>
        <p:spPr>
          <a:xfrm>
            <a:off x="439615" y="445477"/>
            <a:ext cx="2558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1.1 </a:t>
            </a:r>
            <a:r>
              <a:rPr lang="zh-CN" altLang="en-US" sz="4000" b="1" dirty="0"/>
              <a:t>单调栈</a:t>
            </a:r>
            <a:endParaRPr lang="en-US" altLang="zh-CN" sz="4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5594E41-3B07-819F-24B7-CF5EF1E242D2}"/>
              </a:ext>
            </a:extLst>
          </p:cNvPr>
          <p:cNvGrpSpPr/>
          <p:nvPr/>
        </p:nvGrpSpPr>
        <p:grpSpPr>
          <a:xfrm>
            <a:off x="439615" y="1330712"/>
            <a:ext cx="11686212" cy="5288148"/>
            <a:chOff x="439615" y="1330712"/>
            <a:chExt cx="11686212" cy="52881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9AABEE-DADF-BB11-F903-F0829C74B582}"/>
                </a:ext>
              </a:extLst>
            </p:cNvPr>
            <p:cNvSpPr txBox="1"/>
            <p:nvPr/>
          </p:nvSpPr>
          <p:spPr>
            <a:xfrm>
              <a:off x="439615" y="1330712"/>
              <a:ext cx="6104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思考</a:t>
              </a:r>
              <a:r>
                <a:rPr lang="en-US" altLang="zh-CN" sz="3200" dirty="0"/>
                <a:t> </a:t>
              </a:r>
              <a:r>
                <a:rPr lang="zh-CN" altLang="en-US" sz="3200" dirty="0">
                  <a:hlinkClick r:id="rId2"/>
                </a:rPr>
                <a:t>洛谷</a:t>
              </a:r>
              <a:r>
                <a:rPr lang="en-US" altLang="zh-CN" sz="3200" dirty="0">
                  <a:hlinkClick r:id="rId2"/>
                </a:rPr>
                <a:t>P5788</a:t>
              </a:r>
              <a:r>
                <a:rPr lang="en-US" altLang="zh-CN" sz="3200" dirty="0"/>
                <a:t> 【</a:t>
              </a:r>
              <a:r>
                <a:rPr lang="zh-CN" altLang="en-US" sz="3200" dirty="0"/>
                <a:t>模板</a:t>
              </a:r>
              <a:r>
                <a:rPr lang="en-US" altLang="zh-CN" sz="3200" dirty="0"/>
                <a:t>】</a:t>
              </a:r>
              <a:r>
                <a:rPr lang="zh-CN" altLang="en-US" sz="3200" dirty="0"/>
                <a:t>单调栈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8AEA0-4819-1813-779C-78709CD6585A}"/>
                </a:ext>
              </a:extLst>
            </p:cNvPr>
            <p:cNvSpPr txBox="1"/>
            <p:nvPr/>
          </p:nvSpPr>
          <p:spPr>
            <a:xfrm>
              <a:off x="439615" y="1899552"/>
              <a:ext cx="11686212" cy="2831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给出项数为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的整数数列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1…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​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定义函数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代表数列中第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个元素之后第一个大于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𝑎𝑖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的元素的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1" i="0" dirty="0">
                  <a:effectLst/>
                  <a:highlight>
                    <a:srgbClr val="FFFFFF"/>
                  </a:highlight>
                  <a:latin typeface="-apple-system"/>
                </a:rPr>
                <a:t>下标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，若不存在，则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)=0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试求出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(1)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(n)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51DEA8-78EA-F15D-9DEC-888B216435C6}"/>
                </a:ext>
              </a:extLst>
            </p:cNvPr>
            <p:cNvGrpSpPr/>
            <p:nvPr/>
          </p:nvGrpSpPr>
          <p:grpSpPr>
            <a:xfrm>
              <a:off x="4360339" y="4556757"/>
              <a:ext cx="6810641" cy="1569660"/>
              <a:chOff x="439615" y="4631992"/>
              <a:chExt cx="6810641" cy="1569660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4350C0-E4F4-26A5-D0DE-57904C7007CF}"/>
                  </a:ext>
                </a:extLst>
              </p:cNvPr>
              <p:cNvSpPr txBox="1"/>
              <p:nvPr/>
            </p:nvSpPr>
            <p:spPr>
              <a:xfrm>
                <a:off x="439615" y="4631992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4A017F-BCBB-93D2-07D7-AA4CCDD7F942}"/>
                  </a:ext>
                </a:extLst>
              </p:cNvPr>
              <p:cNvSpPr txBox="1"/>
              <p:nvPr/>
            </p:nvSpPr>
            <p:spPr>
              <a:xfrm>
                <a:off x="1650381" y="4631992"/>
                <a:ext cx="182774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5</a:t>
                </a:r>
              </a:p>
              <a:p>
                <a:r>
                  <a:rPr lang="en-US" altLang="zh-CN" sz="3200" dirty="0"/>
                  <a:t>1 4 2 3 5 </a:t>
                </a:r>
                <a:endParaRPr lang="zh-CN" altLang="en-US" sz="32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124E7C-5649-6D65-6AA5-9CDE574D5002}"/>
                  </a:ext>
                </a:extLst>
              </p:cNvPr>
              <p:cNvSpPr txBox="1"/>
              <p:nvPr/>
            </p:nvSpPr>
            <p:spPr>
              <a:xfrm>
                <a:off x="5534722" y="4631992"/>
                <a:ext cx="171553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2 5 4 5 0</a:t>
                </a:r>
                <a:endParaRPr lang="zh-CN" altLang="en-US" sz="3200" dirty="0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2BFE4E-DBA9-70B4-D59D-0BB31AF88872}"/>
                </a:ext>
              </a:extLst>
            </p:cNvPr>
            <p:cNvSpPr txBox="1"/>
            <p:nvPr/>
          </p:nvSpPr>
          <p:spPr>
            <a:xfrm>
              <a:off x="439615" y="4556757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1e6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8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7136D30-AE67-B41F-4F9E-96BCFA87F9F1}"/>
              </a:ext>
            </a:extLst>
          </p:cNvPr>
          <p:cNvGrpSpPr/>
          <p:nvPr/>
        </p:nvGrpSpPr>
        <p:grpSpPr>
          <a:xfrm>
            <a:off x="289931" y="4668642"/>
            <a:ext cx="9514143" cy="1969770"/>
            <a:chOff x="498087" y="579863"/>
            <a:chExt cx="9514143" cy="196977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27E939-44AD-4D40-F6D8-0823FA9B9F8C}"/>
                </a:ext>
              </a:extLst>
            </p:cNvPr>
            <p:cNvSpPr txBox="1"/>
            <p:nvPr/>
          </p:nvSpPr>
          <p:spPr>
            <a:xfrm>
              <a:off x="498087" y="57986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Way 1 :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7E44A1-F446-899B-94D2-4AD94E38CDB4}"/>
                </a:ext>
              </a:extLst>
            </p:cNvPr>
            <p:cNvSpPr txBox="1"/>
            <p:nvPr/>
          </p:nvSpPr>
          <p:spPr>
            <a:xfrm>
              <a:off x="498087" y="1164638"/>
              <a:ext cx="951414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写个暴力先</a:t>
              </a:r>
              <a:r>
                <a:rPr lang="en-US" altLang="zh-CN" sz="2800" dirty="0"/>
                <a:t>:</a:t>
              </a:r>
            </a:p>
            <a:p>
              <a:endParaRPr lang="en-US" altLang="zh-CN" sz="2800" dirty="0"/>
            </a:p>
            <a:p>
              <a:r>
                <a:rPr lang="zh-CN" altLang="en-US" sz="2800" dirty="0"/>
                <a:t>对于每个元素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直接向后遍历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直至找到第一个比其大的元素</a:t>
              </a:r>
              <a:endParaRPr lang="en-US" altLang="zh-CN" sz="28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ABFCC6A-CDA8-C348-C54D-3C7DCBB5713A}"/>
              </a:ext>
            </a:extLst>
          </p:cNvPr>
          <p:cNvGrpSpPr/>
          <p:nvPr/>
        </p:nvGrpSpPr>
        <p:grpSpPr>
          <a:xfrm>
            <a:off x="252894" y="130225"/>
            <a:ext cx="11686212" cy="4592930"/>
            <a:chOff x="439615" y="1899552"/>
            <a:chExt cx="11686212" cy="459293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2F0801-F9CE-C1AB-0D8A-9099E63A94E1}"/>
                </a:ext>
              </a:extLst>
            </p:cNvPr>
            <p:cNvSpPr txBox="1"/>
            <p:nvPr/>
          </p:nvSpPr>
          <p:spPr>
            <a:xfrm>
              <a:off x="439615" y="1899552"/>
              <a:ext cx="11686212" cy="2831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给出项数为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的整数数列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1…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​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定义函数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代表数列中第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个元素之后第一个大于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𝑎𝑖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的元素的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1" i="0" dirty="0">
                  <a:effectLst/>
                  <a:highlight>
                    <a:srgbClr val="FFFFFF"/>
                  </a:highlight>
                  <a:latin typeface="-apple-system"/>
                </a:rPr>
                <a:t>下标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，若不存在，则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)=0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试求出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(1)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(n)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A6E7855-C79B-A294-35B8-6AA3D043D2C7}"/>
                </a:ext>
              </a:extLst>
            </p:cNvPr>
            <p:cNvSpPr txBox="1"/>
            <p:nvPr/>
          </p:nvSpPr>
          <p:spPr>
            <a:xfrm>
              <a:off x="4360339" y="4556757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样例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864539-5340-E8CA-5A39-1588813111D9}"/>
                </a:ext>
              </a:extLst>
            </p:cNvPr>
            <p:cNvSpPr txBox="1"/>
            <p:nvPr/>
          </p:nvSpPr>
          <p:spPr>
            <a:xfrm>
              <a:off x="5571105" y="4556757"/>
              <a:ext cx="18277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In: </a:t>
              </a:r>
            </a:p>
            <a:p>
              <a:r>
                <a:rPr lang="en-US" altLang="zh-CN" sz="3200" dirty="0"/>
                <a:t>5</a:t>
              </a:r>
            </a:p>
            <a:p>
              <a:r>
                <a:rPr lang="en-US" altLang="zh-CN" sz="3200" dirty="0"/>
                <a:t>1 4 2 3 5 </a:t>
              </a:r>
              <a:endParaRPr lang="zh-CN" altLang="en-US" sz="32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317A46-1D5C-9D88-C700-658E5D67AB16}"/>
                </a:ext>
              </a:extLst>
            </p:cNvPr>
            <p:cNvSpPr txBox="1"/>
            <p:nvPr/>
          </p:nvSpPr>
          <p:spPr>
            <a:xfrm>
              <a:off x="9455446" y="4556757"/>
              <a:ext cx="17155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Out: </a:t>
              </a:r>
            </a:p>
            <a:p>
              <a:r>
                <a:rPr lang="en-US" altLang="zh-CN" sz="3200" dirty="0"/>
                <a:t>2 5 4 5 0</a:t>
              </a:r>
              <a:endParaRPr lang="zh-CN" altLang="en-US" sz="3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2A34290-27C4-01CF-B567-8D67448B8E7B}"/>
                </a:ext>
              </a:extLst>
            </p:cNvPr>
            <p:cNvSpPr txBox="1"/>
            <p:nvPr/>
          </p:nvSpPr>
          <p:spPr>
            <a:xfrm>
              <a:off x="439615" y="4430379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1e6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84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D8D5340-456C-4DD2-E216-68577B0E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64" y="0"/>
            <a:ext cx="8064502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11E2D25-A446-E792-543C-9969CDB4A9E1}"/>
              </a:ext>
            </a:extLst>
          </p:cNvPr>
          <p:cNvSpPr txBox="1"/>
          <p:nvPr/>
        </p:nvSpPr>
        <p:spPr>
          <a:xfrm>
            <a:off x="475785" y="161432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15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455AD-D18D-F18B-7F8F-30D1AEF83A81}"/>
              </a:ext>
            </a:extLst>
          </p:cNvPr>
          <p:cNvSpPr txBox="1"/>
          <p:nvPr/>
        </p:nvSpPr>
        <p:spPr>
          <a:xfrm>
            <a:off x="929578" y="1480480"/>
            <a:ext cx="718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显然代码的复杂度是</a:t>
            </a:r>
            <a:r>
              <a:rPr lang="en-US" altLang="zh-CN" sz="3200" dirty="0"/>
              <a:t>O(n^2), </a:t>
            </a:r>
            <a:r>
              <a:rPr lang="zh-CN" altLang="en-US" sz="3200" dirty="0"/>
              <a:t>狠狠</a:t>
            </a:r>
            <a:r>
              <a:rPr lang="en-US" altLang="zh-CN" sz="3200" dirty="0"/>
              <a:t>TLE</a:t>
            </a:r>
            <a:r>
              <a:rPr lang="zh-CN" altLang="en-US" sz="3200" dirty="0"/>
              <a:t>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7B622-1B4D-5D9E-D195-D2BBFC3C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78" y="2462720"/>
            <a:ext cx="601375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7174557-AAFC-4CBC-5F1D-E0BEEB489898}"/>
              </a:ext>
            </a:extLst>
          </p:cNvPr>
          <p:cNvGrpSpPr/>
          <p:nvPr/>
        </p:nvGrpSpPr>
        <p:grpSpPr>
          <a:xfrm>
            <a:off x="252894" y="130225"/>
            <a:ext cx="11686212" cy="4592930"/>
            <a:chOff x="439615" y="1899552"/>
            <a:chExt cx="11686212" cy="459293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7888A0-4775-830D-17D4-77607DF3F053}"/>
                </a:ext>
              </a:extLst>
            </p:cNvPr>
            <p:cNvSpPr txBox="1"/>
            <p:nvPr/>
          </p:nvSpPr>
          <p:spPr>
            <a:xfrm>
              <a:off x="439615" y="1899552"/>
              <a:ext cx="11686212" cy="2831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给出项数为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的整数数列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1…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​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定义函数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代表数列中第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个元素之后第一个大于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𝑎𝑖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的元素的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1" i="0" dirty="0">
                  <a:effectLst/>
                  <a:highlight>
                    <a:srgbClr val="FFFFFF"/>
                  </a:highlight>
                  <a:latin typeface="-apple-system"/>
                </a:rPr>
                <a:t>下标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，若不存在，则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)=0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试求出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(1)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(n)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13C83A-60BF-40A7-187F-233349855A94}"/>
                </a:ext>
              </a:extLst>
            </p:cNvPr>
            <p:cNvSpPr txBox="1"/>
            <p:nvPr/>
          </p:nvSpPr>
          <p:spPr>
            <a:xfrm>
              <a:off x="4360339" y="4556757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样例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1F0CDB4-D51D-650D-65A8-E59A789A8B28}"/>
                </a:ext>
              </a:extLst>
            </p:cNvPr>
            <p:cNvSpPr txBox="1"/>
            <p:nvPr/>
          </p:nvSpPr>
          <p:spPr>
            <a:xfrm>
              <a:off x="5571105" y="4556757"/>
              <a:ext cx="18277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In: </a:t>
              </a:r>
            </a:p>
            <a:p>
              <a:r>
                <a:rPr lang="en-US" altLang="zh-CN" sz="3200" dirty="0"/>
                <a:t>5</a:t>
              </a:r>
            </a:p>
            <a:p>
              <a:r>
                <a:rPr lang="en-US" altLang="zh-CN" sz="3200" dirty="0"/>
                <a:t>1 4 2 3 5 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B7B1D15-BF87-A7F2-2052-2DAEECD3857A}"/>
                </a:ext>
              </a:extLst>
            </p:cNvPr>
            <p:cNvSpPr txBox="1"/>
            <p:nvPr/>
          </p:nvSpPr>
          <p:spPr>
            <a:xfrm>
              <a:off x="9455446" y="4556757"/>
              <a:ext cx="17155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Out: </a:t>
              </a:r>
            </a:p>
            <a:p>
              <a:r>
                <a:rPr lang="en-US" altLang="zh-CN" sz="3200" dirty="0"/>
                <a:t>2 5 4 5 0</a:t>
              </a:r>
              <a:endParaRPr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9E62F70-F12E-1993-521A-D4E80D5E02F1}"/>
                </a:ext>
              </a:extLst>
            </p:cNvPr>
            <p:cNvSpPr txBox="1"/>
            <p:nvPr/>
          </p:nvSpPr>
          <p:spPr>
            <a:xfrm>
              <a:off x="439615" y="4430379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1e6</a:t>
              </a:r>
              <a:endParaRPr lang="zh-CN" altLang="en-US" sz="3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3D5001-A9C6-0F38-CDC8-868E77B587BE}"/>
              </a:ext>
            </a:extLst>
          </p:cNvPr>
          <p:cNvGrpSpPr/>
          <p:nvPr/>
        </p:nvGrpSpPr>
        <p:grpSpPr>
          <a:xfrm>
            <a:off x="289931" y="4668642"/>
            <a:ext cx="7343677" cy="1538882"/>
            <a:chOff x="498087" y="579863"/>
            <a:chExt cx="7343677" cy="153888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87B9A4-C2BA-F663-3250-92D88E1D5577}"/>
                </a:ext>
              </a:extLst>
            </p:cNvPr>
            <p:cNvSpPr txBox="1"/>
            <p:nvPr/>
          </p:nvSpPr>
          <p:spPr>
            <a:xfrm>
              <a:off x="498087" y="57986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Way 2 :</a:t>
              </a:r>
              <a:endParaRPr lang="zh-CN" altLang="en-US" sz="3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7C04E31-D4B0-058C-F4B7-3826C1A3CB79}"/>
                </a:ext>
              </a:extLst>
            </p:cNvPr>
            <p:cNvSpPr txBox="1"/>
            <p:nvPr/>
          </p:nvSpPr>
          <p:spPr>
            <a:xfrm>
              <a:off x="498087" y="1164638"/>
              <a:ext cx="73436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Way 1 </a:t>
              </a:r>
              <a:r>
                <a:rPr lang="zh-CN" altLang="en-US" sz="2800" dirty="0"/>
                <a:t>中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每个元素都得向后找到对应的下标</a:t>
              </a:r>
              <a:r>
                <a:rPr lang="en-US" altLang="zh-CN" sz="2800" dirty="0"/>
                <a:t>, </a:t>
              </a:r>
            </a:p>
            <a:p>
              <a:r>
                <a:rPr lang="zh-CN" altLang="en-US" sz="2800" dirty="0"/>
                <a:t>那能否反过来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找到对应当前下标的元素呢</a:t>
              </a:r>
              <a:r>
                <a:rPr lang="en-US" altLang="zh-CN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1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6A15A3-AFA2-7A41-040D-49FB97BA6A2A}"/>
              </a:ext>
            </a:extLst>
          </p:cNvPr>
          <p:cNvGrpSpPr/>
          <p:nvPr/>
        </p:nvGrpSpPr>
        <p:grpSpPr>
          <a:xfrm>
            <a:off x="252894" y="130225"/>
            <a:ext cx="11686212" cy="4592930"/>
            <a:chOff x="439615" y="1899552"/>
            <a:chExt cx="11686212" cy="45929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1AD6E7-6C52-BF3A-C5A7-38A18FA51C05}"/>
                </a:ext>
              </a:extLst>
            </p:cNvPr>
            <p:cNvSpPr txBox="1"/>
            <p:nvPr/>
          </p:nvSpPr>
          <p:spPr>
            <a:xfrm>
              <a:off x="439615" y="1899552"/>
              <a:ext cx="11686212" cy="2831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给出项数为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的整数数列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1…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​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定义函数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代表数列中第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个元素之后第一个大于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𝑎𝑖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的元素的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1" i="0" dirty="0">
                  <a:effectLst/>
                  <a:highlight>
                    <a:srgbClr val="FFFFFF"/>
                  </a:highlight>
                  <a:latin typeface="-apple-system"/>
                </a:rPr>
                <a:t>下标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，若不存在，则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)=0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试求出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(1)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(n)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D61222-8D84-8175-04E8-91687920B6E8}"/>
                </a:ext>
              </a:extLst>
            </p:cNvPr>
            <p:cNvSpPr txBox="1"/>
            <p:nvPr/>
          </p:nvSpPr>
          <p:spPr>
            <a:xfrm>
              <a:off x="4360339" y="4556757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样例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67D9770-A09B-116E-29D2-6FB621238851}"/>
                </a:ext>
              </a:extLst>
            </p:cNvPr>
            <p:cNvSpPr txBox="1"/>
            <p:nvPr/>
          </p:nvSpPr>
          <p:spPr>
            <a:xfrm>
              <a:off x="5571105" y="4556757"/>
              <a:ext cx="18277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In: </a:t>
              </a:r>
            </a:p>
            <a:p>
              <a:r>
                <a:rPr lang="en-US" altLang="zh-CN" sz="3200" dirty="0"/>
                <a:t>5</a:t>
              </a:r>
            </a:p>
            <a:p>
              <a:r>
                <a:rPr lang="en-US" altLang="zh-CN" sz="3200" dirty="0"/>
                <a:t>1 4 2 3 5 </a:t>
              </a:r>
              <a:endParaRPr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23EED-B347-CDB5-8596-9B343B5DFD4D}"/>
                </a:ext>
              </a:extLst>
            </p:cNvPr>
            <p:cNvSpPr txBox="1"/>
            <p:nvPr/>
          </p:nvSpPr>
          <p:spPr>
            <a:xfrm>
              <a:off x="9455446" y="4556757"/>
              <a:ext cx="17155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Out: </a:t>
              </a:r>
            </a:p>
            <a:p>
              <a:r>
                <a:rPr lang="en-US" altLang="zh-CN" sz="3200" dirty="0"/>
                <a:t>2 5 4 5 0</a:t>
              </a:r>
              <a:endParaRPr lang="zh-CN" altLang="en-US" sz="3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52A410-EA4F-31BB-118F-3E77F8CCC126}"/>
                </a:ext>
              </a:extLst>
            </p:cNvPr>
            <p:cNvSpPr txBox="1"/>
            <p:nvPr/>
          </p:nvSpPr>
          <p:spPr>
            <a:xfrm>
              <a:off x="439615" y="4430379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1e6</a:t>
              </a:r>
              <a:endParaRPr lang="zh-CN" altLang="en-US" sz="32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942171-2E51-1C3E-C78E-00A912F7AA98}"/>
              </a:ext>
            </a:extLst>
          </p:cNvPr>
          <p:cNvSpPr txBox="1"/>
          <p:nvPr/>
        </p:nvSpPr>
        <p:spPr>
          <a:xfrm>
            <a:off x="252894" y="4907820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玩玩样例</a:t>
            </a:r>
            <a:r>
              <a:rPr lang="en-US" altLang="zh-CN" sz="3200" dirty="0"/>
              <a:t>!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7B5BDE-7E49-94B8-8A3E-6D74386C806B}"/>
              </a:ext>
            </a:extLst>
          </p:cNvPr>
          <p:cNvSpPr txBox="1"/>
          <p:nvPr/>
        </p:nvSpPr>
        <p:spPr>
          <a:xfrm>
            <a:off x="4470512" y="4907821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1 4 2 3 5 </a:t>
            </a:r>
            <a:endParaRPr lang="zh-CN" altLang="en-US" sz="3200" dirty="0"/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7E40983A-656A-6825-1A3E-47F586DE21A2}"/>
              </a:ext>
            </a:extLst>
          </p:cNvPr>
          <p:cNvSpPr/>
          <p:nvPr/>
        </p:nvSpPr>
        <p:spPr>
          <a:xfrm flipH="1">
            <a:off x="5590478" y="5419493"/>
            <a:ext cx="408878" cy="275063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9DF9C613-9278-660D-0488-159AC80A5D02}"/>
              </a:ext>
            </a:extLst>
          </p:cNvPr>
          <p:cNvSpPr/>
          <p:nvPr/>
        </p:nvSpPr>
        <p:spPr>
          <a:xfrm flipH="1">
            <a:off x="5291578" y="5419493"/>
            <a:ext cx="408878" cy="275063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DCAB5ECE-8205-2EC2-FE6E-6EC590687D20}"/>
              </a:ext>
            </a:extLst>
          </p:cNvPr>
          <p:cNvSpPr/>
          <p:nvPr/>
        </p:nvSpPr>
        <p:spPr>
          <a:xfrm flipH="1">
            <a:off x="4936273" y="5419493"/>
            <a:ext cx="1159727" cy="58477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下弧形 14">
            <a:extLst>
              <a:ext uri="{FF2B5EF4-FFF2-40B4-BE49-F238E27FC236}">
                <a16:creationId xmlns:a16="http://schemas.microsoft.com/office/drawing/2014/main" id="{E96E3742-2F17-EB93-D8E3-F45FBCC81FCB}"/>
              </a:ext>
            </a:extLst>
          </p:cNvPr>
          <p:cNvSpPr/>
          <p:nvPr/>
        </p:nvSpPr>
        <p:spPr>
          <a:xfrm flipH="1">
            <a:off x="4624040" y="5418256"/>
            <a:ext cx="428112" cy="275063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72A4CA-47EC-BDE7-BE58-7C0D9EF2CBCD}"/>
              </a:ext>
            </a:extLst>
          </p:cNvPr>
          <p:cNvSpPr txBox="1"/>
          <p:nvPr/>
        </p:nvSpPr>
        <p:spPr>
          <a:xfrm>
            <a:off x="252894" y="6084432"/>
            <a:ext cx="1066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我们发现</a:t>
            </a:r>
            <a:r>
              <a:rPr lang="en-US" altLang="zh-CN" sz="3200" dirty="0"/>
              <a:t>: </a:t>
            </a:r>
            <a:r>
              <a:rPr lang="zh-CN" altLang="en-US" sz="3200" dirty="0"/>
              <a:t>对于还没有对应下标的元素</a:t>
            </a:r>
            <a:r>
              <a:rPr lang="en-US" altLang="zh-CN" sz="3200" dirty="0"/>
              <a:t>, </a:t>
            </a:r>
            <a:r>
              <a:rPr lang="zh-CN" altLang="en-US" sz="3200" dirty="0"/>
              <a:t>一定满足单调不增</a:t>
            </a:r>
            <a:r>
              <a:rPr lang="en-US" altLang="zh-CN" sz="3200" dirty="0"/>
              <a:t>! </a:t>
            </a:r>
            <a:endParaRPr lang="zh-CN" altLang="en-US" sz="32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4014FD-8C42-E4FC-0EC8-FACD6CF7D46E}"/>
              </a:ext>
            </a:extLst>
          </p:cNvPr>
          <p:cNvCxnSpPr/>
          <p:nvPr/>
        </p:nvCxnSpPr>
        <p:spPr>
          <a:xfrm>
            <a:off x="4527395" y="5062654"/>
            <a:ext cx="310701" cy="267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E6DA292-43CF-B3D4-CFA8-6BAC8C0C9225}"/>
              </a:ext>
            </a:extLst>
          </p:cNvPr>
          <p:cNvCxnSpPr/>
          <p:nvPr/>
        </p:nvCxnSpPr>
        <p:spPr>
          <a:xfrm>
            <a:off x="4838096" y="5070463"/>
            <a:ext cx="310701" cy="267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DE56FBA-2FAC-39D8-EDCC-38941CA0297C}"/>
              </a:ext>
            </a:extLst>
          </p:cNvPr>
          <p:cNvCxnSpPr/>
          <p:nvPr/>
        </p:nvCxnSpPr>
        <p:spPr>
          <a:xfrm>
            <a:off x="5185316" y="5062653"/>
            <a:ext cx="310701" cy="267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470C610-4E18-875D-A9D5-241158F9E72D}"/>
              </a:ext>
            </a:extLst>
          </p:cNvPr>
          <p:cNvCxnSpPr/>
          <p:nvPr/>
        </p:nvCxnSpPr>
        <p:spPr>
          <a:xfrm>
            <a:off x="5464097" y="5062653"/>
            <a:ext cx="310701" cy="267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487174-C227-52EF-D738-109A3AE73BF5}"/>
              </a:ext>
            </a:extLst>
          </p:cNvPr>
          <p:cNvGrpSpPr/>
          <p:nvPr/>
        </p:nvGrpSpPr>
        <p:grpSpPr>
          <a:xfrm>
            <a:off x="252894" y="130225"/>
            <a:ext cx="11686212" cy="4592930"/>
            <a:chOff x="439615" y="1899552"/>
            <a:chExt cx="11686212" cy="45929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178D87-F5F4-BB8F-0CA0-09E590549C8D}"/>
                </a:ext>
              </a:extLst>
            </p:cNvPr>
            <p:cNvSpPr txBox="1"/>
            <p:nvPr/>
          </p:nvSpPr>
          <p:spPr>
            <a:xfrm>
              <a:off x="439615" y="1899552"/>
              <a:ext cx="11686212" cy="2831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给出项数为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的整数数列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1…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𝑎𝑛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​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定义函数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代表数列中第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个元素之后第一个大于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𝑎𝑖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的元素的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1" i="0" dirty="0">
                  <a:effectLst/>
                  <a:highlight>
                    <a:srgbClr val="FFFFFF"/>
                  </a:highlight>
                  <a:latin typeface="-apple-system"/>
                </a:rPr>
                <a:t>下标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，若不存在，则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𝑖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)=0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试求出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(1)</a:t>
              </a:r>
              <a:r>
                <a:rPr lang="en-US" altLang="zh-CN" sz="3200" b="0" i="1" dirty="0">
                  <a:effectLst/>
                  <a:highlight>
                    <a:srgbClr val="FFFFFF"/>
                  </a:highlight>
                  <a:latin typeface="KaTeX_Math"/>
                </a:rPr>
                <a:t> …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𝑓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KaTeX_Main"/>
                </a:rPr>
                <a:t>(n)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9E61D0D-C5DC-169D-C6F4-43AD74BF8858}"/>
                </a:ext>
              </a:extLst>
            </p:cNvPr>
            <p:cNvSpPr txBox="1"/>
            <p:nvPr/>
          </p:nvSpPr>
          <p:spPr>
            <a:xfrm>
              <a:off x="4360339" y="4556757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样例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44A4D22-B2B3-FEC4-E6B0-F9DBE41B27B2}"/>
                </a:ext>
              </a:extLst>
            </p:cNvPr>
            <p:cNvSpPr txBox="1"/>
            <p:nvPr/>
          </p:nvSpPr>
          <p:spPr>
            <a:xfrm>
              <a:off x="5571105" y="4556757"/>
              <a:ext cx="7136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In: </a:t>
              </a:r>
            </a:p>
            <a:p>
              <a:r>
                <a:rPr lang="en-US" altLang="zh-CN" sz="3200" dirty="0"/>
                <a:t>5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815363-AA6A-7CB1-94C3-E88CE3210F72}"/>
                </a:ext>
              </a:extLst>
            </p:cNvPr>
            <p:cNvSpPr txBox="1"/>
            <p:nvPr/>
          </p:nvSpPr>
          <p:spPr>
            <a:xfrm>
              <a:off x="9455446" y="4556757"/>
              <a:ext cx="17155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Out: </a:t>
              </a:r>
            </a:p>
            <a:p>
              <a:r>
                <a:rPr lang="en-US" altLang="zh-CN" sz="3200" dirty="0"/>
                <a:t>2 5 4 5 0</a:t>
              </a:r>
              <a:endParaRPr lang="zh-CN" altLang="en-US" sz="3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39686D-F7B1-E85A-F1CE-2296E4434384}"/>
                </a:ext>
              </a:extLst>
            </p:cNvPr>
            <p:cNvSpPr txBox="1"/>
            <p:nvPr/>
          </p:nvSpPr>
          <p:spPr>
            <a:xfrm>
              <a:off x="439615" y="4430379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3e6</a:t>
              </a:r>
              <a:endParaRPr lang="zh-CN" altLang="en-US" sz="3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BA1982-EEEF-897D-A0E8-B6761FAA122B}"/>
              </a:ext>
            </a:extLst>
          </p:cNvPr>
          <p:cNvGrpSpPr/>
          <p:nvPr/>
        </p:nvGrpSpPr>
        <p:grpSpPr>
          <a:xfrm>
            <a:off x="289931" y="4668642"/>
            <a:ext cx="12141465" cy="2400657"/>
            <a:chOff x="498087" y="579863"/>
            <a:chExt cx="12141465" cy="24006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35DFCF-D224-64D9-5834-CBC7795F87C9}"/>
                </a:ext>
              </a:extLst>
            </p:cNvPr>
            <p:cNvSpPr txBox="1"/>
            <p:nvPr/>
          </p:nvSpPr>
          <p:spPr>
            <a:xfrm>
              <a:off x="498087" y="57986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Way 2 :</a:t>
              </a:r>
              <a:endParaRPr lang="zh-CN" altLang="en-US" sz="3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2F960F-311B-4220-E0EE-0843A7AED38F}"/>
                </a:ext>
              </a:extLst>
            </p:cNvPr>
            <p:cNvSpPr txBox="1"/>
            <p:nvPr/>
          </p:nvSpPr>
          <p:spPr>
            <a:xfrm>
              <a:off x="498087" y="1164638"/>
              <a:ext cx="1214146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故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我们可以将没有对应下标的元素存入一栈中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该栈中元素满足单调不增</a:t>
              </a:r>
              <a:r>
                <a:rPr lang="en-US" altLang="zh-CN" sz="2800" dirty="0"/>
                <a:t>,</a:t>
              </a:r>
            </a:p>
            <a:p>
              <a:r>
                <a:rPr lang="zh-CN" altLang="en-US" sz="2800" dirty="0"/>
                <a:t>随后每遇到一个下标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尝试和栈中元素匹配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直到栈为空或者无法匹配</a:t>
              </a:r>
              <a:endParaRPr lang="en-US" altLang="zh-CN" sz="2800" dirty="0"/>
            </a:p>
            <a:p>
              <a:r>
                <a:rPr lang="zh-CN" altLang="en-US" sz="2800" dirty="0"/>
                <a:t>这就是单调栈的一种应用</a:t>
              </a:r>
              <a:endParaRPr lang="en-US" altLang="zh-CN" sz="2800" dirty="0"/>
            </a:p>
            <a:p>
              <a:endParaRPr lang="en-US" altLang="zh-CN" sz="28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24459E6-1E6E-9572-E563-B040CD198719}"/>
              </a:ext>
            </a:extLst>
          </p:cNvPr>
          <p:cNvGrpSpPr/>
          <p:nvPr/>
        </p:nvGrpSpPr>
        <p:grpSpPr>
          <a:xfrm>
            <a:off x="5384384" y="3679631"/>
            <a:ext cx="1827744" cy="1096447"/>
            <a:chOff x="4470512" y="4907821"/>
            <a:chExt cx="1827744" cy="109644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11670BD-0B2E-4ABE-B936-9CE8F8082A54}"/>
                </a:ext>
              </a:extLst>
            </p:cNvPr>
            <p:cNvSpPr txBox="1"/>
            <p:nvPr/>
          </p:nvSpPr>
          <p:spPr>
            <a:xfrm>
              <a:off x="4470512" y="4907821"/>
              <a:ext cx="18277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1 4 2 3 5 </a:t>
              </a:r>
              <a:endParaRPr lang="zh-CN" altLang="en-US" sz="3200" dirty="0"/>
            </a:p>
          </p:txBody>
        </p:sp>
        <p:sp>
          <p:nvSpPr>
            <p:cNvPr id="12" name="箭头: 下弧形 11">
              <a:extLst>
                <a:ext uri="{FF2B5EF4-FFF2-40B4-BE49-F238E27FC236}">
                  <a16:creationId xmlns:a16="http://schemas.microsoft.com/office/drawing/2014/main" id="{0CCDB339-7E06-4E34-A51B-C1E1C43547DF}"/>
                </a:ext>
              </a:extLst>
            </p:cNvPr>
            <p:cNvSpPr/>
            <p:nvPr/>
          </p:nvSpPr>
          <p:spPr>
            <a:xfrm flipH="1">
              <a:off x="5590478" y="5419493"/>
              <a:ext cx="408878" cy="275063"/>
            </a:xfrm>
            <a:prstGeom prst="curved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下弧形 12">
              <a:extLst>
                <a:ext uri="{FF2B5EF4-FFF2-40B4-BE49-F238E27FC236}">
                  <a16:creationId xmlns:a16="http://schemas.microsoft.com/office/drawing/2014/main" id="{C67D9390-6144-0C58-E6A3-733E7C441FF6}"/>
                </a:ext>
              </a:extLst>
            </p:cNvPr>
            <p:cNvSpPr/>
            <p:nvPr/>
          </p:nvSpPr>
          <p:spPr>
            <a:xfrm flipH="1">
              <a:off x="5291578" y="5419493"/>
              <a:ext cx="408878" cy="275063"/>
            </a:xfrm>
            <a:prstGeom prst="curved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箭头: 下弧形 13">
              <a:extLst>
                <a:ext uri="{FF2B5EF4-FFF2-40B4-BE49-F238E27FC236}">
                  <a16:creationId xmlns:a16="http://schemas.microsoft.com/office/drawing/2014/main" id="{3E0970F5-7065-209F-ECF2-1005866DB024}"/>
                </a:ext>
              </a:extLst>
            </p:cNvPr>
            <p:cNvSpPr/>
            <p:nvPr/>
          </p:nvSpPr>
          <p:spPr>
            <a:xfrm flipH="1">
              <a:off x="4936273" y="5419493"/>
              <a:ext cx="1159727" cy="584775"/>
            </a:xfrm>
            <a:prstGeom prst="curved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下弧形 14">
              <a:extLst>
                <a:ext uri="{FF2B5EF4-FFF2-40B4-BE49-F238E27FC236}">
                  <a16:creationId xmlns:a16="http://schemas.microsoft.com/office/drawing/2014/main" id="{DEF567FF-A735-FB4E-1A6E-90426C545CEF}"/>
                </a:ext>
              </a:extLst>
            </p:cNvPr>
            <p:cNvSpPr/>
            <p:nvPr/>
          </p:nvSpPr>
          <p:spPr>
            <a:xfrm flipH="1">
              <a:off x="4624040" y="5418256"/>
              <a:ext cx="428112" cy="275063"/>
            </a:xfrm>
            <a:prstGeom prst="curved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9EA484-ABEC-6E04-F89B-3859E8F648CF}"/>
                </a:ext>
              </a:extLst>
            </p:cNvPr>
            <p:cNvCxnSpPr/>
            <p:nvPr/>
          </p:nvCxnSpPr>
          <p:spPr>
            <a:xfrm>
              <a:off x="4527395" y="5062654"/>
              <a:ext cx="310701" cy="267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1DA959B-E03C-2A22-B1DB-6661D2005B84}"/>
                </a:ext>
              </a:extLst>
            </p:cNvPr>
            <p:cNvCxnSpPr/>
            <p:nvPr/>
          </p:nvCxnSpPr>
          <p:spPr>
            <a:xfrm>
              <a:off x="4838096" y="5070463"/>
              <a:ext cx="310701" cy="267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34267ED-8E7B-4940-F334-0E9952EBE6D7}"/>
                </a:ext>
              </a:extLst>
            </p:cNvPr>
            <p:cNvCxnSpPr/>
            <p:nvPr/>
          </p:nvCxnSpPr>
          <p:spPr>
            <a:xfrm>
              <a:off x="5185316" y="5062653"/>
              <a:ext cx="310701" cy="267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FE5821-13AB-05BB-0257-080FA488F4A9}"/>
                </a:ext>
              </a:extLst>
            </p:cNvPr>
            <p:cNvCxnSpPr/>
            <p:nvPr/>
          </p:nvCxnSpPr>
          <p:spPr>
            <a:xfrm>
              <a:off x="5464097" y="5062653"/>
              <a:ext cx="310701" cy="267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25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09DD1F-41F6-AC73-E388-94929805E71F}"/>
              </a:ext>
            </a:extLst>
          </p:cNvPr>
          <p:cNvSpPr txBox="1"/>
          <p:nvPr/>
        </p:nvSpPr>
        <p:spPr>
          <a:xfrm>
            <a:off x="475785" y="161432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D26DB9-E24E-6E7F-1B5E-A555BFD9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18" y="0"/>
            <a:ext cx="847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35883-ADF9-E8B3-69FC-FF39F829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8" y="2387518"/>
            <a:ext cx="7766449" cy="31624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874BC6-CDBB-878E-FF30-EE732782F707}"/>
              </a:ext>
            </a:extLst>
          </p:cNvPr>
          <p:cNvSpPr txBox="1"/>
          <p:nvPr/>
        </p:nvSpPr>
        <p:spPr>
          <a:xfrm>
            <a:off x="859728" y="985180"/>
            <a:ext cx="10400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显然每个元素最多入栈一次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出栈一次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每次都是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O(1) </a:t>
            </a: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 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endParaRPr lang="zh-CN" altLang="zh-CN" sz="32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故总体的复杂度为 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O(n), </a:t>
            </a:r>
            <a:r>
              <a:rPr lang="zh-CN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成功</a:t>
            </a:r>
            <a:r>
              <a:rPr lang="en-US" altLang="zh-CN" sz="32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AC</a:t>
            </a:r>
            <a:endParaRPr lang="zh-CN" altLang="zh-CN" sz="3200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4C8E3-E6BA-7620-5DF1-756659671B09}"/>
              </a:ext>
            </a:extLst>
          </p:cNvPr>
          <p:cNvSpPr txBox="1"/>
          <p:nvPr/>
        </p:nvSpPr>
        <p:spPr>
          <a:xfrm>
            <a:off x="859728" y="5872820"/>
            <a:ext cx="6859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记得关同步并开启</a:t>
            </a:r>
            <a:r>
              <a:rPr lang="en-US" altLang="zh-CN" sz="3200" dirty="0"/>
              <a:t>O2, </a:t>
            </a:r>
            <a:r>
              <a:rPr lang="zh-CN" altLang="en-US" sz="3200" dirty="0"/>
              <a:t>否则可能会</a:t>
            </a:r>
            <a:r>
              <a:rPr lang="en-US" altLang="zh-CN" sz="3200" dirty="0"/>
              <a:t>TLE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33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BDA91B-9C35-3ED6-F513-E1D1B99B6689}"/>
              </a:ext>
            </a:extLst>
          </p:cNvPr>
          <p:cNvSpPr txBox="1"/>
          <p:nvPr/>
        </p:nvSpPr>
        <p:spPr>
          <a:xfrm>
            <a:off x="252894" y="194062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hlinkClick r:id="rId2"/>
              </a:rPr>
              <a:t>Leetcode</a:t>
            </a:r>
            <a:r>
              <a:rPr lang="en-US" altLang="zh-CN" sz="3200" dirty="0">
                <a:hlinkClick r:id="rId2"/>
              </a:rPr>
              <a:t> </a:t>
            </a:r>
            <a:r>
              <a:rPr lang="zh-CN" altLang="en-US" sz="3200" dirty="0">
                <a:hlinkClick r:id="rId2"/>
              </a:rPr>
              <a:t>柱状图中最大的矩形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79FDE2-87F1-7D46-71F5-123B40E63D01}"/>
              </a:ext>
            </a:extLst>
          </p:cNvPr>
          <p:cNvSpPr txBox="1"/>
          <p:nvPr/>
        </p:nvSpPr>
        <p:spPr>
          <a:xfrm>
            <a:off x="252894" y="5216908"/>
            <a:ext cx="122200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不妨考虑将</a:t>
            </a:r>
            <a:r>
              <a:rPr lang="en-US" altLang="zh-CN" sz="3200" dirty="0"/>
              <a:t>ai</a:t>
            </a:r>
            <a:r>
              <a:rPr lang="zh-CN" altLang="en-US" sz="3200" dirty="0"/>
              <a:t>作为高度</a:t>
            </a:r>
            <a:r>
              <a:rPr lang="en-US" altLang="zh-CN" sz="3200" dirty="0"/>
              <a:t>, </a:t>
            </a:r>
            <a:r>
              <a:rPr lang="zh-CN" altLang="en-US" sz="3200" dirty="0"/>
              <a:t>且覆盖</a:t>
            </a:r>
            <a:r>
              <a:rPr lang="en-US" altLang="zh-CN" sz="3200" dirty="0"/>
              <a:t>ai</a:t>
            </a:r>
            <a:r>
              <a:rPr lang="zh-CN" altLang="en-US" sz="3200" dirty="0"/>
              <a:t>的矩形的面积</a:t>
            </a:r>
            <a:r>
              <a:rPr lang="en-US" altLang="zh-CN" sz="3200" dirty="0"/>
              <a:t>, </a:t>
            </a:r>
            <a:r>
              <a:rPr lang="zh-CN" altLang="en-US" sz="3200" dirty="0"/>
              <a:t>可以贪心的从</a:t>
            </a:r>
            <a:r>
              <a:rPr lang="en-US" altLang="zh-CN" sz="3200" dirty="0"/>
              <a:t>ai</a:t>
            </a:r>
            <a:r>
              <a:rPr lang="zh-CN" altLang="en-US" sz="3200" dirty="0"/>
              <a:t>向</a:t>
            </a:r>
            <a:endParaRPr lang="en-US" altLang="zh-CN" sz="3200" dirty="0"/>
          </a:p>
          <a:p>
            <a:r>
              <a:rPr lang="zh-CN" altLang="en-US" sz="3200" dirty="0"/>
              <a:t>两边拓展</a:t>
            </a:r>
            <a:r>
              <a:rPr lang="en-US" altLang="zh-CN" sz="3200" dirty="0"/>
              <a:t>, </a:t>
            </a:r>
            <a:r>
              <a:rPr lang="zh-CN" altLang="en-US" sz="3200" dirty="0"/>
              <a:t>直到遇到边界或者高度比</a:t>
            </a:r>
            <a:r>
              <a:rPr lang="en-US" altLang="zh-CN" sz="3200" dirty="0"/>
              <a:t>ai</a:t>
            </a:r>
            <a:r>
              <a:rPr lang="zh-CN" altLang="en-US" sz="3200" dirty="0"/>
              <a:t>小的柱子</a:t>
            </a:r>
            <a:r>
              <a:rPr lang="en-US" altLang="zh-CN" sz="3200" dirty="0"/>
              <a:t>,  </a:t>
            </a:r>
            <a:r>
              <a:rPr lang="zh-CN" altLang="en-US" sz="3200" dirty="0"/>
              <a:t>此时为可能的答案</a:t>
            </a:r>
            <a:endParaRPr lang="en-US" altLang="zh-CN" sz="3200" dirty="0"/>
          </a:p>
          <a:p>
            <a:endParaRPr lang="zh-CN" altLang="en-US" sz="3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B9A1A9-83FB-AB50-46EF-D742CCDD111B}"/>
              </a:ext>
            </a:extLst>
          </p:cNvPr>
          <p:cNvGrpSpPr/>
          <p:nvPr/>
        </p:nvGrpSpPr>
        <p:grpSpPr>
          <a:xfrm>
            <a:off x="252894" y="444245"/>
            <a:ext cx="11615256" cy="4545522"/>
            <a:chOff x="252894" y="437895"/>
            <a:chExt cx="11615256" cy="45455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7178E2-902A-C034-65AA-19738B6A7C6E}"/>
                </a:ext>
              </a:extLst>
            </p:cNvPr>
            <p:cNvGrpSpPr/>
            <p:nvPr/>
          </p:nvGrpSpPr>
          <p:grpSpPr>
            <a:xfrm>
              <a:off x="252894" y="762902"/>
              <a:ext cx="10546477" cy="4220515"/>
              <a:chOff x="252894" y="762902"/>
              <a:chExt cx="10546477" cy="4220515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047D99B-319F-D1B7-21A5-AE8A190B41B6}"/>
                  </a:ext>
                </a:extLst>
              </p:cNvPr>
              <p:cNvSpPr txBox="1"/>
              <p:nvPr/>
            </p:nvSpPr>
            <p:spPr>
              <a:xfrm>
                <a:off x="252894" y="762902"/>
                <a:ext cx="1054647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题目大意</a:t>
                </a:r>
                <a:r>
                  <a:rPr lang="en-US" altLang="zh-CN" sz="3200" dirty="0"/>
                  <a:t>:</a:t>
                </a:r>
              </a:p>
              <a:p>
                <a:pPr algn="l"/>
                <a:r>
                  <a:rPr lang="en-US" altLang="zh-CN" sz="3200" dirty="0"/>
                  <a:t>	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给定非负整数数组 </a:t>
                </a:r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a1…an 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，数组</a:t>
                </a:r>
                <a:endPara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中的数字用来表示柱状图中各个柱子的</a:t>
                </a:r>
                <a:endPara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高度。每个柱子彼此相邻，且宽度为 </a:t>
                </a:r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1 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/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	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求在该柱状图中，能够勾勒出来的矩形的最大面积。</a:t>
                </a:r>
                <a:endParaRPr lang="zh-CN" altLang="en-US" dirty="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A49660E-4178-FDA8-D6D6-CA16F908EA52}"/>
                  </a:ext>
                </a:extLst>
              </p:cNvPr>
              <p:cNvGrpSpPr/>
              <p:nvPr/>
            </p:nvGrpSpPr>
            <p:grpSpPr>
              <a:xfrm>
                <a:off x="5526132" y="3385814"/>
                <a:ext cx="4796087" cy="1105161"/>
                <a:chOff x="1792129" y="4604049"/>
                <a:chExt cx="4796087" cy="110516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BBFAAC8-93C1-9824-91BA-C571055D2BE4}"/>
                    </a:ext>
                  </a:extLst>
                </p:cNvPr>
                <p:cNvSpPr txBox="1"/>
                <p:nvPr/>
              </p:nvSpPr>
              <p:spPr>
                <a:xfrm>
                  <a:off x="1792129" y="4604049"/>
                  <a:ext cx="2044149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/>
                    <a:t>In: </a:t>
                  </a:r>
                </a:p>
                <a:p>
                  <a:r>
                    <a:rPr lang="en-US" altLang="zh-CN" sz="3200" dirty="0"/>
                    <a:t>2 1 5 6 2 3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2D416E-5D5E-473E-C315-030CD1E4282F}"/>
                    </a:ext>
                  </a:extLst>
                </p:cNvPr>
                <p:cNvSpPr txBox="1"/>
                <p:nvPr/>
              </p:nvSpPr>
              <p:spPr>
                <a:xfrm>
                  <a:off x="5534722" y="4631992"/>
                  <a:ext cx="1053494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/>
                    <a:t>Out: </a:t>
                  </a:r>
                </a:p>
                <a:p>
                  <a:r>
                    <a:rPr lang="en-US" altLang="zh-CN" sz="3200" dirty="0"/>
                    <a:t>10</a:t>
                  </a:r>
                  <a:endParaRPr lang="zh-CN" altLang="en-US" sz="3200" dirty="0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7B3A56-FBA1-5028-90A5-88B052666536}"/>
                  </a:ext>
                </a:extLst>
              </p:cNvPr>
              <p:cNvSpPr txBox="1"/>
              <p:nvPr/>
            </p:nvSpPr>
            <p:spPr>
              <a:xfrm>
                <a:off x="252894" y="3413757"/>
                <a:ext cx="288732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数据范围</a:t>
                </a:r>
                <a:r>
                  <a:rPr lang="en-US" altLang="zh-CN" sz="3200" dirty="0"/>
                  <a:t>:</a:t>
                </a:r>
              </a:p>
              <a:p>
                <a:r>
                  <a:rPr lang="en-US" altLang="zh-CN" sz="3200" dirty="0"/>
                  <a:t>1 &lt;= n &lt;=1e5</a:t>
                </a:r>
              </a:p>
              <a:p>
                <a:r>
                  <a:rPr lang="en-US" altLang="zh-CN" sz="3200" dirty="0"/>
                  <a:t>0 &lt;= ai &lt;= 1e4</a:t>
                </a:r>
                <a:endParaRPr lang="zh-CN" altLang="en-US" sz="3200" dirty="0"/>
              </a:p>
            </p:txBody>
          </p:sp>
        </p:grp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B13D2B1C-3EEF-0752-508B-6F361D19A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82" y="437895"/>
              <a:ext cx="4276868" cy="198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29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814B6D-6FBB-F8EC-0D44-B1F819104180}"/>
              </a:ext>
            </a:extLst>
          </p:cNvPr>
          <p:cNvSpPr txBox="1"/>
          <p:nvPr/>
        </p:nvSpPr>
        <p:spPr>
          <a:xfrm>
            <a:off x="439615" y="445477"/>
            <a:ext cx="133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目录</a:t>
            </a:r>
            <a:r>
              <a:rPr lang="en-US" altLang="zh-CN" sz="4000" b="1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61E31-45BF-E980-017B-895568C9F68D}"/>
              </a:ext>
            </a:extLst>
          </p:cNvPr>
          <p:cNvSpPr txBox="1"/>
          <p:nvPr/>
        </p:nvSpPr>
        <p:spPr>
          <a:xfrm>
            <a:off x="4316506" y="1413063"/>
            <a:ext cx="355898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/>
              <a:t>单调栈</a:t>
            </a:r>
            <a:r>
              <a:rPr lang="en-US" altLang="zh-CN" sz="3200" dirty="0"/>
              <a:t>/</a:t>
            </a:r>
            <a:r>
              <a:rPr lang="zh-CN" altLang="en-US" sz="3200" dirty="0"/>
              <a:t>单调队列</a:t>
            </a: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并查集</a:t>
            </a: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线段树</a:t>
            </a:r>
            <a:endParaRPr lang="en-US" altLang="zh-CN" sz="3200" dirty="0"/>
          </a:p>
          <a:p>
            <a:pPr marL="342900" indent="-342900">
              <a:buAutoNum type="arabicPeriod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86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CF4071-855B-A084-59FB-9A22C05DE18D}"/>
              </a:ext>
            </a:extLst>
          </p:cNvPr>
          <p:cNvGrpSpPr/>
          <p:nvPr/>
        </p:nvGrpSpPr>
        <p:grpSpPr>
          <a:xfrm>
            <a:off x="252894" y="6095"/>
            <a:ext cx="11615256" cy="4545522"/>
            <a:chOff x="252894" y="437895"/>
            <a:chExt cx="11615256" cy="454552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A39DC14-CB46-037E-35C1-999D7690FDF9}"/>
                </a:ext>
              </a:extLst>
            </p:cNvPr>
            <p:cNvGrpSpPr/>
            <p:nvPr/>
          </p:nvGrpSpPr>
          <p:grpSpPr>
            <a:xfrm>
              <a:off x="252894" y="762902"/>
              <a:ext cx="10546477" cy="4220515"/>
              <a:chOff x="252894" y="762902"/>
              <a:chExt cx="10546477" cy="422051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E4717C-B01B-980E-BA05-1DF504A5EE8D}"/>
                  </a:ext>
                </a:extLst>
              </p:cNvPr>
              <p:cNvSpPr txBox="1"/>
              <p:nvPr/>
            </p:nvSpPr>
            <p:spPr>
              <a:xfrm>
                <a:off x="252894" y="762902"/>
                <a:ext cx="1054647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题目大意</a:t>
                </a:r>
                <a:r>
                  <a:rPr lang="en-US" altLang="zh-CN" sz="3200" dirty="0"/>
                  <a:t>:</a:t>
                </a:r>
              </a:p>
              <a:p>
                <a:pPr algn="l"/>
                <a:r>
                  <a:rPr lang="en-US" altLang="zh-CN" sz="3200" dirty="0"/>
                  <a:t>	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给定非负整数数组 </a:t>
                </a:r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a1…an 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，数组</a:t>
                </a:r>
                <a:endPara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中的数字用来表示柱状图中各个柱子的</a:t>
                </a:r>
                <a:endPara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高度。每个柱子彼此相邻，且宽度为 </a:t>
                </a:r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1 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/>
                <a:r>
                  <a:rPr lang="en-US" altLang="zh-CN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	</a:t>
                </a:r>
                <a:r>
                  <a:rPr lang="zh-CN" altLang="en-US" sz="32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求在该柱状图中，能够勾勒出来的矩形的最大面积。</a:t>
                </a:r>
                <a:endParaRPr lang="zh-CN" altLang="en-US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ED46B14-82AC-8C9C-4A66-87A5EA58D7E7}"/>
                  </a:ext>
                </a:extLst>
              </p:cNvPr>
              <p:cNvGrpSpPr/>
              <p:nvPr/>
            </p:nvGrpSpPr>
            <p:grpSpPr>
              <a:xfrm>
                <a:off x="5526132" y="3385814"/>
                <a:ext cx="4796087" cy="1105161"/>
                <a:chOff x="1792129" y="4604049"/>
                <a:chExt cx="4796087" cy="1105161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B0964DB-6534-2636-49E7-EC757EE4E3E0}"/>
                    </a:ext>
                  </a:extLst>
                </p:cNvPr>
                <p:cNvSpPr txBox="1"/>
                <p:nvPr/>
              </p:nvSpPr>
              <p:spPr>
                <a:xfrm>
                  <a:off x="1792129" y="4604049"/>
                  <a:ext cx="2044149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/>
                    <a:t>In: </a:t>
                  </a:r>
                </a:p>
                <a:p>
                  <a:r>
                    <a:rPr lang="en-US" altLang="zh-CN" sz="3200" dirty="0"/>
                    <a:t>2 1 5 6 2 3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B83882C-4B79-D338-3114-6FAF6A5D11C3}"/>
                    </a:ext>
                  </a:extLst>
                </p:cNvPr>
                <p:cNvSpPr txBox="1"/>
                <p:nvPr/>
              </p:nvSpPr>
              <p:spPr>
                <a:xfrm>
                  <a:off x="5534722" y="4631992"/>
                  <a:ext cx="1053494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/>
                    <a:t>Out: </a:t>
                  </a:r>
                </a:p>
                <a:p>
                  <a:r>
                    <a:rPr lang="en-US" altLang="zh-CN" sz="3200" dirty="0"/>
                    <a:t>10</a:t>
                  </a:r>
                  <a:endParaRPr lang="zh-CN" altLang="en-US" sz="3200" dirty="0"/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6BCD3D-9C97-9B26-4142-372427A00227}"/>
                  </a:ext>
                </a:extLst>
              </p:cNvPr>
              <p:cNvSpPr txBox="1"/>
              <p:nvPr/>
            </p:nvSpPr>
            <p:spPr>
              <a:xfrm>
                <a:off x="252894" y="3413757"/>
                <a:ext cx="288732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数据范围</a:t>
                </a:r>
                <a:r>
                  <a:rPr lang="en-US" altLang="zh-CN" sz="3200" dirty="0"/>
                  <a:t>:</a:t>
                </a:r>
              </a:p>
              <a:p>
                <a:r>
                  <a:rPr lang="en-US" altLang="zh-CN" sz="3200" dirty="0"/>
                  <a:t>1 &lt;= n &lt;=1e5</a:t>
                </a:r>
              </a:p>
              <a:p>
                <a:r>
                  <a:rPr lang="en-US" altLang="zh-CN" sz="3200" dirty="0"/>
                  <a:t>0 &lt;= ai &lt;= 1e4</a:t>
                </a:r>
                <a:endParaRPr lang="zh-CN" altLang="en-US" sz="3200" dirty="0"/>
              </a:p>
            </p:txBody>
          </p:sp>
        </p:grp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A971879-E1E8-D9EA-396B-CA4621A47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82" y="437895"/>
              <a:ext cx="4276868" cy="198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990736A-EE9B-497D-B467-565AA5FE2396}"/>
              </a:ext>
            </a:extLst>
          </p:cNvPr>
          <p:cNvSpPr txBox="1"/>
          <p:nvPr/>
        </p:nvSpPr>
        <p:spPr>
          <a:xfrm>
            <a:off x="252894" y="4795897"/>
            <a:ext cx="123514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对于每个</a:t>
            </a:r>
            <a:r>
              <a:rPr lang="en-US" altLang="zh-CN" sz="3200" dirty="0"/>
              <a:t>ai, </a:t>
            </a:r>
            <a:r>
              <a:rPr lang="zh-CN" altLang="en-US" sz="3200" dirty="0"/>
              <a:t>左右第一个小于他的元素的下标和上一题是一样的</a:t>
            </a:r>
            <a:r>
              <a:rPr lang="en-US" altLang="zh-CN" sz="3200" dirty="0"/>
              <a:t>, </a:t>
            </a:r>
          </a:p>
          <a:p>
            <a:r>
              <a:rPr lang="en-US" altLang="zh-CN" sz="3200" dirty="0"/>
              <a:t>(</a:t>
            </a:r>
            <a:r>
              <a:rPr lang="zh-CN" altLang="en-US" sz="3200" dirty="0"/>
              <a:t>不过是大于变小于</a:t>
            </a:r>
            <a:r>
              <a:rPr lang="en-US" altLang="zh-CN" sz="3200" dirty="0"/>
              <a:t>), </a:t>
            </a:r>
            <a:r>
              <a:rPr lang="zh-CN" altLang="en-US" sz="3200" dirty="0"/>
              <a:t>从左到右和从右到左各求一遍就可得到包含</a:t>
            </a:r>
            <a:r>
              <a:rPr lang="en-US" altLang="zh-CN" sz="3200" dirty="0"/>
              <a:t>ai</a:t>
            </a:r>
          </a:p>
          <a:p>
            <a:r>
              <a:rPr lang="zh-CN" altLang="en-US" sz="3200" dirty="0"/>
              <a:t>的矩形最多能向左</a:t>
            </a:r>
            <a:r>
              <a:rPr lang="en-US" altLang="zh-CN" sz="3200" dirty="0"/>
              <a:t>/</a:t>
            </a:r>
            <a:r>
              <a:rPr lang="zh-CN" altLang="en-US" sz="3200" dirty="0"/>
              <a:t>右拓展到的下标</a:t>
            </a:r>
            <a:r>
              <a:rPr lang="en-US" altLang="zh-CN" sz="3200" dirty="0"/>
              <a:t>, *ai</a:t>
            </a:r>
            <a:r>
              <a:rPr lang="zh-CN" altLang="en-US" sz="3200" dirty="0"/>
              <a:t>即可</a:t>
            </a:r>
            <a:r>
              <a:rPr lang="en-US" altLang="zh-CN" sz="3200" dirty="0"/>
              <a:t>, </a:t>
            </a:r>
            <a:r>
              <a:rPr lang="zh-CN" altLang="en-US" sz="3200" dirty="0"/>
              <a:t>复杂度</a:t>
            </a:r>
            <a:r>
              <a:rPr lang="en-US" altLang="zh-CN" sz="32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41858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274544-F7FE-8910-CBAC-A5EB90D6694A}"/>
              </a:ext>
            </a:extLst>
          </p:cNvPr>
          <p:cNvSpPr txBox="1"/>
          <p:nvPr/>
        </p:nvSpPr>
        <p:spPr>
          <a:xfrm>
            <a:off x="0" y="13158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7FF83A-F548-550D-6AF1-FD2B7F5F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8" y="155575"/>
            <a:ext cx="10914496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34C3F7-C7F7-1B4E-32B8-ABF803061934}"/>
              </a:ext>
            </a:extLst>
          </p:cNvPr>
          <p:cNvSpPr txBox="1"/>
          <p:nvPr/>
        </p:nvSpPr>
        <p:spPr>
          <a:xfrm>
            <a:off x="439615" y="445477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1.2 </a:t>
            </a:r>
            <a:r>
              <a:rPr lang="zh-CN" altLang="en-US" sz="4000" b="1" dirty="0"/>
              <a:t>单调队列</a:t>
            </a:r>
            <a:endParaRPr lang="en-US" altLang="zh-CN" sz="40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0E00DA-E49E-82D4-1AFB-D87B0A1C11A2}"/>
              </a:ext>
            </a:extLst>
          </p:cNvPr>
          <p:cNvGrpSpPr/>
          <p:nvPr/>
        </p:nvGrpSpPr>
        <p:grpSpPr>
          <a:xfrm>
            <a:off x="439615" y="1330712"/>
            <a:ext cx="11901015" cy="5288148"/>
            <a:chOff x="439615" y="1330712"/>
            <a:chExt cx="11901015" cy="528814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7E9EFB-CADB-39B6-497A-F32CF8497592}"/>
                </a:ext>
              </a:extLst>
            </p:cNvPr>
            <p:cNvSpPr txBox="1"/>
            <p:nvPr/>
          </p:nvSpPr>
          <p:spPr>
            <a:xfrm>
              <a:off x="439615" y="1330712"/>
              <a:ext cx="8424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思考</a:t>
              </a:r>
              <a:r>
                <a:rPr lang="en-US" altLang="zh-CN" sz="3200" dirty="0"/>
                <a:t> </a:t>
              </a:r>
              <a:r>
                <a:rPr lang="zh-CN" altLang="en-US" sz="3200" dirty="0">
                  <a:hlinkClick r:id="rId2"/>
                </a:rPr>
                <a:t>洛谷</a:t>
              </a:r>
              <a:r>
                <a:rPr lang="en-US" altLang="zh-CN" sz="3200" dirty="0">
                  <a:hlinkClick r:id="rId2"/>
                </a:rPr>
                <a:t>P1886</a:t>
              </a:r>
              <a:r>
                <a:rPr lang="en-US" altLang="zh-CN" sz="3200" dirty="0"/>
                <a:t> </a:t>
              </a:r>
              <a:r>
                <a:rPr lang="zh-CN" altLang="en-US" sz="3200" dirty="0"/>
                <a:t>滑动窗口 </a:t>
              </a:r>
              <a:r>
                <a:rPr lang="en-US" altLang="zh-CN" sz="3200" dirty="0"/>
                <a:t>/【</a:t>
              </a:r>
              <a:r>
                <a:rPr lang="zh-CN" altLang="en-US" sz="3200" dirty="0"/>
                <a:t>模板</a:t>
              </a:r>
              <a:r>
                <a:rPr lang="en-US" altLang="zh-CN" sz="3200" dirty="0"/>
                <a:t>】</a:t>
              </a:r>
              <a:r>
                <a:rPr lang="zh-CN" altLang="en-US" sz="3200" dirty="0"/>
                <a:t>单调队列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D189A1-34AA-DBE4-E6B7-19F7F9596BF0}"/>
                </a:ext>
              </a:extLst>
            </p:cNvPr>
            <p:cNvSpPr txBox="1"/>
            <p:nvPr/>
          </p:nvSpPr>
          <p:spPr>
            <a:xfrm>
              <a:off x="439615" y="1899552"/>
              <a:ext cx="1190101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有一个长为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的序列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，以及一个大小为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𝑘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的窗口。现在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这个从左边开始向右滑动，每次滑动一个单位，求出每次滑动后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窗口中的最小值和最大值。</a:t>
              </a:r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DE5393-CC90-92CA-7D15-808DC7020CE2}"/>
                </a:ext>
              </a:extLst>
            </p:cNvPr>
            <p:cNvGrpSpPr/>
            <p:nvPr/>
          </p:nvGrpSpPr>
          <p:grpSpPr>
            <a:xfrm>
              <a:off x="4360339" y="4556757"/>
              <a:ext cx="7538850" cy="1569660"/>
              <a:chOff x="439615" y="4631992"/>
              <a:chExt cx="7538850" cy="156966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0CE1EC-9DAF-70CE-BBBA-7D3D411D03AA}"/>
                  </a:ext>
                </a:extLst>
              </p:cNvPr>
              <p:cNvSpPr txBox="1"/>
              <p:nvPr/>
            </p:nvSpPr>
            <p:spPr>
              <a:xfrm>
                <a:off x="439615" y="4631992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AE802B-5803-3C46-89C6-1E01A26C050A}"/>
                  </a:ext>
                </a:extLst>
              </p:cNvPr>
              <p:cNvSpPr txBox="1"/>
              <p:nvPr/>
            </p:nvSpPr>
            <p:spPr>
              <a:xfrm>
                <a:off x="1650381" y="4631992"/>
                <a:ext cx="31117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8 3</a:t>
                </a:r>
              </a:p>
              <a:p>
                <a:r>
                  <a:rPr lang="en-US" altLang="zh-CN" sz="3200" dirty="0"/>
                  <a:t>1 3 -1 -3 5 3 6 7</a:t>
                </a:r>
                <a:endParaRPr lang="zh-CN" altLang="en-US" sz="32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0E1E7D-D4C0-B25D-8DD8-17913DA35B87}"/>
                  </a:ext>
                </a:extLst>
              </p:cNvPr>
              <p:cNvSpPr txBox="1"/>
              <p:nvPr/>
            </p:nvSpPr>
            <p:spPr>
              <a:xfrm>
                <a:off x="5036634" y="4631992"/>
                <a:ext cx="2941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-1 -3 -3 -3 3 3</a:t>
                </a:r>
              </a:p>
              <a:p>
                <a:r>
                  <a:rPr lang="en-US" altLang="zh-CN" sz="3200" dirty="0"/>
                  <a:t>3 3 5 5 6 7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6F7F07-7968-3EC1-2FC5-F27E940FC675}"/>
                </a:ext>
              </a:extLst>
            </p:cNvPr>
            <p:cNvSpPr txBox="1"/>
            <p:nvPr/>
          </p:nvSpPr>
          <p:spPr>
            <a:xfrm>
              <a:off x="439615" y="4556757"/>
              <a:ext cx="378180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k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k &lt;= n &lt;= 1e6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0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2DC69C-EA35-9578-52D4-8136DB88868D}"/>
              </a:ext>
            </a:extLst>
          </p:cNvPr>
          <p:cNvGrpSpPr/>
          <p:nvPr/>
        </p:nvGrpSpPr>
        <p:grpSpPr>
          <a:xfrm>
            <a:off x="238946" y="63318"/>
            <a:ext cx="11901015" cy="6486846"/>
            <a:chOff x="439615" y="1899552"/>
            <a:chExt cx="11901015" cy="64868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0AE873A-DB6E-8B63-5BCE-F0B4A22D9001}"/>
                </a:ext>
              </a:extLst>
            </p:cNvPr>
            <p:cNvSpPr txBox="1"/>
            <p:nvPr/>
          </p:nvSpPr>
          <p:spPr>
            <a:xfrm>
              <a:off x="439615" y="1899552"/>
              <a:ext cx="1190101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有一个长为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𝑛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的序列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𝑎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，以及一个大小为 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KaTeX_Main"/>
                </a:rPr>
                <a:t>𝑘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 的窗口。现在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这个从左边开始向右滑动，每次滑动一个单位，求出每次滑动后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窗口中的最小值和最大值。</a:t>
              </a:r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40DC468-1AF5-FE25-ED64-F0BF2EA19F94}"/>
                </a:ext>
              </a:extLst>
            </p:cNvPr>
            <p:cNvGrpSpPr/>
            <p:nvPr/>
          </p:nvGrpSpPr>
          <p:grpSpPr>
            <a:xfrm>
              <a:off x="7816340" y="4641162"/>
              <a:ext cx="4322515" cy="3745236"/>
              <a:chOff x="3895616" y="4716397"/>
              <a:chExt cx="4322515" cy="374523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CFD3D2-191C-84D8-03D3-EE3A028D926A}"/>
                  </a:ext>
                </a:extLst>
              </p:cNvPr>
              <p:cNvSpPr txBox="1"/>
              <p:nvPr/>
            </p:nvSpPr>
            <p:spPr>
              <a:xfrm>
                <a:off x="3895616" y="4716397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E5EEDD-31C8-83D1-15D4-389E90228F80}"/>
                  </a:ext>
                </a:extLst>
              </p:cNvPr>
              <p:cNvSpPr txBox="1"/>
              <p:nvPr/>
            </p:nvSpPr>
            <p:spPr>
              <a:xfrm>
                <a:off x="5106382" y="4716397"/>
                <a:ext cx="31117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8 3</a:t>
                </a:r>
              </a:p>
              <a:p>
                <a:r>
                  <a:rPr lang="en-US" altLang="zh-CN" sz="3200" dirty="0"/>
                  <a:t>1 3 -1 -3 5 3 6 7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4CD4D0-3EDD-851C-82CA-3C9B71049A71}"/>
                  </a:ext>
                </a:extLst>
              </p:cNvPr>
              <p:cNvSpPr txBox="1"/>
              <p:nvPr/>
            </p:nvSpPr>
            <p:spPr>
              <a:xfrm>
                <a:off x="5125844" y="6891973"/>
                <a:ext cx="2941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-1 -3 -3 -3 3 3</a:t>
                </a:r>
              </a:p>
              <a:p>
                <a:r>
                  <a:rPr lang="en-US" altLang="zh-CN" sz="3200" dirty="0"/>
                  <a:t>3 3 5 5 6 7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39AA703-4E45-F429-80D0-4595F7F62336}"/>
                </a:ext>
              </a:extLst>
            </p:cNvPr>
            <p:cNvSpPr txBox="1"/>
            <p:nvPr/>
          </p:nvSpPr>
          <p:spPr>
            <a:xfrm>
              <a:off x="439615" y="4556757"/>
              <a:ext cx="29658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第一行为 </a:t>
              </a:r>
              <a:r>
                <a:rPr lang="en-US" altLang="zh-CN" sz="3200" dirty="0"/>
                <a:t>n k </a:t>
              </a:r>
            </a:p>
            <a:p>
              <a:r>
                <a:rPr lang="zh-CN" altLang="en-US" sz="3200" dirty="0"/>
                <a:t>第二行为</a:t>
              </a:r>
              <a:r>
                <a:rPr lang="en-US" altLang="zh-CN" sz="3200" dirty="0"/>
                <a:t>a1…an</a:t>
              </a:r>
            </a:p>
            <a:p>
              <a:r>
                <a:rPr lang="en-US" altLang="zh-CN" sz="3200" dirty="0"/>
                <a:t>1 &lt;= n &lt;= 1e6</a:t>
              </a:r>
              <a:endParaRPr lang="zh-CN" altLang="en-US" sz="3200" dirty="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941726B-5B35-7402-F646-F4691C7C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7" y="2536359"/>
            <a:ext cx="7639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82620-EFD3-6CF6-62CC-E89C6BC98CC9}"/>
              </a:ext>
            </a:extLst>
          </p:cNvPr>
          <p:cNvSpPr txBox="1"/>
          <p:nvPr/>
        </p:nvSpPr>
        <p:spPr>
          <a:xfrm>
            <a:off x="238946" y="63318"/>
            <a:ext cx="119010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题目大意</a:t>
            </a:r>
            <a:r>
              <a:rPr lang="en-US" altLang="zh-CN" sz="3200" dirty="0"/>
              <a:t>:</a:t>
            </a:r>
          </a:p>
          <a:p>
            <a:pPr algn="l"/>
            <a:r>
              <a:rPr lang="en-US" altLang="zh-CN" sz="3200" dirty="0"/>
              <a:t>	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有一个长为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的序列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，以及一个大小为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𝑘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的窗口。现在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这个从左边开始向右滑动，每次滑动一个单位，求出每次滑动后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窗口中的最小值和最大值。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69916-5CE8-AF80-8178-1DC3F047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7" y="2536359"/>
            <a:ext cx="7639050" cy="3228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D6F8B3-EDA9-59D9-07EF-B4A475B65EBB}"/>
              </a:ext>
            </a:extLst>
          </p:cNvPr>
          <p:cNvSpPr txBox="1"/>
          <p:nvPr/>
        </p:nvSpPr>
        <p:spPr>
          <a:xfrm>
            <a:off x="7736747" y="1555298"/>
            <a:ext cx="437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先考虑找最小值的情况</a:t>
            </a:r>
            <a:r>
              <a:rPr lang="en-US" altLang="zh-CN" sz="3200" dirty="0"/>
              <a:t>,</a:t>
            </a:r>
          </a:p>
          <a:p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0FA2BC-9A77-97B6-3946-E890EB2400E8}"/>
              </a:ext>
            </a:extLst>
          </p:cNvPr>
          <p:cNvSpPr txBox="1"/>
          <p:nvPr/>
        </p:nvSpPr>
        <p:spPr>
          <a:xfrm>
            <a:off x="7736747" y="2540183"/>
            <a:ext cx="61145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观察当前窗口中哪些值</a:t>
            </a:r>
            <a:endParaRPr lang="en-US" altLang="zh-CN" sz="3200" dirty="0"/>
          </a:p>
          <a:p>
            <a:r>
              <a:rPr lang="zh-CN" altLang="en-US" sz="3200" dirty="0"/>
              <a:t>是没有作用的</a:t>
            </a:r>
            <a:endParaRPr lang="en-US" altLang="zh-CN" sz="32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54D059-5CCE-B85B-033B-0933474CCBCC}"/>
              </a:ext>
            </a:extLst>
          </p:cNvPr>
          <p:cNvCxnSpPr/>
          <p:nvPr/>
        </p:nvCxnSpPr>
        <p:spPr>
          <a:xfrm>
            <a:off x="1256371" y="3228278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0BC6E2-5037-3C7A-7651-6811B1F35DBF}"/>
              </a:ext>
            </a:extLst>
          </p:cNvPr>
          <p:cNvCxnSpPr/>
          <p:nvPr/>
        </p:nvCxnSpPr>
        <p:spPr>
          <a:xfrm>
            <a:off x="1784196" y="3660603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CF9520-0094-5CD7-25DF-1E3926C25E97}"/>
              </a:ext>
            </a:extLst>
          </p:cNvPr>
          <p:cNvCxnSpPr/>
          <p:nvPr/>
        </p:nvCxnSpPr>
        <p:spPr>
          <a:xfrm>
            <a:off x="672790" y="3228278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1E68C5-740E-B76B-44FA-5C7E1714EDB2}"/>
              </a:ext>
            </a:extLst>
          </p:cNvPr>
          <p:cNvCxnSpPr/>
          <p:nvPr/>
        </p:nvCxnSpPr>
        <p:spPr>
          <a:xfrm>
            <a:off x="1260088" y="3639216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8F6807-591D-4808-0BE5-D4B504B5E20F}"/>
              </a:ext>
            </a:extLst>
          </p:cNvPr>
          <p:cNvCxnSpPr/>
          <p:nvPr/>
        </p:nvCxnSpPr>
        <p:spPr>
          <a:xfrm>
            <a:off x="2992245" y="4844215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BE9D54-A61A-58B7-5763-539F0712D4E4}"/>
              </a:ext>
            </a:extLst>
          </p:cNvPr>
          <p:cNvCxnSpPr/>
          <p:nvPr/>
        </p:nvCxnSpPr>
        <p:spPr>
          <a:xfrm>
            <a:off x="2992245" y="4433277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6E73B3-5322-26DE-8103-051510665FA3}"/>
              </a:ext>
            </a:extLst>
          </p:cNvPr>
          <p:cNvCxnSpPr/>
          <p:nvPr/>
        </p:nvCxnSpPr>
        <p:spPr>
          <a:xfrm>
            <a:off x="1784196" y="4019216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54B19-0A37-48DC-554C-719556D03FEF}"/>
              </a:ext>
            </a:extLst>
          </p:cNvPr>
          <p:cNvSpPr txBox="1"/>
          <p:nvPr/>
        </p:nvSpPr>
        <p:spPr>
          <a:xfrm>
            <a:off x="7736747" y="3571234"/>
            <a:ext cx="61145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显然</a:t>
            </a:r>
            <a:r>
              <a:rPr lang="en-US" altLang="zh-CN" sz="3200" dirty="0"/>
              <a:t>, </a:t>
            </a:r>
            <a:r>
              <a:rPr lang="zh-CN" altLang="en-US" sz="3200" dirty="0"/>
              <a:t>当前窗口中剩下的</a:t>
            </a:r>
            <a:endParaRPr lang="en-US" altLang="zh-CN" sz="3200" dirty="0"/>
          </a:p>
          <a:p>
            <a:r>
              <a:rPr lang="zh-CN" altLang="en-US" sz="3200" dirty="0"/>
              <a:t>有作用的值是单调递增</a:t>
            </a:r>
            <a:endParaRPr lang="en-US" altLang="zh-CN" sz="3200" dirty="0"/>
          </a:p>
          <a:p>
            <a:r>
              <a:rPr lang="zh-CN" altLang="en-US" sz="3200" dirty="0"/>
              <a:t>的</a:t>
            </a:r>
            <a:r>
              <a:rPr lang="en-US" altLang="zh-CN" sz="3200" dirty="0"/>
              <a:t>, </a:t>
            </a:r>
            <a:r>
              <a:rPr lang="zh-CN" altLang="en-US" sz="3200" dirty="0"/>
              <a:t>每次滑动后窗口中剩</a:t>
            </a:r>
            <a:endParaRPr lang="en-US" altLang="zh-CN" sz="3200" dirty="0"/>
          </a:p>
          <a:p>
            <a:r>
              <a:rPr lang="zh-CN" altLang="en-US" sz="3200" dirty="0"/>
              <a:t>的显然为最小值</a:t>
            </a:r>
            <a:r>
              <a:rPr lang="en-US" altLang="zh-CN" sz="3200" dirty="0"/>
              <a:t>, </a:t>
            </a:r>
            <a:r>
              <a:rPr lang="zh-CN" altLang="en-US" sz="3200" dirty="0"/>
              <a:t>而新增 </a:t>
            </a:r>
            <a:endParaRPr lang="en-US" altLang="zh-CN" sz="3200" dirty="0"/>
          </a:p>
          <a:p>
            <a:r>
              <a:rPr lang="zh-CN" altLang="en-US" sz="3200" dirty="0"/>
              <a:t>的数字在窗口的右边</a:t>
            </a:r>
            <a:r>
              <a:rPr lang="en-US" altLang="zh-CN" sz="3200" dirty="0"/>
              <a:t>, </a:t>
            </a:r>
            <a:r>
              <a:rPr lang="zh-CN" altLang="en-US" sz="3200" dirty="0"/>
              <a:t>可</a:t>
            </a:r>
            <a:endParaRPr lang="en-US" altLang="zh-CN" sz="3200" dirty="0"/>
          </a:p>
          <a:p>
            <a:r>
              <a:rPr lang="zh-CN" altLang="en-US" sz="3200" dirty="0"/>
              <a:t>用队列来维护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283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4E22AC-D088-1B07-4595-EA77474F51FE}"/>
              </a:ext>
            </a:extLst>
          </p:cNvPr>
          <p:cNvSpPr txBox="1"/>
          <p:nvPr/>
        </p:nvSpPr>
        <p:spPr>
          <a:xfrm>
            <a:off x="238946" y="63318"/>
            <a:ext cx="119010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题目大意</a:t>
            </a:r>
            <a:r>
              <a:rPr lang="en-US" altLang="zh-CN" sz="3200" dirty="0"/>
              <a:t>:</a:t>
            </a:r>
          </a:p>
          <a:p>
            <a:pPr algn="l"/>
            <a:r>
              <a:rPr lang="en-US" altLang="zh-CN" sz="3200" dirty="0"/>
              <a:t>	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有一个长为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的序列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，以及一个大小为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𝑘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的窗口。现在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这个从左边开始向右滑动，每次滑动一个单位，求出每次滑动后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窗口中的最小值和最大值。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92547-024F-B054-5167-DA23F871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7" y="2536359"/>
            <a:ext cx="7639050" cy="322897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80FB36-A3AC-BAB7-97CA-3715A286F3D3}"/>
              </a:ext>
            </a:extLst>
          </p:cNvPr>
          <p:cNvCxnSpPr/>
          <p:nvPr/>
        </p:nvCxnSpPr>
        <p:spPr>
          <a:xfrm>
            <a:off x="672790" y="3228278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FC3F042-8679-0E96-1179-984DA53B45F9}"/>
              </a:ext>
            </a:extLst>
          </p:cNvPr>
          <p:cNvSpPr txBox="1"/>
          <p:nvPr/>
        </p:nvSpPr>
        <p:spPr>
          <a:xfrm>
            <a:off x="7736747" y="1555298"/>
            <a:ext cx="3467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最大值的情况同理</a:t>
            </a:r>
            <a:endParaRPr lang="en-US" altLang="zh-CN" sz="3200" dirty="0"/>
          </a:p>
          <a:p>
            <a:r>
              <a:rPr lang="zh-CN" altLang="en-US" sz="3200" dirty="0"/>
              <a:t>最终复杂度为</a:t>
            </a:r>
            <a:r>
              <a:rPr lang="en-US" altLang="zh-CN" sz="3200" dirty="0"/>
              <a:t>O(n)</a:t>
            </a:r>
            <a:endParaRPr lang="zh-CN" altLang="en-US" sz="3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4CD1FB-9F79-AF63-89E5-91702DA44261}"/>
              </a:ext>
            </a:extLst>
          </p:cNvPr>
          <p:cNvCxnSpPr/>
          <p:nvPr/>
        </p:nvCxnSpPr>
        <p:spPr>
          <a:xfrm>
            <a:off x="1774760" y="4026708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93F0C2-1985-CB96-DD26-C25F23C76C56}"/>
              </a:ext>
            </a:extLst>
          </p:cNvPr>
          <p:cNvCxnSpPr/>
          <p:nvPr/>
        </p:nvCxnSpPr>
        <p:spPr>
          <a:xfrm>
            <a:off x="2337467" y="4026708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CB06C6-2804-FD09-E112-21269997EA03}"/>
              </a:ext>
            </a:extLst>
          </p:cNvPr>
          <p:cNvCxnSpPr/>
          <p:nvPr/>
        </p:nvCxnSpPr>
        <p:spPr>
          <a:xfrm>
            <a:off x="2337467" y="4437646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476ED6-D96D-8E61-D8D4-74830A00F935}"/>
              </a:ext>
            </a:extLst>
          </p:cNvPr>
          <p:cNvCxnSpPr/>
          <p:nvPr/>
        </p:nvCxnSpPr>
        <p:spPr>
          <a:xfrm>
            <a:off x="3005683" y="4812154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5B67CB-B858-6F0D-3CE6-F9A28AE943D2}"/>
              </a:ext>
            </a:extLst>
          </p:cNvPr>
          <p:cNvCxnSpPr/>
          <p:nvPr/>
        </p:nvCxnSpPr>
        <p:spPr>
          <a:xfrm>
            <a:off x="3562529" y="4812154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31C86E-6D50-059C-2F4C-247196AA26B3}"/>
              </a:ext>
            </a:extLst>
          </p:cNvPr>
          <p:cNvCxnSpPr/>
          <p:nvPr/>
        </p:nvCxnSpPr>
        <p:spPr>
          <a:xfrm>
            <a:off x="3562529" y="5223092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3D8754-F4DF-D805-1459-C51EE4326F05}"/>
              </a:ext>
            </a:extLst>
          </p:cNvPr>
          <p:cNvCxnSpPr/>
          <p:nvPr/>
        </p:nvCxnSpPr>
        <p:spPr>
          <a:xfrm>
            <a:off x="4107651" y="5223092"/>
            <a:ext cx="289932" cy="2799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2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19DCBF-AA52-CA0A-F6EB-8B5B9D84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15" y="14982"/>
            <a:ext cx="8434753" cy="68422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5BBB81-5B6C-412D-524B-D389C2BEFBF8}"/>
              </a:ext>
            </a:extLst>
          </p:cNvPr>
          <p:cNvSpPr txBox="1"/>
          <p:nvPr/>
        </p:nvSpPr>
        <p:spPr>
          <a:xfrm>
            <a:off x="0" y="13158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651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5C25B7-D18A-B8DD-A427-12EAC8EEA9FB}"/>
              </a:ext>
            </a:extLst>
          </p:cNvPr>
          <p:cNvSpPr txBox="1"/>
          <p:nvPr/>
        </p:nvSpPr>
        <p:spPr>
          <a:xfrm>
            <a:off x="290985" y="747259"/>
            <a:ext cx="120869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题目大意</a:t>
            </a:r>
            <a:r>
              <a:rPr lang="en-US" altLang="zh-CN" sz="3200" dirty="0"/>
              <a:t>:</a:t>
            </a:r>
          </a:p>
          <a:p>
            <a:pPr algn="l"/>
            <a:r>
              <a:rPr lang="en-US" altLang="zh-CN" sz="3200" dirty="0"/>
              <a:t>	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给定一行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个非负整数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KaTeX_Main"/>
              </a:rPr>
              <a:t>1⋯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𝑎𝑛​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。现在你可以选择其中若干个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数，但不能有超过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𝑘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个连续的数字被选择。你的任务是使得选出的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数字的和最大。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F4C6D8-7841-48DC-F208-832B26D87DEB}"/>
              </a:ext>
            </a:extLst>
          </p:cNvPr>
          <p:cNvSpPr txBox="1"/>
          <p:nvPr/>
        </p:nvSpPr>
        <p:spPr>
          <a:xfrm>
            <a:off x="7017506" y="280609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样例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5C1065-AEA0-0CF9-E644-5B7C10A4B816}"/>
              </a:ext>
            </a:extLst>
          </p:cNvPr>
          <p:cNvSpPr txBox="1"/>
          <p:nvPr/>
        </p:nvSpPr>
        <p:spPr>
          <a:xfrm>
            <a:off x="8228272" y="2806094"/>
            <a:ext cx="1827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In: </a:t>
            </a:r>
          </a:p>
          <a:p>
            <a:r>
              <a:rPr lang="en-US" altLang="zh-CN" sz="3200" dirty="0"/>
              <a:t>5 2</a:t>
            </a:r>
          </a:p>
          <a:p>
            <a:r>
              <a:rPr lang="en-US" altLang="zh-CN" sz="3200" dirty="0"/>
              <a:t>1 2 3 4 5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8D5B3E-EDE9-BD06-AD5E-3F653493731F}"/>
              </a:ext>
            </a:extLst>
          </p:cNvPr>
          <p:cNvSpPr txBox="1"/>
          <p:nvPr/>
        </p:nvSpPr>
        <p:spPr>
          <a:xfrm>
            <a:off x="10446382" y="2806094"/>
            <a:ext cx="1053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Out: </a:t>
            </a:r>
          </a:p>
          <a:p>
            <a:r>
              <a:rPr lang="en-US" altLang="zh-CN" sz="3200" dirty="0"/>
              <a:t>12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19F13-5834-44FF-BF24-33EE32A0B146}"/>
              </a:ext>
            </a:extLst>
          </p:cNvPr>
          <p:cNvSpPr txBox="1"/>
          <p:nvPr/>
        </p:nvSpPr>
        <p:spPr>
          <a:xfrm>
            <a:off x="290985" y="2806094"/>
            <a:ext cx="6726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输入格式</a:t>
            </a:r>
            <a:r>
              <a:rPr lang="en-US" altLang="zh-CN" sz="3200" dirty="0"/>
              <a:t>:</a:t>
            </a:r>
          </a:p>
          <a:p>
            <a:r>
              <a:rPr lang="zh-CN" altLang="en-US" sz="3200" dirty="0"/>
              <a:t>第一行为 </a:t>
            </a:r>
            <a:r>
              <a:rPr lang="en-US" altLang="zh-CN" sz="3200" dirty="0"/>
              <a:t>n k </a:t>
            </a:r>
          </a:p>
          <a:p>
            <a:r>
              <a:rPr lang="zh-CN" altLang="en-US" sz="3200" dirty="0"/>
              <a:t>下面每行一个</a:t>
            </a:r>
            <a:r>
              <a:rPr lang="en-US" altLang="zh-CN" sz="3200" dirty="0"/>
              <a:t>ai,</a:t>
            </a:r>
            <a:r>
              <a:rPr lang="zh-CN" altLang="en-US" sz="3200" dirty="0"/>
              <a:t>为方便这里改为一行</a:t>
            </a:r>
            <a:endParaRPr lang="en-US" altLang="zh-CN" sz="3200" dirty="0"/>
          </a:p>
          <a:p>
            <a:r>
              <a:rPr lang="en-US" altLang="zh-CN" sz="3200" dirty="0"/>
              <a:t>1 &lt;= k &lt;= n &lt;= 1e5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5E8FD5-D921-C8B3-9093-0CB25214C568}"/>
              </a:ext>
            </a:extLst>
          </p:cNvPr>
          <p:cNvSpPr txBox="1"/>
          <p:nvPr/>
        </p:nvSpPr>
        <p:spPr>
          <a:xfrm>
            <a:off x="290985" y="162484"/>
            <a:ext cx="428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hlinkClick r:id="rId2"/>
              </a:rPr>
              <a:t>洛谷 </a:t>
            </a:r>
            <a:r>
              <a:rPr lang="en-US" altLang="zh-CN" sz="3200" dirty="0">
                <a:hlinkClick r:id="rId2"/>
              </a:rPr>
              <a:t>P2034 </a:t>
            </a:r>
            <a:r>
              <a:rPr lang="en-US" altLang="zh-CN" sz="3200" dirty="0"/>
              <a:t>- </a:t>
            </a:r>
            <a:r>
              <a:rPr lang="zh-CN" altLang="en-US" sz="3200" dirty="0"/>
              <a:t>选择数字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AD30BE-94D2-096F-F709-3608307072FC}"/>
              </a:ext>
            </a:extLst>
          </p:cNvPr>
          <p:cNvSpPr txBox="1"/>
          <p:nvPr/>
        </p:nvSpPr>
        <p:spPr>
          <a:xfrm>
            <a:off x="290985" y="4868197"/>
            <a:ext cx="120789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显然的</a:t>
            </a:r>
            <a:r>
              <a:rPr lang="en-US" altLang="zh-CN" sz="3200" dirty="0"/>
              <a:t>, </a:t>
            </a:r>
            <a:r>
              <a:rPr lang="zh-CN" altLang="en-US" sz="3200" dirty="0"/>
              <a:t>我们可以把题目改为选择一些数字删去</a:t>
            </a:r>
            <a:r>
              <a:rPr lang="en-US" altLang="zh-CN" sz="3200" dirty="0"/>
              <a:t>, </a:t>
            </a:r>
            <a:r>
              <a:rPr lang="zh-CN" altLang="en-US" sz="3200" dirty="0"/>
              <a:t>相邻数字间至多相</a:t>
            </a:r>
            <a:endParaRPr lang="en-US" altLang="zh-CN" sz="3200" dirty="0"/>
          </a:p>
          <a:p>
            <a:r>
              <a:rPr lang="zh-CN" altLang="en-US" sz="3200" dirty="0"/>
              <a:t>距 </a:t>
            </a:r>
            <a:r>
              <a:rPr lang="en-US" altLang="zh-CN" sz="3200" dirty="0"/>
              <a:t>k + 1, </a:t>
            </a:r>
            <a:r>
              <a:rPr lang="zh-CN" altLang="en-US" sz="3200" dirty="0"/>
              <a:t>最后答案为 总和</a:t>
            </a:r>
            <a:r>
              <a:rPr lang="en-US" altLang="zh-CN" sz="3200" dirty="0"/>
              <a:t> – </a:t>
            </a:r>
            <a:r>
              <a:rPr lang="zh-CN" altLang="en-US" sz="3200" dirty="0"/>
              <a:t>选择的数字的最小和 即可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D3AC94-95B5-8DD2-EC26-A3FC2EFF9D52}"/>
              </a:ext>
            </a:extLst>
          </p:cNvPr>
          <p:cNvSpPr txBox="1"/>
          <p:nvPr/>
        </p:nvSpPr>
        <p:spPr>
          <a:xfrm>
            <a:off x="246380" y="189698"/>
            <a:ext cx="120869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题目大意</a:t>
            </a:r>
            <a:r>
              <a:rPr lang="en-US" altLang="zh-CN" sz="3200" dirty="0"/>
              <a:t>:</a:t>
            </a:r>
          </a:p>
          <a:p>
            <a:pPr algn="l"/>
            <a:r>
              <a:rPr lang="en-US" altLang="zh-CN" sz="3200" dirty="0"/>
              <a:t>	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给定一行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个非负整数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KaTeX_Main"/>
              </a:rPr>
              <a:t>1⋯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𝑎𝑛​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。现在你可以选择其中若干个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数，但不能有超过 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KaTeX_Main"/>
              </a:rPr>
              <a:t>𝑘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 个连续的数字被选择。你的任务是使得选出的</a:t>
            </a:r>
            <a:endParaRPr lang="en-US" altLang="zh-CN" sz="32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-apple-system"/>
              </a:rPr>
              <a:t>数字的和最大。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D88633-5429-0173-54DB-5CBDC31DC216}"/>
              </a:ext>
            </a:extLst>
          </p:cNvPr>
          <p:cNvSpPr txBox="1"/>
          <p:nvPr/>
        </p:nvSpPr>
        <p:spPr>
          <a:xfrm>
            <a:off x="6972901" y="224853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样例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A79882-4291-2650-B234-3EB71F3AEA5F}"/>
              </a:ext>
            </a:extLst>
          </p:cNvPr>
          <p:cNvSpPr txBox="1"/>
          <p:nvPr/>
        </p:nvSpPr>
        <p:spPr>
          <a:xfrm>
            <a:off x="8183667" y="2248533"/>
            <a:ext cx="1827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In: </a:t>
            </a:r>
          </a:p>
          <a:p>
            <a:r>
              <a:rPr lang="en-US" altLang="zh-CN" sz="3200" dirty="0"/>
              <a:t>5 2</a:t>
            </a:r>
          </a:p>
          <a:p>
            <a:r>
              <a:rPr lang="en-US" altLang="zh-CN" sz="3200" dirty="0"/>
              <a:t>1 2 3 4 5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F0490-4712-4441-DBB6-D1D52A42D3AA}"/>
              </a:ext>
            </a:extLst>
          </p:cNvPr>
          <p:cNvSpPr txBox="1"/>
          <p:nvPr/>
        </p:nvSpPr>
        <p:spPr>
          <a:xfrm>
            <a:off x="10401777" y="2248533"/>
            <a:ext cx="1053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Out: </a:t>
            </a:r>
          </a:p>
          <a:p>
            <a:r>
              <a:rPr lang="en-US" altLang="zh-CN" sz="3200" dirty="0"/>
              <a:t>12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11CFF-E464-1FB5-FB68-D7185743AE4D}"/>
              </a:ext>
            </a:extLst>
          </p:cNvPr>
          <p:cNvSpPr txBox="1"/>
          <p:nvPr/>
        </p:nvSpPr>
        <p:spPr>
          <a:xfrm>
            <a:off x="246380" y="2248533"/>
            <a:ext cx="6726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输入格式</a:t>
            </a:r>
            <a:r>
              <a:rPr lang="en-US" altLang="zh-CN" sz="3200" dirty="0"/>
              <a:t>:</a:t>
            </a:r>
          </a:p>
          <a:p>
            <a:r>
              <a:rPr lang="zh-CN" altLang="en-US" sz="3200" dirty="0"/>
              <a:t>第一行为 </a:t>
            </a:r>
            <a:r>
              <a:rPr lang="en-US" altLang="zh-CN" sz="3200" dirty="0"/>
              <a:t>n k </a:t>
            </a:r>
          </a:p>
          <a:p>
            <a:r>
              <a:rPr lang="zh-CN" altLang="en-US" sz="3200" dirty="0"/>
              <a:t>下面每行一个</a:t>
            </a:r>
            <a:r>
              <a:rPr lang="en-US" altLang="zh-CN" sz="3200" dirty="0"/>
              <a:t>ai,</a:t>
            </a:r>
            <a:r>
              <a:rPr lang="zh-CN" altLang="en-US" sz="3200" dirty="0"/>
              <a:t>为方便这里改为一行</a:t>
            </a:r>
            <a:endParaRPr lang="en-US" altLang="zh-CN" sz="3200" dirty="0"/>
          </a:p>
          <a:p>
            <a:r>
              <a:rPr lang="en-US" altLang="zh-CN" sz="3200" dirty="0"/>
              <a:t>1 &lt;= k &lt;= n &lt;= 1e5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2B2D10-62DD-351A-C71F-4F1606D164B0}"/>
              </a:ext>
            </a:extLst>
          </p:cNvPr>
          <p:cNvSpPr txBox="1"/>
          <p:nvPr/>
        </p:nvSpPr>
        <p:spPr>
          <a:xfrm>
            <a:off x="246380" y="4310636"/>
            <a:ext cx="117647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考虑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</a:t>
            </a:r>
            <a:r>
              <a:rPr lang="zh-CN" altLang="en-US" sz="3200" dirty="0"/>
              <a:t>表示只考虑前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个数且选择 </a:t>
            </a:r>
            <a:r>
              <a:rPr lang="en-US" altLang="zh-CN" sz="3200" dirty="0"/>
              <a:t>ai </a:t>
            </a:r>
            <a:r>
              <a:rPr lang="zh-CN" altLang="en-US" sz="3200" dirty="0"/>
              <a:t>的满足条件的最小和</a:t>
            </a:r>
            <a:endParaRPr lang="en-US" altLang="zh-CN" sz="3200" dirty="0"/>
          </a:p>
          <a:p>
            <a:r>
              <a:rPr lang="zh-CN" altLang="en-US" sz="3200" dirty="0"/>
              <a:t>那么有转移方程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min({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– k – 1], ... ,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[i-1]}) + 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];</a:t>
            </a:r>
          </a:p>
          <a:p>
            <a:r>
              <a:rPr lang="zh-CN" altLang="en-US" sz="3200" dirty="0"/>
              <a:t>滑动窗口 </a:t>
            </a:r>
            <a:r>
              <a:rPr lang="nn-NO" altLang="zh-CN" sz="3200" dirty="0"/>
              <a:t>dp[i – k – 1], ... ,dp[i-1] </a:t>
            </a:r>
            <a:r>
              <a:rPr lang="zh-CN" altLang="en-US" sz="3200" dirty="0"/>
              <a:t>可以用上一题中的单调队列维护</a:t>
            </a:r>
            <a:endParaRPr lang="en-US" altLang="zh-CN" sz="3200" dirty="0"/>
          </a:p>
          <a:p>
            <a:r>
              <a:rPr lang="zh-CN" altLang="en-US" sz="3200" dirty="0"/>
              <a:t>复杂度为</a:t>
            </a:r>
            <a:r>
              <a:rPr lang="en-US" altLang="zh-CN" sz="3200" dirty="0"/>
              <a:t>O(n)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659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E12B12-5B96-6224-C029-9BD5057E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37" y="0"/>
            <a:ext cx="1088006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148795-FCEA-50CE-E042-ED1EDC3B92EF}"/>
              </a:ext>
            </a:extLst>
          </p:cNvPr>
          <p:cNvSpPr txBox="1"/>
          <p:nvPr/>
        </p:nvSpPr>
        <p:spPr>
          <a:xfrm>
            <a:off x="0" y="13158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30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477416-1CB7-C88C-3BAC-439807272794}"/>
              </a:ext>
            </a:extLst>
          </p:cNvPr>
          <p:cNvSpPr txBox="1"/>
          <p:nvPr/>
        </p:nvSpPr>
        <p:spPr>
          <a:xfrm>
            <a:off x="3160741" y="2967335"/>
            <a:ext cx="587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5400" b="1" dirty="0"/>
              <a:t>单调栈</a:t>
            </a:r>
            <a:r>
              <a:rPr lang="en-US" altLang="zh-CN" sz="5400" b="1" dirty="0"/>
              <a:t>/</a:t>
            </a:r>
            <a:r>
              <a:rPr lang="zh-CN" altLang="en-US" sz="5400" b="1" dirty="0"/>
              <a:t>单调队列</a:t>
            </a:r>
            <a:endParaRPr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109063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26D25A-9A59-8B3D-2D1E-42177742A643}"/>
              </a:ext>
            </a:extLst>
          </p:cNvPr>
          <p:cNvSpPr txBox="1"/>
          <p:nvPr/>
        </p:nvSpPr>
        <p:spPr>
          <a:xfrm>
            <a:off x="4689204" y="296733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2.</a:t>
            </a:r>
            <a:r>
              <a:rPr lang="zh-CN" altLang="en-US" sz="5400" b="1" dirty="0"/>
              <a:t>并查集</a:t>
            </a:r>
            <a:endParaRPr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185649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47F5CA-E09E-55B8-FEB3-B4FE68474A8D}"/>
              </a:ext>
            </a:extLst>
          </p:cNvPr>
          <p:cNvSpPr txBox="1"/>
          <p:nvPr/>
        </p:nvSpPr>
        <p:spPr>
          <a:xfrm>
            <a:off x="0" y="691375"/>
            <a:ext cx="12495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并查集是一种用于管理元素所属集合的数据结构，实现为一个森林，</a:t>
            </a:r>
            <a:endParaRPr lang="en-US" altLang="zh-CN" sz="3200" b="0" i="0" dirty="0">
              <a:effectLst/>
              <a:highlight>
                <a:srgbClr val="FFFFFF"/>
              </a:highlight>
              <a:latin typeface="Fira Sans" panose="020B0503050000020004" pitchFamily="34" charset="0"/>
            </a:endParaRPr>
          </a:p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其中每棵树表示一个集合，树中的节点表示对应集合中的元素。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A2FD22-7287-DBD8-37B0-82FEE8C5B80C}"/>
              </a:ext>
            </a:extLst>
          </p:cNvPr>
          <p:cNvSpPr txBox="1"/>
          <p:nvPr/>
        </p:nvSpPr>
        <p:spPr>
          <a:xfrm>
            <a:off x="52039" y="4049019"/>
            <a:ext cx="1221199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支持两种操作：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合并（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Union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）：合并两个元素所属集合（合并对应的树）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查询（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Find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）：查询某个元素所属集合（查询对应的树的根节点）</a:t>
            </a:r>
            <a:endParaRPr lang="en-US" altLang="zh-CN" sz="3200" b="0" i="0" dirty="0">
              <a:effectLst/>
              <a:highlight>
                <a:srgbClr val="FFFFFF"/>
              </a:highlight>
              <a:latin typeface="Fira Sans" panose="020B0503050000020004" pitchFamily="34" charset="0"/>
            </a:endParaRPr>
          </a:p>
          <a:p>
            <a:pPr algn="l"/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这可以用于判断两个元素是否属于同一集合</a:t>
            </a:r>
          </a:p>
          <a:p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715EF38-C4D4-6166-8DEF-5FA6FD103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7875D8E-225C-AA14-6682-8F18EE0DF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5453" y="311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1017BD9-FC5A-BED5-192A-EDA559F3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4883" y="1709918"/>
            <a:ext cx="2769988" cy="23391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C8661F-B883-E363-D082-EA785F9FCE6B}"/>
              </a:ext>
            </a:extLst>
          </p:cNvPr>
          <p:cNvSpPr txBox="1"/>
          <p:nvPr/>
        </p:nvSpPr>
        <p:spPr>
          <a:xfrm>
            <a:off x="0" y="10660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引入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09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390EBE-6B98-47D5-6709-960F67DD9D0D}"/>
              </a:ext>
            </a:extLst>
          </p:cNvPr>
          <p:cNvSpPr txBox="1"/>
          <p:nvPr/>
        </p:nvSpPr>
        <p:spPr>
          <a:xfrm>
            <a:off x="267629" y="319668"/>
            <a:ext cx="12269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初始化</a:t>
            </a:r>
            <a:r>
              <a:rPr lang="en-US" altLang="zh-CN" sz="3200" dirty="0"/>
              <a:t>:</a:t>
            </a:r>
          </a:p>
          <a:p>
            <a:r>
              <a:rPr lang="zh-CN" altLang="en-US" sz="3200" dirty="0"/>
              <a:t>不妨用 </a:t>
            </a:r>
            <a:r>
              <a:rPr lang="en-US" altLang="zh-CN" sz="3200" dirty="0"/>
              <a:t>vector&lt;int&gt; root(N) </a:t>
            </a:r>
            <a:r>
              <a:rPr lang="zh-CN" altLang="en-US" sz="3200" dirty="0"/>
              <a:t>来存父节点</a:t>
            </a:r>
            <a:r>
              <a:rPr lang="en-US" altLang="zh-CN" sz="3200" dirty="0"/>
              <a:t>, </a:t>
            </a:r>
            <a:r>
              <a:rPr lang="zh-CN" altLang="en-US" sz="3200" dirty="0"/>
              <a:t>令根节点的父节点为自身</a:t>
            </a:r>
            <a:endParaRPr lang="en-US" altLang="zh-CN" sz="3200" dirty="0"/>
          </a:p>
          <a:p>
            <a:r>
              <a:rPr lang="zh-CN" altLang="en-US" sz="3200" dirty="0"/>
              <a:t>一开始</a:t>
            </a:r>
            <a:r>
              <a:rPr lang="en-US" altLang="zh-CN" sz="3200" dirty="0"/>
              <a:t>, </a:t>
            </a:r>
            <a:r>
              <a:rPr lang="zh-CN" altLang="en-US" sz="3200" dirty="0"/>
              <a:t>对于每个节点</a:t>
            </a:r>
            <a:r>
              <a:rPr lang="en-US" altLang="zh-CN" sz="3200" dirty="0"/>
              <a:t>, </a:t>
            </a:r>
            <a:r>
              <a:rPr lang="zh-CN" altLang="en-US" sz="3200" dirty="0"/>
              <a:t>所处的集合只有自己</a:t>
            </a:r>
            <a:r>
              <a:rPr lang="en-US" altLang="zh-CN" sz="3200" dirty="0"/>
              <a:t>, </a:t>
            </a:r>
            <a:r>
              <a:rPr lang="zh-CN" altLang="en-US" sz="3200" dirty="0"/>
              <a:t>令</a:t>
            </a:r>
            <a:r>
              <a:rPr lang="en-US" altLang="zh-CN" sz="3200" dirty="0"/>
              <a:t>root[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31CFCE-219B-1FD4-8577-D1D261DD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7" r="5913"/>
          <a:stretch/>
        </p:blipFill>
        <p:spPr>
          <a:xfrm>
            <a:off x="1" y="2203111"/>
            <a:ext cx="12192000" cy="29710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A174B3-6C80-A23F-A678-CC21E19BBC3E}"/>
              </a:ext>
            </a:extLst>
          </p:cNvPr>
          <p:cNvSpPr txBox="1"/>
          <p:nvPr/>
        </p:nvSpPr>
        <p:spPr>
          <a:xfrm>
            <a:off x="205605" y="5487947"/>
            <a:ext cx="11986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&lt;numeric&gt; std::iota(first, last, value) : </a:t>
            </a:r>
            <a:r>
              <a:rPr lang="zh-CN" altLang="en-US" sz="3200" dirty="0"/>
              <a:t>对</a:t>
            </a:r>
            <a:r>
              <a:rPr lang="en-US" altLang="zh-CN" sz="3200" dirty="0"/>
              <a:t>[</a:t>
            </a:r>
            <a:r>
              <a:rPr lang="en-US" altLang="zh-CN" sz="3200" dirty="0" err="1"/>
              <a:t>first,last</a:t>
            </a:r>
            <a:r>
              <a:rPr lang="en-US" altLang="zh-CN" sz="3200" dirty="0"/>
              <a:t>)</a:t>
            </a:r>
            <a:r>
              <a:rPr lang="zh-CN" altLang="en-US" sz="3200" dirty="0"/>
              <a:t>区间赋值</a:t>
            </a:r>
            <a:r>
              <a:rPr lang="en-US" altLang="zh-CN" sz="3200" dirty="0"/>
              <a:t>, </a:t>
            </a:r>
            <a:r>
              <a:rPr lang="zh-CN" altLang="en-US" sz="3200" dirty="0"/>
              <a:t>每赋值一次将</a:t>
            </a:r>
            <a:r>
              <a:rPr lang="en-US" altLang="zh-CN" sz="3200" dirty="0"/>
              <a:t>++value	(</a:t>
            </a:r>
            <a:r>
              <a:rPr lang="en-US" altLang="zh-CN" sz="3200" dirty="0" err="1"/>
              <a:t>c++</a:t>
            </a:r>
            <a:r>
              <a:rPr lang="en-US" altLang="zh-CN" sz="3200" dirty="0"/>
              <a:t>11</a:t>
            </a:r>
            <a:r>
              <a:rPr lang="zh-CN" altLang="en-US" sz="3200" dirty="0"/>
              <a:t>引入</a:t>
            </a:r>
            <a:r>
              <a:rPr lang="en-US" altLang="zh-CN" sz="320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07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1AABAB-1EA3-51E7-2429-84D32C27C97F}"/>
              </a:ext>
            </a:extLst>
          </p:cNvPr>
          <p:cNvSpPr txBox="1"/>
          <p:nvPr/>
        </p:nvSpPr>
        <p:spPr>
          <a:xfrm>
            <a:off x="267629" y="319668"/>
            <a:ext cx="6753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查询（</a:t>
            </a:r>
            <a:r>
              <a:rPr lang="en-US" altLang="zh-CN" sz="3200" dirty="0"/>
              <a:t>Find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从当前节点开始</a:t>
            </a:r>
            <a:r>
              <a:rPr lang="en-US" altLang="zh-CN" sz="3200" dirty="0"/>
              <a:t>, </a:t>
            </a:r>
            <a:r>
              <a:rPr lang="zh-CN" altLang="en-US" sz="3200" dirty="0"/>
              <a:t>向上找根节点</a:t>
            </a:r>
            <a:r>
              <a:rPr lang="en-US" altLang="zh-CN" sz="3200" dirty="0"/>
              <a:t>, exp: 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D2C35-1637-F1E0-1442-EAD9C92DD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7"/>
          <a:stretch/>
        </p:blipFill>
        <p:spPr>
          <a:xfrm>
            <a:off x="438613" y="2129649"/>
            <a:ext cx="7190711" cy="323037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79ECC296-63DF-46A6-5471-87D7DEC8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744" y="1092238"/>
            <a:ext cx="2262885" cy="28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F0EFB-49C5-BD8C-DB7D-884AC6BC7773}"/>
              </a:ext>
            </a:extLst>
          </p:cNvPr>
          <p:cNvSpPr txBox="1"/>
          <p:nvPr/>
        </p:nvSpPr>
        <p:spPr>
          <a:xfrm>
            <a:off x="267629" y="319668"/>
            <a:ext cx="12078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合并（</a:t>
            </a:r>
            <a:r>
              <a:rPr lang="en-US" altLang="zh-CN" sz="3200" dirty="0"/>
              <a:t>Union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将两元素所在的集合合并</a:t>
            </a:r>
            <a:r>
              <a:rPr lang="en-US" altLang="zh-CN" sz="3200" dirty="0"/>
              <a:t>, </a:t>
            </a:r>
            <a:r>
              <a:rPr lang="zh-CN" altLang="en-US" sz="3200" dirty="0"/>
              <a:t>即将两棵树合并</a:t>
            </a:r>
            <a:r>
              <a:rPr lang="en-US" altLang="zh-CN" sz="3200" dirty="0"/>
              <a:t>, </a:t>
            </a:r>
            <a:r>
              <a:rPr lang="zh-CN" altLang="en-US" sz="3200" dirty="0"/>
              <a:t>那只要将一个树的根节</a:t>
            </a:r>
            <a:endParaRPr lang="en-US" altLang="zh-CN" sz="3200" dirty="0"/>
          </a:p>
          <a:p>
            <a:r>
              <a:rPr lang="zh-CN" altLang="en-US" sz="3200" dirty="0"/>
              <a:t>点连到另一颗树上即可</a:t>
            </a:r>
            <a:r>
              <a:rPr lang="en-US" altLang="zh-CN" sz="3200" dirty="0"/>
              <a:t>, exp: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73627-52D0-A8F1-1364-352AE504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" y="4139095"/>
            <a:ext cx="8189006" cy="240853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5123AB2-C3C9-6D4D-6F7F-11207597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3430" y="1645381"/>
            <a:ext cx="4593837" cy="23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F9FAB8-2F61-BAA2-DCA1-5DF1348A47D3}"/>
              </a:ext>
            </a:extLst>
          </p:cNvPr>
          <p:cNvSpPr txBox="1"/>
          <p:nvPr/>
        </p:nvSpPr>
        <p:spPr>
          <a:xfrm>
            <a:off x="237892" y="490653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那么复杂度如何呢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04484-5EEB-A407-F566-93D7EE54B784}"/>
              </a:ext>
            </a:extLst>
          </p:cNvPr>
          <p:cNvSpPr txBox="1"/>
          <p:nvPr/>
        </p:nvSpPr>
        <p:spPr>
          <a:xfrm>
            <a:off x="237892" y="1680117"/>
            <a:ext cx="11798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显然的</a:t>
            </a:r>
            <a:r>
              <a:rPr lang="en-US" altLang="zh-CN" sz="3200" dirty="0"/>
              <a:t>, </a:t>
            </a:r>
            <a:r>
              <a:rPr lang="zh-CN" altLang="en-US" sz="3200" dirty="0"/>
              <a:t>复杂度主要出在</a:t>
            </a:r>
            <a:r>
              <a:rPr lang="en-US" altLang="zh-CN" sz="3200" dirty="0"/>
              <a:t>Find</a:t>
            </a:r>
            <a:r>
              <a:rPr lang="zh-CN" altLang="en-US" sz="3200" dirty="0"/>
              <a:t>操作上</a:t>
            </a:r>
            <a:r>
              <a:rPr lang="en-US" altLang="zh-CN" sz="3200" dirty="0"/>
              <a:t>, </a:t>
            </a:r>
            <a:r>
              <a:rPr lang="zh-CN" altLang="en-US" sz="3200" dirty="0"/>
              <a:t>若树为一条链的形式</a:t>
            </a:r>
            <a:r>
              <a:rPr lang="en-US" altLang="zh-CN" sz="3200" dirty="0"/>
              <a:t>, </a:t>
            </a:r>
            <a:r>
              <a:rPr lang="zh-CN" altLang="en-US" sz="3200" dirty="0"/>
              <a:t>那么单</a:t>
            </a:r>
            <a:endParaRPr lang="en-US" altLang="zh-CN" sz="3200" dirty="0"/>
          </a:p>
          <a:p>
            <a:r>
              <a:rPr lang="zh-CN" altLang="en-US" sz="3200" dirty="0"/>
              <a:t>次操作的复杂度达到了</a:t>
            </a:r>
            <a:r>
              <a:rPr lang="en-US" altLang="zh-CN" sz="3200" dirty="0"/>
              <a:t>O(n) </a:t>
            </a:r>
            <a:r>
              <a:rPr lang="zh-CN" altLang="en-US" sz="3200" dirty="0"/>
              <a:t>的级别</a:t>
            </a:r>
            <a:r>
              <a:rPr lang="en-US" altLang="zh-CN" sz="3200" dirty="0"/>
              <a:t>, </a:t>
            </a:r>
            <a:r>
              <a:rPr lang="zh-CN" altLang="en-US" sz="3200" dirty="0"/>
              <a:t>这是我们不能接受的 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39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467C35-E9E6-7125-AA2D-7C0BF09AF614}"/>
              </a:ext>
            </a:extLst>
          </p:cNvPr>
          <p:cNvSpPr txBox="1"/>
          <p:nvPr/>
        </p:nvSpPr>
        <p:spPr>
          <a:xfrm>
            <a:off x="237892" y="490653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那么如何优化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B7D465-0141-85CB-0DFD-35EB77DF83DC}"/>
              </a:ext>
            </a:extLst>
          </p:cNvPr>
          <p:cNvSpPr txBox="1"/>
          <p:nvPr/>
        </p:nvSpPr>
        <p:spPr>
          <a:xfrm>
            <a:off x="237892" y="1464527"/>
            <a:ext cx="12085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这里我们主要介绍的是路径压缩</a:t>
            </a:r>
            <a:r>
              <a:rPr lang="en-US" altLang="zh-CN" sz="3200" dirty="0"/>
              <a:t>:</a:t>
            </a:r>
          </a:p>
          <a:p>
            <a:r>
              <a:rPr lang="zh-CN" altLang="en-US" sz="3200" dirty="0"/>
              <a:t>查询过程中经过的每个元素都属于该集合，我们可以将其直接连到</a:t>
            </a:r>
            <a:endParaRPr lang="en-US" altLang="zh-CN" sz="3200" dirty="0"/>
          </a:p>
          <a:p>
            <a:r>
              <a:rPr lang="zh-CN" altLang="en-US" sz="3200" dirty="0"/>
              <a:t>根节点以加快后续查询。</a:t>
            </a:r>
            <a:endParaRPr lang="en-US" altLang="zh-CN" sz="32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7D8A12E-45D6-1C03-187F-3D6B211B2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759" y="2811163"/>
            <a:ext cx="6223194" cy="2194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48AA93-2CC7-D8B4-3180-F5C336853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65"/>
          <a:stretch/>
        </p:blipFill>
        <p:spPr>
          <a:xfrm>
            <a:off x="57766" y="3034187"/>
            <a:ext cx="5464993" cy="25162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375647-C5F7-DFE7-FB38-1DAB6BDE0390}"/>
              </a:ext>
            </a:extLst>
          </p:cNvPr>
          <p:cNvSpPr txBox="1"/>
          <p:nvPr/>
        </p:nvSpPr>
        <p:spPr>
          <a:xfrm>
            <a:off x="423894" y="5644240"/>
            <a:ext cx="9850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这里的</a:t>
            </a:r>
            <a:r>
              <a:rPr lang="en-US" altLang="zh-CN" sz="3200" dirty="0"/>
              <a:t>return root[x] = Find(root[x]) </a:t>
            </a:r>
            <a:r>
              <a:rPr lang="zh-CN" altLang="en-US" sz="3200" dirty="0"/>
              <a:t>表示将</a:t>
            </a:r>
            <a:r>
              <a:rPr lang="en-US" altLang="zh-CN" sz="3200" dirty="0"/>
              <a:t>root[x] </a:t>
            </a:r>
            <a:r>
              <a:rPr lang="zh-CN" altLang="en-US" sz="3200" dirty="0"/>
              <a:t>赋值</a:t>
            </a:r>
            <a:endParaRPr lang="en-US" altLang="zh-CN" sz="3200" dirty="0"/>
          </a:p>
          <a:p>
            <a:r>
              <a:rPr lang="zh-CN" altLang="en-US" sz="3200" dirty="0"/>
              <a:t>为</a:t>
            </a:r>
            <a:r>
              <a:rPr lang="en-US" altLang="zh-CN" sz="3200" dirty="0"/>
              <a:t>Find(root[x]) </a:t>
            </a:r>
            <a:r>
              <a:rPr lang="zh-CN" altLang="en-US" sz="3200" dirty="0"/>
              <a:t>并返回</a:t>
            </a:r>
            <a:r>
              <a:rPr lang="en-US" altLang="zh-CN" sz="3200" dirty="0"/>
              <a:t>root[x];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1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716FE3-9C3B-1FE4-31EC-83D0617069CE}"/>
              </a:ext>
            </a:extLst>
          </p:cNvPr>
          <p:cNvSpPr txBox="1"/>
          <p:nvPr/>
        </p:nvSpPr>
        <p:spPr>
          <a:xfrm>
            <a:off x="237892" y="490653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那么如何优化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E07E4-EE71-CA13-0690-391A7B7D6096}"/>
              </a:ext>
            </a:extLst>
          </p:cNvPr>
          <p:cNvSpPr txBox="1"/>
          <p:nvPr/>
        </p:nvSpPr>
        <p:spPr>
          <a:xfrm>
            <a:off x="237892" y="1464527"/>
            <a:ext cx="11876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还有一种优化是启发式合并</a:t>
            </a:r>
            <a:r>
              <a:rPr lang="en-US" altLang="zh-CN" sz="3200" dirty="0"/>
              <a:t>, </a:t>
            </a:r>
            <a:r>
              <a:rPr lang="zh-CN" altLang="en-US" sz="3200" dirty="0"/>
              <a:t>即每次合并时将深度更小的树连到深</a:t>
            </a:r>
            <a:endParaRPr lang="en-US" altLang="zh-CN" sz="3200" dirty="0"/>
          </a:p>
          <a:p>
            <a:r>
              <a:rPr lang="zh-CN" altLang="en-US" sz="3200" dirty="0"/>
              <a:t>度较大的树上</a:t>
            </a:r>
            <a:r>
              <a:rPr lang="en-US" altLang="zh-CN" sz="3200" dirty="0"/>
              <a:t>,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61B10B-7A41-2EEF-7D30-FA2881444C3C}"/>
              </a:ext>
            </a:extLst>
          </p:cNvPr>
          <p:cNvSpPr txBox="1"/>
          <p:nvPr/>
        </p:nvSpPr>
        <p:spPr>
          <a:xfrm>
            <a:off x="237891" y="2687445"/>
            <a:ext cx="12096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两种优化方式可以同时使用</a:t>
            </a:r>
            <a:r>
              <a:rPr lang="en-US" altLang="zh-CN" sz="3200" dirty="0"/>
              <a:t>, </a:t>
            </a:r>
            <a:r>
              <a:rPr lang="zh-CN" altLang="en-US" sz="3200" dirty="0"/>
              <a:t>但一般来说只用路径压缩就能达到接</a:t>
            </a:r>
            <a:endParaRPr lang="en-US" altLang="zh-CN" sz="3200" dirty="0"/>
          </a:p>
          <a:p>
            <a:r>
              <a:rPr lang="zh-CN" altLang="en-US" sz="3200" dirty="0"/>
              <a:t>近</a:t>
            </a:r>
            <a:r>
              <a:rPr lang="en-US" altLang="zh-CN" sz="3200" dirty="0"/>
              <a:t>O(1)</a:t>
            </a:r>
            <a:r>
              <a:rPr lang="zh-CN" altLang="en-US" sz="3200" dirty="0"/>
              <a:t>的复杂度</a:t>
            </a:r>
            <a:r>
              <a:rPr lang="en-US" altLang="zh-CN" sz="3200" dirty="0"/>
              <a:t>, </a:t>
            </a:r>
            <a:r>
              <a:rPr lang="zh-CN" altLang="en-US" sz="3200" dirty="0"/>
              <a:t>而只使用启发式合并只能达到</a:t>
            </a:r>
            <a:r>
              <a:rPr lang="en-US" altLang="zh-CN" sz="3200" dirty="0"/>
              <a:t>O(</a:t>
            </a:r>
            <a:r>
              <a:rPr lang="en-US" altLang="zh-CN" sz="3200" dirty="0" err="1"/>
              <a:t>logn</a:t>
            </a:r>
            <a:r>
              <a:rPr lang="en-US" altLang="zh-CN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47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FF68FB-69C5-7130-4AB4-91890340A5FB}"/>
              </a:ext>
            </a:extLst>
          </p:cNvPr>
          <p:cNvGrpSpPr/>
          <p:nvPr/>
        </p:nvGrpSpPr>
        <p:grpSpPr>
          <a:xfrm>
            <a:off x="342725" y="204365"/>
            <a:ext cx="11367214" cy="6662816"/>
            <a:chOff x="439615" y="1330712"/>
            <a:chExt cx="11367214" cy="666281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64179D-9699-C866-63BE-DB424C306955}"/>
                </a:ext>
              </a:extLst>
            </p:cNvPr>
            <p:cNvSpPr txBox="1"/>
            <p:nvPr/>
          </p:nvSpPr>
          <p:spPr>
            <a:xfrm>
              <a:off x="439615" y="1330712"/>
              <a:ext cx="5171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hlinkClick r:id="rId2"/>
                </a:rPr>
                <a:t>洛谷</a:t>
              </a:r>
              <a:r>
                <a:rPr lang="en-US" altLang="zh-CN" sz="3200" dirty="0">
                  <a:hlinkClick r:id="rId2"/>
                </a:rPr>
                <a:t>P3367 </a:t>
              </a:r>
              <a:r>
                <a:rPr lang="en-US" altLang="zh-CN" sz="3200" dirty="0"/>
                <a:t>【</a:t>
              </a:r>
              <a:r>
                <a:rPr lang="zh-CN" altLang="en-US" sz="3200" dirty="0"/>
                <a:t>模板</a:t>
              </a:r>
              <a:r>
                <a:rPr lang="en-US" altLang="zh-CN" sz="3200" dirty="0"/>
                <a:t>】</a:t>
              </a:r>
              <a:r>
                <a:rPr lang="zh-CN" altLang="en-US" sz="3200" dirty="0"/>
                <a:t>并查集</a:t>
              </a:r>
              <a:r>
                <a:rPr lang="en-US" altLang="zh-CN" sz="3200" dirty="0"/>
                <a:t>:</a:t>
              </a:r>
              <a:endParaRPr lang="zh-CN" altLang="en-US" sz="32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865B24-95CF-CA9D-266E-BD7908627D45}"/>
                </a:ext>
              </a:extLst>
            </p:cNvPr>
            <p:cNvSpPr txBox="1"/>
            <p:nvPr/>
          </p:nvSpPr>
          <p:spPr>
            <a:xfrm>
              <a:off x="439615" y="1899552"/>
              <a:ext cx="113672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如题，现在有一个并查集，你需要完成合并和查询操作。</a:t>
              </a:r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8BE46B-46C6-DC7E-0E6A-909B3A41904F}"/>
                </a:ext>
              </a:extLst>
            </p:cNvPr>
            <p:cNvGrpSpPr/>
            <p:nvPr/>
          </p:nvGrpSpPr>
          <p:grpSpPr>
            <a:xfrm>
              <a:off x="7345181" y="2976770"/>
              <a:ext cx="3834308" cy="4524315"/>
              <a:chOff x="3424457" y="3052005"/>
              <a:chExt cx="3834308" cy="452431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10F18C-CC40-5D73-A077-F2B587E741CA}"/>
                  </a:ext>
                </a:extLst>
              </p:cNvPr>
              <p:cNvSpPr txBox="1"/>
              <p:nvPr/>
            </p:nvSpPr>
            <p:spPr>
              <a:xfrm>
                <a:off x="3424457" y="3052005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0A394C-E0AD-D63D-FB0E-794F1BD2643F}"/>
                  </a:ext>
                </a:extLst>
              </p:cNvPr>
              <p:cNvSpPr txBox="1"/>
              <p:nvPr/>
            </p:nvSpPr>
            <p:spPr>
              <a:xfrm>
                <a:off x="4519629" y="3052005"/>
                <a:ext cx="105830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4 7</a:t>
                </a:r>
              </a:p>
              <a:p>
                <a:r>
                  <a:rPr lang="en-US" altLang="zh-CN" sz="3200" dirty="0"/>
                  <a:t>2 1 2</a:t>
                </a:r>
              </a:p>
              <a:p>
                <a:r>
                  <a:rPr lang="en-US" altLang="zh-CN" sz="3200" dirty="0"/>
                  <a:t>1 1 2</a:t>
                </a:r>
              </a:p>
              <a:p>
                <a:r>
                  <a:rPr lang="en-US" altLang="zh-CN" sz="3200" dirty="0"/>
                  <a:t>2 1 2</a:t>
                </a:r>
              </a:p>
              <a:p>
                <a:r>
                  <a:rPr lang="en-US" altLang="zh-CN" sz="3200" dirty="0"/>
                  <a:t>1 3 4</a:t>
                </a:r>
              </a:p>
              <a:p>
                <a:r>
                  <a:rPr lang="en-US" altLang="zh-CN" sz="3200" dirty="0"/>
                  <a:t>2 1 4</a:t>
                </a:r>
              </a:p>
              <a:p>
                <a:r>
                  <a:rPr lang="en-US" altLang="zh-CN" sz="3200" dirty="0"/>
                  <a:t>1 2 3</a:t>
                </a:r>
              </a:p>
              <a:p>
                <a:r>
                  <a:rPr lang="en-US" altLang="zh-CN" sz="3200" dirty="0"/>
                  <a:t>2 1 4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4C5641-284A-97E0-BB5C-43CCECF51CF3}"/>
                  </a:ext>
                </a:extLst>
              </p:cNvPr>
              <p:cNvSpPr txBox="1"/>
              <p:nvPr/>
            </p:nvSpPr>
            <p:spPr>
              <a:xfrm>
                <a:off x="6205271" y="3052005"/>
                <a:ext cx="105349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N</a:t>
                </a:r>
              </a:p>
              <a:p>
                <a:r>
                  <a:rPr lang="en-US" altLang="zh-CN" sz="3200" dirty="0"/>
                  <a:t>Y</a:t>
                </a:r>
              </a:p>
              <a:p>
                <a:r>
                  <a:rPr lang="en-US" altLang="zh-CN" sz="3200" dirty="0"/>
                  <a:t>N</a:t>
                </a:r>
              </a:p>
              <a:p>
                <a:r>
                  <a:rPr lang="en-US" altLang="zh-CN" sz="3200" dirty="0"/>
                  <a:t>Y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6FB4E0-85B0-9229-CB12-FB983A1B2BE7}"/>
                </a:ext>
              </a:extLst>
            </p:cNvPr>
            <p:cNvSpPr txBox="1"/>
            <p:nvPr/>
          </p:nvSpPr>
          <p:spPr>
            <a:xfrm>
              <a:off x="439615" y="2976770"/>
              <a:ext cx="7181774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 </a:t>
              </a:r>
              <a:r>
                <a:rPr lang="en-US" altLang="zh-CN" sz="3200" dirty="0"/>
                <a:t>n , m, </a:t>
              </a:r>
              <a:r>
                <a:rPr lang="zh-CN" altLang="en-US" sz="3200" dirty="0"/>
                <a:t>表示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个元素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个操作</a:t>
              </a:r>
              <a:endParaRPr lang="en-US" altLang="zh-CN" sz="3200" dirty="0"/>
            </a:p>
            <a:p>
              <a:r>
                <a:rPr lang="zh-CN" altLang="en-US" sz="3200" dirty="0"/>
                <a:t>接下来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行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每行包含三个整数 </a:t>
              </a:r>
              <a:r>
                <a:rPr lang="en-US" altLang="zh-CN" sz="3200" dirty="0"/>
                <a:t>z x y,</a:t>
              </a:r>
            </a:p>
            <a:p>
              <a:r>
                <a:rPr lang="zh-CN" altLang="en-US" sz="3200" dirty="0"/>
                <a:t>当</a:t>
              </a:r>
              <a:r>
                <a:rPr lang="en-US" altLang="zh-CN" sz="3200" dirty="0"/>
                <a:t> z </a:t>
              </a:r>
              <a:r>
                <a:rPr lang="zh-CN" altLang="en-US" sz="3200" dirty="0"/>
                <a:t>为</a:t>
              </a:r>
              <a:r>
                <a:rPr lang="en-US" altLang="zh-CN" sz="3200" dirty="0"/>
                <a:t>1</a:t>
              </a:r>
              <a:r>
                <a:rPr lang="zh-CN" altLang="en-US" sz="3200" dirty="0"/>
                <a:t>时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将 </a:t>
              </a:r>
              <a:r>
                <a:rPr lang="en-US" altLang="zh-CN" sz="3200" dirty="0"/>
                <a:t>x,</a:t>
              </a:r>
              <a:r>
                <a:rPr lang="zh-CN" altLang="en-US" sz="3200" dirty="0"/>
                <a:t> </a:t>
              </a:r>
              <a:r>
                <a:rPr lang="en-US" altLang="zh-CN" sz="3200" dirty="0"/>
                <a:t>y </a:t>
              </a:r>
              <a:r>
                <a:rPr lang="zh-CN" altLang="en-US" sz="3200" dirty="0"/>
                <a:t>所在集合合并</a:t>
              </a:r>
              <a:r>
                <a:rPr lang="en-US" altLang="zh-CN" sz="3200" dirty="0"/>
                <a:t>, </a:t>
              </a:r>
            </a:p>
            <a:p>
              <a:r>
                <a:rPr lang="zh-CN" altLang="en-US" sz="3200" dirty="0"/>
                <a:t>当</a:t>
              </a:r>
              <a:r>
                <a:rPr lang="en-US" altLang="zh-CN" sz="3200" dirty="0"/>
                <a:t> z </a:t>
              </a:r>
              <a:r>
                <a:rPr lang="zh-CN" altLang="en-US" sz="3200" dirty="0"/>
                <a:t>为</a:t>
              </a:r>
              <a:r>
                <a:rPr lang="en-US" altLang="zh-CN" sz="3200" dirty="0"/>
                <a:t>2</a:t>
              </a:r>
              <a:r>
                <a:rPr lang="zh-CN" altLang="en-US" sz="3200" dirty="0"/>
                <a:t>时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若 </a:t>
              </a:r>
              <a:r>
                <a:rPr lang="en-US" altLang="zh-CN" sz="3200" dirty="0"/>
                <a:t>x, y </a:t>
              </a:r>
              <a:r>
                <a:rPr lang="zh-CN" altLang="en-US" sz="3200" dirty="0"/>
                <a:t>在同一集合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输出 </a:t>
              </a:r>
              <a:r>
                <a:rPr lang="en-US" altLang="zh-CN" sz="3200" dirty="0"/>
                <a:t>Y , </a:t>
              </a:r>
            </a:p>
            <a:p>
              <a:r>
                <a:rPr lang="zh-CN" altLang="en-US" sz="3200" dirty="0"/>
                <a:t>否则输出 </a:t>
              </a:r>
              <a:r>
                <a:rPr lang="en-US" altLang="zh-CN" sz="3200" dirty="0"/>
                <a:t>N</a:t>
              </a:r>
            </a:p>
            <a:p>
              <a:endParaRPr lang="en-US" altLang="zh-CN" sz="3200" dirty="0"/>
            </a:p>
            <a:p>
              <a:r>
                <a:rPr lang="en-US" altLang="zh-CN" sz="3200" dirty="0"/>
                <a:t>1 &lt;= n &lt;= 1e4 </a:t>
              </a:r>
            </a:p>
            <a:p>
              <a:r>
                <a:rPr lang="en-US" altLang="zh-CN" sz="3200" dirty="0"/>
                <a:t>1 &lt;= m &lt;= 2e5</a:t>
              </a:r>
              <a:endParaRPr lang="zh-CN" altLang="en-US" sz="3200" dirty="0"/>
            </a:p>
            <a:p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6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AD616A-9C9B-FDCA-6565-AF1267EDB493}"/>
              </a:ext>
            </a:extLst>
          </p:cNvPr>
          <p:cNvSpPr txBox="1"/>
          <p:nvPr/>
        </p:nvSpPr>
        <p:spPr>
          <a:xfrm>
            <a:off x="0" y="13158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9CD36D-2BD9-40E1-EA6E-AD2F906A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97" y="0"/>
            <a:ext cx="8193267" cy="67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032904-9480-531E-5F4C-0B1AE8F2C089}"/>
              </a:ext>
            </a:extLst>
          </p:cNvPr>
          <p:cNvSpPr txBox="1"/>
          <p:nvPr/>
        </p:nvSpPr>
        <p:spPr>
          <a:xfrm>
            <a:off x="439615" y="445477"/>
            <a:ext cx="36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回顾</a:t>
            </a:r>
            <a:r>
              <a:rPr lang="en-US" altLang="zh-CN" sz="4000" b="1" dirty="0"/>
              <a:t> : </a:t>
            </a:r>
            <a:r>
              <a:rPr lang="zh-CN" altLang="en-US" sz="4000" b="1" dirty="0"/>
              <a:t>栈和队列</a:t>
            </a:r>
            <a:endParaRPr lang="en-US" altLang="zh-CN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B4996-E2E3-983E-A408-120FC02EA6FB}"/>
              </a:ext>
            </a:extLst>
          </p:cNvPr>
          <p:cNvSpPr txBox="1"/>
          <p:nvPr/>
        </p:nvSpPr>
        <p:spPr>
          <a:xfrm>
            <a:off x="370167" y="1254369"/>
            <a:ext cx="117359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栈</a:t>
            </a:r>
            <a:r>
              <a:rPr lang="en-US" altLang="zh-CN" sz="3200" dirty="0"/>
              <a:t>: </a:t>
            </a:r>
            <a:r>
              <a:rPr lang="zh-CN" altLang="en-US" sz="3200" dirty="0"/>
              <a:t>一种线性的数据结构</a:t>
            </a:r>
            <a:r>
              <a:rPr lang="en-US" altLang="zh-CN" sz="3200" dirty="0"/>
              <a:t>, (</a:t>
            </a:r>
            <a:r>
              <a:rPr lang="zh-CN" altLang="en-US" sz="3200" dirty="0"/>
              <a:t>注意</a:t>
            </a:r>
            <a:r>
              <a:rPr lang="en-US" altLang="zh-CN" sz="3200" dirty="0"/>
              <a:t>, </a:t>
            </a:r>
            <a:r>
              <a:rPr lang="zh-CN" altLang="en-US" sz="3200" dirty="0"/>
              <a:t>这里并非程序运行时的系统栈</a:t>
            </a:r>
            <a:r>
              <a:rPr lang="en-US" altLang="zh-CN" sz="3200" dirty="0"/>
              <a:t>/</a:t>
            </a:r>
            <a:r>
              <a:rPr lang="zh-CN" altLang="en-US" sz="3200" dirty="0"/>
              <a:t>栈</a:t>
            </a:r>
            <a:endParaRPr lang="en-US" altLang="zh-CN" sz="3200" dirty="0"/>
          </a:p>
          <a:p>
            <a:r>
              <a:rPr lang="zh-CN" altLang="en-US" sz="3200" dirty="0"/>
              <a:t>空间</a:t>
            </a:r>
            <a:r>
              <a:rPr lang="en-US" altLang="zh-CN" sz="3200" dirty="0"/>
              <a:t>), </a:t>
            </a:r>
            <a:r>
              <a:rPr lang="zh-CN" altLang="en-US" sz="3200" dirty="0"/>
              <a:t>特点是后进先出</a:t>
            </a:r>
            <a:r>
              <a:rPr lang="en-US" altLang="zh-CN" sz="3200" dirty="0"/>
              <a:t>(LIFO):</a:t>
            </a:r>
            <a:endParaRPr lang="zh-CN" altLang="en-US" sz="3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350C3FB-0962-647C-1A4F-82B8517E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47" y="2514171"/>
            <a:ext cx="6200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6D69EC-9C8E-75B1-1741-A9AB187BE59C}"/>
              </a:ext>
            </a:extLst>
          </p:cNvPr>
          <p:cNvGrpSpPr/>
          <p:nvPr/>
        </p:nvGrpSpPr>
        <p:grpSpPr>
          <a:xfrm>
            <a:off x="342725" y="188430"/>
            <a:ext cx="11914624" cy="6828292"/>
            <a:chOff x="439615" y="1314777"/>
            <a:chExt cx="11914624" cy="68282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CBA57A0-0D99-1B7E-1C1E-DEB056D3A2E7}"/>
                </a:ext>
              </a:extLst>
            </p:cNvPr>
            <p:cNvSpPr txBox="1"/>
            <p:nvPr/>
          </p:nvSpPr>
          <p:spPr>
            <a:xfrm>
              <a:off x="439615" y="1314777"/>
              <a:ext cx="5001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hlinkClick r:id="rId2"/>
                </a:rPr>
                <a:t>洛谷</a:t>
              </a:r>
              <a:r>
                <a:rPr lang="en-US" altLang="zh-CN" sz="3200" dirty="0">
                  <a:hlinkClick r:id="rId2"/>
                </a:rPr>
                <a:t>P1892</a:t>
              </a:r>
              <a:r>
                <a:rPr lang="en-US" altLang="zh-CN" sz="3200" dirty="0"/>
                <a:t>  [BOI2003] </a:t>
              </a:r>
              <a:r>
                <a:rPr lang="zh-CN" altLang="en-US" sz="3200" dirty="0"/>
                <a:t>团伙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F42CD4-1D51-360E-3213-B828593B3F9E}"/>
                </a:ext>
              </a:extLst>
            </p:cNvPr>
            <p:cNvSpPr txBox="1"/>
            <p:nvPr/>
          </p:nvSpPr>
          <p:spPr>
            <a:xfrm>
              <a:off x="439615" y="1899552"/>
              <a:ext cx="1184927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有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n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个人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, 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他们之间要么是朋友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/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敌人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/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没有关系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, 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一个人的朋友的朋友是朋友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, 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一个人的敌人的敌人是朋友</a:t>
              </a:r>
              <a:endParaRPr lang="en-US" altLang="zh-CN" sz="3200" dirty="0"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	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现在要对这些人组团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, 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两个人在同一团体内当且仅当两个人是朋友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 (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单独一个人也算一个团体</a:t>
              </a:r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) ,</a:t>
              </a:r>
              <a:r>
                <a:rPr lang="zh-CN" altLang="en-US" sz="3200" dirty="0">
                  <a:highlight>
                    <a:srgbClr val="FFFFFF"/>
                  </a:highlight>
                  <a:latin typeface="-apple-system"/>
                </a:rPr>
                <a:t>问这些人中组成的团体数</a:t>
              </a:r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294AADD-B94C-4471-B46D-FFD239E92F9D}"/>
                </a:ext>
              </a:extLst>
            </p:cNvPr>
            <p:cNvGrpSpPr/>
            <p:nvPr/>
          </p:nvGrpSpPr>
          <p:grpSpPr>
            <a:xfrm>
              <a:off x="8519931" y="4254042"/>
              <a:ext cx="3834308" cy="3539430"/>
              <a:chOff x="4599207" y="4329277"/>
              <a:chExt cx="3834308" cy="35394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0E8DAD-EA74-0D14-F441-F23372E94382}"/>
                  </a:ext>
                </a:extLst>
              </p:cNvPr>
              <p:cNvSpPr txBox="1"/>
              <p:nvPr/>
            </p:nvSpPr>
            <p:spPr>
              <a:xfrm>
                <a:off x="4599207" y="4329277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E56A4C-9DBE-8569-7991-3DC3DBCC9202}"/>
                  </a:ext>
                </a:extLst>
              </p:cNvPr>
              <p:cNvSpPr txBox="1"/>
              <p:nvPr/>
            </p:nvSpPr>
            <p:spPr>
              <a:xfrm>
                <a:off x="5694379" y="4329277"/>
                <a:ext cx="1048685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6</a:t>
                </a:r>
              </a:p>
              <a:p>
                <a:r>
                  <a:rPr lang="en-US" altLang="zh-CN" sz="3200" dirty="0"/>
                  <a:t>4</a:t>
                </a:r>
              </a:p>
              <a:p>
                <a:r>
                  <a:rPr lang="en-US" altLang="zh-CN" sz="3200" dirty="0"/>
                  <a:t>E 1 4</a:t>
                </a:r>
              </a:p>
              <a:p>
                <a:r>
                  <a:rPr lang="en-US" altLang="zh-CN" sz="3200" dirty="0"/>
                  <a:t>F 3 5</a:t>
                </a:r>
              </a:p>
              <a:p>
                <a:r>
                  <a:rPr lang="en-US" altLang="zh-CN" sz="3200" dirty="0"/>
                  <a:t>F 4 6</a:t>
                </a:r>
              </a:p>
              <a:p>
                <a:r>
                  <a:rPr lang="en-US" altLang="zh-CN" sz="3200" dirty="0"/>
                  <a:t>E 1 2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1F9C04-59D1-5D49-3B36-BF5BB6BF7EC0}"/>
                  </a:ext>
                </a:extLst>
              </p:cNvPr>
              <p:cNvSpPr txBox="1"/>
              <p:nvPr/>
            </p:nvSpPr>
            <p:spPr>
              <a:xfrm>
                <a:off x="7380021" y="4329277"/>
                <a:ext cx="105349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N</a:t>
                </a:r>
              </a:p>
              <a:p>
                <a:r>
                  <a:rPr lang="en-US" altLang="zh-CN" sz="3200" dirty="0"/>
                  <a:t>Y</a:t>
                </a:r>
              </a:p>
              <a:p>
                <a:r>
                  <a:rPr lang="en-US" altLang="zh-CN" sz="3200" dirty="0"/>
                  <a:t>N</a:t>
                </a:r>
              </a:p>
              <a:p>
                <a:r>
                  <a:rPr lang="en-US" altLang="zh-CN" sz="3200" dirty="0"/>
                  <a:t>Y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F9B143B-78AD-46E1-C540-DC7FA0038494}"/>
                </a:ext>
              </a:extLst>
            </p:cNvPr>
            <p:cNvSpPr txBox="1"/>
            <p:nvPr/>
          </p:nvSpPr>
          <p:spPr>
            <a:xfrm>
              <a:off x="439615" y="4603639"/>
              <a:ext cx="7847020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第一行输入人数</a:t>
              </a:r>
              <a:r>
                <a:rPr lang="en-US" altLang="zh-CN" sz="3200" dirty="0"/>
                <a:t>n </a:t>
              </a:r>
            </a:p>
            <a:p>
              <a:r>
                <a:rPr lang="zh-CN" altLang="en-US" sz="3200" dirty="0"/>
                <a:t>第二行输入</a:t>
              </a:r>
              <a:r>
                <a:rPr lang="en-US" altLang="zh-CN" sz="3200" dirty="0"/>
                <a:t>m, </a:t>
              </a:r>
              <a:r>
                <a:rPr lang="zh-CN" altLang="en-US" sz="3200" dirty="0"/>
                <a:t>表示关系数量</a:t>
              </a:r>
              <a:endParaRPr lang="en-US" altLang="zh-CN" sz="3200" dirty="0"/>
            </a:p>
            <a:p>
              <a:r>
                <a:rPr lang="zh-CN" altLang="en-US" sz="3200" dirty="0"/>
                <a:t>接下来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行每行输入一个字符</a:t>
              </a:r>
              <a:r>
                <a:rPr lang="en-US" altLang="zh-CN" sz="3200" dirty="0"/>
                <a:t>opt</a:t>
              </a:r>
              <a:r>
                <a:rPr lang="zh-CN" altLang="en-US" sz="3200" dirty="0"/>
                <a:t>和整数</a:t>
              </a:r>
              <a:r>
                <a:rPr lang="en-US" altLang="zh-CN" sz="3200" dirty="0" err="1"/>
                <a:t>p,q</a:t>
              </a:r>
              <a:endParaRPr lang="en-US" altLang="zh-CN" sz="3200" dirty="0"/>
            </a:p>
            <a:p>
              <a:r>
                <a:rPr lang="zh-CN" altLang="en-US" sz="3200" dirty="0"/>
                <a:t>若</a:t>
              </a:r>
              <a:r>
                <a:rPr lang="en-US" altLang="zh-CN" sz="3200" dirty="0"/>
                <a:t>opt</a:t>
              </a:r>
              <a:r>
                <a:rPr lang="zh-CN" altLang="en-US" sz="3200" dirty="0"/>
                <a:t>为 </a:t>
              </a:r>
              <a:r>
                <a:rPr lang="en-US" altLang="zh-CN" sz="3200" dirty="0"/>
                <a:t>F , </a:t>
              </a:r>
              <a:r>
                <a:rPr lang="zh-CN" altLang="en-US" sz="3200" dirty="0"/>
                <a:t>表示</a:t>
              </a:r>
              <a:r>
                <a:rPr lang="en-US" altLang="zh-CN" sz="3200" dirty="0"/>
                <a:t>p</a:t>
              </a:r>
              <a:r>
                <a:rPr lang="zh-CN" altLang="en-US" sz="3200" dirty="0"/>
                <a:t>和</a:t>
              </a:r>
              <a:r>
                <a:rPr lang="en-US" altLang="zh-CN" sz="3200" dirty="0"/>
                <a:t>q</a:t>
              </a:r>
              <a:r>
                <a:rPr lang="zh-CN" altLang="en-US" sz="3200" dirty="0"/>
                <a:t>为朋友</a:t>
              </a:r>
              <a:endParaRPr lang="en-US" altLang="zh-CN" sz="3200" dirty="0"/>
            </a:p>
            <a:p>
              <a:r>
                <a:rPr lang="zh-CN" altLang="en-US" sz="3200" dirty="0"/>
                <a:t>若</a:t>
              </a:r>
              <a:r>
                <a:rPr lang="en-US" altLang="zh-CN" sz="3200" dirty="0"/>
                <a:t>opt</a:t>
              </a:r>
              <a:r>
                <a:rPr lang="zh-CN" altLang="en-US" sz="3200" dirty="0"/>
                <a:t>为 </a:t>
              </a:r>
              <a:r>
                <a:rPr lang="en-US" altLang="zh-CN" sz="3200" dirty="0"/>
                <a:t>E , </a:t>
              </a:r>
              <a:r>
                <a:rPr lang="zh-CN" altLang="en-US" sz="3200" dirty="0"/>
                <a:t>表示</a:t>
              </a:r>
              <a:r>
                <a:rPr lang="en-US" altLang="zh-CN" sz="3200" dirty="0"/>
                <a:t>p</a:t>
              </a:r>
              <a:r>
                <a:rPr lang="zh-CN" altLang="en-US" sz="3200" dirty="0"/>
                <a:t>和</a:t>
              </a:r>
              <a:r>
                <a:rPr lang="en-US" altLang="zh-CN" sz="3200" dirty="0"/>
                <a:t>q</a:t>
              </a:r>
              <a:r>
                <a:rPr lang="zh-CN" altLang="en-US" sz="3200" dirty="0"/>
                <a:t>为敌人</a:t>
              </a:r>
              <a:endParaRPr lang="en-US" altLang="zh-CN" sz="3200" dirty="0"/>
            </a:p>
            <a:p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0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F166D4-DC25-B136-7831-689B75E3A44C}"/>
              </a:ext>
            </a:extLst>
          </p:cNvPr>
          <p:cNvSpPr txBox="1"/>
          <p:nvPr/>
        </p:nvSpPr>
        <p:spPr>
          <a:xfrm>
            <a:off x="234775" y="227105"/>
            <a:ext cx="11849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题目大意</a:t>
            </a:r>
            <a:r>
              <a:rPr lang="en-US" altLang="zh-CN" sz="3200" dirty="0"/>
              <a:t>:</a:t>
            </a:r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有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n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个人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他们之间要么是朋友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/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敌人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/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没有关系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一个人的朋友的朋友是朋友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一个人的敌人的敌人是朋友</a:t>
            </a:r>
            <a:endParaRPr lang="en-US" altLang="zh-CN" sz="3200" dirty="0"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现在要对这些人组团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两个人在同一团体内当且仅当两个人是朋友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 (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单独一个人也算一个团体</a:t>
            </a:r>
            <a:r>
              <a:rPr lang="en-US" altLang="zh-CN" sz="3200" dirty="0">
                <a:highlight>
                  <a:srgbClr val="FFFFFF"/>
                </a:highlight>
                <a:latin typeface="-apple-system"/>
              </a:rPr>
              <a:t>) ,</a:t>
            </a:r>
            <a:r>
              <a:rPr lang="zh-CN" altLang="en-US" sz="3200" dirty="0">
                <a:highlight>
                  <a:srgbClr val="FFFFFF"/>
                </a:highlight>
                <a:latin typeface="-apple-system"/>
              </a:rPr>
              <a:t>问这些人中组成的团体数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EEC13E-5A16-84C7-3A6B-28D16F280FB2}"/>
              </a:ext>
            </a:extLst>
          </p:cNvPr>
          <p:cNvSpPr txBox="1"/>
          <p:nvPr/>
        </p:nvSpPr>
        <p:spPr>
          <a:xfrm>
            <a:off x="234775" y="3200400"/>
            <a:ext cx="1195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r>
              <a:rPr lang="zh-CN" altLang="en-US" sz="3200" dirty="0"/>
              <a:t>组团</a:t>
            </a:r>
            <a:r>
              <a:rPr lang="zh-CN" altLang="en-US" sz="3200" b="1" dirty="0"/>
              <a:t>当且仅当</a:t>
            </a:r>
            <a:r>
              <a:rPr lang="zh-CN" altLang="en-US" sz="3200" dirty="0"/>
              <a:t>两人是朋友</a:t>
            </a:r>
            <a:r>
              <a:rPr lang="en-US" altLang="zh-CN" sz="3200" dirty="0"/>
              <a:t>, </a:t>
            </a:r>
            <a:r>
              <a:rPr lang="zh-CN" altLang="en-US" sz="3200" dirty="0"/>
              <a:t>只要用并查集维护组团关系即可</a:t>
            </a:r>
            <a:r>
              <a:rPr lang="en-US" altLang="zh-CN" sz="3200" dirty="0"/>
              <a:t>. </a:t>
            </a:r>
          </a:p>
          <a:p>
            <a:r>
              <a:rPr lang="zh-CN" altLang="en-US" sz="3200" dirty="0"/>
              <a:t>对于敌人关系的处理</a:t>
            </a:r>
            <a:r>
              <a:rPr lang="en-US" altLang="zh-CN" sz="3200" dirty="0"/>
              <a:t>: </a:t>
            </a:r>
            <a:r>
              <a:rPr lang="zh-CN" altLang="en-US" sz="3200" dirty="0"/>
              <a:t>可以设</a:t>
            </a:r>
            <a:r>
              <a:rPr lang="en-US" altLang="zh-CN" sz="3200" dirty="0"/>
              <a:t>x</a:t>
            </a:r>
            <a:r>
              <a:rPr lang="zh-CN" altLang="en-US" sz="3200" dirty="0"/>
              <a:t>的敌人的集合为</a:t>
            </a:r>
            <a:r>
              <a:rPr lang="en-US" altLang="zh-CN" sz="3200" dirty="0" err="1"/>
              <a:t>x+n</a:t>
            </a:r>
            <a:r>
              <a:rPr lang="en-US" altLang="zh-CN" sz="3200" dirty="0"/>
              <a:t>(</a:t>
            </a:r>
            <a:r>
              <a:rPr lang="zh-CN" altLang="en-US" sz="3200" dirty="0"/>
              <a:t>反集</a:t>
            </a:r>
            <a:r>
              <a:rPr lang="en-US" altLang="zh-CN" sz="3200" dirty="0"/>
              <a:t>), </a:t>
            </a:r>
            <a:r>
              <a:rPr lang="zh-CN" altLang="en-US" sz="3200" dirty="0"/>
              <a:t>若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为敌人关系</a:t>
            </a:r>
            <a:r>
              <a:rPr lang="en-US" altLang="zh-CN" sz="3200" dirty="0"/>
              <a:t>, </a:t>
            </a:r>
            <a:r>
              <a:rPr lang="zh-CN" altLang="en-US" sz="3200" dirty="0"/>
              <a:t>那就将</a:t>
            </a:r>
            <a:r>
              <a:rPr lang="en-US" altLang="zh-CN" sz="3200" dirty="0" err="1"/>
              <a:t>b+n</a:t>
            </a:r>
            <a:r>
              <a:rPr lang="zh-CN" altLang="en-US" sz="3200" dirty="0"/>
              <a:t>合并到</a:t>
            </a:r>
            <a:r>
              <a:rPr lang="en-US" altLang="zh-CN" sz="3200" dirty="0"/>
              <a:t>a</a:t>
            </a:r>
            <a:r>
              <a:rPr lang="zh-CN" altLang="en-US" sz="3200" dirty="0"/>
              <a:t>上</a:t>
            </a:r>
            <a:r>
              <a:rPr lang="en-US" altLang="zh-CN" sz="3200" dirty="0"/>
              <a:t>, </a:t>
            </a:r>
            <a:r>
              <a:rPr lang="zh-CN" altLang="en-US" sz="3200" dirty="0"/>
              <a:t>将</a:t>
            </a:r>
            <a:r>
              <a:rPr lang="en-US" altLang="zh-CN" sz="3200" dirty="0" err="1"/>
              <a:t>a+n</a:t>
            </a:r>
            <a:r>
              <a:rPr lang="zh-CN" altLang="en-US" sz="3200" dirty="0"/>
              <a:t>合并到</a:t>
            </a:r>
            <a:r>
              <a:rPr lang="en-US" altLang="zh-CN" sz="3200" dirty="0"/>
              <a:t>b</a:t>
            </a:r>
            <a:r>
              <a:rPr lang="zh-CN" altLang="en-US" sz="3200" dirty="0"/>
              <a:t>上</a:t>
            </a:r>
            <a:r>
              <a:rPr lang="en-US" altLang="zh-CN" sz="3200" dirty="0"/>
              <a:t>, </a:t>
            </a:r>
            <a:r>
              <a:rPr lang="zh-CN" altLang="en-US" sz="3200" dirty="0"/>
              <a:t>将敌人的敌人转化为朋友</a:t>
            </a:r>
            <a:r>
              <a:rPr lang="en-US" altLang="zh-CN" sz="3200" dirty="0"/>
              <a:t>(</a:t>
            </a:r>
            <a:r>
              <a:rPr lang="zh-CN" altLang="en-US" sz="3200" dirty="0"/>
              <a:t>注意合并的主次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9961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124067-17D3-C3F2-68CD-F81B6BB6684B}"/>
              </a:ext>
            </a:extLst>
          </p:cNvPr>
          <p:cNvSpPr txBox="1"/>
          <p:nvPr/>
        </p:nvSpPr>
        <p:spPr>
          <a:xfrm>
            <a:off x="0" y="13158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Code: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BFEB0-6E4D-B853-BF75-9E633471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02" y="-17962"/>
            <a:ext cx="10553087" cy="67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107832-32B9-4488-415A-E2FDF95A9513}"/>
              </a:ext>
            </a:extLst>
          </p:cNvPr>
          <p:cNvSpPr txBox="1"/>
          <p:nvPr/>
        </p:nvSpPr>
        <p:spPr>
          <a:xfrm>
            <a:off x="4689204" y="296733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3.</a:t>
            </a:r>
            <a:r>
              <a:rPr lang="zh-CN" altLang="en-US" sz="5400" b="1" dirty="0"/>
              <a:t>线段树</a:t>
            </a:r>
            <a:endParaRPr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4159615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C94080-2970-4839-4A1D-132A524B15B7}"/>
              </a:ext>
            </a:extLst>
          </p:cNvPr>
          <p:cNvSpPr txBox="1"/>
          <p:nvPr/>
        </p:nvSpPr>
        <p:spPr>
          <a:xfrm>
            <a:off x="0" y="691375"/>
            <a:ext cx="121751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线段树是算法竞赛中常用的用来维护 </a:t>
            </a:r>
            <a:r>
              <a:rPr lang="zh-CN" altLang="en-US" sz="3200" b="1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区间信息 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的数据结构。</a:t>
            </a:r>
          </a:p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线段树可以在 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O(log N) 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的时间复杂度内实现单点修改、区间修改、</a:t>
            </a:r>
            <a:endParaRPr lang="en-US" altLang="zh-CN" sz="3200" b="0" i="0" dirty="0">
              <a:effectLst/>
              <a:highlight>
                <a:srgbClr val="FFFFFF"/>
              </a:highlight>
              <a:latin typeface="Fira Sans" panose="020B0503050000020004" pitchFamily="34" charset="0"/>
            </a:endParaRPr>
          </a:p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区间查询（区间求和，求区间最大值，求区间最小值等等等等）等</a:t>
            </a:r>
            <a:endParaRPr lang="en-US" altLang="zh-CN" sz="3200" b="0" i="0" dirty="0">
              <a:effectLst/>
              <a:highlight>
                <a:srgbClr val="FFFFFF"/>
              </a:highlight>
              <a:latin typeface="Fira Sans" panose="020B0503050000020004" pitchFamily="34" charset="0"/>
            </a:endParaRPr>
          </a:p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操作。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20355-A47C-3386-405E-5B3EBD859109}"/>
              </a:ext>
            </a:extLst>
          </p:cNvPr>
          <p:cNvSpPr txBox="1"/>
          <p:nvPr/>
        </p:nvSpPr>
        <p:spPr>
          <a:xfrm>
            <a:off x="0" y="10660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引入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7921C-FD87-9F05-A276-436D69D7DF90}"/>
              </a:ext>
            </a:extLst>
          </p:cNvPr>
          <p:cNvSpPr txBox="1"/>
          <p:nvPr/>
        </p:nvSpPr>
        <p:spPr>
          <a:xfrm>
            <a:off x="0" y="2826127"/>
            <a:ext cx="120042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线段树将每个长度不为 </a:t>
            </a:r>
            <a:r>
              <a:rPr lang="en-US" altLang="zh-CN" sz="3200" dirty="0"/>
              <a:t>1 </a:t>
            </a:r>
            <a:r>
              <a:rPr lang="zh-CN" altLang="en-US" sz="3200" dirty="0"/>
              <a:t>的区间划分成左右两个区间递归求解，把</a:t>
            </a:r>
            <a:endParaRPr lang="en-US" altLang="zh-CN" sz="3200" dirty="0"/>
          </a:p>
          <a:p>
            <a:r>
              <a:rPr lang="zh-CN" altLang="en-US" sz="3200" dirty="0"/>
              <a:t>整个线段划分为一个树形结构，通过合并左右两区间信息来求得该</a:t>
            </a:r>
            <a:endParaRPr lang="en-US" altLang="zh-CN" sz="3200" dirty="0"/>
          </a:p>
          <a:p>
            <a:r>
              <a:rPr lang="zh-CN" altLang="en-US" sz="3200" dirty="0"/>
              <a:t>区间的信息。这种数据结构可以方便的进行大部分的区间操作。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C6313E-EC14-BF54-818C-DC7C0A6AAF14}"/>
              </a:ext>
            </a:extLst>
          </p:cNvPr>
          <p:cNvSpPr txBox="1"/>
          <p:nvPr/>
        </p:nvSpPr>
        <p:spPr>
          <a:xfrm>
            <a:off x="0" y="4494614"/>
            <a:ext cx="1200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对于需要区间修改的</a:t>
            </a:r>
            <a:r>
              <a:rPr lang="en-US" altLang="zh-CN" sz="3200" dirty="0"/>
              <a:t>, </a:t>
            </a:r>
            <a:r>
              <a:rPr lang="zh-CN" altLang="en-US" sz="3200" dirty="0"/>
              <a:t>通常还会使用 </a:t>
            </a:r>
            <a:r>
              <a:rPr lang="en-US" altLang="zh-CN" sz="3200" dirty="0"/>
              <a:t>“</a:t>
            </a:r>
            <a:r>
              <a:rPr lang="zh-CN" altLang="en-US" sz="3200" dirty="0"/>
              <a:t>懒标记</a:t>
            </a:r>
            <a:r>
              <a:rPr lang="en-US" altLang="zh-CN" sz="3200" dirty="0"/>
              <a:t>” </a:t>
            </a:r>
            <a:r>
              <a:rPr lang="zh-CN" altLang="en-US" sz="3200" dirty="0"/>
              <a:t>来降低时间复杂度</a:t>
            </a:r>
            <a:r>
              <a:rPr lang="en-US" altLang="zh-CN" sz="3200" dirty="0"/>
              <a:t>, “</a:t>
            </a:r>
            <a:r>
              <a:rPr lang="zh-CN" altLang="en-US" sz="3200" dirty="0"/>
              <a:t>懒标记</a:t>
            </a:r>
            <a:r>
              <a:rPr lang="en-US" altLang="zh-CN" sz="3200" dirty="0"/>
              <a:t>” </a:t>
            </a:r>
            <a:r>
              <a:rPr lang="zh-CN" altLang="en-US" sz="3200" dirty="0"/>
              <a:t>即将在区间上的修改缓存起来</a:t>
            </a:r>
            <a:r>
              <a:rPr lang="en-US" altLang="zh-CN" sz="3200" dirty="0"/>
              <a:t>, </a:t>
            </a:r>
            <a:r>
              <a:rPr lang="zh-CN" altLang="en-US" sz="3200" dirty="0"/>
              <a:t>遇到下一次修改时合并</a:t>
            </a:r>
            <a:r>
              <a:rPr lang="en-US" altLang="zh-CN" sz="3200" dirty="0"/>
              <a:t>, </a:t>
            </a:r>
            <a:r>
              <a:rPr lang="zh-CN" altLang="en-US" sz="3200" dirty="0"/>
              <a:t>在需要查询时再更新子区间</a:t>
            </a:r>
            <a:r>
              <a:rPr lang="en-US" altLang="zh-CN" sz="3200" dirty="0"/>
              <a:t>, </a:t>
            </a:r>
            <a:r>
              <a:rPr lang="zh-CN" altLang="en-US" sz="3200" dirty="0"/>
              <a:t>从而减少递归次数</a:t>
            </a:r>
            <a:r>
              <a:rPr lang="en-US" altLang="zh-CN" sz="3200" dirty="0"/>
              <a:t>, </a:t>
            </a:r>
            <a:r>
              <a:rPr lang="zh-CN" altLang="en-US" sz="3200" dirty="0"/>
              <a:t>达到</a:t>
            </a:r>
            <a:r>
              <a:rPr lang="en-US" altLang="zh-CN" sz="3200" dirty="0"/>
              <a:t>log</a:t>
            </a:r>
            <a:r>
              <a:rPr lang="zh-CN" altLang="en-US" sz="3200" dirty="0"/>
              <a:t>级别的区间修改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85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5301E9-5B51-B328-F301-E48BD997C3C7}"/>
              </a:ext>
            </a:extLst>
          </p:cNvPr>
          <p:cNvSpPr txBox="1"/>
          <p:nvPr/>
        </p:nvSpPr>
        <p:spPr>
          <a:xfrm>
            <a:off x="93863" y="284614"/>
            <a:ext cx="1200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有个大小为 </a:t>
            </a:r>
            <a:r>
              <a:rPr lang="en-US" altLang="zh-CN" sz="3200" dirty="0"/>
              <a:t>5 </a:t>
            </a:r>
            <a:r>
              <a:rPr lang="zh-CN" altLang="en-US" sz="3200" dirty="0"/>
              <a:t>的数组 </a:t>
            </a:r>
            <a:r>
              <a:rPr lang="en-US" altLang="zh-CN" sz="3200" dirty="0"/>
              <a:t>a={10,11,12,13,14}</a:t>
            </a:r>
            <a:r>
              <a:rPr lang="zh-CN" altLang="en-US" sz="3200" dirty="0"/>
              <a:t>，要将其转化为维护区间和的线段树，有以下做法：设线段树的根节点编号为 </a:t>
            </a:r>
            <a:r>
              <a:rPr lang="en-US" altLang="zh-CN" sz="3200" dirty="0"/>
              <a:t>1</a:t>
            </a:r>
            <a:r>
              <a:rPr lang="zh-CN" altLang="en-US" sz="3200" dirty="0"/>
              <a:t>，用数组 </a:t>
            </a:r>
            <a:r>
              <a:rPr lang="en-US" altLang="zh-CN" sz="3200" dirty="0"/>
              <a:t>d </a:t>
            </a:r>
            <a:r>
              <a:rPr lang="zh-CN" altLang="en-US" sz="3200" dirty="0"/>
              <a:t>来保存我们的线段树，</a:t>
            </a:r>
            <a:r>
              <a:rPr lang="en-US" altLang="zh-CN" sz="3200" dirty="0"/>
              <a:t>d[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</a:t>
            </a:r>
            <a:r>
              <a:rPr lang="zh-CN" altLang="en-US" sz="3200" dirty="0"/>
              <a:t>用来保存线段树上编号为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</a:t>
            </a:r>
            <a:r>
              <a:rPr lang="zh-CN" altLang="en-US" sz="3200" dirty="0"/>
              <a:t>的节点的值（这里每个节点所维护的值就是这个节点所表示的区间总和）。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6A80185-4AC2-15B7-F0E5-DDFE6E08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3610" y="1653187"/>
            <a:ext cx="6119000" cy="4589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15D91F-7E4D-E476-A7FF-FE509792FED6}"/>
              </a:ext>
            </a:extLst>
          </p:cNvPr>
          <p:cNvSpPr txBox="1"/>
          <p:nvPr/>
        </p:nvSpPr>
        <p:spPr>
          <a:xfrm>
            <a:off x="4832393" y="2346717"/>
            <a:ext cx="7181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图中每个节点中用红色字体标明的区间，表示该节点管辖的 </a:t>
            </a:r>
            <a:r>
              <a:rPr lang="en-US" altLang="zh-CN" sz="3200" dirty="0"/>
              <a:t>a </a:t>
            </a:r>
            <a:r>
              <a:rPr lang="zh-CN" altLang="en-US" sz="3200" dirty="0"/>
              <a:t>数组上的位置区间。如 </a:t>
            </a:r>
            <a:r>
              <a:rPr lang="en-US" altLang="zh-CN" sz="3200" dirty="0"/>
              <a:t>d[1] </a:t>
            </a:r>
            <a:r>
              <a:rPr lang="zh-CN" altLang="en-US" sz="3200" dirty="0"/>
              <a:t>所管辖的区间就是 </a:t>
            </a:r>
            <a:r>
              <a:rPr lang="en-US" altLang="zh-CN" sz="3200" dirty="0"/>
              <a:t>[1,5]</a:t>
            </a:r>
            <a:r>
              <a:rPr lang="zh-CN" altLang="en-US" sz="3200" dirty="0"/>
              <a:t>（</a:t>
            </a:r>
            <a:r>
              <a:rPr lang="en-US" altLang="zh-CN" sz="3200" dirty="0"/>
              <a:t>a1,a2,...,a5</a:t>
            </a:r>
            <a:r>
              <a:rPr lang="zh-CN" altLang="en-US" sz="3200" dirty="0"/>
              <a:t>），即 </a:t>
            </a:r>
            <a:r>
              <a:rPr lang="en-US" altLang="zh-CN" sz="3200" dirty="0"/>
              <a:t>d[1] </a:t>
            </a:r>
            <a:r>
              <a:rPr lang="zh-CN" altLang="en-US" sz="3200" dirty="0"/>
              <a:t>所保存的值是 </a:t>
            </a:r>
            <a:r>
              <a:rPr lang="en-US" altLang="zh-CN" sz="3200" dirty="0"/>
              <a:t>a1+a2+ ... +a5</a:t>
            </a:r>
            <a:r>
              <a:rPr lang="zh-CN" altLang="en-US" sz="3200" dirty="0"/>
              <a:t>，</a:t>
            </a:r>
            <a:r>
              <a:rPr lang="en-US" altLang="zh-CN" sz="3200" dirty="0"/>
              <a:t>d[1]=60 </a:t>
            </a:r>
            <a:r>
              <a:rPr lang="zh-CN" altLang="en-US" sz="3200" dirty="0"/>
              <a:t>表示的是 </a:t>
            </a:r>
            <a:r>
              <a:rPr lang="en-US" altLang="zh-CN" sz="3200" dirty="0"/>
              <a:t>a1+a2+ ... +a5=60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10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407C8EE-DA77-DC41-FD8B-45BF275373D8}"/>
              </a:ext>
            </a:extLst>
          </p:cNvPr>
          <p:cNvSpPr txBox="1"/>
          <p:nvPr/>
        </p:nvSpPr>
        <p:spPr>
          <a:xfrm>
            <a:off x="374693" y="933007"/>
            <a:ext cx="11595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由于线段树是一个完全二叉树</a:t>
            </a:r>
            <a:r>
              <a:rPr lang="en-US" altLang="zh-CN" sz="3200" dirty="0"/>
              <a:t>, </a:t>
            </a:r>
            <a:r>
              <a:rPr lang="zh-CN" altLang="en-US" sz="3200" dirty="0"/>
              <a:t>我们一般采用堆式存储</a:t>
            </a:r>
            <a:r>
              <a:rPr lang="en-US" altLang="zh-CN" sz="3200" dirty="0"/>
              <a:t>(x</a:t>
            </a:r>
            <a:r>
              <a:rPr lang="zh-CN" altLang="en-US" sz="3200" dirty="0"/>
              <a:t>的左儿子是</a:t>
            </a:r>
            <a:r>
              <a:rPr lang="en-US" altLang="zh-CN" sz="3200" dirty="0"/>
              <a:t>x*2, </a:t>
            </a:r>
            <a:r>
              <a:rPr lang="zh-CN" altLang="en-US" sz="3200" dirty="0"/>
              <a:t>右儿子是</a:t>
            </a:r>
            <a:r>
              <a:rPr lang="en-US" altLang="zh-CN" sz="3200" dirty="0"/>
              <a:t>x*2 + 1)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A067B-EF5D-55A3-EFA5-73D2E44B58D1}"/>
              </a:ext>
            </a:extLst>
          </p:cNvPr>
          <p:cNvSpPr txBox="1"/>
          <p:nvPr/>
        </p:nvSpPr>
        <p:spPr>
          <a:xfrm>
            <a:off x="374693" y="260350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存储方式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6F803E-CBD1-9C9A-9D66-A45844C7D08C}"/>
              </a:ext>
            </a:extLst>
          </p:cNvPr>
          <p:cNvSpPr txBox="1"/>
          <p:nvPr/>
        </p:nvSpPr>
        <p:spPr>
          <a:xfrm>
            <a:off x="374693" y="2098107"/>
            <a:ext cx="11817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这样我们最坏的情况下就要准备大约 </a:t>
            </a:r>
            <a:r>
              <a:rPr lang="en-US" altLang="zh-CN" sz="3200" dirty="0"/>
              <a:t>4n </a:t>
            </a:r>
            <a:r>
              <a:rPr lang="zh-CN" altLang="en-US" sz="3200" dirty="0"/>
              <a:t>的空间</a:t>
            </a:r>
            <a:r>
              <a:rPr lang="en-US" altLang="zh-CN" sz="3200" dirty="0"/>
              <a:t>:</a:t>
            </a:r>
          </a:p>
          <a:p>
            <a:r>
              <a:rPr lang="zh-CN" altLang="en-US" sz="3200" dirty="0"/>
              <a:t>容易知道线段树的深度是 </a:t>
            </a:r>
            <a:r>
              <a:rPr lang="en-US" altLang="zh-CN" sz="3200" dirty="0"/>
              <a:t>d = </a:t>
            </a:r>
            <a:r>
              <a:rPr lang="en-US" altLang="zh-CN" sz="3200" dirty="0" err="1"/>
              <a:t>logn</a:t>
            </a:r>
            <a:r>
              <a:rPr lang="en-US" altLang="zh-CN" sz="3200" dirty="0"/>
              <a:t>(</a:t>
            </a:r>
            <a:r>
              <a:rPr lang="zh-CN" altLang="en-US" sz="3200" dirty="0"/>
              <a:t>上取整</a:t>
            </a:r>
            <a:r>
              <a:rPr lang="en-US" altLang="zh-CN" sz="3200" dirty="0"/>
              <a:t>) </a:t>
            </a:r>
            <a:r>
              <a:rPr lang="zh-CN" altLang="en-US" sz="3200" dirty="0"/>
              <a:t>的，则在堆式储存情况下叶子节点（包括无用的叶子节点）数量为 </a:t>
            </a:r>
            <a:r>
              <a:rPr lang="en-US" altLang="zh-CN" sz="3200" dirty="0"/>
              <a:t>2 ^ d </a:t>
            </a:r>
            <a:r>
              <a:rPr lang="zh-CN" altLang="en-US" sz="3200" dirty="0"/>
              <a:t>个，又由于其为一棵二叉树，则其总节点个数 </a:t>
            </a:r>
            <a:r>
              <a:rPr lang="en-US" altLang="zh-CN" sz="3200" dirty="0"/>
              <a:t>2^(d+1) -1</a:t>
            </a:r>
            <a:r>
              <a:rPr lang="zh-CN" altLang="en-US" sz="3200" dirty="0"/>
              <a:t>。当然如果你懒得计算的话可以直接把数组长度设为 </a:t>
            </a:r>
            <a:r>
              <a:rPr lang="en-US" altLang="zh-CN" sz="3200" dirty="0"/>
              <a:t>4n</a:t>
            </a:r>
            <a:r>
              <a:rPr lang="zh-CN" altLang="en-US" sz="3200" dirty="0"/>
              <a:t>，因为 </a:t>
            </a:r>
            <a:r>
              <a:rPr lang="en-US" altLang="zh-CN" sz="3200" dirty="0"/>
              <a:t>(2^(d+1) -1)/n </a:t>
            </a:r>
            <a:r>
              <a:rPr lang="zh-CN" altLang="en-US" sz="3200" dirty="0"/>
              <a:t>的最大值在 </a:t>
            </a:r>
            <a:r>
              <a:rPr lang="en-US" altLang="zh-CN" sz="3200" dirty="0"/>
              <a:t>n=2^x+1 </a:t>
            </a:r>
            <a:r>
              <a:rPr lang="zh-CN" altLang="en-US" sz="3200" dirty="0"/>
              <a:t>时取到，此时节点数为 </a:t>
            </a:r>
            <a:r>
              <a:rPr lang="en-US" altLang="zh-CN" sz="3200" dirty="0"/>
              <a:t>2^(d+1) -1  = 2^(x+2)-1=4n-5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0792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96885B-B49D-BDB7-166D-32B32BF08B05}"/>
              </a:ext>
            </a:extLst>
          </p:cNvPr>
          <p:cNvSpPr txBox="1"/>
          <p:nvPr/>
        </p:nvSpPr>
        <p:spPr>
          <a:xfrm>
            <a:off x="374693" y="1162427"/>
            <a:ext cx="115950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为了节省空间，我们可以不一次性建好树，而是在最初只建立一个根结点代表整个区间</a:t>
            </a:r>
            <a:r>
              <a:rPr lang="en-US" altLang="zh-CN" sz="3200" dirty="0"/>
              <a:t>, </a:t>
            </a:r>
            <a:r>
              <a:rPr lang="zh-CN" altLang="en-US" sz="3200" dirty="0"/>
              <a:t>即动态开点。当我们需要访问某个子区间时，才建立代表这个区间的子结点。这样我们不再使用 </a:t>
            </a:r>
            <a:r>
              <a:rPr lang="en-US" altLang="zh-CN" sz="3200" dirty="0"/>
              <a:t>2p </a:t>
            </a:r>
            <a:r>
              <a:rPr lang="zh-CN" altLang="en-US" sz="3200" dirty="0"/>
              <a:t>和 </a:t>
            </a:r>
            <a:r>
              <a:rPr lang="en-US" altLang="zh-CN" sz="3200" dirty="0"/>
              <a:t>2p+1 </a:t>
            </a:r>
            <a:r>
              <a:rPr lang="zh-CN" altLang="en-US" sz="3200" dirty="0"/>
              <a:t>代表 </a:t>
            </a:r>
            <a:r>
              <a:rPr lang="en-US" altLang="zh-CN" sz="3200" dirty="0"/>
              <a:t>p </a:t>
            </a:r>
            <a:r>
              <a:rPr lang="zh-CN" altLang="en-US" sz="3200" dirty="0"/>
              <a:t>结点的儿子，而是用 </a:t>
            </a:r>
            <a:r>
              <a:rPr lang="en-US" altLang="zh-CN" sz="3200" dirty="0"/>
              <a:t>l </a:t>
            </a:r>
            <a:r>
              <a:rPr lang="zh-CN" altLang="en-US" sz="3200" dirty="0"/>
              <a:t>和 </a:t>
            </a:r>
            <a:r>
              <a:rPr lang="en-US" altLang="zh-CN" sz="3200" dirty="0"/>
              <a:t>r </a:t>
            </a:r>
            <a:r>
              <a:rPr lang="zh-CN" altLang="en-US" sz="3200" dirty="0"/>
              <a:t>记录儿子的编号。总之，动态开点线段树的核心思想就是：结点只有在有需要的时候才被创建。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这样创建的线段树最多也只需要 </a:t>
            </a:r>
            <a:r>
              <a:rPr lang="en-US" altLang="zh-CN" sz="3200" dirty="0"/>
              <a:t>2n-1 </a:t>
            </a:r>
            <a:r>
              <a:rPr lang="zh-CN" altLang="en-US" sz="3200" dirty="0"/>
              <a:t>个结点，没有浪费。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09DEB9-549B-B973-52C5-43CC28105985}"/>
              </a:ext>
            </a:extLst>
          </p:cNvPr>
          <p:cNvSpPr txBox="1"/>
          <p:nvPr/>
        </p:nvSpPr>
        <p:spPr>
          <a:xfrm>
            <a:off x="374693" y="260350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存储方式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2834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3D5231-EDDC-E98C-18BF-7737F219738B}"/>
              </a:ext>
            </a:extLst>
          </p:cNvPr>
          <p:cNvSpPr txBox="1"/>
          <p:nvPr/>
        </p:nvSpPr>
        <p:spPr>
          <a:xfrm>
            <a:off x="374693" y="26035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C3C6A-4374-8F39-4797-2FB2F9A88D85}"/>
              </a:ext>
            </a:extLst>
          </p:cNvPr>
          <p:cNvSpPr txBox="1"/>
          <p:nvPr/>
        </p:nvSpPr>
        <p:spPr>
          <a:xfrm>
            <a:off x="259636" y="1083957"/>
            <a:ext cx="117668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通常会有一个 </a:t>
            </a:r>
            <a:r>
              <a:rPr lang="en-US" altLang="zh-CN" sz="3200" dirty="0"/>
              <a:t>build </a:t>
            </a:r>
            <a:r>
              <a:rPr lang="zh-CN" altLang="en-US" sz="3200" dirty="0"/>
              <a:t>函数用来初始化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一个 </a:t>
            </a:r>
            <a:r>
              <a:rPr lang="en-US" altLang="zh-CN" sz="3200" dirty="0"/>
              <a:t>pushup </a:t>
            </a:r>
            <a:r>
              <a:rPr lang="zh-CN" altLang="en-US" sz="3200" dirty="0"/>
              <a:t>函数用来将子节点的信息合并到父节点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一个 </a:t>
            </a:r>
            <a:r>
              <a:rPr lang="en-US" altLang="zh-CN" sz="3200" dirty="0"/>
              <a:t>pushdown </a:t>
            </a:r>
            <a:r>
              <a:rPr lang="zh-CN" altLang="en-US" sz="3200" dirty="0"/>
              <a:t>函数用来下传懒标记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一个 </a:t>
            </a:r>
            <a:r>
              <a:rPr lang="en-US" altLang="zh-CN" sz="3200" dirty="0"/>
              <a:t>query </a:t>
            </a:r>
            <a:r>
              <a:rPr lang="zh-CN" altLang="en-US" sz="3200" dirty="0"/>
              <a:t>函数进行查询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一个 </a:t>
            </a:r>
            <a:r>
              <a:rPr lang="en-US" altLang="zh-CN" sz="3200" dirty="0"/>
              <a:t>modify </a:t>
            </a:r>
            <a:r>
              <a:rPr lang="zh-CN" altLang="en-US" sz="3200" dirty="0"/>
              <a:t>函数用来修改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定义一个 </a:t>
            </a:r>
            <a:r>
              <a:rPr lang="en-US" altLang="zh-CN" sz="3200" dirty="0"/>
              <a:t>struct node </a:t>
            </a:r>
            <a:r>
              <a:rPr lang="zh-CN" altLang="en-US" sz="3200" dirty="0"/>
              <a:t>来作为节点</a:t>
            </a:r>
            <a:r>
              <a:rPr lang="en-US" altLang="zh-CN" sz="3200" dirty="0"/>
              <a:t>, </a:t>
            </a:r>
            <a:r>
              <a:rPr lang="zh-CN" altLang="en-US" sz="3200" dirty="0"/>
              <a:t>然后开个</a:t>
            </a:r>
            <a:r>
              <a:rPr lang="en-US" altLang="zh-CN" sz="3200" dirty="0"/>
              <a:t>n*4</a:t>
            </a:r>
            <a:r>
              <a:rPr lang="zh-CN" altLang="en-US" sz="3200" dirty="0"/>
              <a:t>的</a:t>
            </a:r>
            <a:r>
              <a:rPr lang="en-US" altLang="zh-CN" sz="3200" dirty="0"/>
              <a:t>node</a:t>
            </a:r>
            <a:r>
              <a:rPr lang="zh-CN" altLang="en-US" sz="3200" dirty="0"/>
              <a:t>类型数组</a:t>
            </a:r>
            <a:r>
              <a:rPr lang="en-US" altLang="zh-CN" sz="3200" dirty="0"/>
              <a:t>, </a:t>
            </a:r>
            <a:r>
              <a:rPr lang="zh-CN" altLang="en-US" sz="3200" dirty="0"/>
              <a:t>懒标记存放在</a:t>
            </a:r>
            <a:r>
              <a:rPr lang="en-US" altLang="zh-CN" sz="3200" dirty="0"/>
              <a:t>node</a:t>
            </a:r>
            <a:r>
              <a:rPr lang="zh-CN" altLang="en-US" sz="3200" dirty="0"/>
              <a:t>中或者单独开数组均可</a:t>
            </a:r>
          </a:p>
        </p:txBody>
      </p:sp>
    </p:spTree>
    <p:extLst>
      <p:ext uri="{BB962C8B-B14F-4D97-AF65-F5344CB8AC3E}">
        <p14:creationId xmlns:p14="http://schemas.microsoft.com/office/powerpoint/2010/main" val="1363949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01F8A3-2B32-5DAC-F2CB-6B97CA8766B3}"/>
              </a:ext>
            </a:extLst>
          </p:cNvPr>
          <p:cNvSpPr txBox="1"/>
          <p:nvPr/>
        </p:nvSpPr>
        <p:spPr>
          <a:xfrm>
            <a:off x="374693" y="260350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::pushup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A2091C-707B-C436-D0D0-9DEB21CC29B4}"/>
              </a:ext>
            </a:extLst>
          </p:cNvPr>
          <p:cNvSpPr txBox="1"/>
          <p:nvPr/>
        </p:nvSpPr>
        <p:spPr>
          <a:xfrm>
            <a:off x="374693" y="1362517"/>
            <a:ext cx="10073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这里先以区间修改</a:t>
            </a:r>
            <a:r>
              <a:rPr lang="en-US" altLang="zh-CN" sz="3200" dirty="0"/>
              <a:t>(add), </a:t>
            </a:r>
            <a:r>
              <a:rPr lang="zh-CN" altLang="en-US" sz="3200" dirty="0"/>
              <a:t>区间查询最大值的线段树为例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A69BDE-0EF2-91D0-A9E5-99ABB71632C2}"/>
              </a:ext>
            </a:extLst>
          </p:cNvPr>
          <p:cNvSpPr txBox="1"/>
          <p:nvPr/>
        </p:nvSpPr>
        <p:spPr>
          <a:xfrm>
            <a:off x="374693" y="2890391"/>
            <a:ext cx="1169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对于两个字节点</a:t>
            </a:r>
            <a:r>
              <a:rPr lang="en-US" altLang="zh-CN" sz="3200" dirty="0"/>
              <a:t>, </a:t>
            </a:r>
            <a:r>
              <a:rPr lang="zh-CN" altLang="en-US" sz="3200" dirty="0"/>
              <a:t>其管辖的区间的最大值为 </a:t>
            </a:r>
            <a:r>
              <a:rPr lang="en-US" altLang="zh-CN" sz="3200" dirty="0" err="1"/>
              <a:t>l.max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 err="1"/>
              <a:t>r.max</a:t>
            </a:r>
            <a:r>
              <a:rPr lang="en-US" altLang="zh-CN" sz="3200" dirty="0"/>
              <a:t>,</a:t>
            </a:r>
            <a:r>
              <a:rPr lang="zh-CN" altLang="en-US" sz="3200" dirty="0"/>
              <a:t> 那么父亲节点的区间的最大值显然为 </a:t>
            </a:r>
            <a:r>
              <a:rPr lang="en-US" altLang="zh-CN" sz="3200" dirty="0"/>
              <a:t>max(</a:t>
            </a:r>
            <a:r>
              <a:rPr lang="en-US" altLang="zh-CN" sz="3200" dirty="0" err="1"/>
              <a:t>l.max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r.max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9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3792A6-54BF-EC5C-2D1B-1CD76D17344F}"/>
              </a:ext>
            </a:extLst>
          </p:cNvPr>
          <p:cNvSpPr txBox="1"/>
          <p:nvPr/>
        </p:nvSpPr>
        <p:spPr>
          <a:xfrm>
            <a:off x="475785" y="631902"/>
            <a:ext cx="11466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一般可以直接开一个数组作为栈</a:t>
            </a:r>
            <a:r>
              <a:rPr lang="en-US" altLang="zh-CN" sz="3200" dirty="0"/>
              <a:t>, </a:t>
            </a:r>
            <a:r>
              <a:rPr lang="zh-CN" altLang="en-US" sz="3200" dirty="0"/>
              <a:t>然后用一个整形存储栈顶即可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C966B4-3B16-C924-6306-37C848E0665A}"/>
              </a:ext>
            </a:extLst>
          </p:cNvPr>
          <p:cNvGrpSpPr/>
          <p:nvPr/>
        </p:nvGrpSpPr>
        <p:grpSpPr>
          <a:xfrm>
            <a:off x="475785" y="1338145"/>
            <a:ext cx="8350751" cy="3987104"/>
            <a:chOff x="475785" y="1338145"/>
            <a:chExt cx="8350751" cy="398710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ED2FC9-ED9A-406C-6B3F-845EE5FA7C4D}"/>
                </a:ext>
              </a:extLst>
            </p:cNvPr>
            <p:cNvSpPr txBox="1"/>
            <p:nvPr/>
          </p:nvSpPr>
          <p:spPr>
            <a:xfrm>
              <a:off x="475785" y="1338145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Code: </a:t>
              </a:r>
              <a:endParaRPr lang="zh-CN" altLang="en-US" sz="3200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4F05117-AB5A-C4F6-1718-F998D0E7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428" y="2044388"/>
              <a:ext cx="8034108" cy="3280861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4C8F1E-7CAC-6F32-DD4D-9C9BACCE8DAE}"/>
              </a:ext>
            </a:extLst>
          </p:cNvPr>
          <p:cNvSpPr txBox="1"/>
          <p:nvPr/>
        </p:nvSpPr>
        <p:spPr>
          <a:xfrm>
            <a:off x="647694" y="5506629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这里的函数只是起到说明作用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实际写的时候直接写函数内代码即可</a:t>
            </a:r>
          </a:p>
        </p:txBody>
      </p:sp>
    </p:spTree>
    <p:extLst>
      <p:ext uri="{BB962C8B-B14F-4D97-AF65-F5344CB8AC3E}">
        <p14:creationId xmlns:p14="http://schemas.microsoft.com/office/powerpoint/2010/main" val="32594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484F06-CA4B-137D-C1E3-7AFDD129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49" y="970414"/>
            <a:ext cx="8712968" cy="46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7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CABF7E-66F8-CE35-FA28-0453C8AE90FB}"/>
              </a:ext>
            </a:extLst>
          </p:cNvPr>
          <p:cNvSpPr txBox="1"/>
          <p:nvPr/>
        </p:nvSpPr>
        <p:spPr>
          <a:xfrm>
            <a:off x="374693" y="260350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::build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24932B-21E1-03EE-082E-21E195C97F98}"/>
              </a:ext>
            </a:extLst>
          </p:cNvPr>
          <p:cNvSpPr txBox="1"/>
          <p:nvPr/>
        </p:nvSpPr>
        <p:spPr>
          <a:xfrm>
            <a:off x="374693" y="2761366"/>
            <a:ext cx="112876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我们递归的进行建树</a:t>
            </a:r>
            <a:r>
              <a:rPr lang="en-US" altLang="zh-CN" sz="3200" dirty="0"/>
              <a:t>, </a:t>
            </a:r>
            <a:r>
              <a:rPr lang="zh-CN" altLang="en-US" sz="3200" dirty="0"/>
              <a:t>首先从代表整个区间的根节点入手</a:t>
            </a:r>
            <a:r>
              <a:rPr lang="en-US" altLang="zh-CN" sz="3200" dirty="0"/>
              <a:t>, </a:t>
            </a:r>
            <a:r>
              <a:rPr lang="zh-CN" altLang="en-US" sz="3200" dirty="0"/>
              <a:t>然后分别递归的建左右子区间的树</a:t>
            </a:r>
            <a:r>
              <a:rPr lang="en-US" altLang="zh-CN" sz="3200" dirty="0"/>
              <a:t>, </a:t>
            </a:r>
            <a:r>
              <a:rPr lang="zh-CN" altLang="en-US" sz="3200" dirty="0"/>
              <a:t>左右子区间的树建好后使用</a:t>
            </a:r>
            <a:r>
              <a:rPr lang="en-US" altLang="zh-CN" sz="3200" dirty="0"/>
              <a:t>pushup</a:t>
            </a:r>
            <a:r>
              <a:rPr lang="zh-CN" altLang="en-US" sz="3200" dirty="0"/>
              <a:t>合并子区间得到整个区间的信息即可</a:t>
            </a:r>
            <a:r>
              <a:rPr lang="en-US" altLang="zh-CN" sz="3200" dirty="0"/>
              <a:t>, </a:t>
            </a:r>
            <a:r>
              <a:rPr lang="zh-CN" altLang="en-US" sz="3200" dirty="0"/>
              <a:t>这一步的复杂度显然是不超过节点个数的</a:t>
            </a:r>
            <a:r>
              <a:rPr lang="en-US" altLang="zh-CN" sz="3200" dirty="0"/>
              <a:t>, </a:t>
            </a:r>
            <a:r>
              <a:rPr lang="zh-CN" altLang="en-US" sz="3200" dirty="0"/>
              <a:t>即</a:t>
            </a:r>
            <a:r>
              <a:rPr lang="en-US" altLang="zh-CN" sz="3200" dirty="0"/>
              <a:t>O(n)</a:t>
            </a:r>
            <a:r>
              <a:rPr lang="zh-CN" altLang="en-US" sz="3200" dirty="0"/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3D2BB6-06EF-7D11-8AA2-125EBF9E6A51}"/>
              </a:ext>
            </a:extLst>
          </p:cNvPr>
          <p:cNvSpPr txBox="1"/>
          <p:nvPr/>
        </p:nvSpPr>
        <p:spPr>
          <a:xfrm>
            <a:off x="374693" y="1264636"/>
            <a:ext cx="11099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如果线段树没有初始值</a:t>
            </a:r>
            <a:r>
              <a:rPr lang="en-US" altLang="zh-CN" sz="3200" dirty="0"/>
              <a:t>, </a:t>
            </a:r>
            <a:r>
              <a:rPr lang="zh-CN" altLang="en-US" sz="3200" dirty="0"/>
              <a:t>那可以不建树</a:t>
            </a:r>
            <a:r>
              <a:rPr lang="en-US" altLang="zh-CN" sz="3200" dirty="0"/>
              <a:t>, </a:t>
            </a:r>
            <a:r>
              <a:rPr lang="zh-CN" altLang="en-US" sz="3200" dirty="0"/>
              <a:t>只是把空间开好即可</a:t>
            </a:r>
            <a:r>
              <a:rPr lang="en-US" altLang="zh-CN" sz="3200" dirty="0"/>
              <a:t>, </a:t>
            </a:r>
            <a:r>
              <a:rPr lang="zh-CN" altLang="en-US" sz="3200" dirty="0"/>
              <a:t>但多数情况下会给定初始值</a:t>
            </a:r>
            <a:r>
              <a:rPr lang="en-US" altLang="zh-CN" sz="3200" dirty="0"/>
              <a:t>, </a:t>
            </a:r>
            <a:r>
              <a:rPr lang="zh-CN" altLang="en-US" sz="3200" dirty="0"/>
              <a:t>这时就需要</a:t>
            </a:r>
            <a:r>
              <a:rPr lang="en-US" altLang="zh-CN" sz="3200" dirty="0"/>
              <a:t>build</a:t>
            </a:r>
            <a:r>
              <a:rPr lang="zh-CN" altLang="en-US" sz="3200" dirty="0"/>
              <a:t>操作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657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1CAA10-1D11-56F8-E3A4-D52EF730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455"/>
            <a:ext cx="12195310" cy="48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7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41F883-571C-2529-A909-64A2DD4142E1}"/>
              </a:ext>
            </a:extLst>
          </p:cNvPr>
          <p:cNvSpPr txBox="1"/>
          <p:nvPr/>
        </p:nvSpPr>
        <p:spPr>
          <a:xfrm>
            <a:off x="374693" y="26035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::pushdown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8A767F-E72F-E73E-CC6F-3BBEC6447082}"/>
              </a:ext>
            </a:extLst>
          </p:cNvPr>
          <p:cNvSpPr txBox="1"/>
          <p:nvPr/>
        </p:nvSpPr>
        <p:spPr>
          <a:xfrm>
            <a:off x="374693" y="1471518"/>
            <a:ext cx="114269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pushdown</a:t>
            </a:r>
            <a:r>
              <a:rPr lang="zh-CN" altLang="en-US" sz="3200" dirty="0"/>
              <a:t>用于下传懒标记</a:t>
            </a:r>
            <a:r>
              <a:rPr lang="en-US" altLang="zh-CN" sz="3200" dirty="0"/>
              <a:t>, </a:t>
            </a:r>
            <a:r>
              <a:rPr lang="zh-CN" altLang="en-US" sz="3200" dirty="0"/>
              <a:t>将节点更新</a:t>
            </a:r>
            <a:r>
              <a:rPr lang="en-US" altLang="zh-CN" sz="3200" dirty="0"/>
              <a:t>, </a:t>
            </a:r>
            <a:r>
              <a:rPr lang="zh-CN" altLang="en-US" sz="3200" dirty="0"/>
              <a:t>当要对当前节点的子节点进行更新</a:t>
            </a:r>
            <a:r>
              <a:rPr lang="en-US" altLang="zh-CN" sz="3200" dirty="0"/>
              <a:t>/</a:t>
            </a:r>
            <a:r>
              <a:rPr lang="zh-CN" altLang="en-US" sz="3200" dirty="0"/>
              <a:t>读取时才会</a:t>
            </a:r>
            <a:r>
              <a:rPr lang="en-US" altLang="zh-CN" sz="3200" dirty="0"/>
              <a:t>pushdown, </a:t>
            </a:r>
            <a:r>
              <a:rPr lang="zh-CN" altLang="en-US" sz="3200" dirty="0"/>
              <a:t>通常若线段树只要单点修改的化就不需要懒标记和</a:t>
            </a:r>
            <a:r>
              <a:rPr lang="en-US" altLang="zh-CN" sz="3200" dirty="0"/>
              <a:t>pushdown</a:t>
            </a:r>
            <a:r>
              <a:rPr lang="zh-CN" altLang="en-US" sz="3200" dirty="0"/>
              <a:t>操作</a:t>
            </a:r>
            <a:endParaRPr lang="en-US" altLang="zh-CN" sz="3200" dirty="0"/>
          </a:p>
          <a:p>
            <a:r>
              <a:rPr lang="en-US" altLang="zh-CN" sz="3200" dirty="0"/>
              <a:t>*</a:t>
            </a:r>
            <a:r>
              <a:rPr lang="zh-CN" altLang="en-US" sz="3200" dirty="0"/>
              <a:t>这里的懒标记的定义是当前节点已经修改</a:t>
            </a:r>
            <a:r>
              <a:rPr lang="en-US" altLang="zh-CN" sz="3200" dirty="0"/>
              <a:t>, </a:t>
            </a:r>
            <a:r>
              <a:rPr lang="zh-CN" altLang="en-US" sz="3200" dirty="0"/>
              <a:t>而子节点还未修改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26288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D39E12-C065-984F-215D-931EA9AF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7" y="1143000"/>
            <a:ext cx="116644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7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CDE06D-0CCF-65AB-04E9-DE0E34E6B9B6}"/>
              </a:ext>
            </a:extLst>
          </p:cNvPr>
          <p:cNvSpPr txBox="1"/>
          <p:nvPr/>
        </p:nvSpPr>
        <p:spPr>
          <a:xfrm>
            <a:off x="374693" y="260350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::modify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BD118-ED85-494E-1A56-3DFCD14FB305}"/>
              </a:ext>
            </a:extLst>
          </p:cNvPr>
          <p:cNvSpPr txBox="1"/>
          <p:nvPr/>
        </p:nvSpPr>
        <p:spPr>
          <a:xfrm>
            <a:off x="308837" y="1507852"/>
            <a:ext cx="11693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modify</a:t>
            </a:r>
            <a:r>
              <a:rPr lang="zh-CN" altLang="en-US" sz="3200" dirty="0"/>
              <a:t>分为区间修改和单点修改</a:t>
            </a:r>
            <a:r>
              <a:rPr lang="en-US" altLang="zh-CN" sz="3200" dirty="0"/>
              <a:t>, </a:t>
            </a:r>
            <a:r>
              <a:rPr lang="zh-CN" altLang="en-US" sz="3200" dirty="0"/>
              <a:t>不过区间修改只要把区间长度限制为</a:t>
            </a:r>
            <a:r>
              <a:rPr lang="en-US" altLang="zh-CN" sz="3200" dirty="0"/>
              <a:t>1</a:t>
            </a:r>
            <a:r>
              <a:rPr lang="zh-CN" altLang="en-US" sz="3200" dirty="0"/>
              <a:t>也能达到单点修改的效果</a:t>
            </a:r>
            <a:r>
              <a:rPr lang="en-US" altLang="zh-CN" sz="3200" dirty="0"/>
              <a:t>, </a:t>
            </a:r>
            <a:r>
              <a:rPr lang="zh-CN" altLang="en-US" sz="3200" dirty="0"/>
              <a:t>故这里演示区间修改</a:t>
            </a:r>
          </a:p>
        </p:txBody>
      </p:sp>
    </p:spTree>
    <p:extLst>
      <p:ext uri="{BB962C8B-B14F-4D97-AF65-F5344CB8AC3E}">
        <p14:creationId xmlns:p14="http://schemas.microsoft.com/office/powerpoint/2010/main" val="1234502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B6FEBD-9E42-260C-72DD-E8252961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0" y="714564"/>
            <a:ext cx="11789903" cy="48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38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9D8616-6E25-0847-3E31-BAB495AD71F5}"/>
              </a:ext>
            </a:extLst>
          </p:cNvPr>
          <p:cNvSpPr txBox="1"/>
          <p:nvPr/>
        </p:nvSpPr>
        <p:spPr>
          <a:xfrm>
            <a:off x="374693" y="26035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::query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52E0B8-CD06-731B-D56F-06E4E01B3B9F}"/>
              </a:ext>
            </a:extLst>
          </p:cNvPr>
          <p:cNvSpPr txBox="1"/>
          <p:nvPr/>
        </p:nvSpPr>
        <p:spPr>
          <a:xfrm>
            <a:off x="157446" y="1386740"/>
            <a:ext cx="1197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这里用</a:t>
            </a:r>
            <a:r>
              <a:rPr lang="en-US" altLang="zh-CN" sz="3200" dirty="0"/>
              <a:t>query</a:t>
            </a:r>
            <a:r>
              <a:rPr lang="zh-CN" altLang="en-US" sz="3200" dirty="0"/>
              <a:t>查询一段区间的最大值</a:t>
            </a:r>
            <a:r>
              <a:rPr lang="en-US" altLang="zh-CN" sz="3200" dirty="0"/>
              <a:t>, </a:t>
            </a:r>
            <a:r>
              <a:rPr lang="zh-CN" altLang="en-US" sz="3200" dirty="0"/>
              <a:t>当然</a:t>
            </a:r>
            <a:r>
              <a:rPr lang="en-US" altLang="zh-CN" sz="3200" dirty="0"/>
              <a:t>, </a:t>
            </a:r>
            <a:r>
              <a:rPr lang="zh-CN" altLang="en-US" sz="3200" dirty="0"/>
              <a:t>和</a:t>
            </a:r>
            <a:r>
              <a:rPr lang="en-US" altLang="zh-CN" sz="3200" dirty="0"/>
              <a:t>modify</a:t>
            </a:r>
            <a:r>
              <a:rPr lang="zh-CN" altLang="en-US" sz="3200" dirty="0"/>
              <a:t>一样</a:t>
            </a:r>
            <a:r>
              <a:rPr lang="en-US" altLang="zh-CN" sz="3200" dirty="0"/>
              <a:t>, </a:t>
            </a:r>
            <a:r>
              <a:rPr lang="zh-CN" altLang="en-US" sz="3200" dirty="0"/>
              <a:t>也可以查某一位上的最大值</a:t>
            </a:r>
            <a:r>
              <a:rPr lang="en-US" altLang="zh-CN" sz="3200" dirty="0"/>
              <a:t>, </a:t>
            </a:r>
            <a:r>
              <a:rPr lang="zh-CN" altLang="en-US" sz="3200" dirty="0"/>
              <a:t>即某一位的值</a:t>
            </a:r>
          </a:p>
        </p:txBody>
      </p:sp>
    </p:spTree>
    <p:extLst>
      <p:ext uri="{BB962C8B-B14F-4D97-AF65-F5344CB8AC3E}">
        <p14:creationId xmlns:p14="http://schemas.microsoft.com/office/powerpoint/2010/main" val="696247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5488F4-2694-E713-C48D-810BD194B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7"/>
          <a:stretch/>
        </p:blipFill>
        <p:spPr>
          <a:xfrm>
            <a:off x="21576" y="1804577"/>
            <a:ext cx="12170424" cy="3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7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13988D3-14E9-90C7-7D06-8B3751221A6D}"/>
              </a:ext>
            </a:extLst>
          </p:cNvPr>
          <p:cNvGrpSpPr/>
          <p:nvPr/>
        </p:nvGrpSpPr>
        <p:grpSpPr>
          <a:xfrm>
            <a:off x="340321" y="204365"/>
            <a:ext cx="11761936" cy="6649433"/>
            <a:chOff x="437211" y="1330712"/>
            <a:chExt cx="11761936" cy="664943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F9EA53A-AB39-B7E3-A879-F1388D3887C3}"/>
                </a:ext>
              </a:extLst>
            </p:cNvPr>
            <p:cNvSpPr txBox="1"/>
            <p:nvPr/>
          </p:nvSpPr>
          <p:spPr>
            <a:xfrm>
              <a:off x="439615" y="1330712"/>
              <a:ext cx="5612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hlinkClick r:id="rId2"/>
                </a:rPr>
                <a:t>洛谷 </a:t>
              </a:r>
              <a:r>
                <a:rPr lang="en-US" altLang="zh-CN" sz="3200" dirty="0">
                  <a:hlinkClick r:id="rId2"/>
                </a:rPr>
                <a:t>P3372 </a:t>
              </a:r>
              <a:r>
                <a:rPr lang="en-US" altLang="zh-CN" sz="3200" dirty="0"/>
                <a:t>【</a:t>
              </a:r>
              <a:r>
                <a:rPr lang="zh-CN" altLang="en-US" sz="3200" dirty="0"/>
                <a:t>模板</a:t>
              </a:r>
              <a:r>
                <a:rPr lang="en-US" altLang="zh-CN" sz="3200" dirty="0"/>
                <a:t>】</a:t>
              </a:r>
              <a:r>
                <a:rPr lang="zh-CN" altLang="en-US" sz="3200" dirty="0"/>
                <a:t>线段树 </a:t>
              </a:r>
              <a:r>
                <a:rPr lang="en-US" altLang="zh-CN" sz="3200" dirty="0"/>
                <a:t>1:</a:t>
              </a:r>
              <a:endParaRPr lang="zh-CN" altLang="en-US" sz="32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4DB8217-2B7D-5D6A-4CB0-7EC21C603E23}"/>
                </a:ext>
              </a:extLst>
            </p:cNvPr>
            <p:cNvSpPr txBox="1"/>
            <p:nvPr/>
          </p:nvSpPr>
          <p:spPr>
            <a:xfrm>
              <a:off x="439615" y="1899552"/>
              <a:ext cx="1013610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如题，已知一个数列，你需要进行下面两种操作：</a:t>
              </a:r>
            </a:p>
            <a:p>
              <a:pPr algn="l"/>
              <a:r>
                <a:rPr lang="en-US" altLang="zh-CN" sz="3200" dirty="0">
                  <a:highlight>
                    <a:srgbClr val="FFFFFF"/>
                  </a:highlight>
                  <a:latin typeface="-apple-system"/>
                </a:rPr>
                <a:t>-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将某区间每一个数加上 𝑘。</a:t>
              </a:r>
            </a:p>
            <a:p>
              <a:pPr algn="l"/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-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求出某区间每一个数的和。</a:t>
              </a:r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CC93A2E-1579-BC0D-F1A1-4595305FC921}"/>
                </a:ext>
              </a:extLst>
            </p:cNvPr>
            <p:cNvGrpSpPr/>
            <p:nvPr/>
          </p:nvGrpSpPr>
          <p:grpSpPr>
            <a:xfrm>
              <a:off x="7865966" y="3948272"/>
              <a:ext cx="4333181" cy="4031873"/>
              <a:chOff x="3945242" y="4023507"/>
              <a:chExt cx="4333181" cy="4031873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10B9EA-8A17-4BC9-94A4-DD77F57CF23A}"/>
                  </a:ext>
                </a:extLst>
              </p:cNvPr>
              <p:cNvSpPr txBox="1"/>
              <p:nvPr/>
            </p:nvSpPr>
            <p:spPr>
              <a:xfrm>
                <a:off x="3945242" y="4023507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A0B18-39BF-4EAD-4DFC-D1999A31F20C}"/>
                  </a:ext>
                </a:extLst>
              </p:cNvPr>
              <p:cNvSpPr txBox="1"/>
              <p:nvPr/>
            </p:nvSpPr>
            <p:spPr>
              <a:xfrm>
                <a:off x="5091847" y="4023507"/>
                <a:ext cx="1715534" cy="403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5 5</a:t>
                </a:r>
              </a:p>
              <a:p>
                <a:r>
                  <a:rPr lang="en-US" altLang="zh-CN" sz="3200" dirty="0"/>
                  <a:t>1 5 4 2 3</a:t>
                </a:r>
              </a:p>
              <a:p>
                <a:r>
                  <a:rPr lang="en-US" altLang="zh-CN" sz="3200" dirty="0"/>
                  <a:t>2 2 4</a:t>
                </a:r>
              </a:p>
              <a:p>
                <a:r>
                  <a:rPr lang="en-US" altLang="zh-CN" sz="3200" dirty="0"/>
                  <a:t>1 2 3 2</a:t>
                </a:r>
              </a:p>
              <a:p>
                <a:r>
                  <a:rPr lang="en-US" altLang="zh-CN" sz="3200" dirty="0"/>
                  <a:t>2 3 4</a:t>
                </a:r>
              </a:p>
              <a:p>
                <a:r>
                  <a:rPr lang="en-US" altLang="zh-CN" sz="3200" dirty="0"/>
                  <a:t>1 1 5 1</a:t>
                </a:r>
              </a:p>
              <a:p>
                <a:r>
                  <a:rPr lang="en-US" altLang="zh-CN" sz="3200" dirty="0"/>
                  <a:t>2 1 4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32F94B-C1BC-DDA2-F705-72069DC31717}"/>
                  </a:ext>
                </a:extLst>
              </p:cNvPr>
              <p:cNvSpPr txBox="1"/>
              <p:nvPr/>
            </p:nvSpPr>
            <p:spPr>
              <a:xfrm>
                <a:off x="7224929" y="4036890"/>
                <a:ext cx="1053494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11</a:t>
                </a:r>
              </a:p>
              <a:p>
                <a:r>
                  <a:rPr lang="en-US" altLang="zh-CN" sz="3200" dirty="0"/>
                  <a:t>8</a:t>
                </a:r>
              </a:p>
              <a:p>
                <a:r>
                  <a:rPr lang="en-US" altLang="zh-CN" sz="3200" dirty="0"/>
                  <a:t>20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6154AE-C777-F104-9118-6CF7D78FE28A}"/>
                </a:ext>
              </a:extLst>
            </p:cNvPr>
            <p:cNvSpPr txBox="1"/>
            <p:nvPr/>
          </p:nvSpPr>
          <p:spPr>
            <a:xfrm>
              <a:off x="437211" y="4146533"/>
              <a:ext cx="763702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 </a:t>
              </a:r>
              <a:r>
                <a:rPr lang="en-US" altLang="zh-CN" sz="3200" dirty="0"/>
                <a:t>n , m, </a:t>
              </a:r>
              <a:r>
                <a:rPr lang="zh-CN" altLang="en-US" sz="3200" dirty="0"/>
                <a:t>表示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个元素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个操作</a:t>
              </a:r>
              <a:endParaRPr lang="en-US" altLang="zh-CN" sz="3200" dirty="0"/>
            </a:p>
            <a:p>
              <a:r>
                <a:rPr lang="zh-CN" altLang="en-US" sz="3200" dirty="0"/>
                <a:t>第二行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个数字分别为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个元素的初始值</a:t>
              </a:r>
              <a:endParaRPr lang="en-US" altLang="zh-CN" sz="3200" dirty="0"/>
            </a:p>
            <a:p>
              <a:r>
                <a:rPr lang="zh-CN" altLang="en-US" sz="3200" dirty="0"/>
                <a:t>接下来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行每行</a:t>
              </a:r>
              <a:r>
                <a:rPr lang="en-US" altLang="zh-CN" sz="3200" dirty="0"/>
                <a:t>3/4</a:t>
              </a:r>
              <a:r>
                <a:rPr lang="zh-CN" altLang="en-US" sz="3200" dirty="0"/>
                <a:t>个整数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表示一个操作</a:t>
              </a:r>
              <a:endParaRPr lang="en-US" altLang="zh-CN" sz="3200" dirty="0"/>
            </a:p>
            <a:p>
              <a:pPr marL="514350" indent="-514350">
                <a:buAutoNum type="arabicPeriod"/>
              </a:pPr>
              <a:r>
                <a:rPr lang="en-US" altLang="zh-CN" sz="3200" dirty="0"/>
                <a:t>“1 x y k” </a:t>
              </a:r>
              <a:r>
                <a:rPr lang="zh-CN" altLang="en-US" sz="3200" dirty="0"/>
                <a:t>将区间</a:t>
              </a:r>
              <a:r>
                <a:rPr lang="en-US" altLang="zh-CN" sz="3200" dirty="0"/>
                <a:t>[</a:t>
              </a:r>
              <a:r>
                <a:rPr lang="en-US" altLang="zh-CN" sz="3200" dirty="0" err="1"/>
                <a:t>x,y</a:t>
              </a:r>
              <a:r>
                <a:rPr lang="en-US" altLang="zh-CN" sz="3200" dirty="0"/>
                <a:t>]</a:t>
              </a:r>
              <a:r>
                <a:rPr lang="zh-CN" altLang="en-US" sz="3200" dirty="0"/>
                <a:t>内每一个数字加上</a:t>
              </a:r>
              <a:r>
                <a:rPr lang="en-US" altLang="zh-CN" sz="3200" dirty="0"/>
                <a:t>k</a:t>
              </a:r>
            </a:p>
            <a:p>
              <a:pPr marL="514350" indent="-514350">
                <a:buAutoNum type="arabicPeriod"/>
              </a:pPr>
              <a:r>
                <a:rPr lang="en-US" altLang="zh-CN" sz="3200" dirty="0"/>
                <a:t>“2 x y” </a:t>
              </a:r>
              <a:r>
                <a:rPr lang="zh-CN" altLang="en-US" sz="3200" dirty="0"/>
                <a:t>输出区间</a:t>
              </a:r>
              <a:r>
                <a:rPr lang="en-US" altLang="zh-CN" sz="3200" dirty="0"/>
                <a:t>[</a:t>
              </a:r>
              <a:r>
                <a:rPr lang="en-US" altLang="zh-CN" sz="3200" dirty="0" err="1"/>
                <a:t>x,y</a:t>
              </a:r>
              <a:r>
                <a:rPr lang="en-US" altLang="zh-CN" sz="3200" dirty="0"/>
                <a:t>]</a:t>
              </a:r>
              <a:r>
                <a:rPr lang="zh-CN" altLang="en-US" sz="3200" dirty="0"/>
                <a:t>内每个数字的和</a:t>
              </a:r>
              <a:endParaRPr lang="en-US" altLang="zh-CN" sz="3200" dirty="0"/>
            </a:p>
            <a:p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保证不超过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long </a:t>
              </a:r>
              <a:r>
                <a:rPr lang="en-US" altLang="zh-CN" sz="3200" b="0" i="0" dirty="0" err="1">
                  <a:effectLst/>
                  <a:highlight>
                    <a:srgbClr val="FFFFFF"/>
                  </a:highlight>
                  <a:latin typeface="-apple-system"/>
                </a:rPr>
                <a:t>long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范围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2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9B3A19-AC5E-75E2-0559-40345699002E}"/>
              </a:ext>
            </a:extLst>
          </p:cNvPr>
          <p:cNvSpPr txBox="1"/>
          <p:nvPr/>
        </p:nvSpPr>
        <p:spPr>
          <a:xfrm>
            <a:off x="446048" y="610819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STL: 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740E12-5184-9D50-3D94-92F9222F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0" y="1474567"/>
            <a:ext cx="5736127" cy="2532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321639-4793-D3CB-BD9B-9DE296EE48F4}"/>
              </a:ext>
            </a:extLst>
          </p:cNvPr>
          <p:cNvSpPr txBox="1"/>
          <p:nvPr/>
        </p:nvSpPr>
        <p:spPr>
          <a:xfrm>
            <a:off x="185567" y="5500075"/>
            <a:ext cx="1182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当然直接搞个</a:t>
            </a:r>
            <a:r>
              <a:rPr lang="en-US" altLang="zh-CN" sz="3200" dirty="0"/>
              <a:t>std::vector </a:t>
            </a:r>
            <a:r>
              <a:rPr lang="zh-CN" altLang="en-US" sz="3200" dirty="0"/>
              <a:t>然后 </a:t>
            </a:r>
            <a:r>
              <a:rPr lang="en-US" altLang="zh-CN" sz="3200" dirty="0" err="1"/>
              <a:t>push_back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pop_back</a:t>
            </a:r>
            <a:r>
              <a:rPr lang="en-US" altLang="zh-CN" sz="3200" dirty="0"/>
              <a:t> </a:t>
            </a:r>
            <a:r>
              <a:rPr lang="zh-CN" altLang="en-US" sz="3200" dirty="0"/>
              <a:t>也不是不行</a:t>
            </a:r>
            <a:r>
              <a:rPr lang="en-US" altLang="zh-CN" sz="3200" dirty="0"/>
              <a:t>(</a:t>
            </a:r>
            <a:r>
              <a:rPr lang="zh-CN" altLang="en-US" sz="3200" dirty="0"/>
              <a:t>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C5E656-9B57-F12A-3226-9D366850E8F9}"/>
              </a:ext>
            </a:extLst>
          </p:cNvPr>
          <p:cNvSpPr txBox="1"/>
          <p:nvPr/>
        </p:nvSpPr>
        <p:spPr>
          <a:xfrm>
            <a:off x="6096000" y="903207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元素访问</a:t>
            </a:r>
          </a:p>
          <a:p>
            <a:r>
              <a:rPr lang="en-US" altLang="zh-CN" sz="3200" dirty="0" err="1"/>
              <a:t>sta.top</a:t>
            </a:r>
            <a:r>
              <a:rPr lang="en-US" altLang="zh-CN" sz="3200" dirty="0"/>
              <a:t>() </a:t>
            </a:r>
            <a:r>
              <a:rPr lang="zh-CN" altLang="en-US" sz="3200" dirty="0"/>
              <a:t>返回栈顶</a:t>
            </a:r>
          </a:p>
          <a:p>
            <a:r>
              <a:rPr lang="zh-CN" altLang="en-US" sz="3200" dirty="0"/>
              <a:t>修改</a:t>
            </a:r>
          </a:p>
          <a:p>
            <a:r>
              <a:rPr lang="en-US" altLang="zh-CN" sz="3200" dirty="0" err="1"/>
              <a:t>sta.push</a:t>
            </a:r>
            <a:r>
              <a:rPr lang="en-US" altLang="zh-CN" sz="3200" dirty="0"/>
              <a:t>() </a:t>
            </a:r>
            <a:r>
              <a:rPr lang="zh-CN" altLang="en-US" sz="3200" dirty="0"/>
              <a:t>插入传入的参数到栈顶</a:t>
            </a:r>
          </a:p>
          <a:p>
            <a:r>
              <a:rPr lang="en-US" altLang="zh-CN" sz="3200" dirty="0" err="1"/>
              <a:t>sta.pop</a:t>
            </a:r>
            <a:r>
              <a:rPr lang="en-US" altLang="zh-CN" sz="3200" dirty="0"/>
              <a:t>() </a:t>
            </a:r>
            <a:r>
              <a:rPr lang="zh-CN" altLang="en-US" sz="3200" dirty="0"/>
              <a:t>弹出栈顶</a:t>
            </a:r>
          </a:p>
          <a:p>
            <a:r>
              <a:rPr lang="zh-CN" altLang="en-US" sz="3200" dirty="0"/>
              <a:t>容量</a:t>
            </a:r>
          </a:p>
          <a:p>
            <a:r>
              <a:rPr lang="en-US" altLang="zh-CN" sz="3200" dirty="0" err="1"/>
              <a:t>sta.empty</a:t>
            </a:r>
            <a:r>
              <a:rPr lang="en-US" altLang="zh-CN" sz="3200" dirty="0"/>
              <a:t>() </a:t>
            </a:r>
            <a:r>
              <a:rPr lang="zh-CN" altLang="en-US" sz="3200" dirty="0"/>
              <a:t>返回是否为空</a:t>
            </a:r>
          </a:p>
          <a:p>
            <a:r>
              <a:rPr lang="en-US" altLang="zh-CN" sz="3200" dirty="0" err="1"/>
              <a:t>sta.size</a:t>
            </a:r>
            <a:r>
              <a:rPr lang="en-US" altLang="zh-CN" sz="3200" dirty="0"/>
              <a:t>() </a:t>
            </a:r>
            <a:r>
              <a:rPr lang="zh-CN" altLang="en-US" sz="3200" dirty="0"/>
              <a:t>返回元素数量</a:t>
            </a:r>
          </a:p>
        </p:txBody>
      </p:sp>
    </p:spTree>
    <p:extLst>
      <p:ext uri="{BB962C8B-B14F-4D97-AF65-F5344CB8AC3E}">
        <p14:creationId xmlns:p14="http://schemas.microsoft.com/office/powerpoint/2010/main" val="31690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91D932-DFD7-5610-2E37-84EF4B6B7F46}"/>
              </a:ext>
            </a:extLst>
          </p:cNvPr>
          <p:cNvSpPr txBox="1"/>
          <p:nvPr/>
        </p:nvSpPr>
        <p:spPr>
          <a:xfrm>
            <a:off x="125149" y="999179"/>
            <a:ext cx="1194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endParaRPr lang="en-US" altLang="zh-CN" sz="3200" dirty="0"/>
          </a:p>
          <a:p>
            <a:r>
              <a:rPr lang="zh-CN" altLang="en-US" sz="3200" dirty="0"/>
              <a:t>这里就只要将我们之前的线段树内的信息由</a:t>
            </a:r>
            <a:r>
              <a:rPr lang="en-US" altLang="zh-CN" sz="3200" dirty="0"/>
              <a:t>max</a:t>
            </a:r>
            <a:r>
              <a:rPr lang="zh-CN" altLang="en-US" sz="3200" dirty="0"/>
              <a:t>改为</a:t>
            </a:r>
            <a:r>
              <a:rPr lang="en-US" altLang="zh-CN" sz="3200" dirty="0"/>
              <a:t>sum</a:t>
            </a:r>
            <a:r>
              <a:rPr lang="zh-CN" altLang="en-US" sz="3200" dirty="0"/>
              <a:t>即可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73161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79AD59-A33F-89C1-96E3-E44E92F2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64" y="-1"/>
            <a:ext cx="6515856" cy="68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6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113438-F46A-45BF-0A23-939B9F0D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94" y="0"/>
            <a:ext cx="6462404" cy="6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2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A9F3FA-74EC-3BFE-D531-6287C9D8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05" y="-1"/>
            <a:ext cx="7849050" cy="66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9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FEC189-796A-9846-D644-EECBCCDFEF78}"/>
              </a:ext>
            </a:extLst>
          </p:cNvPr>
          <p:cNvGrpSpPr/>
          <p:nvPr/>
        </p:nvGrpSpPr>
        <p:grpSpPr>
          <a:xfrm>
            <a:off x="342725" y="204365"/>
            <a:ext cx="11759532" cy="6649433"/>
            <a:chOff x="439615" y="1330712"/>
            <a:chExt cx="11759532" cy="664943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226169-1E9F-DACA-F2AB-88A787016251}"/>
                </a:ext>
              </a:extLst>
            </p:cNvPr>
            <p:cNvSpPr txBox="1"/>
            <p:nvPr/>
          </p:nvSpPr>
          <p:spPr>
            <a:xfrm>
              <a:off x="439615" y="1330712"/>
              <a:ext cx="5612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hlinkClick r:id="rId2"/>
                </a:rPr>
                <a:t>洛谷 </a:t>
              </a:r>
              <a:r>
                <a:rPr lang="en-US" altLang="zh-CN" sz="3200" dirty="0">
                  <a:hlinkClick r:id="rId2"/>
                </a:rPr>
                <a:t>P3373 </a:t>
              </a:r>
              <a:r>
                <a:rPr lang="en-US" altLang="zh-CN" sz="3200" dirty="0"/>
                <a:t>【</a:t>
              </a:r>
              <a:r>
                <a:rPr lang="zh-CN" altLang="en-US" sz="3200" dirty="0"/>
                <a:t>模板</a:t>
              </a:r>
              <a:r>
                <a:rPr lang="en-US" altLang="zh-CN" sz="3200" dirty="0"/>
                <a:t>】</a:t>
              </a:r>
              <a:r>
                <a:rPr lang="zh-CN" altLang="en-US" sz="3200" dirty="0"/>
                <a:t>线段树 </a:t>
              </a:r>
              <a:r>
                <a:rPr lang="en-US" altLang="zh-CN" sz="3200" dirty="0"/>
                <a:t>2:</a:t>
              </a:r>
              <a:endParaRPr lang="zh-CN" altLang="en-US" sz="32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F85A3D-0C06-2E78-46B2-CD3B1B799818}"/>
                </a:ext>
              </a:extLst>
            </p:cNvPr>
            <p:cNvSpPr txBox="1"/>
            <p:nvPr/>
          </p:nvSpPr>
          <p:spPr>
            <a:xfrm>
              <a:off x="439615" y="1899552"/>
              <a:ext cx="1013610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题目大意</a:t>
              </a:r>
              <a:r>
                <a:rPr lang="en-US" altLang="zh-CN" sz="3200" dirty="0"/>
                <a:t>:</a:t>
              </a:r>
            </a:p>
            <a:p>
              <a:pPr algn="l"/>
              <a:r>
                <a:rPr lang="en-US" altLang="zh-CN" sz="3200" dirty="0"/>
                <a:t>	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如题，已知一个数列，你需要进行下面两种操作：</a:t>
              </a:r>
            </a:p>
            <a:p>
              <a:pPr marL="457200" indent="-457200" algn="l">
                <a:buFontTx/>
                <a:buChar char="-"/>
              </a:pP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将某区间每一个数加上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k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  <a:endParaRPr lang="en-US" altLang="zh-CN" sz="3200" b="0" i="0" dirty="0">
                <a:effectLst/>
                <a:highlight>
                  <a:srgbClr val="FFFFFF"/>
                </a:highlight>
                <a:latin typeface="-apple-system"/>
              </a:endParaRPr>
            </a:p>
            <a:p>
              <a:pPr marL="457200" indent="-457200">
                <a:buFontTx/>
                <a:buChar char="-"/>
              </a:pP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将某区间每一个数乘上 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k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</a:p>
            <a:p>
              <a:pPr algn="l"/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-    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求出某区间每一个数的和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(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对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m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取模</a:t>
              </a:r>
              <a:r>
                <a:rPr lang="en-US" altLang="zh-CN" sz="3200" b="0" i="0" dirty="0">
                  <a:effectLst/>
                  <a:highlight>
                    <a:srgbClr val="FFFFFF"/>
                  </a:highlight>
                  <a:latin typeface="-apple-system"/>
                </a:rPr>
                <a:t>)</a:t>
              </a:r>
              <a:r>
                <a:rPr lang="zh-CN" altLang="en-US" sz="3200" b="0" i="0" dirty="0">
                  <a:effectLst/>
                  <a:highlight>
                    <a:srgbClr val="FFFFFF"/>
                  </a:highlight>
                  <a:latin typeface="-apple-system"/>
                </a:rPr>
                <a:t>。</a:t>
              </a:r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124E8BB-C2B4-28A8-0658-B1513B9D2DCE}"/>
                </a:ext>
              </a:extLst>
            </p:cNvPr>
            <p:cNvGrpSpPr/>
            <p:nvPr/>
          </p:nvGrpSpPr>
          <p:grpSpPr>
            <a:xfrm>
              <a:off x="7865966" y="3948272"/>
              <a:ext cx="4333181" cy="4031873"/>
              <a:chOff x="3945242" y="4023507"/>
              <a:chExt cx="4333181" cy="4031873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6BA028-8DAC-64ED-00FA-E65AD9253678}"/>
                  </a:ext>
                </a:extLst>
              </p:cNvPr>
              <p:cNvSpPr txBox="1"/>
              <p:nvPr/>
            </p:nvSpPr>
            <p:spPr>
              <a:xfrm>
                <a:off x="3945242" y="4023507"/>
                <a:ext cx="1095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样例</a:t>
                </a:r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F9CABD-A5A1-8AEA-6DF6-497C91D6B9B2}"/>
                  </a:ext>
                </a:extLst>
              </p:cNvPr>
              <p:cNvSpPr txBox="1"/>
              <p:nvPr/>
            </p:nvSpPr>
            <p:spPr>
              <a:xfrm>
                <a:off x="5091847" y="4023507"/>
                <a:ext cx="1715534" cy="403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In: </a:t>
                </a:r>
              </a:p>
              <a:p>
                <a:r>
                  <a:rPr lang="en-US" altLang="zh-CN" sz="3200" dirty="0"/>
                  <a:t>5 5 38</a:t>
                </a:r>
              </a:p>
              <a:p>
                <a:r>
                  <a:rPr lang="en-US" altLang="zh-CN" sz="3200" dirty="0"/>
                  <a:t>1 5 4 2 3</a:t>
                </a:r>
              </a:p>
              <a:p>
                <a:r>
                  <a:rPr lang="en-US" altLang="zh-CN" sz="3200" dirty="0"/>
                  <a:t>2 1 4 1</a:t>
                </a:r>
              </a:p>
              <a:p>
                <a:r>
                  <a:rPr lang="en-US" altLang="zh-CN" sz="3200" dirty="0"/>
                  <a:t>3 2 5</a:t>
                </a:r>
              </a:p>
              <a:p>
                <a:r>
                  <a:rPr lang="en-US" altLang="zh-CN" sz="3200" dirty="0"/>
                  <a:t>1 2 4 2</a:t>
                </a:r>
              </a:p>
              <a:p>
                <a:r>
                  <a:rPr lang="en-US" altLang="zh-CN" sz="3200" dirty="0"/>
                  <a:t>2 3 5 5</a:t>
                </a:r>
              </a:p>
              <a:p>
                <a:r>
                  <a:rPr lang="en-US" altLang="zh-CN" sz="3200" dirty="0"/>
                  <a:t>3 1 4</a:t>
                </a:r>
                <a:endParaRPr lang="zh-CN" altLang="en-US" sz="32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D038E5-458A-B82C-990D-DC900C8F1533}"/>
                  </a:ext>
                </a:extLst>
              </p:cNvPr>
              <p:cNvSpPr txBox="1"/>
              <p:nvPr/>
            </p:nvSpPr>
            <p:spPr>
              <a:xfrm>
                <a:off x="7224929" y="4036890"/>
                <a:ext cx="10534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Out: </a:t>
                </a:r>
              </a:p>
              <a:p>
                <a:r>
                  <a:rPr lang="en-US" altLang="zh-CN" sz="3200" dirty="0"/>
                  <a:t>17</a:t>
                </a:r>
              </a:p>
              <a:p>
                <a:r>
                  <a:rPr lang="en-US" altLang="zh-CN" sz="3200" dirty="0"/>
                  <a:t>2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354A364-214D-D7DE-CF37-284AB29E1957}"/>
                </a:ext>
              </a:extLst>
            </p:cNvPr>
            <p:cNvSpPr txBox="1"/>
            <p:nvPr/>
          </p:nvSpPr>
          <p:spPr>
            <a:xfrm>
              <a:off x="439615" y="4382702"/>
              <a:ext cx="8653331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输入格式</a:t>
              </a:r>
              <a:r>
                <a:rPr lang="en-US" altLang="zh-CN" sz="3200" dirty="0"/>
                <a:t>:</a:t>
              </a:r>
            </a:p>
            <a:p>
              <a:r>
                <a:rPr lang="zh-CN" altLang="en-US" sz="3200" dirty="0"/>
                <a:t>第一行 </a:t>
              </a:r>
              <a:r>
                <a:rPr lang="en-US" altLang="zh-CN" sz="3200" dirty="0"/>
                <a:t>n , m, </a:t>
              </a:r>
              <a:r>
                <a:rPr lang="zh-CN" altLang="en-US" sz="3200" dirty="0"/>
                <a:t>表示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个元素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个操作</a:t>
              </a:r>
              <a:endParaRPr lang="en-US" altLang="zh-CN" sz="3200" dirty="0"/>
            </a:p>
            <a:p>
              <a:r>
                <a:rPr lang="zh-CN" altLang="en-US" sz="3200" dirty="0"/>
                <a:t>第二行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个数字分别为</a:t>
              </a:r>
              <a:r>
                <a:rPr lang="en-US" altLang="zh-CN" sz="3200" dirty="0"/>
                <a:t>n</a:t>
              </a:r>
              <a:r>
                <a:rPr lang="zh-CN" altLang="en-US" sz="3200" dirty="0"/>
                <a:t>个元素的初始值</a:t>
              </a:r>
              <a:endParaRPr lang="en-US" altLang="zh-CN" sz="3200" dirty="0"/>
            </a:p>
            <a:p>
              <a:r>
                <a:rPr lang="zh-CN" altLang="en-US" sz="3200" dirty="0"/>
                <a:t>接下来</a:t>
              </a:r>
              <a:r>
                <a:rPr lang="en-US" altLang="zh-CN" sz="3200" dirty="0"/>
                <a:t>m</a:t>
              </a:r>
              <a:r>
                <a:rPr lang="zh-CN" altLang="en-US" sz="3200" dirty="0"/>
                <a:t>行每行</a:t>
              </a:r>
              <a:r>
                <a:rPr lang="en-US" altLang="zh-CN" sz="3200" dirty="0"/>
                <a:t>3/4</a:t>
              </a:r>
              <a:r>
                <a:rPr lang="zh-CN" altLang="en-US" sz="3200" dirty="0"/>
                <a:t>个整数</a:t>
              </a:r>
              <a:r>
                <a:rPr lang="en-US" altLang="zh-CN" sz="3200" dirty="0"/>
                <a:t>, </a:t>
              </a:r>
              <a:r>
                <a:rPr lang="zh-CN" altLang="en-US" sz="3200" dirty="0"/>
                <a:t>表示一个操作</a:t>
              </a:r>
              <a:endParaRPr lang="en-US" altLang="zh-CN" sz="3200" dirty="0"/>
            </a:p>
            <a:p>
              <a:pPr marL="514350" indent="-514350">
                <a:buAutoNum type="arabicPeriod"/>
              </a:pPr>
              <a:r>
                <a:rPr lang="en-US" altLang="zh-CN" sz="3200" dirty="0"/>
                <a:t>“1 x y k” </a:t>
              </a:r>
              <a:r>
                <a:rPr lang="zh-CN" altLang="en-US" sz="3200" dirty="0"/>
                <a:t>将区间</a:t>
              </a:r>
              <a:r>
                <a:rPr lang="en-US" altLang="zh-CN" sz="3200" dirty="0"/>
                <a:t>[</a:t>
              </a:r>
              <a:r>
                <a:rPr lang="en-US" altLang="zh-CN" sz="3200" dirty="0" err="1"/>
                <a:t>x,y</a:t>
              </a:r>
              <a:r>
                <a:rPr lang="en-US" altLang="zh-CN" sz="3200" dirty="0"/>
                <a:t>]</a:t>
              </a:r>
              <a:r>
                <a:rPr lang="zh-CN" altLang="en-US" sz="3200" dirty="0"/>
                <a:t>内每一个数字乘上</a:t>
              </a:r>
              <a:r>
                <a:rPr lang="en-US" altLang="zh-CN" sz="3200" dirty="0"/>
                <a:t>k</a:t>
              </a:r>
            </a:p>
            <a:p>
              <a:pPr marL="514350" indent="-514350">
                <a:buFontTx/>
                <a:buAutoNum type="arabicPeriod"/>
              </a:pPr>
              <a:r>
                <a:rPr lang="en-US" altLang="zh-CN" sz="3200" dirty="0"/>
                <a:t>“2 x y k” </a:t>
              </a:r>
              <a:r>
                <a:rPr lang="zh-CN" altLang="en-US" sz="3200" dirty="0"/>
                <a:t>将区间</a:t>
              </a:r>
              <a:r>
                <a:rPr lang="en-US" altLang="zh-CN" sz="3200" dirty="0"/>
                <a:t>[</a:t>
              </a:r>
              <a:r>
                <a:rPr lang="en-US" altLang="zh-CN" sz="3200" dirty="0" err="1"/>
                <a:t>x,y</a:t>
              </a:r>
              <a:r>
                <a:rPr lang="en-US" altLang="zh-CN" sz="3200" dirty="0"/>
                <a:t>]</a:t>
              </a:r>
              <a:r>
                <a:rPr lang="zh-CN" altLang="en-US" sz="3200" dirty="0"/>
                <a:t>内每一个数字加上</a:t>
              </a:r>
              <a:r>
                <a:rPr lang="en-US" altLang="zh-CN" sz="3200" dirty="0"/>
                <a:t>k</a:t>
              </a:r>
            </a:p>
            <a:p>
              <a:pPr marL="514350" indent="-514350">
                <a:buAutoNum type="arabicPeriod"/>
              </a:pPr>
              <a:r>
                <a:rPr lang="en-US" altLang="zh-CN" sz="3200" dirty="0"/>
                <a:t>“3 x y” </a:t>
              </a:r>
              <a:r>
                <a:rPr lang="zh-CN" altLang="en-US" sz="3200" dirty="0"/>
                <a:t>输出区间</a:t>
              </a:r>
              <a:r>
                <a:rPr lang="en-US" altLang="zh-CN" sz="3200" dirty="0"/>
                <a:t>[</a:t>
              </a:r>
              <a:r>
                <a:rPr lang="en-US" altLang="zh-CN" sz="3200" dirty="0" err="1"/>
                <a:t>x,y</a:t>
              </a:r>
              <a:r>
                <a:rPr lang="en-US" altLang="zh-CN" sz="3200" dirty="0"/>
                <a:t>]</a:t>
              </a:r>
              <a:r>
                <a:rPr lang="zh-CN" altLang="en-US" sz="3200" dirty="0"/>
                <a:t>内每个数字的和</a:t>
              </a:r>
              <a:r>
                <a:rPr lang="en-US" altLang="zh-CN" sz="3200" dirty="0"/>
                <a:t>(mod 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3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FA7AC-1F57-BA50-747C-2E7B4E472FDA}"/>
              </a:ext>
            </a:extLst>
          </p:cNvPr>
          <p:cNvSpPr txBox="1"/>
          <p:nvPr/>
        </p:nvSpPr>
        <p:spPr>
          <a:xfrm>
            <a:off x="125149" y="993122"/>
            <a:ext cx="11941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Way:</a:t>
            </a:r>
          </a:p>
          <a:p>
            <a:endParaRPr lang="en-US" altLang="zh-CN" sz="3200" dirty="0"/>
          </a:p>
          <a:p>
            <a:r>
              <a:rPr lang="zh-CN" altLang="en-US" sz="3200" dirty="0"/>
              <a:t>这里只要将上一个题中的懒标记改为两个</a:t>
            </a:r>
            <a:r>
              <a:rPr lang="en-US" altLang="zh-CN" sz="3200" dirty="0"/>
              <a:t>, </a:t>
            </a:r>
            <a:r>
              <a:rPr lang="zh-CN" altLang="en-US" sz="3200" dirty="0"/>
              <a:t>一个记录乘法</a:t>
            </a:r>
            <a:r>
              <a:rPr lang="en-US" altLang="zh-CN" sz="3200" dirty="0"/>
              <a:t>, </a:t>
            </a:r>
            <a:r>
              <a:rPr lang="zh-CN" altLang="en-US" sz="3200" dirty="0"/>
              <a:t>一个记录加法</a:t>
            </a:r>
            <a:r>
              <a:rPr lang="en-US" altLang="zh-CN" sz="3200" dirty="0"/>
              <a:t>, </a:t>
            </a:r>
            <a:r>
              <a:rPr lang="zh-CN" altLang="en-US" sz="3200" dirty="0"/>
              <a:t>注意懒标记如何合并即可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本题具体解法留作课后题</a:t>
            </a:r>
            <a:r>
              <a:rPr lang="en-US" altLang="zh-CN" sz="3200" dirty="0"/>
              <a:t>, </a:t>
            </a:r>
            <a:r>
              <a:rPr lang="zh-CN" altLang="en-US" sz="3200" dirty="0"/>
              <a:t>若实在不会可以看洛谷上的题解</a:t>
            </a:r>
            <a:r>
              <a:rPr lang="en-US" altLang="zh-CN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42210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04CFD9-D12B-9608-955C-A8421B219696}"/>
              </a:ext>
            </a:extLst>
          </p:cNvPr>
          <p:cNvSpPr txBox="1"/>
          <p:nvPr/>
        </p:nvSpPr>
        <p:spPr>
          <a:xfrm>
            <a:off x="3278562" y="2644170"/>
            <a:ext cx="56348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CF1941E Rudolf and k Bridges </a:t>
            </a:r>
          </a:p>
          <a:p>
            <a:r>
              <a:rPr lang="en-US" altLang="zh-CN" sz="3200" dirty="0"/>
              <a:t>           </a:t>
            </a:r>
          </a:p>
          <a:p>
            <a:r>
              <a:rPr lang="zh-CN" altLang="en-US" sz="3200" dirty="0"/>
              <a:t>洛谷 </a:t>
            </a:r>
            <a:r>
              <a:rPr lang="en-US" altLang="zh-CN" sz="3200" dirty="0"/>
              <a:t>P3373 【</a:t>
            </a:r>
            <a:r>
              <a:rPr lang="zh-CN" altLang="en-US" sz="3200" dirty="0"/>
              <a:t>模板</a:t>
            </a:r>
            <a:r>
              <a:rPr lang="en-US" altLang="zh-CN" sz="3200" dirty="0"/>
              <a:t>】</a:t>
            </a:r>
            <a:r>
              <a:rPr lang="zh-CN" altLang="en-US" sz="3200" dirty="0"/>
              <a:t>线段树 </a:t>
            </a:r>
            <a:r>
              <a:rPr lang="en-US" altLang="zh-CN" sz="3200" dirty="0"/>
              <a:t>2 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1FB5E-A5D2-8DAB-F7CB-C3130CD4E9DF}"/>
              </a:ext>
            </a:extLst>
          </p:cNvPr>
          <p:cNvSpPr txBox="1"/>
          <p:nvPr/>
        </p:nvSpPr>
        <p:spPr>
          <a:xfrm>
            <a:off x="516242" y="405758"/>
            <a:ext cx="609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作业</a:t>
            </a:r>
            <a:r>
              <a:rPr lang="en-US" altLang="zh-CN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6190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04CFD9-D12B-9608-955C-A8421B219696}"/>
              </a:ext>
            </a:extLst>
          </p:cNvPr>
          <p:cNvSpPr txBox="1"/>
          <p:nvPr/>
        </p:nvSpPr>
        <p:spPr>
          <a:xfrm>
            <a:off x="2739151" y="2397948"/>
            <a:ext cx="6713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洛谷</a:t>
            </a:r>
            <a:r>
              <a:rPr lang="en-US" altLang="zh-CN" sz="3200" dirty="0"/>
              <a:t>P1955 [NOI2015] </a:t>
            </a:r>
            <a:r>
              <a:rPr lang="zh-CN" altLang="en-US" sz="3200" dirty="0"/>
              <a:t>程序自动分析 </a:t>
            </a:r>
            <a:endParaRPr lang="en-US" altLang="zh-CN" sz="3200" dirty="0"/>
          </a:p>
          <a:p>
            <a:r>
              <a:rPr lang="zh-CN" altLang="en-US" sz="3200" dirty="0"/>
              <a:t>洛谷 </a:t>
            </a:r>
            <a:r>
              <a:rPr lang="en-US" altLang="zh-CN" sz="3200" dirty="0"/>
              <a:t>P1816 </a:t>
            </a:r>
            <a:r>
              <a:rPr lang="zh-CN" altLang="en-US" sz="3200" dirty="0"/>
              <a:t>忠诚</a:t>
            </a:r>
            <a:endParaRPr lang="en-US" altLang="zh-CN" sz="3200" dirty="0"/>
          </a:p>
          <a:p>
            <a:r>
              <a:rPr lang="zh-CN" altLang="en-US" sz="3200" dirty="0"/>
              <a:t>洛谷 </a:t>
            </a:r>
            <a:r>
              <a:rPr lang="en-US" altLang="zh-CN" sz="3200" dirty="0"/>
              <a:t>P1438 </a:t>
            </a:r>
            <a:r>
              <a:rPr lang="zh-CN" altLang="en-US" sz="3200" dirty="0"/>
              <a:t>无聊的数列</a:t>
            </a:r>
            <a:endParaRPr lang="en-US" altLang="zh-CN" sz="3200" dirty="0"/>
          </a:p>
          <a:p>
            <a:r>
              <a:rPr lang="zh-CN" altLang="en-US" sz="3200" dirty="0"/>
              <a:t>洛谷 </a:t>
            </a:r>
            <a:r>
              <a:rPr lang="en-US" altLang="zh-CN" sz="3200" dirty="0"/>
              <a:t>P1725 </a:t>
            </a:r>
            <a:r>
              <a:rPr lang="zh-CN" altLang="en-US" sz="3200" dirty="0"/>
              <a:t>琪露诺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1FB5E-A5D2-8DAB-F7CB-C3130CD4E9DF}"/>
              </a:ext>
            </a:extLst>
          </p:cNvPr>
          <p:cNvSpPr txBox="1"/>
          <p:nvPr/>
        </p:nvSpPr>
        <p:spPr>
          <a:xfrm>
            <a:off x="516242" y="405758"/>
            <a:ext cx="609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推荐完成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不做强制要求</a:t>
            </a:r>
            <a:r>
              <a:rPr lang="en-US" altLang="zh-CN" sz="36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16695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2C1FF7-0346-1BC1-5586-38037A11AD4E}"/>
              </a:ext>
            </a:extLst>
          </p:cNvPr>
          <p:cNvSpPr txBox="1"/>
          <p:nvPr/>
        </p:nvSpPr>
        <p:spPr>
          <a:xfrm>
            <a:off x="4580200" y="1167162"/>
            <a:ext cx="303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The End: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4A6DE-66CE-C6E0-AB9C-1F7A97AE9472}"/>
              </a:ext>
            </a:extLst>
          </p:cNvPr>
          <p:cNvSpPr txBox="1"/>
          <p:nvPr/>
        </p:nvSpPr>
        <p:spPr>
          <a:xfrm>
            <a:off x="914399" y="234175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致谢</a:t>
            </a:r>
            <a:r>
              <a:rPr lang="en-US" altLang="zh-CN" sz="3600" dirty="0"/>
              <a:t>: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6DD0E9-237F-446F-A574-099E8BFFF7D7}"/>
              </a:ext>
            </a:extLst>
          </p:cNvPr>
          <p:cNvSpPr txBox="1"/>
          <p:nvPr/>
        </p:nvSpPr>
        <p:spPr>
          <a:xfrm>
            <a:off x="997488" y="3218985"/>
            <a:ext cx="104214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GeeksforGeeks</a:t>
            </a:r>
            <a:r>
              <a:rPr lang="en-US" altLang="zh-CN" sz="3200" dirty="0"/>
              <a:t>  : </a:t>
            </a:r>
            <a:r>
              <a:rPr lang="en-US" altLang="zh-CN" sz="3200" dirty="0">
                <a:hlinkClick r:id="rId2"/>
              </a:rPr>
              <a:t>www.geeksforgeeks.org</a:t>
            </a:r>
            <a:endParaRPr lang="en-US" altLang="zh-CN" sz="3200" dirty="0"/>
          </a:p>
          <a:p>
            <a:r>
              <a:rPr lang="en-US" altLang="zh-CN" sz="3200" dirty="0"/>
              <a:t>OI-wiki : </a:t>
            </a:r>
            <a:r>
              <a:rPr lang="zh-CN" altLang="en-US" sz="3200" dirty="0">
                <a:hlinkClick r:id="rId3"/>
              </a:rPr>
              <a:t>数据结构部分简介 </a:t>
            </a:r>
            <a:r>
              <a:rPr lang="en-US" altLang="zh-CN" sz="3200" dirty="0">
                <a:hlinkClick r:id="rId3"/>
              </a:rPr>
              <a:t>- OI Wiki (oi-wiki.org)</a:t>
            </a:r>
            <a:endParaRPr lang="en-US" altLang="zh-CN" sz="3200" dirty="0"/>
          </a:p>
          <a:p>
            <a:r>
              <a:rPr lang="zh-CN" altLang="en-US" sz="3200" dirty="0"/>
              <a:t>洛谷 </a:t>
            </a:r>
            <a:r>
              <a:rPr lang="en-US" altLang="zh-CN" sz="3200" dirty="0"/>
              <a:t>: </a:t>
            </a:r>
            <a:r>
              <a:rPr lang="en-US" altLang="zh-CN" sz="3200" dirty="0">
                <a:hlinkClick r:id="rId4"/>
              </a:rPr>
              <a:t>luogu.com.cn</a:t>
            </a:r>
            <a:endParaRPr lang="en-US" altLang="zh-CN" sz="3200" dirty="0"/>
          </a:p>
          <a:p>
            <a:r>
              <a:rPr lang="en-US" altLang="zh-CN" sz="3200" dirty="0" err="1"/>
              <a:t>Vjudge</a:t>
            </a:r>
            <a:r>
              <a:rPr lang="en-US" altLang="zh-CN" sz="3200" dirty="0"/>
              <a:t> : </a:t>
            </a:r>
            <a:r>
              <a:rPr lang="zh-CN" altLang="en-US" sz="3200" dirty="0">
                <a:hlinkClick r:id="rId5"/>
              </a:rPr>
              <a:t>西电</a:t>
            </a:r>
            <a:r>
              <a:rPr lang="en-US" altLang="zh-CN" sz="3200" dirty="0">
                <a:hlinkClick r:id="rId5"/>
              </a:rPr>
              <a:t>ACM</a:t>
            </a:r>
            <a:r>
              <a:rPr lang="zh-CN" altLang="en-US" sz="3200" dirty="0">
                <a:hlinkClick r:id="rId5"/>
              </a:rPr>
              <a:t>双创周练习 </a:t>
            </a:r>
            <a:r>
              <a:rPr lang="en-US" altLang="zh-CN" sz="3200" dirty="0">
                <a:hlinkClick r:id="rId5"/>
              </a:rPr>
              <a:t>- Virtual Judge (vjudge.net)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0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1ECCA9-7722-1206-024B-9869C030849E}"/>
              </a:ext>
            </a:extLst>
          </p:cNvPr>
          <p:cNvSpPr txBox="1"/>
          <p:nvPr/>
        </p:nvSpPr>
        <p:spPr>
          <a:xfrm>
            <a:off x="439615" y="1254369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队列</a:t>
            </a:r>
            <a:r>
              <a:rPr lang="en-US" altLang="zh-CN" sz="3600" dirty="0"/>
              <a:t>: </a:t>
            </a:r>
            <a:r>
              <a:rPr lang="zh-CN" altLang="en-US" sz="3600" dirty="0"/>
              <a:t>也是一种线性的数据结构</a:t>
            </a:r>
            <a:r>
              <a:rPr lang="en-US" altLang="zh-CN" sz="3600" dirty="0"/>
              <a:t>, </a:t>
            </a:r>
            <a:r>
              <a:rPr lang="zh-CN" altLang="en-US" sz="3600" dirty="0"/>
              <a:t>特点是先进先出</a:t>
            </a:r>
            <a:r>
              <a:rPr lang="en-US" altLang="zh-CN" sz="3600" dirty="0"/>
              <a:t>(FIFO):</a:t>
            </a:r>
            <a:endParaRPr lang="zh-CN" altLang="en-US" sz="3600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6647C61-B7B3-518D-726B-09E98480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5" y="1900700"/>
            <a:ext cx="9534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3792A6-54BF-EC5C-2D1B-1CD76D17344F}"/>
              </a:ext>
            </a:extLst>
          </p:cNvPr>
          <p:cNvSpPr txBox="1"/>
          <p:nvPr/>
        </p:nvSpPr>
        <p:spPr>
          <a:xfrm>
            <a:off x="475785" y="631902"/>
            <a:ext cx="11056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一般可以直接开一个数组作为队列</a:t>
            </a:r>
            <a:r>
              <a:rPr lang="en-US" altLang="zh-CN" sz="3200" dirty="0"/>
              <a:t>, </a:t>
            </a:r>
            <a:r>
              <a:rPr lang="zh-CN" altLang="en-US" sz="3200" dirty="0"/>
              <a:t>然后用两个整形分别存储</a:t>
            </a:r>
            <a:endParaRPr lang="en-US" altLang="zh-CN" sz="3200" dirty="0"/>
          </a:p>
          <a:p>
            <a:r>
              <a:rPr lang="zh-CN" altLang="en-US" sz="3200" dirty="0"/>
              <a:t>队头和队尾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C8F1E-7CAC-6F32-DD4D-9C9BACCE8DAE}"/>
              </a:ext>
            </a:extLst>
          </p:cNvPr>
          <p:cNvSpPr txBox="1"/>
          <p:nvPr/>
        </p:nvSpPr>
        <p:spPr>
          <a:xfrm>
            <a:off x="632826" y="5601427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这里的函数只是起到说明作用</a:t>
            </a:r>
            <a:r>
              <a:rPr lang="en-US" altLang="zh-CN" sz="3200" dirty="0"/>
              <a:t>, </a:t>
            </a:r>
          </a:p>
          <a:p>
            <a:r>
              <a:rPr lang="zh-CN" altLang="en-US" sz="3200" dirty="0"/>
              <a:t>实际写的时候直接写函数内代码即可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3CE704-4348-6BEC-BB2B-21FF122C2C18}"/>
              </a:ext>
            </a:extLst>
          </p:cNvPr>
          <p:cNvGrpSpPr/>
          <p:nvPr/>
        </p:nvGrpSpPr>
        <p:grpSpPr>
          <a:xfrm>
            <a:off x="475785" y="1614323"/>
            <a:ext cx="7013897" cy="3497126"/>
            <a:chOff x="475785" y="1614323"/>
            <a:chExt cx="7013897" cy="34971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ED2FC9-ED9A-406C-6B3F-845EE5FA7C4D}"/>
                </a:ext>
              </a:extLst>
            </p:cNvPr>
            <p:cNvSpPr txBox="1"/>
            <p:nvPr/>
          </p:nvSpPr>
          <p:spPr>
            <a:xfrm>
              <a:off x="475785" y="1614323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Code: </a:t>
              </a:r>
              <a:endParaRPr lang="zh-CN" altLang="en-US" sz="3200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50BD4E2-9BDA-1CA7-78C4-72B991265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986" y="2253187"/>
              <a:ext cx="6351696" cy="2858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5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A90AC4-1103-1610-FD97-CF8FA49A2627}"/>
              </a:ext>
            </a:extLst>
          </p:cNvPr>
          <p:cNvSpPr txBox="1"/>
          <p:nvPr/>
        </p:nvSpPr>
        <p:spPr>
          <a:xfrm>
            <a:off x="222972" y="4322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STL: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39AAB5-996C-7085-6A33-98BF6E4F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2"/>
          <a:stretch/>
        </p:blipFill>
        <p:spPr>
          <a:xfrm>
            <a:off x="312234" y="1180620"/>
            <a:ext cx="5162310" cy="32501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24B241-A334-0561-F7D5-4BDD8D94BB1E}"/>
              </a:ext>
            </a:extLst>
          </p:cNvPr>
          <p:cNvSpPr txBox="1"/>
          <p:nvPr/>
        </p:nvSpPr>
        <p:spPr>
          <a:xfrm>
            <a:off x="5593489" y="297307"/>
            <a:ext cx="653160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std::queue</a:t>
            </a:r>
            <a:r>
              <a:rPr lang="zh-CN" altLang="en-US" sz="3200" dirty="0"/>
              <a:t>只支持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/>
              <a:t>que2.push(x) – </a:t>
            </a:r>
            <a:r>
              <a:rPr lang="zh-CN" altLang="en-US" sz="3200" dirty="0"/>
              <a:t>入队</a:t>
            </a:r>
            <a:endParaRPr lang="en-US" altLang="zh-CN" sz="3200" dirty="0"/>
          </a:p>
          <a:p>
            <a:r>
              <a:rPr lang="en-US" altLang="zh-CN" sz="3200" dirty="0"/>
              <a:t>que2.pop() – </a:t>
            </a:r>
            <a:r>
              <a:rPr lang="zh-CN" altLang="en-US" sz="3200" dirty="0"/>
              <a:t>出队</a:t>
            </a:r>
            <a:endParaRPr lang="en-US" altLang="zh-CN" sz="3200" dirty="0"/>
          </a:p>
          <a:p>
            <a:r>
              <a:rPr lang="en-US" altLang="zh-CN" sz="3200" dirty="0"/>
              <a:t>que2.front() – </a:t>
            </a:r>
            <a:r>
              <a:rPr lang="zh-CN" altLang="en-US" sz="3200" dirty="0"/>
              <a:t>获取队头元素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而</a:t>
            </a:r>
            <a:r>
              <a:rPr lang="en-US" altLang="zh-CN" sz="3200" dirty="0"/>
              <a:t>std::deque</a:t>
            </a:r>
            <a:r>
              <a:rPr lang="zh-CN" altLang="en-US" sz="3200" dirty="0"/>
              <a:t>支持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/>
              <a:t>que1.push_back(x),</a:t>
            </a:r>
          </a:p>
          <a:p>
            <a:r>
              <a:rPr lang="en-US" altLang="zh-CN" sz="3200" dirty="0"/>
              <a:t>que1.push_front(x) – </a:t>
            </a:r>
            <a:r>
              <a:rPr lang="zh-CN" altLang="en-US" sz="3200" dirty="0"/>
              <a:t>队尾</a:t>
            </a:r>
            <a:r>
              <a:rPr lang="en-US" altLang="zh-CN" sz="3200" dirty="0"/>
              <a:t>/</a:t>
            </a:r>
            <a:r>
              <a:rPr lang="zh-CN" altLang="en-US" sz="3200" dirty="0"/>
              <a:t>队头插入</a:t>
            </a:r>
            <a:endParaRPr lang="en-US" altLang="zh-CN" sz="3200" dirty="0"/>
          </a:p>
          <a:p>
            <a:r>
              <a:rPr lang="en-US" altLang="zh-CN" sz="3200" dirty="0"/>
              <a:t>que1.pop_back(), </a:t>
            </a:r>
          </a:p>
          <a:p>
            <a:r>
              <a:rPr lang="en-US" altLang="zh-CN" sz="3200" dirty="0"/>
              <a:t>que1.pop_front() -</a:t>
            </a:r>
            <a:r>
              <a:rPr lang="zh-CN" altLang="en-US" sz="3200" dirty="0"/>
              <a:t>队尾</a:t>
            </a:r>
            <a:r>
              <a:rPr lang="en-US" altLang="zh-CN" sz="3200" dirty="0"/>
              <a:t>/</a:t>
            </a:r>
            <a:r>
              <a:rPr lang="zh-CN" altLang="en-US" sz="3200" dirty="0"/>
              <a:t>队头删除</a:t>
            </a:r>
            <a:endParaRPr lang="en-US" altLang="zh-CN" sz="3200" dirty="0"/>
          </a:p>
          <a:p>
            <a:r>
              <a:rPr lang="en-US" altLang="zh-CN" sz="3200" dirty="0"/>
              <a:t>que2.back(), </a:t>
            </a:r>
          </a:p>
          <a:p>
            <a:r>
              <a:rPr lang="en-US" altLang="zh-CN" sz="3200" dirty="0"/>
              <a:t>que2.front() – </a:t>
            </a:r>
            <a:r>
              <a:rPr lang="zh-CN" altLang="en-US" sz="3200" dirty="0"/>
              <a:t>获取队尾</a:t>
            </a:r>
            <a:r>
              <a:rPr lang="en-US" altLang="zh-CN" sz="3200" dirty="0"/>
              <a:t>/</a:t>
            </a:r>
            <a:r>
              <a:rPr lang="zh-CN" altLang="en-US" sz="3200" dirty="0"/>
              <a:t>队头元素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06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4467</Words>
  <Application>Microsoft Office PowerPoint</Application>
  <PresentationFormat>宽屏</PresentationFormat>
  <Paragraphs>476</Paragraphs>
  <Slides>68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-apple-system</vt:lpstr>
      <vt:lpstr>KaTeX_Main</vt:lpstr>
      <vt:lpstr>KaTeX_Math</vt:lpstr>
      <vt:lpstr>等线</vt:lpstr>
      <vt:lpstr>等线 Light</vt:lpstr>
      <vt:lpstr>Arial</vt:lpstr>
      <vt:lpstr>Fira Sans</vt:lpstr>
      <vt:lpstr>Office 主题​​</vt:lpstr>
      <vt:lpstr>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诚 冯</dc:creator>
  <cp:lastModifiedBy>诚 冯</cp:lastModifiedBy>
  <cp:revision>129</cp:revision>
  <dcterms:created xsi:type="dcterms:W3CDTF">2024-07-02T12:59:05Z</dcterms:created>
  <dcterms:modified xsi:type="dcterms:W3CDTF">2024-07-09T10:47:50Z</dcterms:modified>
</cp:coreProperties>
</file>