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8" r:id="rId3"/>
    <p:sldId id="259" r:id="rId4"/>
    <p:sldId id="258" r:id="rId5"/>
    <p:sldId id="267" r:id="rId6"/>
    <p:sldId id="263" r:id="rId7"/>
    <p:sldId id="269" r:id="rId8"/>
    <p:sldId id="275" r:id="rId9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F9F8FA"/>
    <a:srgbClr val="FBF9F3"/>
    <a:srgbClr val="232224"/>
    <a:srgbClr val="00AAE6"/>
    <a:srgbClr val="F20062"/>
    <a:srgbClr val="FF0066"/>
    <a:srgbClr val="D67F00"/>
    <a:srgbClr val="B0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4" autoAdjust="0"/>
  </p:normalViewPr>
  <p:slideViewPr>
    <p:cSldViewPr showGuides="1">
      <p:cViewPr varScale="1">
        <p:scale>
          <a:sx n="69" d="100"/>
          <a:sy n="69" d="100"/>
        </p:scale>
        <p:origin x="-701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AB6C2-83D8-4E5A-A499-53106C707A81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9FD9A-B54B-419A-AFA6-EE9D3628D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13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9FD9A-B54B-419A-AFA6-EE9D3628DC5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189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5400000" scaled="0"/>
          </a:gradFill>
          <a:ln w="76200">
            <a:gradFill>
              <a:gsLst>
                <a:gs pos="0">
                  <a:schemeClr val="bg2">
                    <a:lumMod val="60000"/>
                    <a:lumOff val="40000"/>
                    <a:alpha val="90000"/>
                  </a:schemeClr>
                </a:gs>
                <a:gs pos="50000">
                  <a:schemeClr val="bg2">
                    <a:lumMod val="60000"/>
                    <a:lumOff val="40000"/>
                    <a:alpha val="80000"/>
                  </a:schemeClr>
                </a:gs>
                <a:gs pos="100000">
                  <a:schemeClr val="bg2">
                    <a:alpha val="70000"/>
                  </a:schemeClr>
                </a:gs>
              </a:gsLst>
              <a:lin ang="5400000" scaled="0"/>
            </a:gradFill>
            <a:miter lim="800000"/>
          </a:ln>
          <a:scene3d>
            <a:camera prst="orthographicFront"/>
            <a:lightRig rig="contrasting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171450"/>
            <a:ext cx="8503920" cy="182880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6600" b="0" kern="1200" spc="25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101600" dir="30000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760" y="2228850"/>
            <a:ext cx="4267200" cy="129428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gradFill>
                  <a:gsLst>
                    <a:gs pos="1000">
                      <a:schemeClr val="tx2">
                        <a:lumMod val="40000"/>
                        <a:lumOff val="60000"/>
                      </a:schemeClr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Diagonal Stripe 12"/>
          <p:cNvSpPr/>
          <p:nvPr/>
        </p:nvSpPr>
        <p:spPr>
          <a:xfrm rot="21321315" flipH="1">
            <a:off x="481842" y="1972477"/>
            <a:ext cx="8419617" cy="514350"/>
          </a:xfrm>
          <a:prstGeom prst="diagStripe">
            <a:avLst>
              <a:gd name="adj" fmla="val 50001"/>
            </a:avLst>
          </a:prstGeom>
          <a:solidFill>
            <a:schemeClr val="tx2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1257301"/>
            <a:ext cx="7315200" cy="1021556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0" kern="1200" spc="25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101600" dir="30000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63" y="2361010"/>
            <a:ext cx="7315200" cy="83939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Wingdings" pitchFamily="2" charset="2"/>
              <a:buNone/>
              <a:defRPr sz="1800" kern="1200">
                <a:ln>
                  <a:noFill/>
                </a:ln>
                <a:gradFill>
                  <a:gsLst>
                    <a:gs pos="1000">
                      <a:schemeClr val="tx2">
                        <a:lumMod val="40000"/>
                        <a:lumOff val="60000"/>
                      </a:schemeClr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71450"/>
            <a:ext cx="8503920" cy="8572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8062" y="1441847"/>
            <a:ext cx="3429000" cy="296584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1847"/>
            <a:ext cx="3429000" cy="296584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57300"/>
            <a:ext cx="3429000" cy="479822"/>
          </a:xfrm>
        </p:spPr>
        <p:txBody>
          <a:bodyPr anchor="ctr" anchorCtr="0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943100"/>
            <a:ext cx="3429000" cy="24645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257300"/>
            <a:ext cx="3429000" cy="479822"/>
          </a:xfrm>
        </p:spPr>
        <p:txBody>
          <a:bodyPr anchor="ctr" anchorCtr="0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1943100"/>
            <a:ext cx="3429000" cy="24645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342900"/>
            <a:ext cx="2834640" cy="995363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" pitchFamily="2" charset="2"/>
              <a:buNone/>
              <a:defRPr sz="3200" b="0" kern="1200" spc="25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101600" dir="30000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1" y="342900"/>
            <a:ext cx="3751263" cy="4064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2" y="1441848"/>
            <a:ext cx="2834640" cy="147280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42900"/>
            <a:ext cx="2834640" cy="99441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" pitchFamily="2" charset="2"/>
              <a:buNone/>
              <a:defRPr sz="3200" b="0" kern="1200" spc="25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101600" dir="30000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1440180"/>
            <a:ext cx="2834640" cy="147447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2308" y="309753"/>
            <a:ext cx="3749040" cy="4066794"/>
          </a:xfrm>
          <a:ln w="38100">
            <a:noFill/>
          </a:ln>
          <a:effectLst>
            <a:innerShdw blurRad="381000">
              <a:schemeClr val="bg2">
                <a:lumMod val="75000"/>
              </a:schemeClr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468906" y="228600"/>
            <a:ext cx="3975847" cy="42291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6710082"/>
              <a:ext cx="9144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 rot="16200000" flipV="1">
              <a:off x="5641041" y="3355041"/>
              <a:ext cx="6858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 rot="5400000" flipH="1" flipV="1">
              <a:off x="-3355041" y="3355041"/>
              <a:ext cx="6858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71450"/>
            <a:ext cx="850392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28751"/>
            <a:ext cx="73152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908177"/>
            <a:ext cx="2133600" cy="18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083D469-BF17-4D39-99F8-14BE32B686A2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08177"/>
            <a:ext cx="2895600" cy="18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08177"/>
            <a:ext cx="2133600" cy="18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22B11D6-3893-48C8-B601-956581F7EA2A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12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6710082"/>
              <a:ext cx="9144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 rot="16200000" flipV="1">
              <a:off x="5641041" y="3355041"/>
              <a:ext cx="6858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 rot="5400000" flipH="1" flipV="1">
              <a:off x="-3355041" y="3355041"/>
              <a:ext cx="6858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250" normalizeH="0" baseline="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5400000" scaled="0"/>
          </a:gradFill>
          <a:effectLst>
            <a:outerShdw blurRad="50800" dist="101600" dir="30000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Font typeface="Wingdings" pitchFamily="2" charset="2"/>
        <a:buChar char=""/>
        <a:defRPr sz="20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spcBef>
          <a:spcPts val="1200"/>
        </a:spcBef>
        <a:buClr>
          <a:schemeClr val="tx1">
            <a:lumMod val="75000"/>
          </a:schemeClr>
        </a:buClr>
        <a:buFont typeface="Wingdings" pitchFamily="2" charset="2"/>
        <a:buChar char=""/>
        <a:defRPr sz="18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itchFamily="2" charset="2"/>
        <a:buChar char="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200"/>
        </a:spcBef>
        <a:buClr>
          <a:schemeClr val="tx1">
            <a:lumMod val="75000"/>
          </a:schemeClr>
        </a:buClr>
        <a:buFont typeface="Wingdings" pitchFamily="2" charset="2"/>
        <a:buChar char="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200"/>
        </a:spcBef>
        <a:buFont typeface="Wingdings" pitchFamily="2" charset="2"/>
        <a:buChar char="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200"/>
        </a:spcBef>
        <a:buClr>
          <a:schemeClr val="tx1">
            <a:lumMod val="75000"/>
          </a:schemeClr>
        </a:buClr>
        <a:buFont typeface="Wingdings" pitchFamily="2" charset="2"/>
        <a:buChar char="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200"/>
        </a:spcBef>
        <a:buFont typeface="Wingdings" pitchFamily="2" charset="2"/>
        <a:buChar char="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200"/>
        </a:spcBef>
        <a:buClr>
          <a:schemeClr val="tx1">
            <a:lumMod val="75000"/>
          </a:schemeClr>
        </a:buClr>
        <a:buFont typeface="Wingdings" pitchFamily="2" charset="2"/>
        <a:buChar char="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200"/>
        </a:spcBef>
        <a:buFont typeface="Wingdings" pitchFamily="2" charset="2"/>
        <a:buChar char="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467889"/>
            <a:ext cx="6788319" cy="22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3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32891" y="2217807"/>
            <a:ext cx="6696744" cy="707886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 anchor="ctr">
            <a:spAutoFit/>
          </a:bodyPr>
          <a:lstStyle>
            <a:defPPr>
              <a:defRPr lang="es-MX"/>
            </a:defPPr>
            <a:lvl1pPr algn="ctr">
              <a:defRPr sz="3200" b="1" spc="300">
                <a:solidFill>
                  <a:srgbClr val="FF9900"/>
                </a:solidFill>
                <a:latin typeface="Book Antiqua" pitchFamily="18" charset="0"/>
                <a:ea typeface="BatangChe" pitchFamily="49" charset="-127"/>
                <a:cs typeface="Arial" pitchFamily="34" charset="0"/>
              </a:defRPr>
            </a:lvl1pPr>
          </a:lstStyle>
          <a:p>
            <a:r>
              <a:rPr lang="es-MX" sz="4000" dirty="0">
                <a:solidFill>
                  <a:schemeClr val="tx2">
                    <a:lumMod val="75000"/>
                  </a:schemeClr>
                </a:solidFill>
              </a:rPr>
              <a:t>Filosofía </a:t>
            </a:r>
            <a:r>
              <a:rPr lang="es-MX" sz="4000" dirty="0" smtClean="0">
                <a:solidFill>
                  <a:schemeClr val="tx2">
                    <a:lumMod val="75000"/>
                  </a:schemeClr>
                </a:solidFill>
              </a:rPr>
              <a:t>Institucional</a:t>
            </a:r>
            <a:endParaRPr lang="es-MX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4587974"/>
            <a:ext cx="1296143" cy="42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9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ocuments\Monica\INCOACH\Capacitarte\imagenes\i3_mission_900x50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ADBDD"/>
              </a:clrFrom>
              <a:clrTo>
                <a:srgbClr val="DADBD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00" b="98800" l="0" r="99889">
                        <a14:backgroundMark x1="69333" y1="25800" x2="66444" y2="27200"/>
                        <a14:backgroundMark x1="65444" y1="28600" x2="63889" y2="29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733" r="21635" b="16152"/>
          <a:stretch/>
        </p:blipFill>
        <p:spPr bwMode="auto">
          <a:xfrm>
            <a:off x="103944" y="3003798"/>
            <a:ext cx="8932552" cy="20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398065" y="483518"/>
            <a:ext cx="6433988" cy="584775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s-MX" sz="3200" b="1" spc="300" dirty="0" smtClean="0">
                <a:solidFill>
                  <a:srgbClr val="FF9900"/>
                </a:solidFill>
                <a:latin typeface="Book Antiqua" pitchFamily="18" charset="0"/>
                <a:ea typeface="BatangChe" pitchFamily="49" charset="-127"/>
                <a:cs typeface="Arial" pitchFamily="34" charset="0"/>
              </a:rPr>
              <a:t>NUESTRA RAZÓN DE SER</a:t>
            </a:r>
            <a:endParaRPr lang="es-MX" sz="3200" b="1" spc="300" dirty="0">
              <a:solidFill>
                <a:srgbClr val="FF9900"/>
              </a:solidFill>
              <a:latin typeface="Book Antiqua" pitchFamily="18" charset="0"/>
              <a:ea typeface="BatangChe" pitchFamily="49" charset="-127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1465496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2"/>
                </a:solidFill>
                <a:latin typeface="Gabriola" pitchFamily="82" charset="0"/>
                <a:cs typeface="JasmineUPC" pitchFamily="18" charset="-34"/>
              </a:rPr>
              <a:t>Somos una empresa enfocada al servicio, </a:t>
            </a:r>
          </a:p>
          <a:p>
            <a:pPr algn="ctr"/>
            <a:r>
              <a:rPr lang="es-MX" sz="3600" b="1" dirty="0" smtClean="0">
                <a:solidFill>
                  <a:schemeClr val="tx2"/>
                </a:solidFill>
                <a:latin typeface="Gabriola" pitchFamily="82" charset="0"/>
                <a:cs typeface="JasmineUPC" pitchFamily="18" charset="-34"/>
              </a:rPr>
              <a:t>desarrollando el talento humano de nuestros clientes</a:t>
            </a:r>
          </a:p>
          <a:p>
            <a:pPr algn="ctr"/>
            <a:r>
              <a:rPr lang="es-MX" sz="3600" b="1" dirty="0" smtClean="0">
                <a:solidFill>
                  <a:schemeClr val="tx2"/>
                </a:solidFill>
                <a:latin typeface="Gabriola" pitchFamily="82" charset="0"/>
                <a:cs typeface="JasmineUPC" pitchFamily="18" charset="-34"/>
              </a:rPr>
              <a:t> por  medio de estrategias innovadoras de capacitación.</a:t>
            </a:r>
            <a:endParaRPr lang="es-MX" sz="3600" b="1" dirty="0">
              <a:solidFill>
                <a:schemeClr val="tx2"/>
              </a:solidFill>
              <a:latin typeface="Gabriola" pitchFamily="82" charset="0"/>
              <a:cs typeface="JasmineUPC" pitchFamily="18" charset="-34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740353" y="4598485"/>
            <a:ext cx="1296143" cy="421537"/>
          </a:xfrm>
          <a:prstGeom prst="rect">
            <a:avLst/>
          </a:prstGeom>
          <a:solidFill>
            <a:srgbClr val="FFFFFF">
              <a:alpha val="38039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2 Imagen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4587974"/>
            <a:ext cx="1296143" cy="42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1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name="adj" fmla="val 2266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9" name="Picture 8" descr="C:\Users\User\Documents\Monica\INCOACH\Capacitarte\imagenes\post-it-notes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25395" r="34105" b="7107"/>
          <a:stretch/>
        </p:blipFill>
        <p:spPr bwMode="auto">
          <a:xfrm>
            <a:off x="3059832" y="1408482"/>
            <a:ext cx="3096344" cy="37555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User\Documents\Monica\INCOACH\Capacitarte\imagenes\post-it-notes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5" t="29989" r="1222" b="5188"/>
          <a:stretch/>
        </p:blipFill>
        <p:spPr bwMode="auto">
          <a:xfrm>
            <a:off x="6084168" y="1488146"/>
            <a:ext cx="3059832" cy="367589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User\Documents\Monica\INCOACH\Capacitarte\imagenes\post-it-notes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8" r="66267" b="10684"/>
          <a:stretch/>
        </p:blipFill>
        <p:spPr bwMode="auto">
          <a:xfrm>
            <a:off x="0" y="1295400"/>
            <a:ext cx="3131840" cy="384810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51520" y="380151"/>
            <a:ext cx="8424936" cy="830997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spc="300" dirty="0" smtClean="0">
                <a:solidFill>
                  <a:srgbClr val="FF9900"/>
                </a:solidFill>
                <a:latin typeface="Book Antiqua" pitchFamily="18" charset="0"/>
                <a:ea typeface="BatangChe" pitchFamily="49" charset="-127"/>
                <a:cs typeface="Arial" pitchFamily="34" charset="0"/>
              </a:rPr>
              <a:t>PARA EL LOGRO DE NUESTRA </a:t>
            </a:r>
            <a:r>
              <a:rPr lang="es-MX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BatangChe" pitchFamily="49" charset="-127"/>
                <a:cs typeface="Arial" pitchFamily="34" charset="0"/>
              </a:rPr>
              <a:t>MISIÓN</a:t>
            </a:r>
            <a:r>
              <a:rPr lang="es-MX" sz="2400" b="1" spc="300" dirty="0" smtClean="0">
                <a:solidFill>
                  <a:srgbClr val="FF9900"/>
                </a:solidFill>
                <a:latin typeface="Book Antiqua" pitchFamily="18" charset="0"/>
                <a:ea typeface="BatangChe" pitchFamily="49" charset="-127"/>
                <a:cs typeface="Arial" pitchFamily="34" charset="0"/>
              </a:rPr>
              <a:t> TRABAJAMOS ESTRATÉGICAMENTE EN:</a:t>
            </a:r>
            <a:endParaRPr lang="es-MX" sz="2400" b="1" spc="300" dirty="0">
              <a:solidFill>
                <a:srgbClr val="FF9900"/>
              </a:solidFill>
              <a:latin typeface="Book Antiqua" pitchFamily="18" charset="0"/>
              <a:ea typeface="BatangChe" pitchFamily="49" charset="-127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rot="21432677">
            <a:off x="170293" y="1842415"/>
            <a:ext cx="26017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  <a:cs typeface="JasmineUPC" pitchFamily="18" charset="-34"/>
              </a:rPr>
              <a:t>Programa de actualización semestral para la creación de nuevas técnicas.</a:t>
            </a:r>
            <a:endParaRPr lang="es-MX" sz="3000" b="1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  <a:cs typeface="JasmineUPC" pitchFamily="18" charset="-34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422707" y="1635646"/>
            <a:ext cx="2445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  <a:cs typeface="JasmineUPC" pitchFamily="18" charset="-34"/>
              </a:rPr>
              <a:t>Contar con personal comprometido con las necesidades de nuestros clientes y medir la satisfacción del servicio.</a:t>
            </a:r>
            <a:endParaRPr lang="es-MX" sz="2700" b="1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  <a:cs typeface="JasmineUPC" pitchFamily="18" charset="-34"/>
            </a:endParaRPr>
          </a:p>
        </p:txBody>
      </p:sp>
      <p:sp>
        <p:nvSpPr>
          <p:cNvPr id="13" name="12 CuadroTexto"/>
          <p:cNvSpPr txBox="1"/>
          <p:nvPr/>
        </p:nvSpPr>
        <p:spPr>
          <a:xfrm rot="21388624">
            <a:off x="6375103" y="1852543"/>
            <a:ext cx="24459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  <a:cs typeface="JasmineUPC" pitchFamily="18" charset="-34"/>
              </a:rPr>
              <a:t>Aplicar  un estudio comparativo que refleje el desarrollo del talento humano.</a:t>
            </a:r>
            <a:endParaRPr lang="es-MX" sz="3000" b="1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  <a:cs typeface="JasmineUPC" pitchFamily="18" charset="-34"/>
            </a:endParaRPr>
          </a:p>
        </p:txBody>
      </p:sp>
      <p:pic>
        <p:nvPicPr>
          <p:cNvPr id="12" name="2 Imagen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4587974"/>
            <a:ext cx="1296143" cy="42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7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C:\Users\User\Documents\Monica\INCOACH\Capacitarte\imagenes\fondo-premios-cocem3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7" r="3666" b="13167"/>
          <a:stretch/>
        </p:blipFill>
        <p:spPr bwMode="auto">
          <a:xfrm>
            <a:off x="-180528" y="-92546"/>
            <a:ext cx="914501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843808" y="966669"/>
            <a:ext cx="5832648" cy="1323439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s-MX" sz="4000" b="1" dirty="0" smtClean="0">
                <a:solidFill>
                  <a:schemeClr val="bg2">
                    <a:lumMod val="50000"/>
                  </a:schemeClr>
                </a:solidFill>
                <a:latin typeface="Gabriola" pitchFamily="82" charset="0"/>
                <a:ea typeface="BatangChe" pitchFamily="49" charset="-127"/>
                <a:cs typeface="Arial" pitchFamily="34" charset="0"/>
              </a:rPr>
              <a:t>Nuestras acciones diarias están guiadas por nuestros valores:</a:t>
            </a:r>
            <a:endParaRPr lang="es-MX" sz="4000" b="1" dirty="0">
              <a:solidFill>
                <a:schemeClr val="bg2">
                  <a:lumMod val="50000"/>
                </a:schemeClr>
              </a:solidFill>
              <a:latin typeface="Gabriola" pitchFamily="82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2 Imagen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61000" detail="4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4587974"/>
            <a:ext cx="1296143" cy="42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3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name="adj" fmla="val 2266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863573" y="290141"/>
            <a:ext cx="7244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ÉTICA: </a:t>
            </a:r>
            <a:r>
              <a:rPr lang="es-MX" sz="2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</a:t>
            </a:r>
            <a:r>
              <a:rPr lang="es-MX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</a:rPr>
              <a:t>Actuar </a:t>
            </a:r>
            <a:r>
              <a:rPr lang="es-MX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</a:rPr>
              <a:t>congruentemente al saber, identificar y conocer a nuestros cómplices de negocio, para guiarlos profesionalmente en el  logro de sus </a:t>
            </a:r>
            <a:r>
              <a:rPr lang="es-MX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</a:rPr>
              <a:t>objetivos</a:t>
            </a:r>
            <a:r>
              <a:rPr lang="es-MX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</a:rPr>
              <a:t>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863573" y="1131590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SERVICIO:  </a:t>
            </a:r>
            <a:r>
              <a:rPr lang="es-MX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</a:rPr>
              <a:t>Empatizar</a:t>
            </a:r>
            <a:r>
              <a:rPr lang="es-MX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</a:rPr>
              <a:t> y comprender de forma activa a la gente en mi entorno, expresando mi mayor disposición en traducir sus deseos en satisfacciones.</a:t>
            </a:r>
            <a:endParaRPr lang="es-MX" sz="2200" dirty="0">
              <a:solidFill>
                <a:schemeClr val="tx1">
                  <a:lumMod val="75000"/>
                  <a:lumOff val="25000"/>
                </a:schemeClr>
              </a:solidFill>
              <a:latin typeface="Gabriola" pitchFamily="82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863572" y="1895802"/>
            <a:ext cx="7100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COMPROMISO: </a:t>
            </a:r>
            <a:r>
              <a:rPr lang="es-MX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</a:rPr>
              <a:t>Trabajar diariamente en mi pasión de negocio buscando siempre la transformación personal, detonada en mis compañeros y clientes al enfrentar retos y desafíos.</a:t>
            </a:r>
            <a:endParaRPr lang="es-MX" sz="2200" dirty="0">
              <a:solidFill>
                <a:schemeClr val="tx1">
                  <a:lumMod val="75000"/>
                  <a:lumOff val="25000"/>
                </a:schemeClr>
              </a:solidFill>
              <a:latin typeface="Gabriola" pitchFamily="82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863573" y="3026445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INICIATIVA: </a:t>
            </a:r>
            <a:r>
              <a:rPr lang="es-MX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</a:rPr>
              <a:t>Responder en lo cotidiano, con inversiones de acción para anticiparnos aun en circunstancias adversas con soluciones.</a:t>
            </a:r>
            <a:endParaRPr lang="es-MX" sz="2200" dirty="0">
              <a:solidFill>
                <a:schemeClr val="tx1">
                  <a:lumMod val="75000"/>
                  <a:lumOff val="25000"/>
                </a:schemeClr>
              </a:solidFill>
              <a:latin typeface="Gabriola" pitchFamily="82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863572" y="3939902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INTEGRIDAD: </a:t>
            </a:r>
            <a:r>
              <a:rPr lang="es-MX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</a:rPr>
              <a:t>Vivir la vida plenamente, con transparencia y respeto orientado al bienestar y el equilibrio en los diferentes escenarios de actuación.</a:t>
            </a:r>
            <a:endParaRPr lang="es-MX" sz="2200" dirty="0">
              <a:solidFill>
                <a:schemeClr val="tx1">
                  <a:lumMod val="75000"/>
                  <a:lumOff val="25000"/>
                </a:schemeClr>
              </a:solidFill>
              <a:latin typeface="Gabriola" pitchFamily="82" charset="0"/>
            </a:endParaRPr>
          </a:p>
        </p:txBody>
      </p:sp>
      <p:pic>
        <p:nvPicPr>
          <p:cNvPr id="15" name="2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61000" detail="4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4587974"/>
            <a:ext cx="1296143" cy="42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142205"/>
            <a:ext cx="53594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47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-541260" y="-236562"/>
            <a:ext cx="10297144" cy="55446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 descr="C:\Users\User\Documents\Monica\INCOACH\Capacitarte\imagenes\Rainbow-Colors-Abstract-Background-Vector-Graphic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9" b="15347"/>
          <a:stretch/>
        </p:blipFill>
        <p:spPr bwMode="auto">
          <a:xfrm flipV="1">
            <a:off x="35496" y="3363838"/>
            <a:ext cx="9073008" cy="1779662"/>
          </a:xfrm>
          <a:prstGeom prst="snip2Same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23528" y="524169"/>
            <a:ext cx="8567569" cy="52322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s-MX" sz="2800" b="1" spc="300" dirty="0" smtClean="0">
                <a:solidFill>
                  <a:srgbClr val="FF9900"/>
                </a:solidFill>
                <a:latin typeface="Book Antiqua" pitchFamily="18" charset="0"/>
                <a:ea typeface="BatangChe" pitchFamily="49" charset="-127"/>
                <a:cs typeface="Arial" pitchFamily="34" charset="0"/>
              </a:rPr>
              <a:t>COMO DESEAMOS VERNOS EN EL 2017</a:t>
            </a:r>
            <a:endParaRPr lang="es-MX" sz="2800" b="1" spc="300" dirty="0">
              <a:solidFill>
                <a:srgbClr val="FF9900"/>
              </a:solidFill>
              <a:latin typeface="Book Antiqua" pitchFamily="18" charset="0"/>
              <a:ea typeface="BatangChe" pitchFamily="49" charset="-127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99592" y="1347614"/>
            <a:ext cx="69847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400" b="1" dirty="0" smtClean="0">
                <a:solidFill>
                  <a:schemeClr val="tx2"/>
                </a:solidFill>
                <a:latin typeface="Gabriola" pitchFamily="82" charset="0"/>
                <a:cs typeface="JasmineUPC" pitchFamily="18" charset="-34"/>
              </a:rPr>
              <a:t>Ser una empresa sólida reconocida a nivel nacional, diferenciada por el anclaje de conocimientos y cambio de conductas mediante técnicas innovadoras.</a:t>
            </a:r>
            <a:endParaRPr lang="es-MX" sz="3400" b="1" dirty="0">
              <a:solidFill>
                <a:schemeClr val="tx2"/>
              </a:solidFill>
              <a:latin typeface="Gabriola" pitchFamily="82" charset="0"/>
              <a:cs typeface="JasmineUPC" pitchFamily="18" charset="-34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740353" y="4598485"/>
            <a:ext cx="1296143" cy="421537"/>
          </a:xfrm>
          <a:prstGeom prst="rect">
            <a:avLst/>
          </a:prstGeom>
          <a:solidFill>
            <a:srgbClr val="FFFFFF">
              <a:alpha val="38039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7740353" y="4598485"/>
            <a:ext cx="1296143" cy="421537"/>
          </a:xfrm>
          <a:prstGeom prst="rect">
            <a:avLst/>
          </a:prstGeom>
          <a:solidFill>
            <a:srgbClr val="FFFFFF">
              <a:alpha val="38039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2 Imagen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4587974"/>
            <a:ext cx="1296143" cy="42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9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 redondeado"/>
          <p:cNvSpPr/>
          <p:nvPr/>
        </p:nvSpPr>
        <p:spPr>
          <a:xfrm>
            <a:off x="-468560" y="-236562"/>
            <a:ext cx="10153127" cy="55446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25" name="Picture 5" descr="C:\Users\User\Documents\Monica\INCOACH\Capacitarte\imagenes\1206558749642883278risto_pekkala_Jigsaw_puzzle_piece.svg.hi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3817">
            <a:off x="5620597" y="1081186"/>
            <a:ext cx="3614292" cy="361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ocuments\Monica\INCOACH\Capacitarte\imagenes\pink-puzzle-piece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93">
            <a:off x="-113844" y="1117455"/>
            <a:ext cx="3589179" cy="39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ocuments\Monica\INCOACH\Capacitarte\imagenes\yellow-puzzle-piece-h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6840" flipH="1">
            <a:off x="2564786" y="1311577"/>
            <a:ext cx="3843796" cy="376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49080" y="193452"/>
            <a:ext cx="8209729" cy="1107996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s-MX" sz="2200" b="1" spc="300" dirty="0" smtClean="0">
                <a:solidFill>
                  <a:srgbClr val="FF9900"/>
                </a:solidFill>
                <a:latin typeface="Book Antiqua" pitchFamily="18" charset="0"/>
                <a:ea typeface="BatangChe" pitchFamily="49" charset="-127"/>
                <a:cs typeface="Arial" pitchFamily="34" charset="0"/>
              </a:rPr>
              <a:t> </a:t>
            </a:r>
            <a:r>
              <a:rPr lang="es-MX" sz="2200" b="1" spc="300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  <a:ea typeface="BatangChe" pitchFamily="49" charset="-127"/>
                <a:cs typeface="Arial" pitchFamily="34" charset="0"/>
              </a:rPr>
              <a:t>PARA EL LOGRO DE NUESTRA </a:t>
            </a:r>
            <a:r>
              <a:rPr lang="es-MX" sz="2200" b="1" spc="300" dirty="0" smtClean="0">
                <a:solidFill>
                  <a:srgbClr val="FF9900"/>
                </a:solidFill>
                <a:latin typeface="Book Antiqua" pitchFamily="18" charset="0"/>
                <a:ea typeface="BatangChe" pitchFamily="49" charset="-127"/>
                <a:cs typeface="Arial" pitchFamily="34" charset="0"/>
              </a:rPr>
              <a:t>VISIÓN</a:t>
            </a:r>
            <a:r>
              <a:rPr lang="es-MX" sz="2200" b="1" spc="300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  <a:ea typeface="BatangChe" pitchFamily="49" charset="-127"/>
                <a:cs typeface="Arial" pitchFamily="34" charset="0"/>
              </a:rPr>
              <a:t> TRABAJAMOS EN NUESTROS OBJETIVOS INSTITUCIONALES:</a:t>
            </a:r>
            <a:endParaRPr lang="es-MX" sz="2200" b="1" spc="300" dirty="0">
              <a:solidFill>
                <a:schemeClr val="bg1">
                  <a:lumMod val="50000"/>
                </a:schemeClr>
              </a:solidFill>
              <a:latin typeface="Book Antiqua" pitchFamily="18" charset="0"/>
              <a:ea typeface="BatangChe" pitchFamily="49" charset="-127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 rot="235426">
            <a:off x="558433" y="2000769"/>
            <a:ext cx="2322720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MX" sz="2100" b="1" dirty="0" smtClean="0">
                <a:solidFill>
                  <a:schemeClr val="bg1"/>
                </a:solidFill>
                <a:latin typeface="Gabriola" pitchFamily="82" charset="0"/>
                <a:cs typeface="JasmineUPC" pitchFamily="18" charset="-34"/>
              </a:rPr>
              <a:t>Mayor participación </a:t>
            </a:r>
          </a:p>
          <a:p>
            <a:pPr algn="ctr"/>
            <a:r>
              <a:rPr lang="es-MX" sz="2100" b="1" dirty="0" smtClean="0">
                <a:solidFill>
                  <a:schemeClr val="bg1"/>
                </a:solidFill>
                <a:latin typeface="Gabriola" pitchFamily="82" charset="0"/>
                <a:cs typeface="JasmineUPC" pitchFamily="18" charset="-34"/>
              </a:rPr>
              <a:t>en el mercado Laguna/Nacional </a:t>
            </a:r>
          </a:p>
          <a:p>
            <a:pPr algn="ctr"/>
            <a:r>
              <a:rPr lang="es-MX" sz="2100" b="1" dirty="0" smtClean="0">
                <a:solidFill>
                  <a:schemeClr val="bg1"/>
                </a:solidFill>
                <a:latin typeface="Gabriola" pitchFamily="82" charset="0"/>
                <a:cs typeface="JasmineUPC" pitchFamily="18" charset="-34"/>
              </a:rPr>
              <a:t>en un </a:t>
            </a:r>
            <a:r>
              <a:rPr lang="es-MX" sz="2100" b="1" dirty="0" smtClean="0">
                <a:solidFill>
                  <a:schemeClr val="bg1"/>
                </a:solidFill>
                <a:latin typeface="Monotype Corsiva" pitchFamily="66" charset="0"/>
                <a:cs typeface="JasmineUPC" pitchFamily="18" charset="-34"/>
              </a:rPr>
              <a:t>7</a:t>
            </a:r>
            <a:r>
              <a:rPr lang="es-MX" sz="2100" b="1" dirty="0" smtClean="0">
                <a:solidFill>
                  <a:schemeClr val="bg1"/>
                </a:solidFill>
                <a:latin typeface="Gabriola" pitchFamily="82" charset="0"/>
                <a:cs typeface="JasmineUPC" pitchFamily="18" charset="-34"/>
              </a:rPr>
              <a:t>% a partir </a:t>
            </a:r>
          </a:p>
          <a:p>
            <a:pPr algn="ctr"/>
            <a:r>
              <a:rPr lang="es-MX" sz="2100" b="1" dirty="0" smtClean="0">
                <a:solidFill>
                  <a:schemeClr val="bg1"/>
                </a:solidFill>
                <a:latin typeface="Gabriola" pitchFamily="82" charset="0"/>
                <a:cs typeface="JasmineUPC" pitchFamily="18" charset="-34"/>
              </a:rPr>
              <a:t> de Octubre 2013 y durante el 2014</a:t>
            </a:r>
          </a:p>
        </p:txBody>
      </p:sp>
      <p:pic>
        <p:nvPicPr>
          <p:cNvPr id="17" name="2 Imagen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61000" detail="4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4587974"/>
            <a:ext cx="1296143" cy="42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 rot="21130852">
            <a:off x="6159917" y="2002922"/>
            <a:ext cx="2339736" cy="17004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MX" sz="2100" b="1" dirty="0" smtClean="0">
                <a:solidFill>
                  <a:schemeClr val="bg1"/>
                </a:solidFill>
                <a:latin typeface="Gabriola" pitchFamily="82" charset="0"/>
                <a:cs typeface="JasmineUPC" pitchFamily="18" charset="-34"/>
              </a:rPr>
              <a:t>Desarrollar la efectividad en nuestros procesos aumentando el compromiso de </a:t>
            </a:r>
          </a:p>
          <a:p>
            <a:pPr algn="r"/>
            <a:r>
              <a:rPr lang="es-MX" sz="2100" b="1" dirty="0" smtClean="0">
                <a:solidFill>
                  <a:schemeClr val="bg1"/>
                </a:solidFill>
                <a:latin typeface="Gabriola" pitchFamily="82" charset="0"/>
                <a:cs typeface="JasmineUPC" pitchFamily="18" charset="-34"/>
              </a:rPr>
              <a:t>nuestro factor humano</a:t>
            </a:r>
          </a:p>
        </p:txBody>
      </p:sp>
      <p:sp>
        <p:nvSpPr>
          <p:cNvPr id="13" name="12 CuadroTexto"/>
          <p:cNvSpPr txBox="1"/>
          <p:nvPr/>
        </p:nvSpPr>
        <p:spPr>
          <a:xfrm rot="20638638">
            <a:off x="3294623" y="2135863"/>
            <a:ext cx="2345126" cy="2031325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r"/>
            <a:r>
              <a:rPr lang="es-MX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briola" pitchFamily="82" charset="0"/>
                <a:cs typeface="JasmineUPC" pitchFamily="18" charset="-34"/>
              </a:rPr>
              <a:t>Atender las necesidades de capacitación de nuestros </a:t>
            </a:r>
          </a:p>
          <a:p>
            <a:pPr algn="ctr"/>
            <a:r>
              <a:rPr lang="es-MX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briola" pitchFamily="82" charset="0"/>
                <a:cs typeface="JasmineUPC" pitchFamily="18" charset="-34"/>
              </a:rPr>
              <a:t>clientes, estando a</a:t>
            </a:r>
          </a:p>
          <a:p>
            <a:pPr algn="ctr"/>
            <a:r>
              <a:rPr lang="es-MX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briola" pitchFamily="82" charset="0"/>
                <a:cs typeface="JasmineUPC" pitchFamily="18" charset="-34"/>
              </a:rPr>
              <a:t> la vanguardia en  </a:t>
            </a:r>
          </a:p>
          <a:p>
            <a:pPr algn="ctr"/>
            <a:r>
              <a:rPr lang="es-MX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briola" pitchFamily="82" charset="0"/>
                <a:cs typeface="JasmineUPC" pitchFamily="18" charset="-34"/>
              </a:rPr>
              <a:t>los servicios que brindamos</a:t>
            </a:r>
          </a:p>
        </p:txBody>
      </p:sp>
    </p:spTree>
    <p:extLst>
      <p:ext uri="{BB962C8B-B14F-4D97-AF65-F5344CB8AC3E}">
        <p14:creationId xmlns:p14="http://schemas.microsoft.com/office/powerpoint/2010/main" val="4122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late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100000">
              <a:schemeClr val="phClr">
                <a:tint val="100000"/>
                <a:shade val="80000"/>
                <a:satMod val="13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5000"/>
              </a:schemeClr>
              <a:schemeClr val="phClr">
                <a:tint val="80000"/>
                <a:satMod val="115000"/>
              </a:schemeClr>
            </a:duotone>
          </a:blip>
          <a:stretch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>
              <a:srgbClr val="151515">
                <a:alpha val="90000"/>
              </a:srgbClr>
            </a:innerShdw>
          </a:effectLst>
          <a:scene3d>
            <a:camera prst="orthographicFront">
              <a:rot lat="0" lon="0" rev="0"/>
            </a:camera>
            <a:lightRig rig="glow" dir="tl"/>
          </a:scene3d>
          <a:sp3d prstMaterial="softmetal">
            <a:bevelT w="0" h="0"/>
          </a:sp3d>
        </a:effectStyle>
        <a:effectStyle>
          <a:effectLst>
            <a:outerShdw blurRad="63500" dist="101600" dir="3000000" sx="101000" sy="101000" rotWithShape="0">
              <a:srgbClr val="252525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r">
              <a:rot lat="0" lon="0" rev="1500000"/>
            </a:lightRig>
          </a:scene3d>
          <a:sp3d prstMaterial="translucentPowder">
            <a:bevelT w="38100" h="12700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15000"/>
              </a:schemeClr>
              <a:schemeClr val="phClr">
                <a:tint val="70000"/>
                <a:satMod val="135000"/>
              </a:schemeClr>
            </a:duotone>
          </a:blip>
          <a:stretch/>
        </a:blip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70000"/>
                <a:satMod val="135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75000"/>
                <a:satMod val="115000"/>
              </a:schemeClr>
              <a:schemeClr val="phClr">
                <a:tint val="80000"/>
                <a:satMod val="12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5992</TotalTime>
  <Words>306</Words>
  <Application>Microsoft Office PowerPoint</Application>
  <PresentationFormat>Presentación en pantalla (16:9)</PresentationFormat>
  <Paragraphs>29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Adame</cp:lastModifiedBy>
  <cp:revision>95</cp:revision>
  <dcterms:created xsi:type="dcterms:W3CDTF">2013-10-25T04:46:48Z</dcterms:created>
  <dcterms:modified xsi:type="dcterms:W3CDTF">2013-11-28T18:45:01Z</dcterms:modified>
</cp:coreProperties>
</file>