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8" r:id="rId4"/>
    <p:sldId id="269" r:id="rId5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  <a:srgbClr val="F9FFC1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howGuides="1">
      <p:cViewPr>
        <p:scale>
          <a:sx n="100" d="100"/>
          <a:sy n="100" d="100"/>
        </p:scale>
        <p:origin x="-84" y="-2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48155" y="2393951"/>
          <a:ext cx="9833769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Image" r:id="rId3" imgW="10209524" imgH="1815873" progId="">
                  <p:embed/>
                </p:oleObj>
              </mc:Choice>
              <mc:Fallback>
                <p:oleObj name="Image" r:id="rId3" imgW="10209524" imgH="1815873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5" y="2393951"/>
                        <a:ext cx="9833769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836" y="4292600"/>
            <a:ext cx="9830329" cy="2520950"/>
            <a:chOff x="0" y="2640"/>
            <a:chExt cx="5760" cy="1680"/>
          </a:xfrm>
        </p:grpSpPr>
        <p:sp>
          <p:nvSpPr>
            <p:cNvPr id="6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1D528D"/>
                </a:solidFill>
                <a:ea typeface="굴림" pitchFamily="50" charset="-127"/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srgbClr val="1D528D"/>
                </a:solidFill>
                <a:ea typeface="굴림" pitchFamily="50" charset="-127"/>
              </a:endParaRPr>
            </a:p>
          </p:txBody>
        </p:sp>
      </p:grp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37836" y="44451"/>
            <a:ext cx="9830329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528D"/>
              </a:solidFill>
              <a:ea typeface="굴림" pitchFamily="50" charset="-127"/>
            </a:endParaRP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-5159" y="1"/>
            <a:ext cx="9911160" cy="6856413"/>
            <a:chOff x="-3" y="0"/>
            <a:chExt cx="5763" cy="4319"/>
          </a:xfrm>
        </p:grpSpPr>
        <p:sp>
          <p:nvSpPr>
            <p:cNvPr id="10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1D528D"/>
                </a:solidFill>
                <a:ea typeface="굴림" pitchFamily="50" charset="-127"/>
              </a:endParaRPr>
            </a:p>
          </p:txBody>
        </p:sp>
        <p:sp>
          <p:nvSpPr>
            <p:cNvPr id="11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>
                <a:gd name="T0" fmla="*/ 0 w 336"/>
                <a:gd name="T1" fmla="*/ 2 h 384"/>
                <a:gd name="T2" fmla="*/ 0 w 336"/>
                <a:gd name="T3" fmla="*/ 2 h 384"/>
                <a:gd name="T4" fmla="*/ 3 w 336"/>
                <a:gd name="T5" fmla="*/ 2 h 384"/>
                <a:gd name="T6" fmla="*/ 3 w 336"/>
                <a:gd name="T7" fmla="*/ 2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1D528D"/>
                </a:solidFill>
              </a:endParaRPr>
            </a:p>
          </p:txBody>
        </p:sp>
        <p:sp>
          <p:nvSpPr>
            <p:cNvPr id="12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96 w 336"/>
                <a:gd name="T5" fmla="*/ 1 h 384"/>
                <a:gd name="T6" fmla="*/ 192 w 336"/>
                <a:gd name="T7" fmla="*/ 1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1D528D"/>
                </a:solidFill>
              </a:endParaRPr>
            </a:p>
          </p:txBody>
        </p:sp>
        <p:sp>
          <p:nvSpPr>
            <p:cNvPr id="13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1 w 336"/>
                <a:gd name="T5" fmla="*/ 1 h 384"/>
                <a:gd name="T6" fmla="*/ 1 w 336"/>
                <a:gd name="T7" fmla="*/ 1 h 384"/>
                <a:gd name="T8" fmla="*/ 1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1D528D"/>
                </a:solidFill>
              </a:endParaRPr>
            </a:p>
          </p:txBody>
        </p:sp>
        <p:sp>
          <p:nvSpPr>
            <p:cNvPr id="14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2 h 384"/>
                <a:gd name="T2" fmla="*/ 0 w 336"/>
                <a:gd name="T3" fmla="*/ 2 h 384"/>
                <a:gd name="T4" fmla="*/ 3 w 336"/>
                <a:gd name="T5" fmla="*/ 2 h 384"/>
                <a:gd name="T6" fmla="*/ 3 w 336"/>
                <a:gd name="T7" fmla="*/ 2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1D528D"/>
                </a:solidFill>
              </a:endParaRPr>
            </a:p>
          </p:txBody>
        </p:sp>
      </p:grp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2689754" y="2895600"/>
            <a:ext cx="2923646" cy="1041400"/>
            <a:chOff x="1610" y="1965"/>
            <a:chExt cx="1700" cy="656"/>
          </a:xfrm>
        </p:grpSpPr>
        <p:pic>
          <p:nvPicPr>
            <p:cNvPr id="16" name="Picture 27" descr="Untitled-1 copy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8" descr="Untitled-1 copy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9" descr="Untitled-1 copy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825500" y="990600"/>
            <a:ext cx="8420100" cy="10668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953000"/>
            <a:ext cx="69342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09E0D-3187-4215-9F8D-45A37000F0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4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821FC-0849-451B-8644-7580E8FCCC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71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61229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61229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2192F-9E92-4085-A799-19C602C8E3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97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6100" y="274638"/>
            <a:ext cx="7181850" cy="868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447801"/>
            <a:ext cx="8915400" cy="49498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19F23-C8D2-4F9A-8019-84EB3250DD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3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8A991-7164-43A3-B7BC-2A3144C905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57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BA44-AB7D-4DB5-9AD0-B64E152087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48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1"/>
            <a:ext cx="437515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447801"/>
            <a:ext cx="437515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7948B-5B63-447E-8D6C-4D3A755ACA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28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7E87F-C32A-4782-8464-58B75334D6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96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F8862-9721-4670-89F8-DF9BA4EE5E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4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8BFB-5CB1-4640-A599-6066CD2507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5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8E2A-3B92-49EB-B79B-B6CEB1604F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21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6639B-9603-4CA0-ADE0-E68351BB40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98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1"/>
          <p:cNvGrpSpPr>
            <a:grpSpLocks/>
          </p:cNvGrpSpPr>
          <p:nvPr/>
        </p:nvGrpSpPr>
        <p:grpSpPr bwMode="auto">
          <a:xfrm>
            <a:off x="0" y="285751"/>
            <a:ext cx="9906000" cy="695325"/>
            <a:chOff x="-1" y="196"/>
            <a:chExt cx="5768" cy="635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1D528D"/>
                </a:solidFill>
                <a:ea typeface="굴림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6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srgbClr val="1D528D"/>
                </a:solidFill>
                <a:ea typeface="굴림" pitchFamily="50" charset="-127"/>
              </a:endParaRPr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gray">
            <a:xfrm>
              <a:off x="-1" y="514"/>
              <a:ext cx="3702" cy="310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srgbClr val="1D528D"/>
                </a:solidFill>
                <a:ea typeface="굴림" pitchFamily="50" charset="-127"/>
              </a:endParaRPr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720" y="0"/>
            <a:ext cx="9906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528D"/>
              </a:solidFill>
              <a:ea typeface="굴림" pitchFamily="50" charset="-127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13758" y="1235075"/>
            <a:ext cx="9893962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1D528D"/>
              </a:solidFill>
              <a:ea typeface="굴림" pitchFamily="50" charset="-127"/>
            </a:endParaRPr>
          </a:p>
        </p:txBody>
      </p:sp>
      <p:pic>
        <p:nvPicPr>
          <p:cNvPr id="3077" name="Picture 17" descr="Untitled-1 cop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73448" y="382589"/>
            <a:ext cx="78078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8" descr="Untitled-1 co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54233" y="765176"/>
            <a:ext cx="38867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16100" y="274638"/>
            <a:ext cx="71818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47801"/>
            <a:ext cx="89154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77001"/>
            <a:ext cx="231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1D528D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77001"/>
            <a:ext cx="3136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1D528D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477001"/>
            <a:ext cx="231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1D528D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C29A295-D13D-4CD8-8F2B-1BCB8DB11591}" type="slidenum">
              <a:rPr lang="ko-KR" altLang="en-US"/>
              <a:pPr algn="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83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86404" y="330200"/>
            <a:ext cx="79570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en-US" altLang="ko-KR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TRIO</a:t>
            </a: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중계기 </a:t>
            </a:r>
            <a:r>
              <a:rPr kumimoji="1" lang="en-US" altLang="ko-KR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Revision </a:t>
            </a: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계획 </a:t>
            </a:r>
            <a:endParaRPr kumimoji="1" lang="ko-KR" altLang="en-US" sz="2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5097016" y="1412774"/>
            <a:ext cx="3816424" cy="3240362"/>
          </a:xfrm>
          <a:prstGeom prst="roundRect">
            <a:avLst>
              <a:gd name="adj" fmla="val 7724"/>
            </a:avLst>
          </a:prstGeom>
          <a:solidFill>
            <a:srgbClr val="FFFF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defRPr/>
            </a:pP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인원 현황</a:t>
            </a:r>
            <a:r>
              <a:rPr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팀원 </a:t>
            </a:r>
            <a:r>
              <a:rPr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별첨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광 파트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K-project. 3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MiBOS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Revision. 1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RF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파트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일본향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MIMO. 2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     TRIO-M/MM/L 3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sz="1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Smartcell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미주향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2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- IC/CSA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Revision, Abnormal case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en-US" altLang="ko-KR" sz="1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Speedcell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2.6 TD-LTE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Revision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북미향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DAS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LTE ICS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개발 고려 </a:t>
            </a:r>
            <a:r>
              <a:rPr lang="ko-KR" altLang="en-US" sz="1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안함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10000"/>
              </a:lnSpc>
              <a:defRPr/>
            </a:pP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TRIO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모델별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형태</a:t>
            </a: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물량 별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선택과 집중 필요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 모델 내부 진행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 모델 외주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2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연구소 의견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M/MM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내부진행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나머지 외주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AutoShape 52"/>
          <p:cNvSpPr>
            <a:spLocks noChangeArrowheads="1"/>
          </p:cNvSpPr>
          <p:nvPr/>
        </p:nvSpPr>
        <p:spPr bwMode="auto">
          <a:xfrm>
            <a:off x="5169024" y="1268760"/>
            <a:ext cx="2736304" cy="360040"/>
          </a:xfrm>
          <a:prstGeom prst="flowChartAlternateProcess">
            <a:avLst/>
          </a:prstGeom>
          <a:solidFill>
            <a:srgbClr val="333399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★인</a:t>
            </a: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력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편성 </a:t>
            </a: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개발 형태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50487" y="1448780"/>
            <a:ext cx="3810425" cy="3204356"/>
          </a:xfrm>
          <a:prstGeom prst="roundRect">
            <a:avLst>
              <a:gd name="adj" fmla="val 7724"/>
            </a:avLst>
          </a:prstGeom>
          <a:solidFill>
            <a:srgbClr val="FFFF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defRPr/>
            </a:pP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개발 대상 모델</a:t>
            </a:r>
            <a:endParaRPr lang="en-US" altLang="ko-KR" sz="1200" b="1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▷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TRIO  M/MM/L(MRU/SRU)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사업자 요구 사항</a:t>
            </a: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주파수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재배치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1.8G 10M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부가기능추가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Rvs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Sleep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모드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▷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소모전력 절감</a:t>
            </a:r>
            <a:endParaRPr lang="en-US" altLang="ko-KR" sz="12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자체 수정</a:t>
            </a:r>
            <a:r>
              <a:rPr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생산성 효율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방안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별첨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3)</a:t>
            </a: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양판 커넥션 구조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TRIO-L PLC modem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이상동작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개발 목표</a:t>
            </a:r>
            <a:endParaRPr lang="en-US" altLang="ko-KR" sz="1200" b="1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▷ 양산 재 작업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zero.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개발 기간</a:t>
            </a: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양산까지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D+13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494505" y="1268760"/>
            <a:ext cx="2586287" cy="360040"/>
          </a:xfrm>
          <a:prstGeom prst="flowChartAlternateProcess">
            <a:avLst/>
          </a:prstGeom>
          <a:solidFill>
            <a:srgbClr val="333399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★개발 대상 모델 </a:t>
            </a: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범위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50487" y="4913710"/>
            <a:ext cx="8562954" cy="1845990"/>
          </a:xfrm>
          <a:prstGeom prst="roundRect">
            <a:avLst>
              <a:gd name="adj" fmla="val 7724"/>
            </a:avLst>
          </a:prstGeom>
          <a:solidFill>
            <a:srgbClr val="FFFF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defRPr/>
            </a:pP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52"/>
          <p:cNvSpPr>
            <a:spLocks noChangeArrowheads="1"/>
          </p:cNvSpPr>
          <p:nvPr/>
        </p:nvSpPr>
        <p:spPr bwMode="auto">
          <a:xfrm>
            <a:off x="422148" y="4725144"/>
            <a:ext cx="2736304" cy="360040"/>
          </a:xfrm>
          <a:prstGeom prst="flowChartAlternateProcess">
            <a:avLst/>
          </a:prstGeom>
          <a:solidFill>
            <a:srgbClr val="333399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en-US" altLang="ko-KR" sz="16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Revison</a:t>
            </a: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타당성</a:t>
            </a:r>
            <a:endParaRPr lang="en-US" altLang="ko-KR" sz="16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097016" y="5247531"/>
            <a:ext cx="3384107" cy="1357363"/>
          </a:xfrm>
          <a:prstGeom prst="roundRect">
            <a:avLst>
              <a:gd name="adj" fmla="val 7724"/>
            </a:avLst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모델별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Even point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산정 </a:t>
            </a:r>
            <a:r>
              <a:rPr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별첨 </a:t>
            </a:r>
            <a:r>
              <a:rPr lang="en-US" altLang="ko-KR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</a:p>
          <a:p>
            <a:pPr marL="457200" indent="-457200">
              <a:lnSpc>
                <a:spcPct val="110000"/>
              </a:lnSpc>
              <a:defRPr/>
            </a:pPr>
            <a:endParaRPr lang="en-US" altLang="ko-KR" sz="12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현재 기준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ko-KR" altLang="en-US" sz="1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금형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유지 시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ko-KR" altLang="en-US" sz="1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금형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변경 시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en-US" altLang="ko-KR" sz="12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50487" y="5247531"/>
            <a:ext cx="3666409" cy="1357363"/>
          </a:xfrm>
          <a:prstGeom prst="roundRect">
            <a:avLst>
              <a:gd name="adj" fmla="val 7724"/>
            </a:avLst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모델별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예상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물량</a:t>
            </a:r>
            <a:endParaRPr lang="en-US" altLang="ko-KR" sz="1200" b="1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▷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천대 </a:t>
            </a:r>
            <a:r>
              <a:rPr lang="en-US" altLang="ko-KR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 5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  <a:endParaRPr lang="en-US" altLang="ko-KR" sz="12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생산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CAPACITY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▷ 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3000/ 1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120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/1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(16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), 7.5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en-US" altLang="ko-KR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/1</a:t>
            </a:r>
            <a:r>
              <a:rPr lang="ko-KR" altLang="en-US" sz="12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1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86404" y="330200"/>
            <a:ext cx="79570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  별첨 </a:t>
            </a:r>
            <a:r>
              <a:rPr kumimoji="1" lang="en-US" altLang="ko-KR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 – </a:t>
            </a: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하반기 인력운용 계획</a:t>
            </a:r>
            <a:endParaRPr kumimoji="1" lang="ko-KR" altLang="en-US" sz="2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3101"/>
              </p:ext>
            </p:extLst>
          </p:nvPr>
        </p:nvGraphicFramePr>
        <p:xfrm>
          <a:off x="172113" y="1254294"/>
          <a:ext cx="9461406" cy="5487074"/>
        </p:xfrm>
        <a:graphic>
          <a:graphicData uri="http://schemas.openxmlformats.org/drawingml/2006/table">
            <a:tbl>
              <a:tblPr/>
              <a:tblGrid>
                <a:gridCol w="2326392"/>
                <a:gridCol w="567684"/>
                <a:gridCol w="656733"/>
                <a:gridCol w="656733"/>
                <a:gridCol w="656733"/>
                <a:gridCol w="656733"/>
                <a:gridCol w="656733"/>
                <a:gridCol w="656733"/>
                <a:gridCol w="656733"/>
                <a:gridCol w="656733"/>
                <a:gridCol w="656733"/>
                <a:gridCol w="656733"/>
              </a:tblGrid>
              <a:tr h="531104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</a:t>
                      </a:r>
                      <a:r>
                        <a:rPr lang="ko-KR" altLang="en-US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ko-KR" altLang="en-US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하반기 통신장비개발팀 업무 </a:t>
                      </a:r>
                      <a:r>
                        <a:rPr lang="ko-KR" altLang="en-US" sz="1600" b="0" i="0" u="none" strike="noStrike" dirty="0" err="1" smtClean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분장표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67" marR="7867" marT="78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모델명</a:t>
                      </a:r>
                      <a:endParaRPr lang="ko-KR" altLang="en-US" sz="28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◇차장</a:t>
                      </a:r>
                      <a:r>
                        <a:rPr lang="en-US" altLang="ko-K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3</a:t>
                      </a:r>
                      <a:r>
                        <a:rPr lang="ko-KR" alt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   ◇과장</a:t>
                      </a:r>
                      <a:r>
                        <a:rPr lang="en-US" altLang="ko-K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3</a:t>
                      </a:r>
                      <a:r>
                        <a:rPr lang="ko-KR" alt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   ◇대리</a:t>
                      </a:r>
                      <a:r>
                        <a:rPr lang="en-US" altLang="ko-K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4</a:t>
                      </a:r>
                      <a:r>
                        <a:rPr lang="ko-KR" alt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  ◇사원</a:t>
                      </a:r>
                      <a:r>
                        <a:rPr lang="en-US" altLang="ko-K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</a:t>
                      </a:r>
                      <a:r>
                        <a:rPr lang="ko-KR" alt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 </a:t>
                      </a:r>
                      <a:r>
                        <a:rPr lang="en-US" altLang="ko-K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김영일 과장 제외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8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박종혁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김영진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권오진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고성무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양즈믄</a:t>
                      </a:r>
                      <a:endParaRPr lang="ko-KR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이종일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장대영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전영호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김길오</a:t>
                      </a:r>
                      <a:endParaRPr lang="ko-KR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방정민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박형균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K-Project(8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~11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북미향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DAS(9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12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RF 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파트 주관 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광파트인원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Support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일본향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인빌딩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MIMO(8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~10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SMARTCELL(Rogers)(8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SKT </a:t>
                      </a:r>
                      <a:r>
                        <a:rPr lang="ko-KR" altLang="en-US" sz="11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광중계기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~12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SKT 2.6 </a:t>
                      </a:r>
                      <a:r>
                        <a:rPr lang="ko-KR" alt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 추가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1.8G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로직변경</a:t>
                      </a:r>
                      <a:r>
                        <a:rPr lang="en-US" altLang="ko-KR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SKT RF 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중계기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~12</a:t>
                      </a:r>
                      <a:r>
                        <a:rPr lang="ko-KR" alt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SKT TRI M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제조사별 모델 협의 공동 외주 진행</a:t>
                      </a:r>
                      <a:r>
                        <a:rPr lang="en-US" altLang="ko-KR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외주 관리업무 수행</a:t>
                      </a:r>
                      <a:r>
                        <a:rPr lang="en-US" altLang="ko-KR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SKT </a:t>
                      </a:r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인증까지 외주</a:t>
                      </a:r>
                      <a:r>
                        <a:rPr lang="en-US" altLang="ko-KR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실비 정산</a:t>
                      </a:r>
                      <a:r>
                        <a:rPr lang="en-US" altLang="ko-KR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계측기 렌탈 조건</a:t>
                      </a:r>
                      <a:r>
                        <a:rPr lang="en-US" altLang="ko-KR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SKT TRI MM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SKT TRI L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일본향</a:t>
                      </a:r>
                      <a:r>
                        <a:rPr lang="ko-KR" alt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ICS </a:t>
                      </a:r>
                      <a:r>
                        <a:rPr lang="ko-KR" alt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외주 개발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867" marR="7867" marT="786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86404" y="330200"/>
            <a:ext cx="79570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별첨 </a:t>
            </a:r>
            <a:r>
              <a:rPr kumimoji="1" lang="en-US" altLang="ko-KR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kumimoji="1" lang="en-US" altLang="ko-KR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개발 투자 비용 정리</a:t>
            </a:r>
            <a:endParaRPr kumimoji="1" lang="ko-KR" altLang="en-US" sz="2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14609"/>
              </p:ext>
            </p:extLst>
          </p:nvPr>
        </p:nvGraphicFramePr>
        <p:xfrm>
          <a:off x="488504" y="1772816"/>
          <a:ext cx="8915402" cy="3879295"/>
        </p:xfrm>
        <a:graphic>
          <a:graphicData uri="http://schemas.openxmlformats.org/drawingml/2006/table">
            <a:tbl>
              <a:tblPr/>
              <a:tblGrid>
                <a:gridCol w="839930"/>
                <a:gridCol w="789332"/>
                <a:gridCol w="789332"/>
                <a:gridCol w="779212"/>
                <a:gridCol w="779212"/>
                <a:gridCol w="758973"/>
                <a:gridCol w="758973"/>
                <a:gridCol w="839930"/>
                <a:gridCol w="900648"/>
                <a:gridCol w="900648"/>
                <a:gridCol w="779212"/>
              </a:tblGrid>
              <a:tr h="276666">
                <a:tc rowSpan="2" grid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MC/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MC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율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('12.07.19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Stage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마진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추가 투자비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66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PCB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재작업비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차기준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금형 수정 비용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기존 금형 비용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66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 기준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854,749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73%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424,071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1,170,000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5SET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-₩108,820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8,894,000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92,400,000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1,167,706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78%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670,653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1,500,000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3SET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-₩338,359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모델외주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126,000,000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L(MRU)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1,400,451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70%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544,164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2,000,000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5SET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55,385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18,800,000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201,600,000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L(SRU)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903,444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69%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386,556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1,300,000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6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금형 유지 시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기존 금형 수정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8,894,000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2,000,000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13,000,000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2,000,000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L(MRU)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18,800,000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2,000,000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L(SRU)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2,000,000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666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금형 변경 시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8,894,000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92,400,000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13,000,000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126,000,000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L(MRU)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18,800,000 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201,600,000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66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L(SRU)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317" marR="8317" marT="8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86404" y="330200"/>
            <a:ext cx="79570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별첨 </a:t>
            </a:r>
            <a:r>
              <a:rPr kumimoji="1" lang="en-US" altLang="ko-KR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 </a:t>
            </a:r>
            <a:r>
              <a:rPr kumimoji="1" lang="en-US" altLang="ko-KR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1" lang="ko-KR" altLang="en-US" sz="3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생산성 향상 개선점</a:t>
            </a:r>
            <a:endParaRPr kumimoji="1" lang="ko-KR" altLang="en-US" sz="2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03706"/>
              </p:ext>
            </p:extLst>
          </p:nvPr>
        </p:nvGraphicFramePr>
        <p:xfrm>
          <a:off x="920552" y="1628800"/>
          <a:ext cx="5400600" cy="3312366"/>
        </p:xfrm>
        <a:graphic>
          <a:graphicData uri="http://schemas.openxmlformats.org/drawingml/2006/table">
            <a:tbl>
              <a:tblPr/>
              <a:tblGrid>
                <a:gridCol w="1257123"/>
                <a:gridCol w="4143477"/>
              </a:tblGrid>
              <a:tr h="35892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생산성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향상 위한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수정 사항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892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공통 사항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양판 구조 결합방식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(POB CON.)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인해 재작업 발생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AGC Accuracy(±2dB)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2G RX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입력 시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MIMO Isolation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구조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불요파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발생 및 발진 방지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AGC Accuracy(±2dB)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3G TX ACLR margin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PLC modem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 동작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2G RX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입력 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ACP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종단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PAM(AP561)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불량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1.8GHz T/Rx isolation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▶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불요파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발생 및 발진 방지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4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예제 프레젠테이션 슬라이드 [2]">
  <a:themeElements>
    <a:clrScheme name="예제 프레젠테이션 슬라이드 [2]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예제 프레젠테이션 슬라이드 [2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예제 프레젠테이션 슬라이드 [2]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예제 프레젠테이션 슬라이드 [2]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예제 프레젠테이션 슬라이드 [2]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598</Words>
  <Application>Microsoft Office PowerPoint</Application>
  <PresentationFormat>A4 용지(210x297mm)</PresentationFormat>
  <Paragraphs>328</Paragraphs>
  <Slides>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3_예제 프레젠테이션 슬라이드 [2]</vt:lpstr>
      <vt:lpstr>Image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jb.yoo</dc:creator>
  <cp:lastModifiedBy>박종혁</cp:lastModifiedBy>
  <cp:revision>61</cp:revision>
  <cp:lastPrinted>2013-09-06T08:24:24Z</cp:lastPrinted>
  <dcterms:created xsi:type="dcterms:W3CDTF">2013-05-20T05:25:06Z</dcterms:created>
  <dcterms:modified xsi:type="dcterms:W3CDTF">2013-09-06T12:29:21Z</dcterms:modified>
</cp:coreProperties>
</file>