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09" r:id="rId3"/>
    <p:sldId id="507" r:id="rId4"/>
    <p:sldId id="475" r:id="rId5"/>
    <p:sldId id="664" r:id="rId6"/>
    <p:sldId id="454" r:id="rId7"/>
  </p:sldIdLst>
  <p:sldSz cx="9144000" cy="5144135" type="screen16x9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9" userDrawn="1">
          <p15:clr>
            <a:srgbClr val="A4A3A4"/>
          </p15:clr>
        </p15:guide>
        <p15:guide id="2" pos="29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9D3"/>
    <a:srgbClr val="6096E6"/>
    <a:srgbClr val="FFFFFF"/>
    <a:srgbClr val="002060"/>
    <a:srgbClr val="5E75BA"/>
    <a:srgbClr val="2094CE"/>
    <a:srgbClr val="D9D9D9"/>
    <a:srgbClr val="1D1D1D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1579"/>
        <p:guide pos="295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685955"/>
            <a:ext cx="7349400" cy="1928236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2670905"/>
            <a:ext cx="7349400" cy="110455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580631"/>
            <a:ext cx="8229600" cy="411303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1863422"/>
            <a:ext cx="7349400" cy="7642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2670905"/>
            <a:ext cx="7349400" cy="35378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403"/>
            <a:ext cx="8226900" cy="52932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118053"/>
            <a:ext cx="8226900" cy="357020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2886954"/>
            <a:ext cx="5826600" cy="57523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3462184"/>
            <a:ext cx="5826600" cy="65084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403"/>
            <a:ext cx="8226900" cy="52932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126155"/>
            <a:ext cx="3882600" cy="3562106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126155"/>
            <a:ext cx="3882600" cy="3562106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403"/>
            <a:ext cx="8226900" cy="52932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072143"/>
            <a:ext cx="4006800" cy="28626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390815"/>
            <a:ext cx="4006800" cy="329744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066538"/>
            <a:ext cx="4006800" cy="28626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390815"/>
            <a:ext cx="4006800" cy="329744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403"/>
            <a:ext cx="8226900" cy="52932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300" y="1166664"/>
            <a:ext cx="3924808" cy="345678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166664"/>
            <a:ext cx="3920400" cy="345678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685955"/>
            <a:ext cx="783000" cy="3772754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685955"/>
            <a:ext cx="6876900" cy="3772754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456403"/>
            <a:ext cx="8226900" cy="52932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118053"/>
            <a:ext cx="8226900" cy="357020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4736872"/>
            <a:ext cx="2025000" cy="237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4736872"/>
            <a:ext cx="2970000" cy="237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4736872"/>
            <a:ext cx="2025000" cy="237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770" algn="l"/>
          <a:tab pos="1207770" algn="l"/>
          <a:tab pos="1207770" algn="l"/>
          <a:tab pos="1207770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6" name="图片 5" descr="VCG211171156800"/>
          <p:cNvPicPr>
            <a:picLocks noChangeAspect="1"/>
          </p:cNvPicPr>
          <p:nvPr/>
        </p:nvPicPr>
        <p:blipFill>
          <a:blip r:embed="rId3">
            <a:lum bright="6000" contrast="6000"/>
          </a:blip>
          <a:srcRect l="5172" b="6352"/>
          <a:stretch>
            <a:fillRect/>
          </a:stretch>
        </p:blipFill>
        <p:spPr>
          <a:xfrm>
            <a:off x="0" y="582"/>
            <a:ext cx="9144000" cy="51377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2487"/>
            <a:ext cx="9149239" cy="5141595"/>
          </a:xfrm>
          <a:prstGeom prst="rect">
            <a:avLst/>
          </a:prstGeom>
          <a:solidFill>
            <a:srgbClr val="00206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9" name="图片 8" descr="C:\Users\Lenovo\Desktop\log2 拷贝.pnglog2 拷贝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90098" y="1359800"/>
            <a:ext cx="3919855" cy="131111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83635" y="2933700"/>
            <a:ext cx="1781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微软雅黑" panose="020B0503020204020204" pitchFamily="34" charset="-122"/>
              </a:rPr>
              <a:t>接口调取</a:t>
            </a:r>
            <a:endParaRPr lang="zh-CN" altLang="en-US" sz="2000" b="1" dirty="0">
              <a:solidFill>
                <a:schemeClr val="accent1">
                  <a:lumMod val="40000"/>
                  <a:lumOff val="6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7755" y="2940685"/>
            <a:ext cx="1873885" cy="419100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2306320" y="2773045"/>
            <a:ext cx="464566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VCG211101904749"/>
          <p:cNvPicPr>
            <a:picLocks noChangeAspect="1"/>
          </p:cNvPicPr>
          <p:nvPr/>
        </p:nvPicPr>
        <p:blipFill>
          <a:blip r:embed="rId1"/>
          <a:srcRect l="3118" t="1679" r="3160" b="6667"/>
          <a:stretch>
            <a:fillRect/>
          </a:stretch>
        </p:blipFill>
        <p:spPr>
          <a:xfrm>
            <a:off x="0" y="0"/>
            <a:ext cx="9144000" cy="514413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-12065" y="2487"/>
            <a:ext cx="9149239" cy="5141595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3" name="文本框 42"/>
          <p:cNvSpPr txBox="1"/>
          <p:nvPr/>
        </p:nvSpPr>
        <p:spPr>
          <a:xfrm>
            <a:off x="4031615" y="642620"/>
            <a:ext cx="10864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>
              <a:lnSpc>
                <a:spcPct val="150000"/>
              </a:lnSpc>
            </a:pPr>
            <a:r>
              <a:rPr lang="zh-CN" altLang="en-US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电脑端</a:t>
            </a:r>
            <a:endParaRPr lang="zh-CN" altLang="en-US" sz="2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382645" y="642620"/>
            <a:ext cx="2360930" cy="596265"/>
          </a:xfrm>
          <a:prstGeom prst="rect">
            <a:avLst/>
          </a:prstGeom>
          <a:noFill/>
          <a:ln w="190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dirty="0">
              <a:solidFill>
                <a:schemeClr val="bg1"/>
              </a:solidFill>
              <a:ea typeface="方正兰亭细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33930" y="1811655"/>
            <a:ext cx="4934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汇家找房详情页</a:t>
            </a:r>
            <a:endParaRPr 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" y="142240"/>
            <a:ext cx="9144000" cy="341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2 拷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145" y="141605"/>
            <a:ext cx="1023620" cy="34226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368165" y="1819275"/>
            <a:ext cx="4000500" cy="1700530"/>
            <a:chOff x="2084" y="1761"/>
            <a:chExt cx="10257" cy="2198"/>
          </a:xfrm>
        </p:grpSpPr>
        <p:sp>
          <p:nvSpPr>
            <p:cNvPr id="12" name="圆角矩形 11"/>
            <p:cNvSpPr/>
            <p:nvPr>
              <p:custDataLst>
                <p:tags r:id="rId2"/>
              </p:custDataLst>
            </p:nvPr>
          </p:nvSpPr>
          <p:spPr>
            <a:xfrm>
              <a:off x="2084" y="2055"/>
              <a:ext cx="10257" cy="190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>
              <p:custDataLst>
                <p:tags r:id="rId3"/>
              </p:custDataLst>
            </p:nvPr>
          </p:nvSpPr>
          <p:spPr>
            <a:xfrm>
              <a:off x="2400" y="1761"/>
              <a:ext cx="2147" cy="43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调取接口</a:t>
              </a:r>
              <a:endParaRPr lang="zh-CN" altLang="en-US" sz="100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397375" y="2284095"/>
            <a:ext cx="3787775" cy="1133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60000"/>
              </a:lnSpc>
            </a:pPr>
            <a:r>
              <a:rPr lang="zh-CN" altLang="en-US" sz="800">
                <a:sym typeface="+mn-ea"/>
              </a:rPr>
              <a:t>调取该房源详情接口地址https://vr.huijiaw.com/22/hftong/oa/index.php/Hua/Shouse/sell_one?PropertyID=230724142434C88B5EAD9BFC2F30E57C&amp;EmpID=1907101521482AAD178CB066A8B66ED8</a:t>
            </a:r>
            <a:endParaRPr lang="zh-CN" altLang="en-US" sz="800"/>
          </a:p>
          <a:p>
            <a:pPr>
              <a:lnSpc>
                <a:spcPct val="160000"/>
              </a:lnSpc>
            </a:pPr>
            <a:r>
              <a:rPr lang="zh-CN" altLang="en-US" sz="800">
                <a:sym typeface="+mn-ea"/>
              </a:rPr>
              <a:t>写一个房源详情页面，把所有字段都调取并显示出来，需要利用原生写法。</a:t>
            </a:r>
            <a:endParaRPr lang="zh-CN" altLang="en-US" sz="8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7965" y="1120140"/>
            <a:ext cx="3991610" cy="3461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" y="142240"/>
            <a:ext cx="9144000" cy="341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2 拷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145" y="141605"/>
            <a:ext cx="1023620" cy="34226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244725" y="760599"/>
            <a:ext cx="5260340" cy="4091436"/>
            <a:chOff x="2084" y="1973"/>
            <a:chExt cx="10257" cy="1986"/>
          </a:xfrm>
        </p:grpSpPr>
        <p:sp>
          <p:nvSpPr>
            <p:cNvPr id="12" name="圆角矩形 11"/>
            <p:cNvSpPr/>
            <p:nvPr>
              <p:custDataLst>
                <p:tags r:id="rId2"/>
              </p:custDataLst>
            </p:nvPr>
          </p:nvSpPr>
          <p:spPr>
            <a:xfrm>
              <a:off x="2084" y="2055"/>
              <a:ext cx="10257" cy="190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>
              <p:custDataLst>
                <p:tags r:id="rId3"/>
              </p:custDataLst>
            </p:nvPr>
          </p:nvSpPr>
          <p:spPr>
            <a:xfrm>
              <a:off x="3057" y="1973"/>
              <a:ext cx="2195" cy="14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调取接口参数</a:t>
              </a:r>
              <a:endParaRPr lang="zh-CN" altLang="en-US" sz="100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743835" y="1057275"/>
            <a:ext cx="3787775" cy="374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1.</a:t>
            </a:r>
            <a:r>
              <a:rPr lang="zh-CN" altLang="en-US" sz="800">
                <a:sym typeface="+mn-ea"/>
              </a:rPr>
              <a:t>交易</a:t>
            </a:r>
            <a:r>
              <a:rPr lang="en-US" altLang="zh-CN" sz="800">
                <a:sym typeface="+mn-ea"/>
              </a:rPr>
              <a:t>-Trade                             20.</a:t>
            </a:r>
            <a:r>
              <a:rPr lang="zh-CN" altLang="en-US" sz="800">
                <a:sym typeface="+mn-ea"/>
              </a:rPr>
              <a:t>抵押情况</a:t>
            </a:r>
            <a:r>
              <a:rPr lang="en-US" altLang="zh-CN" sz="800">
                <a:sym typeface="+mn-ea"/>
              </a:rPr>
              <a:t>-DiYa</a:t>
            </a:r>
            <a:endParaRPr lang="en-US" altLang="zh-CN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2.</a:t>
            </a:r>
            <a:r>
              <a:rPr lang="zh-CN" altLang="en-US" sz="800">
                <a:sym typeface="+mn-ea"/>
              </a:rPr>
              <a:t>面积</a:t>
            </a:r>
            <a:r>
              <a:rPr lang="en-US" altLang="zh-CN" sz="800">
                <a:sym typeface="+mn-ea"/>
              </a:rPr>
              <a:t>-Square                           21.</a:t>
            </a:r>
            <a:r>
              <a:rPr lang="zh-CN" altLang="en-US" sz="800">
                <a:sym typeface="+mn-ea"/>
              </a:rPr>
              <a:t>用途</a:t>
            </a:r>
            <a:r>
              <a:rPr lang="en-US" altLang="zh-CN" sz="800">
                <a:sym typeface="+mn-ea"/>
              </a:rPr>
              <a:t>-PropertyUsage</a:t>
            </a:r>
            <a:endParaRPr lang="en-US" altLang="zh-CN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3.</a:t>
            </a:r>
            <a:r>
              <a:rPr lang="zh-CN" altLang="en-US" sz="800">
                <a:sym typeface="+mn-ea"/>
              </a:rPr>
              <a:t>电梯情况</a:t>
            </a:r>
            <a:r>
              <a:rPr lang="en-US" altLang="zh-CN" sz="800">
                <a:sym typeface="+mn-ea"/>
              </a:rPr>
              <a:t>-pIsElevator              </a:t>
            </a:r>
            <a:endParaRPr lang="en-US" altLang="zh-CN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4.</a:t>
            </a:r>
            <a:r>
              <a:rPr lang="zh-CN" altLang="en-US" sz="800">
                <a:sym typeface="+mn-ea"/>
              </a:rPr>
              <a:t>低价</a:t>
            </a:r>
            <a:r>
              <a:rPr lang="en-US" altLang="zh-CN" sz="800">
                <a:sym typeface="+mn-ea"/>
              </a:rPr>
              <a:t>-PriceLine</a:t>
            </a:r>
            <a:endParaRPr lang="en-US" altLang="zh-CN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5.</a:t>
            </a:r>
            <a:r>
              <a:rPr lang="zh-CN" altLang="en-US" sz="800">
                <a:sym typeface="+mn-ea"/>
              </a:rPr>
              <a:t>年代</a:t>
            </a:r>
            <a:r>
              <a:rPr lang="en-US" altLang="zh-CN" sz="800">
                <a:sym typeface="+mn-ea"/>
              </a:rPr>
              <a:t>-CompleteYear</a:t>
            </a:r>
            <a:endParaRPr lang="en-US" altLang="zh-CN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6.</a:t>
            </a:r>
            <a:r>
              <a:rPr lang="zh-CN" altLang="en-US" sz="800">
                <a:sym typeface="+mn-ea"/>
              </a:rPr>
              <a:t>状态</a:t>
            </a:r>
            <a:r>
              <a:rPr lang="en-US" altLang="zh-CN" sz="800">
                <a:sym typeface="+mn-ea"/>
              </a:rPr>
              <a:t>-Status</a:t>
            </a:r>
            <a:endParaRPr lang="en-US" altLang="zh-CN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7.</a:t>
            </a:r>
            <a:r>
              <a:rPr lang="zh-CN" altLang="en-US" sz="800">
                <a:sym typeface="+mn-ea"/>
              </a:rPr>
              <a:t>朝向</a:t>
            </a:r>
            <a:r>
              <a:rPr lang="en-US" altLang="zh-CN" sz="800">
                <a:sym typeface="+mn-ea"/>
              </a:rPr>
              <a:t>-PropertyDirection</a:t>
            </a:r>
            <a:endParaRPr lang="en-US" altLang="zh-CN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8.</a:t>
            </a:r>
            <a:r>
              <a:rPr lang="zh-CN" altLang="en-US" sz="800">
                <a:sym typeface="+mn-ea"/>
              </a:rPr>
              <a:t>装修</a:t>
            </a:r>
            <a:r>
              <a:rPr lang="en-US" altLang="zh-CN" sz="800">
                <a:sym typeface="+mn-ea"/>
              </a:rPr>
              <a:t>-PropertyDecoration</a:t>
            </a:r>
            <a:endParaRPr lang="en-US" altLang="zh-CN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9.</a:t>
            </a:r>
            <a:r>
              <a:rPr lang="zh-CN" altLang="en-US" sz="800">
                <a:sym typeface="+mn-ea"/>
              </a:rPr>
              <a:t>楼层</a:t>
            </a:r>
            <a:r>
              <a:rPr lang="en-US" altLang="zh-CN" sz="800">
                <a:sym typeface="+mn-ea"/>
              </a:rPr>
              <a:t>-Floor</a:t>
            </a:r>
            <a:r>
              <a:rPr lang="zh-CN" altLang="en-US" sz="800">
                <a:sym typeface="+mn-ea"/>
              </a:rPr>
              <a:t>层，共FloorAll层</a:t>
            </a:r>
            <a:endParaRPr lang="zh-CN" altLang="en-US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10.</a:t>
            </a:r>
            <a:r>
              <a:rPr lang="zh-CN" altLang="en-US" sz="800">
                <a:sym typeface="+mn-ea"/>
              </a:rPr>
              <a:t>房屋现状</a:t>
            </a:r>
            <a:r>
              <a:rPr lang="en-US" altLang="zh-CN" sz="800">
                <a:sym typeface="+mn-ea"/>
              </a:rPr>
              <a:t>-</a:t>
            </a:r>
            <a:endParaRPr lang="en-US" altLang="zh-CN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11.</a:t>
            </a:r>
            <a:r>
              <a:rPr lang="zh-CN" altLang="en-US" sz="800">
                <a:sym typeface="+mn-ea"/>
              </a:rPr>
              <a:t>房屋证件</a:t>
            </a:r>
            <a:r>
              <a:rPr lang="en-US" altLang="zh-CN" sz="800">
                <a:sym typeface="+mn-ea"/>
              </a:rPr>
              <a:t>-PropertyCertificate</a:t>
            </a:r>
            <a:endParaRPr lang="en-US" altLang="zh-CN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12.</a:t>
            </a:r>
            <a:r>
              <a:rPr lang="zh-CN" altLang="en-US" sz="800">
                <a:sym typeface="+mn-ea"/>
              </a:rPr>
              <a:t>房本年限</a:t>
            </a:r>
            <a:r>
              <a:rPr lang="en-US" altLang="zh-CN" sz="800">
                <a:sym typeface="+mn-ea"/>
              </a:rPr>
              <a:t>-PropertyBuy</a:t>
            </a:r>
            <a:endParaRPr lang="en-US" altLang="zh-CN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13.</a:t>
            </a:r>
            <a:r>
              <a:rPr lang="zh-CN" altLang="en-US" sz="800">
                <a:sym typeface="+mn-ea"/>
              </a:rPr>
              <a:t>户型</a:t>
            </a:r>
            <a:r>
              <a:rPr lang="en-US" altLang="zh-CN" sz="800">
                <a:sym typeface="+mn-ea"/>
              </a:rPr>
              <a:t>-PropertyName</a:t>
            </a:r>
            <a:r>
              <a:rPr lang="zh-CN" altLang="en-US" sz="800">
                <a:sym typeface="+mn-ea"/>
              </a:rPr>
              <a:t>，</a:t>
            </a:r>
            <a:endParaRPr lang="zh-CN" altLang="en-US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14.</a:t>
            </a:r>
            <a:r>
              <a:rPr lang="zh-CN" altLang="en-US" sz="800">
                <a:sym typeface="+mn-ea"/>
              </a:rPr>
              <a:t>梯户</a:t>
            </a:r>
            <a:r>
              <a:rPr lang="en-US" altLang="zh-CN" sz="800">
                <a:sym typeface="+mn-ea"/>
              </a:rPr>
              <a:t>-propertylift</a:t>
            </a:r>
            <a:endParaRPr lang="en-US" altLang="zh-CN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15.</a:t>
            </a:r>
            <a:r>
              <a:rPr lang="zh-CN" altLang="en-US" sz="800">
                <a:sym typeface="+mn-ea"/>
              </a:rPr>
              <a:t>总价</a:t>
            </a:r>
            <a:r>
              <a:rPr lang="en-US" altLang="zh-CN" sz="800">
                <a:sym typeface="+mn-ea"/>
              </a:rPr>
              <a:t>-Price</a:t>
            </a:r>
            <a:endParaRPr lang="en-US" altLang="zh-CN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16.</a:t>
            </a:r>
            <a:r>
              <a:rPr lang="zh-CN" altLang="en-US" sz="800">
                <a:sym typeface="+mn-ea"/>
              </a:rPr>
              <a:t>单价</a:t>
            </a:r>
            <a:r>
              <a:rPr lang="en-US" altLang="zh-CN" sz="800">
                <a:sym typeface="+mn-ea"/>
              </a:rPr>
              <a:t>-PriceUnit</a:t>
            </a:r>
            <a:endParaRPr lang="en-US" altLang="zh-CN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17.</a:t>
            </a:r>
            <a:r>
              <a:rPr lang="zh-CN" altLang="en-US" sz="800">
                <a:sym typeface="+mn-ea"/>
              </a:rPr>
              <a:t>类型</a:t>
            </a:r>
            <a:r>
              <a:rPr lang="en-US" altLang="zh-CN" sz="800">
                <a:sym typeface="+mn-ea"/>
              </a:rPr>
              <a:t>-phousestructure</a:t>
            </a:r>
            <a:endParaRPr lang="en-US" altLang="zh-CN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18.</a:t>
            </a:r>
            <a:r>
              <a:rPr lang="zh-CN" altLang="en-US" sz="800">
                <a:sym typeface="+mn-ea"/>
              </a:rPr>
              <a:t>来源</a:t>
            </a:r>
            <a:r>
              <a:rPr lang="en-US" altLang="zh-CN" sz="800">
                <a:sym typeface="+mn-ea"/>
              </a:rPr>
              <a:t>-PropertySource</a:t>
            </a:r>
            <a:endParaRPr lang="en-US" altLang="zh-CN" sz="800"/>
          </a:p>
          <a:p>
            <a:pPr>
              <a:lnSpc>
                <a:spcPct val="160000"/>
              </a:lnSpc>
            </a:pPr>
            <a:r>
              <a:rPr lang="en-US" altLang="zh-CN" sz="800">
                <a:sym typeface="+mn-ea"/>
              </a:rPr>
              <a:t>19.</a:t>
            </a:r>
            <a:r>
              <a:rPr lang="zh-CN" altLang="en-US" sz="800">
                <a:sym typeface="+mn-ea"/>
              </a:rPr>
              <a:t>产权性质</a:t>
            </a:r>
            <a:r>
              <a:rPr lang="en-US" altLang="zh-CN" sz="800">
                <a:sym typeface="+mn-ea"/>
              </a:rPr>
              <a:t>-PropertyOwn</a:t>
            </a:r>
            <a:endParaRPr lang="zh-CN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VCG41N1125886238"/>
          <p:cNvPicPr>
            <a:picLocks noChangeAspect="1"/>
          </p:cNvPicPr>
          <p:nvPr/>
        </p:nvPicPr>
        <p:blipFill>
          <a:blip r:embed="rId1"/>
          <a:srcRect t="7833" b="7833"/>
          <a:stretch>
            <a:fillRect/>
          </a:stretch>
        </p:blipFill>
        <p:spPr>
          <a:xfrm>
            <a:off x="0" y="0"/>
            <a:ext cx="9143365" cy="514286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-5715" y="2487"/>
            <a:ext cx="9149239" cy="5141595"/>
          </a:xfrm>
          <a:prstGeom prst="rect">
            <a:avLst/>
          </a:prstGeom>
          <a:solidFill>
            <a:srgbClr val="00206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411" name="文本框 100"/>
          <p:cNvSpPr txBox="1"/>
          <p:nvPr/>
        </p:nvSpPr>
        <p:spPr>
          <a:xfrm>
            <a:off x="3071575" y="3008340"/>
            <a:ext cx="2715815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500" dirty="0">
                <a:solidFill>
                  <a:schemeClr val="bg1"/>
                </a:solidFill>
                <a:latin typeface="Impact" panose="020B0806030902050204" pitchFamily="34" charset="0"/>
              </a:rPr>
              <a:t>THANK YOU</a:t>
            </a:r>
            <a:endParaRPr lang="en-US" altLang="zh-CN" sz="4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412" name="文本框 101"/>
          <p:cNvSpPr txBox="1"/>
          <p:nvPr/>
        </p:nvSpPr>
        <p:spPr>
          <a:xfrm>
            <a:off x="4702493" y="3718666"/>
            <a:ext cx="959168" cy="299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135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661660" y="3153834"/>
            <a:ext cx="125730" cy="795338"/>
          </a:xfrm>
          <a:prstGeom prst="rect">
            <a:avLst/>
          </a:prstGeom>
          <a:solidFill>
            <a:srgbClr val="F26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 descr="C:\Users\Lenovo\Desktop\1024.png102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94113" y="1280795"/>
            <a:ext cx="1755775" cy="1756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PP_MARK_KEY" val="8959d07f-74e5-4273-824b-34cb60c7c0c6"/>
  <p:tag name="COMMONDATA" val="eyJoZGlkIjoiZDc3MDI5NzZmNjU4MDk2NjZjZDM1MTkwOWUwNTFjMm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WPS 演示</Application>
  <PresentationFormat>宽屏</PresentationFormat>
  <Paragraphs>41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方正兰亭细黑_GBK</vt:lpstr>
      <vt:lpstr>Impact</vt:lpstr>
      <vt:lpstr>Arial Unicode MS</vt:lpstr>
      <vt:lpstr>Calibri</vt:lpstr>
      <vt:lpstr>黑体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Lenovo</cp:lastModifiedBy>
  <cp:revision>225</cp:revision>
  <dcterms:created xsi:type="dcterms:W3CDTF">2019-06-19T02:08:00Z</dcterms:created>
  <dcterms:modified xsi:type="dcterms:W3CDTF">2023-07-25T08:52:14Z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83E501BDEE1B4944BE0462F1FBEF436E</vt:lpwstr>
  </property>
</Properties>
</file>